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1.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2.xml" ContentType="application/vnd.ms-office.activeX+xml"/>
  <Override PartName="/ppt/notesSlides/notesSlide16.xml" ContentType="application/vnd.openxmlformats-officedocument.presentationml.notesSlide+xml"/>
  <Override PartName="/ppt/activeX/activeX3.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25" r:id="rId1"/>
    <p:sldMasterId id="2147485140" r:id="rId2"/>
  </p:sldMasterIdLst>
  <p:notesMasterIdLst>
    <p:notesMasterId r:id="rId23"/>
  </p:notesMasterIdLst>
  <p:handoutMasterIdLst>
    <p:handoutMasterId r:id="rId24"/>
  </p:handoutMasterIdLst>
  <p:sldIdLst>
    <p:sldId id="430" r:id="rId3"/>
    <p:sldId id="527" r:id="rId4"/>
    <p:sldId id="484" r:id="rId5"/>
    <p:sldId id="486" r:id="rId6"/>
    <p:sldId id="501" r:id="rId7"/>
    <p:sldId id="487" r:id="rId8"/>
    <p:sldId id="488" r:id="rId9"/>
    <p:sldId id="489" r:id="rId10"/>
    <p:sldId id="503" r:id="rId11"/>
    <p:sldId id="504" r:id="rId12"/>
    <p:sldId id="505" r:id="rId13"/>
    <p:sldId id="490" r:id="rId14"/>
    <p:sldId id="512" r:id="rId15"/>
    <p:sldId id="511" r:id="rId16"/>
    <p:sldId id="513" r:id="rId17"/>
    <p:sldId id="514" r:id="rId18"/>
    <p:sldId id="516" r:id="rId19"/>
    <p:sldId id="517" r:id="rId20"/>
    <p:sldId id="518" r:id="rId21"/>
    <p:sldId id="495" r:id="rId22"/>
  </p:sldIdLst>
  <p:sldSz cx="9144000" cy="6858000" type="screen4x3"/>
  <p:notesSz cx="6858000" cy="9296400"/>
  <p:embeddedFontLst>
    <p:embeddedFont>
      <p:font typeface="Wingdings 2" panose="05020102010507070707" pitchFamily="18" charset="2"/>
      <p:regular r:id="rId25"/>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434">
          <p15:clr>
            <a:srgbClr val="A4A3A4"/>
          </p15:clr>
        </p15:guide>
        <p15:guide id="4"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CC0000"/>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434"/>
        <p:guide pos="22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56114A0-2772-4F93-8E8F-416529268E1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04EADE2-77B0-42D2-AFC4-980D282B1631}" type="slidenum">
              <a:rPr lang="en-GB" altLang="en-US"/>
              <a:pPr/>
              <a:t>‹#›</a:t>
            </a:fld>
            <a:endParaRPr lang="en-GB" altLang="en-US"/>
          </a:p>
        </p:txBody>
      </p:sp>
      <p:sp>
        <p:nvSpPr>
          <p:cNvPr id="5" name="Rectangle 7">
            <a:extLst>
              <a:ext uri="{FF2B5EF4-FFF2-40B4-BE49-F238E27FC236}">
                <a16:creationId xmlns:a16="http://schemas.microsoft.com/office/drawing/2014/main" id="{39670470-55DC-4F97-8D74-4F96C6AB5C6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C478E82-D03C-4E2B-A776-1B40508E80D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49663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C8545A31-6C7D-4E77-AF21-1C7A4AE7A51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830398-8109-428C-AFB9-51777F9774C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93643F3-578C-456F-8F09-78B315D37DB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26AAE5E-B10F-46ED-88A3-8828789D6D1F}" type="slidenum">
              <a:rPr lang="en-US" altLang="en-US"/>
              <a:pPr/>
              <a:t>‹#›</a:t>
            </a:fld>
            <a:endParaRPr lang="en-US" altLang="en-US"/>
          </a:p>
        </p:txBody>
      </p:sp>
      <p:sp>
        <p:nvSpPr>
          <p:cNvPr id="7" name="Rectangle 7">
            <a:extLst>
              <a:ext uri="{FF2B5EF4-FFF2-40B4-BE49-F238E27FC236}">
                <a16:creationId xmlns:a16="http://schemas.microsoft.com/office/drawing/2014/main" id="{682F978B-5005-4479-9358-50C84A602BD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2AEC2AD-6496-48FB-BD54-2CD99F65145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21510819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87F5EE5-F71E-4897-9681-3BD0F701F5E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31CC5CD-68D6-496F-8D75-57733A6BF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21477D9-0BB9-4164-A4BA-85F078C6702B}"/>
              </a:ext>
            </a:extLst>
          </p:cNvPr>
          <p:cNvSpPr>
            <a:spLocks noGrp="1"/>
          </p:cNvSpPr>
          <p:nvPr>
            <p:ph type="sldNum" sz="quarter" idx="10"/>
          </p:nvPr>
        </p:nvSpPr>
        <p:spPr/>
        <p:txBody>
          <a:bodyPr/>
          <a:lstStyle/>
          <a:p>
            <a:fld id="{326AAE5E-B10F-46ED-88A3-8828789D6D1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4489DB9-34FE-4952-A956-DB9BD269149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EC152B44-7EA9-4491-BFE9-DE55E190C0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D62F5A-CE85-422C-8CE1-064135D4EA9F}"/>
              </a:ext>
            </a:extLst>
          </p:cNvPr>
          <p:cNvSpPr>
            <a:spLocks noGrp="1"/>
          </p:cNvSpPr>
          <p:nvPr>
            <p:ph type="sldNum" sz="quarter" idx="10"/>
          </p:nvPr>
        </p:nvSpPr>
        <p:spPr/>
        <p:txBody>
          <a:bodyPr/>
          <a:lstStyle/>
          <a:p>
            <a:fld id="{326AAE5E-B10F-46ED-88A3-8828789D6D1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5A73BCB-5D7F-4121-9679-72C6019E4B16}"/>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0F07C221-BF74-444A-9B07-3AA5B92C9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These units are simply units of concentration per unit time (i.e. how fast the concentration of the substances is falling/increasing).</a:t>
            </a:r>
          </a:p>
        </p:txBody>
      </p:sp>
      <p:sp>
        <p:nvSpPr>
          <p:cNvPr id="2" name="Slide Number Placeholder 1">
            <a:extLst>
              <a:ext uri="{FF2B5EF4-FFF2-40B4-BE49-F238E27FC236}">
                <a16:creationId xmlns:a16="http://schemas.microsoft.com/office/drawing/2014/main" id="{8B3EFCDC-F037-48FB-B344-4A2E481853D2}"/>
              </a:ext>
            </a:extLst>
          </p:cNvPr>
          <p:cNvSpPr>
            <a:spLocks noGrp="1"/>
          </p:cNvSpPr>
          <p:nvPr>
            <p:ph type="sldNum" sz="quarter" idx="10"/>
          </p:nvPr>
        </p:nvSpPr>
        <p:spPr/>
        <p:txBody>
          <a:bodyPr/>
          <a:lstStyle/>
          <a:p>
            <a:fld id="{326AAE5E-B10F-46ED-88A3-8828789D6D1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0754CA1E-4033-4AEE-AADA-92E19B84F04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0CFFF50-7510-48FD-A555-3A74D34E4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4968789F-B188-4CE0-BB0C-73909855D40B}"/>
              </a:ext>
            </a:extLst>
          </p:cNvPr>
          <p:cNvSpPr>
            <a:spLocks noGrp="1"/>
          </p:cNvSpPr>
          <p:nvPr>
            <p:ph type="sldNum" sz="quarter" idx="10"/>
          </p:nvPr>
        </p:nvSpPr>
        <p:spPr/>
        <p:txBody>
          <a:bodyPr/>
          <a:lstStyle/>
          <a:p>
            <a:fld id="{326AAE5E-B10F-46ED-88A3-8828789D6D1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8B23A73-E78E-4728-8F5F-1299200EE063}"/>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B84D2776-D55D-4315-B092-237D65B26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DCF474D9-67A2-46AB-B3FA-3B7E14059E56}"/>
              </a:ext>
            </a:extLst>
          </p:cNvPr>
          <p:cNvSpPr>
            <a:spLocks noGrp="1"/>
          </p:cNvSpPr>
          <p:nvPr>
            <p:ph type="sldNum" sz="quarter" idx="10"/>
          </p:nvPr>
        </p:nvSpPr>
        <p:spPr/>
        <p:txBody>
          <a:bodyPr/>
          <a:lstStyle/>
          <a:p>
            <a:fld id="{326AAE5E-B10F-46ED-88A3-8828789D6D1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7C3C851D-1DF9-440F-87D7-E0EDFAAFE12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F79765A-1761-40C3-948C-8D8574AB0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summarizes the qualitative information provided by the gradient of a graph that plots the amount of product in a reaction against time.</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D1AFF181-7E50-4F9B-AA40-3B908BB72AA4}"/>
              </a:ext>
            </a:extLst>
          </p:cNvPr>
          <p:cNvSpPr>
            <a:spLocks noGrp="1"/>
          </p:cNvSpPr>
          <p:nvPr>
            <p:ph type="sldNum" sz="quarter" idx="10"/>
          </p:nvPr>
        </p:nvSpPr>
        <p:spPr/>
        <p:txBody>
          <a:bodyPr/>
          <a:lstStyle/>
          <a:p>
            <a:fld id="{326AAE5E-B10F-46ED-88A3-8828789D6D1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1F537455-0F9E-477C-AD8B-27556637015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4C93921-BBC3-4F0E-AFC0-7ACD000F4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8538A5D-A2AE-4E8C-9159-E41FCDC4ABEC}"/>
              </a:ext>
            </a:extLst>
          </p:cNvPr>
          <p:cNvSpPr>
            <a:spLocks noGrp="1"/>
          </p:cNvSpPr>
          <p:nvPr>
            <p:ph type="sldNum" sz="quarter" idx="10"/>
          </p:nvPr>
        </p:nvSpPr>
        <p:spPr/>
        <p:txBody>
          <a:bodyPr/>
          <a:lstStyle/>
          <a:p>
            <a:fld id="{326AAE5E-B10F-46ED-88A3-8828789D6D1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FC24A13-0D47-4173-AD75-1C68BB0D619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EAAD0609-7002-45E6-96AF-1B81BBD0D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follows on from the graph on the previous slide, and illustrates how the change in the rate of a reaction can be explained in terms of changing amounts of reactants and product.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C7E8DC6D-074F-443C-B3F0-587BE64BAC2B}"/>
              </a:ext>
            </a:extLst>
          </p:cNvPr>
          <p:cNvSpPr>
            <a:spLocks noGrp="1"/>
          </p:cNvSpPr>
          <p:nvPr>
            <p:ph type="sldNum" sz="quarter" idx="10"/>
          </p:nvPr>
        </p:nvSpPr>
        <p:spPr/>
        <p:txBody>
          <a:bodyPr/>
          <a:lstStyle/>
          <a:p>
            <a:fld id="{326AAE5E-B10F-46ED-88A3-8828789D6D1F}"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0DF2E38F-6FA6-4173-A2AF-8F5AB6C597C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6C86A8F-62C1-48D4-BCA8-3592ED3EC3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an informal assessment of students’ understanding of how the rate of reaction varies with the relative amounts of reactants and product.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DD3A853B-3094-4D22-BEA7-8D8CF8FC079B}"/>
              </a:ext>
            </a:extLst>
          </p:cNvPr>
          <p:cNvSpPr>
            <a:spLocks noGrp="1"/>
          </p:cNvSpPr>
          <p:nvPr>
            <p:ph type="sldNum" sz="quarter" idx="10"/>
          </p:nvPr>
        </p:nvSpPr>
        <p:spPr/>
        <p:txBody>
          <a:bodyPr/>
          <a:lstStyle/>
          <a:p>
            <a:fld id="{326AAE5E-B10F-46ED-88A3-8828789D6D1F}"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A396554-CEA9-4FB1-A79E-E2FF2F7BA25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A7BEBE6-4FDF-4AB4-9C2D-211139CA5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FBF2C6C2-8133-4D19-AE81-90CC2B8D72F3}"/>
              </a:ext>
            </a:extLst>
          </p:cNvPr>
          <p:cNvSpPr>
            <a:spLocks noGrp="1"/>
          </p:cNvSpPr>
          <p:nvPr>
            <p:ph type="sldNum" sz="quarter" idx="10"/>
          </p:nvPr>
        </p:nvSpPr>
        <p:spPr/>
        <p:txBody>
          <a:bodyPr/>
          <a:lstStyle/>
          <a:p>
            <a:fld id="{326AAE5E-B10F-46ED-88A3-8828789D6D1F}"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CAE07B92-8493-4036-A37A-09C67F8A512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B5689BE-BA9C-4614-8A2D-98C1C8701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Point out that the rate of reaction at the curve is less than the rate of reaction at the beginning of the reaction. This highlights that reactions often start off at a steady rate and then the rate slowly decreases until the reaction has gone to completion. This is also shown on the next slide.</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indent="-171450" fontAlgn="base">
              <a:buFont typeface="Arial" panose="020B0604020202020204" pitchFamily="34" charset="0"/>
              <a:buChar cha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14649015-D654-424A-9751-44C49D898076}"/>
              </a:ext>
            </a:extLst>
          </p:cNvPr>
          <p:cNvSpPr>
            <a:spLocks noGrp="1"/>
          </p:cNvSpPr>
          <p:nvPr>
            <p:ph type="sldNum" sz="quarter" idx="10"/>
          </p:nvPr>
        </p:nvSpPr>
        <p:spPr/>
        <p:txBody>
          <a:bodyPr/>
          <a:lstStyle/>
          <a:p>
            <a:fld id="{326AAE5E-B10F-46ED-88A3-8828789D6D1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7D43771-EE50-4F6C-90C8-00FC038B704F}"/>
              </a:ext>
            </a:extLst>
          </p:cNvPr>
          <p:cNvSpPr>
            <a:spLocks noGrp="1"/>
          </p:cNvSpPr>
          <p:nvPr>
            <p:ph type="sldNum" sz="quarter" idx="10"/>
          </p:nvPr>
        </p:nvSpPr>
        <p:spPr/>
        <p:txBody>
          <a:bodyPr/>
          <a:lstStyle/>
          <a:p>
            <a:fld id="{326AAE5E-B10F-46ED-88A3-8828789D6D1F}" type="slidenum">
              <a:rPr lang="en-US" altLang="en-US" smtClean="0"/>
              <a:pPr/>
              <a:t>2</a:t>
            </a:fld>
            <a:endParaRPr lang="en-US" altLang="en-US"/>
          </a:p>
        </p:txBody>
      </p:sp>
    </p:spTree>
    <p:extLst>
      <p:ext uri="{BB962C8B-B14F-4D97-AF65-F5344CB8AC3E}">
        <p14:creationId xmlns:p14="http://schemas.microsoft.com/office/powerpoint/2010/main" val="342469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F06B892B-A3FA-42C3-9ABB-EB44ECF8E45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BE73E31-A03B-47D0-8BB1-4F1CED814C1E}"/>
              </a:ext>
            </a:extLst>
          </p:cNvPr>
          <p:cNvSpPr>
            <a:spLocks noGrp="1" noChangeArrowheads="1"/>
          </p:cNvSpPr>
          <p:nvPr>
            <p:ph type="body" idx="1"/>
          </p:nvPr>
        </p:nvSpPr>
        <p:spPr>
          <a:xfrm>
            <a:off x="914400" y="4415790"/>
            <a:ext cx="5029200" cy="4183380"/>
          </a:xfrm>
          <a:ln/>
        </p:spPr>
        <p:txBody>
          <a:bodyPr/>
          <a:lstStyle/>
          <a:p>
            <a:pPr marL="228600" indent="-228600">
              <a:defRPr/>
            </a:pPr>
            <a:r>
              <a:rPr lang="en-GB" b="1" dirty="0"/>
              <a:t>Teacher notes</a:t>
            </a:r>
          </a:p>
          <a:p>
            <a:pPr>
              <a:defRPr/>
            </a:pPr>
            <a:r>
              <a:rPr lang="en-GB" dirty="0"/>
              <a:t>The magnesium was used up after 210 seconds as no more hydrogen is being produced after this point.</a:t>
            </a:r>
          </a:p>
          <a:p>
            <a:pPr>
              <a:defRPr/>
            </a:pPr>
            <a:endParaRPr lang="en-GB"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932AE162-BA35-4226-857C-B0A9CD78A55E}"/>
              </a:ext>
            </a:extLst>
          </p:cNvPr>
          <p:cNvSpPr>
            <a:spLocks noGrp="1"/>
          </p:cNvSpPr>
          <p:nvPr>
            <p:ph type="sldNum" sz="quarter" idx="10"/>
          </p:nvPr>
        </p:nvSpPr>
        <p:spPr/>
        <p:txBody>
          <a:bodyPr/>
          <a:lstStyle/>
          <a:p>
            <a:fld id="{326AAE5E-B10F-46ED-88A3-8828789D6D1F}"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6E0F57AE-A865-4464-86A5-A7B22629695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D570933-4A1B-40DB-A3AC-A25363905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Rate of Reaction</a:t>
            </a:r>
            <a:r>
              <a:rPr lang="en-GB" altLang="en-US" dirty="0">
                <a:latin typeface="Arial" panose="020B0604020202020204" pitchFamily="34" charset="0"/>
              </a:rPr>
              <a:t>.</a:t>
            </a:r>
          </a:p>
          <a:p>
            <a:endParaRPr lang="en-GB" altLang="en-US" b="1"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all</a:t>
            </a:r>
            <a:r>
              <a:rPr lang="en-GB" altLang="en-US" b="1"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6EF71C5-6EC4-4B92-8A46-204ECE900A4F}"/>
              </a:ext>
            </a:extLst>
          </p:cNvPr>
          <p:cNvSpPr>
            <a:spLocks noGrp="1"/>
          </p:cNvSpPr>
          <p:nvPr>
            <p:ph type="sldNum" sz="quarter" idx="10"/>
          </p:nvPr>
        </p:nvSpPr>
        <p:spPr/>
        <p:txBody>
          <a:bodyPr/>
          <a:lstStyle/>
          <a:p>
            <a:fld id="{326AAE5E-B10F-46ED-88A3-8828789D6D1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D845388E-B786-48D0-B7F8-B916F2EEBC5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8141BEC-D14C-4A0B-8255-B651E7B5B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8C61B875-67F5-4CED-AB79-FFABC34E3531}"/>
              </a:ext>
            </a:extLst>
          </p:cNvPr>
          <p:cNvSpPr>
            <a:spLocks noGrp="1"/>
          </p:cNvSpPr>
          <p:nvPr>
            <p:ph type="sldNum" sz="quarter" idx="10"/>
          </p:nvPr>
        </p:nvSpPr>
        <p:spPr/>
        <p:txBody>
          <a:bodyPr/>
          <a:lstStyle/>
          <a:p>
            <a:fld id="{326AAE5E-B10F-46ED-88A3-8828789D6D1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8F727A8-878F-44B7-B373-CC19A12EEB0F}"/>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ADEED0F1-71DB-4E7E-A594-2D74EECE6C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9F113BEA-F319-499E-AC4D-0EE0A9F486D3}"/>
              </a:ext>
            </a:extLst>
          </p:cNvPr>
          <p:cNvSpPr>
            <a:spLocks noGrp="1"/>
          </p:cNvSpPr>
          <p:nvPr>
            <p:ph type="sldNum" sz="quarter" idx="10"/>
          </p:nvPr>
        </p:nvSpPr>
        <p:spPr/>
        <p:txBody>
          <a:bodyPr/>
          <a:lstStyle/>
          <a:p>
            <a:fld id="{326AAE5E-B10F-46ED-88A3-8828789D6D1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F321195-669B-47F2-AF91-A8C4549788F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F32ADD5-28FB-4515-8143-EF75322A2A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amount of magnesium used up could also be measured to calculate the rate of reaction, but this is more difficult experimentally and there would be too many sources of error.</a:t>
            </a:r>
          </a:p>
        </p:txBody>
      </p:sp>
      <p:sp>
        <p:nvSpPr>
          <p:cNvPr id="2" name="Slide Number Placeholder 1">
            <a:extLst>
              <a:ext uri="{FF2B5EF4-FFF2-40B4-BE49-F238E27FC236}">
                <a16:creationId xmlns:a16="http://schemas.microsoft.com/office/drawing/2014/main" id="{6018FD6F-A382-4EB1-B74D-4D5D8356E65D}"/>
              </a:ext>
            </a:extLst>
          </p:cNvPr>
          <p:cNvSpPr>
            <a:spLocks noGrp="1"/>
          </p:cNvSpPr>
          <p:nvPr>
            <p:ph type="sldNum" sz="quarter" idx="10"/>
          </p:nvPr>
        </p:nvSpPr>
        <p:spPr/>
        <p:txBody>
          <a:bodyPr/>
          <a:lstStyle/>
          <a:p>
            <a:fld id="{326AAE5E-B10F-46ED-88A3-8828789D6D1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D19AF74B-D69B-494D-BBAB-F2521CF4B76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DAEDEBC-FF15-429A-9AA9-44A019014C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0FC2B6-3282-4DC0-BFD1-6C581A332BCA}"/>
              </a:ext>
            </a:extLst>
          </p:cNvPr>
          <p:cNvSpPr>
            <a:spLocks noGrp="1"/>
          </p:cNvSpPr>
          <p:nvPr>
            <p:ph type="sldNum" sz="quarter" idx="10"/>
          </p:nvPr>
        </p:nvSpPr>
        <p:spPr/>
        <p:txBody>
          <a:bodyPr/>
          <a:lstStyle/>
          <a:p>
            <a:fld id="{326AAE5E-B10F-46ED-88A3-8828789D6D1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42D85B6-C27C-4570-9624-554340C1A5E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2B3A9F1-B8EC-46CD-967D-75B6C208F4F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604C98F-DE97-47F2-9350-519E891B7DC6}"/>
              </a:ext>
            </a:extLst>
          </p:cNvPr>
          <p:cNvSpPr>
            <a:spLocks noGrp="1"/>
          </p:cNvSpPr>
          <p:nvPr>
            <p:ph type="sldNum" sz="quarter" idx="10"/>
          </p:nvPr>
        </p:nvSpPr>
        <p:spPr/>
        <p:txBody>
          <a:bodyPr/>
          <a:lstStyle/>
          <a:p>
            <a:fld id="{326AAE5E-B10F-46ED-88A3-8828789D6D1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C00D342-A4D1-4FF5-9286-09514CCB9C0C}"/>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19C328CA-6521-4829-BFE3-6CE462382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an example of a rate of reaction experiment that measures the mass change, please refer to the </a:t>
            </a:r>
            <a:r>
              <a:rPr lang="en-GB" altLang="en-US" i="1" dirty="0">
                <a:latin typeface="Arial" panose="020B0604020202020204" pitchFamily="34" charset="0"/>
              </a:rPr>
              <a:t>Changing Reaction Rates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AAF8625F-7AFD-47DC-87A8-981F29768997}"/>
              </a:ext>
            </a:extLst>
          </p:cNvPr>
          <p:cNvSpPr>
            <a:spLocks noGrp="1"/>
          </p:cNvSpPr>
          <p:nvPr>
            <p:ph type="sldNum" sz="quarter" idx="10"/>
          </p:nvPr>
        </p:nvSpPr>
        <p:spPr/>
        <p:txBody>
          <a:bodyPr/>
          <a:lstStyle/>
          <a:p>
            <a:fld id="{326AAE5E-B10F-46ED-88A3-8828789D6D1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418497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72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27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392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5543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49467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8169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93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6262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07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896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6267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069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05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292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6821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513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4753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54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1611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69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181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9032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9394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725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200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35613264"/>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2049589859"/>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22.wmf"/><Relationship Id="rId4" Type="http://schemas.openxmlformats.org/officeDocument/2006/relationships/notesSlide" Target="../notesSlides/notesSlide14.xml"/><Relationship Id="rId9"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6.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22.wmf"/><Relationship Id="rId4" Type="http://schemas.openxmlformats.org/officeDocument/2006/relationships/notesSlide" Target="../notesSlides/notesSlide16.xml"/><Relationship Id="rId9"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22.wmf"/><Relationship Id="rId4" Type="http://schemas.openxmlformats.org/officeDocument/2006/relationships/notesSlide" Target="../notesSlides/notesSlide17.xml"/><Relationship Id="rId9"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3DF04060-6927-48F7-ACC1-F8EB9F9E3663}"/>
              </a:ext>
            </a:extLst>
          </p:cNvPr>
          <p:cNvSpPr>
            <a:spLocks noGrp="1"/>
          </p:cNvSpPr>
          <p:nvPr>
            <p:ph type="title"/>
          </p:nvPr>
        </p:nvSpPr>
        <p:spPr/>
        <p:txBody>
          <a:bodyPr/>
          <a:lstStyle/>
          <a:p>
            <a:r>
              <a:rPr lang="en-GB" altLang="en-US" dirty="0"/>
              <a:t>Rate of </a:t>
            </a:r>
            <a:br>
              <a:rPr lang="en-GB" altLang="en-US" dirty="0"/>
            </a:br>
            <a:r>
              <a:rPr lang="en-GB" altLang="en-US" dirty="0"/>
              <a:t>Reaction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2C38E48-393B-471C-8694-0026630DA1E4}"/>
              </a:ext>
            </a:extLst>
          </p:cNvPr>
          <p:cNvSpPr>
            <a:spLocks noGrp="1"/>
          </p:cNvSpPr>
          <p:nvPr>
            <p:ph type="title"/>
          </p:nvPr>
        </p:nvSpPr>
        <p:spPr/>
        <p:txBody>
          <a:bodyPr/>
          <a:lstStyle/>
          <a:p>
            <a:r>
              <a:rPr lang="en-GB" altLang="en-US"/>
              <a:t>Measuring physical factors</a:t>
            </a:r>
          </a:p>
        </p:txBody>
      </p:sp>
      <p:sp>
        <p:nvSpPr>
          <p:cNvPr id="4" name="Rectangle 3">
            <a:extLst>
              <a:ext uri="{FF2B5EF4-FFF2-40B4-BE49-F238E27FC236}">
                <a16:creationId xmlns:a16="http://schemas.microsoft.com/office/drawing/2014/main" id="{64D9E6C3-A29B-4E8A-954A-F336117BA05F}"/>
              </a:ext>
            </a:extLst>
          </p:cNvPr>
          <p:cNvSpPr>
            <a:spLocks noChangeArrowheads="1"/>
          </p:cNvSpPr>
          <p:nvPr/>
        </p:nvSpPr>
        <p:spPr bwMode="auto">
          <a:xfrm>
            <a:off x="355600" y="3467100"/>
            <a:ext cx="48372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formation or loss of a solid can also be observed over time.</a:t>
            </a:r>
            <a:endParaRPr lang="en-GB" altLang="en-US" dirty="0"/>
          </a:p>
        </p:txBody>
      </p:sp>
      <p:sp>
        <p:nvSpPr>
          <p:cNvPr id="5" name="Text Box 19">
            <a:extLst>
              <a:ext uri="{FF2B5EF4-FFF2-40B4-BE49-F238E27FC236}">
                <a16:creationId xmlns:a16="http://schemas.microsoft.com/office/drawing/2014/main" id="{8042D76E-4FB9-4B0C-959B-E95E39833A09}"/>
              </a:ext>
            </a:extLst>
          </p:cNvPr>
          <p:cNvSpPr txBox="1">
            <a:spLocks noChangeArrowheads="1"/>
          </p:cNvSpPr>
          <p:nvPr/>
        </p:nvSpPr>
        <p:spPr bwMode="auto">
          <a:xfrm>
            <a:off x="355600" y="1941513"/>
            <a:ext cx="544688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some reactions, we might observe the formation or loss of a </a:t>
            </a:r>
            <a:r>
              <a:rPr lang="en-GB" altLang="en-US" dirty="0" err="1">
                <a:solidFill>
                  <a:srgbClr val="010066"/>
                </a:solidFill>
              </a:rPr>
              <a:t>color</a:t>
            </a:r>
            <a:r>
              <a:rPr lang="en-GB" altLang="en-US" dirty="0">
                <a:solidFill>
                  <a:srgbClr val="010066"/>
                </a:solidFill>
              </a:rPr>
              <a:t>. </a:t>
            </a:r>
          </a:p>
        </p:txBody>
      </p:sp>
      <p:sp>
        <p:nvSpPr>
          <p:cNvPr id="21509" name="TextBox 5">
            <a:extLst>
              <a:ext uri="{FF2B5EF4-FFF2-40B4-BE49-F238E27FC236}">
                <a16:creationId xmlns:a16="http://schemas.microsoft.com/office/drawing/2014/main" id="{0E170119-CFE6-4AC5-A047-22F248465E3F}"/>
              </a:ext>
            </a:extLst>
          </p:cNvPr>
          <p:cNvSpPr txBox="1">
            <a:spLocks noChangeArrowheads="1"/>
          </p:cNvSpPr>
          <p:nvPr/>
        </p:nvSpPr>
        <p:spPr bwMode="auto">
          <a:xfrm>
            <a:off x="355600" y="784225"/>
            <a:ext cx="817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Rate can be measured by just observing an experiment.</a:t>
            </a:r>
          </a:p>
        </p:txBody>
      </p:sp>
      <p:pic>
        <p:nvPicPr>
          <p:cNvPr id="53250" name="Picture 2" descr="C:\CVS\production\GCSEChemistry\src\images\acid+carbonate.png">
            <a:extLst>
              <a:ext uri="{FF2B5EF4-FFF2-40B4-BE49-F238E27FC236}">
                <a16:creationId xmlns:a16="http://schemas.microsoft.com/office/drawing/2014/main" id="{455DCB98-0A39-4B44-AD40-47EFAA4F4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52" r="24924"/>
          <a:stretch/>
        </p:blipFill>
        <p:spPr bwMode="auto">
          <a:xfrm>
            <a:off x="5430479" y="1582186"/>
            <a:ext cx="3195996" cy="445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9C4CFE3-4789-4AD7-8A23-6BC011FF44F4}"/>
              </a:ext>
            </a:extLst>
          </p:cNvPr>
          <p:cNvSpPr>
            <a:spLocks noChangeArrowheads="1"/>
          </p:cNvSpPr>
          <p:nvPr/>
        </p:nvSpPr>
        <p:spPr bwMode="auto">
          <a:xfrm>
            <a:off x="355600" y="4992688"/>
            <a:ext cx="483728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more descriptive ways of measuring the rate of reaction.</a:t>
            </a:r>
            <a:endParaRPr lang="en-GB" altLang="en-US" dirty="0"/>
          </a:p>
        </p:txBody>
      </p:sp>
      <p:pic>
        <p:nvPicPr>
          <p:cNvPr id="10" name="Picture 8">
            <a:hlinkClick r:id="" action="ppaction://hlinkshowjump?jump=nextslide"/>
            <a:extLst>
              <a:ext uri="{FF2B5EF4-FFF2-40B4-BE49-F238E27FC236}">
                <a16:creationId xmlns:a16="http://schemas.microsoft.com/office/drawing/2014/main" id="{27F04A67-9B12-468D-AFF6-50C639A5D4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400A05B-6CA1-4E44-A27E-0E47AF04437B}"/>
              </a:ext>
            </a:extLst>
          </p:cNvPr>
          <p:cNvSpPr>
            <a:spLocks noGrp="1"/>
          </p:cNvSpPr>
          <p:nvPr>
            <p:ph type="title"/>
          </p:nvPr>
        </p:nvSpPr>
        <p:spPr/>
        <p:txBody>
          <a:bodyPr/>
          <a:lstStyle/>
          <a:p>
            <a:r>
              <a:rPr lang="en-GB" altLang="en-US"/>
              <a:t>Measuring concentration</a:t>
            </a:r>
          </a:p>
        </p:txBody>
      </p:sp>
      <p:sp>
        <p:nvSpPr>
          <p:cNvPr id="22532" name="TextBox 7">
            <a:extLst>
              <a:ext uri="{FF2B5EF4-FFF2-40B4-BE49-F238E27FC236}">
                <a16:creationId xmlns:a16="http://schemas.microsoft.com/office/drawing/2014/main" id="{34E5B9FF-FC2F-421D-81AC-DB8C4C91B3A9}"/>
              </a:ext>
            </a:extLst>
          </p:cNvPr>
          <p:cNvSpPr txBox="1">
            <a:spLocks noChangeArrowheads="1"/>
          </p:cNvSpPr>
          <p:nvPr/>
        </p:nvSpPr>
        <p:spPr bwMode="auto">
          <a:xfrm>
            <a:off x="361950" y="784225"/>
            <a:ext cx="8170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rate of reaction can also be determined by </a:t>
            </a:r>
            <a:br>
              <a:rPr lang="en-GB" altLang="en-US" dirty="0"/>
            </a:br>
            <a:r>
              <a:rPr lang="en-GB" altLang="en-US" dirty="0"/>
              <a:t>measuring concentration.</a:t>
            </a:r>
          </a:p>
        </p:txBody>
      </p:sp>
      <p:sp>
        <p:nvSpPr>
          <p:cNvPr id="22534" name="Rectangle 9">
            <a:extLst>
              <a:ext uri="{FF2B5EF4-FFF2-40B4-BE49-F238E27FC236}">
                <a16:creationId xmlns:a16="http://schemas.microsoft.com/office/drawing/2014/main" id="{90863EB3-2172-4334-9197-207D393FEAA4}"/>
              </a:ext>
            </a:extLst>
          </p:cNvPr>
          <p:cNvSpPr>
            <a:spLocks noChangeArrowheads="1"/>
          </p:cNvSpPr>
          <p:nvPr/>
        </p:nvSpPr>
        <p:spPr bwMode="auto">
          <a:xfrm>
            <a:off x="355600" y="1910344"/>
            <a:ext cx="4690533" cy="2677656"/>
          </a:xfrm>
          <a:prstGeom prst="rect">
            <a:avLst/>
          </a:prstGeom>
          <a:noFill/>
          <a:ln w="9525">
            <a:noFill/>
            <a:miter lim="800000"/>
            <a:headEnd/>
            <a:tailEnd/>
          </a:ln>
        </p:spPr>
        <p:txBody>
          <a:bodyPr wrap="square">
            <a:spAutoFit/>
          </a:bodyPr>
          <a:lstStyle/>
          <a:p>
            <a:pPr>
              <a:defRPr/>
            </a:pPr>
            <a:r>
              <a:rPr lang="en-GB" dirty="0">
                <a:latin typeface="Arial" charset="0"/>
              </a:rPr>
              <a:t>This can either be:</a:t>
            </a:r>
          </a:p>
          <a:p>
            <a:pPr>
              <a:defRPr/>
            </a:pPr>
            <a:endParaRPr lang="en-GB" dirty="0">
              <a:latin typeface="Arial" charset="0"/>
            </a:endParaRPr>
          </a:p>
          <a:p>
            <a:pPr marL="355600" indent="-355600">
              <a:buClr>
                <a:srgbClr val="FF6600"/>
              </a:buClr>
              <a:buFont typeface="Wingdings" pitchFamily="2" charset="2"/>
              <a:buChar char="l"/>
              <a:defRPr/>
            </a:pPr>
            <a:r>
              <a:rPr lang="en-GB" dirty="0">
                <a:latin typeface="Arial" charset="0"/>
              </a:rPr>
              <a:t>how fast the concentration of the reactants is falling.</a:t>
            </a:r>
          </a:p>
          <a:p>
            <a:pPr>
              <a:buClr>
                <a:srgbClr val="FF6600"/>
              </a:buClr>
              <a:defRPr/>
            </a:pPr>
            <a:endParaRPr lang="en-GB" dirty="0">
              <a:latin typeface="Arial" charset="0"/>
            </a:endParaRPr>
          </a:p>
          <a:p>
            <a:pPr marL="355600" indent="-355600">
              <a:buClr>
                <a:srgbClr val="FF6600"/>
              </a:buClr>
              <a:buFont typeface="Wingdings" pitchFamily="2" charset="2"/>
              <a:buChar char="l"/>
              <a:defRPr/>
            </a:pPr>
            <a:r>
              <a:rPr lang="en-GB" dirty="0">
                <a:latin typeface="Arial" charset="0"/>
              </a:rPr>
              <a:t>how fast the concentration of the products is increasing.</a:t>
            </a:r>
          </a:p>
        </p:txBody>
      </p:sp>
      <p:pic>
        <p:nvPicPr>
          <p:cNvPr id="2" name="Picture 2" descr="Z:\Science\GCSE Science 2016\Presentation update\Design\Images\scientist_female.png">
            <a:extLst>
              <a:ext uri="{FF2B5EF4-FFF2-40B4-BE49-F238E27FC236}">
                <a16:creationId xmlns:a16="http://schemas.microsoft.com/office/drawing/2014/main" id="{EA81E954-CCDA-4758-83AB-5ACA75D26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1354138"/>
            <a:ext cx="3205162"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13EB1B00-C06A-477C-9083-1884E70EDFE0}"/>
              </a:ext>
            </a:extLst>
          </p:cNvPr>
          <p:cNvSpPr txBox="1">
            <a:spLocks noChangeArrowheads="1"/>
          </p:cNvSpPr>
          <p:nvPr/>
        </p:nvSpPr>
        <p:spPr bwMode="auto">
          <a:xfrm>
            <a:off x="355600" y="4883856"/>
            <a:ext cx="5414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unit for the rate of reaction for this experiment is a unit of concentration per unit time, mol dm</a:t>
            </a:r>
            <a:r>
              <a:rPr lang="en-GB" altLang="en-US" baseline="30000" dirty="0"/>
              <a:t>–3 </a:t>
            </a:r>
            <a:r>
              <a:rPr lang="en-GB" altLang="en-US" dirty="0"/>
              <a:t>s</a:t>
            </a:r>
            <a:r>
              <a:rPr lang="en-GB" altLang="en-US" baseline="30000" dirty="0"/>
              <a:t>–1</a:t>
            </a:r>
            <a:r>
              <a:rPr lang="en-GB" altLang="en-US" dirty="0"/>
              <a:t>.</a:t>
            </a:r>
          </a:p>
        </p:txBody>
      </p:sp>
      <p:pic>
        <p:nvPicPr>
          <p:cNvPr id="10" name="Picture 8">
            <a:hlinkClick r:id="" action="ppaction://hlinkshowjump?jump=nextslide"/>
            <a:extLst>
              <a:ext uri="{FF2B5EF4-FFF2-40B4-BE49-F238E27FC236}">
                <a16:creationId xmlns:a16="http://schemas.microsoft.com/office/drawing/2014/main" id="{FDD42571-88AF-4522-9732-794B1BCD4C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4067600-2411-420A-80CB-8DCF8C09C24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1874228-3AED-4043-ACFA-994E37A1DA0B}"/>
              </a:ext>
            </a:extLst>
          </p:cNvPr>
          <p:cNvSpPr/>
          <p:nvPr/>
        </p:nvSpPr>
        <p:spPr bwMode="auto">
          <a:xfrm>
            <a:off x="4941888" y="2630136"/>
            <a:ext cx="3543300" cy="2855912"/>
          </a:xfrm>
          <a:prstGeom prst="rect">
            <a:avLst/>
          </a:prstGeom>
          <a:ln>
            <a:solidFill>
              <a:srgbClr val="FF66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GB">
              <a:solidFill>
                <a:srgbClr val="000066"/>
              </a:solidFill>
            </a:endParaRPr>
          </a:p>
        </p:txBody>
      </p:sp>
      <p:sp>
        <p:nvSpPr>
          <p:cNvPr id="23555" name="AutoShape 4">
            <a:extLst>
              <a:ext uri="{FF2B5EF4-FFF2-40B4-BE49-F238E27FC236}">
                <a16:creationId xmlns:a16="http://schemas.microsoft.com/office/drawing/2014/main" id="{47F437E3-D231-400B-916A-6DED429AE83C}"/>
              </a:ext>
            </a:extLst>
          </p:cNvPr>
          <p:cNvSpPr>
            <a:spLocks noChangeArrowheads="1"/>
          </p:cNvSpPr>
          <p:nvPr/>
        </p:nvSpPr>
        <p:spPr bwMode="auto">
          <a:xfrm>
            <a:off x="836613" y="2628548"/>
            <a:ext cx="3598862"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8" name="Rectangle 57">
            <a:extLst>
              <a:ext uri="{FF2B5EF4-FFF2-40B4-BE49-F238E27FC236}">
                <a16:creationId xmlns:a16="http://schemas.microsoft.com/office/drawing/2014/main" id="{2D8BEF71-A134-4590-87C3-FA447F2A7871}"/>
              </a:ext>
            </a:extLst>
          </p:cNvPr>
          <p:cNvSpPr/>
          <p:nvPr/>
        </p:nvSpPr>
        <p:spPr bwMode="auto">
          <a:xfrm>
            <a:off x="828675" y="2619023"/>
            <a:ext cx="3600450" cy="2889250"/>
          </a:xfrm>
          <a:prstGeom prst="rect">
            <a:avLst/>
          </a:prstGeom>
          <a:noFill/>
          <a:ln>
            <a:solidFill>
              <a:srgbClr val="FF66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GB">
              <a:solidFill>
                <a:srgbClr val="000066"/>
              </a:solidFill>
            </a:endParaRPr>
          </a:p>
        </p:txBody>
      </p:sp>
      <p:sp>
        <p:nvSpPr>
          <p:cNvPr id="23557" name="Rectangle 2">
            <a:extLst>
              <a:ext uri="{FF2B5EF4-FFF2-40B4-BE49-F238E27FC236}">
                <a16:creationId xmlns:a16="http://schemas.microsoft.com/office/drawing/2014/main" id="{DC3E7F51-2FC0-41F6-B12F-1FEE4B92AAE9}"/>
              </a:ext>
            </a:extLst>
          </p:cNvPr>
          <p:cNvSpPr>
            <a:spLocks noGrp="1" noChangeArrowheads="1"/>
          </p:cNvSpPr>
          <p:nvPr>
            <p:ph type="title"/>
          </p:nvPr>
        </p:nvSpPr>
        <p:spPr/>
        <p:txBody>
          <a:bodyPr/>
          <a:lstStyle/>
          <a:p>
            <a:r>
              <a:rPr lang="en-GB" altLang="en-US"/>
              <a:t>Interpreting tabular data</a:t>
            </a:r>
          </a:p>
        </p:txBody>
      </p:sp>
      <p:sp>
        <p:nvSpPr>
          <p:cNvPr id="23558" name="Line 6">
            <a:extLst>
              <a:ext uri="{FF2B5EF4-FFF2-40B4-BE49-F238E27FC236}">
                <a16:creationId xmlns:a16="http://schemas.microsoft.com/office/drawing/2014/main" id="{DC5361FC-B66A-483B-AA1C-1E2DE0AE9FEC}"/>
              </a:ext>
            </a:extLst>
          </p:cNvPr>
          <p:cNvSpPr>
            <a:spLocks noChangeShapeType="1"/>
          </p:cNvSpPr>
          <p:nvPr/>
        </p:nvSpPr>
        <p:spPr bwMode="auto">
          <a:xfrm>
            <a:off x="836613" y="3074636"/>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59" name="Line 7">
            <a:extLst>
              <a:ext uri="{FF2B5EF4-FFF2-40B4-BE49-F238E27FC236}">
                <a16:creationId xmlns:a16="http://schemas.microsoft.com/office/drawing/2014/main" id="{DB88A692-9959-4C63-B707-75D115679A57}"/>
              </a:ext>
            </a:extLst>
          </p:cNvPr>
          <p:cNvSpPr>
            <a:spLocks noChangeShapeType="1"/>
          </p:cNvSpPr>
          <p:nvPr/>
        </p:nvSpPr>
        <p:spPr bwMode="auto">
          <a:xfrm>
            <a:off x="823913" y="3417536"/>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0" name="Line 8">
            <a:extLst>
              <a:ext uri="{FF2B5EF4-FFF2-40B4-BE49-F238E27FC236}">
                <a16:creationId xmlns:a16="http://schemas.microsoft.com/office/drawing/2014/main" id="{0A7045BD-CE49-403A-87C5-CCEB842D8C0F}"/>
              </a:ext>
            </a:extLst>
          </p:cNvPr>
          <p:cNvSpPr>
            <a:spLocks noChangeShapeType="1"/>
          </p:cNvSpPr>
          <p:nvPr/>
        </p:nvSpPr>
        <p:spPr bwMode="auto">
          <a:xfrm flipV="1">
            <a:off x="823913" y="3749323"/>
            <a:ext cx="3619500" cy="127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1" name="Line 9">
            <a:extLst>
              <a:ext uri="{FF2B5EF4-FFF2-40B4-BE49-F238E27FC236}">
                <a16:creationId xmlns:a16="http://schemas.microsoft.com/office/drawing/2014/main" id="{667170DC-A9B3-4A16-9987-D089F20127B1}"/>
              </a:ext>
            </a:extLst>
          </p:cNvPr>
          <p:cNvSpPr>
            <a:spLocks noChangeShapeType="1"/>
          </p:cNvSpPr>
          <p:nvPr/>
        </p:nvSpPr>
        <p:spPr bwMode="auto">
          <a:xfrm flipH="1">
            <a:off x="2081213" y="2617436"/>
            <a:ext cx="12700" cy="28797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2" name="Text Box 10">
            <a:extLst>
              <a:ext uri="{FF2B5EF4-FFF2-40B4-BE49-F238E27FC236}">
                <a16:creationId xmlns:a16="http://schemas.microsoft.com/office/drawing/2014/main" id="{7263959A-0850-4757-B0DC-F512D0197491}"/>
              </a:ext>
            </a:extLst>
          </p:cNvPr>
          <p:cNvSpPr txBox="1">
            <a:spLocks noChangeArrowheads="1"/>
          </p:cNvSpPr>
          <p:nvPr/>
        </p:nvSpPr>
        <p:spPr bwMode="auto">
          <a:xfrm>
            <a:off x="942975" y="2650773"/>
            <a:ext cx="109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chemeClr val="bg1"/>
                </a:solidFill>
              </a:rPr>
              <a:t>time (s)</a:t>
            </a:r>
          </a:p>
        </p:txBody>
      </p:sp>
      <p:sp>
        <p:nvSpPr>
          <p:cNvPr id="23563" name="Text Box 11">
            <a:extLst>
              <a:ext uri="{FF2B5EF4-FFF2-40B4-BE49-F238E27FC236}">
                <a16:creationId xmlns:a16="http://schemas.microsoft.com/office/drawing/2014/main" id="{54FE0C5E-AE14-4EEC-B661-EEEE31C6F2FE}"/>
              </a:ext>
            </a:extLst>
          </p:cNvPr>
          <p:cNvSpPr txBox="1">
            <a:spLocks noChangeArrowheads="1"/>
          </p:cNvSpPr>
          <p:nvPr/>
        </p:nvSpPr>
        <p:spPr bwMode="auto">
          <a:xfrm>
            <a:off x="2076450" y="2639661"/>
            <a:ext cx="233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chemeClr val="bg1"/>
                </a:solidFill>
              </a:rPr>
              <a:t>volume CO</a:t>
            </a:r>
            <a:r>
              <a:rPr lang="en-GB" altLang="en-US" sz="2000" b="1" baseline="-25000">
                <a:solidFill>
                  <a:schemeClr val="bg1"/>
                </a:solidFill>
              </a:rPr>
              <a:t>2</a:t>
            </a:r>
            <a:r>
              <a:rPr lang="en-GB" altLang="en-US" sz="2000" b="1">
                <a:solidFill>
                  <a:schemeClr val="bg1"/>
                </a:solidFill>
              </a:rPr>
              <a:t> (cm</a:t>
            </a:r>
            <a:r>
              <a:rPr lang="en-GB" altLang="en-US" sz="2000" b="1" baseline="30000">
                <a:solidFill>
                  <a:schemeClr val="bg1"/>
                </a:solidFill>
              </a:rPr>
              <a:t>3</a:t>
            </a:r>
            <a:r>
              <a:rPr lang="en-GB" altLang="en-US" sz="2000" b="1">
                <a:solidFill>
                  <a:schemeClr val="bg1"/>
                </a:solidFill>
              </a:rPr>
              <a:t>)</a:t>
            </a:r>
          </a:p>
        </p:txBody>
      </p:sp>
      <p:sp>
        <p:nvSpPr>
          <p:cNvPr id="23564" name="Line 12">
            <a:extLst>
              <a:ext uri="{FF2B5EF4-FFF2-40B4-BE49-F238E27FC236}">
                <a16:creationId xmlns:a16="http://schemas.microsoft.com/office/drawing/2014/main" id="{026DDF34-4CFA-44DE-BF1E-57E16B387448}"/>
              </a:ext>
            </a:extLst>
          </p:cNvPr>
          <p:cNvSpPr>
            <a:spLocks noChangeShapeType="1"/>
          </p:cNvSpPr>
          <p:nvPr/>
        </p:nvSpPr>
        <p:spPr bwMode="auto">
          <a:xfrm>
            <a:off x="836613" y="4106511"/>
            <a:ext cx="35814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5" name="Line 13">
            <a:extLst>
              <a:ext uri="{FF2B5EF4-FFF2-40B4-BE49-F238E27FC236}">
                <a16:creationId xmlns:a16="http://schemas.microsoft.com/office/drawing/2014/main" id="{FF4FC850-9C9F-4E34-B2FC-6735955C0959}"/>
              </a:ext>
            </a:extLst>
          </p:cNvPr>
          <p:cNvSpPr>
            <a:spLocks noChangeShapeType="1"/>
          </p:cNvSpPr>
          <p:nvPr/>
        </p:nvSpPr>
        <p:spPr bwMode="auto">
          <a:xfrm>
            <a:off x="823913" y="4450998"/>
            <a:ext cx="3598862"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6" name="Line 14">
            <a:extLst>
              <a:ext uri="{FF2B5EF4-FFF2-40B4-BE49-F238E27FC236}">
                <a16:creationId xmlns:a16="http://schemas.microsoft.com/office/drawing/2014/main" id="{F3115FA0-FD82-4BF1-9FB5-6298CE62CB4A}"/>
              </a:ext>
            </a:extLst>
          </p:cNvPr>
          <p:cNvSpPr>
            <a:spLocks noChangeShapeType="1"/>
          </p:cNvSpPr>
          <p:nvPr/>
        </p:nvSpPr>
        <p:spPr bwMode="auto">
          <a:xfrm>
            <a:off x="823913" y="4795486"/>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7" name="Line 15">
            <a:extLst>
              <a:ext uri="{FF2B5EF4-FFF2-40B4-BE49-F238E27FC236}">
                <a16:creationId xmlns:a16="http://schemas.microsoft.com/office/drawing/2014/main" id="{2A767C47-838A-4A73-9D96-4A4B5DD371BB}"/>
              </a:ext>
            </a:extLst>
          </p:cNvPr>
          <p:cNvSpPr>
            <a:spLocks noChangeShapeType="1"/>
          </p:cNvSpPr>
          <p:nvPr/>
        </p:nvSpPr>
        <p:spPr bwMode="auto">
          <a:xfrm>
            <a:off x="823913" y="5138386"/>
            <a:ext cx="36068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8" name="Text Box 18">
            <a:extLst>
              <a:ext uri="{FF2B5EF4-FFF2-40B4-BE49-F238E27FC236}">
                <a16:creationId xmlns:a16="http://schemas.microsoft.com/office/drawing/2014/main" id="{FA63EC1D-01AF-4DCE-B7FB-09740D657033}"/>
              </a:ext>
            </a:extLst>
          </p:cNvPr>
          <p:cNvSpPr txBox="1">
            <a:spLocks noChangeArrowheads="1"/>
          </p:cNvSpPr>
          <p:nvPr/>
        </p:nvSpPr>
        <p:spPr bwMode="auto">
          <a:xfrm>
            <a:off x="1282700" y="3036536"/>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0</a:t>
            </a:r>
          </a:p>
        </p:txBody>
      </p:sp>
      <p:sp>
        <p:nvSpPr>
          <p:cNvPr id="23569" name="Text Box 19">
            <a:extLst>
              <a:ext uri="{FF2B5EF4-FFF2-40B4-BE49-F238E27FC236}">
                <a16:creationId xmlns:a16="http://schemas.microsoft.com/office/drawing/2014/main" id="{EF413D95-9C41-4755-A472-ED20106A2479}"/>
              </a:ext>
            </a:extLst>
          </p:cNvPr>
          <p:cNvSpPr txBox="1">
            <a:spLocks noChangeArrowheads="1"/>
          </p:cNvSpPr>
          <p:nvPr/>
        </p:nvSpPr>
        <p:spPr bwMode="auto">
          <a:xfrm>
            <a:off x="1281113" y="3379436"/>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a:t>
            </a:r>
          </a:p>
        </p:txBody>
      </p:sp>
      <p:sp>
        <p:nvSpPr>
          <p:cNvPr id="23570" name="Text Box 20">
            <a:extLst>
              <a:ext uri="{FF2B5EF4-FFF2-40B4-BE49-F238E27FC236}">
                <a16:creationId xmlns:a16="http://schemas.microsoft.com/office/drawing/2014/main" id="{0FC5CBB6-3093-43C8-A7EB-1EF97C951F27}"/>
              </a:ext>
            </a:extLst>
          </p:cNvPr>
          <p:cNvSpPr txBox="1">
            <a:spLocks noChangeArrowheads="1"/>
          </p:cNvSpPr>
          <p:nvPr/>
        </p:nvSpPr>
        <p:spPr bwMode="auto">
          <a:xfrm>
            <a:off x="1204913" y="372074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10</a:t>
            </a:r>
          </a:p>
        </p:txBody>
      </p:sp>
      <p:sp>
        <p:nvSpPr>
          <p:cNvPr id="23571" name="Text Box 21">
            <a:extLst>
              <a:ext uri="{FF2B5EF4-FFF2-40B4-BE49-F238E27FC236}">
                <a16:creationId xmlns:a16="http://schemas.microsoft.com/office/drawing/2014/main" id="{3D777ED1-6A8D-46E7-ACA0-31ADD797E5F5}"/>
              </a:ext>
            </a:extLst>
          </p:cNvPr>
          <p:cNvSpPr txBox="1">
            <a:spLocks noChangeArrowheads="1"/>
          </p:cNvSpPr>
          <p:nvPr/>
        </p:nvSpPr>
        <p:spPr bwMode="auto">
          <a:xfrm>
            <a:off x="1204913" y="406206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15</a:t>
            </a:r>
          </a:p>
        </p:txBody>
      </p:sp>
      <p:sp>
        <p:nvSpPr>
          <p:cNvPr id="23572" name="Text Box 22">
            <a:extLst>
              <a:ext uri="{FF2B5EF4-FFF2-40B4-BE49-F238E27FC236}">
                <a16:creationId xmlns:a16="http://schemas.microsoft.com/office/drawing/2014/main" id="{99A53839-FBEB-4416-AF3C-5727A37516EE}"/>
              </a:ext>
            </a:extLst>
          </p:cNvPr>
          <p:cNvSpPr txBox="1">
            <a:spLocks noChangeArrowheads="1"/>
          </p:cNvSpPr>
          <p:nvPr/>
        </p:nvSpPr>
        <p:spPr bwMode="auto">
          <a:xfrm>
            <a:off x="1203325" y="4403373"/>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20</a:t>
            </a:r>
          </a:p>
        </p:txBody>
      </p:sp>
      <p:sp>
        <p:nvSpPr>
          <p:cNvPr id="23573" name="Text Box 23">
            <a:extLst>
              <a:ext uri="{FF2B5EF4-FFF2-40B4-BE49-F238E27FC236}">
                <a16:creationId xmlns:a16="http://schemas.microsoft.com/office/drawing/2014/main" id="{5021C370-7FAE-41C1-ADAA-A2165992B4B9}"/>
              </a:ext>
            </a:extLst>
          </p:cNvPr>
          <p:cNvSpPr txBox="1">
            <a:spLocks noChangeArrowheads="1"/>
          </p:cNvSpPr>
          <p:nvPr/>
        </p:nvSpPr>
        <p:spPr bwMode="auto">
          <a:xfrm>
            <a:off x="1203325" y="47446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25</a:t>
            </a:r>
          </a:p>
        </p:txBody>
      </p:sp>
      <p:sp>
        <p:nvSpPr>
          <p:cNvPr id="23574" name="Text Box 24">
            <a:extLst>
              <a:ext uri="{FF2B5EF4-FFF2-40B4-BE49-F238E27FC236}">
                <a16:creationId xmlns:a16="http://schemas.microsoft.com/office/drawing/2014/main" id="{9A6F219C-DD88-45FF-8A86-8BBDFAFA1E21}"/>
              </a:ext>
            </a:extLst>
          </p:cNvPr>
          <p:cNvSpPr txBox="1">
            <a:spLocks noChangeArrowheads="1"/>
          </p:cNvSpPr>
          <p:nvPr/>
        </p:nvSpPr>
        <p:spPr bwMode="auto">
          <a:xfrm>
            <a:off x="1203325" y="50875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30</a:t>
            </a:r>
          </a:p>
        </p:txBody>
      </p:sp>
      <p:sp>
        <p:nvSpPr>
          <p:cNvPr id="23575" name="Text Box 31">
            <a:extLst>
              <a:ext uri="{FF2B5EF4-FFF2-40B4-BE49-F238E27FC236}">
                <a16:creationId xmlns:a16="http://schemas.microsoft.com/office/drawing/2014/main" id="{4DC6EDAA-4CF4-46F3-A919-B5D877A114A9}"/>
              </a:ext>
            </a:extLst>
          </p:cNvPr>
          <p:cNvSpPr txBox="1">
            <a:spLocks noChangeArrowheads="1"/>
          </p:cNvSpPr>
          <p:nvPr/>
        </p:nvSpPr>
        <p:spPr bwMode="auto">
          <a:xfrm>
            <a:off x="2981325" y="3025423"/>
            <a:ext cx="315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0</a:t>
            </a:r>
          </a:p>
        </p:txBody>
      </p:sp>
      <p:sp>
        <p:nvSpPr>
          <p:cNvPr id="23576" name="Rectangle 32">
            <a:extLst>
              <a:ext uri="{FF2B5EF4-FFF2-40B4-BE49-F238E27FC236}">
                <a16:creationId xmlns:a16="http://schemas.microsoft.com/office/drawing/2014/main" id="{1C1BF227-A467-43A0-91E8-54E02988E899}"/>
              </a:ext>
            </a:extLst>
          </p:cNvPr>
          <p:cNvSpPr>
            <a:spLocks noChangeArrowheads="1"/>
          </p:cNvSpPr>
          <p:nvPr/>
        </p:nvSpPr>
        <p:spPr bwMode="auto">
          <a:xfrm>
            <a:off x="2890838" y="337149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15</a:t>
            </a:r>
          </a:p>
        </p:txBody>
      </p:sp>
      <p:sp>
        <p:nvSpPr>
          <p:cNvPr id="23577" name="Rectangle 33">
            <a:extLst>
              <a:ext uri="{FF2B5EF4-FFF2-40B4-BE49-F238E27FC236}">
                <a16:creationId xmlns:a16="http://schemas.microsoft.com/office/drawing/2014/main" id="{4B17F7A1-226E-47D1-92D6-CDE55A57ADC5}"/>
              </a:ext>
            </a:extLst>
          </p:cNvPr>
          <p:cNvSpPr>
            <a:spLocks noChangeArrowheads="1"/>
          </p:cNvSpPr>
          <p:nvPr/>
        </p:nvSpPr>
        <p:spPr bwMode="auto">
          <a:xfrm>
            <a:off x="2890838" y="37159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26</a:t>
            </a:r>
          </a:p>
        </p:txBody>
      </p:sp>
      <p:sp>
        <p:nvSpPr>
          <p:cNvPr id="23578" name="Rectangle 34">
            <a:extLst>
              <a:ext uri="{FF2B5EF4-FFF2-40B4-BE49-F238E27FC236}">
                <a16:creationId xmlns:a16="http://schemas.microsoft.com/office/drawing/2014/main" id="{F60D44F0-2DF7-406E-B3D1-98716E3F6C66}"/>
              </a:ext>
            </a:extLst>
          </p:cNvPr>
          <p:cNvSpPr>
            <a:spLocks noChangeArrowheads="1"/>
          </p:cNvSpPr>
          <p:nvPr/>
        </p:nvSpPr>
        <p:spPr bwMode="auto">
          <a:xfrm>
            <a:off x="2890838" y="406206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37</a:t>
            </a:r>
          </a:p>
        </p:txBody>
      </p:sp>
      <p:sp>
        <p:nvSpPr>
          <p:cNvPr id="23579" name="Rectangle 35">
            <a:extLst>
              <a:ext uri="{FF2B5EF4-FFF2-40B4-BE49-F238E27FC236}">
                <a16:creationId xmlns:a16="http://schemas.microsoft.com/office/drawing/2014/main" id="{A9777B62-8D8F-4A64-AD0E-6EF5DFEC29F6}"/>
              </a:ext>
            </a:extLst>
          </p:cNvPr>
          <p:cNvSpPr>
            <a:spLocks noChangeArrowheads="1"/>
          </p:cNvSpPr>
          <p:nvPr/>
        </p:nvSpPr>
        <p:spPr bwMode="auto">
          <a:xfrm>
            <a:off x="2890838" y="440654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52</a:t>
            </a:r>
          </a:p>
        </p:txBody>
      </p:sp>
      <p:sp>
        <p:nvSpPr>
          <p:cNvPr id="23580" name="Rectangle 36">
            <a:extLst>
              <a:ext uri="{FF2B5EF4-FFF2-40B4-BE49-F238E27FC236}">
                <a16:creationId xmlns:a16="http://schemas.microsoft.com/office/drawing/2014/main" id="{E8875F51-AD3D-4707-9EA1-D0AFEB409F53}"/>
              </a:ext>
            </a:extLst>
          </p:cNvPr>
          <p:cNvSpPr>
            <a:spLocks noChangeArrowheads="1"/>
          </p:cNvSpPr>
          <p:nvPr/>
        </p:nvSpPr>
        <p:spPr bwMode="auto">
          <a:xfrm>
            <a:off x="2890838" y="475103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60</a:t>
            </a:r>
          </a:p>
        </p:txBody>
      </p:sp>
      <p:sp>
        <p:nvSpPr>
          <p:cNvPr id="23581" name="Rectangle 37">
            <a:extLst>
              <a:ext uri="{FF2B5EF4-FFF2-40B4-BE49-F238E27FC236}">
                <a16:creationId xmlns:a16="http://schemas.microsoft.com/office/drawing/2014/main" id="{B8913F8C-9B58-4518-A261-851C3F1C8159}"/>
              </a:ext>
            </a:extLst>
          </p:cNvPr>
          <p:cNvSpPr>
            <a:spLocks noChangeArrowheads="1"/>
          </p:cNvSpPr>
          <p:nvPr/>
        </p:nvSpPr>
        <p:spPr bwMode="auto">
          <a:xfrm>
            <a:off x="2890838" y="509711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60</a:t>
            </a:r>
          </a:p>
        </p:txBody>
      </p:sp>
      <p:sp>
        <p:nvSpPr>
          <p:cNvPr id="23582" name="AutoShape 42">
            <a:extLst>
              <a:ext uri="{FF2B5EF4-FFF2-40B4-BE49-F238E27FC236}">
                <a16:creationId xmlns:a16="http://schemas.microsoft.com/office/drawing/2014/main" id="{2BC0974A-C393-45B7-BEF2-E51066688B5B}"/>
              </a:ext>
            </a:extLst>
          </p:cNvPr>
          <p:cNvSpPr>
            <a:spLocks noChangeArrowheads="1"/>
          </p:cNvSpPr>
          <p:nvPr/>
        </p:nvSpPr>
        <p:spPr bwMode="auto">
          <a:xfrm>
            <a:off x="4933950" y="2617436"/>
            <a:ext cx="354330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83" name="Line 44">
            <a:extLst>
              <a:ext uri="{FF2B5EF4-FFF2-40B4-BE49-F238E27FC236}">
                <a16:creationId xmlns:a16="http://schemas.microsoft.com/office/drawing/2014/main" id="{C5D6C275-6C1A-4A97-98FF-85E6F9A308E2}"/>
              </a:ext>
            </a:extLst>
          </p:cNvPr>
          <p:cNvSpPr>
            <a:spLocks noChangeShapeType="1"/>
          </p:cNvSpPr>
          <p:nvPr/>
        </p:nvSpPr>
        <p:spPr bwMode="auto">
          <a:xfrm>
            <a:off x="4946650" y="3074636"/>
            <a:ext cx="353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4" name="Line 45">
            <a:extLst>
              <a:ext uri="{FF2B5EF4-FFF2-40B4-BE49-F238E27FC236}">
                <a16:creationId xmlns:a16="http://schemas.microsoft.com/office/drawing/2014/main" id="{1002C7BC-C385-4073-A6CD-56BE9E0AF7D4}"/>
              </a:ext>
            </a:extLst>
          </p:cNvPr>
          <p:cNvSpPr>
            <a:spLocks noChangeShapeType="1"/>
          </p:cNvSpPr>
          <p:nvPr/>
        </p:nvSpPr>
        <p:spPr bwMode="auto">
          <a:xfrm>
            <a:off x="4933950" y="3417536"/>
            <a:ext cx="35560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5" name="Line 46">
            <a:extLst>
              <a:ext uri="{FF2B5EF4-FFF2-40B4-BE49-F238E27FC236}">
                <a16:creationId xmlns:a16="http://schemas.microsoft.com/office/drawing/2014/main" id="{9F73F2A5-832E-4ED3-9AB2-58C7C4C265AC}"/>
              </a:ext>
            </a:extLst>
          </p:cNvPr>
          <p:cNvSpPr>
            <a:spLocks noChangeShapeType="1"/>
          </p:cNvSpPr>
          <p:nvPr/>
        </p:nvSpPr>
        <p:spPr bwMode="auto">
          <a:xfrm>
            <a:off x="4933950" y="3762023"/>
            <a:ext cx="35433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6" name="Line 47">
            <a:extLst>
              <a:ext uri="{FF2B5EF4-FFF2-40B4-BE49-F238E27FC236}">
                <a16:creationId xmlns:a16="http://schemas.microsoft.com/office/drawing/2014/main" id="{E9F70A49-7FEB-4026-85B2-D4E1F71878CB}"/>
              </a:ext>
            </a:extLst>
          </p:cNvPr>
          <p:cNvSpPr>
            <a:spLocks noChangeShapeType="1"/>
          </p:cNvSpPr>
          <p:nvPr/>
        </p:nvSpPr>
        <p:spPr bwMode="auto">
          <a:xfrm flipH="1">
            <a:off x="6191250" y="2617436"/>
            <a:ext cx="12700" cy="28575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7" name="Text Box 48">
            <a:extLst>
              <a:ext uri="{FF2B5EF4-FFF2-40B4-BE49-F238E27FC236}">
                <a16:creationId xmlns:a16="http://schemas.microsoft.com/office/drawing/2014/main" id="{8BE297ED-3B95-4CD4-B8EF-2C24B41525E0}"/>
              </a:ext>
            </a:extLst>
          </p:cNvPr>
          <p:cNvSpPr txBox="1">
            <a:spLocks noChangeArrowheads="1"/>
          </p:cNvSpPr>
          <p:nvPr/>
        </p:nvSpPr>
        <p:spPr bwMode="auto">
          <a:xfrm>
            <a:off x="5019675" y="2628548"/>
            <a:ext cx="109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chemeClr val="bg1"/>
                </a:solidFill>
              </a:rPr>
              <a:t>time (s)</a:t>
            </a:r>
          </a:p>
        </p:txBody>
      </p:sp>
      <p:sp>
        <p:nvSpPr>
          <p:cNvPr id="23588" name="Text Box 49">
            <a:extLst>
              <a:ext uri="{FF2B5EF4-FFF2-40B4-BE49-F238E27FC236}">
                <a16:creationId xmlns:a16="http://schemas.microsoft.com/office/drawing/2014/main" id="{63B02455-F585-46E0-9167-B4C169DC79F8}"/>
              </a:ext>
            </a:extLst>
          </p:cNvPr>
          <p:cNvSpPr txBox="1">
            <a:spLocks noChangeArrowheads="1"/>
          </p:cNvSpPr>
          <p:nvPr/>
        </p:nvSpPr>
        <p:spPr bwMode="auto">
          <a:xfrm>
            <a:off x="6165850" y="2628548"/>
            <a:ext cx="233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chemeClr val="bg1"/>
                </a:solidFill>
              </a:rPr>
              <a:t>volume CO</a:t>
            </a:r>
            <a:r>
              <a:rPr lang="en-GB" altLang="en-US" sz="2000" b="1" baseline="-25000">
                <a:solidFill>
                  <a:schemeClr val="bg1"/>
                </a:solidFill>
              </a:rPr>
              <a:t>2</a:t>
            </a:r>
            <a:r>
              <a:rPr lang="en-GB" altLang="en-US" sz="2000" b="1">
                <a:solidFill>
                  <a:schemeClr val="bg1"/>
                </a:solidFill>
              </a:rPr>
              <a:t> (cm</a:t>
            </a:r>
            <a:r>
              <a:rPr lang="en-GB" altLang="en-US" sz="2000" b="1" baseline="30000">
                <a:solidFill>
                  <a:schemeClr val="bg1"/>
                </a:solidFill>
              </a:rPr>
              <a:t>3</a:t>
            </a:r>
            <a:r>
              <a:rPr lang="en-GB" altLang="en-US" sz="2000" b="1">
                <a:solidFill>
                  <a:schemeClr val="bg1"/>
                </a:solidFill>
              </a:rPr>
              <a:t>)</a:t>
            </a:r>
          </a:p>
        </p:txBody>
      </p:sp>
      <p:sp>
        <p:nvSpPr>
          <p:cNvPr id="23589" name="Line 50">
            <a:extLst>
              <a:ext uri="{FF2B5EF4-FFF2-40B4-BE49-F238E27FC236}">
                <a16:creationId xmlns:a16="http://schemas.microsoft.com/office/drawing/2014/main" id="{D8B457AF-B6AD-4C28-B856-26C85698A59C}"/>
              </a:ext>
            </a:extLst>
          </p:cNvPr>
          <p:cNvSpPr>
            <a:spLocks noChangeShapeType="1"/>
          </p:cNvSpPr>
          <p:nvPr/>
        </p:nvSpPr>
        <p:spPr bwMode="auto">
          <a:xfrm>
            <a:off x="4946650" y="4106511"/>
            <a:ext cx="353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0" name="Line 51">
            <a:extLst>
              <a:ext uri="{FF2B5EF4-FFF2-40B4-BE49-F238E27FC236}">
                <a16:creationId xmlns:a16="http://schemas.microsoft.com/office/drawing/2014/main" id="{E17DC588-93CA-4696-B3B2-B38D81BAD1B0}"/>
              </a:ext>
            </a:extLst>
          </p:cNvPr>
          <p:cNvSpPr>
            <a:spLocks noChangeShapeType="1"/>
          </p:cNvSpPr>
          <p:nvPr/>
        </p:nvSpPr>
        <p:spPr bwMode="auto">
          <a:xfrm>
            <a:off x="4933950" y="4450998"/>
            <a:ext cx="35687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1" name="Line 52">
            <a:extLst>
              <a:ext uri="{FF2B5EF4-FFF2-40B4-BE49-F238E27FC236}">
                <a16:creationId xmlns:a16="http://schemas.microsoft.com/office/drawing/2014/main" id="{5986B755-3224-4EE1-8725-0FEDB6459FC5}"/>
              </a:ext>
            </a:extLst>
          </p:cNvPr>
          <p:cNvSpPr>
            <a:spLocks noChangeShapeType="1"/>
          </p:cNvSpPr>
          <p:nvPr/>
        </p:nvSpPr>
        <p:spPr bwMode="auto">
          <a:xfrm>
            <a:off x="4933950" y="4795486"/>
            <a:ext cx="35687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2" name="Line 53">
            <a:extLst>
              <a:ext uri="{FF2B5EF4-FFF2-40B4-BE49-F238E27FC236}">
                <a16:creationId xmlns:a16="http://schemas.microsoft.com/office/drawing/2014/main" id="{BC073280-2752-49B4-A1F1-57E8768B6196}"/>
              </a:ext>
            </a:extLst>
          </p:cNvPr>
          <p:cNvSpPr>
            <a:spLocks noChangeShapeType="1"/>
          </p:cNvSpPr>
          <p:nvPr/>
        </p:nvSpPr>
        <p:spPr bwMode="auto">
          <a:xfrm>
            <a:off x="4933950" y="5138386"/>
            <a:ext cx="35433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3" name="Text Box 56">
            <a:extLst>
              <a:ext uri="{FF2B5EF4-FFF2-40B4-BE49-F238E27FC236}">
                <a16:creationId xmlns:a16="http://schemas.microsoft.com/office/drawing/2014/main" id="{FF7DC912-B3E4-4743-A9B5-323C26589CFC}"/>
              </a:ext>
            </a:extLst>
          </p:cNvPr>
          <p:cNvSpPr txBox="1">
            <a:spLocks noChangeArrowheads="1"/>
          </p:cNvSpPr>
          <p:nvPr/>
        </p:nvSpPr>
        <p:spPr bwMode="auto">
          <a:xfrm>
            <a:off x="5392738" y="3036536"/>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0</a:t>
            </a:r>
          </a:p>
        </p:txBody>
      </p:sp>
      <p:sp>
        <p:nvSpPr>
          <p:cNvPr id="23594" name="Text Box 57">
            <a:extLst>
              <a:ext uri="{FF2B5EF4-FFF2-40B4-BE49-F238E27FC236}">
                <a16:creationId xmlns:a16="http://schemas.microsoft.com/office/drawing/2014/main" id="{ECB7FE6E-7C95-4244-A764-A929B095B02C}"/>
              </a:ext>
            </a:extLst>
          </p:cNvPr>
          <p:cNvSpPr txBox="1">
            <a:spLocks noChangeArrowheads="1"/>
          </p:cNvSpPr>
          <p:nvPr/>
        </p:nvSpPr>
        <p:spPr bwMode="auto">
          <a:xfrm>
            <a:off x="5391150" y="3379436"/>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a:t>
            </a:r>
          </a:p>
        </p:txBody>
      </p:sp>
      <p:sp>
        <p:nvSpPr>
          <p:cNvPr id="23595" name="Text Box 58">
            <a:extLst>
              <a:ext uri="{FF2B5EF4-FFF2-40B4-BE49-F238E27FC236}">
                <a16:creationId xmlns:a16="http://schemas.microsoft.com/office/drawing/2014/main" id="{25B8E4F2-9CF3-4C35-8BFA-D322553AC831}"/>
              </a:ext>
            </a:extLst>
          </p:cNvPr>
          <p:cNvSpPr txBox="1">
            <a:spLocks noChangeArrowheads="1"/>
          </p:cNvSpPr>
          <p:nvPr/>
        </p:nvSpPr>
        <p:spPr bwMode="auto">
          <a:xfrm>
            <a:off x="5314950" y="372074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10</a:t>
            </a:r>
          </a:p>
        </p:txBody>
      </p:sp>
      <p:sp>
        <p:nvSpPr>
          <p:cNvPr id="23596" name="Text Box 59">
            <a:extLst>
              <a:ext uri="{FF2B5EF4-FFF2-40B4-BE49-F238E27FC236}">
                <a16:creationId xmlns:a16="http://schemas.microsoft.com/office/drawing/2014/main" id="{CA26C93C-E033-4C82-906A-B4DAAFE10D2C}"/>
              </a:ext>
            </a:extLst>
          </p:cNvPr>
          <p:cNvSpPr txBox="1">
            <a:spLocks noChangeArrowheads="1"/>
          </p:cNvSpPr>
          <p:nvPr/>
        </p:nvSpPr>
        <p:spPr bwMode="auto">
          <a:xfrm>
            <a:off x="5314950" y="406206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15</a:t>
            </a:r>
          </a:p>
        </p:txBody>
      </p:sp>
      <p:sp>
        <p:nvSpPr>
          <p:cNvPr id="23597" name="Text Box 60">
            <a:extLst>
              <a:ext uri="{FF2B5EF4-FFF2-40B4-BE49-F238E27FC236}">
                <a16:creationId xmlns:a16="http://schemas.microsoft.com/office/drawing/2014/main" id="{28B81248-BE50-4C75-93F2-155104439889}"/>
              </a:ext>
            </a:extLst>
          </p:cNvPr>
          <p:cNvSpPr txBox="1">
            <a:spLocks noChangeArrowheads="1"/>
          </p:cNvSpPr>
          <p:nvPr/>
        </p:nvSpPr>
        <p:spPr bwMode="auto">
          <a:xfrm>
            <a:off x="5313363" y="4403373"/>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20</a:t>
            </a:r>
          </a:p>
        </p:txBody>
      </p:sp>
      <p:sp>
        <p:nvSpPr>
          <p:cNvPr id="23598" name="Text Box 61">
            <a:extLst>
              <a:ext uri="{FF2B5EF4-FFF2-40B4-BE49-F238E27FC236}">
                <a16:creationId xmlns:a16="http://schemas.microsoft.com/office/drawing/2014/main" id="{EF8AAB19-84C2-413A-ADBB-429ECD3CDBD3}"/>
              </a:ext>
            </a:extLst>
          </p:cNvPr>
          <p:cNvSpPr txBox="1">
            <a:spLocks noChangeArrowheads="1"/>
          </p:cNvSpPr>
          <p:nvPr/>
        </p:nvSpPr>
        <p:spPr bwMode="auto">
          <a:xfrm>
            <a:off x="5313363" y="47446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25</a:t>
            </a:r>
          </a:p>
        </p:txBody>
      </p:sp>
      <p:sp>
        <p:nvSpPr>
          <p:cNvPr id="23599" name="Text Box 62">
            <a:extLst>
              <a:ext uri="{FF2B5EF4-FFF2-40B4-BE49-F238E27FC236}">
                <a16:creationId xmlns:a16="http://schemas.microsoft.com/office/drawing/2014/main" id="{8BEE71F0-AFC6-4A95-B5A0-69D50DC322BA}"/>
              </a:ext>
            </a:extLst>
          </p:cNvPr>
          <p:cNvSpPr txBox="1">
            <a:spLocks noChangeArrowheads="1"/>
          </p:cNvSpPr>
          <p:nvPr/>
        </p:nvSpPr>
        <p:spPr bwMode="auto">
          <a:xfrm>
            <a:off x="5313363" y="50875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30</a:t>
            </a:r>
          </a:p>
        </p:txBody>
      </p:sp>
      <p:sp>
        <p:nvSpPr>
          <p:cNvPr id="23600" name="Text Box 65">
            <a:extLst>
              <a:ext uri="{FF2B5EF4-FFF2-40B4-BE49-F238E27FC236}">
                <a16:creationId xmlns:a16="http://schemas.microsoft.com/office/drawing/2014/main" id="{B2FF4E27-1834-427D-8DB9-6F95190382FD}"/>
              </a:ext>
            </a:extLst>
          </p:cNvPr>
          <p:cNvSpPr txBox="1">
            <a:spLocks noChangeArrowheads="1"/>
          </p:cNvSpPr>
          <p:nvPr/>
        </p:nvSpPr>
        <p:spPr bwMode="auto">
          <a:xfrm>
            <a:off x="7091363" y="3025423"/>
            <a:ext cx="315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0</a:t>
            </a:r>
          </a:p>
        </p:txBody>
      </p:sp>
      <p:sp>
        <p:nvSpPr>
          <p:cNvPr id="23601" name="Rectangle 66">
            <a:extLst>
              <a:ext uri="{FF2B5EF4-FFF2-40B4-BE49-F238E27FC236}">
                <a16:creationId xmlns:a16="http://schemas.microsoft.com/office/drawing/2014/main" id="{AC7474A5-90AA-4182-A360-848691F1A91A}"/>
              </a:ext>
            </a:extLst>
          </p:cNvPr>
          <p:cNvSpPr>
            <a:spLocks noChangeArrowheads="1"/>
          </p:cNvSpPr>
          <p:nvPr/>
        </p:nvSpPr>
        <p:spPr bwMode="auto">
          <a:xfrm>
            <a:off x="7078663" y="3371498"/>
            <a:ext cx="339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7</a:t>
            </a:r>
          </a:p>
        </p:txBody>
      </p:sp>
      <p:sp>
        <p:nvSpPr>
          <p:cNvPr id="23602" name="Rectangle 67">
            <a:extLst>
              <a:ext uri="{FF2B5EF4-FFF2-40B4-BE49-F238E27FC236}">
                <a16:creationId xmlns:a16="http://schemas.microsoft.com/office/drawing/2014/main" id="{812A68C5-CACB-48E8-AF5E-2BC18BDBCBB7}"/>
              </a:ext>
            </a:extLst>
          </p:cNvPr>
          <p:cNvSpPr>
            <a:spLocks noChangeArrowheads="1"/>
          </p:cNvSpPr>
          <p:nvPr/>
        </p:nvSpPr>
        <p:spPr bwMode="auto">
          <a:xfrm>
            <a:off x="7000875" y="371598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20</a:t>
            </a:r>
          </a:p>
        </p:txBody>
      </p:sp>
      <p:sp>
        <p:nvSpPr>
          <p:cNvPr id="23603" name="Rectangle 68">
            <a:extLst>
              <a:ext uri="{FF2B5EF4-FFF2-40B4-BE49-F238E27FC236}">
                <a16:creationId xmlns:a16="http://schemas.microsoft.com/office/drawing/2014/main" id="{BB7CDE12-6860-4C38-8706-FB3A51F9635E}"/>
              </a:ext>
            </a:extLst>
          </p:cNvPr>
          <p:cNvSpPr>
            <a:spLocks noChangeArrowheads="1"/>
          </p:cNvSpPr>
          <p:nvPr/>
        </p:nvSpPr>
        <p:spPr bwMode="auto">
          <a:xfrm>
            <a:off x="7000875" y="406206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30</a:t>
            </a:r>
          </a:p>
        </p:txBody>
      </p:sp>
      <p:sp>
        <p:nvSpPr>
          <p:cNvPr id="23604" name="Rectangle 69">
            <a:extLst>
              <a:ext uri="{FF2B5EF4-FFF2-40B4-BE49-F238E27FC236}">
                <a16:creationId xmlns:a16="http://schemas.microsoft.com/office/drawing/2014/main" id="{445A1090-8F1A-4A1C-98EE-967DDF0BB27D}"/>
              </a:ext>
            </a:extLst>
          </p:cNvPr>
          <p:cNvSpPr>
            <a:spLocks noChangeArrowheads="1"/>
          </p:cNvSpPr>
          <p:nvPr/>
        </p:nvSpPr>
        <p:spPr bwMode="auto">
          <a:xfrm>
            <a:off x="7000875" y="440654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42</a:t>
            </a:r>
          </a:p>
        </p:txBody>
      </p:sp>
      <p:sp>
        <p:nvSpPr>
          <p:cNvPr id="23605" name="Rectangle 70">
            <a:extLst>
              <a:ext uri="{FF2B5EF4-FFF2-40B4-BE49-F238E27FC236}">
                <a16:creationId xmlns:a16="http://schemas.microsoft.com/office/drawing/2014/main" id="{E3D6AA43-0BD3-4575-BAEA-5EB76544CDDC}"/>
              </a:ext>
            </a:extLst>
          </p:cNvPr>
          <p:cNvSpPr>
            <a:spLocks noChangeArrowheads="1"/>
          </p:cNvSpPr>
          <p:nvPr/>
        </p:nvSpPr>
        <p:spPr bwMode="auto">
          <a:xfrm>
            <a:off x="7000875" y="4751036"/>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53</a:t>
            </a:r>
          </a:p>
        </p:txBody>
      </p:sp>
      <p:sp>
        <p:nvSpPr>
          <p:cNvPr id="23606" name="Rectangle 71">
            <a:extLst>
              <a:ext uri="{FF2B5EF4-FFF2-40B4-BE49-F238E27FC236}">
                <a16:creationId xmlns:a16="http://schemas.microsoft.com/office/drawing/2014/main" id="{743ED9DD-8E46-44E8-A33A-C4F15AAA1C52}"/>
              </a:ext>
            </a:extLst>
          </p:cNvPr>
          <p:cNvSpPr>
            <a:spLocks noChangeArrowheads="1"/>
          </p:cNvSpPr>
          <p:nvPr/>
        </p:nvSpPr>
        <p:spPr bwMode="auto">
          <a:xfrm>
            <a:off x="7000875" y="509711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60</a:t>
            </a:r>
          </a:p>
        </p:txBody>
      </p:sp>
      <p:sp>
        <p:nvSpPr>
          <p:cNvPr id="23607" name="Text Box 76">
            <a:extLst>
              <a:ext uri="{FF2B5EF4-FFF2-40B4-BE49-F238E27FC236}">
                <a16:creationId xmlns:a16="http://schemas.microsoft.com/office/drawing/2014/main" id="{F6376F8E-9834-4C32-9F2F-7BE18630363E}"/>
              </a:ext>
            </a:extLst>
          </p:cNvPr>
          <p:cNvSpPr txBox="1">
            <a:spLocks noChangeArrowheads="1"/>
          </p:cNvSpPr>
          <p:nvPr/>
        </p:nvSpPr>
        <p:spPr bwMode="auto">
          <a:xfrm>
            <a:off x="358775" y="784225"/>
            <a:ext cx="8134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two tables below show the results of two reactions between calcium carbonate and dilute hydrochloric acid, which forms carbon dioxide. </a:t>
            </a:r>
          </a:p>
        </p:txBody>
      </p:sp>
      <p:sp>
        <p:nvSpPr>
          <p:cNvPr id="241741" name="Text Box 77">
            <a:extLst>
              <a:ext uri="{FF2B5EF4-FFF2-40B4-BE49-F238E27FC236}">
                <a16:creationId xmlns:a16="http://schemas.microsoft.com/office/drawing/2014/main" id="{7D20094D-BFAD-434A-A3B5-52C4DF297111}"/>
              </a:ext>
            </a:extLst>
          </p:cNvPr>
          <p:cNvSpPr txBox="1">
            <a:spLocks noChangeArrowheads="1"/>
          </p:cNvSpPr>
          <p:nvPr/>
        </p:nvSpPr>
        <p:spPr bwMode="auto">
          <a:xfrm>
            <a:off x="1129506" y="5901442"/>
            <a:ext cx="6884988"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Which experiment had the faster rate of reaction?</a:t>
            </a:r>
          </a:p>
        </p:txBody>
      </p:sp>
      <p:sp>
        <p:nvSpPr>
          <p:cNvPr id="23610" name="TextBox 59">
            <a:extLst>
              <a:ext uri="{FF2B5EF4-FFF2-40B4-BE49-F238E27FC236}">
                <a16:creationId xmlns:a16="http://schemas.microsoft.com/office/drawing/2014/main" id="{533B8391-1327-48A9-A86C-FC9550E76485}"/>
              </a:ext>
            </a:extLst>
          </p:cNvPr>
          <p:cNvSpPr txBox="1">
            <a:spLocks noChangeArrowheads="1"/>
          </p:cNvSpPr>
          <p:nvPr/>
        </p:nvSpPr>
        <p:spPr bwMode="auto">
          <a:xfrm>
            <a:off x="5580063" y="2131661"/>
            <a:ext cx="216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Experiment B</a:t>
            </a:r>
          </a:p>
        </p:txBody>
      </p:sp>
      <p:sp>
        <p:nvSpPr>
          <p:cNvPr id="23611" name="TextBox 61">
            <a:extLst>
              <a:ext uri="{FF2B5EF4-FFF2-40B4-BE49-F238E27FC236}">
                <a16:creationId xmlns:a16="http://schemas.microsoft.com/office/drawing/2014/main" id="{7331BBE7-9B0A-47F5-8DFA-7BC207AD63BD}"/>
              </a:ext>
            </a:extLst>
          </p:cNvPr>
          <p:cNvSpPr txBox="1">
            <a:spLocks noChangeArrowheads="1"/>
          </p:cNvSpPr>
          <p:nvPr/>
        </p:nvSpPr>
        <p:spPr bwMode="auto">
          <a:xfrm>
            <a:off x="1504950" y="2131661"/>
            <a:ext cx="221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Experiment A</a:t>
            </a:r>
          </a:p>
        </p:txBody>
      </p:sp>
      <p:pic>
        <p:nvPicPr>
          <p:cNvPr id="60" name="Picture 8">
            <a:hlinkClick r:id="" action="ppaction://hlinkshowjump?jump=nextslide"/>
            <a:extLst>
              <a:ext uri="{FF2B5EF4-FFF2-40B4-BE49-F238E27FC236}">
                <a16:creationId xmlns:a16="http://schemas.microsoft.com/office/drawing/2014/main" id="{5BB09E5C-6E78-404C-9356-10505CDA7E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2" name="Picture 61">
            <a:extLst>
              <a:ext uri="{FF2B5EF4-FFF2-40B4-BE49-F238E27FC236}">
                <a16:creationId xmlns:a16="http://schemas.microsoft.com/office/drawing/2014/main" id="{F6F61FB2-44F1-4494-A101-03F9AE7936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7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1E8DC315-EB47-43CA-8E6E-5BA884661435}"/>
              </a:ext>
            </a:extLst>
          </p:cNvPr>
          <p:cNvSpPr>
            <a:spLocks noGrp="1"/>
          </p:cNvSpPr>
          <p:nvPr>
            <p:ph type="title"/>
          </p:nvPr>
        </p:nvSpPr>
        <p:spPr/>
        <p:txBody>
          <a:bodyPr/>
          <a:lstStyle/>
          <a:p>
            <a:r>
              <a:rPr lang="en-GB" altLang="en-US"/>
              <a:t>Rate graphs</a:t>
            </a:r>
          </a:p>
        </p:txBody>
      </p:sp>
      <p:sp>
        <p:nvSpPr>
          <p:cNvPr id="25604" name="TextBox 2">
            <a:extLst>
              <a:ext uri="{FF2B5EF4-FFF2-40B4-BE49-F238E27FC236}">
                <a16:creationId xmlns:a16="http://schemas.microsoft.com/office/drawing/2014/main" id="{C5ABC8E2-CF7F-470C-A60A-37CB36C06170}"/>
              </a:ext>
            </a:extLst>
          </p:cNvPr>
          <p:cNvSpPr txBox="1">
            <a:spLocks noChangeArrowheads="1"/>
          </p:cNvSpPr>
          <p:nvPr/>
        </p:nvSpPr>
        <p:spPr bwMode="auto">
          <a:xfrm>
            <a:off x="355600" y="792163"/>
            <a:ext cx="8783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mass, volume or observation of the products is measured at regular time intervals. </a:t>
            </a:r>
          </a:p>
        </p:txBody>
      </p:sp>
      <p:sp>
        <p:nvSpPr>
          <p:cNvPr id="4" name="TextBox 3">
            <a:extLst>
              <a:ext uri="{FF2B5EF4-FFF2-40B4-BE49-F238E27FC236}">
                <a16:creationId xmlns:a16="http://schemas.microsoft.com/office/drawing/2014/main" id="{81815492-1C3E-4526-BC6E-31F1F6A3A57F}"/>
              </a:ext>
            </a:extLst>
          </p:cNvPr>
          <p:cNvSpPr txBox="1">
            <a:spLocks noChangeArrowheads="1"/>
          </p:cNvSpPr>
          <p:nvPr/>
        </p:nvSpPr>
        <p:spPr bwMode="auto">
          <a:xfrm>
            <a:off x="355600" y="1926226"/>
            <a:ext cx="8783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graph can then be plotted of the changing reaction condition against time.  </a:t>
            </a:r>
          </a:p>
        </p:txBody>
      </p:sp>
      <p:sp>
        <p:nvSpPr>
          <p:cNvPr id="5" name="TextBox 4">
            <a:extLst>
              <a:ext uri="{FF2B5EF4-FFF2-40B4-BE49-F238E27FC236}">
                <a16:creationId xmlns:a16="http://schemas.microsoft.com/office/drawing/2014/main" id="{1B565BDD-D259-463E-B4DB-A5ECD5A95A3D}"/>
              </a:ext>
            </a:extLst>
          </p:cNvPr>
          <p:cNvSpPr txBox="1">
            <a:spLocks noChangeArrowheads="1"/>
          </p:cNvSpPr>
          <p:nvPr/>
        </p:nvSpPr>
        <p:spPr bwMode="auto">
          <a:xfrm>
            <a:off x="355600" y="3060290"/>
            <a:ext cx="33584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rate of reaction is equal to the </a:t>
            </a:r>
            <a:r>
              <a:rPr lang="en-GB" altLang="en-US" b="1" dirty="0">
                <a:solidFill>
                  <a:srgbClr val="FF6600"/>
                </a:solidFill>
              </a:rPr>
              <a:t>gradient</a:t>
            </a:r>
            <a:r>
              <a:rPr lang="en-GB" altLang="en-US" dirty="0"/>
              <a:t> (slope) of the graph.</a:t>
            </a:r>
          </a:p>
        </p:txBody>
      </p:sp>
      <p:sp>
        <p:nvSpPr>
          <p:cNvPr id="57" name="TextBox 56">
            <a:extLst>
              <a:ext uri="{FF2B5EF4-FFF2-40B4-BE49-F238E27FC236}">
                <a16:creationId xmlns:a16="http://schemas.microsoft.com/office/drawing/2014/main" id="{7FAEC99D-33BF-4C8B-9A93-A2C3C8212FEE}"/>
              </a:ext>
            </a:extLst>
          </p:cNvPr>
          <p:cNvSpPr txBox="1">
            <a:spLocks noChangeArrowheads="1"/>
          </p:cNvSpPr>
          <p:nvPr/>
        </p:nvSpPr>
        <p:spPr bwMode="auto">
          <a:xfrm>
            <a:off x="355599" y="4564419"/>
            <a:ext cx="31543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Calculating the rate at different points shows how the rate changes with time.</a:t>
            </a:r>
          </a:p>
        </p:txBody>
      </p:sp>
      <p:pic>
        <p:nvPicPr>
          <p:cNvPr id="25" name="Picture 8">
            <a:hlinkClick r:id="" action="ppaction://hlinkshowjump?jump=nextslide"/>
            <a:extLst>
              <a:ext uri="{FF2B5EF4-FFF2-40B4-BE49-F238E27FC236}">
                <a16:creationId xmlns:a16="http://schemas.microsoft.com/office/drawing/2014/main" id="{5317D615-0A69-40AC-BDE0-01F73F4381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grpSp>
        <p:nvGrpSpPr>
          <p:cNvPr id="3" name="Group 2">
            <a:extLst>
              <a:ext uri="{FF2B5EF4-FFF2-40B4-BE49-F238E27FC236}">
                <a16:creationId xmlns:a16="http://schemas.microsoft.com/office/drawing/2014/main" id="{ED97CD14-0B1F-450A-A735-DDAF9240BDCF}"/>
              </a:ext>
            </a:extLst>
          </p:cNvPr>
          <p:cNvGrpSpPr/>
          <p:nvPr/>
        </p:nvGrpSpPr>
        <p:grpSpPr>
          <a:xfrm>
            <a:off x="3712069" y="2588769"/>
            <a:ext cx="5142751" cy="3472968"/>
            <a:chOff x="3342747" y="3073683"/>
            <a:chExt cx="5198362" cy="3510523"/>
          </a:xfrm>
        </p:grpSpPr>
        <p:pic>
          <p:nvPicPr>
            <p:cNvPr id="31" name="Picture 2" descr="graph - calculating rate of reaction">
              <a:extLst>
                <a:ext uri="{FF2B5EF4-FFF2-40B4-BE49-F238E27FC236}">
                  <a16:creationId xmlns:a16="http://schemas.microsoft.com/office/drawing/2014/main" id="{B8127838-F6E8-4DC0-B70B-D11A0E319AFA}"/>
                </a:ext>
              </a:extLst>
            </p:cNvPr>
            <p:cNvPicPr>
              <a:picLocks noChangeAspect="1" noChangeArrowheads="1"/>
            </p:cNvPicPr>
            <p:nvPr/>
          </p:nvPicPr>
          <p:blipFill>
            <a:blip r:embed="rId4" cstate="print">
              <a:duotone>
                <a:prstClr val="black"/>
                <a:srgbClr val="FF6600">
                  <a:tint val="45000"/>
                  <a:satMod val="400000"/>
                </a:srgbClr>
              </a:duotone>
            </a:blip>
            <a:srcRect r="17321"/>
            <a:stretch>
              <a:fillRect/>
            </a:stretch>
          </p:blipFill>
          <p:spPr bwMode="auto">
            <a:xfrm>
              <a:off x="4130024" y="3380935"/>
              <a:ext cx="4320797" cy="2522895"/>
            </a:xfrm>
            <a:prstGeom prst="rect">
              <a:avLst/>
            </a:prstGeom>
            <a:noFill/>
          </p:spPr>
        </p:pic>
        <p:sp>
          <p:nvSpPr>
            <p:cNvPr id="32" name="Text Box 4">
              <a:extLst>
                <a:ext uri="{FF2B5EF4-FFF2-40B4-BE49-F238E27FC236}">
                  <a16:creationId xmlns:a16="http://schemas.microsoft.com/office/drawing/2014/main" id="{083DE402-FA76-470F-BE11-98A6A1D96F5C}"/>
                </a:ext>
              </a:extLst>
            </p:cNvPr>
            <p:cNvSpPr txBox="1">
              <a:spLocks noChangeArrowheads="1"/>
            </p:cNvSpPr>
            <p:nvPr/>
          </p:nvSpPr>
          <p:spPr bwMode="auto">
            <a:xfrm>
              <a:off x="5429106" y="6214874"/>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1800" dirty="0">
                  <a:solidFill>
                    <a:schemeClr val="tx1"/>
                  </a:solidFill>
                </a:rPr>
                <a:t>time (seconds)</a:t>
              </a:r>
            </a:p>
          </p:txBody>
        </p:sp>
        <p:sp>
          <p:nvSpPr>
            <p:cNvPr id="33" name="Text Box 5">
              <a:extLst>
                <a:ext uri="{FF2B5EF4-FFF2-40B4-BE49-F238E27FC236}">
                  <a16:creationId xmlns:a16="http://schemas.microsoft.com/office/drawing/2014/main" id="{76EF39CB-3E9A-4174-B76D-1F1BE5F5D432}"/>
                </a:ext>
              </a:extLst>
            </p:cNvPr>
            <p:cNvSpPr txBox="1">
              <a:spLocks noChangeArrowheads="1"/>
            </p:cNvSpPr>
            <p:nvPr/>
          </p:nvSpPr>
          <p:spPr bwMode="auto">
            <a:xfrm>
              <a:off x="5027001" y="589702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chemeClr val="tx1"/>
                  </a:solidFill>
                </a:rPr>
                <a:t>10</a:t>
              </a:r>
            </a:p>
          </p:txBody>
        </p:sp>
        <p:sp>
          <p:nvSpPr>
            <p:cNvPr id="34" name="Text Box 6">
              <a:extLst>
                <a:ext uri="{FF2B5EF4-FFF2-40B4-BE49-F238E27FC236}">
                  <a16:creationId xmlns:a16="http://schemas.microsoft.com/office/drawing/2014/main" id="{B902AA4E-629E-457E-8E2D-C262E7A10CEA}"/>
                </a:ext>
              </a:extLst>
            </p:cNvPr>
            <p:cNvSpPr txBox="1">
              <a:spLocks noChangeArrowheads="1"/>
            </p:cNvSpPr>
            <p:nvPr/>
          </p:nvSpPr>
          <p:spPr bwMode="auto">
            <a:xfrm>
              <a:off x="6041704" y="589702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chemeClr val="tx1"/>
                  </a:solidFill>
                </a:rPr>
                <a:t>20</a:t>
              </a:r>
            </a:p>
          </p:txBody>
        </p:sp>
        <p:sp>
          <p:nvSpPr>
            <p:cNvPr id="35" name="Text Box 7">
              <a:extLst>
                <a:ext uri="{FF2B5EF4-FFF2-40B4-BE49-F238E27FC236}">
                  <a16:creationId xmlns:a16="http://schemas.microsoft.com/office/drawing/2014/main" id="{C7A0F73E-E3E5-49D6-BCDB-8F9F02FC11D2}"/>
                </a:ext>
              </a:extLst>
            </p:cNvPr>
            <p:cNvSpPr txBox="1">
              <a:spLocks noChangeArrowheads="1"/>
            </p:cNvSpPr>
            <p:nvPr/>
          </p:nvSpPr>
          <p:spPr bwMode="auto">
            <a:xfrm>
              <a:off x="7056406" y="589702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chemeClr val="tx1"/>
                  </a:solidFill>
                </a:rPr>
                <a:t>30</a:t>
              </a:r>
            </a:p>
          </p:txBody>
        </p:sp>
        <p:sp>
          <p:nvSpPr>
            <p:cNvPr id="36" name="Text Box 8">
              <a:extLst>
                <a:ext uri="{FF2B5EF4-FFF2-40B4-BE49-F238E27FC236}">
                  <a16:creationId xmlns:a16="http://schemas.microsoft.com/office/drawing/2014/main" id="{5E099145-BF14-4F70-8437-7563F0874AC6}"/>
                </a:ext>
              </a:extLst>
            </p:cNvPr>
            <p:cNvSpPr txBox="1">
              <a:spLocks noChangeArrowheads="1"/>
            </p:cNvSpPr>
            <p:nvPr/>
          </p:nvSpPr>
          <p:spPr bwMode="auto">
            <a:xfrm>
              <a:off x="8071109" y="589702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chemeClr val="tx1"/>
                  </a:solidFill>
                </a:rPr>
                <a:t>40</a:t>
              </a:r>
            </a:p>
          </p:txBody>
        </p:sp>
        <p:sp>
          <p:nvSpPr>
            <p:cNvPr id="38" name="Text Box 10">
              <a:extLst>
                <a:ext uri="{FF2B5EF4-FFF2-40B4-BE49-F238E27FC236}">
                  <a16:creationId xmlns:a16="http://schemas.microsoft.com/office/drawing/2014/main" id="{4A5A53F4-2667-443B-8584-334F42700FDE}"/>
                </a:ext>
              </a:extLst>
            </p:cNvPr>
            <p:cNvSpPr txBox="1">
              <a:spLocks noChangeArrowheads="1"/>
            </p:cNvSpPr>
            <p:nvPr/>
          </p:nvSpPr>
          <p:spPr bwMode="auto">
            <a:xfrm>
              <a:off x="3711625" y="5250257"/>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10</a:t>
              </a:r>
            </a:p>
          </p:txBody>
        </p:sp>
        <p:sp>
          <p:nvSpPr>
            <p:cNvPr id="39" name="Text Box 11">
              <a:extLst>
                <a:ext uri="{FF2B5EF4-FFF2-40B4-BE49-F238E27FC236}">
                  <a16:creationId xmlns:a16="http://schemas.microsoft.com/office/drawing/2014/main" id="{3A8E526C-9FAE-4FBB-94B9-7155FF735361}"/>
                </a:ext>
              </a:extLst>
            </p:cNvPr>
            <p:cNvSpPr txBox="1">
              <a:spLocks noChangeArrowheads="1"/>
            </p:cNvSpPr>
            <p:nvPr/>
          </p:nvSpPr>
          <p:spPr bwMode="auto">
            <a:xfrm>
              <a:off x="3711625" y="4909249"/>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20</a:t>
              </a:r>
            </a:p>
          </p:txBody>
        </p:sp>
        <p:sp>
          <p:nvSpPr>
            <p:cNvPr id="40" name="Text Box 12">
              <a:extLst>
                <a:ext uri="{FF2B5EF4-FFF2-40B4-BE49-F238E27FC236}">
                  <a16:creationId xmlns:a16="http://schemas.microsoft.com/office/drawing/2014/main" id="{4E57BC96-B8C6-4E20-9E7E-CF9608F7418F}"/>
                </a:ext>
              </a:extLst>
            </p:cNvPr>
            <p:cNvSpPr txBox="1">
              <a:spLocks noChangeArrowheads="1"/>
            </p:cNvSpPr>
            <p:nvPr/>
          </p:nvSpPr>
          <p:spPr bwMode="auto">
            <a:xfrm>
              <a:off x="3711625" y="4568242"/>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chemeClr val="tx1"/>
                  </a:solidFill>
                </a:rPr>
                <a:t>30</a:t>
              </a:r>
            </a:p>
          </p:txBody>
        </p:sp>
        <p:sp>
          <p:nvSpPr>
            <p:cNvPr id="41" name="Text Box 13">
              <a:extLst>
                <a:ext uri="{FF2B5EF4-FFF2-40B4-BE49-F238E27FC236}">
                  <a16:creationId xmlns:a16="http://schemas.microsoft.com/office/drawing/2014/main" id="{8D64804E-950D-4FA4-9AC2-D69EC6A901CF}"/>
                </a:ext>
              </a:extLst>
            </p:cNvPr>
            <p:cNvSpPr txBox="1">
              <a:spLocks noChangeArrowheads="1"/>
            </p:cNvSpPr>
            <p:nvPr/>
          </p:nvSpPr>
          <p:spPr bwMode="auto">
            <a:xfrm>
              <a:off x="3711625" y="4228623"/>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40</a:t>
              </a:r>
            </a:p>
          </p:txBody>
        </p:sp>
        <p:sp>
          <p:nvSpPr>
            <p:cNvPr id="42" name="Text Box 14">
              <a:extLst>
                <a:ext uri="{FF2B5EF4-FFF2-40B4-BE49-F238E27FC236}">
                  <a16:creationId xmlns:a16="http://schemas.microsoft.com/office/drawing/2014/main" id="{96A0ADCA-E8AF-433B-AD4F-F5D515044007}"/>
                </a:ext>
              </a:extLst>
            </p:cNvPr>
            <p:cNvSpPr txBox="1">
              <a:spLocks noChangeArrowheads="1"/>
            </p:cNvSpPr>
            <p:nvPr/>
          </p:nvSpPr>
          <p:spPr bwMode="auto">
            <a:xfrm>
              <a:off x="3711625" y="3887616"/>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50</a:t>
              </a:r>
            </a:p>
          </p:txBody>
        </p:sp>
        <p:sp>
          <p:nvSpPr>
            <p:cNvPr id="43" name="Text Box 15">
              <a:extLst>
                <a:ext uri="{FF2B5EF4-FFF2-40B4-BE49-F238E27FC236}">
                  <a16:creationId xmlns:a16="http://schemas.microsoft.com/office/drawing/2014/main" id="{66B4FD0D-D90C-45E3-8F50-2BFFF19ADC48}"/>
                </a:ext>
              </a:extLst>
            </p:cNvPr>
            <p:cNvSpPr txBox="1">
              <a:spLocks noChangeArrowheads="1"/>
            </p:cNvSpPr>
            <p:nvPr/>
          </p:nvSpPr>
          <p:spPr bwMode="auto">
            <a:xfrm>
              <a:off x="3711625" y="3546610"/>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chemeClr val="tx1"/>
                  </a:solidFill>
                </a:rPr>
                <a:t>60</a:t>
              </a:r>
            </a:p>
          </p:txBody>
        </p:sp>
        <p:sp>
          <p:nvSpPr>
            <p:cNvPr id="44" name="Text Box 16">
              <a:extLst>
                <a:ext uri="{FF2B5EF4-FFF2-40B4-BE49-F238E27FC236}">
                  <a16:creationId xmlns:a16="http://schemas.microsoft.com/office/drawing/2014/main" id="{E0DC2507-F3E6-45ED-AA14-510E0F843240}"/>
                </a:ext>
              </a:extLst>
            </p:cNvPr>
            <p:cNvSpPr txBox="1">
              <a:spLocks noChangeArrowheads="1"/>
            </p:cNvSpPr>
            <p:nvPr/>
          </p:nvSpPr>
          <p:spPr bwMode="auto">
            <a:xfrm>
              <a:off x="3711625" y="3205603"/>
              <a:ext cx="407544"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chemeClr val="tx1"/>
                  </a:solidFill>
                </a:rPr>
                <a:t>70</a:t>
              </a:r>
            </a:p>
          </p:txBody>
        </p:sp>
        <p:sp>
          <p:nvSpPr>
            <p:cNvPr id="45" name="Text Box 17">
              <a:extLst>
                <a:ext uri="{FF2B5EF4-FFF2-40B4-BE49-F238E27FC236}">
                  <a16:creationId xmlns:a16="http://schemas.microsoft.com/office/drawing/2014/main" id="{51D5CC50-CF5F-4678-A4AA-4198EE204A46}"/>
                </a:ext>
              </a:extLst>
            </p:cNvPr>
            <p:cNvSpPr txBox="1">
              <a:spLocks noChangeArrowheads="1"/>
            </p:cNvSpPr>
            <p:nvPr/>
          </p:nvSpPr>
          <p:spPr bwMode="auto">
            <a:xfrm>
              <a:off x="4103733" y="589702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chemeClr val="tx1"/>
                  </a:solidFill>
                </a:rPr>
                <a:t>0</a:t>
              </a:r>
            </a:p>
          </p:txBody>
        </p:sp>
        <p:sp>
          <p:nvSpPr>
            <p:cNvPr id="46" name="Text Box 18">
              <a:extLst>
                <a:ext uri="{FF2B5EF4-FFF2-40B4-BE49-F238E27FC236}">
                  <a16:creationId xmlns:a16="http://schemas.microsoft.com/office/drawing/2014/main" id="{A38B5234-0897-4BA2-9BFD-C5EA66F9F047}"/>
                </a:ext>
              </a:extLst>
            </p:cNvPr>
            <p:cNvSpPr txBox="1">
              <a:spLocks noChangeArrowheads="1"/>
            </p:cNvSpPr>
            <p:nvPr/>
          </p:nvSpPr>
          <p:spPr bwMode="auto">
            <a:xfrm>
              <a:off x="3859949" y="5589877"/>
              <a:ext cx="284172" cy="3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chemeClr val="tx1"/>
                  </a:solidFill>
                </a:rPr>
                <a:t>0</a:t>
              </a:r>
            </a:p>
          </p:txBody>
        </p:sp>
        <p:sp>
          <p:nvSpPr>
            <p:cNvPr id="27" name="Text Box 4">
              <a:extLst>
                <a:ext uri="{FF2B5EF4-FFF2-40B4-BE49-F238E27FC236}">
                  <a16:creationId xmlns:a16="http://schemas.microsoft.com/office/drawing/2014/main" id="{B06157F3-6078-44DF-9CE0-8C22259DF2AD}"/>
                </a:ext>
              </a:extLst>
            </p:cNvPr>
            <p:cNvSpPr txBox="1">
              <a:spLocks noChangeArrowheads="1"/>
            </p:cNvSpPr>
            <p:nvPr/>
          </p:nvSpPr>
          <p:spPr bwMode="auto">
            <a:xfrm rot="16200000">
              <a:off x="2079376" y="4337054"/>
              <a:ext cx="2900068" cy="37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1800" dirty="0">
                  <a:solidFill>
                    <a:schemeClr val="tx1"/>
                  </a:solidFill>
                </a:rPr>
                <a:t>hydrogen produced (cm</a:t>
              </a:r>
              <a:r>
                <a:rPr lang="en-GB" altLang="en-US" sz="1800" baseline="30000" dirty="0">
                  <a:solidFill>
                    <a:schemeClr val="tx1"/>
                  </a:solidFill>
                </a:rPr>
                <a:t>3</a:t>
              </a:r>
              <a:r>
                <a:rPr lang="en-GB" altLang="en-US" sz="1800" dirty="0">
                  <a:solidFill>
                    <a:schemeClr val="tx1"/>
                  </a:solidFill>
                </a:rPr>
                <a:t>)</a:t>
              </a:r>
            </a:p>
          </p:txBody>
        </p:sp>
      </p:grpSp>
      <p:pic>
        <p:nvPicPr>
          <p:cNvPr id="26" name="Picture 25">
            <a:extLst>
              <a:ext uri="{FF2B5EF4-FFF2-40B4-BE49-F238E27FC236}">
                <a16:creationId xmlns:a16="http://schemas.microsoft.com/office/drawing/2014/main" id="{D1CBDA00-3DC6-4B31-B873-A194C0A261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1393AE0-7DCC-44F3-B414-0717D4E683F5}"/>
              </a:ext>
            </a:extLst>
          </p:cNvPr>
          <p:cNvSpPr>
            <a:spLocks noGrp="1" noChangeArrowheads="1"/>
          </p:cNvSpPr>
          <p:nvPr>
            <p:ph type="title"/>
          </p:nvPr>
        </p:nvSpPr>
        <p:spPr/>
        <p:txBody>
          <a:bodyPr/>
          <a:lstStyle/>
          <a:p>
            <a:r>
              <a:rPr lang="en-GB" altLang="en-US" dirty="0"/>
              <a:t>Graphing rates of reaction</a:t>
            </a:r>
          </a:p>
        </p:txBody>
      </p:sp>
      <p:pic>
        <p:nvPicPr>
          <p:cNvPr id="7" name="Picture 6">
            <a:hlinkClick r:id="" action="ppaction://hlinkshowjump?jump=nextslide"/>
            <a:extLst>
              <a:ext uri="{FF2B5EF4-FFF2-40B4-BE49-F238E27FC236}">
                <a16:creationId xmlns:a16="http://schemas.microsoft.com/office/drawing/2014/main" id="{A65BCC38-4B7D-4887-A971-47DE519ABF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30564CA-7352-4D81-9FEA-21CB20A4967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ED03289-AC2A-4974-8908-9D51D03221C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FF0DB8A-3910-481A-8AC9-BBA97FAD8C8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8CAC7BE-2020-4717-BFD1-0F1CD67883B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FA15AF-222C-4A52-8D36-4014AE6E8589}"/>
              </a:ext>
            </a:extLst>
          </p:cNvPr>
          <p:cNvSpPr>
            <a:spLocks noGrp="1" noChangeArrowheads="1"/>
          </p:cNvSpPr>
          <p:nvPr>
            <p:ph type="title"/>
          </p:nvPr>
        </p:nvSpPr>
        <p:spPr/>
        <p:txBody>
          <a:bodyPr/>
          <a:lstStyle/>
          <a:p>
            <a:r>
              <a:rPr lang="en-GB" altLang="en-US"/>
              <a:t>Slower and slower</a:t>
            </a:r>
          </a:p>
        </p:txBody>
      </p:sp>
      <p:sp>
        <p:nvSpPr>
          <p:cNvPr id="26627" name="Text Box 3">
            <a:extLst>
              <a:ext uri="{FF2B5EF4-FFF2-40B4-BE49-F238E27FC236}">
                <a16:creationId xmlns:a16="http://schemas.microsoft.com/office/drawing/2014/main" id="{FFCC65AE-2C25-4A9D-831C-AF1248A386E7}"/>
              </a:ext>
            </a:extLst>
          </p:cNvPr>
          <p:cNvSpPr txBox="1">
            <a:spLocks noChangeArrowheads="1"/>
          </p:cNvSpPr>
          <p:nvPr/>
        </p:nvSpPr>
        <p:spPr bwMode="auto">
          <a:xfrm>
            <a:off x="358775" y="784225"/>
            <a:ext cx="8375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Reactions do not proceed at a steady rate. They start off at a certain speed, then get slower and slower until they stop.</a:t>
            </a:r>
          </a:p>
        </p:txBody>
      </p:sp>
      <p:sp>
        <p:nvSpPr>
          <p:cNvPr id="214020" name="Text Box 4">
            <a:extLst>
              <a:ext uri="{FF2B5EF4-FFF2-40B4-BE49-F238E27FC236}">
                <a16:creationId xmlns:a16="http://schemas.microsoft.com/office/drawing/2014/main" id="{83E26A70-C9CA-48B1-9CC3-8C467C66BEA0}"/>
              </a:ext>
            </a:extLst>
          </p:cNvPr>
          <p:cNvSpPr txBox="1">
            <a:spLocks noChangeArrowheads="1"/>
          </p:cNvSpPr>
          <p:nvPr/>
        </p:nvSpPr>
        <p:spPr bwMode="auto">
          <a:xfrm>
            <a:off x="358775" y="1693863"/>
            <a:ext cx="7231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As the reaction progresses, the concentration of reactants decreases.</a:t>
            </a:r>
          </a:p>
        </p:txBody>
      </p:sp>
      <p:sp>
        <p:nvSpPr>
          <p:cNvPr id="214021" name="Text Box 5">
            <a:extLst>
              <a:ext uri="{FF2B5EF4-FFF2-40B4-BE49-F238E27FC236}">
                <a16:creationId xmlns:a16="http://schemas.microsoft.com/office/drawing/2014/main" id="{B7D85D6D-301F-4FDD-9793-5A1524350F0A}"/>
              </a:ext>
            </a:extLst>
          </p:cNvPr>
          <p:cNvSpPr txBox="1">
            <a:spLocks noChangeArrowheads="1"/>
          </p:cNvSpPr>
          <p:nvPr/>
        </p:nvSpPr>
        <p:spPr bwMode="auto">
          <a:xfrm>
            <a:off x="358775" y="2603500"/>
            <a:ext cx="7991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reduces the </a:t>
            </a:r>
            <a:r>
              <a:rPr lang="en-GB" altLang="en-US" b="1"/>
              <a:t>frequency of collisions </a:t>
            </a:r>
            <a:r>
              <a:rPr lang="en-GB" altLang="en-US"/>
              <a:t>between particles and so the reaction slows down.</a:t>
            </a:r>
            <a:endParaRPr lang="en-GB" altLang="en-US">
              <a:solidFill>
                <a:srgbClr val="010066"/>
              </a:solidFill>
            </a:endParaRPr>
          </a:p>
        </p:txBody>
      </p:sp>
      <p:sp>
        <p:nvSpPr>
          <p:cNvPr id="26653" name="AutoShape 7">
            <a:extLst>
              <a:ext uri="{FF2B5EF4-FFF2-40B4-BE49-F238E27FC236}">
                <a16:creationId xmlns:a16="http://schemas.microsoft.com/office/drawing/2014/main" id="{D23ACA0B-0BA1-421F-B045-76C28D1B4A9A}"/>
              </a:ext>
            </a:extLst>
          </p:cNvPr>
          <p:cNvSpPr>
            <a:spLocks noChangeArrowheads="1"/>
          </p:cNvSpPr>
          <p:nvPr/>
        </p:nvSpPr>
        <p:spPr bwMode="auto">
          <a:xfrm>
            <a:off x="3143250" y="5549900"/>
            <a:ext cx="5267325" cy="939800"/>
          </a:xfrm>
          <a:prstGeom prst="rightArrow">
            <a:avLst>
              <a:gd name="adj1" fmla="val 52704"/>
              <a:gd name="adj2" fmla="val 31553"/>
            </a:avLst>
          </a:prstGeom>
          <a:gradFill rotWithShape="1">
            <a:gsLst>
              <a:gs pos="0">
                <a:srgbClr val="FFFFFF">
                  <a:alpha val="0"/>
                </a:srgbClr>
              </a:gs>
              <a:gs pos="100000">
                <a:srgbClr val="FF66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54" name="Text Box 8">
            <a:extLst>
              <a:ext uri="{FF2B5EF4-FFF2-40B4-BE49-F238E27FC236}">
                <a16:creationId xmlns:a16="http://schemas.microsoft.com/office/drawing/2014/main" id="{8E6786EC-846E-4AB1-A71A-586B59A710C5}"/>
              </a:ext>
            </a:extLst>
          </p:cNvPr>
          <p:cNvSpPr txBox="1">
            <a:spLocks noChangeArrowheads="1"/>
          </p:cNvSpPr>
          <p:nvPr/>
        </p:nvSpPr>
        <p:spPr bwMode="auto">
          <a:xfrm>
            <a:off x="3589338" y="5791200"/>
            <a:ext cx="4779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percentage completion of reaction</a:t>
            </a:r>
          </a:p>
        </p:txBody>
      </p:sp>
      <p:sp>
        <p:nvSpPr>
          <p:cNvPr id="26651" name="Text Box 10">
            <a:extLst>
              <a:ext uri="{FF2B5EF4-FFF2-40B4-BE49-F238E27FC236}">
                <a16:creationId xmlns:a16="http://schemas.microsoft.com/office/drawing/2014/main" id="{EAE75BAA-43C6-4878-98AD-45181B0AB418}"/>
              </a:ext>
            </a:extLst>
          </p:cNvPr>
          <p:cNvSpPr txBox="1">
            <a:spLocks noChangeArrowheads="1"/>
          </p:cNvSpPr>
          <p:nvPr/>
        </p:nvSpPr>
        <p:spPr bwMode="auto">
          <a:xfrm>
            <a:off x="7516813" y="50942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100%</a:t>
            </a:r>
          </a:p>
        </p:txBody>
      </p:sp>
      <p:pic>
        <p:nvPicPr>
          <p:cNvPr id="26652" name="Picture 11" descr="100%">
            <a:extLst>
              <a:ext uri="{FF2B5EF4-FFF2-40B4-BE49-F238E27FC236}">
                <a16:creationId xmlns:a16="http://schemas.microsoft.com/office/drawing/2014/main" id="{0B51D07E-2978-4D68-9B98-0C4FB3CAD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300" y="3519488"/>
            <a:ext cx="154463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Text Box 13">
            <a:extLst>
              <a:ext uri="{FF2B5EF4-FFF2-40B4-BE49-F238E27FC236}">
                <a16:creationId xmlns:a16="http://schemas.microsoft.com/office/drawing/2014/main" id="{5BBAF70E-308A-4982-887B-94E9D009A9B7}"/>
              </a:ext>
            </a:extLst>
          </p:cNvPr>
          <p:cNvSpPr txBox="1">
            <a:spLocks noChangeArrowheads="1"/>
          </p:cNvSpPr>
          <p:nvPr/>
        </p:nvSpPr>
        <p:spPr bwMode="auto">
          <a:xfrm>
            <a:off x="831850" y="5094288"/>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0%</a:t>
            </a:r>
          </a:p>
        </p:txBody>
      </p:sp>
      <p:pic>
        <p:nvPicPr>
          <p:cNvPr id="26650" name="Picture 14" descr="0%">
            <a:extLst>
              <a:ext uri="{FF2B5EF4-FFF2-40B4-BE49-F238E27FC236}">
                <a16:creationId xmlns:a16="http://schemas.microsoft.com/office/drawing/2014/main" id="{EA3D83FF-7984-432B-BB4E-32127F718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519488"/>
            <a:ext cx="15446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Text Box 16">
            <a:extLst>
              <a:ext uri="{FF2B5EF4-FFF2-40B4-BE49-F238E27FC236}">
                <a16:creationId xmlns:a16="http://schemas.microsoft.com/office/drawing/2014/main" id="{C5F8B788-920E-4FA7-940F-415695790FCD}"/>
              </a:ext>
            </a:extLst>
          </p:cNvPr>
          <p:cNvSpPr txBox="1">
            <a:spLocks noChangeArrowheads="1"/>
          </p:cNvSpPr>
          <p:nvPr/>
        </p:nvSpPr>
        <p:spPr bwMode="auto">
          <a:xfrm>
            <a:off x="2460625" y="5094288"/>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25%</a:t>
            </a:r>
          </a:p>
        </p:txBody>
      </p:sp>
      <p:pic>
        <p:nvPicPr>
          <p:cNvPr id="26648" name="Picture 17" descr="25%">
            <a:extLst>
              <a:ext uri="{FF2B5EF4-FFF2-40B4-BE49-F238E27FC236}">
                <a16:creationId xmlns:a16="http://schemas.microsoft.com/office/drawing/2014/main" id="{B49E597C-87BC-43E2-8221-986F0C6D0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5" y="3519488"/>
            <a:ext cx="154463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 Box 19">
            <a:extLst>
              <a:ext uri="{FF2B5EF4-FFF2-40B4-BE49-F238E27FC236}">
                <a16:creationId xmlns:a16="http://schemas.microsoft.com/office/drawing/2014/main" id="{6B0DDAD6-E640-41A5-BF04-26BFE5C2F908}"/>
              </a:ext>
            </a:extLst>
          </p:cNvPr>
          <p:cNvSpPr txBox="1">
            <a:spLocks noChangeArrowheads="1"/>
          </p:cNvSpPr>
          <p:nvPr/>
        </p:nvSpPr>
        <p:spPr bwMode="auto">
          <a:xfrm>
            <a:off x="4173538" y="5094288"/>
            <a:ext cx="79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50%</a:t>
            </a:r>
          </a:p>
        </p:txBody>
      </p:sp>
      <p:pic>
        <p:nvPicPr>
          <p:cNvPr id="26646" name="Picture 20" descr="50%">
            <a:extLst>
              <a:ext uri="{FF2B5EF4-FFF2-40B4-BE49-F238E27FC236}">
                <a16:creationId xmlns:a16="http://schemas.microsoft.com/office/drawing/2014/main" id="{D1D8133A-B33A-4A62-A667-7CF87CAD28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888" y="3519488"/>
            <a:ext cx="15446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22">
            <a:extLst>
              <a:ext uri="{FF2B5EF4-FFF2-40B4-BE49-F238E27FC236}">
                <a16:creationId xmlns:a16="http://schemas.microsoft.com/office/drawing/2014/main" id="{158C4384-43B5-4EDB-B2B3-7B14777F0981}"/>
              </a:ext>
            </a:extLst>
          </p:cNvPr>
          <p:cNvSpPr txBox="1">
            <a:spLocks noChangeArrowheads="1"/>
          </p:cNvSpPr>
          <p:nvPr/>
        </p:nvSpPr>
        <p:spPr bwMode="auto">
          <a:xfrm>
            <a:off x="5886450" y="5094288"/>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75%</a:t>
            </a:r>
          </a:p>
        </p:txBody>
      </p:sp>
      <p:pic>
        <p:nvPicPr>
          <p:cNvPr id="26644" name="Picture 23" descr="75%">
            <a:extLst>
              <a:ext uri="{FF2B5EF4-FFF2-40B4-BE49-F238E27FC236}">
                <a16:creationId xmlns:a16="http://schemas.microsoft.com/office/drawing/2014/main" id="{9761063B-47AC-46D3-8F68-055A6A6E4E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1800" y="3519488"/>
            <a:ext cx="154463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5" descr="red">
            <a:extLst>
              <a:ext uri="{FF2B5EF4-FFF2-40B4-BE49-F238E27FC236}">
                <a16:creationId xmlns:a16="http://schemas.microsoft.com/office/drawing/2014/main" id="{D806F3A2-AC2F-4BDF-8900-F9533AB48D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650" y="56832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26">
            <a:extLst>
              <a:ext uri="{FF2B5EF4-FFF2-40B4-BE49-F238E27FC236}">
                <a16:creationId xmlns:a16="http://schemas.microsoft.com/office/drawing/2014/main" id="{C724A490-497D-4816-85A6-57C0F75E3189}"/>
              </a:ext>
            </a:extLst>
          </p:cNvPr>
          <p:cNvSpPr txBox="1">
            <a:spLocks noChangeArrowheads="1"/>
          </p:cNvSpPr>
          <p:nvPr/>
        </p:nvSpPr>
        <p:spPr bwMode="auto">
          <a:xfrm>
            <a:off x="1927225" y="5614988"/>
            <a:ext cx="154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reactants</a:t>
            </a:r>
          </a:p>
        </p:txBody>
      </p:sp>
      <p:sp>
        <p:nvSpPr>
          <p:cNvPr id="26640" name="Text Box 27">
            <a:extLst>
              <a:ext uri="{FF2B5EF4-FFF2-40B4-BE49-F238E27FC236}">
                <a16:creationId xmlns:a16="http://schemas.microsoft.com/office/drawing/2014/main" id="{15696E9C-EEA5-4319-BBF8-7A9AE8B1B3FA}"/>
              </a:ext>
            </a:extLst>
          </p:cNvPr>
          <p:cNvSpPr txBox="1">
            <a:spLocks noChangeArrowheads="1"/>
          </p:cNvSpPr>
          <p:nvPr/>
        </p:nvSpPr>
        <p:spPr bwMode="auto">
          <a:xfrm>
            <a:off x="1927225" y="6032500"/>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product</a:t>
            </a:r>
          </a:p>
        </p:txBody>
      </p:sp>
      <p:pic>
        <p:nvPicPr>
          <p:cNvPr id="26641" name="Picture 28" descr="yellow">
            <a:extLst>
              <a:ext uri="{FF2B5EF4-FFF2-40B4-BE49-F238E27FC236}">
                <a16:creationId xmlns:a16="http://schemas.microsoft.com/office/drawing/2014/main" id="{F88053FE-927E-4EE9-8ECC-24B4154985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8413" y="56832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9" descr="orange">
            <a:extLst>
              <a:ext uri="{FF2B5EF4-FFF2-40B4-BE49-F238E27FC236}">
                <a16:creationId xmlns:a16="http://schemas.microsoft.com/office/drawing/2014/main" id="{C3683C52-2425-47E0-A013-610FD5E2BB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038" y="6102350"/>
            <a:ext cx="6016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hlinkClick r:id="" action="ppaction://hlinkshowjump?jump=nextslide"/>
            <a:extLst>
              <a:ext uri="{FF2B5EF4-FFF2-40B4-BE49-F238E27FC236}">
                <a16:creationId xmlns:a16="http://schemas.microsoft.com/office/drawing/2014/main" id="{BAA0DF65-131D-4E1E-A4F7-1DB0DDC3F65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5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66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648"/>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66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664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644"/>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66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5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66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6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42"/>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665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6654"/>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6653" grpId="0" animBg="1"/>
      <p:bldP spid="26654" grpId="0"/>
      <p:bldP spid="26651" grpId="0"/>
      <p:bldP spid="26649" grpId="0"/>
      <p:bldP spid="26647" grpId="0"/>
      <p:bldP spid="26645" grpId="0"/>
      <p:bldP spid="26643" grpId="0"/>
      <p:bldP spid="26639" grpId="0"/>
      <p:bldP spid="266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A869DA2E-AC60-4073-9A7A-2D17ACF62308}"/>
              </a:ext>
            </a:extLst>
          </p:cNvPr>
          <p:cNvSpPr>
            <a:spLocks noGrp="1" noChangeArrowheads="1"/>
          </p:cNvSpPr>
          <p:nvPr>
            <p:ph type="title"/>
          </p:nvPr>
        </p:nvSpPr>
        <p:spPr/>
        <p:txBody>
          <a:bodyPr/>
          <a:lstStyle/>
          <a:p>
            <a:r>
              <a:rPr lang="en-GB" altLang="en-US" dirty="0"/>
              <a:t>Reactant</a:t>
            </a:r>
            <a:r>
              <a:rPr lang="en-GB" altLang="en-US" dirty="0">
                <a:cs typeface="Arial" panose="020B0604020202020204" pitchFamily="34" charset="0"/>
              </a:rPr>
              <a:t>–</a:t>
            </a:r>
            <a:r>
              <a:rPr lang="en-GB" altLang="en-US" dirty="0"/>
              <a:t>product mix (1)</a:t>
            </a:r>
          </a:p>
        </p:txBody>
      </p:sp>
      <p:pic>
        <p:nvPicPr>
          <p:cNvPr id="7" name="Picture 6">
            <a:hlinkClick r:id="" action="ppaction://hlinkshowjump?jump=nextslide"/>
            <a:extLst>
              <a:ext uri="{FF2B5EF4-FFF2-40B4-BE49-F238E27FC236}">
                <a16:creationId xmlns:a16="http://schemas.microsoft.com/office/drawing/2014/main" id="{6F95AD4C-18FE-4AAB-A655-807DF98900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969B340-BBC4-4CDA-B62D-60E38986062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6928009-16CE-4A05-82F3-893004108FE0}"/>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CCC4FE8-1495-48CD-ADB4-EC07165E56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64C9749-3E2C-4041-8B48-9B46FF0B12A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3519D5A-34EB-4EEA-9F9E-A1797D9E49B0}"/>
              </a:ext>
            </a:extLst>
          </p:cNvPr>
          <p:cNvSpPr>
            <a:spLocks noGrp="1" noChangeArrowheads="1"/>
          </p:cNvSpPr>
          <p:nvPr>
            <p:ph type="title"/>
          </p:nvPr>
        </p:nvSpPr>
        <p:spPr>
          <a:xfrm>
            <a:off x="233363" y="53975"/>
            <a:ext cx="7735887" cy="549275"/>
          </a:xfrm>
        </p:spPr>
        <p:txBody>
          <a:bodyPr/>
          <a:lstStyle/>
          <a:p>
            <a:r>
              <a:rPr lang="en-GB" altLang="en-US" dirty="0"/>
              <a:t>Reactant–product mix (2)</a:t>
            </a:r>
          </a:p>
        </p:txBody>
      </p:sp>
      <p:pic>
        <p:nvPicPr>
          <p:cNvPr id="7" name="Picture 6">
            <a:hlinkClick r:id="" action="ppaction://hlinkshowjump?jump=nextslide"/>
            <a:extLst>
              <a:ext uri="{FF2B5EF4-FFF2-40B4-BE49-F238E27FC236}">
                <a16:creationId xmlns:a16="http://schemas.microsoft.com/office/drawing/2014/main" id="{4BCFCADC-0641-4FF5-AA2E-B1B33159EA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C0F713D-E85C-459D-8A12-5BE46DF80D2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1D9FE47-54DE-4CFB-8A93-01C440EFBB4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3761AF9-4D2E-4C84-B447-91C96C7C56C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0671FD6-8D67-486F-BB32-55569FC2F5E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aph - calculating rate of reaction">
            <a:extLst>
              <a:ext uri="{FF2B5EF4-FFF2-40B4-BE49-F238E27FC236}">
                <a16:creationId xmlns:a16="http://schemas.microsoft.com/office/drawing/2014/main" id="{48979AE4-8766-492F-9360-BD3588C10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1487488"/>
            <a:ext cx="59848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27">
            <a:extLst>
              <a:ext uri="{FF2B5EF4-FFF2-40B4-BE49-F238E27FC236}">
                <a16:creationId xmlns:a16="http://schemas.microsoft.com/office/drawing/2014/main" id="{3E64056E-2812-4558-A086-F025FF4A6F7B}"/>
              </a:ext>
            </a:extLst>
          </p:cNvPr>
          <p:cNvSpPr txBox="1">
            <a:spLocks noChangeArrowheads="1"/>
          </p:cNvSpPr>
          <p:nvPr/>
        </p:nvSpPr>
        <p:spPr bwMode="auto">
          <a:xfrm>
            <a:off x="5675313" y="3101975"/>
            <a:ext cx="176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CC0000"/>
                </a:solidFill>
              </a:rPr>
              <a:t>change in y</a:t>
            </a:r>
          </a:p>
        </p:txBody>
      </p:sp>
      <p:sp>
        <p:nvSpPr>
          <p:cNvPr id="42" name="Text Box 26">
            <a:extLst>
              <a:ext uri="{FF2B5EF4-FFF2-40B4-BE49-F238E27FC236}">
                <a16:creationId xmlns:a16="http://schemas.microsoft.com/office/drawing/2014/main" id="{9F190C3C-508C-4A75-B62F-E5D6B978A2D2}"/>
              </a:ext>
            </a:extLst>
          </p:cNvPr>
          <p:cNvSpPr txBox="1">
            <a:spLocks noChangeArrowheads="1"/>
          </p:cNvSpPr>
          <p:nvPr/>
        </p:nvSpPr>
        <p:spPr bwMode="auto">
          <a:xfrm>
            <a:off x="5675313" y="3551238"/>
            <a:ext cx="176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CC0000"/>
                </a:solidFill>
              </a:rPr>
              <a:t>change in x</a:t>
            </a:r>
          </a:p>
        </p:txBody>
      </p:sp>
      <p:sp>
        <p:nvSpPr>
          <p:cNvPr id="27653" name="Text Box 4">
            <a:extLst>
              <a:ext uri="{FF2B5EF4-FFF2-40B4-BE49-F238E27FC236}">
                <a16:creationId xmlns:a16="http://schemas.microsoft.com/office/drawing/2014/main" id="{BC83CC0C-F2D9-41D6-827C-3073506CAF08}"/>
              </a:ext>
            </a:extLst>
          </p:cNvPr>
          <p:cNvSpPr txBox="1">
            <a:spLocks noChangeArrowheads="1"/>
          </p:cNvSpPr>
          <p:nvPr/>
        </p:nvSpPr>
        <p:spPr bwMode="auto">
          <a:xfrm>
            <a:off x="4141788" y="4652963"/>
            <a:ext cx="186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t>time (seconds)</a:t>
            </a:r>
          </a:p>
        </p:txBody>
      </p:sp>
      <p:sp>
        <p:nvSpPr>
          <p:cNvPr id="27654" name="Text Box 5">
            <a:extLst>
              <a:ext uri="{FF2B5EF4-FFF2-40B4-BE49-F238E27FC236}">
                <a16:creationId xmlns:a16="http://schemas.microsoft.com/office/drawing/2014/main" id="{BC35D7C1-AD97-49FB-930C-AAEAE37C672F}"/>
              </a:ext>
            </a:extLst>
          </p:cNvPr>
          <p:cNvSpPr txBox="1">
            <a:spLocks noChangeArrowheads="1"/>
          </p:cNvSpPr>
          <p:nvPr/>
        </p:nvSpPr>
        <p:spPr bwMode="auto">
          <a:xfrm>
            <a:off x="303847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10</a:t>
            </a:r>
          </a:p>
        </p:txBody>
      </p:sp>
      <p:sp>
        <p:nvSpPr>
          <p:cNvPr id="27655" name="Text Box 6">
            <a:extLst>
              <a:ext uri="{FF2B5EF4-FFF2-40B4-BE49-F238E27FC236}">
                <a16:creationId xmlns:a16="http://schemas.microsoft.com/office/drawing/2014/main" id="{7AB89372-CC32-4D8E-B0C0-DBA8D1FB0AE7}"/>
              </a:ext>
            </a:extLst>
          </p:cNvPr>
          <p:cNvSpPr txBox="1">
            <a:spLocks noChangeArrowheads="1"/>
          </p:cNvSpPr>
          <p:nvPr/>
        </p:nvSpPr>
        <p:spPr bwMode="auto">
          <a:xfrm>
            <a:off x="420052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20</a:t>
            </a:r>
          </a:p>
        </p:txBody>
      </p:sp>
      <p:sp>
        <p:nvSpPr>
          <p:cNvPr id="27656" name="Text Box 7">
            <a:extLst>
              <a:ext uri="{FF2B5EF4-FFF2-40B4-BE49-F238E27FC236}">
                <a16:creationId xmlns:a16="http://schemas.microsoft.com/office/drawing/2014/main" id="{80C94383-5BCF-429A-A0D9-5ED54B66C5D1}"/>
              </a:ext>
            </a:extLst>
          </p:cNvPr>
          <p:cNvSpPr txBox="1">
            <a:spLocks noChangeArrowheads="1"/>
          </p:cNvSpPr>
          <p:nvPr/>
        </p:nvSpPr>
        <p:spPr bwMode="auto">
          <a:xfrm>
            <a:off x="536257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30</a:t>
            </a:r>
          </a:p>
        </p:txBody>
      </p:sp>
      <p:sp>
        <p:nvSpPr>
          <p:cNvPr id="27657" name="Text Box 8">
            <a:extLst>
              <a:ext uri="{FF2B5EF4-FFF2-40B4-BE49-F238E27FC236}">
                <a16:creationId xmlns:a16="http://schemas.microsoft.com/office/drawing/2014/main" id="{06D7583C-AA16-479A-84EB-B4DA7F137EED}"/>
              </a:ext>
            </a:extLst>
          </p:cNvPr>
          <p:cNvSpPr txBox="1">
            <a:spLocks noChangeArrowheads="1"/>
          </p:cNvSpPr>
          <p:nvPr/>
        </p:nvSpPr>
        <p:spPr bwMode="auto">
          <a:xfrm>
            <a:off x="6524625"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40</a:t>
            </a:r>
          </a:p>
        </p:txBody>
      </p:sp>
      <p:sp>
        <p:nvSpPr>
          <p:cNvPr id="27658" name="Text Box 9">
            <a:extLst>
              <a:ext uri="{FF2B5EF4-FFF2-40B4-BE49-F238E27FC236}">
                <a16:creationId xmlns:a16="http://schemas.microsoft.com/office/drawing/2014/main" id="{6A377CCA-27B5-49C3-B59A-C4328DC97328}"/>
              </a:ext>
            </a:extLst>
          </p:cNvPr>
          <p:cNvSpPr txBox="1">
            <a:spLocks noChangeArrowheads="1"/>
          </p:cNvSpPr>
          <p:nvPr/>
        </p:nvSpPr>
        <p:spPr bwMode="auto">
          <a:xfrm>
            <a:off x="7688263" y="43688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50</a:t>
            </a:r>
          </a:p>
        </p:txBody>
      </p:sp>
      <p:sp>
        <p:nvSpPr>
          <p:cNvPr id="27659" name="Text Box 10">
            <a:extLst>
              <a:ext uri="{FF2B5EF4-FFF2-40B4-BE49-F238E27FC236}">
                <a16:creationId xmlns:a16="http://schemas.microsoft.com/office/drawing/2014/main" id="{43C26A91-D006-41AC-A334-706C1D7B03B1}"/>
              </a:ext>
            </a:extLst>
          </p:cNvPr>
          <p:cNvSpPr txBox="1">
            <a:spLocks noChangeArrowheads="1"/>
          </p:cNvSpPr>
          <p:nvPr/>
        </p:nvSpPr>
        <p:spPr bwMode="auto">
          <a:xfrm>
            <a:off x="1535113" y="36798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10</a:t>
            </a:r>
          </a:p>
        </p:txBody>
      </p:sp>
      <p:sp>
        <p:nvSpPr>
          <p:cNvPr id="27660" name="Text Box 11">
            <a:extLst>
              <a:ext uri="{FF2B5EF4-FFF2-40B4-BE49-F238E27FC236}">
                <a16:creationId xmlns:a16="http://schemas.microsoft.com/office/drawing/2014/main" id="{494F2921-8B46-4122-9790-6239ED8EDF0D}"/>
              </a:ext>
            </a:extLst>
          </p:cNvPr>
          <p:cNvSpPr txBox="1">
            <a:spLocks noChangeArrowheads="1"/>
          </p:cNvSpPr>
          <p:nvPr/>
        </p:nvSpPr>
        <p:spPr bwMode="auto">
          <a:xfrm>
            <a:off x="1535113" y="32893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20</a:t>
            </a:r>
          </a:p>
        </p:txBody>
      </p:sp>
      <p:sp>
        <p:nvSpPr>
          <p:cNvPr id="27661" name="Text Box 12">
            <a:extLst>
              <a:ext uri="{FF2B5EF4-FFF2-40B4-BE49-F238E27FC236}">
                <a16:creationId xmlns:a16="http://schemas.microsoft.com/office/drawing/2014/main" id="{B92F43A8-97A2-48D6-B9DE-4EA4B811F221}"/>
              </a:ext>
            </a:extLst>
          </p:cNvPr>
          <p:cNvSpPr txBox="1">
            <a:spLocks noChangeArrowheads="1"/>
          </p:cNvSpPr>
          <p:nvPr/>
        </p:nvSpPr>
        <p:spPr bwMode="auto">
          <a:xfrm>
            <a:off x="1535113" y="28987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30</a:t>
            </a:r>
          </a:p>
        </p:txBody>
      </p:sp>
      <p:sp>
        <p:nvSpPr>
          <p:cNvPr id="27662" name="Text Box 13">
            <a:extLst>
              <a:ext uri="{FF2B5EF4-FFF2-40B4-BE49-F238E27FC236}">
                <a16:creationId xmlns:a16="http://schemas.microsoft.com/office/drawing/2014/main" id="{BF437B44-F27D-4726-B8FA-B78D7CFEFBC4}"/>
              </a:ext>
            </a:extLst>
          </p:cNvPr>
          <p:cNvSpPr txBox="1">
            <a:spLocks noChangeArrowheads="1"/>
          </p:cNvSpPr>
          <p:nvPr/>
        </p:nvSpPr>
        <p:spPr bwMode="auto">
          <a:xfrm>
            <a:off x="1535113" y="250983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40</a:t>
            </a:r>
          </a:p>
        </p:txBody>
      </p:sp>
      <p:sp>
        <p:nvSpPr>
          <p:cNvPr id="27663" name="Text Box 14">
            <a:extLst>
              <a:ext uri="{FF2B5EF4-FFF2-40B4-BE49-F238E27FC236}">
                <a16:creationId xmlns:a16="http://schemas.microsoft.com/office/drawing/2014/main" id="{162BEC09-A447-4428-A3A6-F0BC7EA72758}"/>
              </a:ext>
            </a:extLst>
          </p:cNvPr>
          <p:cNvSpPr txBox="1">
            <a:spLocks noChangeArrowheads="1"/>
          </p:cNvSpPr>
          <p:nvPr/>
        </p:nvSpPr>
        <p:spPr bwMode="auto">
          <a:xfrm>
            <a:off x="1535113" y="21193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50</a:t>
            </a:r>
          </a:p>
        </p:txBody>
      </p:sp>
      <p:sp>
        <p:nvSpPr>
          <p:cNvPr id="27664" name="Text Box 15">
            <a:extLst>
              <a:ext uri="{FF2B5EF4-FFF2-40B4-BE49-F238E27FC236}">
                <a16:creationId xmlns:a16="http://schemas.microsoft.com/office/drawing/2014/main" id="{3A60A5F4-3B57-4C58-B3E0-BCA13B47096D}"/>
              </a:ext>
            </a:extLst>
          </p:cNvPr>
          <p:cNvSpPr txBox="1">
            <a:spLocks noChangeArrowheads="1"/>
          </p:cNvSpPr>
          <p:nvPr/>
        </p:nvSpPr>
        <p:spPr bwMode="auto">
          <a:xfrm>
            <a:off x="1535113" y="17287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60</a:t>
            </a:r>
          </a:p>
        </p:txBody>
      </p:sp>
      <p:sp>
        <p:nvSpPr>
          <p:cNvPr id="27665" name="Text Box 16">
            <a:extLst>
              <a:ext uri="{FF2B5EF4-FFF2-40B4-BE49-F238E27FC236}">
                <a16:creationId xmlns:a16="http://schemas.microsoft.com/office/drawing/2014/main" id="{1CA70FA9-D592-4A59-A769-1120C7FD2EFD}"/>
              </a:ext>
            </a:extLst>
          </p:cNvPr>
          <p:cNvSpPr txBox="1">
            <a:spLocks noChangeArrowheads="1"/>
          </p:cNvSpPr>
          <p:nvPr/>
        </p:nvSpPr>
        <p:spPr bwMode="auto">
          <a:xfrm>
            <a:off x="1535113" y="133826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70</a:t>
            </a:r>
          </a:p>
        </p:txBody>
      </p:sp>
      <p:sp>
        <p:nvSpPr>
          <p:cNvPr id="27666" name="Text Box 17">
            <a:extLst>
              <a:ext uri="{FF2B5EF4-FFF2-40B4-BE49-F238E27FC236}">
                <a16:creationId xmlns:a16="http://schemas.microsoft.com/office/drawing/2014/main" id="{7FA19954-6AA2-491E-AC7B-306B7853BD0F}"/>
              </a:ext>
            </a:extLst>
          </p:cNvPr>
          <p:cNvSpPr txBox="1">
            <a:spLocks noChangeArrowheads="1"/>
          </p:cNvSpPr>
          <p:nvPr/>
        </p:nvSpPr>
        <p:spPr bwMode="auto">
          <a:xfrm>
            <a:off x="1970088" y="43688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0</a:t>
            </a:r>
          </a:p>
        </p:txBody>
      </p:sp>
      <p:sp>
        <p:nvSpPr>
          <p:cNvPr id="27667" name="Text Box 18">
            <a:extLst>
              <a:ext uri="{FF2B5EF4-FFF2-40B4-BE49-F238E27FC236}">
                <a16:creationId xmlns:a16="http://schemas.microsoft.com/office/drawing/2014/main" id="{3A6085EE-0E1D-4786-8030-D556BB20C39E}"/>
              </a:ext>
            </a:extLst>
          </p:cNvPr>
          <p:cNvSpPr txBox="1">
            <a:spLocks noChangeArrowheads="1"/>
          </p:cNvSpPr>
          <p:nvPr/>
        </p:nvSpPr>
        <p:spPr bwMode="auto">
          <a:xfrm>
            <a:off x="1704975" y="40687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0</a:t>
            </a:r>
          </a:p>
        </p:txBody>
      </p:sp>
      <p:sp>
        <p:nvSpPr>
          <p:cNvPr id="224275" name="Text Box 19">
            <a:extLst>
              <a:ext uri="{FF2B5EF4-FFF2-40B4-BE49-F238E27FC236}">
                <a16:creationId xmlns:a16="http://schemas.microsoft.com/office/drawing/2014/main" id="{A91D1465-5B4C-442C-95EA-5FE6585582F2}"/>
              </a:ext>
            </a:extLst>
          </p:cNvPr>
          <p:cNvSpPr txBox="1">
            <a:spLocks noChangeArrowheads="1"/>
          </p:cNvSpPr>
          <p:nvPr/>
        </p:nvSpPr>
        <p:spPr bwMode="auto">
          <a:xfrm>
            <a:off x="3100388" y="20955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CC0000"/>
                </a:solidFill>
              </a:rPr>
              <a:t>x</a:t>
            </a:r>
          </a:p>
        </p:txBody>
      </p:sp>
      <p:sp>
        <p:nvSpPr>
          <p:cNvPr id="224276" name="Text Box 20">
            <a:extLst>
              <a:ext uri="{FF2B5EF4-FFF2-40B4-BE49-F238E27FC236}">
                <a16:creationId xmlns:a16="http://schemas.microsoft.com/office/drawing/2014/main" id="{2FFF7282-ED7F-42CE-822D-998B7A2B9215}"/>
              </a:ext>
            </a:extLst>
          </p:cNvPr>
          <p:cNvSpPr txBox="1">
            <a:spLocks noChangeArrowheads="1"/>
          </p:cNvSpPr>
          <p:nvPr/>
        </p:nvSpPr>
        <p:spPr bwMode="auto">
          <a:xfrm>
            <a:off x="4454525" y="31813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CC0000"/>
                </a:solidFill>
              </a:rPr>
              <a:t>y</a:t>
            </a:r>
          </a:p>
        </p:txBody>
      </p:sp>
      <p:sp>
        <p:nvSpPr>
          <p:cNvPr id="27670" name="Rectangle 21">
            <a:extLst>
              <a:ext uri="{FF2B5EF4-FFF2-40B4-BE49-F238E27FC236}">
                <a16:creationId xmlns:a16="http://schemas.microsoft.com/office/drawing/2014/main" id="{2376F9F4-257D-4FF6-9307-0069818D72EE}"/>
              </a:ext>
            </a:extLst>
          </p:cNvPr>
          <p:cNvSpPr>
            <a:spLocks noGrp="1" noChangeArrowheads="1"/>
          </p:cNvSpPr>
          <p:nvPr>
            <p:ph type="title"/>
          </p:nvPr>
        </p:nvSpPr>
        <p:spPr/>
        <p:txBody>
          <a:bodyPr/>
          <a:lstStyle/>
          <a:p>
            <a:r>
              <a:rPr lang="en-GB" altLang="en-US"/>
              <a:t>Calculating rate of reaction from graphs</a:t>
            </a:r>
          </a:p>
        </p:txBody>
      </p:sp>
      <p:sp>
        <p:nvSpPr>
          <p:cNvPr id="224278" name="Line 22">
            <a:extLst>
              <a:ext uri="{FF2B5EF4-FFF2-40B4-BE49-F238E27FC236}">
                <a16:creationId xmlns:a16="http://schemas.microsoft.com/office/drawing/2014/main" id="{DC4BBB26-8ABE-41A9-ADFF-FF44088A1B4A}"/>
              </a:ext>
            </a:extLst>
          </p:cNvPr>
          <p:cNvSpPr>
            <a:spLocks noChangeShapeType="1"/>
          </p:cNvSpPr>
          <p:nvPr/>
        </p:nvSpPr>
        <p:spPr bwMode="auto">
          <a:xfrm flipV="1">
            <a:off x="2136775" y="2487613"/>
            <a:ext cx="2254250" cy="6350"/>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60" name="Text Box 25">
            <a:extLst>
              <a:ext uri="{FF2B5EF4-FFF2-40B4-BE49-F238E27FC236}">
                <a16:creationId xmlns:a16="http://schemas.microsoft.com/office/drawing/2014/main" id="{7645EBAF-059E-4D20-9667-DD8732C407E3}"/>
              </a:ext>
            </a:extLst>
          </p:cNvPr>
          <p:cNvSpPr txBox="1">
            <a:spLocks noChangeArrowheads="1"/>
          </p:cNvSpPr>
          <p:nvPr/>
        </p:nvSpPr>
        <p:spPr bwMode="auto">
          <a:xfrm>
            <a:off x="5345113" y="1979613"/>
            <a:ext cx="225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rate of reaction</a:t>
            </a:r>
          </a:p>
        </p:txBody>
      </p:sp>
      <p:sp>
        <p:nvSpPr>
          <p:cNvPr id="26663" name="Line 28">
            <a:extLst>
              <a:ext uri="{FF2B5EF4-FFF2-40B4-BE49-F238E27FC236}">
                <a16:creationId xmlns:a16="http://schemas.microsoft.com/office/drawing/2014/main" id="{FCD8E67C-FCE0-4E62-9DE3-78836C73010B}"/>
              </a:ext>
            </a:extLst>
          </p:cNvPr>
          <p:cNvSpPr>
            <a:spLocks noChangeShapeType="1"/>
          </p:cNvSpPr>
          <p:nvPr/>
        </p:nvSpPr>
        <p:spPr bwMode="auto">
          <a:xfrm>
            <a:off x="5672138" y="3568700"/>
            <a:ext cx="1763712"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86" name="Text Box 30">
            <a:extLst>
              <a:ext uri="{FF2B5EF4-FFF2-40B4-BE49-F238E27FC236}">
                <a16:creationId xmlns:a16="http://schemas.microsoft.com/office/drawing/2014/main" id="{04219DB0-5A97-434C-AB1B-313C153C4356}"/>
              </a:ext>
            </a:extLst>
          </p:cNvPr>
          <p:cNvSpPr txBox="1">
            <a:spLocks noChangeArrowheads="1"/>
          </p:cNvSpPr>
          <p:nvPr/>
        </p:nvSpPr>
        <p:spPr bwMode="auto">
          <a:xfrm>
            <a:off x="1656825" y="5954891"/>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rate of reaction =</a:t>
            </a:r>
          </a:p>
        </p:txBody>
      </p:sp>
      <p:sp>
        <p:nvSpPr>
          <p:cNvPr id="27687" name="Text Box 31">
            <a:extLst>
              <a:ext uri="{FF2B5EF4-FFF2-40B4-BE49-F238E27FC236}">
                <a16:creationId xmlns:a16="http://schemas.microsoft.com/office/drawing/2014/main" id="{0A8664C8-D661-4534-A281-FAE448B90492}"/>
              </a:ext>
            </a:extLst>
          </p:cNvPr>
          <p:cNvSpPr txBox="1">
            <a:spLocks noChangeArrowheads="1"/>
          </p:cNvSpPr>
          <p:nvPr/>
        </p:nvSpPr>
        <p:spPr bwMode="auto">
          <a:xfrm>
            <a:off x="4334409" y="6189663"/>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20</a:t>
            </a:r>
            <a:r>
              <a:rPr lang="en-GB" altLang="en-US" sz="1000">
                <a:solidFill>
                  <a:srgbClr val="010066"/>
                </a:solidFill>
              </a:rPr>
              <a:t> </a:t>
            </a:r>
            <a:r>
              <a:rPr lang="en-GB" altLang="en-US">
                <a:solidFill>
                  <a:srgbClr val="010066"/>
                </a:solidFill>
              </a:rPr>
              <a:t>s</a:t>
            </a:r>
            <a:endParaRPr lang="en-GB" altLang="en-US">
              <a:solidFill>
                <a:srgbClr val="CC0000"/>
              </a:solidFill>
            </a:endParaRPr>
          </a:p>
        </p:txBody>
      </p:sp>
      <p:sp>
        <p:nvSpPr>
          <p:cNvPr id="27688" name="Text Box 32">
            <a:extLst>
              <a:ext uri="{FF2B5EF4-FFF2-40B4-BE49-F238E27FC236}">
                <a16:creationId xmlns:a16="http://schemas.microsoft.com/office/drawing/2014/main" id="{1C01FAF8-6970-44AD-98F3-731B81272347}"/>
              </a:ext>
            </a:extLst>
          </p:cNvPr>
          <p:cNvSpPr txBox="1">
            <a:spLocks noChangeArrowheads="1"/>
          </p:cNvSpPr>
          <p:nvPr/>
        </p:nvSpPr>
        <p:spPr bwMode="auto">
          <a:xfrm>
            <a:off x="4151846" y="5740400"/>
            <a:ext cx="107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45</a:t>
            </a:r>
            <a:r>
              <a:rPr lang="en-GB" altLang="en-US" sz="1000">
                <a:solidFill>
                  <a:srgbClr val="010066"/>
                </a:solidFill>
              </a:rPr>
              <a:t> </a:t>
            </a:r>
            <a:r>
              <a:rPr lang="en-GB" altLang="en-US">
                <a:solidFill>
                  <a:srgbClr val="010066"/>
                </a:solidFill>
              </a:rPr>
              <a:t>cm</a:t>
            </a:r>
            <a:r>
              <a:rPr lang="en-GB" altLang="en-US" baseline="30000">
                <a:solidFill>
                  <a:srgbClr val="010066"/>
                </a:solidFill>
              </a:rPr>
              <a:t>3</a:t>
            </a:r>
          </a:p>
        </p:txBody>
      </p:sp>
      <p:sp>
        <p:nvSpPr>
          <p:cNvPr id="27689" name="Line 33">
            <a:extLst>
              <a:ext uri="{FF2B5EF4-FFF2-40B4-BE49-F238E27FC236}">
                <a16:creationId xmlns:a16="http://schemas.microsoft.com/office/drawing/2014/main" id="{EE36EDA6-7B64-4154-A2FD-DAFD56CBF0F8}"/>
              </a:ext>
            </a:extLst>
          </p:cNvPr>
          <p:cNvSpPr>
            <a:spLocks noChangeShapeType="1"/>
          </p:cNvSpPr>
          <p:nvPr/>
        </p:nvSpPr>
        <p:spPr bwMode="auto">
          <a:xfrm flipV="1">
            <a:off x="4275671" y="6207125"/>
            <a:ext cx="828675"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84" name="Text Box 35">
            <a:extLst>
              <a:ext uri="{FF2B5EF4-FFF2-40B4-BE49-F238E27FC236}">
                <a16:creationId xmlns:a16="http://schemas.microsoft.com/office/drawing/2014/main" id="{03F0FBF9-9A24-4727-A208-108D942EAC25}"/>
              </a:ext>
            </a:extLst>
          </p:cNvPr>
          <p:cNvSpPr txBox="1">
            <a:spLocks noChangeArrowheads="1"/>
          </p:cNvSpPr>
          <p:nvPr/>
        </p:nvSpPr>
        <p:spPr bwMode="auto">
          <a:xfrm>
            <a:off x="5279146" y="595489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t>
            </a:r>
          </a:p>
        </p:txBody>
      </p:sp>
      <p:sp>
        <p:nvSpPr>
          <p:cNvPr id="27685" name="Text Box 36">
            <a:extLst>
              <a:ext uri="{FF2B5EF4-FFF2-40B4-BE49-F238E27FC236}">
                <a16:creationId xmlns:a16="http://schemas.microsoft.com/office/drawing/2014/main" id="{2DF08673-AFA8-4BBE-AEEA-52CF422C7C4B}"/>
              </a:ext>
            </a:extLst>
          </p:cNvPr>
          <p:cNvSpPr txBox="1">
            <a:spLocks noChangeArrowheads="1"/>
          </p:cNvSpPr>
          <p:nvPr/>
        </p:nvSpPr>
        <p:spPr bwMode="auto">
          <a:xfrm>
            <a:off x="5663143" y="5954891"/>
            <a:ext cx="162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2.25</a:t>
            </a:r>
            <a:r>
              <a:rPr lang="en-GB" altLang="en-US" sz="1000" b="1" dirty="0">
                <a:solidFill>
                  <a:srgbClr val="FF6600"/>
                </a:solidFill>
              </a:rPr>
              <a:t> </a:t>
            </a:r>
            <a:r>
              <a:rPr lang="en-GB" altLang="en-US" b="1" dirty="0">
                <a:solidFill>
                  <a:srgbClr val="FF6600"/>
                </a:solidFill>
              </a:rPr>
              <a:t>cm</a:t>
            </a:r>
            <a:r>
              <a:rPr lang="en-GB" altLang="en-US" b="1" baseline="30000" dirty="0">
                <a:solidFill>
                  <a:srgbClr val="FF6600"/>
                </a:solidFill>
              </a:rPr>
              <a:t>3</a:t>
            </a:r>
            <a:r>
              <a:rPr lang="en-GB" altLang="en-US" b="1" dirty="0">
                <a:solidFill>
                  <a:srgbClr val="FF6600"/>
                </a:solidFill>
              </a:rPr>
              <a:t>/s</a:t>
            </a:r>
          </a:p>
        </p:txBody>
      </p:sp>
      <p:sp>
        <p:nvSpPr>
          <p:cNvPr id="27680" name="Text Box 38">
            <a:extLst>
              <a:ext uri="{FF2B5EF4-FFF2-40B4-BE49-F238E27FC236}">
                <a16:creationId xmlns:a16="http://schemas.microsoft.com/office/drawing/2014/main" id="{B4D56A29-B923-49F4-B951-5323EFFB1406}"/>
              </a:ext>
            </a:extLst>
          </p:cNvPr>
          <p:cNvSpPr txBox="1">
            <a:spLocks noChangeArrowheads="1"/>
          </p:cNvSpPr>
          <p:nvPr/>
        </p:nvSpPr>
        <p:spPr bwMode="auto">
          <a:xfrm>
            <a:off x="360363" y="792163"/>
            <a:ext cx="8266112"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How can the rate of reaction be calculated from the graph?</a:t>
            </a:r>
          </a:p>
        </p:txBody>
      </p:sp>
      <p:sp>
        <p:nvSpPr>
          <p:cNvPr id="40" name="Text Box 37">
            <a:extLst>
              <a:ext uri="{FF2B5EF4-FFF2-40B4-BE49-F238E27FC236}">
                <a16:creationId xmlns:a16="http://schemas.microsoft.com/office/drawing/2014/main" id="{BEE64878-4C09-47A4-8F32-5372C58950D2}"/>
              </a:ext>
            </a:extLst>
          </p:cNvPr>
          <p:cNvSpPr txBox="1">
            <a:spLocks noChangeArrowheads="1"/>
          </p:cNvSpPr>
          <p:nvPr/>
        </p:nvSpPr>
        <p:spPr bwMode="auto">
          <a:xfrm>
            <a:off x="360364" y="5151438"/>
            <a:ext cx="8467547" cy="461962"/>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The gradient of the graph is equal to the rate of reaction.</a:t>
            </a:r>
          </a:p>
        </p:txBody>
      </p:sp>
      <p:sp>
        <p:nvSpPr>
          <p:cNvPr id="43" name="TextBox 42">
            <a:extLst>
              <a:ext uri="{FF2B5EF4-FFF2-40B4-BE49-F238E27FC236}">
                <a16:creationId xmlns:a16="http://schemas.microsoft.com/office/drawing/2014/main" id="{7C2C1CFE-1FEE-4A7B-9367-EBCA411613A5}"/>
              </a:ext>
            </a:extLst>
          </p:cNvPr>
          <p:cNvSpPr txBox="1">
            <a:spLocks noChangeArrowheads="1"/>
          </p:cNvSpPr>
          <p:nvPr/>
        </p:nvSpPr>
        <p:spPr bwMode="auto">
          <a:xfrm>
            <a:off x="5356225" y="33401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r>
          </a:p>
        </p:txBody>
      </p:sp>
      <p:sp>
        <p:nvSpPr>
          <p:cNvPr id="44" name="TextBox 43">
            <a:extLst>
              <a:ext uri="{FF2B5EF4-FFF2-40B4-BE49-F238E27FC236}">
                <a16:creationId xmlns:a16="http://schemas.microsoft.com/office/drawing/2014/main" id="{195FC383-EFD4-43E3-A4B0-2B06CC107D95}"/>
              </a:ext>
            </a:extLst>
          </p:cNvPr>
          <p:cNvSpPr txBox="1">
            <a:spLocks noChangeArrowheads="1"/>
          </p:cNvSpPr>
          <p:nvPr/>
        </p:nvSpPr>
        <p:spPr bwMode="auto">
          <a:xfrm>
            <a:off x="5345113" y="2541588"/>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gradient (slope)</a:t>
            </a:r>
          </a:p>
        </p:txBody>
      </p:sp>
      <p:sp>
        <p:nvSpPr>
          <p:cNvPr id="45" name="Line 23">
            <a:extLst>
              <a:ext uri="{FF2B5EF4-FFF2-40B4-BE49-F238E27FC236}">
                <a16:creationId xmlns:a16="http://schemas.microsoft.com/office/drawing/2014/main" id="{BE6B48E1-860B-4385-A8D4-F17AA814E3AB}"/>
              </a:ext>
            </a:extLst>
          </p:cNvPr>
          <p:cNvSpPr>
            <a:spLocks noChangeShapeType="1"/>
          </p:cNvSpPr>
          <p:nvPr/>
        </p:nvSpPr>
        <p:spPr bwMode="auto">
          <a:xfrm flipH="1" flipV="1">
            <a:off x="4398963" y="2513013"/>
            <a:ext cx="34925" cy="1722437"/>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3" name="Picture 45" descr="Picture100.jpg">
            <a:extLst>
              <a:ext uri="{FF2B5EF4-FFF2-40B4-BE49-F238E27FC236}">
                <a16:creationId xmlns:a16="http://schemas.microsoft.com/office/drawing/2014/main" id="{24D4AC10-8001-4856-AEC0-EFBCB695BC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950" y="1317625"/>
            <a:ext cx="4333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a:hlinkClick r:id="" action="ppaction://hlinkshowjump?jump=nextslide"/>
            <a:extLst>
              <a:ext uri="{FF2B5EF4-FFF2-40B4-BE49-F238E27FC236}">
                <a16:creationId xmlns:a16="http://schemas.microsoft.com/office/drawing/2014/main" id="{49CEB037-0D76-4145-86F3-29B4CB6141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9" name="Picture 38">
            <a:extLst>
              <a:ext uri="{FF2B5EF4-FFF2-40B4-BE49-F238E27FC236}">
                <a16:creationId xmlns:a16="http://schemas.microsoft.com/office/drawing/2014/main" id="{C4B3884F-6EE2-4142-B6B2-8C8ADDD2CE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42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2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2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6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68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6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68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224275" grpId="0"/>
      <p:bldP spid="224276" grpId="0"/>
      <p:bldP spid="26660" grpId="0"/>
      <p:bldP spid="27686" grpId="0"/>
      <p:bldP spid="27687" grpId="0"/>
      <p:bldP spid="27688" grpId="0"/>
      <p:bldP spid="27684" grpId="0"/>
      <p:bldP spid="27685" grpId="0"/>
      <p:bldP spid="40" grpId="0" animBg="1"/>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aph - calculating rate of reaction">
            <a:extLst>
              <a:ext uri="{FF2B5EF4-FFF2-40B4-BE49-F238E27FC236}">
                <a16:creationId xmlns:a16="http://schemas.microsoft.com/office/drawing/2014/main" id="{C0B8EADC-726A-49A7-B443-6722594D5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1498600"/>
            <a:ext cx="59848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a:extLst>
              <a:ext uri="{FF2B5EF4-FFF2-40B4-BE49-F238E27FC236}">
                <a16:creationId xmlns:a16="http://schemas.microsoft.com/office/drawing/2014/main" id="{FCB3B31D-6B04-41D0-BC0E-F913B7F9C38E}"/>
              </a:ext>
            </a:extLst>
          </p:cNvPr>
          <p:cNvSpPr txBox="1">
            <a:spLocks noChangeArrowheads="1"/>
          </p:cNvSpPr>
          <p:nvPr/>
        </p:nvSpPr>
        <p:spPr bwMode="auto">
          <a:xfrm>
            <a:off x="4141788" y="4640263"/>
            <a:ext cx="186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t>time (seconds)</a:t>
            </a:r>
          </a:p>
        </p:txBody>
      </p:sp>
      <p:sp>
        <p:nvSpPr>
          <p:cNvPr id="28676" name="Text Box 5">
            <a:extLst>
              <a:ext uri="{FF2B5EF4-FFF2-40B4-BE49-F238E27FC236}">
                <a16:creationId xmlns:a16="http://schemas.microsoft.com/office/drawing/2014/main" id="{48729879-8F42-4173-ACFC-4374A5B09E09}"/>
              </a:ext>
            </a:extLst>
          </p:cNvPr>
          <p:cNvSpPr txBox="1">
            <a:spLocks noChangeArrowheads="1"/>
          </p:cNvSpPr>
          <p:nvPr/>
        </p:nvSpPr>
        <p:spPr bwMode="auto">
          <a:xfrm>
            <a:off x="3038475" y="4379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10</a:t>
            </a:r>
          </a:p>
        </p:txBody>
      </p:sp>
      <p:sp>
        <p:nvSpPr>
          <p:cNvPr id="28677" name="Text Box 6">
            <a:extLst>
              <a:ext uri="{FF2B5EF4-FFF2-40B4-BE49-F238E27FC236}">
                <a16:creationId xmlns:a16="http://schemas.microsoft.com/office/drawing/2014/main" id="{597051AE-B90D-4D20-8789-04F2BB8F2C89}"/>
              </a:ext>
            </a:extLst>
          </p:cNvPr>
          <p:cNvSpPr txBox="1">
            <a:spLocks noChangeArrowheads="1"/>
          </p:cNvSpPr>
          <p:nvPr/>
        </p:nvSpPr>
        <p:spPr bwMode="auto">
          <a:xfrm>
            <a:off x="4200525" y="4379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20</a:t>
            </a:r>
          </a:p>
        </p:txBody>
      </p:sp>
      <p:sp>
        <p:nvSpPr>
          <p:cNvPr id="28678" name="Text Box 7">
            <a:extLst>
              <a:ext uri="{FF2B5EF4-FFF2-40B4-BE49-F238E27FC236}">
                <a16:creationId xmlns:a16="http://schemas.microsoft.com/office/drawing/2014/main" id="{B8960F3A-5C9D-43F5-A255-D5AC3BA8F2D7}"/>
              </a:ext>
            </a:extLst>
          </p:cNvPr>
          <p:cNvSpPr txBox="1">
            <a:spLocks noChangeArrowheads="1"/>
          </p:cNvSpPr>
          <p:nvPr/>
        </p:nvSpPr>
        <p:spPr bwMode="auto">
          <a:xfrm>
            <a:off x="5362575" y="4379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30</a:t>
            </a:r>
          </a:p>
        </p:txBody>
      </p:sp>
      <p:sp>
        <p:nvSpPr>
          <p:cNvPr id="28679" name="Text Box 8">
            <a:extLst>
              <a:ext uri="{FF2B5EF4-FFF2-40B4-BE49-F238E27FC236}">
                <a16:creationId xmlns:a16="http://schemas.microsoft.com/office/drawing/2014/main" id="{2CBA45B6-449B-4B59-9D31-D087230125F7}"/>
              </a:ext>
            </a:extLst>
          </p:cNvPr>
          <p:cNvSpPr txBox="1">
            <a:spLocks noChangeArrowheads="1"/>
          </p:cNvSpPr>
          <p:nvPr/>
        </p:nvSpPr>
        <p:spPr bwMode="auto">
          <a:xfrm>
            <a:off x="6524625" y="4379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40</a:t>
            </a:r>
          </a:p>
        </p:txBody>
      </p:sp>
      <p:sp>
        <p:nvSpPr>
          <p:cNvPr id="28680" name="Text Box 9">
            <a:extLst>
              <a:ext uri="{FF2B5EF4-FFF2-40B4-BE49-F238E27FC236}">
                <a16:creationId xmlns:a16="http://schemas.microsoft.com/office/drawing/2014/main" id="{F774334F-BA3C-46BF-8AA8-DC5953AA6979}"/>
              </a:ext>
            </a:extLst>
          </p:cNvPr>
          <p:cNvSpPr txBox="1">
            <a:spLocks noChangeArrowheads="1"/>
          </p:cNvSpPr>
          <p:nvPr/>
        </p:nvSpPr>
        <p:spPr bwMode="auto">
          <a:xfrm>
            <a:off x="7688263" y="4379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50</a:t>
            </a:r>
          </a:p>
        </p:txBody>
      </p:sp>
      <p:sp>
        <p:nvSpPr>
          <p:cNvPr id="28681" name="Text Box 10">
            <a:extLst>
              <a:ext uri="{FF2B5EF4-FFF2-40B4-BE49-F238E27FC236}">
                <a16:creationId xmlns:a16="http://schemas.microsoft.com/office/drawing/2014/main" id="{D9D8C68D-81A8-4849-B4F6-AD75E4A94632}"/>
              </a:ext>
            </a:extLst>
          </p:cNvPr>
          <p:cNvSpPr txBox="1">
            <a:spLocks noChangeArrowheads="1"/>
          </p:cNvSpPr>
          <p:nvPr/>
        </p:nvSpPr>
        <p:spPr bwMode="auto">
          <a:xfrm>
            <a:off x="1535113" y="369093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10</a:t>
            </a:r>
          </a:p>
        </p:txBody>
      </p:sp>
      <p:sp>
        <p:nvSpPr>
          <p:cNvPr id="28682" name="Text Box 11">
            <a:extLst>
              <a:ext uri="{FF2B5EF4-FFF2-40B4-BE49-F238E27FC236}">
                <a16:creationId xmlns:a16="http://schemas.microsoft.com/office/drawing/2014/main" id="{AA5FD292-C8C3-423D-8EBA-1579106B19CA}"/>
              </a:ext>
            </a:extLst>
          </p:cNvPr>
          <p:cNvSpPr txBox="1">
            <a:spLocks noChangeArrowheads="1"/>
          </p:cNvSpPr>
          <p:nvPr/>
        </p:nvSpPr>
        <p:spPr bwMode="auto">
          <a:xfrm>
            <a:off x="1535113" y="33004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20</a:t>
            </a:r>
          </a:p>
        </p:txBody>
      </p:sp>
      <p:sp>
        <p:nvSpPr>
          <p:cNvPr id="28683" name="Text Box 12">
            <a:extLst>
              <a:ext uri="{FF2B5EF4-FFF2-40B4-BE49-F238E27FC236}">
                <a16:creationId xmlns:a16="http://schemas.microsoft.com/office/drawing/2014/main" id="{7628AF50-DF49-4B66-BE67-461AF66453C4}"/>
              </a:ext>
            </a:extLst>
          </p:cNvPr>
          <p:cNvSpPr txBox="1">
            <a:spLocks noChangeArrowheads="1"/>
          </p:cNvSpPr>
          <p:nvPr/>
        </p:nvSpPr>
        <p:spPr bwMode="auto">
          <a:xfrm>
            <a:off x="1535113" y="29098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30</a:t>
            </a:r>
          </a:p>
        </p:txBody>
      </p:sp>
      <p:sp>
        <p:nvSpPr>
          <p:cNvPr id="28684" name="Text Box 13">
            <a:extLst>
              <a:ext uri="{FF2B5EF4-FFF2-40B4-BE49-F238E27FC236}">
                <a16:creationId xmlns:a16="http://schemas.microsoft.com/office/drawing/2014/main" id="{10B40F86-D2F3-4751-97C3-1529B6BB86B7}"/>
              </a:ext>
            </a:extLst>
          </p:cNvPr>
          <p:cNvSpPr txBox="1">
            <a:spLocks noChangeArrowheads="1"/>
          </p:cNvSpPr>
          <p:nvPr/>
        </p:nvSpPr>
        <p:spPr bwMode="auto">
          <a:xfrm>
            <a:off x="1535113" y="252095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40</a:t>
            </a:r>
          </a:p>
        </p:txBody>
      </p:sp>
      <p:sp>
        <p:nvSpPr>
          <p:cNvPr id="28685" name="Text Box 14">
            <a:extLst>
              <a:ext uri="{FF2B5EF4-FFF2-40B4-BE49-F238E27FC236}">
                <a16:creationId xmlns:a16="http://schemas.microsoft.com/office/drawing/2014/main" id="{14BCB764-B1C0-4AD4-8133-AD10A6A9644A}"/>
              </a:ext>
            </a:extLst>
          </p:cNvPr>
          <p:cNvSpPr txBox="1">
            <a:spLocks noChangeArrowheads="1"/>
          </p:cNvSpPr>
          <p:nvPr/>
        </p:nvSpPr>
        <p:spPr bwMode="auto">
          <a:xfrm>
            <a:off x="1535113" y="21304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50</a:t>
            </a:r>
          </a:p>
        </p:txBody>
      </p:sp>
      <p:sp>
        <p:nvSpPr>
          <p:cNvPr id="28686" name="Text Box 15">
            <a:extLst>
              <a:ext uri="{FF2B5EF4-FFF2-40B4-BE49-F238E27FC236}">
                <a16:creationId xmlns:a16="http://schemas.microsoft.com/office/drawing/2014/main" id="{A8E07AA0-AE8E-416F-90D0-21D209190355}"/>
              </a:ext>
            </a:extLst>
          </p:cNvPr>
          <p:cNvSpPr txBox="1">
            <a:spLocks noChangeArrowheads="1"/>
          </p:cNvSpPr>
          <p:nvPr/>
        </p:nvSpPr>
        <p:spPr bwMode="auto">
          <a:xfrm>
            <a:off x="1535113" y="17399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60</a:t>
            </a:r>
          </a:p>
        </p:txBody>
      </p:sp>
      <p:sp>
        <p:nvSpPr>
          <p:cNvPr id="28687" name="Text Box 16">
            <a:extLst>
              <a:ext uri="{FF2B5EF4-FFF2-40B4-BE49-F238E27FC236}">
                <a16:creationId xmlns:a16="http://schemas.microsoft.com/office/drawing/2014/main" id="{244B468A-D87A-462B-AF29-5EFF7DD2F996}"/>
              </a:ext>
            </a:extLst>
          </p:cNvPr>
          <p:cNvSpPr txBox="1">
            <a:spLocks noChangeArrowheads="1"/>
          </p:cNvSpPr>
          <p:nvPr/>
        </p:nvSpPr>
        <p:spPr bwMode="auto">
          <a:xfrm>
            <a:off x="1535113" y="13493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70</a:t>
            </a:r>
          </a:p>
        </p:txBody>
      </p:sp>
      <p:sp>
        <p:nvSpPr>
          <p:cNvPr id="28688" name="Text Box 17">
            <a:extLst>
              <a:ext uri="{FF2B5EF4-FFF2-40B4-BE49-F238E27FC236}">
                <a16:creationId xmlns:a16="http://schemas.microsoft.com/office/drawing/2014/main" id="{E2BB78B0-74B8-499A-AAE6-5EEA590A33A2}"/>
              </a:ext>
            </a:extLst>
          </p:cNvPr>
          <p:cNvSpPr txBox="1">
            <a:spLocks noChangeArrowheads="1"/>
          </p:cNvSpPr>
          <p:nvPr/>
        </p:nvSpPr>
        <p:spPr bwMode="auto">
          <a:xfrm>
            <a:off x="1970088" y="43799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0</a:t>
            </a:r>
          </a:p>
        </p:txBody>
      </p:sp>
      <p:sp>
        <p:nvSpPr>
          <p:cNvPr id="28689" name="Text Box 18">
            <a:extLst>
              <a:ext uri="{FF2B5EF4-FFF2-40B4-BE49-F238E27FC236}">
                <a16:creationId xmlns:a16="http://schemas.microsoft.com/office/drawing/2014/main" id="{7DC95CF4-3163-4F5A-BF6D-01417AA2B019}"/>
              </a:ext>
            </a:extLst>
          </p:cNvPr>
          <p:cNvSpPr txBox="1">
            <a:spLocks noChangeArrowheads="1"/>
          </p:cNvSpPr>
          <p:nvPr/>
        </p:nvSpPr>
        <p:spPr bwMode="auto">
          <a:xfrm>
            <a:off x="1704975" y="40798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chemeClr val="tx1"/>
                </a:solidFill>
              </a:rPr>
              <a:t>0</a:t>
            </a:r>
          </a:p>
        </p:txBody>
      </p:sp>
      <p:sp>
        <p:nvSpPr>
          <p:cNvPr id="224275" name="Text Box 19">
            <a:extLst>
              <a:ext uri="{FF2B5EF4-FFF2-40B4-BE49-F238E27FC236}">
                <a16:creationId xmlns:a16="http://schemas.microsoft.com/office/drawing/2014/main" id="{7935E2AB-DAA1-46AD-AA19-FC828B7F4F26}"/>
              </a:ext>
            </a:extLst>
          </p:cNvPr>
          <p:cNvSpPr txBox="1">
            <a:spLocks noChangeArrowheads="1"/>
          </p:cNvSpPr>
          <p:nvPr/>
        </p:nvSpPr>
        <p:spPr bwMode="auto">
          <a:xfrm>
            <a:off x="4632325" y="2439988"/>
            <a:ext cx="32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CC0000"/>
                </a:solidFill>
              </a:rPr>
              <a:t>x</a:t>
            </a:r>
          </a:p>
        </p:txBody>
      </p:sp>
      <p:sp>
        <p:nvSpPr>
          <p:cNvPr id="224276" name="Text Box 20">
            <a:extLst>
              <a:ext uri="{FF2B5EF4-FFF2-40B4-BE49-F238E27FC236}">
                <a16:creationId xmlns:a16="http://schemas.microsoft.com/office/drawing/2014/main" id="{C83B39B4-34B7-4CCB-8443-5A36A32991B8}"/>
              </a:ext>
            </a:extLst>
          </p:cNvPr>
          <p:cNvSpPr txBox="1">
            <a:spLocks noChangeArrowheads="1"/>
          </p:cNvSpPr>
          <p:nvPr/>
        </p:nvSpPr>
        <p:spPr bwMode="auto">
          <a:xfrm>
            <a:off x="5345113" y="196373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CC0000"/>
                </a:solidFill>
              </a:rPr>
              <a:t>y</a:t>
            </a:r>
          </a:p>
        </p:txBody>
      </p:sp>
      <p:sp>
        <p:nvSpPr>
          <p:cNvPr id="28692" name="Rectangle 21">
            <a:extLst>
              <a:ext uri="{FF2B5EF4-FFF2-40B4-BE49-F238E27FC236}">
                <a16:creationId xmlns:a16="http://schemas.microsoft.com/office/drawing/2014/main" id="{B18999E4-0B31-4355-977F-D9DA04314A8E}"/>
              </a:ext>
            </a:extLst>
          </p:cNvPr>
          <p:cNvSpPr>
            <a:spLocks noGrp="1" noChangeArrowheads="1"/>
          </p:cNvSpPr>
          <p:nvPr>
            <p:ph type="title"/>
          </p:nvPr>
        </p:nvSpPr>
        <p:spPr/>
        <p:txBody>
          <a:bodyPr/>
          <a:lstStyle/>
          <a:p>
            <a:r>
              <a:rPr lang="en-GB" altLang="en-US"/>
              <a:t>Measuring rate of reaction from curves</a:t>
            </a:r>
          </a:p>
        </p:txBody>
      </p:sp>
      <p:sp>
        <p:nvSpPr>
          <p:cNvPr id="224278" name="Line 22">
            <a:extLst>
              <a:ext uri="{FF2B5EF4-FFF2-40B4-BE49-F238E27FC236}">
                <a16:creationId xmlns:a16="http://schemas.microsoft.com/office/drawing/2014/main" id="{83F039A3-7C6C-4F53-8882-C162C8304438}"/>
              </a:ext>
            </a:extLst>
          </p:cNvPr>
          <p:cNvSpPr>
            <a:spLocks noChangeShapeType="1"/>
          </p:cNvSpPr>
          <p:nvPr/>
        </p:nvSpPr>
        <p:spPr bwMode="auto">
          <a:xfrm flipV="1">
            <a:off x="4168775" y="2509838"/>
            <a:ext cx="1187450" cy="0"/>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713" name="Text Box 25">
            <a:extLst>
              <a:ext uri="{FF2B5EF4-FFF2-40B4-BE49-F238E27FC236}">
                <a16:creationId xmlns:a16="http://schemas.microsoft.com/office/drawing/2014/main" id="{D6ED4C6C-3C0C-42E1-9E1B-86C0FC06DAA8}"/>
              </a:ext>
            </a:extLst>
          </p:cNvPr>
          <p:cNvSpPr txBox="1">
            <a:spLocks noChangeArrowheads="1"/>
          </p:cNvSpPr>
          <p:nvPr/>
        </p:nvSpPr>
        <p:spPr bwMode="auto">
          <a:xfrm>
            <a:off x="3694113" y="3388610"/>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rate of reaction =</a:t>
            </a:r>
          </a:p>
        </p:txBody>
      </p:sp>
      <p:sp>
        <p:nvSpPr>
          <p:cNvPr id="28714" name="Text Box 26">
            <a:extLst>
              <a:ext uri="{FF2B5EF4-FFF2-40B4-BE49-F238E27FC236}">
                <a16:creationId xmlns:a16="http://schemas.microsoft.com/office/drawing/2014/main" id="{7C892D6D-2D8D-4660-B788-C4A286C51AF0}"/>
              </a:ext>
            </a:extLst>
          </p:cNvPr>
          <p:cNvSpPr txBox="1">
            <a:spLocks noChangeArrowheads="1"/>
          </p:cNvSpPr>
          <p:nvPr/>
        </p:nvSpPr>
        <p:spPr bwMode="auto">
          <a:xfrm>
            <a:off x="6142038" y="3578225"/>
            <a:ext cx="176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CC0000"/>
                </a:solidFill>
              </a:rPr>
              <a:t>change in x</a:t>
            </a:r>
          </a:p>
        </p:txBody>
      </p:sp>
      <p:sp>
        <p:nvSpPr>
          <p:cNvPr id="28715" name="Text Box 27">
            <a:extLst>
              <a:ext uri="{FF2B5EF4-FFF2-40B4-BE49-F238E27FC236}">
                <a16:creationId xmlns:a16="http://schemas.microsoft.com/office/drawing/2014/main" id="{709B7747-B177-4425-B6EE-5D44870CFF47}"/>
              </a:ext>
            </a:extLst>
          </p:cNvPr>
          <p:cNvSpPr txBox="1">
            <a:spLocks noChangeArrowheads="1"/>
          </p:cNvSpPr>
          <p:nvPr/>
        </p:nvSpPr>
        <p:spPr bwMode="auto">
          <a:xfrm>
            <a:off x="6142038" y="3128963"/>
            <a:ext cx="176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CC0000"/>
                </a:solidFill>
              </a:rPr>
              <a:t>change in y</a:t>
            </a:r>
          </a:p>
        </p:txBody>
      </p:sp>
      <p:sp>
        <p:nvSpPr>
          <p:cNvPr id="28716" name="Line 28">
            <a:extLst>
              <a:ext uri="{FF2B5EF4-FFF2-40B4-BE49-F238E27FC236}">
                <a16:creationId xmlns:a16="http://schemas.microsoft.com/office/drawing/2014/main" id="{30FE93A2-E348-4A2C-89C5-A875922A2947}"/>
              </a:ext>
            </a:extLst>
          </p:cNvPr>
          <p:cNvSpPr>
            <a:spLocks noChangeShapeType="1"/>
          </p:cNvSpPr>
          <p:nvPr/>
        </p:nvSpPr>
        <p:spPr bwMode="auto">
          <a:xfrm>
            <a:off x="6140450" y="3595688"/>
            <a:ext cx="1728788"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9" name="Text Box 30">
            <a:extLst>
              <a:ext uri="{FF2B5EF4-FFF2-40B4-BE49-F238E27FC236}">
                <a16:creationId xmlns:a16="http://schemas.microsoft.com/office/drawing/2014/main" id="{1896DF16-EC55-4A12-9891-100B908E55BA}"/>
              </a:ext>
            </a:extLst>
          </p:cNvPr>
          <p:cNvSpPr txBox="1">
            <a:spLocks noChangeArrowheads="1"/>
          </p:cNvSpPr>
          <p:nvPr/>
        </p:nvSpPr>
        <p:spPr bwMode="auto">
          <a:xfrm>
            <a:off x="1363669" y="6023154"/>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rate of reaction =</a:t>
            </a:r>
          </a:p>
        </p:txBody>
      </p:sp>
      <p:sp>
        <p:nvSpPr>
          <p:cNvPr id="28710" name="Text Box 31">
            <a:extLst>
              <a:ext uri="{FF2B5EF4-FFF2-40B4-BE49-F238E27FC236}">
                <a16:creationId xmlns:a16="http://schemas.microsoft.com/office/drawing/2014/main" id="{17653023-44D2-430D-885B-69E1A6B30740}"/>
              </a:ext>
            </a:extLst>
          </p:cNvPr>
          <p:cNvSpPr txBox="1">
            <a:spLocks noChangeArrowheads="1"/>
          </p:cNvSpPr>
          <p:nvPr/>
        </p:nvSpPr>
        <p:spPr bwMode="auto">
          <a:xfrm>
            <a:off x="3993981" y="6257925"/>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28 – 18</a:t>
            </a:r>
            <a:r>
              <a:rPr lang="en-GB" altLang="en-US" sz="1000" dirty="0">
                <a:solidFill>
                  <a:srgbClr val="010066"/>
                </a:solidFill>
              </a:rPr>
              <a:t> </a:t>
            </a:r>
            <a:r>
              <a:rPr lang="en-GB" altLang="en-US" dirty="0">
                <a:solidFill>
                  <a:srgbClr val="010066"/>
                </a:solidFill>
              </a:rPr>
              <a:t>s</a:t>
            </a:r>
            <a:endParaRPr lang="en-GB" altLang="en-US" dirty="0">
              <a:solidFill>
                <a:srgbClr val="CC0000"/>
              </a:solidFill>
            </a:endParaRPr>
          </a:p>
        </p:txBody>
      </p:sp>
      <p:sp>
        <p:nvSpPr>
          <p:cNvPr id="28711" name="Text Box 32">
            <a:extLst>
              <a:ext uri="{FF2B5EF4-FFF2-40B4-BE49-F238E27FC236}">
                <a16:creationId xmlns:a16="http://schemas.microsoft.com/office/drawing/2014/main" id="{2F74DD1C-8282-459C-9A5E-2162A6E1A257}"/>
              </a:ext>
            </a:extLst>
          </p:cNvPr>
          <p:cNvSpPr txBox="1">
            <a:spLocks noChangeArrowheads="1"/>
          </p:cNvSpPr>
          <p:nvPr/>
        </p:nvSpPr>
        <p:spPr bwMode="auto">
          <a:xfrm>
            <a:off x="3881268" y="5808663"/>
            <a:ext cx="1771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62 – 45</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p>
        </p:txBody>
      </p:sp>
      <p:sp>
        <p:nvSpPr>
          <p:cNvPr id="28712" name="Line 33">
            <a:extLst>
              <a:ext uri="{FF2B5EF4-FFF2-40B4-BE49-F238E27FC236}">
                <a16:creationId xmlns:a16="http://schemas.microsoft.com/office/drawing/2014/main" id="{24AF9AE3-BA89-4B7A-9778-13F98CAB2E21}"/>
              </a:ext>
            </a:extLst>
          </p:cNvPr>
          <p:cNvSpPr>
            <a:spLocks noChangeShapeType="1"/>
          </p:cNvSpPr>
          <p:nvPr/>
        </p:nvSpPr>
        <p:spPr bwMode="auto">
          <a:xfrm flipV="1">
            <a:off x="3900318" y="6275388"/>
            <a:ext cx="1670050"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8707" name="Text Box 35">
            <a:extLst>
              <a:ext uri="{FF2B5EF4-FFF2-40B4-BE49-F238E27FC236}">
                <a16:creationId xmlns:a16="http://schemas.microsoft.com/office/drawing/2014/main" id="{9E60F959-2A10-4098-971E-0C34A0AB8E35}"/>
              </a:ext>
            </a:extLst>
          </p:cNvPr>
          <p:cNvSpPr txBox="1">
            <a:spLocks noChangeArrowheads="1"/>
          </p:cNvSpPr>
          <p:nvPr/>
        </p:nvSpPr>
        <p:spPr bwMode="auto">
          <a:xfrm>
            <a:off x="5674965" y="602315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t>
            </a:r>
          </a:p>
        </p:txBody>
      </p:sp>
      <p:sp>
        <p:nvSpPr>
          <p:cNvPr id="28708" name="Text Box 36">
            <a:extLst>
              <a:ext uri="{FF2B5EF4-FFF2-40B4-BE49-F238E27FC236}">
                <a16:creationId xmlns:a16="http://schemas.microsoft.com/office/drawing/2014/main" id="{24DFC332-CE15-4FD4-BAA3-B4A9A40E3B17}"/>
              </a:ext>
            </a:extLst>
          </p:cNvPr>
          <p:cNvSpPr txBox="1">
            <a:spLocks noChangeArrowheads="1"/>
          </p:cNvSpPr>
          <p:nvPr/>
        </p:nvSpPr>
        <p:spPr bwMode="auto">
          <a:xfrm>
            <a:off x="6013811" y="6023154"/>
            <a:ext cx="163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1.70</a:t>
            </a:r>
            <a:r>
              <a:rPr lang="en-GB" altLang="en-US" sz="1000" b="1" dirty="0">
                <a:solidFill>
                  <a:srgbClr val="FF6600"/>
                </a:solidFill>
              </a:rPr>
              <a:t> </a:t>
            </a:r>
            <a:r>
              <a:rPr lang="en-GB" altLang="en-US" b="1" dirty="0">
                <a:solidFill>
                  <a:srgbClr val="FF6600"/>
                </a:solidFill>
              </a:rPr>
              <a:t>cm</a:t>
            </a:r>
            <a:r>
              <a:rPr lang="en-GB" altLang="en-US" b="1" baseline="30000" dirty="0">
                <a:solidFill>
                  <a:srgbClr val="FF6600"/>
                </a:solidFill>
              </a:rPr>
              <a:t>3</a:t>
            </a:r>
            <a:r>
              <a:rPr lang="en-GB" altLang="en-US" b="1" dirty="0">
                <a:solidFill>
                  <a:srgbClr val="FF6600"/>
                </a:solidFill>
              </a:rPr>
              <a:t>/s</a:t>
            </a:r>
          </a:p>
        </p:txBody>
      </p:sp>
      <p:sp>
        <p:nvSpPr>
          <p:cNvPr id="28704" name="Text Box 38">
            <a:extLst>
              <a:ext uri="{FF2B5EF4-FFF2-40B4-BE49-F238E27FC236}">
                <a16:creationId xmlns:a16="http://schemas.microsoft.com/office/drawing/2014/main" id="{6BF715B4-19B3-49BD-A627-CB10772F8CF7}"/>
              </a:ext>
            </a:extLst>
          </p:cNvPr>
          <p:cNvSpPr txBox="1">
            <a:spLocks noChangeArrowheads="1"/>
          </p:cNvSpPr>
          <p:nvPr/>
        </p:nvSpPr>
        <p:spPr bwMode="auto">
          <a:xfrm>
            <a:off x="355600" y="792163"/>
            <a:ext cx="8583613"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 can the rate of reaction be calculated at a specific time?</a:t>
            </a:r>
          </a:p>
        </p:txBody>
      </p:sp>
      <p:cxnSp>
        <p:nvCxnSpPr>
          <p:cNvPr id="41" name="Straight Connector 40">
            <a:extLst>
              <a:ext uri="{FF2B5EF4-FFF2-40B4-BE49-F238E27FC236}">
                <a16:creationId xmlns:a16="http://schemas.microsoft.com/office/drawing/2014/main" id="{9BB58918-F101-47F9-A9E3-0842CB4F0A98}"/>
              </a:ext>
            </a:extLst>
          </p:cNvPr>
          <p:cNvCxnSpPr>
            <a:cxnSpLocks noChangeShapeType="1"/>
          </p:cNvCxnSpPr>
          <p:nvPr/>
        </p:nvCxnSpPr>
        <p:spPr bwMode="auto">
          <a:xfrm flipV="1">
            <a:off x="4064000" y="1330325"/>
            <a:ext cx="2230438" cy="1217613"/>
          </a:xfrm>
          <a:prstGeom prst="line">
            <a:avLst/>
          </a:prstGeom>
          <a:noFill/>
          <a:ln w="31750" algn="ctr">
            <a:solidFill>
              <a:srgbClr val="CC0000"/>
            </a:solidFill>
            <a:round/>
            <a:headEnd/>
            <a:tailEnd/>
          </a:ln>
          <a:extLst>
            <a:ext uri="{909E8E84-426E-40DD-AFC4-6F175D3DCCD1}">
              <a14:hiddenFill xmlns:a14="http://schemas.microsoft.com/office/drawing/2010/main">
                <a:noFill/>
              </a14:hiddenFill>
            </a:ext>
          </a:extLst>
        </p:spPr>
      </p:cxnSp>
      <p:sp>
        <p:nvSpPr>
          <p:cNvPr id="45" name="Text Box 37">
            <a:extLst>
              <a:ext uri="{FF2B5EF4-FFF2-40B4-BE49-F238E27FC236}">
                <a16:creationId xmlns:a16="http://schemas.microsoft.com/office/drawing/2014/main" id="{B891C4BE-1AAA-4FB0-B43D-4898AA9F9658}"/>
              </a:ext>
            </a:extLst>
          </p:cNvPr>
          <p:cNvSpPr txBox="1">
            <a:spLocks noChangeArrowheads="1"/>
          </p:cNvSpPr>
          <p:nvPr/>
        </p:nvSpPr>
        <p:spPr bwMode="auto">
          <a:xfrm>
            <a:off x="355600" y="4989513"/>
            <a:ext cx="8528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Draw a </a:t>
            </a:r>
            <a:r>
              <a:rPr lang="en-GB" altLang="en-US" b="1" dirty="0">
                <a:solidFill>
                  <a:srgbClr val="FF6600"/>
                </a:solidFill>
              </a:rPr>
              <a:t>tangent</a:t>
            </a:r>
            <a:r>
              <a:rPr lang="en-GB" altLang="en-US" dirty="0">
                <a:solidFill>
                  <a:srgbClr val="010066"/>
                </a:solidFill>
              </a:rPr>
              <a:t> to the curve. The gradient of the tangent is equal to the rate of reaction at a specific time.</a:t>
            </a:r>
          </a:p>
        </p:txBody>
      </p:sp>
      <p:sp>
        <p:nvSpPr>
          <p:cNvPr id="44" name="TextBox 43">
            <a:extLst>
              <a:ext uri="{FF2B5EF4-FFF2-40B4-BE49-F238E27FC236}">
                <a16:creationId xmlns:a16="http://schemas.microsoft.com/office/drawing/2014/main" id="{EE8CA14F-C571-45FD-B0C4-EA2E06D4ED00}"/>
              </a:ext>
            </a:extLst>
          </p:cNvPr>
          <p:cNvSpPr txBox="1">
            <a:spLocks noChangeArrowheads="1"/>
          </p:cNvSpPr>
          <p:nvPr/>
        </p:nvSpPr>
        <p:spPr bwMode="auto">
          <a:xfrm>
            <a:off x="4000500" y="2225675"/>
            <a:ext cx="37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x</a:t>
            </a:r>
          </a:p>
        </p:txBody>
      </p:sp>
      <p:sp>
        <p:nvSpPr>
          <p:cNvPr id="46" name="Line 23">
            <a:extLst>
              <a:ext uri="{FF2B5EF4-FFF2-40B4-BE49-F238E27FC236}">
                <a16:creationId xmlns:a16="http://schemas.microsoft.com/office/drawing/2014/main" id="{5F02DFD7-2DA4-48B7-BE64-00F320F8767A}"/>
              </a:ext>
            </a:extLst>
          </p:cNvPr>
          <p:cNvSpPr>
            <a:spLocks noChangeShapeType="1"/>
          </p:cNvSpPr>
          <p:nvPr/>
        </p:nvSpPr>
        <p:spPr bwMode="auto">
          <a:xfrm flipH="1">
            <a:off x="5391150" y="1854200"/>
            <a:ext cx="0" cy="647700"/>
          </a:xfrm>
          <a:prstGeom prst="line">
            <a:avLst/>
          </a:prstGeom>
          <a:noFill/>
          <a:ln w="19050">
            <a:solidFill>
              <a:srgbClr val="CC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 name="TextBox 42">
            <a:extLst>
              <a:ext uri="{FF2B5EF4-FFF2-40B4-BE49-F238E27FC236}">
                <a16:creationId xmlns:a16="http://schemas.microsoft.com/office/drawing/2014/main" id="{5FBA346C-6471-463E-A9D8-AC97DC8CA2BA}"/>
              </a:ext>
            </a:extLst>
          </p:cNvPr>
          <p:cNvSpPr txBox="1">
            <a:spLocks noChangeArrowheads="1"/>
          </p:cNvSpPr>
          <p:nvPr/>
        </p:nvSpPr>
        <p:spPr bwMode="auto">
          <a:xfrm>
            <a:off x="5165725" y="1609725"/>
            <a:ext cx="37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x</a:t>
            </a:r>
          </a:p>
        </p:txBody>
      </p:sp>
      <p:pic>
        <p:nvPicPr>
          <p:cNvPr id="5" name="Picture 46" descr="Picture101.jpg">
            <a:extLst>
              <a:ext uri="{FF2B5EF4-FFF2-40B4-BE49-F238E27FC236}">
                <a16:creationId xmlns:a16="http://schemas.microsoft.com/office/drawing/2014/main" id="{EC48C8F4-9939-4F64-AA6E-EE72B37A22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63" y="1397000"/>
            <a:ext cx="4333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a:hlinkClick r:id="" action="ppaction://hlinkshowjump?jump=nextslide"/>
            <a:extLst>
              <a:ext uri="{FF2B5EF4-FFF2-40B4-BE49-F238E27FC236}">
                <a16:creationId xmlns:a16="http://schemas.microsoft.com/office/drawing/2014/main" id="{387B700F-7F7B-4F7E-8EDC-6869A33DD6F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3" name="Picture 9" descr="notes_icon">
            <a:extLst>
              <a:ext uri="{FF2B5EF4-FFF2-40B4-BE49-F238E27FC236}">
                <a16:creationId xmlns:a16="http://schemas.microsoft.com/office/drawing/2014/main" id="{8F439084-F9A8-41A1-91AC-801751540F5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48" name="Picture 9">
            <a:extLst>
              <a:ext uri="{FF2B5EF4-FFF2-40B4-BE49-F238E27FC236}">
                <a16:creationId xmlns:a16="http://schemas.microsoft.com/office/drawing/2014/main" id="{7CE0AFDF-93A7-4BA9-98E7-EA330C52DF5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42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7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7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7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7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0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5" grpId="0"/>
      <p:bldP spid="224276" grpId="0"/>
      <p:bldP spid="28713" grpId="0"/>
      <p:bldP spid="28714" grpId="0"/>
      <p:bldP spid="28715" grpId="0"/>
      <p:bldP spid="28709" grpId="0"/>
      <p:bldP spid="28710" grpId="0"/>
      <p:bldP spid="28711" grpId="0"/>
      <p:bldP spid="28707" grpId="0"/>
      <p:bldP spid="28708" grpId="0"/>
      <p:bldP spid="45"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00">
            <a:extLst>
              <a:ext uri="{FF2B5EF4-FFF2-40B4-BE49-F238E27FC236}">
                <a16:creationId xmlns:a16="http://schemas.microsoft.com/office/drawing/2014/main" id="{8BDFA2C6-AC73-44E0-BBB9-4209FCF06461}"/>
              </a:ext>
            </a:extLst>
          </p:cNvPr>
          <p:cNvSpPr/>
          <p:nvPr/>
        </p:nvSpPr>
        <p:spPr bwMode="auto">
          <a:xfrm>
            <a:off x="5649730" y="2280885"/>
            <a:ext cx="3109918" cy="3966810"/>
          </a:xfrm>
          <a:prstGeom prst="rect">
            <a:avLst/>
          </a:prstGeom>
          <a:ln>
            <a:solidFill>
              <a:srgbClr val="FF66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GB">
              <a:solidFill>
                <a:srgbClr val="000066"/>
              </a:solidFill>
            </a:endParaRPr>
          </a:p>
        </p:txBody>
      </p:sp>
      <p:sp>
        <p:nvSpPr>
          <p:cNvPr id="29699" name="Rectangle 3">
            <a:extLst>
              <a:ext uri="{FF2B5EF4-FFF2-40B4-BE49-F238E27FC236}">
                <a16:creationId xmlns:a16="http://schemas.microsoft.com/office/drawing/2014/main" id="{55FE6B81-9DF3-48D7-9CDF-F938223DFF67}"/>
              </a:ext>
            </a:extLst>
          </p:cNvPr>
          <p:cNvSpPr>
            <a:spLocks noGrp="1" noChangeArrowheads="1"/>
          </p:cNvSpPr>
          <p:nvPr>
            <p:ph type="title"/>
          </p:nvPr>
        </p:nvSpPr>
        <p:spPr/>
        <p:txBody>
          <a:bodyPr/>
          <a:lstStyle/>
          <a:p>
            <a:r>
              <a:rPr lang="en-GB" altLang="en-US"/>
              <a:t>Limiting reactants</a:t>
            </a:r>
          </a:p>
        </p:txBody>
      </p:sp>
      <p:sp>
        <p:nvSpPr>
          <p:cNvPr id="29700" name="Text Box 4">
            <a:extLst>
              <a:ext uri="{FF2B5EF4-FFF2-40B4-BE49-F238E27FC236}">
                <a16:creationId xmlns:a16="http://schemas.microsoft.com/office/drawing/2014/main" id="{4534A47D-5230-4FFB-8783-B4F45BF326F3}"/>
              </a:ext>
            </a:extLst>
          </p:cNvPr>
          <p:cNvSpPr txBox="1">
            <a:spLocks noChangeArrowheads="1"/>
          </p:cNvSpPr>
          <p:nvPr/>
        </p:nvSpPr>
        <p:spPr bwMode="auto">
          <a:xfrm>
            <a:off x="365478" y="784225"/>
            <a:ext cx="85414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amount of product formed in a reaction is directly proportional to the amount of the </a:t>
            </a:r>
            <a:r>
              <a:rPr lang="en-GB" altLang="en-US" b="1" dirty="0">
                <a:solidFill>
                  <a:srgbClr val="FF6600"/>
                </a:solidFill>
              </a:rPr>
              <a:t>limiting reactant</a:t>
            </a:r>
            <a:r>
              <a:rPr lang="en-GB" altLang="en-US" dirty="0">
                <a:solidFill>
                  <a:srgbClr val="010066"/>
                </a:solidFill>
              </a:rPr>
              <a:t>. This is the reactant that runs out first, bringing the reaction to an end. </a:t>
            </a:r>
          </a:p>
        </p:txBody>
      </p:sp>
      <p:sp>
        <p:nvSpPr>
          <p:cNvPr id="237573" name="Text Box 5">
            <a:extLst>
              <a:ext uri="{FF2B5EF4-FFF2-40B4-BE49-F238E27FC236}">
                <a16:creationId xmlns:a16="http://schemas.microsoft.com/office/drawing/2014/main" id="{FDA8FE05-BB6D-412A-8F78-950E84447048}"/>
              </a:ext>
            </a:extLst>
          </p:cNvPr>
          <p:cNvSpPr txBox="1">
            <a:spLocks noChangeArrowheads="1"/>
          </p:cNvSpPr>
          <p:nvPr/>
        </p:nvSpPr>
        <p:spPr bwMode="auto">
          <a:xfrm>
            <a:off x="365478" y="2155774"/>
            <a:ext cx="5213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other reactant(s) are</a:t>
            </a:r>
            <a:r>
              <a:rPr lang="en-GB" altLang="en-US" b="1" dirty="0">
                <a:solidFill>
                  <a:srgbClr val="010066"/>
                </a:solidFill>
              </a:rPr>
              <a:t> </a:t>
            </a:r>
            <a:r>
              <a:rPr lang="en-GB" altLang="en-US" b="1" dirty="0">
                <a:solidFill>
                  <a:srgbClr val="FF6600"/>
                </a:solidFill>
              </a:rPr>
              <a:t>in excess</a:t>
            </a:r>
            <a:r>
              <a:rPr lang="en-GB" altLang="en-US" dirty="0">
                <a:solidFill>
                  <a:srgbClr val="010066"/>
                </a:solidFill>
              </a:rPr>
              <a:t>. This means that there will be some left after the reaction.</a:t>
            </a:r>
          </a:p>
        </p:txBody>
      </p:sp>
      <p:sp>
        <p:nvSpPr>
          <p:cNvPr id="237574" name="Text Box 6">
            <a:extLst>
              <a:ext uri="{FF2B5EF4-FFF2-40B4-BE49-F238E27FC236}">
                <a16:creationId xmlns:a16="http://schemas.microsoft.com/office/drawing/2014/main" id="{5D74B58C-32B1-469B-9F42-CFE95E6FBF34}"/>
              </a:ext>
            </a:extLst>
          </p:cNvPr>
          <p:cNvSpPr txBox="1">
            <a:spLocks noChangeArrowheads="1"/>
          </p:cNvSpPr>
          <p:nvPr/>
        </p:nvSpPr>
        <p:spPr bwMode="auto">
          <a:xfrm>
            <a:off x="358775" y="3527323"/>
            <a:ext cx="51013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solidFill>
                  <a:srgbClr val="010066"/>
                </a:solidFill>
              </a:rPr>
              <a:t>This table shows the hydrogen gas produced during a reaction between a small amount of magnesium and excess dilute hydrochloric acid.</a:t>
            </a:r>
          </a:p>
        </p:txBody>
      </p:sp>
      <p:sp>
        <p:nvSpPr>
          <p:cNvPr id="237601" name="Text Box 33">
            <a:extLst>
              <a:ext uri="{FF2B5EF4-FFF2-40B4-BE49-F238E27FC236}">
                <a16:creationId xmlns:a16="http://schemas.microsoft.com/office/drawing/2014/main" id="{5C33FDF9-03AD-4E78-9289-54FA5F9C7174}"/>
              </a:ext>
            </a:extLst>
          </p:cNvPr>
          <p:cNvSpPr txBox="1">
            <a:spLocks noChangeArrowheads="1"/>
          </p:cNvSpPr>
          <p:nvPr/>
        </p:nvSpPr>
        <p:spPr bwMode="auto">
          <a:xfrm>
            <a:off x="358776" y="5268383"/>
            <a:ext cx="4213224" cy="8302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solidFill>
                  <a:srgbClr val="010066"/>
                </a:solidFill>
              </a:rPr>
              <a:t>After how many seconds was all the magnesium used up?</a:t>
            </a:r>
          </a:p>
        </p:txBody>
      </p:sp>
      <p:sp>
        <p:nvSpPr>
          <p:cNvPr id="237570" name="AutoShape 2">
            <a:extLst>
              <a:ext uri="{FF2B5EF4-FFF2-40B4-BE49-F238E27FC236}">
                <a16:creationId xmlns:a16="http://schemas.microsoft.com/office/drawing/2014/main" id="{C238DB6F-CE4B-47A3-90C8-5859843D5FB0}"/>
              </a:ext>
            </a:extLst>
          </p:cNvPr>
          <p:cNvSpPr>
            <a:spLocks noChangeArrowheads="1"/>
          </p:cNvSpPr>
          <p:nvPr/>
        </p:nvSpPr>
        <p:spPr bwMode="auto">
          <a:xfrm>
            <a:off x="5641792" y="2265010"/>
            <a:ext cx="3109918"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7576" name="Line 8">
            <a:extLst>
              <a:ext uri="{FF2B5EF4-FFF2-40B4-BE49-F238E27FC236}">
                <a16:creationId xmlns:a16="http://schemas.microsoft.com/office/drawing/2014/main" id="{3A8C0803-3ED7-4550-961F-3753DABED575}"/>
              </a:ext>
            </a:extLst>
          </p:cNvPr>
          <p:cNvSpPr>
            <a:spLocks noChangeShapeType="1"/>
          </p:cNvSpPr>
          <p:nvPr/>
        </p:nvSpPr>
        <p:spPr bwMode="auto">
          <a:xfrm>
            <a:off x="5649730" y="2722210"/>
            <a:ext cx="308928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77" name="Line 9">
            <a:extLst>
              <a:ext uri="{FF2B5EF4-FFF2-40B4-BE49-F238E27FC236}">
                <a16:creationId xmlns:a16="http://schemas.microsoft.com/office/drawing/2014/main" id="{CF60FD92-9334-446F-9A2F-DF813AB1318A}"/>
              </a:ext>
            </a:extLst>
          </p:cNvPr>
          <p:cNvSpPr>
            <a:spLocks noChangeShapeType="1"/>
          </p:cNvSpPr>
          <p:nvPr/>
        </p:nvSpPr>
        <p:spPr bwMode="auto">
          <a:xfrm>
            <a:off x="5641790" y="3114538"/>
            <a:ext cx="3116269"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78" name="Line 10">
            <a:extLst>
              <a:ext uri="{FF2B5EF4-FFF2-40B4-BE49-F238E27FC236}">
                <a16:creationId xmlns:a16="http://schemas.microsoft.com/office/drawing/2014/main" id="{BCB765AC-DFD8-48F6-B6B0-AA574F1D5AFE}"/>
              </a:ext>
            </a:extLst>
          </p:cNvPr>
          <p:cNvSpPr>
            <a:spLocks noChangeShapeType="1"/>
          </p:cNvSpPr>
          <p:nvPr/>
        </p:nvSpPr>
        <p:spPr bwMode="auto">
          <a:xfrm>
            <a:off x="5649730" y="3506866"/>
            <a:ext cx="310198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79" name="Line 11">
            <a:extLst>
              <a:ext uri="{FF2B5EF4-FFF2-40B4-BE49-F238E27FC236}">
                <a16:creationId xmlns:a16="http://schemas.microsoft.com/office/drawing/2014/main" id="{A019F74A-C31E-4F92-B245-EDFD43B0DBF4}"/>
              </a:ext>
            </a:extLst>
          </p:cNvPr>
          <p:cNvSpPr>
            <a:spLocks noChangeShapeType="1"/>
          </p:cNvSpPr>
          <p:nvPr/>
        </p:nvSpPr>
        <p:spPr bwMode="auto">
          <a:xfrm>
            <a:off x="6711244" y="2265009"/>
            <a:ext cx="0" cy="398268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noAutofit/>
          </a:bodyPr>
          <a:lstStyle/>
          <a:p>
            <a:endParaRPr lang="en-US"/>
          </a:p>
        </p:txBody>
      </p:sp>
      <p:sp>
        <p:nvSpPr>
          <p:cNvPr id="237580" name="Text Box 12">
            <a:extLst>
              <a:ext uri="{FF2B5EF4-FFF2-40B4-BE49-F238E27FC236}">
                <a16:creationId xmlns:a16="http://schemas.microsoft.com/office/drawing/2014/main" id="{EF4A19D0-4AAE-4D0E-8E03-6B24DC440BB0}"/>
              </a:ext>
            </a:extLst>
          </p:cNvPr>
          <p:cNvSpPr txBox="1">
            <a:spLocks noChangeArrowheads="1"/>
          </p:cNvSpPr>
          <p:nvPr/>
        </p:nvSpPr>
        <p:spPr bwMode="auto">
          <a:xfrm>
            <a:off x="5641791" y="2306285"/>
            <a:ext cx="1097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chemeClr val="bg1"/>
                </a:solidFill>
              </a:rPr>
              <a:t>time (s)</a:t>
            </a:r>
          </a:p>
        </p:txBody>
      </p:sp>
      <p:sp>
        <p:nvSpPr>
          <p:cNvPr id="237581" name="Text Box 13">
            <a:extLst>
              <a:ext uri="{FF2B5EF4-FFF2-40B4-BE49-F238E27FC236}">
                <a16:creationId xmlns:a16="http://schemas.microsoft.com/office/drawing/2014/main" id="{7E0F0AA4-2AC0-453B-AFA0-848B9DFA770C}"/>
              </a:ext>
            </a:extLst>
          </p:cNvPr>
          <p:cNvSpPr txBox="1">
            <a:spLocks noChangeArrowheads="1"/>
          </p:cNvSpPr>
          <p:nvPr/>
        </p:nvSpPr>
        <p:spPr bwMode="auto">
          <a:xfrm>
            <a:off x="6680905" y="2306285"/>
            <a:ext cx="2156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H</a:t>
            </a:r>
            <a:r>
              <a:rPr lang="en-GB" altLang="en-US" sz="2000" b="1" baseline="-25000" dirty="0">
                <a:solidFill>
                  <a:schemeClr val="bg1"/>
                </a:solidFill>
              </a:rPr>
              <a:t>2</a:t>
            </a:r>
            <a:r>
              <a:rPr lang="en-GB" altLang="en-US" sz="2000" b="1" dirty="0">
                <a:solidFill>
                  <a:schemeClr val="bg1"/>
                </a:solidFill>
              </a:rPr>
              <a:t> volume (cm</a:t>
            </a:r>
            <a:r>
              <a:rPr lang="en-GB" altLang="en-US" sz="2000" b="1" baseline="30000" dirty="0">
                <a:solidFill>
                  <a:schemeClr val="bg1"/>
                </a:solidFill>
              </a:rPr>
              <a:t>3</a:t>
            </a:r>
            <a:r>
              <a:rPr lang="en-GB" altLang="en-US" sz="2000" b="1" dirty="0">
                <a:solidFill>
                  <a:schemeClr val="bg1"/>
                </a:solidFill>
              </a:rPr>
              <a:t>)</a:t>
            </a:r>
          </a:p>
        </p:txBody>
      </p:sp>
      <p:sp>
        <p:nvSpPr>
          <p:cNvPr id="237582" name="Line 14">
            <a:extLst>
              <a:ext uri="{FF2B5EF4-FFF2-40B4-BE49-F238E27FC236}">
                <a16:creationId xmlns:a16="http://schemas.microsoft.com/office/drawing/2014/main" id="{2F37DA3C-8744-419D-976A-196F058EFB78}"/>
              </a:ext>
            </a:extLst>
          </p:cNvPr>
          <p:cNvSpPr>
            <a:spLocks noChangeShapeType="1"/>
          </p:cNvSpPr>
          <p:nvPr/>
        </p:nvSpPr>
        <p:spPr bwMode="auto">
          <a:xfrm>
            <a:off x="5641790" y="3899194"/>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3" name="Line 15">
            <a:extLst>
              <a:ext uri="{FF2B5EF4-FFF2-40B4-BE49-F238E27FC236}">
                <a16:creationId xmlns:a16="http://schemas.microsoft.com/office/drawing/2014/main" id="{BD35ECCC-7EEE-426F-A7A1-50F5C7B89BAF}"/>
              </a:ext>
            </a:extLst>
          </p:cNvPr>
          <p:cNvSpPr>
            <a:spLocks noChangeShapeType="1"/>
          </p:cNvSpPr>
          <p:nvPr/>
        </p:nvSpPr>
        <p:spPr bwMode="auto">
          <a:xfrm>
            <a:off x="5641790" y="4291522"/>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4" name="Line 16">
            <a:extLst>
              <a:ext uri="{FF2B5EF4-FFF2-40B4-BE49-F238E27FC236}">
                <a16:creationId xmlns:a16="http://schemas.microsoft.com/office/drawing/2014/main" id="{FDD8A0E3-0B00-4CEB-BF8E-253C5C40A40F}"/>
              </a:ext>
            </a:extLst>
          </p:cNvPr>
          <p:cNvSpPr>
            <a:spLocks noChangeShapeType="1"/>
          </p:cNvSpPr>
          <p:nvPr/>
        </p:nvSpPr>
        <p:spPr bwMode="auto">
          <a:xfrm>
            <a:off x="5641790" y="4683850"/>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5" name="Line 17">
            <a:extLst>
              <a:ext uri="{FF2B5EF4-FFF2-40B4-BE49-F238E27FC236}">
                <a16:creationId xmlns:a16="http://schemas.microsoft.com/office/drawing/2014/main" id="{B311754B-9E04-4AE1-94D9-A4D57EC34AF7}"/>
              </a:ext>
            </a:extLst>
          </p:cNvPr>
          <p:cNvSpPr>
            <a:spLocks noChangeShapeType="1"/>
          </p:cNvSpPr>
          <p:nvPr/>
        </p:nvSpPr>
        <p:spPr bwMode="auto">
          <a:xfrm>
            <a:off x="5641790" y="5076178"/>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6" name="Line 18">
            <a:extLst>
              <a:ext uri="{FF2B5EF4-FFF2-40B4-BE49-F238E27FC236}">
                <a16:creationId xmlns:a16="http://schemas.microsoft.com/office/drawing/2014/main" id="{4B6B2701-8FE0-454C-9B58-862627A57EEC}"/>
              </a:ext>
            </a:extLst>
          </p:cNvPr>
          <p:cNvSpPr>
            <a:spLocks noChangeShapeType="1"/>
          </p:cNvSpPr>
          <p:nvPr/>
        </p:nvSpPr>
        <p:spPr bwMode="auto">
          <a:xfrm>
            <a:off x="5641790" y="5468506"/>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7" name="Line 19">
            <a:extLst>
              <a:ext uri="{FF2B5EF4-FFF2-40B4-BE49-F238E27FC236}">
                <a16:creationId xmlns:a16="http://schemas.microsoft.com/office/drawing/2014/main" id="{5754E585-D398-4DFC-BE41-73BE71F5AE7C}"/>
              </a:ext>
            </a:extLst>
          </p:cNvPr>
          <p:cNvSpPr>
            <a:spLocks noChangeShapeType="1"/>
          </p:cNvSpPr>
          <p:nvPr/>
        </p:nvSpPr>
        <p:spPr bwMode="auto">
          <a:xfrm>
            <a:off x="5641790" y="5860834"/>
            <a:ext cx="310992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7588" name="Text Box 20">
            <a:extLst>
              <a:ext uri="{FF2B5EF4-FFF2-40B4-BE49-F238E27FC236}">
                <a16:creationId xmlns:a16="http://schemas.microsoft.com/office/drawing/2014/main" id="{6ACBA398-86DA-4EFB-B6FC-D476D62CC47C}"/>
              </a:ext>
            </a:extLst>
          </p:cNvPr>
          <p:cNvSpPr txBox="1">
            <a:spLocks noChangeArrowheads="1"/>
          </p:cNvSpPr>
          <p:nvPr/>
        </p:nvSpPr>
        <p:spPr bwMode="auto">
          <a:xfrm>
            <a:off x="6004247" y="2717977"/>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0</a:t>
            </a:r>
          </a:p>
        </p:txBody>
      </p:sp>
      <p:sp>
        <p:nvSpPr>
          <p:cNvPr id="237589" name="Text Box 21">
            <a:extLst>
              <a:ext uri="{FF2B5EF4-FFF2-40B4-BE49-F238E27FC236}">
                <a16:creationId xmlns:a16="http://schemas.microsoft.com/office/drawing/2014/main" id="{C1713664-EE22-4D4C-94F6-D562BB95959F}"/>
              </a:ext>
            </a:extLst>
          </p:cNvPr>
          <p:cNvSpPr txBox="1">
            <a:spLocks noChangeArrowheads="1"/>
          </p:cNvSpPr>
          <p:nvPr/>
        </p:nvSpPr>
        <p:spPr bwMode="auto">
          <a:xfrm>
            <a:off x="5932914" y="3117322"/>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010066"/>
                </a:solidFill>
              </a:rPr>
              <a:t>30</a:t>
            </a:r>
          </a:p>
        </p:txBody>
      </p:sp>
      <p:sp>
        <p:nvSpPr>
          <p:cNvPr id="237590" name="Text Box 22">
            <a:extLst>
              <a:ext uri="{FF2B5EF4-FFF2-40B4-BE49-F238E27FC236}">
                <a16:creationId xmlns:a16="http://schemas.microsoft.com/office/drawing/2014/main" id="{F62ADBE6-EE6B-4A4C-8D40-F40A924470E3}"/>
              </a:ext>
            </a:extLst>
          </p:cNvPr>
          <p:cNvSpPr txBox="1">
            <a:spLocks noChangeArrowheads="1"/>
          </p:cNvSpPr>
          <p:nvPr/>
        </p:nvSpPr>
        <p:spPr bwMode="auto">
          <a:xfrm>
            <a:off x="5932914" y="350379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010066"/>
                </a:solidFill>
              </a:rPr>
              <a:t>60</a:t>
            </a:r>
          </a:p>
        </p:txBody>
      </p:sp>
      <p:sp>
        <p:nvSpPr>
          <p:cNvPr id="237591" name="Text Box 23">
            <a:extLst>
              <a:ext uri="{FF2B5EF4-FFF2-40B4-BE49-F238E27FC236}">
                <a16:creationId xmlns:a16="http://schemas.microsoft.com/office/drawing/2014/main" id="{6B494BF2-F944-46A4-AF84-A6FABE32EFB3}"/>
              </a:ext>
            </a:extLst>
          </p:cNvPr>
          <p:cNvSpPr txBox="1">
            <a:spLocks noChangeArrowheads="1"/>
          </p:cNvSpPr>
          <p:nvPr/>
        </p:nvSpPr>
        <p:spPr bwMode="auto">
          <a:xfrm>
            <a:off x="5932914" y="3890259"/>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a:solidFill>
                  <a:srgbClr val="010066"/>
                </a:solidFill>
              </a:rPr>
              <a:t>90</a:t>
            </a:r>
          </a:p>
        </p:txBody>
      </p:sp>
      <p:sp>
        <p:nvSpPr>
          <p:cNvPr id="237592" name="Text Box 24">
            <a:extLst>
              <a:ext uri="{FF2B5EF4-FFF2-40B4-BE49-F238E27FC236}">
                <a16:creationId xmlns:a16="http://schemas.microsoft.com/office/drawing/2014/main" id="{11707972-44AC-4837-AA44-E9A1FD128E1A}"/>
              </a:ext>
            </a:extLst>
          </p:cNvPr>
          <p:cNvSpPr txBox="1">
            <a:spLocks noChangeArrowheads="1"/>
          </p:cNvSpPr>
          <p:nvPr/>
        </p:nvSpPr>
        <p:spPr bwMode="auto">
          <a:xfrm>
            <a:off x="5861580" y="4288016"/>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120</a:t>
            </a:r>
          </a:p>
        </p:txBody>
      </p:sp>
      <p:sp>
        <p:nvSpPr>
          <p:cNvPr id="237593" name="Text Box 25">
            <a:extLst>
              <a:ext uri="{FF2B5EF4-FFF2-40B4-BE49-F238E27FC236}">
                <a16:creationId xmlns:a16="http://schemas.microsoft.com/office/drawing/2014/main" id="{7B91E9C0-6195-4365-B4B6-D01D7814D6ED}"/>
              </a:ext>
            </a:extLst>
          </p:cNvPr>
          <p:cNvSpPr txBox="1">
            <a:spLocks noChangeArrowheads="1"/>
          </p:cNvSpPr>
          <p:nvPr/>
        </p:nvSpPr>
        <p:spPr bwMode="auto">
          <a:xfrm>
            <a:off x="5861580" y="4688949"/>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150</a:t>
            </a:r>
          </a:p>
        </p:txBody>
      </p:sp>
      <p:sp>
        <p:nvSpPr>
          <p:cNvPr id="237594" name="Text Box 26">
            <a:extLst>
              <a:ext uri="{FF2B5EF4-FFF2-40B4-BE49-F238E27FC236}">
                <a16:creationId xmlns:a16="http://schemas.microsoft.com/office/drawing/2014/main" id="{FE4AF829-44A6-4D14-AFD3-31DF2E4A09B7}"/>
              </a:ext>
            </a:extLst>
          </p:cNvPr>
          <p:cNvSpPr txBox="1">
            <a:spLocks noChangeArrowheads="1"/>
          </p:cNvSpPr>
          <p:nvPr/>
        </p:nvSpPr>
        <p:spPr bwMode="auto">
          <a:xfrm>
            <a:off x="5861580" y="5078592"/>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180</a:t>
            </a:r>
          </a:p>
        </p:txBody>
      </p:sp>
      <p:sp>
        <p:nvSpPr>
          <p:cNvPr id="237595" name="Text Box 27">
            <a:extLst>
              <a:ext uri="{FF2B5EF4-FFF2-40B4-BE49-F238E27FC236}">
                <a16:creationId xmlns:a16="http://schemas.microsoft.com/office/drawing/2014/main" id="{A03B009F-5EFD-43EC-8B97-2859D4E3E2C0}"/>
              </a:ext>
            </a:extLst>
          </p:cNvPr>
          <p:cNvSpPr txBox="1">
            <a:spLocks noChangeArrowheads="1"/>
          </p:cNvSpPr>
          <p:nvPr/>
        </p:nvSpPr>
        <p:spPr bwMode="auto">
          <a:xfrm>
            <a:off x="5861580" y="5466648"/>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210</a:t>
            </a:r>
          </a:p>
        </p:txBody>
      </p:sp>
      <p:sp>
        <p:nvSpPr>
          <p:cNvPr id="237596" name="Text Box 28">
            <a:extLst>
              <a:ext uri="{FF2B5EF4-FFF2-40B4-BE49-F238E27FC236}">
                <a16:creationId xmlns:a16="http://schemas.microsoft.com/office/drawing/2014/main" id="{88C5AC4E-181E-4BEF-AB88-63460E3FF2A3}"/>
              </a:ext>
            </a:extLst>
          </p:cNvPr>
          <p:cNvSpPr txBox="1">
            <a:spLocks noChangeArrowheads="1"/>
          </p:cNvSpPr>
          <p:nvPr/>
        </p:nvSpPr>
        <p:spPr bwMode="auto">
          <a:xfrm>
            <a:off x="5861580" y="5849853"/>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dirty="0">
                <a:solidFill>
                  <a:srgbClr val="010066"/>
                </a:solidFill>
              </a:rPr>
              <a:t>240</a:t>
            </a:r>
          </a:p>
        </p:txBody>
      </p:sp>
      <p:sp>
        <p:nvSpPr>
          <p:cNvPr id="237602" name="Text Box 34">
            <a:extLst>
              <a:ext uri="{FF2B5EF4-FFF2-40B4-BE49-F238E27FC236}">
                <a16:creationId xmlns:a16="http://schemas.microsoft.com/office/drawing/2014/main" id="{3F2B5B8F-83B9-47EC-A1D2-F8899D5D9753}"/>
              </a:ext>
            </a:extLst>
          </p:cNvPr>
          <p:cNvSpPr txBox="1">
            <a:spLocks noChangeArrowheads="1"/>
          </p:cNvSpPr>
          <p:nvPr/>
        </p:nvSpPr>
        <p:spPr bwMode="auto">
          <a:xfrm>
            <a:off x="7530923" y="2706864"/>
            <a:ext cx="315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0</a:t>
            </a:r>
          </a:p>
        </p:txBody>
      </p:sp>
      <p:sp>
        <p:nvSpPr>
          <p:cNvPr id="237603" name="Rectangle 35">
            <a:extLst>
              <a:ext uri="{FF2B5EF4-FFF2-40B4-BE49-F238E27FC236}">
                <a16:creationId xmlns:a16="http://schemas.microsoft.com/office/drawing/2014/main" id="{2802A580-A114-4B0A-9EC0-5D7F3D666B31}"/>
              </a:ext>
            </a:extLst>
          </p:cNvPr>
          <p:cNvSpPr>
            <a:spLocks noChangeArrowheads="1"/>
          </p:cNvSpPr>
          <p:nvPr/>
        </p:nvSpPr>
        <p:spPr bwMode="auto">
          <a:xfrm>
            <a:off x="7381752" y="3109384"/>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150</a:t>
            </a:r>
          </a:p>
        </p:txBody>
      </p:sp>
      <p:sp>
        <p:nvSpPr>
          <p:cNvPr id="237604" name="Rectangle 36">
            <a:extLst>
              <a:ext uri="{FF2B5EF4-FFF2-40B4-BE49-F238E27FC236}">
                <a16:creationId xmlns:a16="http://schemas.microsoft.com/office/drawing/2014/main" id="{7ECB7021-7892-4FAE-AFA7-0A4B52AAF869}"/>
              </a:ext>
            </a:extLst>
          </p:cNvPr>
          <p:cNvSpPr>
            <a:spLocks noChangeArrowheads="1"/>
          </p:cNvSpPr>
          <p:nvPr/>
        </p:nvSpPr>
        <p:spPr bwMode="auto">
          <a:xfrm>
            <a:off x="7381752" y="3499028"/>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300</a:t>
            </a:r>
          </a:p>
        </p:txBody>
      </p:sp>
      <p:sp>
        <p:nvSpPr>
          <p:cNvPr id="237605" name="Rectangle 37">
            <a:extLst>
              <a:ext uri="{FF2B5EF4-FFF2-40B4-BE49-F238E27FC236}">
                <a16:creationId xmlns:a16="http://schemas.microsoft.com/office/drawing/2014/main" id="{0D24B906-F6FE-41CC-95D9-CB528CDFA4CC}"/>
              </a:ext>
            </a:extLst>
          </p:cNvPr>
          <p:cNvSpPr>
            <a:spLocks noChangeArrowheads="1"/>
          </p:cNvSpPr>
          <p:nvPr/>
        </p:nvSpPr>
        <p:spPr bwMode="auto">
          <a:xfrm>
            <a:off x="7381752" y="3890259"/>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450</a:t>
            </a:r>
          </a:p>
        </p:txBody>
      </p:sp>
      <p:sp>
        <p:nvSpPr>
          <p:cNvPr id="237606" name="Rectangle 38">
            <a:extLst>
              <a:ext uri="{FF2B5EF4-FFF2-40B4-BE49-F238E27FC236}">
                <a16:creationId xmlns:a16="http://schemas.microsoft.com/office/drawing/2014/main" id="{0B28A7B8-9FBB-4859-A76B-C76DE7EAC797}"/>
              </a:ext>
            </a:extLst>
          </p:cNvPr>
          <p:cNvSpPr>
            <a:spLocks noChangeArrowheads="1"/>
          </p:cNvSpPr>
          <p:nvPr/>
        </p:nvSpPr>
        <p:spPr bwMode="auto">
          <a:xfrm>
            <a:off x="7381752" y="4291191"/>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600</a:t>
            </a:r>
          </a:p>
        </p:txBody>
      </p:sp>
      <p:sp>
        <p:nvSpPr>
          <p:cNvPr id="237607" name="Rectangle 39">
            <a:extLst>
              <a:ext uri="{FF2B5EF4-FFF2-40B4-BE49-F238E27FC236}">
                <a16:creationId xmlns:a16="http://schemas.microsoft.com/office/drawing/2014/main" id="{DD5451E7-41A6-4066-85C0-5B41D97129B2}"/>
              </a:ext>
            </a:extLst>
          </p:cNvPr>
          <p:cNvSpPr>
            <a:spLocks noChangeArrowheads="1"/>
          </p:cNvSpPr>
          <p:nvPr/>
        </p:nvSpPr>
        <p:spPr bwMode="auto">
          <a:xfrm>
            <a:off x="7381752" y="4688949"/>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700</a:t>
            </a:r>
          </a:p>
        </p:txBody>
      </p:sp>
      <p:sp>
        <p:nvSpPr>
          <p:cNvPr id="237608" name="Rectangle 40">
            <a:extLst>
              <a:ext uri="{FF2B5EF4-FFF2-40B4-BE49-F238E27FC236}">
                <a16:creationId xmlns:a16="http://schemas.microsoft.com/office/drawing/2014/main" id="{C3EA8896-8F5D-4369-B9BF-27872B246E8F}"/>
              </a:ext>
            </a:extLst>
          </p:cNvPr>
          <p:cNvSpPr>
            <a:spLocks noChangeArrowheads="1"/>
          </p:cNvSpPr>
          <p:nvPr/>
        </p:nvSpPr>
        <p:spPr bwMode="auto">
          <a:xfrm>
            <a:off x="7381752" y="5078592"/>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780</a:t>
            </a:r>
          </a:p>
        </p:txBody>
      </p:sp>
      <p:sp>
        <p:nvSpPr>
          <p:cNvPr id="237609" name="Rectangle 41">
            <a:extLst>
              <a:ext uri="{FF2B5EF4-FFF2-40B4-BE49-F238E27FC236}">
                <a16:creationId xmlns:a16="http://schemas.microsoft.com/office/drawing/2014/main" id="{81D7AAB6-CF93-4E9D-B4E1-B7FA1411D409}"/>
              </a:ext>
            </a:extLst>
          </p:cNvPr>
          <p:cNvSpPr>
            <a:spLocks noChangeArrowheads="1"/>
          </p:cNvSpPr>
          <p:nvPr/>
        </p:nvSpPr>
        <p:spPr bwMode="auto">
          <a:xfrm>
            <a:off x="7381752" y="5466648"/>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850</a:t>
            </a:r>
          </a:p>
        </p:txBody>
      </p:sp>
      <p:sp>
        <p:nvSpPr>
          <p:cNvPr id="237610" name="Rectangle 42">
            <a:extLst>
              <a:ext uri="{FF2B5EF4-FFF2-40B4-BE49-F238E27FC236}">
                <a16:creationId xmlns:a16="http://schemas.microsoft.com/office/drawing/2014/main" id="{48068967-FBD9-4488-8DD3-F5927EB323DC}"/>
              </a:ext>
            </a:extLst>
          </p:cNvPr>
          <p:cNvSpPr>
            <a:spLocks noChangeArrowheads="1"/>
          </p:cNvSpPr>
          <p:nvPr/>
        </p:nvSpPr>
        <p:spPr bwMode="auto">
          <a:xfrm>
            <a:off x="7381752" y="5849853"/>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850</a:t>
            </a:r>
          </a:p>
        </p:txBody>
      </p:sp>
      <p:pic>
        <p:nvPicPr>
          <p:cNvPr id="41" name="Picture 9" descr="notes_icon">
            <a:extLst>
              <a:ext uri="{FF2B5EF4-FFF2-40B4-BE49-F238E27FC236}">
                <a16:creationId xmlns:a16="http://schemas.microsoft.com/office/drawing/2014/main" id="{37695E5C-AAB4-45FD-AB1F-4B85DCB99E4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42" name="Picture 9">
            <a:extLst>
              <a:ext uri="{FF2B5EF4-FFF2-40B4-BE49-F238E27FC236}">
                <a16:creationId xmlns:a16="http://schemas.microsoft.com/office/drawing/2014/main" id="{8E1D7AC9-E95A-4411-AFF9-177378E2B1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75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75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75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7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75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75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5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75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75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75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75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75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75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75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75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75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75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75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76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76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76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760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76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760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760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76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76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757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7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37573" grpId="0"/>
      <p:bldP spid="237574" grpId="0"/>
      <p:bldP spid="237601" grpId="0" animBg="1"/>
      <p:bldP spid="237570" grpId="0" animBg="1"/>
      <p:bldP spid="237580" grpId="0"/>
      <p:bldP spid="237581" grpId="0"/>
      <p:bldP spid="237588" grpId="0"/>
      <p:bldP spid="237589" grpId="0"/>
      <p:bldP spid="237590" grpId="0"/>
      <p:bldP spid="237591" grpId="0"/>
      <p:bldP spid="237592" grpId="0"/>
      <p:bldP spid="237593" grpId="0"/>
      <p:bldP spid="237594" grpId="0"/>
      <p:bldP spid="237595" grpId="0"/>
      <p:bldP spid="237596" grpId="0"/>
      <p:bldP spid="237602" grpId="0"/>
      <p:bldP spid="237603" grpId="0"/>
      <p:bldP spid="237604" grpId="0"/>
      <p:bldP spid="237605" grpId="0"/>
      <p:bldP spid="237606" grpId="0"/>
      <p:bldP spid="237607" grpId="0"/>
      <p:bldP spid="237608" grpId="0"/>
      <p:bldP spid="237609" grpId="0"/>
      <p:bldP spid="2376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30882102_credit">
            <a:extLst>
              <a:ext uri="{FF2B5EF4-FFF2-40B4-BE49-F238E27FC236}">
                <a16:creationId xmlns:a16="http://schemas.microsoft.com/office/drawing/2014/main" id="{F08BC4C1-C0E1-4F71-9DE9-02556FD52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2809875"/>
            <a:ext cx="20701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E60BC8CE-0738-408E-B303-5E50FE960233}"/>
              </a:ext>
            </a:extLst>
          </p:cNvPr>
          <p:cNvSpPr>
            <a:spLocks noGrp="1" noChangeArrowheads="1"/>
          </p:cNvSpPr>
          <p:nvPr>
            <p:ph type="title"/>
          </p:nvPr>
        </p:nvSpPr>
        <p:spPr/>
        <p:txBody>
          <a:bodyPr/>
          <a:lstStyle/>
          <a:p>
            <a:r>
              <a:rPr lang="en-GB" altLang="en-US"/>
              <a:t>What does rate of reaction mean?</a:t>
            </a:r>
          </a:p>
        </p:txBody>
      </p:sp>
      <p:sp>
        <p:nvSpPr>
          <p:cNvPr id="14340" name="Text Box 4">
            <a:extLst>
              <a:ext uri="{FF2B5EF4-FFF2-40B4-BE49-F238E27FC236}">
                <a16:creationId xmlns:a16="http://schemas.microsoft.com/office/drawing/2014/main" id="{397ED3C3-B0F5-4D6A-88CC-4724A2FCF1FD}"/>
              </a:ext>
            </a:extLst>
          </p:cNvPr>
          <p:cNvSpPr txBox="1">
            <a:spLocks noChangeArrowheads="1"/>
          </p:cNvSpPr>
          <p:nvPr/>
        </p:nvSpPr>
        <p:spPr bwMode="auto">
          <a:xfrm>
            <a:off x="358775" y="784225"/>
            <a:ext cx="7842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speed of different chemical reactions varies hugely. Some reactions are very fast and others are very slow.</a:t>
            </a:r>
          </a:p>
        </p:txBody>
      </p:sp>
      <p:sp>
        <p:nvSpPr>
          <p:cNvPr id="201733" name="Text Box 5">
            <a:extLst>
              <a:ext uri="{FF2B5EF4-FFF2-40B4-BE49-F238E27FC236}">
                <a16:creationId xmlns:a16="http://schemas.microsoft.com/office/drawing/2014/main" id="{F518F8B6-C42B-40AC-B2DA-59676C5F15F5}"/>
              </a:ext>
            </a:extLst>
          </p:cNvPr>
          <p:cNvSpPr txBox="1">
            <a:spLocks noChangeArrowheads="1"/>
          </p:cNvSpPr>
          <p:nvPr/>
        </p:nvSpPr>
        <p:spPr bwMode="auto">
          <a:xfrm>
            <a:off x="358775" y="2212975"/>
            <a:ext cx="517525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is the rate of these reactions?</a:t>
            </a:r>
          </a:p>
        </p:txBody>
      </p:sp>
      <p:sp>
        <p:nvSpPr>
          <p:cNvPr id="201734" name="Rectangle 6">
            <a:extLst>
              <a:ext uri="{FF2B5EF4-FFF2-40B4-BE49-F238E27FC236}">
                <a16:creationId xmlns:a16="http://schemas.microsoft.com/office/drawing/2014/main" id="{AF2E1473-95D3-4BCF-90C6-76D89C97A5C8}"/>
              </a:ext>
            </a:extLst>
          </p:cNvPr>
          <p:cNvSpPr>
            <a:spLocks noChangeArrowheads="1"/>
          </p:cNvSpPr>
          <p:nvPr/>
        </p:nvSpPr>
        <p:spPr bwMode="auto">
          <a:xfrm>
            <a:off x="358775" y="1639888"/>
            <a:ext cx="84978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speed of a reaction is called the </a:t>
            </a:r>
            <a:r>
              <a:rPr lang="en-GB" altLang="en-US" b="1">
                <a:solidFill>
                  <a:srgbClr val="FF6600"/>
                </a:solidFill>
              </a:rPr>
              <a:t>rate</a:t>
            </a:r>
            <a:r>
              <a:rPr lang="en-GB" altLang="en-US">
                <a:solidFill>
                  <a:srgbClr val="010066"/>
                </a:solidFill>
              </a:rPr>
              <a:t> of the reaction</a:t>
            </a:r>
            <a:r>
              <a:rPr lang="en-GB" altLang="en-US"/>
              <a:t>.</a:t>
            </a:r>
          </a:p>
        </p:txBody>
      </p:sp>
      <p:pic>
        <p:nvPicPr>
          <p:cNvPr id="201735" name="Picture 7" descr="1">
            <a:extLst>
              <a:ext uri="{FF2B5EF4-FFF2-40B4-BE49-F238E27FC236}">
                <a16:creationId xmlns:a16="http://schemas.microsoft.com/office/drawing/2014/main" id="{E4212A13-F78B-4944-90C3-34532940C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2800350"/>
            <a:ext cx="218916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8" descr="3">
            <a:extLst>
              <a:ext uri="{FF2B5EF4-FFF2-40B4-BE49-F238E27FC236}">
                <a16:creationId xmlns:a16="http://schemas.microsoft.com/office/drawing/2014/main" id="{B6AA576D-3105-4C6B-9F35-8BD43F89A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800350"/>
            <a:ext cx="2057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a:extLst>
              <a:ext uri="{FF2B5EF4-FFF2-40B4-BE49-F238E27FC236}">
                <a16:creationId xmlns:a16="http://schemas.microsoft.com/office/drawing/2014/main" id="{453B495D-A041-4556-B3EA-1057569E3865}"/>
              </a:ext>
            </a:extLst>
          </p:cNvPr>
          <p:cNvSpPr txBox="1">
            <a:spLocks noChangeArrowheads="1"/>
          </p:cNvSpPr>
          <p:nvPr/>
        </p:nvSpPr>
        <p:spPr bwMode="auto">
          <a:xfrm>
            <a:off x="1225550" y="2806700"/>
            <a:ext cx="1133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b="1" dirty="0">
                <a:solidFill>
                  <a:schemeClr val="bg1"/>
                </a:solidFill>
              </a:rPr>
              <a:t>rusting</a:t>
            </a:r>
          </a:p>
        </p:txBody>
      </p:sp>
      <p:sp>
        <p:nvSpPr>
          <p:cNvPr id="14346" name="Text Box 10">
            <a:extLst>
              <a:ext uri="{FF2B5EF4-FFF2-40B4-BE49-F238E27FC236}">
                <a16:creationId xmlns:a16="http://schemas.microsoft.com/office/drawing/2014/main" id="{ABEF39AA-82BB-4914-A870-079E77021EE0}"/>
              </a:ext>
            </a:extLst>
          </p:cNvPr>
          <p:cNvSpPr txBox="1">
            <a:spLocks noChangeArrowheads="1"/>
          </p:cNvSpPr>
          <p:nvPr/>
        </p:nvSpPr>
        <p:spPr bwMode="auto">
          <a:xfrm>
            <a:off x="3963988" y="2806700"/>
            <a:ext cx="10874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b="1">
                <a:solidFill>
                  <a:schemeClr val="bg1"/>
                </a:solidFill>
              </a:rPr>
              <a:t>baking</a:t>
            </a:r>
          </a:p>
        </p:txBody>
      </p:sp>
      <p:sp>
        <p:nvSpPr>
          <p:cNvPr id="14347" name="Text Box 11">
            <a:extLst>
              <a:ext uri="{FF2B5EF4-FFF2-40B4-BE49-F238E27FC236}">
                <a16:creationId xmlns:a16="http://schemas.microsoft.com/office/drawing/2014/main" id="{1696D12B-9415-4ECE-ABCC-B4D78BECD0EB}"/>
              </a:ext>
            </a:extLst>
          </p:cNvPr>
          <p:cNvSpPr txBox="1">
            <a:spLocks noChangeArrowheads="1"/>
          </p:cNvSpPr>
          <p:nvPr/>
        </p:nvSpPr>
        <p:spPr bwMode="auto">
          <a:xfrm>
            <a:off x="6540500" y="2806700"/>
            <a:ext cx="1492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b="1">
                <a:solidFill>
                  <a:schemeClr val="bg1"/>
                </a:solidFill>
              </a:rPr>
              <a:t>explosion</a:t>
            </a:r>
          </a:p>
        </p:txBody>
      </p:sp>
      <p:sp>
        <p:nvSpPr>
          <p:cNvPr id="201740" name="Text Box 12">
            <a:extLst>
              <a:ext uri="{FF2B5EF4-FFF2-40B4-BE49-F238E27FC236}">
                <a16:creationId xmlns:a16="http://schemas.microsoft.com/office/drawing/2014/main" id="{EB70F7F4-3E96-4FDC-959C-281165D68F88}"/>
              </a:ext>
            </a:extLst>
          </p:cNvPr>
          <p:cNvSpPr txBox="1">
            <a:spLocks noChangeArrowheads="1"/>
          </p:cNvSpPr>
          <p:nvPr/>
        </p:nvSpPr>
        <p:spPr bwMode="auto">
          <a:xfrm>
            <a:off x="1371600" y="5992813"/>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slow</a:t>
            </a:r>
          </a:p>
        </p:txBody>
      </p:sp>
      <p:sp>
        <p:nvSpPr>
          <p:cNvPr id="201741" name="Text Box 13">
            <a:extLst>
              <a:ext uri="{FF2B5EF4-FFF2-40B4-BE49-F238E27FC236}">
                <a16:creationId xmlns:a16="http://schemas.microsoft.com/office/drawing/2014/main" id="{50509F58-6447-44EB-945F-8AC302EBE736}"/>
              </a:ext>
            </a:extLst>
          </p:cNvPr>
          <p:cNvSpPr txBox="1">
            <a:spLocks noChangeArrowheads="1"/>
          </p:cNvSpPr>
          <p:nvPr/>
        </p:nvSpPr>
        <p:spPr bwMode="auto">
          <a:xfrm>
            <a:off x="4146550" y="5992813"/>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fast</a:t>
            </a:r>
          </a:p>
        </p:txBody>
      </p:sp>
      <p:sp>
        <p:nvSpPr>
          <p:cNvPr id="201742" name="Text Box 14">
            <a:extLst>
              <a:ext uri="{FF2B5EF4-FFF2-40B4-BE49-F238E27FC236}">
                <a16:creationId xmlns:a16="http://schemas.microsoft.com/office/drawing/2014/main" id="{1BAB94BA-6A75-40FB-B8A2-F664881F85AE}"/>
              </a:ext>
            </a:extLst>
          </p:cNvPr>
          <p:cNvSpPr txBox="1">
            <a:spLocks noChangeArrowheads="1"/>
          </p:cNvSpPr>
          <p:nvPr/>
        </p:nvSpPr>
        <p:spPr bwMode="auto">
          <a:xfrm>
            <a:off x="6596063" y="5992813"/>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very fast</a:t>
            </a:r>
          </a:p>
        </p:txBody>
      </p:sp>
      <p:pic>
        <p:nvPicPr>
          <p:cNvPr id="16" name="Picture 8">
            <a:hlinkClick r:id="" action="ppaction://hlinkshowjump?jump=nextslide"/>
            <a:extLst>
              <a:ext uri="{FF2B5EF4-FFF2-40B4-BE49-F238E27FC236}">
                <a16:creationId xmlns:a16="http://schemas.microsoft.com/office/drawing/2014/main" id="{AC5A38FC-D0AA-466C-8055-3641BA93C7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51">
            <a:extLst>
              <a:ext uri="{FF2B5EF4-FFF2-40B4-BE49-F238E27FC236}">
                <a16:creationId xmlns:a16="http://schemas.microsoft.com/office/drawing/2014/main" id="{645060D4-8EAB-46F0-B5EA-BF5AA62DC54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1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17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17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17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174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34" grpId="0"/>
      <p:bldP spid="201740" grpId="0"/>
      <p:bldP spid="201741" grpId="0"/>
      <p:bldP spid="2017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923011-4A8E-47EE-B349-E0F3B1928EFA}"/>
              </a:ext>
            </a:extLst>
          </p:cNvPr>
          <p:cNvSpPr>
            <a:spLocks noChangeArrowheads="1"/>
          </p:cNvSpPr>
          <p:nvPr/>
        </p:nvSpPr>
        <p:spPr bwMode="auto">
          <a:xfrm>
            <a:off x="342900" y="2032706"/>
            <a:ext cx="8474075" cy="156845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363" name="Rectangle 2">
            <a:extLst>
              <a:ext uri="{FF2B5EF4-FFF2-40B4-BE49-F238E27FC236}">
                <a16:creationId xmlns:a16="http://schemas.microsoft.com/office/drawing/2014/main" id="{49E0CB25-1DDB-46B6-B8BB-AD400B695984}"/>
              </a:ext>
            </a:extLst>
          </p:cNvPr>
          <p:cNvSpPr>
            <a:spLocks noGrp="1" noChangeArrowheads="1"/>
          </p:cNvSpPr>
          <p:nvPr>
            <p:ph type="title"/>
          </p:nvPr>
        </p:nvSpPr>
        <p:spPr/>
        <p:txBody>
          <a:bodyPr/>
          <a:lstStyle/>
          <a:p>
            <a:r>
              <a:rPr lang="en-GB" altLang="en-US"/>
              <a:t>How is rate of reaction calculated?</a:t>
            </a:r>
          </a:p>
        </p:txBody>
      </p:sp>
      <p:sp>
        <p:nvSpPr>
          <p:cNvPr id="15364" name="Text Box 4">
            <a:extLst>
              <a:ext uri="{FF2B5EF4-FFF2-40B4-BE49-F238E27FC236}">
                <a16:creationId xmlns:a16="http://schemas.microsoft.com/office/drawing/2014/main" id="{BF5D0938-93A4-4F7D-8531-D77830844F56}"/>
              </a:ext>
            </a:extLst>
          </p:cNvPr>
          <p:cNvSpPr txBox="1">
            <a:spLocks noChangeArrowheads="1"/>
          </p:cNvSpPr>
          <p:nvPr/>
        </p:nvSpPr>
        <p:spPr bwMode="auto">
          <a:xfrm>
            <a:off x="358775" y="784225"/>
            <a:ext cx="7942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rate of a reaction can be found by measuring the amount of reactant used, or product formed, over time.</a:t>
            </a:r>
          </a:p>
        </p:txBody>
      </p:sp>
      <p:sp>
        <p:nvSpPr>
          <p:cNvPr id="230415" name="Text Box 15">
            <a:extLst>
              <a:ext uri="{FF2B5EF4-FFF2-40B4-BE49-F238E27FC236}">
                <a16:creationId xmlns:a16="http://schemas.microsoft.com/office/drawing/2014/main" id="{69195488-6796-4AB2-901D-1761470832B6}"/>
              </a:ext>
            </a:extLst>
          </p:cNvPr>
          <p:cNvSpPr txBox="1">
            <a:spLocks noChangeArrowheads="1"/>
          </p:cNvSpPr>
          <p:nvPr/>
        </p:nvSpPr>
        <p:spPr bwMode="auto">
          <a:xfrm>
            <a:off x="358775" y="4085167"/>
            <a:ext cx="8627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Rates of reaction can be written using several units, including:</a:t>
            </a:r>
          </a:p>
        </p:txBody>
      </p:sp>
      <p:sp>
        <p:nvSpPr>
          <p:cNvPr id="394249" name="Text Box 91">
            <a:extLst>
              <a:ext uri="{FF2B5EF4-FFF2-40B4-BE49-F238E27FC236}">
                <a16:creationId xmlns:a16="http://schemas.microsoft.com/office/drawing/2014/main" id="{F5473CA5-94A0-4342-9F42-9B0BA92D34DA}"/>
              </a:ext>
            </a:extLst>
          </p:cNvPr>
          <p:cNvSpPr txBox="1">
            <a:spLocks noChangeArrowheads="1"/>
          </p:cNvSpPr>
          <p:nvPr/>
        </p:nvSpPr>
        <p:spPr bwMode="auto">
          <a:xfrm>
            <a:off x="935038" y="4780493"/>
            <a:ext cx="430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g/s or g/min</a:t>
            </a:r>
          </a:p>
        </p:txBody>
      </p:sp>
      <p:sp>
        <p:nvSpPr>
          <p:cNvPr id="2" name="Text Box 9">
            <a:extLst>
              <a:ext uri="{FF2B5EF4-FFF2-40B4-BE49-F238E27FC236}">
                <a16:creationId xmlns:a16="http://schemas.microsoft.com/office/drawing/2014/main" id="{A71BB6B2-A1B8-4896-A967-0E8E95150662}"/>
              </a:ext>
            </a:extLst>
          </p:cNvPr>
          <p:cNvSpPr txBox="1">
            <a:spLocks noChangeArrowheads="1"/>
          </p:cNvSpPr>
          <p:nvPr/>
        </p:nvSpPr>
        <p:spPr bwMode="auto">
          <a:xfrm>
            <a:off x="935038" y="5475818"/>
            <a:ext cx="430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cm</a:t>
            </a:r>
            <a:r>
              <a:rPr lang="en-GB" altLang="en-US" baseline="30000" dirty="0"/>
              <a:t>3</a:t>
            </a:r>
            <a:r>
              <a:rPr lang="en-GB" altLang="en-US" dirty="0"/>
              <a:t>/s or cm</a:t>
            </a:r>
            <a:r>
              <a:rPr lang="en-GB" altLang="en-US" baseline="30000" dirty="0"/>
              <a:t>3</a:t>
            </a:r>
            <a:r>
              <a:rPr lang="en-GB" altLang="en-US" dirty="0"/>
              <a:t>/min.</a:t>
            </a:r>
          </a:p>
        </p:txBody>
      </p:sp>
      <p:sp>
        <p:nvSpPr>
          <p:cNvPr id="15368" name="Rectangle 6">
            <a:extLst>
              <a:ext uri="{FF2B5EF4-FFF2-40B4-BE49-F238E27FC236}">
                <a16:creationId xmlns:a16="http://schemas.microsoft.com/office/drawing/2014/main" id="{59839424-388C-4BB5-A97D-15FD1F74F978}"/>
              </a:ext>
            </a:extLst>
          </p:cNvPr>
          <p:cNvSpPr>
            <a:spLocks noChangeArrowheads="1"/>
          </p:cNvSpPr>
          <p:nvPr/>
        </p:nvSpPr>
        <p:spPr bwMode="auto">
          <a:xfrm>
            <a:off x="3043238" y="2132719"/>
            <a:ext cx="2352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amount of reactant used</a:t>
            </a:r>
          </a:p>
        </p:txBody>
      </p:sp>
      <p:sp>
        <p:nvSpPr>
          <p:cNvPr id="15369" name="Rectangle 7">
            <a:extLst>
              <a:ext uri="{FF2B5EF4-FFF2-40B4-BE49-F238E27FC236}">
                <a16:creationId xmlns:a16="http://schemas.microsoft.com/office/drawing/2014/main" id="{202F3D7D-B671-4D38-BFDB-EB06BFD0036F}"/>
              </a:ext>
            </a:extLst>
          </p:cNvPr>
          <p:cNvSpPr>
            <a:spLocks noChangeArrowheads="1"/>
          </p:cNvSpPr>
          <p:nvPr/>
        </p:nvSpPr>
        <p:spPr bwMode="auto">
          <a:xfrm>
            <a:off x="3425825" y="3047119"/>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time</a:t>
            </a:r>
          </a:p>
        </p:txBody>
      </p:sp>
      <p:sp>
        <p:nvSpPr>
          <p:cNvPr id="15370" name="Line 9">
            <a:extLst>
              <a:ext uri="{FF2B5EF4-FFF2-40B4-BE49-F238E27FC236}">
                <a16:creationId xmlns:a16="http://schemas.microsoft.com/office/drawing/2014/main" id="{5AE5AA3A-5954-481E-91B1-569282F7A648}"/>
              </a:ext>
            </a:extLst>
          </p:cNvPr>
          <p:cNvSpPr>
            <a:spLocks noChangeShapeType="1"/>
          </p:cNvSpPr>
          <p:nvPr/>
        </p:nvSpPr>
        <p:spPr bwMode="auto">
          <a:xfrm>
            <a:off x="3181350" y="3001081"/>
            <a:ext cx="1987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371" name="Text Box 10">
            <a:extLst>
              <a:ext uri="{FF2B5EF4-FFF2-40B4-BE49-F238E27FC236}">
                <a16:creationId xmlns:a16="http://schemas.microsoft.com/office/drawing/2014/main" id="{45DCB54B-6FCE-4316-B13D-0946888700ED}"/>
              </a:ext>
            </a:extLst>
          </p:cNvPr>
          <p:cNvSpPr txBox="1">
            <a:spLocks noChangeArrowheads="1"/>
          </p:cNvSpPr>
          <p:nvPr/>
        </p:nvSpPr>
        <p:spPr bwMode="auto">
          <a:xfrm>
            <a:off x="436563" y="2588331"/>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rate of reaction =</a:t>
            </a:r>
          </a:p>
        </p:txBody>
      </p:sp>
      <p:sp>
        <p:nvSpPr>
          <p:cNvPr id="15372" name="Rectangle 19">
            <a:extLst>
              <a:ext uri="{FF2B5EF4-FFF2-40B4-BE49-F238E27FC236}">
                <a16:creationId xmlns:a16="http://schemas.microsoft.com/office/drawing/2014/main" id="{ACDB5686-CA10-4822-A731-F489097446A6}"/>
              </a:ext>
            </a:extLst>
          </p:cNvPr>
          <p:cNvSpPr>
            <a:spLocks noChangeArrowheads="1"/>
          </p:cNvSpPr>
          <p:nvPr/>
        </p:nvSpPr>
        <p:spPr bwMode="auto">
          <a:xfrm>
            <a:off x="6213475" y="2108906"/>
            <a:ext cx="250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amount of product formed</a:t>
            </a:r>
          </a:p>
        </p:txBody>
      </p:sp>
      <p:sp>
        <p:nvSpPr>
          <p:cNvPr id="15373" name="Rectangle 20">
            <a:extLst>
              <a:ext uri="{FF2B5EF4-FFF2-40B4-BE49-F238E27FC236}">
                <a16:creationId xmlns:a16="http://schemas.microsoft.com/office/drawing/2014/main" id="{3A5D1B1C-EB10-4537-80C9-E66752184427}"/>
              </a:ext>
            </a:extLst>
          </p:cNvPr>
          <p:cNvSpPr>
            <a:spLocks noChangeArrowheads="1"/>
          </p:cNvSpPr>
          <p:nvPr/>
        </p:nvSpPr>
        <p:spPr bwMode="auto">
          <a:xfrm>
            <a:off x="6732588" y="3047119"/>
            <a:ext cx="1500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time</a:t>
            </a:r>
          </a:p>
        </p:txBody>
      </p:sp>
      <p:sp>
        <p:nvSpPr>
          <p:cNvPr id="15374" name="Line 21">
            <a:extLst>
              <a:ext uri="{FF2B5EF4-FFF2-40B4-BE49-F238E27FC236}">
                <a16:creationId xmlns:a16="http://schemas.microsoft.com/office/drawing/2014/main" id="{D576DE2D-61F6-4606-BC81-64EA464C9A4E}"/>
              </a:ext>
            </a:extLst>
          </p:cNvPr>
          <p:cNvSpPr>
            <a:spLocks noChangeShapeType="1"/>
          </p:cNvSpPr>
          <p:nvPr/>
        </p:nvSpPr>
        <p:spPr bwMode="auto">
          <a:xfrm>
            <a:off x="6362700" y="3024894"/>
            <a:ext cx="2241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375" name="Text Box 22">
            <a:extLst>
              <a:ext uri="{FF2B5EF4-FFF2-40B4-BE49-F238E27FC236}">
                <a16:creationId xmlns:a16="http://schemas.microsoft.com/office/drawing/2014/main" id="{21818A3B-3E37-48F3-96F0-5CE531904346}"/>
              </a:ext>
            </a:extLst>
          </p:cNvPr>
          <p:cNvSpPr txBox="1">
            <a:spLocks noChangeArrowheads="1"/>
          </p:cNvSpPr>
          <p:nvPr/>
        </p:nvSpPr>
        <p:spPr bwMode="auto">
          <a:xfrm>
            <a:off x="5327650" y="2588331"/>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OR</a:t>
            </a:r>
          </a:p>
        </p:txBody>
      </p:sp>
      <p:cxnSp>
        <p:nvCxnSpPr>
          <p:cNvPr id="21" name="Straight Connector 20">
            <a:extLst>
              <a:ext uri="{FF2B5EF4-FFF2-40B4-BE49-F238E27FC236}">
                <a16:creationId xmlns:a16="http://schemas.microsoft.com/office/drawing/2014/main" id="{556A8E48-D6C6-48DF-AA52-4846268F75AA}"/>
              </a:ext>
            </a:extLst>
          </p:cNvPr>
          <p:cNvCxnSpPr/>
          <p:nvPr/>
        </p:nvCxnSpPr>
        <p:spPr bwMode="auto">
          <a:xfrm>
            <a:off x="3159125" y="2997906"/>
            <a:ext cx="2052638" cy="0"/>
          </a:xfrm>
          <a:prstGeom prst="line">
            <a:avLst/>
          </a:prstGeom>
          <a:ln w="317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EF28CB-FE70-4E1A-8EC5-8793BF93409C}"/>
              </a:ext>
            </a:extLst>
          </p:cNvPr>
          <p:cNvCxnSpPr/>
          <p:nvPr/>
        </p:nvCxnSpPr>
        <p:spPr bwMode="auto">
          <a:xfrm>
            <a:off x="6302375" y="2997906"/>
            <a:ext cx="2266950" cy="0"/>
          </a:xfrm>
          <a:prstGeom prst="line">
            <a:avLst/>
          </a:prstGeom>
          <a:ln w="317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 name="Picture 8">
            <a:hlinkClick r:id="" action="ppaction://hlinkshowjump?jump=nextslide"/>
            <a:extLst>
              <a:ext uri="{FF2B5EF4-FFF2-40B4-BE49-F238E27FC236}">
                <a16:creationId xmlns:a16="http://schemas.microsoft.com/office/drawing/2014/main" id="{6EBFE9C3-D37F-4F07-BB5B-98BF8659DC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22">
            <a:extLst>
              <a:ext uri="{FF2B5EF4-FFF2-40B4-BE49-F238E27FC236}">
                <a16:creationId xmlns:a16="http://schemas.microsoft.com/office/drawing/2014/main" id="{BA9C1D50-E471-41AE-AF00-B12CFE5580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0415" grpId="0"/>
      <p:bldP spid="39424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C74A0C9-0C97-42B3-BB1D-13AC7856F13B}"/>
              </a:ext>
            </a:extLst>
          </p:cNvPr>
          <p:cNvSpPr>
            <a:spLocks noGrp="1"/>
          </p:cNvSpPr>
          <p:nvPr>
            <p:ph type="title"/>
          </p:nvPr>
        </p:nvSpPr>
        <p:spPr/>
        <p:txBody>
          <a:bodyPr/>
          <a:lstStyle/>
          <a:p>
            <a:r>
              <a:rPr lang="en-GB" altLang="en-US"/>
              <a:t>Example rate calculation</a:t>
            </a:r>
          </a:p>
        </p:txBody>
      </p:sp>
      <p:sp>
        <p:nvSpPr>
          <p:cNvPr id="16387" name="Text Box 23">
            <a:extLst>
              <a:ext uri="{FF2B5EF4-FFF2-40B4-BE49-F238E27FC236}">
                <a16:creationId xmlns:a16="http://schemas.microsoft.com/office/drawing/2014/main" id="{4C801259-631E-4230-AC5B-E5462C93F9C7}"/>
              </a:ext>
            </a:extLst>
          </p:cNvPr>
          <p:cNvSpPr txBox="1">
            <a:spLocks noChangeArrowheads="1"/>
          </p:cNvSpPr>
          <p:nvPr/>
        </p:nvSpPr>
        <p:spPr bwMode="auto">
          <a:xfrm>
            <a:off x="360363" y="792163"/>
            <a:ext cx="8266112"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 reaction produces 24</a:t>
            </a:r>
            <a:r>
              <a:rPr lang="en-GB" altLang="en-US" sz="1000"/>
              <a:t> </a:t>
            </a:r>
            <a:r>
              <a:rPr lang="en-GB" altLang="en-US"/>
              <a:t>g of product in three minutes, what is the rate of reaction?</a:t>
            </a:r>
          </a:p>
        </p:txBody>
      </p:sp>
      <p:sp>
        <p:nvSpPr>
          <p:cNvPr id="18" name="TextBox 17">
            <a:extLst>
              <a:ext uri="{FF2B5EF4-FFF2-40B4-BE49-F238E27FC236}">
                <a16:creationId xmlns:a16="http://schemas.microsoft.com/office/drawing/2014/main" id="{CE8B1EE0-7B50-4144-8914-7213AE764A4E}"/>
              </a:ext>
            </a:extLst>
          </p:cNvPr>
          <p:cNvSpPr txBox="1">
            <a:spLocks noChangeArrowheads="1"/>
          </p:cNvSpPr>
          <p:nvPr/>
        </p:nvSpPr>
        <p:spPr bwMode="auto">
          <a:xfrm>
            <a:off x="457200" y="2147888"/>
            <a:ext cx="260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rate of reaction = </a:t>
            </a:r>
          </a:p>
        </p:txBody>
      </p:sp>
      <p:sp>
        <p:nvSpPr>
          <p:cNvPr id="16400" name="TextBox 18">
            <a:extLst>
              <a:ext uri="{FF2B5EF4-FFF2-40B4-BE49-F238E27FC236}">
                <a16:creationId xmlns:a16="http://schemas.microsoft.com/office/drawing/2014/main" id="{BA61DEC2-D5C4-4A2F-B678-79E75F403A25}"/>
              </a:ext>
            </a:extLst>
          </p:cNvPr>
          <p:cNvSpPr txBox="1">
            <a:spLocks noChangeArrowheads="1"/>
          </p:cNvSpPr>
          <p:nvPr/>
        </p:nvSpPr>
        <p:spPr bwMode="auto">
          <a:xfrm>
            <a:off x="3249613" y="190182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24</a:t>
            </a:r>
            <a:r>
              <a:rPr lang="en-GB" altLang="en-US" sz="1000"/>
              <a:t> </a:t>
            </a:r>
            <a:r>
              <a:rPr lang="en-GB" altLang="en-US"/>
              <a:t>g</a:t>
            </a:r>
          </a:p>
        </p:txBody>
      </p:sp>
      <p:sp>
        <p:nvSpPr>
          <p:cNvPr id="16401" name="TextBox 19">
            <a:extLst>
              <a:ext uri="{FF2B5EF4-FFF2-40B4-BE49-F238E27FC236}">
                <a16:creationId xmlns:a16="http://schemas.microsoft.com/office/drawing/2014/main" id="{65FC968A-DF56-4B7B-A049-1F842AF0E6FE}"/>
              </a:ext>
            </a:extLst>
          </p:cNvPr>
          <p:cNvSpPr txBox="1">
            <a:spLocks noChangeArrowheads="1"/>
          </p:cNvSpPr>
          <p:nvPr/>
        </p:nvSpPr>
        <p:spPr bwMode="auto">
          <a:xfrm>
            <a:off x="3173413" y="2392363"/>
            <a:ext cx="1036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a:t>
            </a:r>
            <a:r>
              <a:rPr lang="en-GB" altLang="en-US" sz="1000"/>
              <a:t> </a:t>
            </a:r>
            <a:r>
              <a:rPr lang="en-GB" altLang="en-US"/>
              <a:t>min</a:t>
            </a:r>
          </a:p>
        </p:txBody>
      </p:sp>
      <p:cxnSp>
        <p:nvCxnSpPr>
          <p:cNvPr id="16402" name="Straight Connector 21">
            <a:extLst>
              <a:ext uri="{FF2B5EF4-FFF2-40B4-BE49-F238E27FC236}">
                <a16:creationId xmlns:a16="http://schemas.microsoft.com/office/drawing/2014/main" id="{EA171487-2CB4-4FE8-A99C-3228A4BA78B4}"/>
              </a:ext>
            </a:extLst>
          </p:cNvPr>
          <p:cNvCxnSpPr>
            <a:cxnSpLocks noChangeShapeType="1"/>
          </p:cNvCxnSpPr>
          <p:nvPr/>
        </p:nvCxnSpPr>
        <p:spPr bwMode="auto">
          <a:xfrm>
            <a:off x="3205163" y="2409825"/>
            <a:ext cx="792162" cy="0"/>
          </a:xfrm>
          <a:prstGeom prst="line">
            <a:avLst/>
          </a:prstGeom>
          <a:noFill/>
          <a:ln w="25400" algn="ctr">
            <a:solidFill>
              <a:srgbClr val="010066"/>
            </a:solidFill>
            <a:round/>
            <a:headEnd/>
            <a:tailEnd/>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AFDAC160-89D9-4FC6-8279-6308F1AE12A6}"/>
              </a:ext>
            </a:extLst>
          </p:cNvPr>
          <p:cNvSpPr txBox="1">
            <a:spLocks noChangeArrowheads="1"/>
          </p:cNvSpPr>
          <p:nvPr/>
        </p:nvSpPr>
        <p:spPr bwMode="auto">
          <a:xfrm>
            <a:off x="2570163" y="3022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solidFill>
                  <a:srgbClr val="FF6600"/>
                </a:solidFill>
              </a:rPr>
              <a:t>8</a:t>
            </a:r>
            <a:r>
              <a:rPr lang="en-GB" altLang="en-US" sz="1000" b="1">
                <a:solidFill>
                  <a:srgbClr val="FF6600"/>
                </a:solidFill>
              </a:rPr>
              <a:t> </a:t>
            </a:r>
            <a:r>
              <a:rPr lang="en-GB" altLang="en-US" b="1">
                <a:solidFill>
                  <a:srgbClr val="FF6600"/>
                </a:solidFill>
              </a:rPr>
              <a:t>g/min</a:t>
            </a:r>
          </a:p>
        </p:txBody>
      </p:sp>
      <p:sp>
        <p:nvSpPr>
          <p:cNvPr id="29" name="TextBox 28">
            <a:extLst>
              <a:ext uri="{FF2B5EF4-FFF2-40B4-BE49-F238E27FC236}">
                <a16:creationId xmlns:a16="http://schemas.microsoft.com/office/drawing/2014/main" id="{5B2251D7-2DD4-46CC-AF01-2FAD0C1536F6}"/>
              </a:ext>
            </a:extLst>
          </p:cNvPr>
          <p:cNvSpPr txBox="1">
            <a:spLocks noChangeArrowheads="1"/>
          </p:cNvSpPr>
          <p:nvPr/>
        </p:nvSpPr>
        <p:spPr bwMode="auto">
          <a:xfrm>
            <a:off x="1912938" y="3646488"/>
            <a:ext cx="823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OR</a:t>
            </a:r>
          </a:p>
        </p:txBody>
      </p:sp>
      <p:sp>
        <p:nvSpPr>
          <p:cNvPr id="30" name="TextBox 29">
            <a:extLst>
              <a:ext uri="{FF2B5EF4-FFF2-40B4-BE49-F238E27FC236}">
                <a16:creationId xmlns:a16="http://schemas.microsoft.com/office/drawing/2014/main" id="{7984C869-BE75-43D2-82F2-8825038735BE}"/>
              </a:ext>
            </a:extLst>
          </p:cNvPr>
          <p:cNvSpPr txBox="1">
            <a:spLocks noChangeArrowheads="1"/>
          </p:cNvSpPr>
          <p:nvPr/>
        </p:nvSpPr>
        <p:spPr bwMode="auto">
          <a:xfrm>
            <a:off x="461963" y="4456113"/>
            <a:ext cx="260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rate of reaction = </a:t>
            </a:r>
          </a:p>
        </p:txBody>
      </p:sp>
      <p:sp>
        <p:nvSpPr>
          <p:cNvPr id="16397" name="TextBox 31">
            <a:extLst>
              <a:ext uri="{FF2B5EF4-FFF2-40B4-BE49-F238E27FC236}">
                <a16:creationId xmlns:a16="http://schemas.microsoft.com/office/drawing/2014/main" id="{A3678D29-0BCE-42FA-87B6-7766AE81FCCD}"/>
              </a:ext>
            </a:extLst>
          </p:cNvPr>
          <p:cNvSpPr txBox="1">
            <a:spLocks noChangeArrowheads="1"/>
          </p:cNvSpPr>
          <p:nvPr/>
        </p:nvSpPr>
        <p:spPr bwMode="auto">
          <a:xfrm>
            <a:off x="3317875" y="4210050"/>
            <a:ext cx="88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24</a:t>
            </a:r>
            <a:r>
              <a:rPr lang="en-GB" altLang="en-US" sz="1000"/>
              <a:t> </a:t>
            </a:r>
            <a:r>
              <a:rPr lang="en-GB" altLang="en-US"/>
              <a:t>g</a:t>
            </a:r>
          </a:p>
        </p:txBody>
      </p:sp>
      <p:sp>
        <p:nvSpPr>
          <p:cNvPr id="16398" name="TextBox 32">
            <a:extLst>
              <a:ext uri="{FF2B5EF4-FFF2-40B4-BE49-F238E27FC236}">
                <a16:creationId xmlns:a16="http://schemas.microsoft.com/office/drawing/2014/main" id="{DF651AE2-BA76-4BF2-BF43-4F41BB455396}"/>
              </a:ext>
            </a:extLst>
          </p:cNvPr>
          <p:cNvSpPr txBox="1">
            <a:spLocks noChangeArrowheads="1"/>
          </p:cNvSpPr>
          <p:nvPr/>
        </p:nvSpPr>
        <p:spPr bwMode="auto">
          <a:xfrm>
            <a:off x="3151188" y="4735513"/>
            <a:ext cx="117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3</a:t>
            </a:r>
            <a:r>
              <a:rPr lang="en-GB" altLang="en-US" sz="1000" dirty="0"/>
              <a:t> </a:t>
            </a:r>
            <a:r>
              <a:rPr lang="en-GB" altLang="en-US" dirty="0"/>
              <a:t>×</a:t>
            </a:r>
            <a:r>
              <a:rPr lang="en-GB" altLang="en-US" sz="1000" dirty="0"/>
              <a:t> </a:t>
            </a:r>
            <a:r>
              <a:rPr lang="en-GB" altLang="en-US" dirty="0"/>
              <a:t>60</a:t>
            </a:r>
            <a:r>
              <a:rPr lang="en-GB" altLang="en-US" sz="1000" dirty="0"/>
              <a:t> </a:t>
            </a:r>
            <a:r>
              <a:rPr lang="en-GB" altLang="en-US" dirty="0"/>
              <a:t>s</a:t>
            </a:r>
          </a:p>
        </p:txBody>
      </p:sp>
      <p:cxnSp>
        <p:nvCxnSpPr>
          <p:cNvPr id="16399" name="Straight Connector 33">
            <a:extLst>
              <a:ext uri="{FF2B5EF4-FFF2-40B4-BE49-F238E27FC236}">
                <a16:creationId xmlns:a16="http://schemas.microsoft.com/office/drawing/2014/main" id="{CF0C09A2-0ACC-4111-92CE-110D60CA8B28}"/>
              </a:ext>
            </a:extLst>
          </p:cNvPr>
          <p:cNvCxnSpPr>
            <a:cxnSpLocks noChangeShapeType="1"/>
          </p:cNvCxnSpPr>
          <p:nvPr/>
        </p:nvCxnSpPr>
        <p:spPr bwMode="auto">
          <a:xfrm>
            <a:off x="3114675" y="4718050"/>
            <a:ext cx="1044575" cy="0"/>
          </a:xfrm>
          <a:prstGeom prst="line">
            <a:avLst/>
          </a:prstGeom>
          <a:noFill/>
          <a:ln w="25400" algn="ctr">
            <a:solidFill>
              <a:srgbClr val="010066"/>
            </a:solidFill>
            <a:round/>
            <a:headEnd/>
            <a:tailEn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D7E7365F-1067-4B45-A0F3-7DDF0D6F1762}"/>
              </a:ext>
            </a:extLst>
          </p:cNvPr>
          <p:cNvSpPr txBox="1">
            <a:spLocks noChangeArrowheads="1"/>
          </p:cNvSpPr>
          <p:nvPr/>
        </p:nvSpPr>
        <p:spPr bwMode="auto">
          <a:xfrm>
            <a:off x="2573338" y="5522913"/>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solidFill>
                  <a:srgbClr val="FF6600"/>
                </a:solidFill>
              </a:rPr>
              <a:t>0.13</a:t>
            </a:r>
            <a:r>
              <a:rPr lang="en-GB" altLang="en-US" sz="1000" b="1">
                <a:solidFill>
                  <a:srgbClr val="FF6600"/>
                </a:solidFill>
              </a:rPr>
              <a:t> </a:t>
            </a:r>
            <a:r>
              <a:rPr lang="en-GB" altLang="en-US" b="1">
                <a:solidFill>
                  <a:srgbClr val="FF6600"/>
                </a:solidFill>
              </a:rPr>
              <a:t>g/s</a:t>
            </a:r>
          </a:p>
        </p:txBody>
      </p:sp>
      <p:pic>
        <p:nvPicPr>
          <p:cNvPr id="2" name="Picture 3" descr="Z:\Science\GCSE Science 2016\Presentation update\Design\Images\Scientist_pipette.png">
            <a:extLst>
              <a:ext uri="{FF2B5EF4-FFF2-40B4-BE49-F238E27FC236}">
                <a16:creationId xmlns:a16="http://schemas.microsoft.com/office/drawing/2014/main" id="{38FFA3A0-AE9F-419B-9C8A-3636F0589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839913"/>
            <a:ext cx="47498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hlinkClick r:id="" action="ppaction://hlinkshowjump?jump=nextslide"/>
            <a:extLst>
              <a:ext uri="{FF2B5EF4-FFF2-40B4-BE49-F238E27FC236}">
                <a16:creationId xmlns:a16="http://schemas.microsoft.com/office/drawing/2014/main" id="{704E68C4-3FFD-4D31-88ED-B876BD6CC8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18">
            <a:extLst>
              <a:ext uri="{FF2B5EF4-FFF2-40B4-BE49-F238E27FC236}">
                <a16:creationId xmlns:a16="http://schemas.microsoft.com/office/drawing/2014/main" id="{F493445A-99FD-4833-BB90-2D97A3CE1C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400" grpId="0"/>
      <p:bldP spid="16401" grpId="0"/>
      <p:bldP spid="28" grpId="0"/>
      <p:bldP spid="29" grpId="0"/>
      <p:bldP spid="30" grpId="0"/>
      <p:bldP spid="16397" grpId="0"/>
      <p:bldP spid="1639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CB8DF92-407E-450B-B849-079CF5D7719A}"/>
              </a:ext>
            </a:extLst>
          </p:cNvPr>
          <p:cNvSpPr>
            <a:spLocks noGrp="1" noChangeArrowheads="1"/>
          </p:cNvSpPr>
          <p:nvPr>
            <p:ph type="title"/>
          </p:nvPr>
        </p:nvSpPr>
        <p:spPr/>
        <p:txBody>
          <a:bodyPr/>
          <a:lstStyle/>
          <a:p>
            <a:r>
              <a:rPr lang="en-GB" altLang="en-US"/>
              <a:t>How can rate of reaction be measured?</a:t>
            </a:r>
          </a:p>
        </p:txBody>
      </p:sp>
      <p:sp>
        <p:nvSpPr>
          <p:cNvPr id="17411" name="Text Box 3">
            <a:extLst>
              <a:ext uri="{FF2B5EF4-FFF2-40B4-BE49-F238E27FC236}">
                <a16:creationId xmlns:a16="http://schemas.microsoft.com/office/drawing/2014/main" id="{33175644-0D00-4FAB-B178-2E2F9CFBD4EA}"/>
              </a:ext>
            </a:extLst>
          </p:cNvPr>
          <p:cNvSpPr txBox="1">
            <a:spLocks noChangeArrowheads="1"/>
          </p:cNvSpPr>
          <p:nvPr/>
        </p:nvSpPr>
        <p:spPr bwMode="auto">
          <a:xfrm>
            <a:off x="358775" y="784225"/>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Measuring the rate of a reaction means measuring the    change in the amount of a reactant or the amount of a product.</a:t>
            </a:r>
          </a:p>
        </p:txBody>
      </p:sp>
      <p:sp>
        <p:nvSpPr>
          <p:cNvPr id="220164" name="Text Box 4">
            <a:extLst>
              <a:ext uri="{FF2B5EF4-FFF2-40B4-BE49-F238E27FC236}">
                <a16:creationId xmlns:a16="http://schemas.microsoft.com/office/drawing/2014/main" id="{12071339-115B-413A-B839-DD83CE5AB01F}"/>
              </a:ext>
            </a:extLst>
          </p:cNvPr>
          <p:cNvSpPr txBox="1">
            <a:spLocks noChangeArrowheads="1"/>
          </p:cNvSpPr>
          <p:nvPr/>
        </p:nvSpPr>
        <p:spPr bwMode="auto">
          <a:xfrm>
            <a:off x="358775" y="1881717"/>
            <a:ext cx="7759700" cy="8302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can be measured to calculate the rate of reaction between magnesium and hydrochloric acid?</a:t>
            </a:r>
          </a:p>
        </p:txBody>
      </p:sp>
      <p:sp>
        <p:nvSpPr>
          <p:cNvPr id="220167" name="AutoShape 7">
            <a:extLst>
              <a:ext uri="{FF2B5EF4-FFF2-40B4-BE49-F238E27FC236}">
                <a16:creationId xmlns:a16="http://schemas.microsoft.com/office/drawing/2014/main" id="{104ED9A4-EA49-4FFF-8472-C9CB72597192}"/>
              </a:ext>
            </a:extLst>
          </p:cNvPr>
          <p:cNvSpPr>
            <a:spLocks noChangeArrowheads="1"/>
          </p:cNvSpPr>
          <p:nvPr/>
        </p:nvSpPr>
        <p:spPr bwMode="auto">
          <a:xfrm>
            <a:off x="355600" y="3077635"/>
            <a:ext cx="8551510" cy="81597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0169" name="Text Box 9">
            <a:extLst>
              <a:ext uri="{FF2B5EF4-FFF2-40B4-BE49-F238E27FC236}">
                <a16:creationId xmlns:a16="http://schemas.microsoft.com/office/drawing/2014/main" id="{0D0777C3-BDC2-41A0-94D1-8EF6FA6AD808}"/>
              </a:ext>
            </a:extLst>
          </p:cNvPr>
          <p:cNvSpPr txBox="1">
            <a:spLocks noChangeArrowheads="1"/>
          </p:cNvSpPr>
          <p:nvPr/>
        </p:nvSpPr>
        <p:spPr bwMode="auto">
          <a:xfrm>
            <a:off x="2176286" y="3210985"/>
            <a:ext cx="422275" cy="549275"/>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dirty="0">
                <a:solidFill>
                  <a:schemeClr val="bg1"/>
                </a:solidFill>
              </a:rPr>
              <a:t>+</a:t>
            </a:r>
          </a:p>
        </p:txBody>
      </p:sp>
      <p:sp>
        <p:nvSpPr>
          <p:cNvPr id="220170" name="Text Box 10">
            <a:extLst>
              <a:ext uri="{FF2B5EF4-FFF2-40B4-BE49-F238E27FC236}">
                <a16:creationId xmlns:a16="http://schemas.microsoft.com/office/drawing/2014/main" id="{1D15EE83-778D-4780-ACE9-2DDAB0F30B29}"/>
              </a:ext>
            </a:extLst>
          </p:cNvPr>
          <p:cNvSpPr txBox="1">
            <a:spLocks noChangeArrowheads="1"/>
          </p:cNvSpPr>
          <p:nvPr/>
        </p:nvSpPr>
        <p:spPr bwMode="auto">
          <a:xfrm>
            <a:off x="358247" y="3257023"/>
            <a:ext cx="1897062" cy="457200"/>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magnesium</a:t>
            </a:r>
          </a:p>
        </p:txBody>
      </p:sp>
      <p:sp>
        <p:nvSpPr>
          <p:cNvPr id="220171" name="Text Box 11">
            <a:extLst>
              <a:ext uri="{FF2B5EF4-FFF2-40B4-BE49-F238E27FC236}">
                <a16:creationId xmlns:a16="http://schemas.microsoft.com/office/drawing/2014/main" id="{3CE07076-6771-474F-925C-616DBF6D8F01}"/>
              </a:ext>
            </a:extLst>
          </p:cNvPr>
          <p:cNvSpPr txBox="1">
            <a:spLocks noChangeArrowheads="1"/>
          </p:cNvSpPr>
          <p:nvPr/>
        </p:nvSpPr>
        <p:spPr bwMode="auto">
          <a:xfrm>
            <a:off x="2495373" y="3071285"/>
            <a:ext cx="2095500" cy="830263"/>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hydrochloric</a:t>
            </a:r>
            <a:br>
              <a:rPr lang="en-GB" altLang="en-US" b="1" dirty="0">
                <a:solidFill>
                  <a:schemeClr val="bg1"/>
                </a:solidFill>
              </a:rPr>
            </a:br>
            <a:r>
              <a:rPr lang="en-GB" altLang="en-US" b="1" dirty="0">
                <a:solidFill>
                  <a:schemeClr val="bg1"/>
                </a:solidFill>
              </a:rPr>
              <a:t>acid</a:t>
            </a:r>
          </a:p>
        </p:txBody>
      </p:sp>
      <p:sp>
        <p:nvSpPr>
          <p:cNvPr id="220172" name="Text Box 12">
            <a:extLst>
              <a:ext uri="{FF2B5EF4-FFF2-40B4-BE49-F238E27FC236}">
                <a16:creationId xmlns:a16="http://schemas.microsoft.com/office/drawing/2014/main" id="{E2201714-DA06-4C9E-B922-C05A0FD83106}"/>
              </a:ext>
            </a:extLst>
          </p:cNvPr>
          <p:cNvSpPr txBox="1">
            <a:spLocks noChangeArrowheads="1"/>
          </p:cNvSpPr>
          <p:nvPr/>
        </p:nvSpPr>
        <p:spPr bwMode="auto">
          <a:xfrm>
            <a:off x="6953250" y="3210985"/>
            <a:ext cx="422275" cy="549275"/>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dirty="0">
                <a:solidFill>
                  <a:schemeClr val="bg1"/>
                </a:solidFill>
              </a:rPr>
              <a:t>+</a:t>
            </a:r>
          </a:p>
        </p:txBody>
      </p:sp>
      <p:sp>
        <p:nvSpPr>
          <p:cNvPr id="220174" name="Text Box 14">
            <a:extLst>
              <a:ext uri="{FF2B5EF4-FFF2-40B4-BE49-F238E27FC236}">
                <a16:creationId xmlns:a16="http://schemas.microsoft.com/office/drawing/2014/main" id="{AC604A2F-4F03-4F98-92AA-E2AD9B9B1A1C}"/>
              </a:ext>
            </a:extLst>
          </p:cNvPr>
          <p:cNvSpPr txBox="1">
            <a:spLocks noChangeArrowheads="1"/>
          </p:cNvSpPr>
          <p:nvPr/>
        </p:nvSpPr>
        <p:spPr bwMode="auto">
          <a:xfrm>
            <a:off x="5105753" y="3071285"/>
            <a:ext cx="1895475" cy="830263"/>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magnesium</a:t>
            </a:r>
            <a:br>
              <a:rPr lang="en-GB" altLang="en-US" b="1" dirty="0">
                <a:solidFill>
                  <a:schemeClr val="bg1"/>
                </a:solidFill>
              </a:rPr>
            </a:br>
            <a:r>
              <a:rPr lang="en-GB" altLang="en-US" b="1" dirty="0">
                <a:solidFill>
                  <a:schemeClr val="bg1"/>
                </a:solidFill>
              </a:rPr>
              <a:t>chloride</a:t>
            </a:r>
          </a:p>
        </p:txBody>
      </p:sp>
      <p:sp>
        <p:nvSpPr>
          <p:cNvPr id="220175" name="Text Box 15">
            <a:extLst>
              <a:ext uri="{FF2B5EF4-FFF2-40B4-BE49-F238E27FC236}">
                <a16:creationId xmlns:a16="http://schemas.microsoft.com/office/drawing/2014/main" id="{F9284C3E-0E46-44A6-9607-CA317C7636E0}"/>
              </a:ext>
            </a:extLst>
          </p:cNvPr>
          <p:cNvSpPr txBox="1">
            <a:spLocks noChangeArrowheads="1"/>
          </p:cNvSpPr>
          <p:nvPr/>
        </p:nvSpPr>
        <p:spPr bwMode="auto">
          <a:xfrm>
            <a:off x="7289447" y="3257023"/>
            <a:ext cx="1617663" cy="457200"/>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hydrogen</a:t>
            </a:r>
          </a:p>
        </p:txBody>
      </p:sp>
      <p:sp>
        <p:nvSpPr>
          <p:cNvPr id="18" name="Simplified Text Shape 1">
            <a:extLst>
              <a:ext uri="{FF2B5EF4-FFF2-40B4-BE49-F238E27FC236}">
                <a16:creationId xmlns:a16="http://schemas.microsoft.com/office/drawing/2014/main" id="{913AE649-4059-46FB-8D1D-BEED439B0CFD}"/>
              </a:ext>
            </a:extLst>
          </p:cNvPr>
          <p:cNvSpPr txBox="1">
            <a:spLocks noChangeArrowheads="1"/>
          </p:cNvSpPr>
          <p:nvPr/>
        </p:nvSpPr>
        <p:spPr bwMode="auto">
          <a:xfrm>
            <a:off x="355600" y="4183241"/>
            <a:ext cx="791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 amount of hydrochloric acid used up (cm</a:t>
            </a:r>
            <a:r>
              <a:rPr lang="en-GB" altLang="en-US" baseline="30000" dirty="0"/>
              <a:t>3</a:t>
            </a:r>
            <a:r>
              <a:rPr lang="en-GB" altLang="en-US" dirty="0"/>
              <a:t>/min)</a:t>
            </a:r>
          </a:p>
        </p:txBody>
      </p:sp>
      <p:sp>
        <p:nvSpPr>
          <p:cNvPr id="20" name="Simplified Text Shape 2">
            <a:extLst>
              <a:ext uri="{FF2B5EF4-FFF2-40B4-BE49-F238E27FC236}">
                <a16:creationId xmlns:a16="http://schemas.microsoft.com/office/drawing/2014/main" id="{AC861EF8-F97A-4C30-9BB9-98D290E925AA}"/>
              </a:ext>
            </a:extLst>
          </p:cNvPr>
          <p:cNvSpPr txBox="1">
            <a:spLocks noChangeArrowheads="1"/>
          </p:cNvSpPr>
          <p:nvPr/>
        </p:nvSpPr>
        <p:spPr bwMode="auto">
          <a:xfrm>
            <a:off x="355600" y="4884916"/>
            <a:ext cx="791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 amount of magnesium chloride produced (g/min)</a:t>
            </a:r>
          </a:p>
        </p:txBody>
      </p:sp>
      <p:sp>
        <p:nvSpPr>
          <p:cNvPr id="22" name="Simplified Text Shape 3">
            <a:extLst>
              <a:ext uri="{FF2B5EF4-FFF2-40B4-BE49-F238E27FC236}">
                <a16:creationId xmlns:a16="http://schemas.microsoft.com/office/drawing/2014/main" id="{ADC10BB8-49BE-4205-8B8B-FFB404E99E27}"/>
              </a:ext>
            </a:extLst>
          </p:cNvPr>
          <p:cNvSpPr txBox="1">
            <a:spLocks noChangeArrowheads="1"/>
          </p:cNvSpPr>
          <p:nvPr/>
        </p:nvSpPr>
        <p:spPr bwMode="auto">
          <a:xfrm>
            <a:off x="355600" y="5588179"/>
            <a:ext cx="7918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the amount of hydrogen produced (cm</a:t>
            </a:r>
            <a:r>
              <a:rPr lang="en-GB" altLang="en-US" baseline="30000" dirty="0"/>
              <a:t>3</a:t>
            </a:r>
            <a:r>
              <a:rPr lang="en-GB" altLang="en-US" dirty="0"/>
              <a:t>/min)</a:t>
            </a:r>
          </a:p>
        </p:txBody>
      </p:sp>
      <p:sp>
        <p:nvSpPr>
          <p:cNvPr id="19" name="Right Arrow 18">
            <a:extLst>
              <a:ext uri="{FF2B5EF4-FFF2-40B4-BE49-F238E27FC236}">
                <a16:creationId xmlns:a16="http://schemas.microsoft.com/office/drawing/2014/main" id="{F5120B2C-9D68-4395-87B0-4270F335CF8C}"/>
              </a:ext>
            </a:extLst>
          </p:cNvPr>
          <p:cNvSpPr/>
          <p:nvPr/>
        </p:nvSpPr>
        <p:spPr bwMode="auto">
          <a:xfrm>
            <a:off x="4619625" y="3344335"/>
            <a:ext cx="425450" cy="284163"/>
          </a:xfrm>
          <a:prstGeom prst="rightArrow">
            <a:avLst/>
          </a:prstGeom>
          <a:solidFill>
            <a:schemeClr val="bg1"/>
          </a:solidFill>
          <a:ln w="9525" cap="flat" cmpd="sng" algn="ctr">
            <a:noFill/>
            <a:prstDash val="solid"/>
            <a:round/>
            <a:headEnd type="none" w="med" len="med"/>
            <a:tailEnd type="none" w="med" len="med"/>
          </a:ln>
          <a:effectLst/>
        </p:spPr>
        <p:txBody>
          <a:bodyPr/>
          <a:lstStyle/>
          <a:p>
            <a:pPr>
              <a:defRPr/>
            </a:pP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21" name="Picture 8">
            <a:hlinkClick r:id="" action="ppaction://hlinkshowjump?jump=nextslide"/>
            <a:extLst>
              <a:ext uri="{FF2B5EF4-FFF2-40B4-BE49-F238E27FC236}">
                <a16:creationId xmlns:a16="http://schemas.microsoft.com/office/drawing/2014/main" id="{E7B20B37-EFA7-4491-BBCC-AD426E0573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2870E149-74C5-45FC-8EC9-77FFA5BD839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016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017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017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01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017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01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016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P spid="220167" grpId="0" animBg="1"/>
      <p:bldP spid="220169" grpId="0"/>
      <p:bldP spid="220170" grpId="0"/>
      <p:bldP spid="220171" grpId="0"/>
      <p:bldP spid="220172" grpId="0"/>
      <p:bldP spid="220174" grpId="0"/>
      <p:bldP spid="220175"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52A2C49-1198-4690-9F8C-6FD800F3162C}"/>
              </a:ext>
            </a:extLst>
          </p:cNvPr>
          <p:cNvSpPr>
            <a:spLocks noGrp="1" noChangeArrowheads="1"/>
          </p:cNvSpPr>
          <p:nvPr>
            <p:ph type="title"/>
          </p:nvPr>
        </p:nvSpPr>
        <p:spPr/>
        <p:txBody>
          <a:bodyPr/>
          <a:lstStyle/>
          <a:p>
            <a:r>
              <a:rPr lang="en-GB" altLang="en-US"/>
              <a:t>Measuring gas formation (1)</a:t>
            </a:r>
          </a:p>
        </p:txBody>
      </p:sp>
      <p:sp>
        <p:nvSpPr>
          <p:cNvPr id="18435" name="Text Box 3">
            <a:extLst>
              <a:ext uri="{FF2B5EF4-FFF2-40B4-BE49-F238E27FC236}">
                <a16:creationId xmlns:a16="http://schemas.microsoft.com/office/drawing/2014/main" id="{55A2D8B5-A73B-4EDF-8B5C-FDEA5A666B1D}"/>
              </a:ext>
            </a:extLst>
          </p:cNvPr>
          <p:cNvSpPr txBox="1">
            <a:spLocks noChangeArrowheads="1"/>
          </p:cNvSpPr>
          <p:nvPr/>
        </p:nvSpPr>
        <p:spPr bwMode="auto">
          <a:xfrm>
            <a:off x="358775" y="784225"/>
            <a:ext cx="7264400" cy="8302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What equipment is needed to investigate the rate of hydrogen production?</a:t>
            </a:r>
          </a:p>
        </p:txBody>
      </p:sp>
      <p:pic>
        <p:nvPicPr>
          <p:cNvPr id="18436" name="Picture 5" descr="gas syringe set up">
            <a:extLst>
              <a:ext uri="{FF2B5EF4-FFF2-40B4-BE49-F238E27FC236}">
                <a16:creationId xmlns:a16="http://schemas.microsoft.com/office/drawing/2014/main" id="{69F589FF-A5F4-471A-B487-BFE27D0C0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2206625"/>
            <a:ext cx="6326187"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4" name="Text Box 6">
            <a:extLst>
              <a:ext uri="{FF2B5EF4-FFF2-40B4-BE49-F238E27FC236}">
                <a16:creationId xmlns:a16="http://schemas.microsoft.com/office/drawing/2014/main" id="{084EDD6B-4E90-4F10-9776-AB36C4A18FD7}"/>
              </a:ext>
            </a:extLst>
          </p:cNvPr>
          <p:cNvSpPr txBox="1">
            <a:spLocks noChangeArrowheads="1"/>
          </p:cNvSpPr>
          <p:nvPr/>
        </p:nvSpPr>
        <p:spPr bwMode="auto">
          <a:xfrm>
            <a:off x="6986588" y="1639888"/>
            <a:ext cx="187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gas syringe</a:t>
            </a:r>
          </a:p>
        </p:txBody>
      </p:sp>
      <p:sp>
        <p:nvSpPr>
          <p:cNvPr id="222215" name="Text Box 7">
            <a:extLst>
              <a:ext uri="{FF2B5EF4-FFF2-40B4-BE49-F238E27FC236}">
                <a16:creationId xmlns:a16="http://schemas.microsoft.com/office/drawing/2014/main" id="{A89F3CA4-E0C2-476D-B4EC-5CBE00697CDE}"/>
              </a:ext>
            </a:extLst>
          </p:cNvPr>
          <p:cNvSpPr txBox="1">
            <a:spLocks noChangeArrowheads="1"/>
          </p:cNvSpPr>
          <p:nvPr/>
        </p:nvSpPr>
        <p:spPr bwMode="auto">
          <a:xfrm>
            <a:off x="3910013" y="3341688"/>
            <a:ext cx="197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rubber bung</a:t>
            </a:r>
          </a:p>
        </p:txBody>
      </p:sp>
      <p:sp>
        <p:nvSpPr>
          <p:cNvPr id="222216" name="Text Box 8">
            <a:extLst>
              <a:ext uri="{FF2B5EF4-FFF2-40B4-BE49-F238E27FC236}">
                <a16:creationId xmlns:a16="http://schemas.microsoft.com/office/drawing/2014/main" id="{C3A3918D-9559-4298-B410-B4E6F812BD54}"/>
              </a:ext>
            </a:extLst>
          </p:cNvPr>
          <p:cNvSpPr txBox="1">
            <a:spLocks noChangeArrowheads="1"/>
          </p:cNvSpPr>
          <p:nvPr/>
        </p:nvSpPr>
        <p:spPr bwMode="auto">
          <a:xfrm>
            <a:off x="3195638" y="1703388"/>
            <a:ext cx="269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rubber connecter</a:t>
            </a:r>
          </a:p>
        </p:txBody>
      </p:sp>
      <p:sp>
        <p:nvSpPr>
          <p:cNvPr id="222217" name="Text Box 9">
            <a:extLst>
              <a:ext uri="{FF2B5EF4-FFF2-40B4-BE49-F238E27FC236}">
                <a16:creationId xmlns:a16="http://schemas.microsoft.com/office/drawing/2014/main" id="{049FF88B-9FF8-41C3-9645-F3CCEB52F390}"/>
              </a:ext>
            </a:extLst>
          </p:cNvPr>
          <p:cNvSpPr txBox="1">
            <a:spLocks noChangeArrowheads="1"/>
          </p:cNvSpPr>
          <p:nvPr/>
        </p:nvSpPr>
        <p:spPr bwMode="auto">
          <a:xfrm>
            <a:off x="406400" y="1703388"/>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glass tube</a:t>
            </a:r>
          </a:p>
        </p:txBody>
      </p:sp>
      <p:sp>
        <p:nvSpPr>
          <p:cNvPr id="222218" name="Text Box 10">
            <a:extLst>
              <a:ext uri="{FF2B5EF4-FFF2-40B4-BE49-F238E27FC236}">
                <a16:creationId xmlns:a16="http://schemas.microsoft.com/office/drawing/2014/main" id="{0C450483-56A9-45BB-9F85-9F07CFA37E2F}"/>
              </a:ext>
            </a:extLst>
          </p:cNvPr>
          <p:cNvSpPr txBox="1">
            <a:spLocks noChangeArrowheads="1"/>
          </p:cNvSpPr>
          <p:nvPr/>
        </p:nvSpPr>
        <p:spPr bwMode="auto">
          <a:xfrm>
            <a:off x="401638" y="3341688"/>
            <a:ext cx="1243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conical</a:t>
            </a:r>
          </a:p>
          <a:p>
            <a:pPr algn="ctr" eaLnBrk="1" hangingPunct="1"/>
            <a:r>
              <a:rPr lang="en-GB" altLang="en-US" b="1">
                <a:solidFill>
                  <a:srgbClr val="FF6600"/>
                </a:solidFill>
              </a:rPr>
              <a:t>flask</a:t>
            </a:r>
          </a:p>
        </p:txBody>
      </p:sp>
      <p:sp>
        <p:nvSpPr>
          <p:cNvPr id="222219" name="Text Box 11">
            <a:extLst>
              <a:ext uri="{FF2B5EF4-FFF2-40B4-BE49-F238E27FC236}">
                <a16:creationId xmlns:a16="http://schemas.microsoft.com/office/drawing/2014/main" id="{C54FD172-98D9-438C-B817-817A7D5FE298}"/>
              </a:ext>
            </a:extLst>
          </p:cNvPr>
          <p:cNvSpPr txBox="1">
            <a:spLocks noChangeArrowheads="1"/>
          </p:cNvSpPr>
          <p:nvPr/>
        </p:nvSpPr>
        <p:spPr bwMode="auto">
          <a:xfrm>
            <a:off x="4008438" y="5735638"/>
            <a:ext cx="187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magnesium</a:t>
            </a:r>
          </a:p>
        </p:txBody>
      </p:sp>
      <p:sp>
        <p:nvSpPr>
          <p:cNvPr id="18444" name="Line 13">
            <a:extLst>
              <a:ext uri="{FF2B5EF4-FFF2-40B4-BE49-F238E27FC236}">
                <a16:creationId xmlns:a16="http://schemas.microsoft.com/office/drawing/2014/main" id="{D67950BF-9E86-4F4A-B632-7A7121FE8F70}"/>
              </a:ext>
            </a:extLst>
          </p:cNvPr>
          <p:cNvSpPr>
            <a:spLocks noChangeShapeType="1"/>
          </p:cNvSpPr>
          <p:nvPr/>
        </p:nvSpPr>
        <p:spPr bwMode="auto">
          <a:xfrm>
            <a:off x="1341438" y="2163763"/>
            <a:ext cx="1077912" cy="4953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45" name="Line 14">
            <a:extLst>
              <a:ext uri="{FF2B5EF4-FFF2-40B4-BE49-F238E27FC236}">
                <a16:creationId xmlns:a16="http://schemas.microsoft.com/office/drawing/2014/main" id="{52C93D33-49D5-464F-9393-0275CBA755FF}"/>
              </a:ext>
            </a:extLst>
          </p:cNvPr>
          <p:cNvSpPr>
            <a:spLocks noChangeShapeType="1"/>
          </p:cNvSpPr>
          <p:nvPr/>
        </p:nvSpPr>
        <p:spPr bwMode="auto">
          <a:xfrm>
            <a:off x="1519238" y="3841750"/>
            <a:ext cx="671512" cy="660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46" name="Line 15">
            <a:extLst>
              <a:ext uri="{FF2B5EF4-FFF2-40B4-BE49-F238E27FC236}">
                <a16:creationId xmlns:a16="http://schemas.microsoft.com/office/drawing/2014/main" id="{3FA15532-4112-4DDE-AF0A-8A599A0312DF}"/>
              </a:ext>
            </a:extLst>
          </p:cNvPr>
          <p:cNvSpPr>
            <a:spLocks noChangeShapeType="1"/>
          </p:cNvSpPr>
          <p:nvPr/>
        </p:nvSpPr>
        <p:spPr bwMode="auto">
          <a:xfrm flipH="1">
            <a:off x="2827338" y="4881563"/>
            <a:ext cx="1560512" cy="812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47" name="Line 16">
            <a:extLst>
              <a:ext uri="{FF2B5EF4-FFF2-40B4-BE49-F238E27FC236}">
                <a16:creationId xmlns:a16="http://schemas.microsoft.com/office/drawing/2014/main" id="{36CB8AD3-874D-4564-AC20-A9EC99C3202F}"/>
              </a:ext>
            </a:extLst>
          </p:cNvPr>
          <p:cNvSpPr>
            <a:spLocks noChangeShapeType="1"/>
          </p:cNvSpPr>
          <p:nvPr/>
        </p:nvSpPr>
        <p:spPr bwMode="auto">
          <a:xfrm flipH="1">
            <a:off x="2624138" y="5964238"/>
            <a:ext cx="1331912" cy="296862"/>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48" name="Line 17">
            <a:extLst>
              <a:ext uri="{FF2B5EF4-FFF2-40B4-BE49-F238E27FC236}">
                <a16:creationId xmlns:a16="http://schemas.microsoft.com/office/drawing/2014/main" id="{5D8F46DF-B9FB-4D01-96B3-491E373CCA21}"/>
              </a:ext>
            </a:extLst>
          </p:cNvPr>
          <p:cNvSpPr>
            <a:spLocks noChangeShapeType="1"/>
          </p:cNvSpPr>
          <p:nvPr/>
        </p:nvSpPr>
        <p:spPr bwMode="auto">
          <a:xfrm flipH="1">
            <a:off x="2560638" y="3570288"/>
            <a:ext cx="1331912"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49" name="Line 18">
            <a:extLst>
              <a:ext uri="{FF2B5EF4-FFF2-40B4-BE49-F238E27FC236}">
                <a16:creationId xmlns:a16="http://schemas.microsoft.com/office/drawing/2014/main" id="{7DA83308-C7F6-4F2E-A41C-642FB8238BF4}"/>
              </a:ext>
            </a:extLst>
          </p:cNvPr>
          <p:cNvSpPr>
            <a:spLocks noChangeShapeType="1"/>
          </p:cNvSpPr>
          <p:nvPr/>
        </p:nvSpPr>
        <p:spPr bwMode="auto">
          <a:xfrm flipH="1">
            <a:off x="3335338" y="2166938"/>
            <a:ext cx="519112" cy="4699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 name="Simplified Text Shape 1">
            <a:extLst>
              <a:ext uri="{FF2B5EF4-FFF2-40B4-BE49-F238E27FC236}">
                <a16:creationId xmlns:a16="http://schemas.microsoft.com/office/drawing/2014/main" id="{6A0F8508-6F7C-441C-9856-FD0B36ECE343}"/>
              </a:ext>
            </a:extLst>
          </p:cNvPr>
          <p:cNvSpPr txBox="1">
            <a:spLocks noChangeArrowheads="1"/>
          </p:cNvSpPr>
          <p:nvPr/>
        </p:nvSpPr>
        <p:spPr bwMode="auto">
          <a:xfrm>
            <a:off x="3848100" y="4356100"/>
            <a:ext cx="204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hydrochloric</a:t>
            </a:r>
          </a:p>
          <a:p>
            <a:pPr algn="ctr" eaLnBrk="1" hangingPunct="1"/>
            <a:endParaRPr lang="en-GB" altLang="en-US" b="1">
              <a:solidFill>
                <a:srgbClr val="FF6600"/>
              </a:solidFill>
            </a:endParaRPr>
          </a:p>
        </p:txBody>
      </p:sp>
      <p:sp>
        <p:nvSpPr>
          <p:cNvPr id="22" name="Simplified Text Shape 2">
            <a:extLst>
              <a:ext uri="{FF2B5EF4-FFF2-40B4-BE49-F238E27FC236}">
                <a16:creationId xmlns:a16="http://schemas.microsoft.com/office/drawing/2014/main" id="{FBF35EDA-7DFA-4098-B479-98ABB8883588}"/>
              </a:ext>
            </a:extLst>
          </p:cNvPr>
          <p:cNvSpPr txBox="1">
            <a:spLocks noChangeArrowheads="1"/>
          </p:cNvSpPr>
          <p:nvPr/>
        </p:nvSpPr>
        <p:spPr bwMode="auto">
          <a:xfrm>
            <a:off x="4471988" y="48180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acid</a:t>
            </a:r>
          </a:p>
        </p:txBody>
      </p:sp>
      <p:sp>
        <p:nvSpPr>
          <p:cNvPr id="24" name="Line 19">
            <a:extLst>
              <a:ext uri="{FF2B5EF4-FFF2-40B4-BE49-F238E27FC236}">
                <a16:creationId xmlns:a16="http://schemas.microsoft.com/office/drawing/2014/main" id="{B65EB874-E280-4135-B551-D2D3A2868783}"/>
              </a:ext>
            </a:extLst>
          </p:cNvPr>
          <p:cNvSpPr>
            <a:spLocks noChangeShapeType="1"/>
          </p:cNvSpPr>
          <p:nvPr/>
        </p:nvSpPr>
        <p:spPr bwMode="auto">
          <a:xfrm>
            <a:off x="7392988" y="2098675"/>
            <a:ext cx="6350" cy="67786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21" name="Picture 8">
            <a:hlinkClick r:id="" action="ppaction://hlinkshowjump?jump=nextslide"/>
            <a:extLst>
              <a:ext uri="{FF2B5EF4-FFF2-40B4-BE49-F238E27FC236}">
                <a16:creationId xmlns:a16="http://schemas.microsoft.com/office/drawing/2014/main" id="{89EA65F5-24D7-4A58-9E27-93A7DAD6ED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22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2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4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22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447"/>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P spid="222215" grpId="0"/>
      <p:bldP spid="222216" grpId="0"/>
      <p:bldP spid="222217" grpId="0"/>
      <p:bldP spid="222218" grpId="0"/>
      <p:bldP spid="222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D40D483-DBAA-4E33-BBB0-1ED61B07D038}"/>
              </a:ext>
            </a:extLst>
          </p:cNvPr>
          <p:cNvSpPr>
            <a:spLocks noGrp="1" noChangeArrowheads="1"/>
          </p:cNvSpPr>
          <p:nvPr>
            <p:ph type="title"/>
          </p:nvPr>
        </p:nvSpPr>
        <p:spPr/>
        <p:txBody>
          <a:bodyPr/>
          <a:lstStyle/>
          <a:p>
            <a:r>
              <a:rPr lang="en-GB" altLang="en-US"/>
              <a:t>Measuring gas formation (2)</a:t>
            </a:r>
          </a:p>
        </p:txBody>
      </p:sp>
      <p:sp>
        <p:nvSpPr>
          <p:cNvPr id="19459" name="Text Box 3">
            <a:extLst>
              <a:ext uri="{FF2B5EF4-FFF2-40B4-BE49-F238E27FC236}">
                <a16:creationId xmlns:a16="http://schemas.microsoft.com/office/drawing/2014/main" id="{1F442DD8-B25F-40D0-A928-0DDAFF24D8DF}"/>
              </a:ext>
            </a:extLst>
          </p:cNvPr>
          <p:cNvSpPr txBox="1">
            <a:spLocks noChangeArrowheads="1"/>
          </p:cNvSpPr>
          <p:nvPr/>
        </p:nvSpPr>
        <p:spPr bwMode="auto">
          <a:xfrm>
            <a:off x="358775" y="784225"/>
            <a:ext cx="4924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One way of measuring how much gas is produced in a reaction is to use an upturned measuring cylinder filled with water. As the gas bubbles into the measuring cylinder, it displaces the water.</a:t>
            </a:r>
          </a:p>
        </p:txBody>
      </p:sp>
      <p:pic>
        <p:nvPicPr>
          <p:cNvPr id="19460" name="Picture 5" descr="gas collection equipment">
            <a:extLst>
              <a:ext uri="{FF2B5EF4-FFF2-40B4-BE49-F238E27FC236}">
                <a16:creationId xmlns:a16="http://schemas.microsoft.com/office/drawing/2014/main" id="{F32B9FE1-F6C2-4A3F-AE4B-345AAC7B27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388" y="930275"/>
            <a:ext cx="24765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3" name="Text Box 9">
            <a:extLst>
              <a:ext uri="{FF2B5EF4-FFF2-40B4-BE49-F238E27FC236}">
                <a16:creationId xmlns:a16="http://schemas.microsoft.com/office/drawing/2014/main" id="{9A3CF9FD-874E-4CE8-9D95-7958C4863626}"/>
              </a:ext>
            </a:extLst>
          </p:cNvPr>
          <p:cNvSpPr txBox="1">
            <a:spLocks noChangeArrowheads="1"/>
          </p:cNvSpPr>
          <p:nvPr/>
        </p:nvSpPr>
        <p:spPr bwMode="auto">
          <a:xfrm>
            <a:off x="355600" y="4086225"/>
            <a:ext cx="457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Another method is to use a gas syringe. This technique works well for all gases.</a:t>
            </a:r>
          </a:p>
        </p:txBody>
      </p:sp>
      <p:pic>
        <p:nvPicPr>
          <p:cNvPr id="231434" name="Picture 10" descr="gas syringe set up">
            <a:extLst>
              <a:ext uri="{FF2B5EF4-FFF2-40B4-BE49-F238E27FC236}">
                <a16:creationId xmlns:a16="http://schemas.microsoft.com/office/drawing/2014/main" id="{4F725C3C-7899-4201-9572-7920DBA380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3781425"/>
            <a:ext cx="28765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6ECD52A8-F972-4CA1-9FBC-442BCB6404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314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160DB62-C8EF-44DC-8120-FEE42785C32E}"/>
              </a:ext>
            </a:extLst>
          </p:cNvPr>
          <p:cNvSpPr>
            <a:spLocks noGrp="1"/>
          </p:cNvSpPr>
          <p:nvPr>
            <p:ph type="title"/>
          </p:nvPr>
        </p:nvSpPr>
        <p:spPr/>
        <p:txBody>
          <a:bodyPr/>
          <a:lstStyle/>
          <a:p>
            <a:r>
              <a:rPr lang="en-GB" altLang="en-US"/>
              <a:t>Measuring mass change</a:t>
            </a:r>
          </a:p>
        </p:txBody>
      </p:sp>
      <p:sp>
        <p:nvSpPr>
          <p:cNvPr id="20483" name="Text Box 11">
            <a:extLst>
              <a:ext uri="{FF2B5EF4-FFF2-40B4-BE49-F238E27FC236}">
                <a16:creationId xmlns:a16="http://schemas.microsoft.com/office/drawing/2014/main" id="{1287D9A5-96C4-438B-9CB3-E3299637166C}"/>
              </a:ext>
            </a:extLst>
          </p:cNvPr>
          <p:cNvSpPr txBox="1">
            <a:spLocks noChangeArrowheads="1"/>
          </p:cNvSpPr>
          <p:nvPr/>
        </p:nvSpPr>
        <p:spPr bwMode="auto">
          <a:xfrm>
            <a:off x="355599" y="784225"/>
            <a:ext cx="8620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Mass change can also be measured to investigate the rate of gas production. This can be done at different times throughout the reaction by following the experiment on a set of scales.</a:t>
            </a:r>
          </a:p>
        </p:txBody>
      </p:sp>
      <p:pic>
        <p:nvPicPr>
          <p:cNvPr id="20484" name="Picture 12" descr="gas measuring scales equipment">
            <a:extLst>
              <a:ext uri="{FF2B5EF4-FFF2-40B4-BE49-F238E27FC236}">
                <a16:creationId xmlns:a16="http://schemas.microsoft.com/office/drawing/2014/main" id="{22B9E2F0-1237-4D31-9AC9-A32D66889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213" y="2352675"/>
            <a:ext cx="344963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2">
            <a:extLst>
              <a:ext uri="{FF2B5EF4-FFF2-40B4-BE49-F238E27FC236}">
                <a16:creationId xmlns:a16="http://schemas.microsoft.com/office/drawing/2014/main" id="{575C1C99-127C-4881-8BC7-A0E53EE5A7F8}"/>
              </a:ext>
            </a:extLst>
          </p:cNvPr>
          <p:cNvSpPr txBox="1">
            <a:spLocks noChangeArrowheads="1"/>
          </p:cNvSpPr>
          <p:nvPr/>
        </p:nvSpPr>
        <p:spPr bwMode="auto">
          <a:xfrm>
            <a:off x="355600" y="2612321"/>
            <a:ext cx="4949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allows a graph to be drawn of the amount of product formed against time.</a:t>
            </a:r>
          </a:p>
        </p:txBody>
      </p:sp>
      <p:sp>
        <p:nvSpPr>
          <p:cNvPr id="7" name="Rectangle 6">
            <a:extLst>
              <a:ext uri="{FF2B5EF4-FFF2-40B4-BE49-F238E27FC236}">
                <a16:creationId xmlns:a16="http://schemas.microsoft.com/office/drawing/2014/main" id="{938BF4F0-23B2-4A4C-97E2-9C4C1B7D43F5}"/>
              </a:ext>
            </a:extLst>
          </p:cNvPr>
          <p:cNvSpPr>
            <a:spLocks noChangeArrowheads="1"/>
          </p:cNvSpPr>
          <p:nvPr/>
        </p:nvSpPr>
        <p:spPr bwMode="auto">
          <a:xfrm>
            <a:off x="355600" y="4440238"/>
            <a:ext cx="464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method can be used for the formation of gases but is also useful for liquids and solids.</a:t>
            </a:r>
            <a:endParaRPr lang="en-GB" altLang="en-US"/>
          </a:p>
        </p:txBody>
      </p:sp>
      <p:pic>
        <p:nvPicPr>
          <p:cNvPr id="9" name="Picture 8">
            <a:hlinkClick r:id="" action="ppaction://hlinkshowjump?jump=nextslide"/>
            <a:extLst>
              <a:ext uri="{FF2B5EF4-FFF2-40B4-BE49-F238E27FC236}">
                <a16:creationId xmlns:a16="http://schemas.microsoft.com/office/drawing/2014/main" id="{F37CE081-0BE2-4B87-A1DB-3E88C57713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31631ACD-A541-4F5D-9B7B-BE70BAF4329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14557</TotalTime>
  <Words>2044</Words>
  <Application>Microsoft Office PowerPoint</Application>
  <PresentationFormat>On-screen Show (4:3)</PresentationFormat>
  <Paragraphs>304</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6_Default Design</vt:lpstr>
      <vt:lpstr>Rate of  Reaction</vt:lpstr>
      <vt:lpstr>Information</vt:lpstr>
      <vt:lpstr>What does rate of reaction mean?</vt:lpstr>
      <vt:lpstr>How is rate of reaction calculated?</vt:lpstr>
      <vt:lpstr>Example rate calculation</vt:lpstr>
      <vt:lpstr>How can rate of reaction be measured?</vt:lpstr>
      <vt:lpstr>Measuring gas formation (1)</vt:lpstr>
      <vt:lpstr>Measuring gas formation (2)</vt:lpstr>
      <vt:lpstr>Measuring mass change</vt:lpstr>
      <vt:lpstr>Measuring physical factors</vt:lpstr>
      <vt:lpstr>Measuring concentration</vt:lpstr>
      <vt:lpstr>Interpreting tabular data</vt:lpstr>
      <vt:lpstr>Rate graphs</vt:lpstr>
      <vt:lpstr>Graphing rates of reaction</vt:lpstr>
      <vt:lpstr>Slower and slower</vt:lpstr>
      <vt:lpstr>Reactant–product mix (1)</vt:lpstr>
      <vt:lpstr>Reactant–product mix (2)</vt:lpstr>
      <vt:lpstr>Calculating rate of reaction from graphs</vt:lpstr>
      <vt:lpstr>Measuring rate of reaction from curves</vt:lpstr>
      <vt:lpstr>Limiting reactants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of Reaction</dc:title>
  <dc:subject>Boardworks High School Physical Science</dc:subject>
  <dc:creator>Boardworks</dc:creator>
  <cp:lastModifiedBy>Tim Crilly</cp:lastModifiedBy>
  <cp:revision>571</cp:revision>
  <dcterms:created xsi:type="dcterms:W3CDTF">2003-10-06T13:07:42Z</dcterms:created>
  <dcterms:modified xsi:type="dcterms:W3CDTF">2019-01-31T15:29:25Z</dcterms:modified>
</cp:coreProperties>
</file>