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activeX/activeX1.xml" ContentType="application/vnd.ms-office.activeX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activeX/activeX2.xml" ContentType="application/vnd.ms-office.activeX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081" r:id="rId1"/>
    <p:sldMasterId id="2147485096" r:id="rId2"/>
  </p:sldMasterIdLst>
  <p:notesMasterIdLst>
    <p:notesMasterId r:id="rId23"/>
  </p:notesMasterIdLst>
  <p:handoutMasterIdLst>
    <p:handoutMasterId r:id="rId24"/>
  </p:handoutMasterIdLst>
  <p:sldIdLst>
    <p:sldId id="430" r:id="rId3"/>
    <p:sldId id="529" r:id="rId4"/>
    <p:sldId id="523" r:id="rId5"/>
    <p:sldId id="528" r:id="rId6"/>
    <p:sldId id="524" r:id="rId7"/>
    <p:sldId id="493" r:id="rId8"/>
    <p:sldId id="516" r:id="rId9"/>
    <p:sldId id="501" r:id="rId10"/>
    <p:sldId id="507" r:id="rId11"/>
    <p:sldId id="492" r:id="rId12"/>
    <p:sldId id="527" r:id="rId13"/>
    <p:sldId id="494" r:id="rId14"/>
    <p:sldId id="495" r:id="rId15"/>
    <p:sldId id="496" r:id="rId16"/>
    <p:sldId id="526" r:id="rId17"/>
    <p:sldId id="499" r:id="rId18"/>
    <p:sldId id="497" r:id="rId19"/>
    <p:sldId id="498" r:id="rId20"/>
    <p:sldId id="525" r:id="rId21"/>
    <p:sldId id="500" r:id="rId2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CC99"/>
    <a:srgbClr val="CC0099"/>
    <a:srgbClr val="33CC33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522" autoAdjust="0"/>
  </p:normalViewPr>
  <p:slideViewPr>
    <p:cSldViewPr snapToGrid="0" showGuides="1">
      <p:cViewPr varScale="1">
        <p:scale>
          <a:sx n="85" d="100"/>
          <a:sy n="85" d="100"/>
        </p:scale>
        <p:origin x="540" y="72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96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EF6061A2-182E-4596-A781-9CE77714A4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0A3022-1A5B-46AA-A9E3-9B700EA5D24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975430-D42D-4EA4-A33B-24B9A0A64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0" tIns="46415" rIns="92830" bIns="46415"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3931FF0-58CD-4457-B748-6A6FEB18B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9148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C6DCB8D4-65E3-4C53-B154-92AE70B41F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283173D-6F83-4BF2-8123-FF34FC80FD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096E351-F4FF-4736-81F4-72332C584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4C965D8-7648-402A-A187-F35637E54A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339A08-558E-4A39-875B-450F07B2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0" tIns="46415" rIns="92830" bIns="46415"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4FEA92B-F315-4C94-BD5F-FA41DCB8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88902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CDA22384-3A77-4640-94FD-865EE1577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C1D6E88-B7D2-4783-83FF-CCE2AFF81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AF5F9-4B5F-42F9-A839-9A0C790C5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DE562825-8A29-4B02-B15F-02C87605C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AFED3EA-3AFC-4B8D-A0CE-5D0754991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E0DFD-BE0D-4B7E-B2E0-E248D427C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B50E721-FC05-4DBC-9730-B0DE1021E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3215564-84CA-4ABD-BBB2-8B9485627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ln/>
        </p:spPr>
        <p:txBody>
          <a:bodyPr/>
          <a:lstStyle/>
          <a:p>
            <a:pPr marL="232075" indent="-232075">
              <a:defRPr/>
            </a:pPr>
            <a:r>
              <a:rPr lang="en-GB" b="1" dirty="0">
                <a:latin typeface="Arial" pitchFamily="34" charset="0"/>
              </a:rPr>
              <a:t>Teacher notes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A balanced symbol equation is required in order for the limiting reactant to be identified.</a:t>
            </a:r>
          </a:p>
          <a:p>
            <a:pPr>
              <a:defRPr/>
            </a:pPr>
            <a:endParaRPr lang="en-GB" dirty="0">
              <a:latin typeface="Arial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77970-719B-4BD9-A7FC-FB2902706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EECB0DBA-94EC-49E1-8884-E2AA76F50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D1A69DC-EB2E-454C-BCEE-5E33707BF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52DA9-70D1-4071-AD19-2E91A83E5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BEA2EAA3-F01B-45C7-92EC-97E0F38C7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BEB87BF-F77B-48EF-99B0-ED6EC6DA5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If the stoichiometric coefficient for all substances in the reaction is 1, step 3 can be skipped.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51F4C-E1F9-467B-8033-4DA7DE015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3FE984BF-5C3B-415B-8F61-94666522A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2461FFB-2321-434D-94B6-05D89BC24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40800-5040-4315-8BAC-38CD53AB1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908A5BE8-1D5F-44B9-BFCD-3D314BC1B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BF456C8-68F8-4B55-A1D8-9A53E591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491B7-E1C8-49A2-BEE4-CB880033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921BC11-3A73-4407-A817-81A6F8CC7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38F715C-CE31-4486-A711-F017CDBA3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activity tests students’ ability to calculate reacting masses using </a:t>
            </a:r>
            <a:r>
              <a:rPr lang="en-GB" altLang="en-US" dirty="0" err="1">
                <a:latin typeface="Arial" panose="020B0604020202020204" pitchFamily="34" charset="0"/>
              </a:rPr>
              <a:t>r.a.m</a:t>
            </a:r>
            <a:r>
              <a:rPr lang="en-GB" altLang="en-US" dirty="0">
                <a:latin typeface="Arial" panose="020B0604020202020204" pitchFamily="34" charset="0"/>
              </a:rPr>
              <a:t> and ratios. There are five questions in total.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53AE2-A228-42DD-B9C6-E29F3CFED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>
            <a:extLst>
              <a:ext uri="{FF2B5EF4-FFF2-40B4-BE49-F238E27FC236}">
                <a16:creationId xmlns:a16="http://schemas.microsoft.com/office/drawing/2014/main" id="{E05E23D3-D237-4162-9284-14ADB1C9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7">
            <a:extLst>
              <a:ext uri="{FF2B5EF4-FFF2-40B4-BE49-F238E27FC236}">
                <a16:creationId xmlns:a16="http://schemas.microsoft.com/office/drawing/2014/main" id="{557CB2FA-EB18-40E5-AC9A-85A35F8EA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The molar mass is simply the </a:t>
            </a:r>
            <a:r>
              <a:rPr lang="en-GB" altLang="en-US" dirty="0" err="1">
                <a:latin typeface="Arial" panose="020B0604020202020204" pitchFamily="34" charset="0"/>
              </a:rPr>
              <a:t>r.a.m</a:t>
            </a:r>
            <a:r>
              <a:rPr lang="en-GB" altLang="en-US" dirty="0">
                <a:latin typeface="Arial" panose="020B0604020202020204" pitchFamily="34" charset="0"/>
              </a:rPr>
              <a:t> value for elements, therefore </a:t>
            </a:r>
            <a:r>
              <a:rPr lang="en-GB" altLang="en-US" dirty="0" err="1">
                <a:latin typeface="Arial" panose="020B0604020202020204" pitchFamily="34" charset="0"/>
              </a:rPr>
              <a:t>r.a.m</a:t>
            </a:r>
            <a:r>
              <a:rPr lang="en-GB" altLang="en-US" dirty="0">
                <a:latin typeface="Arial" panose="020B0604020202020204" pitchFamily="34" charset="0"/>
              </a:rPr>
              <a:t> can be substituted into the formula in step 4. </a:t>
            </a:r>
          </a:p>
          <a:p>
            <a:pPr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The equation for moles has been rearranged to make mass the subject of the equation. This allows the mass to be calculated from the moles and molar mass. </a:t>
            </a:r>
          </a:p>
          <a:p>
            <a:pPr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Explain to students how to use the triangle:</a:t>
            </a:r>
          </a:p>
          <a:p>
            <a:pPr marL="174056" indent="-1740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To calculate mass, cover “mass” in the triangle. This shows: mass = moles × molar mass</a:t>
            </a:r>
          </a:p>
          <a:p>
            <a:pPr marL="174056" indent="-1740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To calculate moles, cover “moles” in the triangle. This shows: moles = mass ÷ molar mass</a:t>
            </a:r>
          </a:p>
          <a:p>
            <a:pPr marL="174056" indent="-1740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To calculate molar mass, cover “molar mass” in the triangle. This shows: molar mass = mass ÷ moles</a:t>
            </a:r>
          </a:p>
          <a:p>
            <a:pPr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lnSpc>
                <a:spcPct val="110000"/>
              </a:lnSpc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B596B-5C4D-47E9-874D-F7EB23044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8E5B1904-AE2F-41E2-95D9-9624468E0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20B47BC-387D-4FCC-9881-8A9C8C7BD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In the example here, fractions have been used to represent the division calculation.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73161-0AE0-420F-BFB6-AB5403292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A9F8EFC6-A2C9-40FB-80D1-EA7EA5BBE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636B705-9A07-4DCD-A23B-A995B33AD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0D93D-43B5-45E6-95A3-1CD7C23CE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F2B2A-E6AA-4C32-8C96-E68483CDE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43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83F62FB2-0B0B-4770-9FF0-9A1D16E32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FC8B4CE-3E5F-4333-9888-4BE703665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activity tests students’ ability to calculate reacting masses using moles. There are four questions in total.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0771C-107D-4673-A6FF-D74536F37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E8E91570-02CE-404D-9BF9-B999520F0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74192E8-B655-41AA-8026-42393C824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An SI unit is part of the “International System of Units” – abbreviated from the French </a:t>
            </a:r>
            <a:r>
              <a:rPr lang="fr-FR" altLang="en-US" i="1" dirty="0">
                <a:latin typeface="Arial" panose="020B0604020202020204" pitchFamily="34" charset="0"/>
              </a:rPr>
              <a:t>Système international d'unités</a:t>
            </a:r>
            <a:r>
              <a:rPr lang="en-GB" altLang="en-US" dirty="0">
                <a:latin typeface="Arial" panose="020B0604020202020204" pitchFamily="34" charset="0"/>
              </a:rPr>
              <a:t>. There are seven base units, each representing a different measurement of physical quantity. The mole is the unit that measures amount of substance, and its unit symbol is mol.</a:t>
            </a:r>
          </a:p>
          <a:p>
            <a:endParaRPr lang="en-GB" altLang="en-US" dirty="0">
              <a:solidFill>
                <a:srgbClr val="010066"/>
              </a:solidFill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One mole of </a:t>
            </a:r>
            <a:r>
              <a:rPr lang="en-GB" altLang="en-US" b="0" dirty="0">
                <a:latin typeface="Arial" panose="020B0604020202020204" pitchFamily="34" charset="0"/>
              </a:rPr>
              <a:t>any substance </a:t>
            </a:r>
            <a:r>
              <a:rPr lang="en-GB" altLang="en-US" dirty="0">
                <a:latin typeface="Arial" panose="020B0604020202020204" pitchFamily="34" charset="0"/>
              </a:rPr>
              <a:t>contains 602,000,000,000,000,000,000,000 (6.02 × 10</a:t>
            </a:r>
            <a:r>
              <a:rPr lang="en-GB" altLang="en-US" baseline="30000" dirty="0">
                <a:latin typeface="Arial" panose="020B0604020202020204" pitchFamily="34" charset="0"/>
              </a:rPr>
              <a:t>23</a:t>
            </a:r>
            <a:r>
              <a:rPr lang="en-GB" altLang="en-US" dirty="0">
                <a:latin typeface="Arial" panose="020B0604020202020204" pitchFamily="34" charset="0"/>
              </a:rPr>
              <a:t>) particles.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altLang="en-US" dirty="0">
                <a:latin typeface="Arial" panose="020B0604020202020204" pitchFamily="34" charset="0"/>
              </a:rPr>
              <a:t>This presentation is accompanied by the worksheet </a:t>
            </a:r>
            <a:r>
              <a:rPr lang="en-GB" altLang="en-US" i="1" dirty="0">
                <a:latin typeface="Arial" panose="020B0604020202020204" pitchFamily="34" charset="0"/>
              </a:rPr>
              <a:t>Reacting Masses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  <a:p>
            <a:pPr defTabSz="928299"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 and/or use a model (including mathematical and computational) to generate data to support explanations, predict phenomena, </a:t>
            </a:r>
            <a:r>
              <a:rPr lang="en-GB" dirty="0" err="1"/>
              <a:t>analyze</a:t>
            </a:r>
            <a:r>
              <a:rPr lang="en-GB" dirty="0"/>
              <a:t> systems, and/or solve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CE6AC-1BCC-4500-9D28-98F9956FF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8712984F-579A-4138-BBFE-C128C64D1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9D00DF4-1DAC-45A3-A734-ECB1BCC6C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D3198-82E7-4064-A7FF-8EA1E6FC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3B726E5A-EC05-4D6E-B252-C017ED810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C63D941-52FD-44FD-8F0C-86F103BD5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4BC04-8BEB-47B8-9BD3-26F70CB18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3F7C637-22D4-4260-B47D-C085ACEDA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CF220B1-4BC6-46B0-AF34-06B7A1EAD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Conservation of atoms means that the number of atoms in the reactants equals the number of atoms in the products. In this example there are 2 Na atoms, 4 H atoms, 6 O atoms and 1 S atom on both the reactant and product sides of the equation. 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9BC74-7B41-4EBF-A657-5153890DF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BA95D353-36DA-4708-9F23-8C49B5AD6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454EB98-C55F-490F-928D-F7BC9165B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CFD00-F114-49EA-BBB3-D9D3CD836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19E57C7A-C37F-486F-9041-5AED97912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678918B-E43C-4680-8027-939A7CE3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6F5A8-4664-459D-AABE-55F02F8D2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2ABAD56-8662-4DF5-B3B9-8579B09A1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02096A1-4C25-427F-8F0A-46228D66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Use mathematical, computational, and/or algorithmic representations of phenomena or design solutions to describe and/or support claims and/or explanations.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4D4FE-A17D-4CEE-AF69-CCD0DF559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65D8-7648-402A-A187-F35637E54AC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29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71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90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85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5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57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83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47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79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97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979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8090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8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882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84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932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8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4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5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7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8558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62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3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011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  <p:sldLayoutId id="2147485093" r:id="rId12"/>
    <p:sldLayoutId id="2147485094" r:id="rId13"/>
    <p:sldLayoutId id="214748509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36993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  <p:sldLayoutId id="21474851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ontrol" Target="../activeX/activeX1.xml"/><Relationship Id="rId7" Type="http://schemas.openxmlformats.org/officeDocument/2006/relationships/image" Target="../media/image2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7.wmf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9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27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411C28AB-1099-450E-89B0-7BDBFB0C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Reacting </a:t>
            </a:r>
            <a:br>
              <a:rPr lang="en-GB" altLang="en-US" dirty="0"/>
            </a:br>
            <a:r>
              <a:rPr lang="en-GB" altLang="en-US" dirty="0"/>
              <a:t>Masses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04A72EFF-3929-47C5-A555-41BF307A4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Limiting reactants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19FFB698-6ECA-44FC-B40E-1D386A9FD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8277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amount of product formed in a reaction will depend on the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FF6600"/>
                </a:solidFill>
              </a:rPr>
              <a:t>limiting reactant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321541" name="Text Box 5">
            <a:extLst>
              <a:ext uri="{FF2B5EF4-FFF2-40B4-BE49-F238E27FC236}">
                <a16:creationId xmlns:a16="http://schemas.microsoft.com/office/drawing/2014/main" id="{515120D1-979B-433C-A31B-E059294C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14825"/>
            <a:ext cx="511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other reactant(s) are said to be “in excess.” This means that there will be some left after the reaction.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4314C0-05B2-4BF0-8AF7-E12D9AB6D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373313"/>
            <a:ext cx="430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This is the reactant that runs out first, bringing the reaction to an end. </a:t>
            </a:r>
          </a:p>
        </p:txBody>
      </p:sp>
      <p:pic>
        <p:nvPicPr>
          <p:cNvPr id="23559" name="Picture 13" descr="scientist_male_large.png">
            <a:extLst>
              <a:ext uri="{FF2B5EF4-FFF2-40B4-BE49-F238E27FC236}">
                <a16:creationId xmlns:a16="http://schemas.microsoft.com/office/drawing/2014/main" id="{A46F8C23-69CF-4BB9-94C4-64B5011E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389063"/>
            <a:ext cx="38131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B1013B-CDA3-4EE4-B32B-F93700EF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437B62B-0CD8-45B7-9B04-59FD805DA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Limiting reactants and balanced equations</a:t>
            </a:r>
          </a:p>
        </p:txBody>
      </p:sp>
      <p:sp>
        <p:nvSpPr>
          <p:cNvPr id="24579" name="Text Box 6">
            <a:extLst>
              <a:ext uri="{FF2B5EF4-FFF2-40B4-BE49-F238E27FC236}">
                <a16:creationId xmlns:a16="http://schemas.microsoft.com/office/drawing/2014/main" id="{C8CCDAF3-F4C7-497F-97FD-4D90717F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2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You can use balanced equations to identify limiting reactants.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83A1CE-3731-4E7D-BDEE-FEAE6C79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84600"/>
            <a:ext cx="827052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From the equation we know that 2 moles of </a:t>
            </a:r>
            <a:r>
              <a:rPr lang="en-GB" altLang="en-US" dirty="0" err="1"/>
              <a:t>aluminum</a:t>
            </a:r>
            <a:r>
              <a:rPr lang="en-GB" altLang="en-US" dirty="0"/>
              <a:t> react with 1 mole of iron oxide.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B8652A-F94E-4321-9E47-0D0B9F0B8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862329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means that 4 moles of iron oxide will be left (5 – 1 = 4). The iron oxide is in excess and the </a:t>
            </a:r>
            <a:r>
              <a:rPr lang="en-GB" altLang="en-US" dirty="0" err="1"/>
              <a:t>aluminum</a:t>
            </a:r>
            <a:r>
              <a:rPr lang="en-GB" altLang="en-US" dirty="0"/>
              <a:t> is therefore the limiting reactant.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B7772-1BA4-4DB0-A143-74DB1ADA3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41475"/>
            <a:ext cx="7818967" cy="830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For example, if </a:t>
            </a:r>
            <a:r>
              <a:rPr lang="en-GB" altLang="en-US" b="1" dirty="0">
                <a:solidFill>
                  <a:srgbClr val="010066"/>
                </a:solidFill>
              </a:rPr>
              <a:t>2 moles of </a:t>
            </a:r>
            <a:r>
              <a:rPr lang="en-GB" altLang="en-US" b="1" dirty="0" err="1">
                <a:solidFill>
                  <a:srgbClr val="010066"/>
                </a:solidFill>
              </a:rPr>
              <a:t>aluminum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are reacted with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b="1" dirty="0">
                <a:solidFill>
                  <a:srgbClr val="010066"/>
                </a:solidFill>
              </a:rPr>
              <a:t>5 moles of iron oxide</a:t>
            </a:r>
            <a:r>
              <a:rPr lang="en-GB" altLang="en-US" dirty="0">
                <a:solidFill>
                  <a:srgbClr val="010066"/>
                </a:solidFill>
              </a:rPr>
              <a:t>, which is the limiting reactant?</a:t>
            </a:r>
            <a:endParaRPr lang="en-GB" altLang="en-US" dirty="0"/>
          </a:p>
        </p:txBody>
      </p:sp>
      <p:pic>
        <p:nvPicPr>
          <p:cNvPr id="10" name="Picture 9" descr="Picture8.jpg">
            <a:extLst>
              <a:ext uri="{FF2B5EF4-FFF2-40B4-BE49-F238E27FC236}">
                <a16:creationId xmlns:a16="http://schemas.microsoft.com/office/drawing/2014/main" id="{EAD64EA5-7733-4A5A-8C7C-96802C888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970213"/>
            <a:ext cx="41624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BEDAB2-4CE7-4C61-9305-7F395856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BE598D32-4054-422B-85B7-B35FDB44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DAF98EF4-DCF5-4278-9252-BB95E7FC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7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13B371-C8F3-4FF1-A6F5-DC6ABF2FF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What’s the mass?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F7552740-61BF-4CD5-BBD7-EE18DA42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886700" cy="830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dirty="0"/>
              <a:t>If 28</a:t>
            </a:r>
            <a:r>
              <a:rPr lang="en-GB" altLang="en-US" sz="1200" dirty="0"/>
              <a:t> </a:t>
            </a:r>
            <a:r>
              <a:rPr lang="en-GB" altLang="en-US" dirty="0"/>
              <a:t>g of iron reacts with excess copper sulfate solution, what mass of copper will be made?</a:t>
            </a:r>
          </a:p>
        </p:txBody>
      </p:sp>
      <p:sp>
        <p:nvSpPr>
          <p:cNvPr id="325638" name="Text Box 6">
            <a:extLst>
              <a:ext uri="{FF2B5EF4-FFF2-40B4-BE49-F238E27FC236}">
                <a16:creationId xmlns:a16="http://schemas.microsoft.com/office/drawing/2014/main" id="{8803F160-0DCE-4D80-92B8-FC1FD7F9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54188"/>
            <a:ext cx="588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Two different methods can be used to answer this question:</a:t>
            </a:r>
          </a:p>
        </p:txBody>
      </p:sp>
      <p:sp>
        <p:nvSpPr>
          <p:cNvPr id="325642" name="AutoShape 10">
            <a:extLst>
              <a:ext uri="{FF2B5EF4-FFF2-40B4-BE49-F238E27FC236}">
                <a16:creationId xmlns:a16="http://schemas.microsoft.com/office/drawing/2014/main" id="{DA397001-9273-4505-8E14-6460E3659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11725"/>
            <a:ext cx="5867400" cy="97155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5643" name="Rectangle 11">
            <a:extLst>
              <a:ext uri="{FF2B5EF4-FFF2-40B4-BE49-F238E27FC236}">
                <a16:creationId xmlns:a16="http://schemas.microsoft.com/office/drawing/2014/main" id="{B07F164E-8147-4D7E-9572-9F8BA6D59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202238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chemeClr val="bg1"/>
                </a:solidFill>
              </a:rPr>
              <a:t>number of moles =</a:t>
            </a:r>
          </a:p>
        </p:txBody>
      </p:sp>
      <p:sp>
        <p:nvSpPr>
          <p:cNvPr id="325644" name="Text Box 12">
            <a:extLst>
              <a:ext uri="{FF2B5EF4-FFF2-40B4-BE49-F238E27FC236}">
                <a16:creationId xmlns:a16="http://schemas.microsoft.com/office/drawing/2014/main" id="{120E9FE6-9758-4E5F-A59B-BF3110F1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4978400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bg1"/>
                </a:solidFill>
              </a:rPr>
              <a:t>mass of substance</a:t>
            </a:r>
          </a:p>
        </p:txBody>
      </p:sp>
      <p:sp>
        <p:nvSpPr>
          <p:cNvPr id="325645" name="Text Box 13">
            <a:extLst>
              <a:ext uri="{FF2B5EF4-FFF2-40B4-BE49-F238E27FC236}">
                <a16:creationId xmlns:a16="http://schemas.microsoft.com/office/drawing/2014/main" id="{75462D4F-59AE-4880-AA20-E6371B3B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5397500"/>
            <a:ext cx="2400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altLang="en-US" b="1">
                <a:solidFill>
                  <a:schemeClr val="bg1"/>
                </a:solidFill>
              </a:rPr>
              <a:t>molar mass</a:t>
            </a:r>
          </a:p>
        </p:txBody>
      </p:sp>
      <p:sp>
        <p:nvSpPr>
          <p:cNvPr id="325646" name="Line 14">
            <a:extLst>
              <a:ext uri="{FF2B5EF4-FFF2-40B4-BE49-F238E27FC236}">
                <a16:creationId xmlns:a16="http://schemas.microsoft.com/office/drawing/2014/main" id="{F63E19A6-755F-4E7F-8B31-51A29C7886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5429250"/>
            <a:ext cx="27447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Text Box 15">
            <a:extLst>
              <a:ext uri="{FF2B5EF4-FFF2-40B4-BE49-F238E27FC236}">
                <a16:creationId xmlns:a16="http://schemas.microsoft.com/office/drawing/2014/main" id="{616284CB-62AB-49BF-BCEE-2173997D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148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Remember:</a:t>
            </a:r>
          </a:p>
        </p:txBody>
      </p:sp>
      <p:pic>
        <p:nvPicPr>
          <p:cNvPr id="26636" name="Picture 14" descr="scientist_female.png">
            <a:extLst>
              <a:ext uri="{FF2B5EF4-FFF2-40B4-BE49-F238E27FC236}">
                <a16:creationId xmlns:a16="http://schemas.microsoft.com/office/drawing/2014/main" id="{F298B523-CFA2-4D2A-B16D-6EC048FB2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"/>
          <a:stretch>
            <a:fillRect/>
          </a:stretch>
        </p:blipFill>
        <p:spPr bwMode="auto">
          <a:xfrm>
            <a:off x="6299554" y="2156178"/>
            <a:ext cx="2778496" cy="39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A903DF-AC2C-4A67-B014-5AA3133A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E46923-4A09-4FD9-8062-7AF3AB24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38A9908E-0E5E-41EE-9BEF-CC32DBF96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23" y="2725063"/>
            <a:ext cx="588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</a:pPr>
            <a:r>
              <a:rPr lang="en-GB" altLang="en-US" b="1" dirty="0"/>
              <a:t>​</a:t>
            </a:r>
            <a:r>
              <a:rPr lang="en-GB" altLang="en-US" dirty="0"/>
              <a:t>using </a:t>
            </a:r>
            <a:r>
              <a:rPr lang="en-GB" altLang="en-US" b="1" dirty="0">
                <a:solidFill>
                  <a:srgbClr val="FF6600"/>
                </a:solidFill>
              </a:rPr>
              <a:t>relative atomic mass (</a:t>
            </a:r>
            <a:r>
              <a:rPr lang="en-GB" altLang="en-US" b="1" dirty="0" err="1">
                <a:solidFill>
                  <a:srgbClr val="FF6600"/>
                </a:solidFill>
              </a:rPr>
              <a:t>r.a.m.</a:t>
            </a:r>
            <a:r>
              <a:rPr lang="en-GB" altLang="en-US" b="1" dirty="0">
                <a:solidFill>
                  <a:srgbClr val="FF6600"/>
                </a:solidFill>
              </a:rPr>
              <a:t>) </a:t>
            </a:r>
            <a:r>
              <a:rPr lang="en-GB" altLang="en-US" dirty="0"/>
              <a:t>and ratios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329F42E0-A589-4DAF-90B3-29EDD23C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77" y="3704610"/>
            <a:ext cx="4111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FF6600"/>
              </a:buClr>
              <a:buFont typeface="+mj-lt"/>
              <a:buAutoNum type="arabicPeriod" startAt="2"/>
            </a:pPr>
            <a:r>
              <a:rPr lang="en-GB" altLang="en-US" b="1" dirty="0"/>
              <a:t>​</a:t>
            </a:r>
            <a:r>
              <a:rPr lang="en-GB" altLang="en-US" dirty="0"/>
              <a:t>using mole calculations.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8" grpId="0"/>
      <p:bldP spid="325642" grpId="0" animBg="1"/>
      <p:bldP spid="325643" grpId="0"/>
      <p:bldP spid="325644" grpId="0"/>
      <p:bldP spid="325645" grpId="0"/>
      <p:bldP spid="32564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6DC75B38-76A4-4557-86D0-48A0E80B9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relative atomic mass</a:t>
            </a:r>
            <a:endParaRPr lang="en-US" altLang="en-US"/>
          </a:p>
        </p:txBody>
      </p:sp>
      <p:sp>
        <p:nvSpPr>
          <p:cNvPr id="326661" name="Text Box 5">
            <a:extLst>
              <a:ext uri="{FF2B5EF4-FFF2-40B4-BE49-F238E27FC236}">
                <a16:creationId xmlns:a16="http://schemas.microsoft.com/office/drawing/2014/main" id="{18430B0E-6005-489B-826D-48110174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57313"/>
            <a:ext cx="757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a balanced equation for the reaction.</a:t>
            </a:r>
          </a:p>
        </p:txBody>
      </p:sp>
      <p:sp>
        <p:nvSpPr>
          <p:cNvPr id="326662" name="Text Box 61">
            <a:extLst>
              <a:ext uri="{FF2B5EF4-FFF2-40B4-BE49-F238E27FC236}">
                <a16:creationId xmlns:a16="http://schemas.microsoft.com/office/drawing/2014/main" id="{88F2EAD9-6879-4D01-8559-E8273A3E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928813"/>
            <a:ext cx="8559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2</a:t>
            </a:r>
            <a:r>
              <a:rPr lang="en-GB" altLang="en-US" dirty="0">
                <a:solidFill>
                  <a:srgbClr val="010066"/>
                </a:solidFill>
              </a:rPr>
              <a:t>: Write down the relative atomic mass(</a:t>
            </a:r>
            <a:r>
              <a:rPr lang="en-GB" altLang="en-US" dirty="0" err="1">
                <a:solidFill>
                  <a:srgbClr val="010066"/>
                </a:solidFill>
              </a:rPr>
              <a:t>r.a.m.</a:t>
            </a:r>
            <a:r>
              <a:rPr lang="en-GB" altLang="en-US" dirty="0">
                <a:solidFill>
                  <a:srgbClr val="010066"/>
                </a:solidFill>
              </a:rPr>
              <a:t>) or relative formula mass(</a:t>
            </a:r>
            <a:r>
              <a:rPr lang="en-GB" altLang="en-US" dirty="0" err="1">
                <a:solidFill>
                  <a:srgbClr val="010066"/>
                </a:solidFill>
              </a:rPr>
              <a:t>r.f.m</a:t>
            </a:r>
            <a:r>
              <a:rPr lang="en-GB" altLang="en-US" dirty="0">
                <a:solidFill>
                  <a:srgbClr val="010066"/>
                </a:solidFill>
              </a:rPr>
              <a:t>.) of the reactants and products.  </a:t>
            </a:r>
          </a:p>
        </p:txBody>
      </p:sp>
      <p:sp>
        <p:nvSpPr>
          <p:cNvPr id="326663" name="Text Box 7">
            <a:extLst>
              <a:ext uri="{FF2B5EF4-FFF2-40B4-BE49-F238E27FC236}">
                <a16:creationId xmlns:a16="http://schemas.microsoft.com/office/drawing/2014/main" id="{279C9EE2-466E-4797-AEFF-197F7385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191000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</a:t>
            </a:r>
            <a:r>
              <a:rPr lang="en-GB" altLang="en-US" dirty="0">
                <a:solidFill>
                  <a:srgbClr val="010066"/>
                </a:solidFill>
              </a:rPr>
              <a:t>: Use the balanced equation to write down the ratios of reactants and products.</a:t>
            </a:r>
          </a:p>
        </p:txBody>
      </p:sp>
      <p:sp>
        <p:nvSpPr>
          <p:cNvPr id="326664" name="Text Box 8">
            <a:extLst>
              <a:ext uri="{FF2B5EF4-FFF2-40B4-BE49-F238E27FC236}">
                <a16:creationId xmlns:a16="http://schemas.microsoft.com/office/drawing/2014/main" id="{8905BC9B-1F5C-40CB-B064-BFEB6B5F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137150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5:</a:t>
            </a:r>
            <a:r>
              <a:rPr lang="en-GB" altLang="en-US" dirty="0">
                <a:solidFill>
                  <a:srgbClr val="010066"/>
                </a:solidFill>
              </a:rPr>
              <a:t> Convert this into a ratio of reacting masses.</a:t>
            </a:r>
          </a:p>
        </p:txBody>
      </p:sp>
      <p:sp>
        <p:nvSpPr>
          <p:cNvPr id="326665" name="Text Box 9">
            <a:extLst>
              <a:ext uri="{FF2B5EF4-FFF2-40B4-BE49-F238E27FC236}">
                <a16:creationId xmlns:a16="http://schemas.microsoft.com/office/drawing/2014/main" id="{25DE886B-B17A-4E61-B18E-98F944D5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713413"/>
            <a:ext cx="818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6:</a:t>
            </a:r>
            <a:r>
              <a:rPr lang="en-GB" altLang="en-US" dirty="0">
                <a:solidFill>
                  <a:srgbClr val="010066"/>
                </a:solidFill>
              </a:rPr>
              <a:t> Multiply the ratio by the known mass (from the question).</a:t>
            </a:r>
          </a:p>
        </p:txBody>
      </p:sp>
      <p:sp>
        <p:nvSpPr>
          <p:cNvPr id="27657" name="Text Box 11">
            <a:extLst>
              <a:ext uri="{FF2B5EF4-FFF2-40B4-BE49-F238E27FC236}">
                <a16:creationId xmlns:a16="http://schemas.microsoft.com/office/drawing/2014/main" id="{C62E8A5D-73D9-4894-8EB4-1C4674A4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dirty="0"/>
              <a:t>Working out reacting masses using </a:t>
            </a:r>
            <a:r>
              <a:rPr lang="en-GB" altLang="en-US" dirty="0">
                <a:solidFill>
                  <a:srgbClr val="010066"/>
                </a:solidFill>
              </a:rPr>
              <a:t>relative atomic mass</a:t>
            </a:r>
            <a:r>
              <a:rPr lang="en-GB" altLang="en-US" dirty="0"/>
              <a:t>: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BEAF447-2AEA-4335-A6D2-7198B65B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874963"/>
            <a:ext cx="8504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Multiple the </a:t>
            </a:r>
            <a:r>
              <a:rPr lang="en-GB" altLang="en-US" dirty="0" err="1">
                <a:solidFill>
                  <a:srgbClr val="010066"/>
                </a:solidFill>
              </a:rPr>
              <a:t>r.a.m.</a:t>
            </a:r>
            <a:r>
              <a:rPr lang="en-GB" altLang="en-US" dirty="0">
                <a:solidFill>
                  <a:srgbClr val="010066"/>
                </a:solidFill>
              </a:rPr>
              <a:t> or </a:t>
            </a:r>
            <a:r>
              <a:rPr lang="en-GB" altLang="en-US" dirty="0" err="1">
                <a:solidFill>
                  <a:srgbClr val="010066"/>
                </a:solidFill>
              </a:rPr>
              <a:t>r.f.m</a:t>
            </a:r>
            <a:r>
              <a:rPr lang="en-GB" altLang="en-US" dirty="0">
                <a:solidFill>
                  <a:srgbClr val="010066"/>
                </a:solidFill>
              </a:rPr>
              <a:t>. by the stoichiometric coefficient (the large number before each substance in the equation). </a:t>
            </a:r>
          </a:p>
        </p:txBody>
      </p:sp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B4CA80-7737-4DC8-9004-1D8B64B5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0CDD6C37-38C3-4863-A31B-0852E864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B2A4CABC-5218-420A-9E95-24C67F86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7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  <p:bldP spid="326662" grpId="0"/>
      <p:bldP spid="326663" grpId="0"/>
      <p:bldP spid="326664" grpId="0"/>
      <p:bldP spid="32666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8A615DB-21CB-49FB-841E-D8B9CE406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Using </a:t>
            </a:r>
            <a:r>
              <a:rPr lang="en-GB" altLang="en-US" dirty="0" err="1"/>
              <a:t>r.a.m.</a:t>
            </a:r>
            <a:r>
              <a:rPr lang="en-GB" altLang="en-US" dirty="0"/>
              <a:t>: worked example (1)</a:t>
            </a:r>
            <a:endParaRPr lang="en-US" altLang="en-US" dirty="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0330BEB-70EF-4100-AD27-F91ECD9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3113"/>
            <a:ext cx="7362825" cy="8302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dirty="0">
                <a:cs typeface="Arial" panose="020B0604020202020204" pitchFamily="34" charset="0"/>
              </a:rPr>
              <a:t>If 28</a:t>
            </a:r>
            <a:r>
              <a:rPr lang="en-GB" altLang="en-US" sz="1000" dirty="0">
                <a:cs typeface="Arial" panose="020B0604020202020204" pitchFamily="34" charset="0"/>
              </a:rPr>
              <a:t> </a:t>
            </a:r>
            <a:r>
              <a:rPr lang="en-GB" altLang="en-US" dirty="0">
                <a:cs typeface="Arial" panose="020B0604020202020204" pitchFamily="34" charset="0"/>
              </a:rPr>
              <a:t>g of iron reacts with excess copper </a:t>
            </a:r>
            <a:r>
              <a:rPr lang="en-GB" altLang="en-US" dirty="0" err="1">
                <a:cs typeface="Arial" panose="020B0604020202020204" pitchFamily="34" charset="0"/>
              </a:rPr>
              <a:t>sulfate</a:t>
            </a:r>
            <a:r>
              <a:rPr lang="en-GB" altLang="en-US" dirty="0">
                <a:cs typeface="Arial" panose="020B0604020202020204" pitchFamily="34" charset="0"/>
              </a:rPr>
              <a:t> solution, what mass of copper will be made?</a:t>
            </a:r>
            <a:endParaRPr lang="en-GB" altLang="en-US" sz="1200" b="1" dirty="0"/>
          </a:p>
        </p:txBody>
      </p:sp>
      <p:sp>
        <p:nvSpPr>
          <p:cNvPr id="328708" name="Text Box 4">
            <a:extLst>
              <a:ext uri="{FF2B5EF4-FFF2-40B4-BE49-F238E27FC236}">
                <a16:creationId xmlns:a16="http://schemas.microsoft.com/office/drawing/2014/main" id="{57800B07-CFE6-4E93-83D1-D9D0BF9D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43075"/>
            <a:ext cx="816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a balanced equation for the reaction.</a:t>
            </a:r>
            <a:endParaRPr lang="en-GB" altLang="en-US" b="1" baseline="-25000" dirty="0">
              <a:cs typeface="Arial" panose="020B0604020202020204" pitchFamily="34" charset="0"/>
            </a:endParaRPr>
          </a:p>
        </p:txBody>
      </p:sp>
      <p:sp>
        <p:nvSpPr>
          <p:cNvPr id="328709" name="Text Box 53">
            <a:extLst>
              <a:ext uri="{FF2B5EF4-FFF2-40B4-BE49-F238E27FC236}">
                <a16:creationId xmlns:a16="http://schemas.microsoft.com/office/drawing/2014/main" id="{7F621B14-367E-4F8B-9761-1EFCBD48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935288"/>
            <a:ext cx="838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2</a:t>
            </a:r>
            <a:r>
              <a:rPr lang="en-GB" altLang="en-US" dirty="0">
                <a:solidFill>
                  <a:srgbClr val="010066"/>
                </a:solidFill>
              </a:rPr>
              <a:t>: </a:t>
            </a:r>
            <a:r>
              <a:rPr lang="en-GB" altLang="en-US" dirty="0"/>
              <a:t>Write down the relevant </a:t>
            </a:r>
            <a:r>
              <a:rPr lang="en-GB" altLang="en-US" dirty="0" err="1"/>
              <a:t>r.a.m.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328718" name="Text Box 14">
            <a:extLst>
              <a:ext uri="{FF2B5EF4-FFF2-40B4-BE49-F238E27FC236}">
                <a16:creationId xmlns:a16="http://schemas.microsoft.com/office/drawing/2014/main" id="{21015D3B-FD89-4731-AB4F-F6FAE371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3532188"/>
            <a:ext cx="339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  <a:cs typeface="Arial" panose="020B0604020202020204" pitchFamily="34" charset="0"/>
              </a:rPr>
              <a:t>Fe  =  56,  </a:t>
            </a:r>
            <a:r>
              <a:rPr lang="en-GB" altLang="en-US" b="1" dirty="0">
                <a:solidFill>
                  <a:srgbClr val="010066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Cu  =  </a:t>
            </a:r>
            <a:r>
              <a:rPr lang="en-GB" altLang="en-US" b="1" dirty="0">
                <a:solidFill>
                  <a:srgbClr val="010066"/>
                </a:solidFill>
                <a:cs typeface="Arial" panose="020B0604020202020204" pitchFamily="34" charset="0"/>
              </a:rPr>
              <a:t>64</a:t>
            </a:r>
            <a:r>
              <a:rPr lang="en-GB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rgbClr val="010066"/>
              </a:solidFill>
            </a:endParaRPr>
          </a:p>
        </p:txBody>
      </p:sp>
      <p:pic>
        <p:nvPicPr>
          <p:cNvPr id="16" name="Picture 15" descr="Picture11.jpg">
            <a:extLst>
              <a:ext uri="{FF2B5EF4-FFF2-40B4-BE49-F238E27FC236}">
                <a16:creationId xmlns:a16="http://schemas.microsoft.com/office/drawing/2014/main" id="{CE89A5D3-A829-478B-8D35-E5E179B7A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354263"/>
            <a:ext cx="5286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B8747A-7154-4D8A-BA2F-94B967BA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F8B72-8275-458A-9EB8-E11550DF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3">
            <a:extLst>
              <a:ext uri="{FF2B5EF4-FFF2-40B4-BE49-F238E27FC236}">
                <a16:creationId xmlns:a16="http://schemas.microsoft.com/office/drawing/2014/main" id="{E77D37D3-F004-4BF8-BC7C-413B9FD4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34" y="4165550"/>
            <a:ext cx="8389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1080000" indent="-1062000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</a:t>
            </a:r>
            <a:r>
              <a:rPr lang="en-GB" altLang="en-US" dirty="0"/>
              <a:t>As the stoichiometric coefficient for each substance is 1, we can continue to step 4.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15" name="Text Box 53">
            <a:extLst>
              <a:ext uri="{FF2B5EF4-FFF2-40B4-BE49-F238E27FC236}">
                <a16:creationId xmlns:a16="http://schemas.microsoft.com/office/drawing/2014/main" id="{9E74BBD6-5696-4729-A847-F520AC93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33" y="5110827"/>
            <a:ext cx="7850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</a:t>
            </a:r>
            <a:r>
              <a:rPr lang="en-GB" altLang="en-US" dirty="0">
                <a:solidFill>
                  <a:srgbClr val="010066"/>
                </a:solidFill>
              </a:rPr>
              <a:t>: </a:t>
            </a:r>
            <a:r>
              <a:rPr lang="en-GB" altLang="en-US" dirty="0"/>
              <a:t>Write down the ratio of reactants and products.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61673F47-F283-43E7-9741-4627387E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534" y="5699319"/>
            <a:ext cx="228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 err="1">
                <a:solidFill>
                  <a:srgbClr val="010066"/>
                </a:solidFill>
              </a:rPr>
              <a:t>Cu:Fe</a:t>
            </a:r>
            <a:r>
              <a:rPr lang="en-GB" altLang="en-US" b="1" dirty="0">
                <a:solidFill>
                  <a:srgbClr val="010066"/>
                </a:solidFill>
              </a:rPr>
              <a:t> = 1:1</a:t>
            </a:r>
            <a:endParaRPr lang="en-GB" altLang="en-US" dirty="0">
              <a:solidFill>
                <a:srgbClr val="01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  <p:bldP spid="328709" grpId="0"/>
      <p:bldP spid="328718" grpId="0"/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icture16.jpg">
            <a:extLst>
              <a:ext uri="{FF2B5EF4-FFF2-40B4-BE49-F238E27FC236}">
                <a16:creationId xmlns:a16="http://schemas.microsoft.com/office/drawing/2014/main" id="{04AC82EC-D8AF-4067-8342-F6998F3C2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"/>
          <a:stretch/>
        </p:blipFill>
        <p:spPr bwMode="auto">
          <a:xfrm>
            <a:off x="6288087" y="4625094"/>
            <a:ext cx="28559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CC8D88D4-87E9-434E-83D8-FA50ACFBC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Using </a:t>
            </a:r>
            <a:r>
              <a:rPr lang="en-GB" altLang="en-US" dirty="0" err="1"/>
              <a:t>r.a.m.</a:t>
            </a:r>
            <a:r>
              <a:rPr lang="en-GB" altLang="en-US" dirty="0"/>
              <a:t>: worked example (2)</a:t>
            </a:r>
            <a:endParaRPr lang="en-US" altLang="en-US" dirty="0"/>
          </a:p>
        </p:txBody>
      </p:sp>
      <p:sp>
        <p:nvSpPr>
          <p:cNvPr id="29700" name="Text Box 7">
            <a:extLst>
              <a:ext uri="{FF2B5EF4-FFF2-40B4-BE49-F238E27FC236}">
                <a16:creationId xmlns:a16="http://schemas.microsoft.com/office/drawing/2014/main" id="{3B7D7383-A42C-47BB-97B0-22269865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84225"/>
            <a:ext cx="670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5</a:t>
            </a:r>
            <a:r>
              <a:rPr lang="en-GB" altLang="en-US" dirty="0">
                <a:solidFill>
                  <a:srgbClr val="010066"/>
                </a:solidFill>
              </a:rPr>
              <a:t>: Convert </a:t>
            </a:r>
            <a:r>
              <a:rPr lang="en-GB" altLang="en-US" dirty="0"/>
              <a:t>to ratio of reacting masses.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328712" name="Text Box 8">
            <a:extLst>
              <a:ext uri="{FF2B5EF4-FFF2-40B4-BE49-F238E27FC236}">
                <a16:creationId xmlns:a16="http://schemas.microsoft.com/office/drawing/2014/main" id="{81A3EC11-5D25-41A5-8FC8-DEA78ADE6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506788"/>
            <a:ext cx="6805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9500" indent="-10795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6</a:t>
            </a:r>
            <a:r>
              <a:rPr lang="en-GB" altLang="en-US" dirty="0">
                <a:solidFill>
                  <a:srgbClr val="010066"/>
                </a:solidFill>
              </a:rPr>
              <a:t>: Multiply the ratio by the known mass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(from the question).</a:t>
            </a:r>
            <a:endParaRPr lang="en-GB" altLang="en-US" dirty="0"/>
          </a:p>
        </p:txBody>
      </p:sp>
      <p:sp>
        <p:nvSpPr>
          <p:cNvPr id="328713" name="Text Box 9">
            <a:extLst>
              <a:ext uri="{FF2B5EF4-FFF2-40B4-BE49-F238E27FC236}">
                <a16:creationId xmlns:a16="http://schemas.microsoft.com/office/drawing/2014/main" id="{9AAFBE39-D8A3-4507-A184-CE088147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4768850"/>
            <a:ext cx="343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mass of Cu formed </a:t>
            </a:r>
            <a:r>
              <a:rPr lang="en-GB" altLang="en-US" dirty="0">
                <a:solidFill>
                  <a:srgbClr val="010066"/>
                </a:solidFill>
              </a:rPr>
              <a:t>=</a:t>
            </a:r>
          </a:p>
        </p:txBody>
      </p:sp>
      <p:sp>
        <p:nvSpPr>
          <p:cNvPr id="328720" name="Text Box 16">
            <a:extLst>
              <a:ext uri="{FF2B5EF4-FFF2-40B4-BE49-F238E27FC236}">
                <a16:creationId xmlns:a16="http://schemas.microsoft.com/office/drawing/2014/main" id="{45467382-AC3D-4974-822C-94323802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2576513"/>
            <a:ext cx="572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10066"/>
                </a:solidFill>
              </a:rPr>
              <a:t>Ratio of Cu to Fe  =  1:1  =  64</a:t>
            </a:r>
            <a:r>
              <a:rPr lang="en-GB" altLang="en-US" sz="12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g : 56</a:t>
            </a:r>
            <a:r>
              <a:rPr lang="en-GB" altLang="en-US" sz="12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g = </a:t>
            </a:r>
          </a:p>
        </p:txBody>
      </p:sp>
      <p:sp>
        <p:nvSpPr>
          <p:cNvPr id="328721" name="Text Box 17">
            <a:extLst>
              <a:ext uri="{FF2B5EF4-FFF2-40B4-BE49-F238E27FC236}">
                <a16:creationId xmlns:a16="http://schemas.microsoft.com/office/drawing/2014/main" id="{9B9EEF89-67BA-423B-B6A3-58D57C987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69595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10066"/>
                </a:solidFill>
              </a:rPr>
              <a:t>= </a:t>
            </a:r>
            <a:r>
              <a:rPr lang="en-GB" altLang="en-US" b="1" dirty="0">
                <a:solidFill>
                  <a:srgbClr val="010066"/>
                </a:solidFill>
              </a:rPr>
              <a:t>32</a:t>
            </a:r>
            <a:r>
              <a:rPr lang="en-GB" altLang="en-US" sz="1200" b="1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010066"/>
                </a:solidFill>
              </a:rPr>
              <a:t>g of Cu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03E39D-A731-441C-AE78-F592C1DB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4768850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10066"/>
                </a:solidFill>
              </a:rPr>
              <a:t>28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g  ×</a:t>
            </a:r>
          </a:p>
        </p:txBody>
      </p:sp>
      <p:sp>
        <p:nvSpPr>
          <p:cNvPr id="29712" name="Rectangle 24">
            <a:extLst>
              <a:ext uri="{FF2B5EF4-FFF2-40B4-BE49-F238E27FC236}">
                <a16:creationId xmlns:a16="http://schemas.microsoft.com/office/drawing/2014/main" id="{6ECFE64F-4D24-4697-A1AB-5891776C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457358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10066"/>
                </a:solidFill>
              </a:rPr>
              <a:t>64</a:t>
            </a:r>
          </a:p>
        </p:txBody>
      </p:sp>
      <p:cxnSp>
        <p:nvCxnSpPr>
          <p:cNvPr id="29713" name="Straight Connector 26">
            <a:extLst>
              <a:ext uri="{FF2B5EF4-FFF2-40B4-BE49-F238E27FC236}">
                <a16:creationId xmlns:a16="http://schemas.microsoft.com/office/drawing/2014/main" id="{30B2D301-DD1E-4834-8D65-45A3D46FE5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2325" y="4976813"/>
            <a:ext cx="473075" cy="0"/>
          </a:xfrm>
          <a:prstGeom prst="line">
            <a:avLst/>
          </a:prstGeom>
          <a:noFill/>
          <a:ln w="9525" algn="ctr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Rectangle 27">
            <a:extLst>
              <a:ext uri="{FF2B5EF4-FFF2-40B4-BE49-F238E27FC236}">
                <a16:creationId xmlns:a16="http://schemas.microsoft.com/office/drawing/2014/main" id="{694CAA64-3D26-427B-9860-DFEA579E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496411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10066"/>
                </a:solidFill>
              </a:rPr>
              <a:t>56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6E640A-EE72-4F90-8448-E6E1EFD7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160" y="2576513"/>
            <a:ext cx="120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10066"/>
                </a:solidFill>
              </a:rPr>
              <a:t>64 ÷ 56</a:t>
            </a:r>
          </a:p>
        </p:txBody>
      </p:sp>
      <p:pic>
        <p:nvPicPr>
          <p:cNvPr id="2" name="Picture 22" descr="Picture12.jpg">
            <a:extLst>
              <a:ext uri="{FF2B5EF4-FFF2-40B4-BE49-F238E27FC236}">
                <a16:creationId xmlns:a16="http://schemas.microsoft.com/office/drawing/2014/main" id="{41221E58-DE35-48A6-BF25-C403AEFF9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76400"/>
            <a:ext cx="504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485D5A-C170-47FB-912E-252CBDF7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9F8EC5-DAAE-4C08-BC32-3DE8F293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2" grpId="0"/>
      <p:bldP spid="328713" grpId="0"/>
      <p:bldP spid="328720" grpId="0"/>
      <p:bldP spid="328721" grpId="0"/>
      <p:bldP spid="22" grpId="0"/>
      <p:bldP spid="29712" grpId="0"/>
      <p:bldP spid="29714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CB3645FA-D3E8-43DF-AE64-C7EB16C6C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Reacting masses and scale factors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47E41F-CE01-4085-AEDA-1A16F764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B183C94C-611B-46B0-B66D-8BD1070C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36AD7C5A-FD4B-42BB-A94A-1583267B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97981-9CC2-4BA5-8192-8AD3F030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2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3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51CE1DD-5ADA-413E-A705-36D3DF59B37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430FEBF-F545-4471-AC5D-91D3964D2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moles</a:t>
            </a:r>
            <a:endParaRPr lang="en-US" altLang="en-US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3ADB052-6F01-4A5A-83A2-3ED4DB9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3113"/>
            <a:ext cx="752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30725" name="Text Box 10">
            <a:extLst>
              <a:ext uri="{FF2B5EF4-FFF2-40B4-BE49-F238E27FC236}">
                <a16:creationId xmlns:a16="http://schemas.microsoft.com/office/drawing/2014/main" id="{D0DEA73B-ACD0-4761-BCD3-60864823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269163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/>
              <a:t>How do you work out reacting masses using </a:t>
            </a:r>
            <a:r>
              <a:rPr lang="en-GB" altLang="en-US">
                <a:solidFill>
                  <a:srgbClr val="010066"/>
                </a:solidFill>
              </a:rPr>
              <a:t>moles</a:t>
            </a:r>
            <a:r>
              <a:rPr lang="en-GB" altLang="en-US"/>
              <a:t>?</a:t>
            </a:r>
          </a:p>
        </p:txBody>
      </p:sp>
      <p:sp>
        <p:nvSpPr>
          <p:cNvPr id="348172" name="Text Box 12">
            <a:extLst>
              <a:ext uri="{FF2B5EF4-FFF2-40B4-BE49-F238E27FC236}">
                <a16:creationId xmlns:a16="http://schemas.microsoft.com/office/drawing/2014/main" id="{0276B18E-FED2-407F-A686-233BD6B6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8125"/>
            <a:ext cx="757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a balanced equation for the reaction.</a:t>
            </a:r>
          </a:p>
        </p:txBody>
      </p:sp>
      <p:sp>
        <p:nvSpPr>
          <p:cNvPr id="348173" name="Text Box 13">
            <a:extLst>
              <a:ext uri="{FF2B5EF4-FFF2-40B4-BE49-F238E27FC236}">
                <a16:creationId xmlns:a16="http://schemas.microsoft.com/office/drawing/2014/main" id="{98EBD8CE-E99A-4E28-B5FA-734113245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132013"/>
            <a:ext cx="860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2</a:t>
            </a:r>
            <a:r>
              <a:rPr lang="en-GB" altLang="en-US" dirty="0">
                <a:solidFill>
                  <a:srgbClr val="010066"/>
                </a:solidFill>
              </a:rPr>
              <a:t>: Turn the given mass value into the number of moles.</a:t>
            </a:r>
          </a:p>
        </p:txBody>
      </p:sp>
      <p:sp>
        <p:nvSpPr>
          <p:cNvPr id="348174" name="Text Box 14">
            <a:extLst>
              <a:ext uri="{FF2B5EF4-FFF2-40B4-BE49-F238E27FC236}">
                <a16:creationId xmlns:a16="http://schemas.microsoft.com/office/drawing/2014/main" id="{CB78BBBE-2EEF-42E3-B7C0-77A23712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740025"/>
            <a:ext cx="8521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Use the balanced equation to work out the number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of moles of the unknown substance.</a:t>
            </a:r>
          </a:p>
        </p:txBody>
      </p:sp>
      <p:sp>
        <p:nvSpPr>
          <p:cNvPr id="348175" name="Text Box 15">
            <a:extLst>
              <a:ext uri="{FF2B5EF4-FFF2-40B4-BE49-F238E27FC236}">
                <a16:creationId xmlns:a16="http://schemas.microsoft.com/office/drawing/2014/main" id="{3E311292-FCF6-46A0-84E8-3DF091D3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627438"/>
            <a:ext cx="5330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4:</a:t>
            </a:r>
            <a:r>
              <a:rPr lang="en-GB" altLang="en-US" dirty="0">
                <a:solidFill>
                  <a:srgbClr val="010066"/>
                </a:solidFill>
              </a:rPr>
              <a:t> Convert moles into mass using the formula:</a:t>
            </a:r>
          </a:p>
        </p:txBody>
      </p:sp>
      <p:pic>
        <p:nvPicPr>
          <p:cNvPr id="348177" name="Picture 17" descr="formula triangle">
            <a:extLst>
              <a:ext uri="{FF2B5EF4-FFF2-40B4-BE49-F238E27FC236}">
                <a16:creationId xmlns:a16="http://schemas.microsoft.com/office/drawing/2014/main" id="{5E2E248F-390B-4C90-BED2-F9611E56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308350"/>
            <a:ext cx="34734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8" name="Text Box 18">
            <a:extLst>
              <a:ext uri="{FF2B5EF4-FFF2-40B4-BE49-F238E27FC236}">
                <a16:creationId xmlns:a16="http://schemas.microsoft.com/office/drawing/2014/main" id="{0C6D9150-3BC4-4EE3-9835-6876125F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5343525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moles</a:t>
            </a:r>
          </a:p>
        </p:txBody>
      </p:sp>
      <p:sp>
        <p:nvSpPr>
          <p:cNvPr id="348179" name="Text Box 19">
            <a:extLst>
              <a:ext uri="{FF2B5EF4-FFF2-40B4-BE49-F238E27FC236}">
                <a16:creationId xmlns:a16="http://schemas.microsoft.com/office/drawing/2014/main" id="{B345B7E3-3E90-43F1-8E14-19A56412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4138613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mass</a:t>
            </a:r>
          </a:p>
        </p:txBody>
      </p:sp>
      <p:sp>
        <p:nvSpPr>
          <p:cNvPr id="348180" name="Text Box 20">
            <a:extLst>
              <a:ext uri="{FF2B5EF4-FFF2-40B4-BE49-F238E27FC236}">
                <a16:creationId xmlns:a16="http://schemas.microsoft.com/office/drawing/2014/main" id="{151F8AF2-7242-4C59-A426-8F81439A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5091113"/>
            <a:ext cx="1206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molar mass</a:t>
            </a:r>
          </a:p>
        </p:txBody>
      </p:sp>
      <p:sp>
        <p:nvSpPr>
          <p:cNvPr id="348182" name="Rectangle 22">
            <a:extLst>
              <a:ext uri="{FF2B5EF4-FFF2-40B4-BE49-F238E27FC236}">
                <a16:creationId xmlns:a16="http://schemas.microsoft.com/office/drawing/2014/main" id="{7FE965D3-4125-423A-8899-6B1FC00B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05338"/>
            <a:ext cx="424815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moles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EB9AE-6833-4EA0-AD0E-1201D542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38752"/>
            <a:ext cx="4248150" cy="839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This is rearranged to give:</a:t>
            </a:r>
          </a:p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mass = moles × molar mass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B8A4F3-B9EE-46D8-AD60-B7785854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605338"/>
            <a:ext cx="214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÷ molar mass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B58F2-9364-43C9-BD0F-CB2D92A8C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605338"/>
            <a:ext cx="973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mass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2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982261-5FC1-46F1-BFE1-D36FD476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notes_icon">
            <a:extLst>
              <a:ext uri="{FF2B5EF4-FFF2-40B4-BE49-F238E27FC236}">
                <a16:creationId xmlns:a16="http://schemas.microsoft.com/office/drawing/2014/main" id="{7A13033C-DCBA-43B8-9FBE-7F0DB752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1E1196F9-EAE1-4ADE-99E6-CB2A8734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7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2" grpId="0"/>
      <p:bldP spid="348173" grpId="0"/>
      <p:bldP spid="348174" grpId="0"/>
      <p:bldP spid="348175" grpId="0"/>
      <p:bldP spid="348178" grpId="0"/>
      <p:bldP spid="348179" grpId="0"/>
      <p:bldP spid="348180" grpId="0"/>
      <p:bldP spid="348182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562E3FF-E685-43A8-970E-CF80D7D3D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moles: worked example (1)</a:t>
            </a:r>
          </a:p>
        </p:txBody>
      </p:sp>
      <p:sp>
        <p:nvSpPr>
          <p:cNvPr id="334853" name="Text Box 5">
            <a:extLst>
              <a:ext uri="{FF2B5EF4-FFF2-40B4-BE49-F238E27FC236}">
                <a16:creationId xmlns:a16="http://schemas.microsoft.com/office/drawing/2014/main" id="{9BAED2A0-480D-4AC8-9082-68E3D0BF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68513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a balanced equation for the reaction:</a:t>
            </a:r>
          </a:p>
        </p:txBody>
      </p:sp>
      <p:sp>
        <p:nvSpPr>
          <p:cNvPr id="334855" name="Text Box 7">
            <a:extLst>
              <a:ext uri="{FF2B5EF4-FFF2-40B4-BE49-F238E27FC236}">
                <a16:creationId xmlns:a16="http://schemas.microsoft.com/office/drawing/2014/main" id="{9FAFD6A4-22CA-438F-AB40-B2F5B92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008438"/>
            <a:ext cx="808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  <a:cs typeface="Arial" panose="020B0604020202020204" pitchFamily="34" charset="0"/>
              </a:rPr>
              <a:t>Step 2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:</a:t>
            </a:r>
            <a:r>
              <a:rPr lang="en-GB" altLang="en-US" baseline="-25000" dirty="0">
                <a:solidFill>
                  <a:srgbClr val="010066"/>
                </a:solidFill>
                <a:cs typeface="Arial" panose="020B0604020202020204" pitchFamily="34" charset="0"/>
              </a:rPr>
              <a:t> 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Turn the mass of iron into moles of iron:</a:t>
            </a:r>
          </a:p>
        </p:txBody>
      </p:sp>
      <p:sp>
        <p:nvSpPr>
          <p:cNvPr id="31750" name="Text Box 24">
            <a:extLst>
              <a:ext uri="{FF2B5EF4-FFF2-40B4-BE49-F238E27FC236}">
                <a16:creationId xmlns:a16="http://schemas.microsoft.com/office/drawing/2014/main" id="{90230F96-B50E-434F-BCED-90A4AA8C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22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/>
              <a:t>If 28</a:t>
            </a:r>
            <a:r>
              <a:rPr lang="en-GB" altLang="en-US" sz="1200"/>
              <a:t> </a:t>
            </a:r>
            <a:r>
              <a:rPr lang="en-GB" altLang="en-US"/>
              <a:t>g of iron reacts with excess copper sulfate solution, what mass of copper will be made?</a:t>
            </a:r>
          </a:p>
        </p:txBody>
      </p:sp>
      <p:pic>
        <p:nvPicPr>
          <p:cNvPr id="23" name="Picture 22" descr="Picture18.jpg">
            <a:extLst>
              <a:ext uri="{FF2B5EF4-FFF2-40B4-BE49-F238E27FC236}">
                <a16:creationId xmlns:a16="http://schemas.microsoft.com/office/drawing/2014/main" id="{12F4C29A-78DE-4D94-AA63-6926F54F1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678363"/>
            <a:ext cx="81248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DD939C-FB7D-4E1C-8B9B-0F078437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7F537683-10F7-4387-ACED-AA4E3D3C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48A0D-9007-47E4-BAD2-DBB42581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7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>
            <a:extLst>
              <a:ext uri="{FF2B5EF4-FFF2-40B4-BE49-F238E27FC236}">
                <a16:creationId xmlns:a16="http://schemas.microsoft.com/office/drawing/2014/main" id="{FA55CFB9-D2A4-443C-9139-7D8166FC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746" y="3089275"/>
            <a:ext cx="424815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chemeClr val="bg1"/>
                </a:solidFill>
              </a:rPr>
              <a:t>FE + </a:t>
            </a:r>
            <a:r>
              <a:rPr lang="en-GB" altLang="en-US" b="1" dirty="0" err="1">
                <a:solidFill>
                  <a:schemeClr val="bg1"/>
                </a:solidFill>
              </a:rPr>
              <a:t>CuSO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  <a:sym typeface="Wingdings 3" panose="05040102010807070707" pitchFamily="18" charset="2"/>
              </a:rPr>
              <a:t></a:t>
            </a:r>
            <a:r>
              <a:rPr lang="en-GB" altLang="en-US" b="1" dirty="0">
                <a:solidFill>
                  <a:schemeClr val="bg1"/>
                </a:solidFill>
              </a:rPr>
              <a:t> Cu + FeSo</a:t>
            </a:r>
            <a:r>
              <a:rPr lang="en-GB" altLang="en-US" b="1" baseline="-25000" dirty="0">
                <a:solidFill>
                  <a:schemeClr val="bg1"/>
                </a:solidFill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/>
      <p:bldP spid="334855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9EF7BCD-CA9B-451E-8851-5F1A0E06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3007947"/>
            <a:ext cx="4975225" cy="496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B5861E26-A3D8-4C6A-9490-DDF2E9972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moles: worked example (2)</a:t>
            </a:r>
          </a:p>
        </p:txBody>
      </p:sp>
      <p:sp>
        <p:nvSpPr>
          <p:cNvPr id="334852" name="Text Box 4">
            <a:extLst>
              <a:ext uri="{FF2B5EF4-FFF2-40B4-BE49-F238E27FC236}">
                <a16:creationId xmlns:a16="http://schemas.microsoft.com/office/drawing/2014/main" id="{AE636513-52D5-446D-9A7E-FC764099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90" y="4803100"/>
            <a:ext cx="338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mass = moles × </a:t>
            </a:r>
            <a:r>
              <a:rPr lang="en-GB" altLang="en-US" dirty="0" err="1">
                <a:solidFill>
                  <a:srgbClr val="010066"/>
                </a:solidFill>
                <a:cs typeface="Arial" panose="020B0604020202020204" pitchFamily="34" charset="0"/>
              </a:rPr>
              <a:t>r.a.m</a:t>
            </a:r>
            <a:endParaRPr lang="en-GB" altLang="en-US" baseline="-25000" dirty="0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334864" name="Text Box 16">
            <a:extLst>
              <a:ext uri="{FF2B5EF4-FFF2-40B4-BE49-F238E27FC236}">
                <a16:creationId xmlns:a16="http://schemas.microsoft.com/office/drawing/2014/main" id="{46E7E0B4-ABB1-4F55-B6AB-E45CB461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3026997"/>
            <a:ext cx="501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10066"/>
                </a:solidFill>
              </a:rPr>
              <a:t>1 mole of Fe makes 1 mole of Cu</a:t>
            </a:r>
          </a:p>
        </p:txBody>
      </p:sp>
      <p:sp>
        <p:nvSpPr>
          <p:cNvPr id="334866" name="Text Box 18">
            <a:extLst>
              <a:ext uri="{FF2B5EF4-FFF2-40B4-BE49-F238E27FC236}">
                <a16:creationId xmlns:a16="http://schemas.microsoft.com/office/drawing/2014/main" id="{966BD303-39E9-4C52-9B5A-1BA7DCC27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434" y="5899152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= </a:t>
            </a:r>
            <a:r>
              <a:rPr lang="en-GB" altLang="en-US" b="1" dirty="0">
                <a:solidFill>
                  <a:srgbClr val="FF6600"/>
                </a:solidFill>
              </a:rPr>
              <a:t>32</a:t>
            </a:r>
            <a:r>
              <a:rPr lang="en-GB" altLang="en-US" sz="1000" b="1" dirty="0">
                <a:solidFill>
                  <a:srgbClr val="FF6600"/>
                </a:solidFill>
              </a:rPr>
              <a:t> </a:t>
            </a:r>
            <a:r>
              <a:rPr lang="en-GB" altLang="en-US" b="1" dirty="0">
                <a:solidFill>
                  <a:srgbClr val="FF6600"/>
                </a:solidFill>
              </a:rPr>
              <a:t>g of Cu</a:t>
            </a:r>
          </a:p>
        </p:txBody>
      </p:sp>
      <p:sp>
        <p:nvSpPr>
          <p:cNvPr id="334867" name="Text Box 19">
            <a:extLst>
              <a:ext uri="{FF2B5EF4-FFF2-40B4-BE49-F238E27FC236}">
                <a16:creationId xmlns:a16="http://schemas.microsoft.com/office/drawing/2014/main" id="{482B72A6-207E-4159-A897-F5911C29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434" y="5351126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= 0.5 × 64</a:t>
            </a:r>
          </a:p>
        </p:txBody>
      </p:sp>
      <p:pic>
        <p:nvPicPr>
          <p:cNvPr id="32779" name="Picture 34" descr="girl_thinking.png">
            <a:extLst>
              <a:ext uri="{FF2B5EF4-FFF2-40B4-BE49-F238E27FC236}">
                <a16:creationId xmlns:a16="http://schemas.microsoft.com/office/drawing/2014/main" id="{FBE2991F-E28A-468E-A518-F997EBE50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924050"/>
            <a:ext cx="26273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770D97-71B4-4377-A3A5-ACC3E362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526B1-81ED-4629-BCDC-B19EF939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2FEFF645-CBAB-4305-9351-EF7319CA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2" y="2004924"/>
            <a:ext cx="424815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chemeClr val="bg1"/>
                </a:solidFill>
              </a:rPr>
              <a:t>FE + </a:t>
            </a:r>
            <a:r>
              <a:rPr lang="en-GB" altLang="en-US" b="1" dirty="0" err="1">
                <a:solidFill>
                  <a:schemeClr val="bg1"/>
                </a:solidFill>
              </a:rPr>
              <a:t>CuSO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  <a:sym typeface="Wingdings 3" panose="05040102010807070707" pitchFamily="18" charset="2"/>
              </a:rPr>
              <a:t></a:t>
            </a:r>
            <a:r>
              <a:rPr lang="en-GB" altLang="en-US" b="1" dirty="0">
                <a:solidFill>
                  <a:schemeClr val="bg1"/>
                </a:solidFill>
              </a:rPr>
              <a:t> Cu + FeSo</a:t>
            </a:r>
            <a:r>
              <a:rPr lang="en-GB" altLang="en-US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4CA71B2-8E12-4452-B427-9446546A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5" y="788708"/>
            <a:ext cx="852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Use the balanced equation to work out how many moles of copper should be made: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5A4F7ED-94F4-40B0-9CE7-AA13E0B2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13" y="3881277"/>
            <a:ext cx="5344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</a:t>
            </a:r>
            <a:r>
              <a:rPr lang="en-GB" altLang="en-US" dirty="0">
                <a:solidFill>
                  <a:srgbClr val="010066"/>
                </a:solidFill>
              </a:rPr>
              <a:t>: Convert moles of copper into mass of copper: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4852" grpId="0" autoUpdateAnimBg="0"/>
      <p:bldP spid="334864" grpId="0"/>
      <p:bldP spid="334866" grpId="0"/>
      <p:bldP spid="334867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CCB8856B-D641-4EAB-8F0B-ECCA0670C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Using moles in calculations</a:t>
            </a:r>
          </a:p>
        </p:txBody>
      </p:sp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2F69D852-9B17-4C57-B284-20C1728D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88269261-0963-4633-8F7B-0E262DA7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9EAAB-C66E-4817-9DF0-0D023048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2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4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C8D4D5C5-84A9-4C8A-BB9A-B2C9133B3F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AutoShape 5">
            <a:extLst>
              <a:ext uri="{FF2B5EF4-FFF2-40B4-BE49-F238E27FC236}">
                <a16:creationId xmlns:a16="http://schemas.microsoft.com/office/drawing/2014/main" id="{96604ABA-C703-44E8-A15B-DF19AF38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5109103"/>
            <a:ext cx="8164513" cy="8636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58057" name="Text Box 9">
            <a:extLst>
              <a:ext uri="{FF2B5EF4-FFF2-40B4-BE49-F238E27FC236}">
                <a16:creationId xmlns:a16="http://schemas.microsoft.com/office/drawing/2014/main" id="{D15222D0-30B3-4D35-90F2-6A7F2C864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5534553"/>
            <a:ext cx="34671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altLang="en-US" sz="2600" b="1">
                <a:solidFill>
                  <a:schemeClr val="bg1"/>
                </a:solidFill>
              </a:rPr>
              <a:t>molar mass (g/mol)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BBA3045E-E45D-4054-BD18-29452A7B9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mole?</a:t>
            </a:r>
          </a:p>
        </p:txBody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EFC1F1AA-1067-453B-800A-07429F7B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481387"/>
            <a:ext cx="767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6600"/>
                </a:solidFill>
              </a:rPr>
              <a:t>Moles</a:t>
            </a:r>
            <a:r>
              <a:rPr lang="en-GB" altLang="en-US" dirty="0"/>
              <a:t> can be used to balance equations and calculate the masses of reactants and products. </a:t>
            </a:r>
            <a:r>
              <a:rPr lang="en-GB" altLang="en-US" dirty="0">
                <a:solidFill>
                  <a:srgbClr val="010066"/>
                </a:solidFill>
              </a:rPr>
              <a:t>The number of moles in a sample is calculated using this equation:</a:t>
            </a:r>
          </a:p>
        </p:txBody>
      </p:sp>
      <p:sp>
        <p:nvSpPr>
          <p:cNvPr id="258054" name="Rectangle 6">
            <a:extLst>
              <a:ext uri="{FF2B5EF4-FFF2-40B4-BE49-F238E27FC236}">
                <a16:creationId xmlns:a16="http://schemas.microsoft.com/office/drawing/2014/main" id="{1DC9CC57-71F0-401A-9A9F-ECAC07B7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291665"/>
            <a:ext cx="4060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600" b="1">
                <a:solidFill>
                  <a:schemeClr val="bg1"/>
                </a:solidFill>
              </a:rPr>
              <a:t>number of moles (mol) =</a:t>
            </a:r>
          </a:p>
        </p:txBody>
      </p:sp>
      <p:sp>
        <p:nvSpPr>
          <p:cNvPr id="258055" name="Text Box 7">
            <a:extLst>
              <a:ext uri="{FF2B5EF4-FFF2-40B4-BE49-F238E27FC236}">
                <a16:creationId xmlns:a16="http://schemas.microsoft.com/office/drawing/2014/main" id="{8A2C87D5-FB3D-4A67-ABE2-9E36380F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74178"/>
            <a:ext cx="3959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600" b="1">
                <a:solidFill>
                  <a:schemeClr val="bg1"/>
                </a:solidFill>
              </a:rPr>
              <a:t>mass of substance (g)</a:t>
            </a:r>
          </a:p>
        </p:txBody>
      </p:sp>
      <p:sp>
        <p:nvSpPr>
          <p:cNvPr id="258056" name="Line 8">
            <a:extLst>
              <a:ext uri="{FF2B5EF4-FFF2-40B4-BE49-F238E27FC236}">
                <a16:creationId xmlns:a16="http://schemas.microsoft.com/office/drawing/2014/main" id="{1EA69F3A-1B4F-4A9B-89F7-E23D1CE11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5542490"/>
            <a:ext cx="37068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4">
            <a:extLst>
              <a:ext uri="{FF2B5EF4-FFF2-40B4-BE49-F238E27FC236}">
                <a16:creationId xmlns:a16="http://schemas.microsoft.com/office/drawing/2014/main" id="{E5C9CF8E-5D82-4BA4-ABD3-B75D6BAB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800100"/>
            <a:ext cx="838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A mole is an SI unit that is used to denote the number of atoms or molecules in a given amount of substance. 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CEADD34E-1517-4AEE-9EAA-8C1795AF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2058282"/>
            <a:ext cx="6667500" cy="960437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69A4E4FF-1F99-4D60-8A3E-7655C264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2115432"/>
            <a:ext cx="633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A mole is defined as the number of atoms in exactly 12</a:t>
            </a:r>
            <a:r>
              <a:rPr lang="en-GB" altLang="en-US" sz="1000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</a:rPr>
              <a:t>g of carbon-12.</a:t>
            </a:r>
          </a:p>
        </p:txBody>
      </p:sp>
      <p:pic>
        <p:nvPicPr>
          <p:cNvPr id="15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FFD206-798B-41C5-80CD-EB2CC1CF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E069CB12-6B24-4265-B3BD-0D95FBC0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>
            <a:extLst>
              <a:ext uri="{FF2B5EF4-FFF2-40B4-BE49-F238E27FC236}">
                <a16:creationId xmlns:a16="http://schemas.microsoft.com/office/drawing/2014/main" id="{8CB43C2B-60C5-4AFE-B113-A2345AEB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655" y="82550"/>
            <a:ext cx="45030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D7DC4-BAA6-4E1F-B400-8AE4C3CA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94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7" grpId="0"/>
      <p:bldP spid="16389" grpId="0"/>
      <p:bldP spid="258054" grpId="0"/>
      <p:bldP spid="25805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.jpg">
            <a:extLst>
              <a:ext uri="{FF2B5EF4-FFF2-40B4-BE49-F238E27FC236}">
                <a16:creationId xmlns:a16="http://schemas.microsoft.com/office/drawing/2014/main" id="{5CC1D2A8-4BB8-4A60-B8FB-C7F4D5278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09" y="1918404"/>
            <a:ext cx="682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51223A96-7FF3-405C-A8F3-898FBF4C8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Molar mass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B5DAF52-4996-4A41-943B-27030330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21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molar mass</a:t>
            </a:r>
            <a:r>
              <a:rPr lang="en-GB" altLang="en-US" dirty="0"/>
              <a:t> is the mass in grams of one mole of a substance. </a:t>
            </a:r>
          </a:p>
        </p:txBody>
      </p:sp>
      <p:sp>
        <p:nvSpPr>
          <p:cNvPr id="258060" name="Text Box 12">
            <a:extLst>
              <a:ext uri="{FF2B5EF4-FFF2-40B4-BE49-F238E27FC236}">
                <a16:creationId xmlns:a16="http://schemas.microsoft.com/office/drawing/2014/main" id="{09A9B504-EB74-49A6-BB0D-8163CFAE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" y="4965700"/>
            <a:ext cx="760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Some elements exist as molecules, for example, O</a:t>
            </a:r>
            <a:r>
              <a:rPr lang="en-GB" altLang="en-US" baseline="-25000" dirty="0"/>
              <a:t>2</a:t>
            </a:r>
            <a:r>
              <a:rPr lang="en-GB" altLang="en-US" dirty="0"/>
              <a:t>. </a:t>
            </a:r>
            <a:br>
              <a:rPr lang="en-GB" altLang="en-US" dirty="0"/>
            </a:b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relative formula mass </a:t>
            </a:r>
            <a:r>
              <a:rPr lang="en-GB" altLang="en-US" dirty="0"/>
              <a:t>will need to be used for these elements rather than the atomic mass.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4E3E1-9288-4E41-9033-1329EB49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31988"/>
            <a:ext cx="4811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dirty="0"/>
              <a:t>For elements, this is simply the </a:t>
            </a:r>
            <a:r>
              <a:rPr lang="en-GB" altLang="en-US" b="1" dirty="0">
                <a:solidFill>
                  <a:srgbClr val="FF6600"/>
                </a:solidFill>
              </a:rPr>
              <a:t>relative atomic mass (</a:t>
            </a:r>
            <a:r>
              <a:rPr lang="en-GB" altLang="en-US" b="1" dirty="0" err="1">
                <a:solidFill>
                  <a:srgbClr val="FF6600"/>
                </a:solidFill>
              </a:rPr>
              <a:t>r.a.m.</a:t>
            </a:r>
            <a:r>
              <a:rPr lang="en-GB" altLang="en-US" b="1" dirty="0">
                <a:solidFill>
                  <a:srgbClr val="FF6600"/>
                </a:solidFill>
              </a:rPr>
              <a:t>) </a:t>
            </a:r>
            <a:r>
              <a:rPr lang="en-GB" altLang="en-US" dirty="0"/>
              <a:t>value in grams/mol.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5DF2B-09AB-4812-9141-9E8535F1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48050"/>
            <a:ext cx="50371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dirty="0"/>
              <a:t>For compounds, the molar mass is equal to the </a:t>
            </a:r>
            <a:r>
              <a:rPr lang="en-GB" altLang="en-US" b="1" dirty="0">
                <a:solidFill>
                  <a:srgbClr val="FF6600"/>
                </a:solidFill>
              </a:rPr>
              <a:t>relative formula mass (</a:t>
            </a:r>
            <a:r>
              <a:rPr lang="en-GB" altLang="en-US" b="1" dirty="0" err="1">
                <a:solidFill>
                  <a:srgbClr val="FF6600"/>
                </a:solidFill>
              </a:rPr>
              <a:t>r.f.m</a:t>
            </a:r>
            <a:r>
              <a:rPr lang="en-GB" altLang="en-US" b="1" dirty="0">
                <a:solidFill>
                  <a:srgbClr val="FF6600"/>
                </a:solidFill>
              </a:rPr>
              <a:t>.)</a:t>
            </a:r>
            <a:r>
              <a:rPr lang="en-GB" altLang="en-US" dirty="0"/>
              <a:t> value in grams/mol.</a:t>
            </a:r>
          </a:p>
        </p:txBody>
      </p:sp>
      <p:pic>
        <p:nvPicPr>
          <p:cNvPr id="15" name="Picture 2" descr="periodic table - tile">
            <a:extLst>
              <a:ext uri="{FF2B5EF4-FFF2-40B4-BE49-F238E27FC236}">
                <a16:creationId xmlns:a16="http://schemas.microsoft.com/office/drawing/2014/main" id="{97A1652A-6949-412A-B78A-C5383D44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7" y="2645479"/>
            <a:ext cx="1663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3">
            <a:extLst>
              <a:ext uri="{FF2B5EF4-FFF2-40B4-BE49-F238E27FC236}">
                <a16:creationId xmlns:a16="http://schemas.microsoft.com/office/drawing/2014/main" id="{9B19375D-EDEA-4E71-BA24-E768DDB6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22" y="1518354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010066"/>
                </a:solidFill>
              </a:rPr>
              <a:t>relative atomic mass</a:t>
            </a:r>
          </a:p>
        </p:txBody>
      </p:sp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C4DFF1-F24E-4F13-A91F-BF8E8541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0" grpId="0"/>
      <p:bldP spid="13" grpId="0"/>
      <p:bldP spid="14" grpId="0"/>
      <p:bldP spid="17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8E7E42-4729-4334-A860-CF60CC92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692525"/>
            <a:ext cx="8189913" cy="2460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0E5165-0860-49EE-A747-D94BCE53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05063"/>
            <a:ext cx="8189913" cy="498475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b="1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E3039D-E855-486E-BE2A-C69FD4B2D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Calculations using Avogadro’s constant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8F302C-9B54-480B-8DED-5475ED4E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067050"/>
            <a:ext cx="6580188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How many atoms are in 10</a:t>
            </a:r>
            <a:r>
              <a:rPr lang="en-GB" altLang="en-US" sz="1000" dirty="0"/>
              <a:t> </a:t>
            </a:r>
            <a:r>
              <a:rPr lang="en-GB" altLang="en-US" dirty="0"/>
              <a:t>g of </a:t>
            </a:r>
            <a:r>
              <a:rPr lang="en-GB" altLang="en-US" dirty="0" err="1"/>
              <a:t>aluminum</a:t>
            </a:r>
            <a:r>
              <a:rPr lang="en-GB" altLang="en-US" dirty="0"/>
              <a:t> (Al)?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7FD6-3C62-4EB0-90E2-41102E91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35388"/>
            <a:ext cx="500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molar mass of Al = </a:t>
            </a:r>
            <a:r>
              <a:rPr lang="en-GB" altLang="en-US" dirty="0" err="1"/>
              <a:t>r.a.m</a:t>
            </a:r>
            <a:r>
              <a:rPr lang="en-GB" altLang="en-US" dirty="0"/>
              <a:t> = 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454A4-ABB9-406F-B3A1-3E25DA1D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957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moles of Al = mass ÷ molar mass = 10 ÷ 27 = 0.370 moles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1DD25-C772-44E8-AB67-74798C94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056188"/>
            <a:ext cx="691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number of atoms in 0.370 moles of </a:t>
            </a:r>
            <a:r>
              <a:rPr lang="en-GB" altLang="en-US" dirty="0" err="1"/>
              <a:t>aluminum</a:t>
            </a:r>
            <a:r>
              <a:rPr lang="en-GB" altLang="en-US" dirty="0"/>
              <a:t>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7315B1-C03D-40B5-8E40-3EBA52CC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5715000"/>
            <a:ext cx="655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6.02 × 10</a:t>
            </a:r>
            <a:r>
              <a:rPr lang="en-GB" altLang="en-US" baseline="30000" dirty="0"/>
              <a:t>23</a:t>
            </a:r>
            <a:r>
              <a:rPr lang="en-GB" altLang="en-US" dirty="0"/>
              <a:t> × 0.370 moles = </a:t>
            </a:r>
            <a:r>
              <a:rPr lang="en-GB" altLang="en-US" b="1" dirty="0"/>
              <a:t>2.23 × 10</a:t>
            </a:r>
            <a:r>
              <a:rPr lang="en-GB" altLang="en-US" b="1" baseline="30000" dirty="0"/>
              <a:t>23 </a:t>
            </a:r>
            <a:r>
              <a:rPr lang="en-GB" altLang="en-US" b="1" dirty="0"/>
              <a:t>atoms 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9A61069F-BE97-471E-91DF-0A010CF0F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number of particles (atoms or molecules) of a substance can be calculated using </a:t>
            </a:r>
            <a:r>
              <a:rPr lang="en-GB" altLang="en-US" b="1" dirty="0">
                <a:solidFill>
                  <a:srgbClr val="FF6600"/>
                </a:solidFill>
              </a:rPr>
              <a:t>Avogadro’s constant</a:t>
            </a:r>
            <a:r>
              <a:rPr lang="en-GB" alt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6D50F-19DF-4C8D-ADFD-1071CAB2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79588"/>
            <a:ext cx="848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number of particles in a substance can be calculated by: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1AAA5-B4F4-4F0E-AE53-3635031A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424113"/>
            <a:ext cx="7681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number of particles = moles × Avogadro’s constant</a:t>
            </a:r>
            <a:endParaRPr lang="en-GB" altLang="en-US" b="1" baseline="-25000" dirty="0">
              <a:solidFill>
                <a:schemeClr val="bg1"/>
              </a:solidFill>
            </a:endParaRPr>
          </a:p>
        </p:txBody>
      </p:sp>
      <p:pic>
        <p:nvPicPr>
          <p:cNvPr id="17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F046ED-F0B4-4851-9004-54132557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348D25-CD47-45CE-91C3-6DEAD887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51" grpId="0" animBg="1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B7EE77A7-D10A-47CC-BE5B-15FB1261A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stoichiometric coefficient</a:t>
            </a: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A96B7431-831C-4552-B7C1-304037BD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stoichiometric coefficient </a:t>
            </a:r>
            <a:r>
              <a:rPr lang="en-GB" altLang="en-US" dirty="0">
                <a:solidFill>
                  <a:srgbClr val="010066"/>
                </a:solidFill>
              </a:rPr>
              <a:t>is the number in front of each reactant and product in a chemical equation.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35655-CF8C-4FAB-A736-0D7411869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02443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coefficient balances the number of atoms on both the reactant and product sides of the equation. </a:t>
            </a:r>
            <a:endParaRPr lang="en-GB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A6C464-9AF9-45EC-93EF-5491549A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0353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It is not necessary to write a stoichiometric coefficient of 1, and so the equation becomes: </a:t>
            </a:r>
          </a:p>
        </p:txBody>
      </p:sp>
      <p:pic>
        <p:nvPicPr>
          <p:cNvPr id="19464" name="Picture 10" descr="Picture2.jpg">
            <a:extLst>
              <a:ext uri="{FF2B5EF4-FFF2-40B4-BE49-F238E27FC236}">
                <a16:creationId xmlns:a16="http://schemas.microsoft.com/office/drawing/2014/main" id="{07C59FC7-7482-424A-B4EB-B880B1331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65325"/>
            <a:ext cx="613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3.jpg">
            <a:extLst>
              <a:ext uri="{FF2B5EF4-FFF2-40B4-BE49-F238E27FC236}">
                <a16:creationId xmlns:a16="http://schemas.microsoft.com/office/drawing/2014/main" id="{9437F822-FD1A-4D9C-82CF-4FF148AD8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65325"/>
            <a:ext cx="56086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4.jpg">
            <a:extLst>
              <a:ext uri="{FF2B5EF4-FFF2-40B4-BE49-F238E27FC236}">
                <a16:creationId xmlns:a16="http://schemas.microsoft.com/office/drawing/2014/main" id="{347DC93A-34BC-403B-8E95-EBE235ADC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997325"/>
            <a:ext cx="552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76CE26-F862-422C-A200-7DD4C583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29B55F0D-8DB3-44D3-9BDA-ECC987C5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5259E9E-AD00-4166-AD77-0CC166E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7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082CAD6-18F6-4920-BF09-BEB418469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Using moles to balance equations (1)</a:t>
            </a: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75250F2A-262B-42B6-BC79-0B695388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stoichiometric coefficients can be determined using the known masses of reactants and products: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FB46A32-A8B6-430A-A5E8-05FFB77E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25625"/>
            <a:ext cx="822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the unbalanced equation for the reaction.</a:t>
            </a:r>
          </a:p>
        </p:txBody>
      </p:sp>
      <p:sp>
        <p:nvSpPr>
          <p:cNvPr id="8" name="Text Box 133">
            <a:extLst>
              <a:ext uri="{FF2B5EF4-FFF2-40B4-BE49-F238E27FC236}">
                <a16:creationId xmlns:a16="http://schemas.microsoft.com/office/drawing/2014/main" id="{8373C00B-718E-4F0A-9D4E-A992ED7B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498725"/>
            <a:ext cx="5559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2</a:t>
            </a:r>
            <a:r>
              <a:rPr lang="en-GB" altLang="en-US" dirty="0">
                <a:solidFill>
                  <a:srgbClr val="010066"/>
                </a:solidFill>
              </a:rPr>
              <a:t>: Use the given mass values to calculate the number of moles for each reactant and product.</a:t>
            </a:r>
          </a:p>
        </p:txBody>
      </p:sp>
      <p:sp>
        <p:nvSpPr>
          <p:cNvPr id="11" name="Text Box 132">
            <a:extLst>
              <a:ext uri="{FF2B5EF4-FFF2-40B4-BE49-F238E27FC236}">
                <a16:creationId xmlns:a16="http://schemas.microsoft.com/office/drawing/2014/main" id="{7F1FAD65-77AE-4C87-98D0-6D2FF4D3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910013"/>
            <a:ext cx="5262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Convert the moles into simple, whole number ratios.</a:t>
            </a:r>
          </a:p>
        </p:txBody>
      </p:sp>
      <p:sp>
        <p:nvSpPr>
          <p:cNvPr id="12" name="Text Box 131">
            <a:extLst>
              <a:ext uri="{FF2B5EF4-FFF2-40B4-BE49-F238E27FC236}">
                <a16:creationId xmlns:a16="http://schemas.microsoft.com/office/drawing/2014/main" id="{DFB9FD63-2809-4E7E-985E-A1BDB94D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5487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</a:t>
            </a:r>
            <a:r>
              <a:rPr lang="en-GB" altLang="en-US" dirty="0">
                <a:solidFill>
                  <a:srgbClr val="010066"/>
                </a:solidFill>
              </a:rPr>
              <a:t>: Write out the balanced equation using the whole number ratio values.</a:t>
            </a:r>
          </a:p>
        </p:txBody>
      </p:sp>
      <p:pic>
        <p:nvPicPr>
          <p:cNvPr id="20489" name="Picture 2" descr="Z:\Science\GCSE Science 2016\Presentation update\Design\Images\Calculator_Girl_GCSE_Statistics_big.png">
            <a:extLst>
              <a:ext uri="{FF2B5EF4-FFF2-40B4-BE49-F238E27FC236}">
                <a16:creationId xmlns:a16="http://schemas.microsoft.com/office/drawing/2014/main" id="{A1F0960A-8439-4755-BB18-E5FFC685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6"/>
          <a:stretch>
            <a:fillRect/>
          </a:stretch>
        </p:blipFill>
        <p:spPr bwMode="auto">
          <a:xfrm>
            <a:off x="5880100" y="2411413"/>
            <a:ext cx="330676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FA1D4C-8391-4CA7-9693-9DE7D10E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8E2D32-4B6D-44B4-8EA5-F198D87B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2019CB85-0148-4756-808D-BAEB687A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00263"/>
            <a:ext cx="822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Step 1</a:t>
            </a:r>
            <a:r>
              <a:rPr lang="en-GB" altLang="en-US" dirty="0">
                <a:solidFill>
                  <a:srgbClr val="010066"/>
                </a:solidFill>
              </a:rPr>
              <a:t>: Write the equation for the reaction.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9550C33-EAA1-4131-8B3B-C8DE9F8A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257550"/>
            <a:ext cx="8361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2</a:t>
            </a:r>
            <a:r>
              <a:rPr lang="en-GB" altLang="en-US" dirty="0">
                <a:solidFill>
                  <a:srgbClr val="010066"/>
                </a:solidFill>
              </a:rPr>
              <a:t>: Use the given mass values to calculate the number of moles for each reactant and product.</a:t>
            </a:r>
          </a:p>
        </p:txBody>
      </p:sp>
      <p:sp>
        <p:nvSpPr>
          <p:cNvPr id="21510" name="TextBox 11">
            <a:extLst>
              <a:ext uri="{FF2B5EF4-FFF2-40B4-BE49-F238E27FC236}">
                <a16:creationId xmlns:a16="http://schemas.microsoft.com/office/drawing/2014/main" id="{667EC4A7-8757-49A8-B5C2-6C4DD90E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47113" cy="1200329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54</a:t>
            </a:r>
            <a:r>
              <a:rPr lang="en-GB" altLang="en-US" sz="1000" b="1" dirty="0"/>
              <a:t> </a:t>
            </a:r>
            <a:r>
              <a:rPr lang="en-GB" altLang="en-US" b="1" dirty="0"/>
              <a:t>g</a:t>
            </a:r>
            <a:r>
              <a:rPr lang="en-GB" altLang="en-US" dirty="0"/>
              <a:t> of </a:t>
            </a:r>
            <a:r>
              <a:rPr lang="en-GB" altLang="en-US" dirty="0" err="1"/>
              <a:t>aluminum</a:t>
            </a:r>
            <a:r>
              <a:rPr lang="en-GB" altLang="en-US" dirty="0"/>
              <a:t> (Al) reacts with </a:t>
            </a:r>
            <a:r>
              <a:rPr lang="en-GB" altLang="en-US" b="1" dirty="0"/>
              <a:t>159</a:t>
            </a:r>
            <a:r>
              <a:rPr lang="en-GB" altLang="en-US" sz="1000" b="1" dirty="0"/>
              <a:t> </a:t>
            </a:r>
            <a:r>
              <a:rPr lang="en-GB" altLang="en-US" b="1" dirty="0"/>
              <a:t>g</a:t>
            </a:r>
            <a:r>
              <a:rPr lang="en-GB" altLang="en-US" dirty="0"/>
              <a:t> of iron(III) oxide (Fe</a:t>
            </a:r>
            <a:r>
              <a:rPr lang="en-GB" altLang="en-US" baseline="-25000" dirty="0"/>
              <a:t>2</a:t>
            </a:r>
            <a:r>
              <a:rPr lang="en-GB" altLang="en-US" dirty="0"/>
              <a:t>O</a:t>
            </a:r>
            <a:r>
              <a:rPr lang="en-GB" altLang="en-US" baseline="-25000" dirty="0"/>
              <a:t>3</a:t>
            </a:r>
            <a:r>
              <a:rPr lang="en-GB" altLang="en-US" dirty="0"/>
              <a:t>) to produce </a:t>
            </a:r>
            <a:r>
              <a:rPr lang="en-GB" altLang="en-US" b="1" dirty="0"/>
              <a:t>111</a:t>
            </a:r>
            <a:r>
              <a:rPr lang="en-GB" altLang="en-US" sz="1000" b="1" dirty="0"/>
              <a:t> </a:t>
            </a:r>
            <a:r>
              <a:rPr lang="en-GB" altLang="en-US" b="1" dirty="0"/>
              <a:t>g</a:t>
            </a:r>
            <a:r>
              <a:rPr lang="en-GB" altLang="en-US" dirty="0"/>
              <a:t> of iron (Fe) and </a:t>
            </a:r>
            <a:r>
              <a:rPr lang="en-GB" altLang="en-US" b="1" dirty="0"/>
              <a:t>101</a:t>
            </a:r>
            <a:r>
              <a:rPr lang="en-GB" altLang="en-US" sz="1000" b="1" dirty="0"/>
              <a:t> </a:t>
            </a:r>
            <a:r>
              <a:rPr lang="en-GB" altLang="en-US" b="1" dirty="0"/>
              <a:t>g</a:t>
            </a:r>
            <a:r>
              <a:rPr lang="en-GB" altLang="en-US" dirty="0"/>
              <a:t> of </a:t>
            </a:r>
            <a:r>
              <a:rPr lang="en-GB" altLang="en-US" dirty="0" err="1"/>
              <a:t>aluminum</a:t>
            </a:r>
            <a:r>
              <a:rPr lang="en-GB" altLang="en-US" dirty="0"/>
              <a:t> oxide (Al</a:t>
            </a:r>
            <a:r>
              <a:rPr lang="en-GB" altLang="en-US" baseline="-25000" dirty="0"/>
              <a:t>2</a:t>
            </a:r>
            <a:r>
              <a:rPr lang="en-GB" altLang="en-US" dirty="0"/>
              <a:t>O</a:t>
            </a:r>
            <a:r>
              <a:rPr lang="en-GB" altLang="en-US" baseline="-25000" dirty="0"/>
              <a:t>3</a:t>
            </a:r>
            <a:r>
              <a:rPr lang="en-GB" altLang="en-US" dirty="0"/>
              <a:t>).</a:t>
            </a:r>
            <a:r>
              <a:rPr lang="en-GB" altLang="en-US" b="1" dirty="0"/>
              <a:t> </a:t>
            </a:r>
            <a:r>
              <a:rPr lang="en-GB" altLang="en-US" dirty="0"/>
              <a:t>What is the balanced equation for this reaction?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02A69-EE46-4EA6-8B9C-88F90231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142184"/>
            <a:ext cx="415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moles of Al = 54 ÷ 27 = 2 mol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F3E87-F7B3-4F4B-942F-DC63FB39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658518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moles of Fe</a:t>
            </a:r>
            <a:r>
              <a:rPr lang="en-GB" altLang="en-US" baseline="-25000" dirty="0"/>
              <a:t>2</a:t>
            </a:r>
            <a:r>
              <a:rPr lang="en-GB" altLang="en-US" dirty="0"/>
              <a:t>O</a:t>
            </a:r>
            <a:r>
              <a:rPr lang="en-GB" altLang="en-US" baseline="-25000" dirty="0"/>
              <a:t>3</a:t>
            </a:r>
            <a:r>
              <a:rPr lang="en-GB" altLang="en-US" dirty="0"/>
              <a:t> = 159 ÷ 160 = 0.99 = 1 mol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8AFA2-B79B-425E-85C4-116FF244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174852"/>
            <a:ext cx="598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moles of Fe = 111 ÷ 56 = 1.98 = 2 mol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181E1-ADEF-473D-9D6F-3AEABDF5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691188"/>
            <a:ext cx="591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moles of Al</a:t>
            </a:r>
            <a:r>
              <a:rPr lang="en-GB" altLang="en-US" baseline="-25000" dirty="0"/>
              <a:t>2</a:t>
            </a:r>
            <a:r>
              <a:rPr lang="en-GB" altLang="en-US" dirty="0"/>
              <a:t>O</a:t>
            </a:r>
            <a:r>
              <a:rPr lang="en-GB" altLang="en-US" baseline="-25000" dirty="0"/>
              <a:t>3</a:t>
            </a:r>
            <a:r>
              <a:rPr lang="en-GB" altLang="en-US" dirty="0"/>
              <a:t> = 101 ÷ 102 = 0.99 = 1 mol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A1D1B63-B5B0-4095-ABCE-AEEB8F57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+mn-ea"/>
                <a:cs typeface="+mn-cs"/>
              </a:rPr>
              <a:t>Using moles to balance equations (2)</a:t>
            </a:r>
            <a:endParaRPr lang="en-GB" dirty="0"/>
          </a:p>
        </p:txBody>
      </p:sp>
      <p:pic>
        <p:nvPicPr>
          <p:cNvPr id="21" name="Picture 20" descr="Picture4.jpg">
            <a:extLst>
              <a:ext uri="{FF2B5EF4-FFF2-40B4-BE49-F238E27FC236}">
                <a16:creationId xmlns:a16="http://schemas.microsoft.com/office/drawing/2014/main" id="{0F9025CA-49EC-4C15-9DE2-4BF6E5095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630488"/>
            <a:ext cx="3784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E5FF32-9903-424A-9F1C-AE1CD459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ABBD3-134C-4CD1-A576-3B848E49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31">
            <a:extLst>
              <a:ext uri="{FF2B5EF4-FFF2-40B4-BE49-F238E27FC236}">
                <a16:creationId xmlns:a16="http://schemas.microsoft.com/office/drawing/2014/main" id="{28C6ADD1-A604-4E13-9712-A3FEA425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0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3</a:t>
            </a:r>
            <a:r>
              <a:rPr lang="en-GB" altLang="en-US" dirty="0">
                <a:solidFill>
                  <a:srgbClr val="010066"/>
                </a:solidFill>
              </a:rPr>
              <a:t>: Convert the moles into simple whole number ratios.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96F97FA8-917D-4025-ABDF-C6CA251C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048125"/>
            <a:ext cx="860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0" indent="-10795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Step 4</a:t>
            </a:r>
            <a:r>
              <a:rPr lang="en-GB" altLang="en-US" dirty="0">
                <a:solidFill>
                  <a:srgbClr val="010066"/>
                </a:solidFill>
              </a:rPr>
              <a:t>: Write out the balanced equation using the whole number ratio values.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BC5275-5F47-42E0-AB20-2311EE7E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666875"/>
            <a:ext cx="3500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Al : Fe</a:t>
            </a:r>
            <a:r>
              <a:rPr lang="en-GB" altLang="en-US" b="1" baseline="-25000"/>
              <a:t>2</a:t>
            </a:r>
            <a:r>
              <a:rPr lang="en-GB" altLang="en-US" b="1"/>
              <a:t>O</a:t>
            </a:r>
            <a:r>
              <a:rPr lang="en-GB" altLang="en-US" b="1" baseline="-25000"/>
              <a:t>3</a:t>
            </a:r>
            <a:r>
              <a:rPr lang="en-GB" altLang="en-US" b="1"/>
              <a:t> : Fe : Al</a:t>
            </a:r>
            <a:r>
              <a:rPr lang="en-GB" altLang="en-US" b="1" baseline="-25000"/>
              <a:t>2</a:t>
            </a:r>
            <a:r>
              <a:rPr lang="en-GB" altLang="en-US" b="1"/>
              <a:t>O</a:t>
            </a:r>
            <a:r>
              <a:rPr lang="en-GB" altLang="en-US" b="1" baseline="-25000"/>
              <a:t>3</a:t>
            </a:r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5B4D5-64E3-4A85-911E-4E8CD0C7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265363"/>
            <a:ext cx="352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 2  :    1     :   2  :   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8C8CB-80D5-4EEA-BF34-A16DCB1E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1651000"/>
            <a:ext cx="36464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2 moles of </a:t>
            </a:r>
            <a:r>
              <a:rPr lang="en-GB" altLang="en-US" dirty="0" err="1"/>
              <a:t>aluminum</a:t>
            </a:r>
            <a:r>
              <a:rPr lang="en-GB" altLang="en-US" dirty="0"/>
              <a:t> react with 1 mole of iron oxide to produce 2 moles of iron, and 1 mole of </a:t>
            </a:r>
            <a:r>
              <a:rPr lang="en-GB" altLang="en-US" dirty="0" err="1"/>
              <a:t>aluminum</a:t>
            </a:r>
            <a:r>
              <a:rPr lang="en-GB" altLang="en-US" dirty="0"/>
              <a:t> oxide.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B8FA643-4BC0-4496-A8CD-0FC79474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+mn-ea"/>
                <a:cs typeface="+mn-cs"/>
              </a:rPr>
              <a:t>Using moles to balance equations (3)</a:t>
            </a:r>
            <a:endParaRPr lang="en-GB" dirty="0"/>
          </a:p>
        </p:txBody>
      </p:sp>
      <p:pic>
        <p:nvPicPr>
          <p:cNvPr id="15" name="Picture 14" descr="Picture5.jpg">
            <a:extLst>
              <a:ext uri="{FF2B5EF4-FFF2-40B4-BE49-F238E27FC236}">
                <a16:creationId xmlns:a16="http://schemas.microsoft.com/office/drawing/2014/main" id="{E3A1156C-2EA0-45C1-B1C7-32DCF3F1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018088"/>
            <a:ext cx="48339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icture6.jpg">
            <a:extLst>
              <a:ext uri="{FF2B5EF4-FFF2-40B4-BE49-F238E27FC236}">
                <a16:creationId xmlns:a16="http://schemas.microsoft.com/office/drawing/2014/main" id="{455AF3F3-9D3F-4B57-9657-B6EDD10F1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018088"/>
            <a:ext cx="48275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icture7.jpg">
            <a:extLst>
              <a:ext uri="{FF2B5EF4-FFF2-40B4-BE49-F238E27FC236}">
                <a16:creationId xmlns:a16="http://schemas.microsoft.com/office/drawing/2014/main" id="{4D4A461B-25FA-4F20-9826-7CB9F8579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761038"/>
            <a:ext cx="4835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9AD273-61AB-4340-AFC1-CCAEAC0F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63ED2-D49B-4A27-A8C2-DF502D54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ykqosgKg"/>
  <p:tag name="ARTICULATE_DESIGN_ID_8_DEFAULT DESIGN" val="24tAjrEG"/>
  <p:tag name="ARTICULATE_DESIGN_ID_1_DEFAULT DESIGN" val="qojw3S9l"/>
  <p:tag name="ARTICULATE_DESIGN_ID_9_DEFAULT DESIGN" val="j1zwGegS"/>
  <p:tag name="ARTICULATE_SLIDE_COUNT" val="20"/>
  <p:tag name="ARTICULATE_DESIGN_ID_3_DEFAULT DESIGN" val="TSF6UI9E"/>
  <p:tag name="ARTICULATE_DESIGN_ID_2_DEFAULT DESIGN" val="S48difUR"/>
  <p:tag name="ARTICULATE_DESIGN_ID_4_DEFAULT DESIGN" val="OymD19Gs"/>
  <p:tag name="ARTICULATE_DESIGN_ID_5_DEFAULT DESIGN" val="lI33zMq3"/>
  <p:tag name="ARTICULATE_DESIGN_ID_6_DEFAULT DESIGN" val="cdpvLusQ"/>
  <p:tag name="ARTICULATE_DESIGN_ID_7_DEFAULT DESIGN" val="SCMCQRO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14997</TotalTime>
  <Words>2701</Words>
  <Application>Microsoft Office PowerPoint</Application>
  <PresentationFormat>On-screen Show (4:3)</PresentationFormat>
  <Paragraphs>223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Arial</vt:lpstr>
      <vt:lpstr>Wingdings 2</vt:lpstr>
      <vt:lpstr>1_Default Design</vt:lpstr>
      <vt:lpstr>9_Default Design</vt:lpstr>
      <vt:lpstr>Reacting  Masses</vt:lpstr>
      <vt:lpstr>Information</vt:lpstr>
      <vt:lpstr>What is a mole?</vt:lpstr>
      <vt:lpstr>Molar mass</vt:lpstr>
      <vt:lpstr>Calculations using Avogadro’s constant</vt:lpstr>
      <vt:lpstr>The stoichiometric coefficient</vt:lpstr>
      <vt:lpstr>Using moles to balance equations (1)</vt:lpstr>
      <vt:lpstr>Using moles to balance equations (2)</vt:lpstr>
      <vt:lpstr>Using moles to balance equations (3)</vt:lpstr>
      <vt:lpstr>Limiting reactants</vt:lpstr>
      <vt:lpstr>Limiting reactants and balanced equations</vt:lpstr>
      <vt:lpstr>What’s the mass?</vt:lpstr>
      <vt:lpstr>Using relative atomic mass</vt:lpstr>
      <vt:lpstr>Using r.a.m.: worked example (1)</vt:lpstr>
      <vt:lpstr>Using r.a.m.: worked example (2)</vt:lpstr>
      <vt:lpstr>Reacting masses and scale factors</vt:lpstr>
      <vt:lpstr>Using moles</vt:lpstr>
      <vt:lpstr>Using moles: worked example (1)</vt:lpstr>
      <vt:lpstr>Using moles: worked example (2)</vt:lpstr>
      <vt:lpstr>Using moles in calculations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Reacting Masses</dc:title>
  <dc:subject>Boardworks High School Physical Science</dc:subject>
  <dc:creator>Boardworks</dc:creator>
  <cp:lastModifiedBy>Tim Crilly</cp:lastModifiedBy>
  <cp:revision>611</cp:revision>
  <dcterms:created xsi:type="dcterms:W3CDTF">2003-10-06T13:07:42Z</dcterms:created>
  <dcterms:modified xsi:type="dcterms:W3CDTF">2019-01-31T15:29:26Z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DCDFE8D9-D3B1-43BB-84F2-1F39828DF8B9</vt:lpwstr>
  </property>
  <property fmtid="{D5CDD505-2E9C-101B-9397-08002B2CF9AE}" pid="3" name="ArticulatePath">
    <vt:lpwstr>Reacting Masses</vt:lpwstr>
  </property>
</Properties>
</file>