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3.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activeX/activeX4.xml" ContentType="application/vnd.ms-office.activeX+xml"/>
  <Override PartName="/ppt/notesSlides/notesSlide24.xml" ContentType="application/vnd.openxmlformats-officedocument.presentationml.notesSlide+xml"/>
  <Override PartName="/ppt/tags/tag55.xml" ContentType="application/vnd.openxmlformats-officedocument.presentationml.tags+xml"/>
  <Override PartName="/ppt/activeX/activeX5.xml" ContentType="application/vnd.ms-office.activeX+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412" r:id="rId1"/>
    <p:sldMasterId id="2147485427" r:id="rId2"/>
  </p:sldMasterIdLst>
  <p:notesMasterIdLst>
    <p:notesMasterId r:id="rId30"/>
  </p:notesMasterIdLst>
  <p:handoutMasterIdLst>
    <p:handoutMasterId r:id="rId31"/>
  </p:handoutMasterIdLst>
  <p:sldIdLst>
    <p:sldId id="430" r:id="rId3"/>
    <p:sldId id="527" r:id="rId4"/>
    <p:sldId id="485" r:id="rId5"/>
    <p:sldId id="486" r:id="rId6"/>
    <p:sldId id="488" r:id="rId7"/>
    <p:sldId id="489" r:id="rId8"/>
    <p:sldId id="490" r:id="rId9"/>
    <p:sldId id="491" r:id="rId10"/>
    <p:sldId id="517" r:id="rId11"/>
    <p:sldId id="518" r:id="rId12"/>
    <p:sldId id="507" r:id="rId13"/>
    <p:sldId id="509" r:id="rId14"/>
    <p:sldId id="510" r:id="rId15"/>
    <p:sldId id="511" r:id="rId16"/>
    <p:sldId id="484" r:id="rId17"/>
    <p:sldId id="519" r:id="rId18"/>
    <p:sldId id="520" r:id="rId19"/>
    <p:sldId id="498" r:id="rId20"/>
    <p:sldId id="487" r:id="rId21"/>
    <p:sldId id="521" r:id="rId22"/>
    <p:sldId id="522" r:id="rId23"/>
    <p:sldId id="523" r:id="rId24"/>
    <p:sldId id="524" r:id="rId25"/>
    <p:sldId id="492" r:id="rId26"/>
    <p:sldId id="493" r:id="rId27"/>
    <p:sldId id="500" r:id="rId28"/>
    <p:sldId id="494" r:id="rId29"/>
  </p:sldIdLst>
  <p:sldSz cx="9144000" cy="6858000" type="screen4x3"/>
  <p:notesSz cx="6858000" cy="9296400"/>
  <p:embeddedFontLst>
    <p:embeddedFont>
      <p:font typeface="Wingdings 2" panose="05020102010507070707" pitchFamily="18" charset="2"/>
      <p:regular r:id="rId32"/>
    </p:embeddedFont>
  </p:embeddedFontLst>
  <p:custDataLst>
    <p:tags r:id="rId3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97" userDrawn="1">
          <p15:clr>
            <a:srgbClr val="A4A3A4"/>
          </p15:clr>
        </p15:guide>
        <p15:guide id="4" pos="216">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00"/>
    <a:srgbClr val="FFC197"/>
    <a:srgbClr val="CC0099"/>
    <a:srgbClr val="33CC33"/>
    <a:srgbClr val="009900"/>
    <a:srgbClr val="010066"/>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70" autoAdjust="0"/>
  </p:normalViewPr>
  <p:slideViewPr>
    <p:cSldViewPr snapToGrid="0" showGuides="1">
      <p:cViewPr varScale="1">
        <p:scale>
          <a:sx n="85" d="100"/>
          <a:sy n="85" d="100"/>
        </p:scale>
        <p:origin x="540" y="60"/>
      </p:cViewPr>
      <p:guideLst>
        <p:guide orient="horz" pos="494"/>
        <p:guide orient="horz" pos="3876"/>
        <p:guide pos="5397"/>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34"/>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CA6F6AF-4E50-4B24-B6DB-26A5431108E8}"/>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30283CF4-A13C-48F6-BDB6-CD77AFAB2933}" type="slidenum">
              <a:rPr lang="en-GB" altLang="en-US"/>
              <a:pPr/>
              <a:t>‹#›</a:t>
            </a:fld>
            <a:endParaRPr lang="en-GB" altLang="en-US"/>
          </a:p>
        </p:txBody>
      </p:sp>
      <p:sp>
        <p:nvSpPr>
          <p:cNvPr id="5" name="Rectangle 7">
            <a:extLst>
              <a:ext uri="{FF2B5EF4-FFF2-40B4-BE49-F238E27FC236}">
                <a16:creationId xmlns:a16="http://schemas.microsoft.com/office/drawing/2014/main" id="{0946B007-9D3B-479C-BE1C-06A67A2C556B}"/>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D1277B2C-F4CB-4806-A498-6CC8D8B9B106}"/>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852619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213DC2D0-14F7-4A57-A5B2-2D6F6D167AC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AA453449-19BD-493D-BADC-F15D3997747F}"/>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C705371-1FF5-412B-930B-FB1B5E99F703}"/>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C9BF5CFC-5615-4F52-A37B-8445CB3A49B6}" type="slidenum">
              <a:rPr lang="en-US" altLang="en-US"/>
              <a:pPr/>
              <a:t>‹#›</a:t>
            </a:fld>
            <a:endParaRPr lang="en-US" altLang="en-US"/>
          </a:p>
        </p:txBody>
      </p:sp>
      <p:sp>
        <p:nvSpPr>
          <p:cNvPr id="7" name="Rectangle 7">
            <a:extLst>
              <a:ext uri="{FF2B5EF4-FFF2-40B4-BE49-F238E27FC236}">
                <a16:creationId xmlns:a16="http://schemas.microsoft.com/office/drawing/2014/main" id="{086D48F4-9C38-4812-B87C-3E2503B7CB06}"/>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623C83AF-B264-4FD0-AC75-5AB69CF969EE}"/>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376803202"/>
      </p:ext>
    </p:extLst>
  </p:cSld>
  <p:clrMap bg1="lt1" tx1="dk1" bg2="lt2" tx2="dk2" accent1="accent1" accent2="accent2" accent3="accent3" accent4="accent4" accent5="accent5" accent6="accent6" hlink="hlink" folHlink="folHlink"/>
  <p:hf hd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73F8FDC4-D6BE-456D-8DB1-D379862471A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D2F9938-141F-449D-909B-15ECE7CCAC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7700D20-64FB-4F3F-AEE6-7065E43C5C72}"/>
              </a:ext>
            </a:extLst>
          </p:cNvPr>
          <p:cNvSpPr>
            <a:spLocks noGrp="1"/>
          </p:cNvSpPr>
          <p:nvPr>
            <p:ph type="sldNum" sz="quarter" idx="10"/>
          </p:nvPr>
        </p:nvSpPr>
        <p:spPr/>
        <p:txBody>
          <a:bodyPr/>
          <a:lstStyle/>
          <a:p>
            <a:fld id="{C9BF5CFC-5615-4F52-A37B-8445CB3A49B6}"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683FD5D-76CE-438A-9DFE-16E972295D46}"/>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56DFFC5D-90A3-4D80-B8D2-11188328D5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Asking Questions and Defining Problems: </a:t>
            </a:r>
            <a:r>
              <a:rPr lang="en-GB" dirty="0"/>
              <a:t>Ask questions to clarify and refine a model, an explanation, or an engineering problem.</a:t>
            </a:r>
            <a:endParaRPr lang="en-GB" dirty="0">
              <a:effectLst/>
            </a:endParaRPr>
          </a:p>
        </p:txBody>
      </p:sp>
      <p:sp>
        <p:nvSpPr>
          <p:cNvPr id="2" name="Slide Number Placeholder 1">
            <a:extLst>
              <a:ext uri="{FF2B5EF4-FFF2-40B4-BE49-F238E27FC236}">
                <a16:creationId xmlns:a16="http://schemas.microsoft.com/office/drawing/2014/main" id="{B1786C1F-3336-4C83-89D1-D4FAEC810E40}"/>
              </a:ext>
            </a:extLst>
          </p:cNvPr>
          <p:cNvSpPr>
            <a:spLocks noGrp="1"/>
          </p:cNvSpPr>
          <p:nvPr>
            <p:ph type="sldNum" sz="quarter" idx="10"/>
          </p:nvPr>
        </p:nvSpPr>
        <p:spPr/>
        <p:txBody>
          <a:bodyPr/>
          <a:lstStyle/>
          <a:p>
            <a:fld id="{C9BF5CFC-5615-4F52-A37B-8445CB3A49B6}"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E3B4F40D-0B99-48B5-9086-4C38F588E7F4}"/>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6909FD31-B625-4D4C-BB61-3F76F26985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Help students to understand the concept of a dynamic equilibrium by contrasting with a static equilibrium. A static equilibrium is a state in which nothing changes. In contrast, changes do occur in a dynamic equilibrium, but there is no overall change.</a:t>
            </a:r>
          </a:p>
        </p:txBody>
      </p:sp>
      <p:sp>
        <p:nvSpPr>
          <p:cNvPr id="2" name="Slide Number Placeholder 1">
            <a:extLst>
              <a:ext uri="{FF2B5EF4-FFF2-40B4-BE49-F238E27FC236}">
                <a16:creationId xmlns:a16="http://schemas.microsoft.com/office/drawing/2014/main" id="{A4862481-2388-4612-8CFD-DB9A6B8E18BF}"/>
              </a:ext>
            </a:extLst>
          </p:cNvPr>
          <p:cNvSpPr>
            <a:spLocks noGrp="1"/>
          </p:cNvSpPr>
          <p:nvPr>
            <p:ph type="sldNum" sz="quarter" idx="10"/>
          </p:nvPr>
        </p:nvSpPr>
        <p:spPr/>
        <p:txBody>
          <a:bodyPr/>
          <a:lstStyle/>
          <a:p>
            <a:fld id="{C9BF5CFC-5615-4F52-A37B-8445CB3A49B6}"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25F41868-4110-4D6A-A430-FCEA7BAFFEA4}"/>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DDF4DD3-EE74-4CA8-A9C9-BA62B059E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978B5C8-84AA-4718-8F90-A1B4D7D9765E}"/>
              </a:ext>
            </a:extLst>
          </p:cNvPr>
          <p:cNvSpPr>
            <a:spLocks noGrp="1"/>
          </p:cNvSpPr>
          <p:nvPr>
            <p:ph type="sldNum" sz="quarter" idx="10"/>
          </p:nvPr>
        </p:nvSpPr>
        <p:spPr/>
        <p:txBody>
          <a:bodyPr/>
          <a:lstStyle/>
          <a:p>
            <a:fld id="{C9BF5CFC-5615-4F52-A37B-8445CB3A49B6}"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79F87F59-2D8F-47B0-9F68-C1A0B1CACF1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3A1CFCF-73C4-4284-97A8-729CB66740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0E82DCC-7498-4683-BB76-F2073A6E14A0}"/>
              </a:ext>
            </a:extLst>
          </p:cNvPr>
          <p:cNvSpPr>
            <a:spLocks noGrp="1"/>
          </p:cNvSpPr>
          <p:nvPr>
            <p:ph type="sldNum" sz="quarter" idx="10"/>
          </p:nvPr>
        </p:nvSpPr>
        <p:spPr/>
        <p:txBody>
          <a:bodyPr/>
          <a:lstStyle/>
          <a:p>
            <a:fld id="{C9BF5CFC-5615-4F52-A37B-8445CB3A49B6}"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A73671ED-0AAD-46C4-BEF1-53E5EE003ED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BFF63D1-9A9E-4B0F-AED8-186B2CEBE6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t>
            </a:r>
            <a:r>
              <a:rPr lang="en-US" dirty="0"/>
              <a:t>an </a:t>
            </a:r>
            <a:r>
              <a:rPr lang="en-GB" dirty="0"/>
              <a:t>introductory or summary activity </a:t>
            </a:r>
            <a:r>
              <a:rPr lang="en-GB" altLang="en-US" dirty="0">
                <a:latin typeface="Arial" panose="020B0604020202020204" pitchFamily="34" charset="0"/>
              </a:rPr>
              <a:t>on dynamic equilibrium.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2AC9CCD0-0B41-4AC9-BA99-5BF6050C0E8B}"/>
              </a:ext>
            </a:extLst>
          </p:cNvPr>
          <p:cNvSpPr>
            <a:spLocks noGrp="1"/>
          </p:cNvSpPr>
          <p:nvPr>
            <p:ph type="sldNum" sz="quarter" idx="10"/>
          </p:nvPr>
        </p:nvSpPr>
        <p:spPr/>
        <p:txBody>
          <a:bodyPr/>
          <a:lstStyle/>
          <a:p>
            <a:fld id="{C9BF5CFC-5615-4F52-A37B-8445CB3A49B6}"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543C41-ACD9-4668-8180-0C911C7154B2}"/>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ED06AA35-62EB-4C72-B0F1-1FD1745CC1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If you control the conditions you can change the amount of the desired product. However, there are associated costs. It can be very costly to create very high or low temperatures or pressures. In industrial-scale reactions the conditions and costs have to be weighed to come to a good compromise. </a:t>
            </a:r>
          </a:p>
          <a:p>
            <a:r>
              <a:rPr lang="en-GB" altLang="en-US" b="0" dirty="0">
                <a:latin typeface="Arial" panose="020B0604020202020204" pitchFamily="34" charset="0"/>
              </a:rPr>
              <a:t>Ask students to discuss with a partner the effect they think changing temperature, pressure or concentration might have on a reaction. They should write down their hypotheses and return to them at the end of the presentation to evaluate and amend them based on what they’ve learned.</a:t>
            </a:r>
          </a:p>
          <a:p>
            <a:endParaRPr lang="en-GB" altLang="en-US" b="0"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7E2B60C9-16A2-4D22-ACF0-E20A37C98102}"/>
              </a:ext>
            </a:extLst>
          </p:cNvPr>
          <p:cNvSpPr>
            <a:spLocks noGrp="1"/>
          </p:cNvSpPr>
          <p:nvPr>
            <p:ph type="sldNum" sz="quarter" idx="10"/>
          </p:nvPr>
        </p:nvSpPr>
        <p:spPr/>
        <p:txBody>
          <a:bodyPr/>
          <a:lstStyle/>
          <a:p>
            <a:fld id="{C9BF5CFC-5615-4F52-A37B-8445CB3A49B6}" type="slidenum">
              <a:rPr lang="en-US" altLang="en-US" smtClean="0"/>
              <a:pPr/>
              <a:t>15</a:t>
            </a:fld>
            <a:endParaRPr lang="en-US" altLang="en-US"/>
          </a:p>
        </p:txBody>
      </p:sp>
    </p:spTree>
    <p:extLst>
      <p:ext uri="{BB962C8B-B14F-4D97-AF65-F5344CB8AC3E}">
        <p14:creationId xmlns:p14="http://schemas.microsoft.com/office/powerpoint/2010/main" val="3602399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D47F2AC-477D-4E9D-917B-167771F15F86}"/>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B21F51C-7024-4386-9CDC-70381E7A9F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2F7AAB2-5DA8-4CF6-98A2-0399E017C76F}"/>
              </a:ext>
            </a:extLst>
          </p:cNvPr>
          <p:cNvSpPr>
            <a:spLocks noGrp="1"/>
          </p:cNvSpPr>
          <p:nvPr>
            <p:ph type="sldNum" sz="quarter" idx="10"/>
          </p:nvPr>
        </p:nvSpPr>
        <p:spPr/>
        <p:txBody>
          <a:bodyPr/>
          <a:lstStyle/>
          <a:p>
            <a:fld id="{C9BF5CFC-5615-4F52-A37B-8445CB3A49B6}" type="slidenum">
              <a:rPr lang="en-US" altLang="en-US" smtClean="0"/>
              <a:pPr/>
              <a:t>16</a:t>
            </a:fld>
            <a:endParaRPr lang="en-US" altLang="en-US"/>
          </a:p>
        </p:txBody>
      </p:sp>
    </p:spTree>
    <p:extLst>
      <p:ext uri="{BB962C8B-B14F-4D97-AF65-F5344CB8AC3E}">
        <p14:creationId xmlns:p14="http://schemas.microsoft.com/office/powerpoint/2010/main" val="3671810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0097A37-12AA-4491-9936-17342EF56A77}"/>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1DDED289-BFFE-4AEF-8C22-585F71C6E3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E187321E-B8E9-4FA9-BEE4-5E78B0214DD0}"/>
              </a:ext>
            </a:extLst>
          </p:cNvPr>
          <p:cNvSpPr>
            <a:spLocks noGrp="1"/>
          </p:cNvSpPr>
          <p:nvPr>
            <p:ph type="sldNum" sz="quarter" idx="10"/>
          </p:nvPr>
        </p:nvSpPr>
        <p:spPr/>
        <p:txBody>
          <a:bodyPr/>
          <a:lstStyle/>
          <a:p>
            <a:fld id="{C9BF5CFC-5615-4F52-A37B-8445CB3A49B6}" type="slidenum">
              <a:rPr lang="en-US" altLang="en-US" smtClean="0"/>
              <a:pPr/>
              <a:t>17</a:t>
            </a:fld>
            <a:endParaRPr lang="en-US" altLang="en-US"/>
          </a:p>
        </p:txBody>
      </p:sp>
    </p:spTree>
    <p:extLst>
      <p:ext uri="{BB962C8B-B14F-4D97-AF65-F5344CB8AC3E}">
        <p14:creationId xmlns:p14="http://schemas.microsoft.com/office/powerpoint/2010/main" val="357180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FECA250-FA4D-4D23-BD78-433B984D8D7C}"/>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B63A49DA-A62F-4014-BABF-E45D559E8B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497C4BC9-46EA-4E65-BCF7-93C678CE8F7E}"/>
              </a:ext>
            </a:extLst>
          </p:cNvPr>
          <p:cNvSpPr>
            <a:spLocks noGrp="1"/>
          </p:cNvSpPr>
          <p:nvPr>
            <p:ph type="sldNum" sz="quarter" idx="10"/>
          </p:nvPr>
        </p:nvSpPr>
        <p:spPr/>
        <p:txBody>
          <a:bodyPr/>
          <a:lstStyle/>
          <a:p>
            <a:fld id="{C9BF5CFC-5615-4F52-A37B-8445CB3A49B6}" type="slidenum">
              <a:rPr lang="en-US" altLang="en-US" smtClean="0"/>
              <a:pPr/>
              <a:t>18</a:t>
            </a:fld>
            <a:endParaRPr lang="en-US" altLang="en-US"/>
          </a:p>
        </p:txBody>
      </p:sp>
    </p:spTree>
    <p:extLst>
      <p:ext uri="{BB962C8B-B14F-4D97-AF65-F5344CB8AC3E}">
        <p14:creationId xmlns:p14="http://schemas.microsoft.com/office/powerpoint/2010/main" val="4160928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2EA4753-0F03-47B2-9731-40B260D4E449}"/>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B0E8CE3A-4323-4E09-9B7F-B58317B4E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If the temperature of this reaction system was decreased, the system would oppose the change by moving the equilibrium in the direction that produces heat, i.e. the exothermic (forward) reaction. The equilibrium would move to the right and more product would be made. </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BFA85D2C-6AE3-4211-9D22-98C56C31D38A}"/>
              </a:ext>
            </a:extLst>
          </p:cNvPr>
          <p:cNvSpPr>
            <a:spLocks noGrp="1"/>
          </p:cNvSpPr>
          <p:nvPr>
            <p:ph type="sldNum" sz="quarter" idx="10"/>
          </p:nvPr>
        </p:nvSpPr>
        <p:spPr/>
        <p:txBody>
          <a:bodyPr/>
          <a:lstStyle/>
          <a:p>
            <a:fld id="{C9BF5CFC-5615-4F52-A37B-8445CB3A49B6}" type="slidenum">
              <a:rPr lang="en-US" altLang="en-US" smtClean="0"/>
              <a:pPr/>
              <a:t>19</a:t>
            </a:fld>
            <a:endParaRPr lang="en-US" altLang="en-US"/>
          </a:p>
        </p:txBody>
      </p:sp>
    </p:spTree>
    <p:extLst>
      <p:ext uri="{BB962C8B-B14F-4D97-AF65-F5344CB8AC3E}">
        <p14:creationId xmlns:p14="http://schemas.microsoft.com/office/powerpoint/2010/main" val="31529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656D393-EDC4-4F90-B608-AA583A4C2B02}"/>
              </a:ext>
            </a:extLst>
          </p:cNvPr>
          <p:cNvSpPr>
            <a:spLocks noGrp="1"/>
          </p:cNvSpPr>
          <p:nvPr>
            <p:ph type="sldNum" sz="quarter" idx="10"/>
          </p:nvPr>
        </p:nvSpPr>
        <p:spPr/>
        <p:txBody>
          <a:bodyPr/>
          <a:lstStyle/>
          <a:p>
            <a:fld id="{C9BF5CFC-5615-4F52-A37B-8445CB3A49B6}" type="slidenum">
              <a:rPr lang="en-US" altLang="en-US" smtClean="0"/>
              <a:pPr/>
              <a:t>2</a:t>
            </a:fld>
            <a:endParaRPr lang="en-US" altLang="en-US"/>
          </a:p>
        </p:txBody>
      </p:sp>
    </p:spTree>
    <p:extLst>
      <p:ext uri="{BB962C8B-B14F-4D97-AF65-F5344CB8AC3E}">
        <p14:creationId xmlns:p14="http://schemas.microsoft.com/office/powerpoint/2010/main" val="1266500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614EC06-5E19-4B17-A85A-7FC9DB27994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72AA4E94-01FE-449B-A3DE-B14353B668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21323283-9936-4015-B18E-F7B9B5393332}"/>
              </a:ext>
            </a:extLst>
          </p:cNvPr>
          <p:cNvSpPr>
            <a:spLocks noGrp="1"/>
          </p:cNvSpPr>
          <p:nvPr>
            <p:ph type="sldNum" sz="quarter" idx="10"/>
          </p:nvPr>
        </p:nvSpPr>
        <p:spPr/>
        <p:txBody>
          <a:bodyPr/>
          <a:lstStyle/>
          <a:p>
            <a:fld id="{C9BF5CFC-5615-4F52-A37B-8445CB3A49B6}" type="slidenum">
              <a:rPr lang="en-US" altLang="en-US" smtClean="0"/>
              <a:pPr/>
              <a:t>20</a:t>
            </a:fld>
            <a:endParaRPr lang="en-US" altLang="en-US"/>
          </a:p>
        </p:txBody>
      </p:sp>
    </p:spTree>
    <p:extLst>
      <p:ext uri="{BB962C8B-B14F-4D97-AF65-F5344CB8AC3E}">
        <p14:creationId xmlns:p14="http://schemas.microsoft.com/office/powerpoint/2010/main" val="3828518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90B8E91-F1AD-4D50-AA1C-5DF2D421F69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8AFAEE96-E407-4745-B469-4221ECFDF4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If the pressure of this reaction system was decreased, the system would oppose the change by moving the equilibrium in the direction of most molecules, i.e. the backward reaction. The equilibrium would move to the left and more NO</a:t>
            </a:r>
            <a:r>
              <a:rPr lang="en-GB" altLang="en-US" baseline="-25000" dirty="0">
                <a:latin typeface="Arial" panose="020B0604020202020204" pitchFamily="34" charset="0"/>
              </a:rPr>
              <a:t>2</a:t>
            </a:r>
            <a:r>
              <a:rPr lang="en-GB" altLang="en-US" dirty="0">
                <a:latin typeface="Arial" panose="020B0604020202020204" pitchFamily="34" charset="0"/>
              </a:rPr>
              <a:t> would be made. </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D8B25ECE-B460-47C4-AE87-C3600F2CD881}"/>
              </a:ext>
            </a:extLst>
          </p:cNvPr>
          <p:cNvSpPr>
            <a:spLocks noGrp="1"/>
          </p:cNvSpPr>
          <p:nvPr>
            <p:ph type="sldNum" sz="quarter" idx="10"/>
          </p:nvPr>
        </p:nvSpPr>
        <p:spPr/>
        <p:txBody>
          <a:bodyPr/>
          <a:lstStyle/>
          <a:p>
            <a:fld id="{C9BF5CFC-5615-4F52-A37B-8445CB3A49B6}" type="slidenum">
              <a:rPr lang="en-US" altLang="en-US" smtClean="0"/>
              <a:pPr/>
              <a:t>21</a:t>
            </a:fld>
            <a:endParaRPr lang="en-US" altLang="en-US"/>
          </a:p>
        </p:txBody>
      </p:sp>
    </p:spTree>
    <p:extLst>
      <p:ext uri="{BB962C8B-B14F-4D97-AF65-F5344CB8AC3E}">
        <p14:creationId xmlns:p14="http://schemas.microsoft.com/office/powerpoint/2010/main" val="2823460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BCB98F-C423-45E0-9D76-7964ED05A2C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87403673-804B-4147-B964-55B5B0CCFC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44D5657F-8896-4C5E-9E8E-E77EDB6A211F}"/>
              </a:ext>
            </a:extLst>
          </p:cNvPr>
          <p:cNvSpPr>
            <a:spLocks noGrp="1"/>
          </p:cNvSpPr>
          <p:nvPr>
            <p:ph type="sldNum" sz="quarter" idx="10"/>
          </p:nvPr>
        </p:nvSpPr>
        <p:spPr/>
        <p:txBody>
          <a:bodyPr/>
          <a:lstStyle/>
          <a:p>
            <a:fld id="{C9BF5CFC-5615-4F52-A37B-8445CB3A49B6}" type="slidenum">
              <a:rPr lang="en-US" altLang="en-US" smtClean="0"/>
              <a:pPr/>
              <a:t>22</a:t>
            </a:fld>
            <a:endParaRPr lang="en-US" altLang="en-US"/>
          </a:p>
        </p:txBody>
      </p:sp>
    </p:spTree>
    <p:extLst>
      <p:ext uri="{BB962C8B-B14F-4D97-AF65-F5344CB8AC3E}">
        <p14:creationId xmlns:p14="http://schemas.microsoft.com/office/powerpoint/2010/main" val="179040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56AAA0C-A138-4A86-8EB9-4C772C7EB59E}"/>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0629F31-7815-4FC1-AED9-BB56FCEC67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sym typeface="MS Reference 1"/>
            </a:endParaRPr>
          </a:p>
          <a:p>
            <a:pPr eaLnBrk="1" hangingPunct="1"/>
            <a:r>
              <a:rPr lang="en-GB" altLang="en-US" dirty="0">
                <a:latin typeface="Arial" panose="020B0604020202020204" pitchFamily="34" charset="0"/>
                <a:sym typeface="MS Reference 1"/>
              </a:rPr>
              <a:t>If water is removed from the reaction system, the equilibrium would shift to the left to increase the amount of water. More H</a:t>
            </a:r>
            <a:r>
              <a:rPr lang="en-GB" altLang="en-US" baseline="-25000" dirty="0">
                <a:latin typeface="Arial" panose="020B0604020202020204" pitchFamily="34" charset="0"/>
                <a:sym typeface="MS Reference 1"/>
              </a:rPr>
              <a:t>2</a:t>
            </a:r>
            <a:r>
              <a:rPr lang="en-GB" altLang="en-US" dirty="0">
                <a:latin typeface="Arial" panose="020B0604020202020204" pitchFamily="34" charset="0"/>
                <a:sym typeface="MS Reference 1"/>
              </a:rPr>
              <a:t>O and BiCl</a:t>
            </a:r>
            <a:r>
              <a:rPr lang="en-GB" altLang="en-US" baseline="-25000" dirty="0">
                <a:latin typeface="Arial" panose="020B0604020202020204" pitchFamily="34" charset="0"/>
                <a:sym typeface="MS Reference 1"/>
              </a:rPr>
              <a:t>3</a:t>
            </a:r>
            <a:r>
              <a:rPr lang="en-GB" altLang="en-US" dirty="0">
                <a:latin typeface="Arial" panose="020B0604020202020204" pitchFamily="34" charset="0"/>
                <a:sym typeface="MS Reference 1"/>
              </a:rPr>
              <a:t> would be produced.</a:t>
            </a:r>
          </a:p>
          <a:p>
            <a:pPr eaLnBrk="1" hangingPunct="1"/>
            <a:endParaRPr lang="en-GB" altLang="en-US" b="1" i="1" dirty="0">
              <a:latin typeface="Arial" panose="020B0604020202020204" pitchFamily="34" charset="0"/>
              <a:sym typeface="MS Reference 1"/>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37B7BB89-D722-471F-A2A0-13EF2E3CBA53}"/>
              </a:ext>
            </a:extLst>
          </p:cNvPr>
          <p:cNvSpPr>
            <a:spLocks noGrp="1"/>
          </p:cNvSpPr>
          <p:nvPr>
            <p:ph type="sldNum" sz="quarter" idx="10"/>
          </p:nvPr>
        </p:nvSpPr>
        <p:spPr/>
        <p:txBody>
          <a:bodyPr/>
          <a:lstStyle/>
          <a:p>
            <a:fld id="{C9BF5CFC-5615-4F52-A37B-8445CB3A49B6}" type="slidenum">
              <a:rPr lang="en-US" altLang="en-US" smtClean="0"/>
              <a:pPr/>
              <a:t>23</a:t>
            </a:fld>
            <a:endParaRPr lang="en-US" altLang="en-US"/>
          </a:p>
        </p:txBody>
      </p:sp>
    </p:spTree>
    <p:extLst>
      <p:ext uri="{BB962C8B-B14F-4D97-AF65-F5344CB8AC3E}">
        <p14:creationId xmlns:p14="http://schemas.microsoft.com/office/powerpoint/2010/main" val="866448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452D4D6-AD99-4E28-855D-55BF13514827}"/>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BB08E801-59A4-4A48-8F1C-2E4E709545E1}"/>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223" indent="-3223"/>
            <a:r>
              <a:rPr lang="en-GB" altLang="en-US" b="1" dirty="0">
                <a:latin typeface="Arial" panose="020B0604020202020204" pitchFamily="34" charset="0"/>
              </a:rPr>
              <a:t>Teacher notes</a:t>
            </a:r>
          </a:p>
          <a:p>
            <a:pPr marL="3223" indent="-3223"/>
            <a:r>
              <a:rPr lang="en-GB" altLang="en-US" dirty="0">
                <a:latin typeface="Arial" panose="020B0604020202020204" pitchFamily="34" charset="0"/>
              </a:rPr>
              <a:t>This activity could be used to familiarize students with the concept of changes in the position of equilibrium. The scales represent the equilibrium position: the heavier side of the reaction is more abundant. Ask students which conditions </a:t>
            </a:r>
            <a:r>
              <a:rPr lang="en-GB" altLang="en-US" dirty="0" err="1">
                <a:latin typeface="Arial" panose="020B0604020202020204" pitchFamily="34" charset="0"/>
              </a:rPr>
              <a:t>favor</a:t>
            </a:r>
            <a:r>
              <a:rPr lang="en-GB" altLang="en-US" dirty="0">
                <a:latin typeface="Arial" panose="020B0604020202020204" pitchFamily="34" charset="0"/>
              </a:rPr>
              <a:t> the production of the product, SO</a:t>
            </a:r>
            <a:r>
              <a:rPr lang="en-GB" altLang="en-US" baseline="-25000" dirty="0">
                <a:latin typeface="Arial" panose="020B0604020202020204" pitchFamily="34" charset="0"/>
              </a:rPr>
              <a:t>3</a:t>
            </a:r>
            <a:r>
              <a:rPr lang="en-GB" altLang="en-US" dirty="0">
                <a:latin typeface="Arial" panose="020B0604020202020204" pitchFamily="34" charset="0"/>
              </a:rPr>
              <a:t>. The forward reaction is </a:t>
            </a:r>
            <a:r>
              <a:rPr lang="en-GB" altLang="en-US" dirty="0" err="1">
                <a:latin typeface="Arial" panose="020B0604020202020204" pitchFamily="34" charset="0"/>
              </a:rPr>
              <a:t>favored</a:t>
            </a:r>
            <a:r>
              <a:rPr lang="en-GB" altLang="en-US" dirty="0">
                <a:latin typeface="Arial" panose="020B0604020202020204" pitchFamily="34" charset="0"/>
              </a:rPr>
              <a:t> by:</a:t>
            </a:r>
          </a:p>
          <a:p>
            <a:pPr marL="174056" indent="-174056">
              <a:buFont typeface="Arial" panose="020B0604020202020204" pitchFamily="34" charset="0"/>
              <a:buChar char="•"/>
            </a:pPr>
            <a:r>
              <a:rPr lang="en-GB" altLang="en-US" dirty="0">
                <a:latin typeface="Arial" panose="020B0604020202020204" pitchFamily="34" charset="0"/>
              </a:rPr>
              <a:t>low temperatures, as the forward reaction is exothermic.</a:t>
            </a:r>
          </a:p>
          <a:p>
            <a:pPr marL="174056" indent="-174056">
              <a:buFont typeface="Arial" panose="020B0604020202020204" pitchFamily="34" charset="0"/>
              <a:buChar char="•"/>
            </a:pPr>
            <a:r>
              <a:rPr lang="en-GB" altLang="en-US" dirty="0">
                <a:latin typeface="Arial" panose="020B0604020202020204" pitchFamily="34" charset="0"/>
              </a:rPr>
              <a:t>high pressures, as there are fewer molecules of product than reactant.</a:t>
            </a:r>
          </a:p>
        </p:txBody>
      </p:sp>
      <p:sp>
        <p:nvSpPr>
          <p:cNvPr id="2" name="Slide Number Placeholder 1">
            <a:extLst>
              <a:ext uri="{FF2B5EF4-FFF2-40B4-BE49-F238E27FC236}">
                <a16:creationId xmlns:a16="http://schemas.microsoft.com/office/drawing/2014/main" id="{E4CC2023-1A08-4986-8601-BCB35E2395CF}"/>
              </a:ext>
            </a:extLst>
          </p:cNvPr>
          <p:cNvSpPr>
            <a:spLocks noGrp="1"/>
          </p:cNvSpPr>
          <p:nvPr>
            <p:ph type="sldNum" sz="quarter" idx="10"/>
          </p:nvPr>
        </p:nvSpPr>
        <p:spPr/>
        <p:txBody>
          <a:bodyPr/>
          <a:lstStyle/>
          <a:p>
            <a:fld id="{C9BF5CFC-5615-4F52-A37B-8445CB3A49B6}" type="slidenum">
              <a:rPr lang="en-US" altLang="en-US" smtClean="0"/>
              <a:pPr/>
              <a:t>24</a:t>
            </a:fld>
            <a:endParaRPr lang="en-US" altLang="en-US"/>
          </a:p>
        </p:txBody>
      </p:sp>
    </p:spTree>
    <p:extLst>
      <p:ext uri="{BB962C8B-B14F-4D97-AF65-F5344CB8AC3E}">
        <p14:creationId xmlns:p14="http://schemas.microsoft.com/office/powerpoint/2010/main" val="3909184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3DD1D9B-2CB0-4ECF-9AF4-5F15F1245128}"/>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B6B5E969-7E81-4CBA-88EA-14E8C8059A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animation demonstrates the yield of ammonia produced under various temperature and pressure conditions. The animation can be used to demonstrate how changing the position of equilibrium changes the yield of product. </a:t>
            </a:r>
          </a:p>
          <a:p>
            <a:endParaRPr lang="en-GB" altLang="en-US" dirty="0">
              <a:latin typeface="Arial" panose="020B0604020202020204" pitchFamily="34" charset="0"/>
            </a:endParaRPr>
          </a:p>
          <a:p>
            <a:r>
              <a:rPr lang="en-GB" altLang="en-US" dirty="0">
                <a:latin typeface="Arial" panose="020B0604020202020204" pitchFamily="34" charset="0"/>
              </a:rPr>
              <a:t>Ask students to interpret the data in the graph. They should notice that the production of ammonia is </a:t>
            </a:r>
            <a:r>
              <a:rPr lang="en-GB" altLang="en-US" dirty="0" err="1">
                <a:latin typeface="Arial" panose="020B0604020202020204" pitchFamily="34" charset="0"/>
              </a:rPr>
              <a:t>favored</a:t>
            </a:r>
            <a:r>
              <a:rPr lang="en-GB" altLang="en-US" dirty="0">
                <a:latin typeface="Arial" panose="020B0604020202020204" pitchFamily="34" charset="0"/>
              </a:rPr>
              <a:t> by:</a:t>
            </a:r>
          </a:p>
          <a:p>
            <a:pPr marL="174056" indent="-174056">
              <a:buFont typeface="Arial" panose="020B0604020202020204" pitchFamily="34" charset="0"/>
              <a:buChar char="•"/>
            </a:pPr>
            <a:r>
              <a:rPr lang="en-GB" altLang="en-US" dirty="0">
                <a:latin typeface="Arial" panose="020B0604020202020204" pitchFamily="34" charset="0"/>
              </a:rPr>
              <a:t>low temperatures</a:t>
            </a:r>
          </a:p>
          <a:p>
            <a:pPr marL="174056" indent="-174056">
              <a:buFont typeface="Arial" panose="020B0604020202020204" pitchFamily="34" charset="0"/>
              <a:buChar char="•"/>
            </a:pPr>
            <a:r>
              <a:rPr lang="en-GB" altLang="en-US" dirty="0">
                <a:latin typeface="Arial" panose="020B0604020202020204" pitchFamily="34" charset="0"/>
              </a:rPr>
              <a:t>high pressures.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7ACDEF50-EBB7-4094-8279-726AD31FE1A1}"/>
              </a:ext>
            </a:extLst>
          </p:cNvPr>
          <p:cNvSpPr>
            <a:spLocks noGrp="1"/>
          </p:cNvSpPr>
          <p:nvPr>
            <p:ph type="sldNum" sz="quarter" idx="10"/>
          </p:nvPr>
        </p:nvSpPr>
        <p:spPr/>
        <p:txBody>
          <a:bodyPr/>
          <a:lstStyle/>
          <a:p>
            <a:fld id="{C9BF5CFC-5615-4F52-A37B-8445CB3A49B6}" type="slidenum">
              <a:rPr lang="en-US" altLang="en-US" smtClean="0"/>
              <a:pPr/>
              <a:t>25</a:t>
            </a:fld>
            <a:endParaRPr lang="en-US" altLang="en-US"/>
          </a:p>
        </p:txBody>
      </p:sp>
    </p:spTree>
    <p:extLst>
      <p:ext uri="{BB962C8B-B14F-4D97-AF65-F5344CB8AC3E}">
        <p14:creationId xmlns:p14="http://schemas.microsoft.com/office/powerpoint/2010/main" val="3340237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CDFBD55-EF3A-4191-8158-F9DA5EEF82AB}"/>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9A13CA8B-5906-434C-A9E3-A10C232FF5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Joe Gough, Shutterstock.com 2018</a:t>
            </a:r>
          </a:p>
        </p:txBody>
      </p:sp>
      <p:sp>
        <p:nvSpPr>
          <p:cNvPr id="2" name="Slide Number Placeholder 1">
            <a:extLst>
              <a:ext uri="{FF2B5EF4-FFF2-40B4-BE49-F238E27FC236}">
                <a16:creationId xmlns:a16="http://schemas.microsoft.com/office/drawing/2014/main" id="{F4703464-A787-4FB7-A954-EE69D6A20364}"/>
              </a:ext>
            </a:extLst>
          </p:cNvPr>
          <p:cNvSpPr>
            <a:spLocks noGrp="1"/>
          </p:cNvSpPr>
          <p:nvPr>
            <p:ph type="sldNum" sz="quarter" idx="10"/>
          </p:nvPr>
        </p:nvSpPr>
        <p:spPr/>
        <p:txBody>
          <a:bodyPr/>
          <a:lstStyle/>
          <a:p>
            <a:fld id="{C9BF5CFC-5615-4F52-A37B-8445CB3A49B6}" type="slidenum">
              <a:rPr lang="en-US" altLang="en-US" smtClean="0"/>
              <a:pPr/>
              <a:t>26</a:t>
            </a:fld>
            <a:endParaRPr lang="en-US" altLang="en-US"/>
          </a:p>
        </p:txBody>
      </p:sp>
    </p:spTree>
    <p:extLst>
      <p:ext uri="{BB962C8B-B14F-4D97-AF65-F5344CB8AC3E}">
        <p14:creationId xmlns:p14="http://schemas.microsoft.com/office/powerpoint/2010/main" val="892054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8E7317C-AD2A-4761-861A-EDA18C1CAEF6}"/>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5133B242-CD11-4075-B637-FED420F0BB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Catalysts increase the rate at which dynamic equilibrium is reached but do not change the position of equilibrium. An iron catalyst is used in the production of ammonia. </a:t>
            </a:r>
          </a:p>
          <a:p>
            <a:endParaRPr lang="en-GB" altLang="en-US" b="1" i="1" dirty="0">
              <a:latin typeface="Arial" panose="020B0604020202020204" pitchFamily="34" charset="0"/>
            </a:endParaRPr>
          </a:p>
          <a:p>
            <a:r>
              <a:rPr lang="en-GB" altLang="en-US" dirty="0">
                <a:latin typeface="Arial" panose="020B0604020202020204" pitchFamily="34" charset="0"/>
              </a:rPr>
              <a:t>For more information about the Haber process, please refer to </a:t>
            </a:r>
            <a:r>
              <a:rPr lang="en-GB" altLang="en-US" i="1" dirty="0">
                <a:latin typeface="Arial" panose="020B0604020202020204" pitchFamily="34" charset="0"/>
              </a:rPr>
              <a:t>The Haber Process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352CD5BB-FEE0-4DBE-89BC-088AFDA8C597}"/>
              </a:ext>
            </a:extLst>
          </p:cNvPr>
          <p:cNvSpPr>
            <a:spLocks noGrp="1"/>
          </p:cNvSpPr>
          <p:nvPr>
            <p:ph type="sldNum" sz="quarter" idx="10"/>
          </p:nvPr>
        </p:nvSpPr>
        <p:spPr/>
        <p:txBody>
          <a:bodyPr/>
          <a:lstStyle/>
          <a:p>
            <a:fld id="{C9BF5CFC-5615-4F52-A37B-8445CB3A49B6}" type="slidenum">
              <a:rPr lang="en-US" altLang="en-US" smtClean="0"/>
              <a:pPr/>
              <a:t>27</a:t>
            </a:fld>
            <a:endParaRPr lang="en-US" altLang="en-US"/>
          </a:p>
        </p:txBody>
      </p:sp>
    </p:spTree>
    <p:extLst>
      <p:ext uri="{BB962C8B-B14F-4D97-AF65-F5344CB8AC3E}">
        <p14:creationId xmlns:p14="http://schemas.microsoft.com/office/powerpoint/2010/main" val="21711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BF84836E-D688-4867-9843-9125BB28A9C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02922D44-3044-4BB5-97C4-D42FA0CED4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89C6EFC-B709-4202-AE26-028283BCDC34}"/>
              </a:ext>
            </a:extLst>
          </p:cNvPr>
          <p:cNvSpPr>
            <a:spLocks noGrp="1"/>
          </p:cNvSpPr>
          <p:nvPr>
            <p:ph type="sldNum" sz="quarter" idx="10"/>
          </p:nvPr>
        </p:nvSpPr>
        <p:spPr/>
        <p:txBody>
          <a:bodyPr/>
          <a:lstStyle/>
          <a:p>
            <a:fld id="{C9BF5CFC-5615-4F52-A37B-8445CB3A49B6}"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101D810E-8E17-4845-9E3D-C139CC5E280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4E1687D-15CB-485D-9EA4-45C6F55506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equations for reversible reactions, reactants and products are joined by a “two-way” arrow.</a:t>
            </a:r>
          </a:p>
        </p:txBody>
      </p:sp>
      <p:sp>
        <p:nvSpPr>
          <p:cNvPr id="2" name="Slide Number Placeholder 1">
            <a:extLst>
              <a:ext uri="{FF2B5EF4-FFF2-40B4-BE49-F238E27FC236}">
                <a16:creationId xmlns:a16="http://schemas.microsoft.com/office/drawing/2014/main" id="{9CF5EDDE-A9C9-4DFC-AFD5-F95652F4F2E6}"/>
              </a:ext>
            </a:extLst>
          </p:cNvPr>
          <p:cNvSpPr>
            <a:spLocks noGrp="1"/>
          </p:cNvSpPr>
          <p:nvPr>
            <p:ph type="sldNum" sz="quarter" idx="10"/>
          </p:nvPr>
        </p:nvSpPr>
        <p:spPr/>
        <p:txBody>
          <a:bodyPr/>
          <a:lstStyle/>
          <a:p>
            <a:fld id="{C9BF5CFC-5615-4F52-A37B-8445CB3A49B6}"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5DBEA54A-8E27-4593-BF9E-E09AB08AE8B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4E6BD7D-8D48-4715-AAC5-26C9010921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3B1D431-D406-4937-B55B-57501E2EC787}"/>
              </a:ext>
            </a:extLst>
          </p:cNvPr>
          <p:cNvSpPr>
            <a:spLocks noGrp="1"/>
          </p:cNvSpPr>
          <p:nvPr>
            <p:ph type="sldNum" sz="quarter" idx="10"/>
          </p:nvPr>
        </p:nvSpPr>
        <p:spPr/>
        <p:txBody>
          <a:bodyPr/>
          <a:lstStyle/>
          <a:p>
            <a:fld id="{C9BF5CFC-5615-4F52-A37B-8445CB3A49B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46EC607F-4789-4781-8B17-C0C55275B9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835F2BA-7A97-443F-87CE-654CE86362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animation can be used to introduce the heating of hydrated copper (II) </a:t>
            </a:r>
            <a:r>
              <a:rPr lang="en-GB" altLang="en-US" dirty="0" err="1">
                <a:latin typeface="Arial" panose="020B0604020202020204" pitchFamily="34" charset="0"/>
              </a:rPr>
              <a:t>sulfate</a:t>
            </a:r>
            <a:r>
              <a:rPr lang="en-GB" altLang="en-US" dirty="0">
                <a:latin typeface="Arial" panose="020B0604020202020204" pitchFamily="34" charset="0"/>
              </a:rPr>
              <a:t>, and subsequent rehydration of anhydrous copper (II) </a:t>
            </a:r>
            <a:r>
              <a:rPr lang="en-GB" altLang="en-US" dirty="0" err="1">
                <a:latin typeface="Arial" panose="020B0604020202020204" pitchFamily="34" charset="0"/>
              </a:rPr>
              <a:t>sulfate</a:t>
            </a:r>
            <a:r>
              <a:rPr lang="en-GB" altLang="en-US" dirty="0">
                <a:latin typeface="Arial" panose="020B0604020202020204" pitchFamily="34" charset="0"/>
              </a:rPr>
              <a:t> as an example of a reversible reaction. It could be shown as a precursor to running the experiment in the lab, or as a summary exercise.</a:t>
            </a:r>
          </a:p>
        </p:txBody>
      </p:sp>
      <p:sp>
        <p:nvSpPr>
          <p:cNvPr id="2" name="Slide Number Placeholder 1">
            <a:extLst>
              <a:ext uri="{FF2B5EF4-FFF2-40B4-BE49-F238E27FC236}">
                <a16:creationId xmlns:a16="http://schemas.microsoft.com/office/drawing/2014/main" id="{A78F0AF4-CB41-4957-A4F8-F001C0EC3055}"/>
              </a:ext>
            </a:extLst>
          </p:cNvPr>
          <p:cNvSpPr>
            <a:spLocks noGrp="1"/>
          </p:cNvSpPr>
          <p:nvPr>
            <p:ph type="sldNum" sz="quarter" idx="10"/>
          </p:nvPr>
        </p:nvSpPr>
        <p:spPr/>
        <p:txBody>
          <a:bodyPr/>
          <a:lstStyle/>
          <a:p>
            <a:fld id="{C9BF5CFC-5615-4F52-A37B-8445CB3A49B6}"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8098F13A-B0A9-4EEA-AFE7-99068EAF522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6B0404B-2CF2-4917-A56E-265BDD81C1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exothermic and endothermic reactions, please refer to the </a:t>
            </a:r>
            <a:r>
              <a:rPr lang="en-GB" altLang="en-US" i="1" dirty="0">
                <a:latin typeface="Arial" panose="020B0604020202020204" pitchFamily="34" charset="0"/>
              </a:rPr>
              <a:t>Exothermic and Endothermic Reactions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BAF5FBA9-30F6-4027-A925-09804819F103}"/>
              </a:ext>
            </a:extLst>
          </p:cNvPr>
          <p:cNvSpPr>
            <a:spLocks noGrp="1"/>
          </p:cNvSpPr>
          <p:nvPr>
            <p:ph type="sldNum" sz="quarter" idx="10"/>
          </p:nvPr>
        </p:nvSpPr>
        <p:spPr/>
        <p:txBody>
          <a:bodyPr/>
          <a:lstStyle/>
          <a:p>
            <a:fld id="{C9BF5CFC-5615-4F52-A37B-8445CB3A49B6}"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12C7C163-1D9E-4568-BBDE-38C4FD2F568F}"/>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D26DF4D-2D3B-447F-8610-8E0A9B68DF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C46C3C2-4D36-4E68-9726-B691D8DA1EDF}"/>
              </a:ext>
            </a:extLst>
          </p:cNvPr>
          <p:cNvSpPr>
            <a:spLocks noGrp="1"/>
          </p:cNvSpPr>
          <p:nvPr>
            <p:ph type="sldNum" sz="quarter" idx="10"/>
          </p:nvPr>
        </p:nvSpPr>
        <p:spPr/>
        <p:txBody>
          <a:bodyPr/>
          <a:lstStyle/>
          <a:p>
            <a:fld id="{C9BF5CFC-5615-4F52-A37B-8445CB3A49B6}"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FCBCB21B-66AD-4002-9563-13DDE64FF9D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C83868A7-CDF2-4F22-95B6-F5B4C96737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classification activity to increase class participation.</a:t>
            </a:r>
          </a:p>
        </p:txBody>
      </p:sp>
      <p:sp>
        <p:nvSpPr>
          <p:cNvPr id="2" name="Slide Number Placeholder 1">
            <a:extLst>
              <a:ext uri="{FF2B5EF4-FFF2-40B4-BE49-F238E27FC236}">
                <a16:creationId xmlns:a16="http://schemas.microsoft.com/office/drawing/2014/main" id="{C87E9F95-1754-4EA2-B5F7-FB5973445551}"/>
              </a:ext>
            </a:extLst>
          </p:cNvPr>
          <p:cNvSpPr>
            <a:spLocks noGrp="1"/>
          </p:cNvSpPr>
          <p:nvPr>
            <p:ph type="sldNum" sz="quarter" idx="10"/>
          </p:nvPr>
        </p:nvSpPr>
        <p:spPr/>
        <p:txBody>
          <a:bodyPr/>
          <a:lstStyle/>
          <a:p>
            <a:fld id="{C9BF5CFC-5615-4F52-A37B-8445CB3A49B6}"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113672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9822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6636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87707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162156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68558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1897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85429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8068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23230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3576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22939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15164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98258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24785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46372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84504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3339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6358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79791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096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1288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06377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8044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6884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9388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6"/>
    </p:custDataLst>
    <p:extLst>
      <p:ext uri="{BB962C8B-B14F-4D97-AF65-F5344CB8AC3E}">
        <p14:creationId xmlns:p14="http://schemas.microsoft.com/office/powerpoint/2010/main" val="2198124700"/>
      </p:ext>
    </p:extLst>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7" r:id="rId5"/>
    <p:sldLayoutId id="2147485418" r:id="rId6"/>
    <p:sldLayoutId id="2147485419" r:id="rId7"/>
    <p:sldLayoutId id="2147485420" r:id="rId8"/>
    <p:sldLayoutId id="2147485421" r:id="rId9"/>
    <p:sldLayoutId id="2147485422" r:id="rId10"/>
    <p:sldLayoutId id="2147485423" r:id="rId11"/>
    <p:sldLayoutId id="2147485424" r:id="rId12"/>
    <p:sldLayoutId id="2147485425" r:id="rId13"/>
    <p:sldLayoutId id="214748542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4"/>
    </p:custDataLst>
    <p:extLst>
      <p:ext uri="{BB962C8B-B14F-4D97-AF65-F5344CB8AC3E}">
        <p14:creationId xmlns:p14="http://schemas.microsoft.com/office/powerpoint/2010/main" val="3094356362"/>
      </p:ext>
    </p:extLst>
  </p:cSld>
  <p:clrMap bg1="lt1" tx1="dk1" bg2="lt2" tx2="dk2" accent1="accent1" accent2="accent2" accent3="accent3" accent4="accent4" accent5="accent5" accent6="accent6" hlink="hlink" folHlink="folHlink"/>
  <p:sldLayoutIdLst>
    <p:sldLayoutId id="2147485428" r:id="rId1"/>
    <p:sldLayoutId id="2147485429" r:id="rId2"/>
    <p:sldLayoutId id="2147485430" r:id="rId3"/>
    <p:sldLayoutId id="2147485431" r:id="rId4"/>
    <p:sldLayoutId id="2147485432" r:id="rId5"/>
    <p:sldLayoutId id="2147485433" r:id="rId6"/>
    <p:sldLayoutId id="2147485434" r:id="rId7"/>
    <p:sldLayoutId id="2147485435" r:id="rId8"/>
    <p:sldLayoutId id="2147485436" r:id="rId9"/>
    <p:sldLayoutId id="2147485437" r:id="rId10"/>
    <p:sldLayoutId id="2147485438" r:id="rId11"/>
    <p:sldLayoutId id="214748543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4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4.xml"/><Relationship Id="rId7" Type="http://schemas.openxmlformats.org/officeDocument/2006/relationships/image" Target="../media/image13.png"/><Relationship Id="rId2" Type="http://schemas.openxmlformats.org/officeDocument/2006/relationships/tags" Target="../tags/tag5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24.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5.xml"/><Relationship Id="rId7" Type="http://schemas.openxmlformats.org/officeDocument/2006/relationships/image" Target="../media/image13.png"/><Relationship Id="rId2" Type="http://schemas.openxmlformats.org/officeDocument/2006/relationships/tags" Target="../tags/tag55.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25.xml"/><Relationship Id="rId10" Type="http://schemas.openxmlformats.org/officeDocument/2006/relationships/image" Target="../media/image14.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tags" Target="../tags/tag57.xml"/><Relationship Id="rId6" Type="http://schemas.openxmlformats.org/officeDocument/2006/relationships/image" Target="../media/image11.png"/><Relationship Id="rId5" Type="http://schemas.openxmlformats.org/officeDocument/2006/relationships/image" Target="../media/image29.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6B716C9B-19F5-405F-AA13-E7943027E331}"/>
              </a:ext>
            </a:extLst>
          </p:cNvPr>
          <p:cNvSpPr>
            <a:spLocks noGrp="1"/>
          </p:cNvSpPr>
          <p:nvPr>
            <p:ph type="title"/>
          </p:nvPr>
        </p:nvSpPr>
        <p:spPr>
          <a:xfrm>
            <a:off x="3230310" y="1187864"/>
            <a:ext cx="4976988" cy="3119215"/>
          </a:xfrm>
        </p:spPr>
        <p:txBody>
          <a:bodyPr/>
          <a:lstStyle/>
          <a:p>
            <a:r>
              <a:rPr lang="en-GB" altLang="en-US" dirty="0"/>
              <a:t>Reversible Reactions and Equilibrium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book background 23.png">
            <a:extLst>
              <a:ext uri="{FF2B5EF4-FFF2-40B4-BE49-F238E27FC236}">
                <a16:creationId xmlns:a16="http://schemas.microsoft.com/office/drawing/2014/main" id="{EFA7ABFC-073D-4DD5-BC3B-A8142C1DAA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73225"/>
            <a:ext cx="9144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2">
            <a:extLst>
              <a:ext uri="{FF2B5EF4-FFF2-40B4-BE49-F238E27FC236}">
                <a16:creationId xmlns:a16="http://schemas.microsoft.com/office/drawing/2014/main" id="{A06D382E-5A83-4BF5-B4E2-AEA13EE960F4}"/>
              </a:ext>
            </a:extLst>
          </p:cNvPr>
          <p:cNvSpPr>
            <a:spLocks noGrp="1"/>
          </p:cNvSpPr>
          <p:nvPr>
            <p:ph type="title"/>
          </p:nvPr>
        </p:nvSpPr>
        <p:spPr/>
        <p:txBody>
          <a:bodyPr/>
          <a:lstStyle/>
          <a:p>
            <a:r>
              <a:rPr lang="en-GB" altLang="en-US"/>
              <a:t>Yield of reversible reactions</a:t>
            </a:r>
          </a:p>
        </p:txBody>
      </p:sp>
      <p:sp>
        <p:nvSpPr>
          <p:cNvPr id="20484" name="Rectangle 72">
            <a:extLst>
              <a:ext uri="{FF2B5EF4-FFF2-40B4-BE49-F238E27FC236}">
                <a16:creationId xmlns:a16="http://schemas.microsoft.com/office/drawing/2014/main" id="{228316AE-DB9D-4A40-A0AD-0FC8139FE49D}"/>
              </a:ext>
            </a:extLst>
          </p:cNvPr>
          <p:cNvSpPr>
            <a:spLocks noChangeArrowheads="1"/>
          </p:cNvSpPr>
          <p:nvPr/>
        </p:nvSpPr>
        <p:spPr bwMode="auto">
          <a:xfrm>
            <a:off x="342900" y="784225"/>
            <a:ext cx="8189913"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Reversible reactions in a closed system do not produce a 100% yield. Why is this?</a:t>
            </a:r>
          </a:p>
        </p:txBody>
      </p:sp>
      <p:sp>
        <p:nvSpPr>
          <p:cNvPr id="5" name="Rectangle 71">
            <a:extLst>
              <a:ext uri="{FF2B5EF4-FFF2-40B4-BE49-F238E27FC236}">
                <a16:creationId xmlns:a16="http://schemas.microsoft.com/office/drawing/2014/main" id="{F7D84C79-8676-451D-9F86-38E040275F13}"/>
              </a:ext>
            </a:extLst>
          </p:cNvPr>
          <p:cNvSpPr>
            <a:spLocks noChangeArrowheads="1"/>
          </p:cNvSpPr>
          <p:nvPr/>
        </p:nvSpPr>
        <p:spPr bwMode="auto">
          <a:xfrm>
            <a:off x="342900" y="1944688"/>
            <a:ext cx="8189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Reversible reactions in a </a:t>
            </a:r>
            <a:r>
              <a:rPr lang="en-GB" altLang="en-US" b="1">
                <a:solidFill>
                  <a:srgbClr val="FF6600"/>
                </a:solidFill>
              </a:rPr>
              <a:t>closed system </a:t>
            </a:r>
            <a:r>
              <a:rPr lang="en-GB" altLang="en-US">
                <a:solidFill>
                  <a:srgbClr val="010066"/>
                </a:solidFill>
              </a:rPr>
              <a:t>do not reach completion. The forward and backward reactions are both occurring so there is never a time when all of the reactant has reacted to produce 100% of the possible product.</a:t>
            </a:r>
          </a:p>
        </p:txBody>
      </p:sp>
      <p:sp>
        <p:nvSpPr>
          <p:cNvPr id="7" name="Rectangle 73">
            <a:extLst>
              <a:ext uri="{FF2B5EF4-FFF2-40B4-BE49-F238E27FC236}">
                <a16:creationId xmlns:a16="http://schemas.microsoft.com/office/drawing/2014/main" id="{CFB25617-BA50-4251-92F8-60F28B94458C}"/>
              </a:ext>
            </a:extLst>
          </p:cNvPr>
          <p:cNvSpPr>
            <a:spLocks noChangeArrowheads="1"/>
          </p:cNvSpPr>
          <p:nvPr/>
        </p:nvSpPr>
        <p:spPr bwMode="auto">
          <a:xfrm>
            <a:off x="342900" y="3844925"/>
            <a:ext cx="4725811"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yield of a reversible reaction can be increased by changing the conditions of the reaction, but even with </a:t>
            </a:r>
            <a:r>
              <a:rPr lang="en-GB" altLang="en-US" dirty="0" err="1">
                <a:solidFill>
                  <a:srgbClr val="010066"/>
                </a:solidFill>
              </a:rPr>
              <a:t>favorable</a:t>
            </a:r>
            <a:r>
              <a:rPr lang="en-GB" altLang="en-US" dirty="0">
                <a:solidFill>
                  <a:srgbClr val="010066"/>
                </a:solidFill>
              </a:rPr>
              <a:t> conditions a reversible reaction won’t produce 100% </a:t>
            </a:r>
            <a:r>
              <a:rPr lang="en-GB" altLang="en-US" dirty="0">
                <a:solidFill>
                  <a:srgbClr val="002060"/>
                </a:solidFill>
              </a:rPr>
              <a:t>yield</a:t>
            </a:r>
            <a:r>
              <a:rPr lang="en-GB" altLang="en-US" dirty="0">
                <a:solidFill>
                  <a:srgbClr val="010066"/>
                </a:solidFill>
              </a:rPr>
              <a:t>. </a:t>
            </a:r>
          </a:p>
        </p:txBody>
      </p:sp>
      <p:pic>
        <p:nvPicPr>
          <p:cNvPr id="8" name="Picture 8">
            <a:hlinkClick r:id="" action="ppaction://hlinkshowjump?jump=nextslide"/>
            <a:extLst>
              <a:ext uri="{FF2B5EF4-FFF2-40B4-BE49-F238E27FC236}">
                <a16:creationId xmlns:a16="http://schemas.microsoft.com/office/drawing/2014/main" id="{F1B35937-2385-4834-8131-FBEE7EE0CBF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07FC8ABB-957D-4E5E-96BB-CC711EF8096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69A3B04-4253-4B60-9529-32C3133F6393}"/>
              </a:ext>
            </a:extLst>
          </p:cNvPr>
          <p:cNvSpPr>
            <a:spLocks noGrp="1" noChangeArrowheads="1"/>
          </p:cNvSpPr>
          <p:nvPr>
            <p:ph type="title"/>
          </p:nvPr>
        </p:nvSpPr>
        <p:spPr/>
        <p:txBody>
          <a:bodyPr/>
          <a:lstStyle/>
          <a:p>
            <a:r>
              <a:rPr lang="en-GB" altLang="en-US"/>
              <a:t>Dynamic equilibrium</a:t>
            </a:r>
          </a:p>
        </p:txBody>
      </p:sp>
      <p:sp>
        <p:nvSpPr>
          <p:cNvPr id="259076" name="AutoShape 4">
            <a:extLst>
              <a:ext uri="{FF2B5EF4-FFF2-40B4-BE49-F238E27FC236}">
                <a16:creationId xmlns:a16="http://schemas.microsoft.com/office/drawing/2014/main" id="{36688F6C-B2C5-4180-9152-6B9AE9546A87}"/>
              </a:ext>
            </a:extLst>
          </p:cNvPr>
          <p:cNvSpPr>
            <a:spLocks noChangeArrowheads="1"/>
          </p:cNvSpPr>
          <p:nvPr/>
        </p:nvSpPr>
        <p:spPr bwMode="auto">
          <a:xfrm>
            <a:off x="1176338" y="1807455"/>
            <a:ext cx="6715125" cy="521742"/>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32" name="Text Box 13">
            <a:extLst>
              <a:ext uri="{FF2B5EF4-FFF2-40B4-BE49-F238E27FC236}">
                <a16:creationId xmlns:a16="http://schemas.microsoft.com/office/drawing/2014/main" id="{E2B21055-2884-4477-81C0-6FC1CCE5B42B}"/>
              </a:ext>
            </a:extLst>
          </p:cNvPr>
          <p:cNvSpPr txBox="1">
            <a:spLocks noChangeArrowheads="1"/>
          </p:cNvSpPr>
          <p:nvPr/>
        </p:nvSpPr>
        <p:spPr bwMode="auto">
          <a:xfrm>
            <a:off x="342900" y="784225"/>
            <a:ext cx="7945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some reversible reactions, the forward and backward reactions occur at the same time.</a:t>
            </a:r>
          </a:p>
        </p:txBody>
      </p:sp>
      <p:grpSp>
        <p:nvGrpSpPr>
          <p:cNvPr id="2" name="Group 27">
            <a:extLst>
              <a:ext uri="{FF2B5EF4-FFF2-40B4-BE49-F238E27FC236}">
                <a16:creationId xmlns:a16="http://schemas.microsoft.com/office/drawing/2014/main" id="{F4006AF6-FB8E-49C5-866E-A3CA8513B3DC}"/>
              </a:ext>
            </a:extLst>
          </p:cNvPr>
          <p:cNvGrpSpPr>
            <a:grpSpLocks/>
          </p:cNvGrpSpPr>
          <p:nvPr/>
        </p:nvGrpSpPr>
        <p:grpSpPr bwMode="auto">
          <a:xfrm>
            <a:off x="2062163" y="1807455"/>
            <a:ext cx="2170112" cy="519112"/>
            <a:chOff x="1611" y="1679"/>
            <a:chExt cx="1367" cy="327"/>
          </a:xfrm>
        </p:grpSpPr>
        <p:sp>
          <p:nvSpPr>
            <p:cNvPr id="22542" name="Text Box 14">
              <a:extLst>
                <a:ext uri="{FF2B5EF4-FFF2-40B4-BE49-F238E27FC236}">
                  <a16:creationId xmlns:a16="http://schemas.microsoft.com/office/drawing/2014/main" id="{32F69DE7-05A5-44E7-AC98-C8BD2E9570BA}"/>
                </a:ext>
              </a:extLst>
            </p:cNvPr>
            <p:cNvSpPr txBox="1">
              <a:spLocks noChangeArrowheads="1"/>
            </p:cNvSpPr>
            <p:nvPr/>
          </p:nvSpPr>
          <p:spPr bwMode="auto">
            <a:xfrm>
              <a:off x="1611" y="1698"/>
              <a:ext cx="5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2SO</a:t>
              </a:r>
              <a:r>
                <a:rPr lang="en-GB" altLang="en-US" b="1" baseline="-25000" dirty="0">
                  <a:solidFill>
                    <a:schemeClr val="bg1"/>
                  </a:solidFill>
                </a:rPr>
                <a:t>2</a:t>
              </a:r>
            </a:p>
          </p:txBody>
        </p:sp>
        <p:sp>
          <p:nvSpPr>
            <p:cNvPr id="22543" name="Text Box 15">
              <a:extLst>
                <a:ext uri="{FF2B5EF4-FFF2-40B4-BE49-F238E27FC236}">
                  <a16:creationId xmlns:a16="http://schemas.microsoft.com/office/drawing/2014/main" id="{BB7A68CC-6F3A-4C24-A3FB-C63B941339CB}"/>
                </a:ext>
              </a:extLst>
            </p:cNvPr>
            <p:cNvSpPr txBox="1">
              <a:spLocks noChangeArrowheads="1"/>
            </p:cNvSpPr>
            <p:nvPr/>
          </p:nvSpPr>
          <p:spPr bwMode="auto">
            <a:xfrm>
              <a:off x="2288" y="1679"/>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chemeClr val="bg1"/>
                  </a:solidFill>
                </a:rPr>
                <a:t>+</a:t>
              </a:r>
            </a:p>
          </p:txBody>
        </p:sp>
        <p:sp>
          <p:nvSpPr>
            <p:cNvPr id="22544" name="Text Box 16">
              <a:extLst>
                <a:ext uri="{FF2B5EF4-FFF2-40B4-BE49-F238E27FC236}">
                  <a16:creationId xmlns:a16="http://schemas.microsoft.com/office/drawing/2014/main" id="{4E4CCA7B-A645-4360-A7C8-FCDF602E101D}"/>
                </a:ext>
              </a:extLst>
            </p:cNvPr>
            <p:cNvSpPr txBox="1">
              <a:spLocks noChangeArrowheads="1"/>
            </p:cNvSpPr>
            <p:nvPr/>
          </p:nvSpPr>
          <p:spPr bwMode="auto">
            <a:xfrm>
              <a:off x="2642" y="169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O</a:t>
              </a:r>
              <a:r>
                <a:rPr lang="en-GB" altLang="en-US" b="1" baseline="-25000">
                  <a:solidFill>
                    <a:schemeClr val="bg1"/>
                  </a:solidFill>
                </a:rPr>
                <a:t>2</a:t>
              </a:r>
            </a:p>
          </p:txBody>
        </p:sp>
      </p:grpSp>
      <p:sp>
        <p:nvSpPr>
          <p:cNvPr id="259090" name="Text Box 18">
            <a:extLst>
              <a:ext uri="{FF2B5EF4-FFF2-40B4-BE49-F238E27FC236}">
                <a16:creationId xmlns:a16="http://schemas.microsoft.com/office/drawing/2014/main" id="{2FC6E288-437A-4A09-968F-D97FE1A0F6C9}"/>
              </a:ext>
            </a:extLst>
          </p:cNvPr>
          <p:cNvSpPr txBox="1">
            <a:spLocks noChangeArrowheads="1"/>
          </p:cNvSpPr>
          <p:nvPr/>
        </p:nvSpPr>
        <p:spPr bwMode="auto">
          <a:xfrm>
            <a:off x="5756275" y="1837617"/>
            <a:ext cx="906463" cy="4572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2SO</a:t>
            </a:r>
            <a:r>
              <a:rPr lang="en-GB" altLang="en-US" b="1" baseline="-25000">
                <a:solidFill>
                  <a:schemeClr val="bg1"/>
                </a:solidFill>
              </a:rPr>
              <a:t>3</a:t>
            </a:r>
          </a:p>
        </p:txBody>
      </p:sp>
      <p:pic>
        <p:nvPicPr>
          <p:cNvPr id="259098" name="Picture 26" descr="reverse sign">
            <a:extLst>
              <a:ext uri="{FF2B5EF4-FFF2-40B4-BE49-F238E27FC236}">
                <a16:creationId xmlns:a16="http://schemas.microsoft.com/office/drawing/2014/main" id="{8E0EB17B-0FA4-4D1B-A44A-D4505E64764A}"/>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768850" y="1905880"/>
            <a:ext cx="4524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100" name="Text Box 28">
            <a:extLst>
              <a:ext uri="{FF2B5EF4-FFF2-40B4-BE49-F238E27FC236}">
                <a16:creationId xmlns:a16="http://schemas.microsoft.com/office/drawing/2014/main" id="{47B4F70F-5FAA-46FA-AC0E-AD3EBC6A75F9}"/>
              </a:ext>
            </a:extLst>
          </p:cNvPr>
          <p:cNvSpPr txBox="1">
            <a:spLocks noChangeArrowheads="1"/>
          </p:cNvSpPr>
          <p:nvPr/>
        </p:nvSpPr>
        <p:spPr bwMode="auto">
          <a:xfrm>
            <a:off x="342900" y="2548610"/>
            <a:ext cx="7945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the forward reaction, </a:t>
            </a:r>
            <a:r>
              <a:rPr lang="en-GB" altLang="en-US" dirty="0" err="1"/>
              <a:t>sulfur</a:t>
            </a:r>
            <a:r>
              <a:rPr lang="en-GB" altLang="en-US" dirty="0"/>
              <a:t> dioxide and oxygen form </a:t>
            </a:r>
            <a:r>
              <a:rPr lang="en-GB" altLang="en-US" dirty="0" err="1"/>
              <a:t>sulfur</a:t>
            </a:r>
            <a:r>
              <a:rPr lang="en-GB" altLang="en-US" dirty="0"/>
              <a:t> trioxide. At the same time, </a:t>
            </a:r>
            <a:r>
              <a:rPr lang="en-GB" altLang="en-US" dirty="0" err="1"/>
              <a:t>sulfur</a:t>
            </a:r>
            <a:r>
              <a:rPr lang="en-GB" altLang="en-US" dirty="0"/>
              <a:t> trioxide dissolves </a:t>
            </a:r>
            <a:br>
              <a:rPr lang="en-GB" altLang="en-US" dirty="0"/>
            </a:br>
            <a:r>
              <a:rPr lang="en-GB" altLang="en-US" dirty="0"/>
              <a:t>to form </a:t>
            </a:r>
            <a:r>
              <a:rPr lang="en-GB" altLang="en-US" dirty="0" err="1"/>
              <a:t>sulfur</a:t>
            </a:r>
            <a:r>
              <a:rPr lang="en-GB" altLang="en-US" dirty="0"/>
              <a:t> dioxide and oxygen.</a:t>
            </a:r>
          </a:p>
        </p:txBody>
      </p:sp>
      <p:sp>
        <p:nvSpPr>
          <p:cNvPr id="22537" name="Text Box 29">
            <a:extLst>
              <a:ext uri="{FF2B5EF4-FFF2-40B4-BE49-F238E27FC236}">
                <a16:creationId xmlns:a16="http://schemas.microsoft.com/office/drawing/2014/main" id="{03081597-066B-435A-9FD8-78D47D69230B}"/>
              </a:ext>
            </a:extLst>
          </p:cNvPr>
          <p:cNvSpPr txBox="1">
            <a:spLocks noChangeArrowheads="1"/>
          </p:cNvSpPr>
          <p:nvPr/>
        </p:nvSpPr>
        <p:spPr bwMode="auto">
          <a:xfrm>
            <a:off x="342900" y="4533900"/>
            <a:ext cx="7945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9102" name="Text Box 30">
            <a:extLst>
              <a:ext uri="{FF2B5EF4-FFF2-40B4-BE49-F238E27FC236}">
                <a16:creationId xmlns:a16="http://schemas.microsoft.com/office/drawing/2014/main" id="{7736E312-6AD6-48E3-B727-CABB92EC0D43}"/>
              </a:ext>
            </a:extLst>
          </p:cNvPr>
          <p:cNvSpPr txBox="1">
            <a:spLocks noChangeArrowheads="1"/>
          </p:cNvSpPr>
          <p:nvPr/>
        </p:nvSpPr>
        <p:spPr bwMode="auto">
          <a:xfrm>
            <a:off x="361951" y="3840231"/>
            <a:ext cx="818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two reactions reach a </a:t>
            </a:r>
            <a:r>
              <a:rPr lang="en-GB" altLang="en-US" b="1">
                <a:solidFill>
                  <a:srgbClr val="FF6600"/>
                </a:solidFill>
              </a:rPr>
              <a:t>dynamic</a:t>
            </a:r>
            <a:r>
              <a:rPr lang="en-GB" altLang="en-US">
                <a:solidFill>
                  <a:srgbClr val="FF6600"/>
                </a:solidFill>
              </a:rPr>
              <a:t> </a:t>
            </a:r>
            <a:r>
              <a:rPr lang="en-GB" altLang="en-US" b="1">
                <a:solidFill>
                  <a:srgbClr val="FF6600"/>
                </a:solidFill>
              </a:rPr>
              <a:t>equilibrium</a:t>
            </a:r>
            <a:r>
              <a:rPr lang="en-GB" altLang="en-US"/>
              <a:t>. </a:t>
            </a:r>
          </a:p>
        </p:txBody>
      </p:sp>
      <p:sp>
        <p:nvSpPr>
          <p:cNvPr id="259105" name="Text Box 33">
            <a:extLst>
              <a:ext uri="{FF2B5EF4-FFF2-40B4-BE49-F238E27FC236}">
                <a16:creationId xmlns:a16="http://schemas.microsoft.com/office/drawing/2014/main" id="{FAA5CBC8-933B-4F50-82DB-45892B8CC8C2}"/>
              </a:ext>
            </a:extLst>
          </p:cNvPr>
          <p:cNvSpPr txBox="1">
            <a:spLocks noChangeArrowheads="1"/>
          </p:cNvSpPr>
          <p:nvPr/>
        </p:nvSpPr>
        <p:spPr bwMode="auto">
          <a:xfrm>
            <a:off x="342900" y="4388902"/>
            <a:ext cx="8420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In a dynamic equilibrium, two opposite changes occur at </a:t>
            </a:r>
            <a:br>
              <a:rPr lang="en-GB" altLang="en-US" dirty="0"/>
            </a:br>
            <a:r>
              <a:rPr lang="en-GB" altLang="en-US" dirty="0"/>
              <a:t>the same time but there is no </a:t>
            </a:r>
            <a:r>
              <a:rPr lang="en-GB" altLang="en-US" b="1" dirty="0"/>
              <a:t>overall</a:t>
            </a:r>
            <a:r>
              <a:rPr lang="en-GB" altLang="en-US" dirty="0"/>
              <a:t> change in the system.</a:t>
            </a:r>
          </a:p>
        </p:txBody>
      </p:sp>
      <p:sp>
        <p:nvSpPr>
          <p:cNvPr id="17" name="Text Box 4">
            <a:extLst>
              <a:ext uri="{FF2B5EF4-FFF2-40B4-BE49-F238E27FC236}">
                <a16:creationId xmlns:a16="http://schemas.microsoft.com/office/drawing/2014/main" id="{61EB65D6-77FD-4235-BB44-E2B6FF70CFD8}"/>
              </a:ext>
            </a:extLst>
          </p:cNvPr>
          <p:cNvSpPr txBox="1">
            <a:spLocks noChangeArrowheads="1"/>
          </p:cNvSpPr>
          <p:nvPr/>
        </p:nvSpPr>
        <p:spPr bwMode="auto">
          <a:xfrm>
            <a:off x="342900" y="5302698"/>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t>concentrations</a:t>
            </a:r>
            <a:r>
              <a:rPr lang="en-GB" altLang="en-US" dirty="0"/>
              <a:t> of reactants and products do not change, and the </a:t>
            </a:r>
            <a:r>
              <a:rPr lang="en-GB" altLang="en-US" b="1" dirty="0"/>
              <a:t>rate</a:t>
            </a:r>
            <a:r>
              <a:rPr lang="en-GB" altLang="en-US" dirty="0"/>
              <a:t> of the forward and backward reactions are </a:t>
            </a:r>
            <a:r>
              <a:rPr lang="en-GB" altLang="en-US" b="1" dirty="0"/>
              <a:t>equal</a:t>
            </a:r>
            <a:r>
              <a:rPr lang="en-GB" altLang="en-US" dirty="0"/>
              <a:t>.</a:t>
            </a:r>
          </a:p>
        </p:txBody>
      </p:sp>
      <p:pic>
        <p:nvPicPr>
          <p:cNvPr id="18" name="Picture 8">
            <a:hlinkClick r:id="" action="ppaction://hlinkshowjump?jump=nextslide"/>
            <a:extLst>
              <a:ext uri="{FF2B5EF4-FFF2-40B4-BE49-F238E27FC236}">
                <a16:creationId xmlns:a16="http://schemas.microsoft.com/office/drawing/2014/main" id="{7320DC16-D8F8-42B7-BFF1-E0E5D4FA343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F5E8B8C1-E4AE-4ADA-9847-10BECED3886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9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09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910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91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91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animBg="1"/>
      <p:bldP spid="259090" grpId="0" animBg="1"/>
      <p:bldP spid="259100" grpId="0"/>
      <p:bldP spid="259102" grpId="0"/>
      <p:bldP spid="25910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9" name="AutoShape 11">
            <a:extLst>
              <a:ext uri="{FF2B5EF4-FFF2-40B4-BE49-F238E27FC236}">
                <a16:creationId xmlns:a16="http://schemas.microsoft.com/office/drawing/2014/main" id="{05004085-ECD6-493F-8FBF-473D0D6894DD}"/>
              </a:ext>
            </a:extLst>
          </p:cNvPr>
          <p:cNvSpPr>
            <a:spLocks noChangeArrowheads="1"/>
          </p:cNvSpPr>
          <p:nvPr/>
        </p:nvSpPr>
        <p:spPr bwMode="auto">
          <a:xfrm>
            <a:off x="651933" y="5013677"/>
            <a:ext cx="4992511" cy="1060450"/>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579" name="Rectangle 2">
            <a:extLst>
              <a:ext uri="{FF2B5EF4-FFF2-40B4-BE49-F238E27FC236}">
                <a16:creationId xmlns:a16="http://schemas.microsoft.com/office/drawing/2014/main" id="{B99228FD-036D-42A0-B39A-27C401A5FFC4}"/>
              </a:ext>
            </a:extLst>
          </p:cNvPr>
          <p:cNvSpPr>
            <a:spLocks noGrp="1" noChangeArrowheads="1"/>
          </p:cNvSpPr>
          <p:nvPr>
            <p:ph type="title"/>
          </p:nvPr>
        </p:nvSpPr>
        <p:spPr/>
        <p:txBody>
          <a:bodyPr/>
          <a:lstStyle/>
          <a:p>
            <a:r>
              <a:rPr lang="en-GB" altLang="en-US"/>
              <a:t>Closed systems</a:t>
            </a:r>
          </a:p>
        </p:txBody>
      </p:sp>
      <p:sp>
        <p:nvSpPr>
          <p:cNvPr id="24580" name="Text Box 6">
            <a:extLst>
              <a:ext uri="{FF2B5EF4-FFF2-40B4-BE49-F238E27FC236}">
                <a16:creationId xmlns:a16="http://schemas.microsoft.com/office/drawing/2014/main" id="{7FDB4137-3F5F-4AAD-B689-CB087E0B78BA}"/>
              </a:ext>
            </a:extLst>
          </p:cNvPr>
          <p:cNvSpPr txBox="1">
            <a:spLocks noChangeArrowheads="1"/>
          </p:cNvSpPr>
          <p:nvPr/>
        </p:nvSpPr>
        <p:spPr bwMode="auto">
          <a:xfrm>
            <a:off x="342900" y="784225"/>
            <a:ext cx="688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a:t>
            </a:r>
            <a:r>
              <a:rPr lang="en-GB" altLang="en-US" b="1">
                <a:solidFill>
                  <a:srgbClr val="FF6600"/>
                </a:solidFill>
              </a:rPr>
              <a:t> closed system</a:t>
            </a:r>
            <a:r>
              <a:rPr lang="en-GB" altLang="en-US"/>
              <a:t> contains a fixed amount </a:t>
            </a:r>
            <a:br>
              <a:rPr lang="en-GB" altLang="en-US"/>
            </a:br>
            <a:r>
              <a:rPr lang="en-GB" altLang="en-US"/>
              <a:t>of matter. </a:t>
            </a:r>
          </a:p>
        </p:txBody>
      </p:sp>
      <p:sp>
        <p:nvSpPr>
          <p:cNvPr id="258056" name="Text Box 8">
            <a:extLst>
              <a:ext uri="{FF2B5EF4-FFF2-40B4-BE49-F238E27FC236}">
                <a16:creationId xmlns:a16="http://schemas.microsoft.com/office/drawing/2014/main" id="{4BFC40DA-46C7-47B7-8EE7-F667FA58B6C6}"/>
              </a:ext>
            </a:extLst>
          </p:cNvPr>
          <p:cNvSpPr txBox="1">
            <a:spLocks noChangeArrowheads="1"/>
          </p:cNvSpPr>
          <p:nvPr/>
        </p:nvSpPr>
        <p:spPr bwMode="auto">
          <a:xfrm>
            <a:off x="342900" y="1714500"/>
            <a:ext cx="6489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a chemical reaction occurs within a closed system, none of the products or reactants </a:t>
            </a:r>
            <a:br>
              <a:rPr lang="en-GB" altLang="en-US"/>
            </a:br>
            <a:r>
              <a:rPr lang="en-GB" altLang="en-US"/>
              <a:t>can escape.</a:t>
            </a:r>
          </a:p>
        </p:txBody>
      </p:sp>
      <p:sp>
        <p:nvSpPr>
          <p:cNvPr id="258057" name="Text Box 9">
            <a:extLst>
              <a:ext uri="{FF2B5EF4-FFF2-40B4-BE49-F238E27FC236}">
                <a16:creationId xmlns:a16="http://schemas.microsoft.com/office/drawing/2014/main" id="{91284FEE-6BE4-40CA-96C5-611BCAA9D089}"/>
              </a:ext>
            </a:extLst>
          </p:cNvPr>
          <p:cNvSpPr txBox="1">
            <a:spLocks noChangeArrowheads="1"/>
          </p:cNvSpPr>
          <p:nvPr/>
        </p:nvSpPr>
        <p:spPr bwMode="auto">
          <a:xfrm>
            <a:off x="342900" y="3138488"/>
            <a:ext cx="6273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closed system </a:t>
            </a:r>
            <a:r>
              <a:rPr lang="en-GB" altLang="en-US" b="1"/>
              <a:t>must</a:t>
            </a:r>
            <a:r>
              <a:rPr lang="en-GB" altLang="en-US"/>
              <a:t> exist for a dynamic equilibrium to be maintained. Without a closed system, some of the reactants or products would be lost to the surroundings.</a:t>
            </a:r>
          </a:p>
        </p:txBody>
      </p:sp>
      <p:sp>
        <p:nvSpPr>
          <p:cNvPr id="258058" name="Text Box 10">
            <a:extLst>
              <a:ext uri="{FF2B5EF4-FFF2-40B4-BE49-F238E27FC236}">
                <a16:creationId xmlns:a16="http://schemas.microsoft.com/office/drawing/2014/main" id="{15DBFC10-204E-4C33-BF5B-C36157F285A2}"/>
              </a:ext>
            </a:extLst>
          </p:cNvPr>
          <p:cNvSpPr txBox="1">
            <a:spLocks noChangeArrowheads="1"/>
          </p:cNvSpPr>
          <p:nvPr/>
        </p:nvSpPr>
        <p:spPr bwMode="auto">
          <a:xfrm>
            <a:off x="711200" y="5124802"/>
            <a:ext cx="488808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A dynamic equilibrium can only exist within a closed system.</a:t>
            </a:r>
          </a:p>
        </p:txBody>
      </p:sp>
      <p:pic>
        <p:nvPicPr>
          <p:cNvPr id="24584" name="Picture 13" descr="RR_test_tube">
            <a:extLst>
              <a:ext uri="{FF2B5EF4-FFF2-40B4-BE49-F238E27FC236}">
                <a16:creationId xmlns:a16="http://schemas.microsoft.com/office/drawing/2014/main" id="{B56F64F8-6926-47A6-A472-2FBBF1490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965" y="959556"/>
            <a:ext cx="1394248" cy="558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ED5704B5-F574-48A4-A7CA-672570D0AE8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0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05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9" grpId="0" animBg="1"/>
      <p:bldP spid="258056" grpId="0"/>
      <p:bldP spid="258057" grpId="0"/>
      <p:bldP spid="2580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5CDACE4-9C3B-412D-8083-DA0817657921}"/>
              </a:ext>
            </a:extLst>
          </p:cNvPr>
          <p:cNvSpPr>
            <a:spLocks noGrp="1" noChangeArrowheads="1"/>
          </p:cNvSpPr>
          <p:nvPr>
            <p:ph type="title"/>
          </p:nvPr>
        </p:nvSpPr>
        <p:spPr/>
        <p:txBody>
          <a:bodyPr/>
          <a:lstStyle/>
          <a:p>
            <a:r>
              <a:rPr lang="en-GB" altLang="en-US"/>
              <a:t>Position of equilibrium</a:t>
            </a:r>
          </a:p>
        </p:txBody>
      </p:sp>
      <p:sp>
        <p:nvSpPr>
          <p:cNvPr id="25603" name="Rectangle 5">
            <a:extLst>
              <a:ext uri="{FF2B5EF4-FFF2-40B4-BE49-F238E27FC236}">
                <a16:creationId xmlns:a16="http://schemas.microsoft.com/office/drawing/2014/main" id="{1EA22EE2-30A1-42EB-BE72-2AC6CF7038F7}"/>
              </a:ext>
            </a:extLst>
          </p:cNvPr>
          <p:cNvSpPr>
            <a:spLocks noChangeArrowheads="1"/>
          </p:cNvSpPr>
          <p:nvPr/>
        </p:nvSpPr>
        <p:spPr bwMode="auto">
          <a:xfrm>
            <a:off x="342900" y="7842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position of equilibrium is related to the </a:t>
            </a:r>
            <a:r>
              <a:rPr lang="en-GB" altLang="en-US" b="1">
                <a:solidFill>
                  <a:srgbClr val="010066"/>
                </a:solidFill>
              </a:rPr>
              <a:t>ratios</a:t>
            </a:r>
            <a:r>
              <a:rPr lang="en-GB" altLang="en-US">
                <a:solidFill>
                  <a:srgbClr val="010066"/>
                </a:solidFill>
              </a:rPr>
              <a:t> of products and reactants. </a:t>
            </a:r>
          </a:p>
        </p:txBody>
      </p:sp>
      <p:sp>
        <p:nvSpPr>
          <p:cNvPr id="302087" name="AutoShape 7">
            <a:extLst>
              <a:ext uri="{FF2B5EF4-FFF2-40B4-BE49-F238E27FC236}">
                <a16:creationId xmlns:a16="http://schemas.microsoft.com/office/drawing/2014/main" id="{C0FD85B0-9619-4606-8AA9-997393873697}"/>
              </a:ext>
            </a:extLst>
          </p:cNvPr>
          <p:cNvSpPr>
            <a:spLocks noChangeArrowheads="1"/>
          </p:cNvSpPr>
          <p:nvPr/>
        </p:nvSpPr>
        <p:spPr bwMode="auto">
          <a:xfrm>
            <a:off x="995363" y="1763713"/>
            <a:ext cx="6715125" cy="765175"/>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2089" name="Text Box 9">
            <a:extLst>
              <a:ext uri="{FF2B5EF4-FFF2-40B4-BE49-F238E27FC236}">
                <a16:creationId xmlns:a16="http://schemas.microsoft.com/office/drawing/2014/main" id="{89524429-671C-4B1F-9072-A5CD683CEA9B}"/>
              </a:ext>
            </a:extLst>
          </p:cNvPr>
          <p:cNvSpPr txBox="1">
            <a:spLocks noChangeArrowheads="1"/>
          </p:cNvSpPr>
          <p:nvPr/>
        </p:nvSpPr>
        <p:spPr bwMode="auto">
          <a:xfrm>
            <a:off x="2346325" y="187007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302090" name="Text Box 10">
            <a:extLst>
              <a:ext uri="{FF2B5EF4-FFF2-40B4-BE49-F238E27FC236}">
                <a16:creationId xmlns:a16="http://schemas.microsoft.com/office/drawing/2014/main" id="{F638659E-F623-4543-B0FC-0B30E61A6F78}"/>
              </a:ext>
            </a:extLst>
          </p:cNvPr>
          <p:cNvSpPr txBox="1">
            <a:spLocks noChangeArrowheads="1"/>
          </p:cNvSpPr>
          <p:nvPr/>
        </p:nvSpPr>
        <p:spPr bwMode="auto">
          <a:xfrm>
            <a:off x="1457325" y="19177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A</a:t>
            </a:r>
          </a:p>
        </p:txBody>
      </p:sp>
      <p:sp>
        <p:nvSpPr>
          <p:cNvPr id="302091" name="Text Box 11">
            <a:extLst>
              <a:ext uri="{FF2B5EF4-FFF2-40B4-BE49-F238E27FC236}">
                <a16:creationId xmlns:a16="http://schemas.microsoft.com/office/drawing/2014/main" id="{F32763C2-B161-4D94-B014-CFC4C3A0362A}"/>
              </a:ext>
            </a:extLst>
          </p:cNvPr>
          <p:cNvSpPr txBox="1">
            <a:spLocks noChangeArrowheads="1"/>
          </p:cNvSpPr>
          <p:nvPr/>
        </p:nvSpPr>
        <p:spPr bwMode="auto">
          <a:xfrm>
            <a:off x="3251200" y="19177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B</a:t>
            </a:r>
          </a:p>
        </p:txBody>
      </p:sp>
      <p:sp>
        <p:nvSpPr>
          <p:cNvPr id="302092" name="Text Box 12">
            <a:extLst>
              <a:ext uri="{FF2B5EF4-FFF2-40B4-BE49-F238E27FC236}">
                <a16:creationId xmlns:a16="http://schemas.microsoft.com/office/drawing/2014/main" id="{2D8EA9D5-D79A-443A-AF9D-D396AAF944AE}"/>
              </a:ext>
            </a:extLst>
          </p:cNvPr>
          <p:cNvSpPr txBox="1">
            <a:spLocks noChangeArrowheads="1"/>
          </p:cNvSpPr>
          <p:nvPr/>
        </p:nvSpPr>
        <p:spPr bwMode="auto">
          <a:xfrm>
            <a:off x="5086350" y="19177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C</a:t>
            </a:r>
          </a:p>
        </p:txBody>
      </p:sp>
      <p:sp>
        <p:nvSpPr>
          <p:cNvPr id="302093" name="Text Box 13">
            <a:extLst>
              <a:ext uri="{FF2B5EF4-FFF2-40B4-BE49-F238E27FC236}">
                <a16:creationId xmlns:a16="http://schemas.microsoft.com/office/drawing/2014/main" id="{BADBBABB-DFE3-4A9F-9B42-067D57F4070A}"/>
              </a:ext>
            </a:extLst>
          </p:cNvPr>
          <p:cNvSpPr txBox="1">
            <a:spLocks noChangeArrowheads="1"/>
          </p:cNvSpPr>
          <p:nvPr/>
        </p:nvSpPr>
        <p:spPr bwMode="auto">
          <a:xfrm>
            <a:off x="6880225" y="19177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D</a:t>
            </a:r>
          </a:p>
        </p:txBody>
      </p:sp>
      <p:sp>
        <p:nvSpPr>
          <p:cNvPr id="302094" name="Text Box 14">
            <a:extLst>
              <a:ext uri="{FF2B5EF4-FFF2-40B4-BE49-F238E27FC236}">
                <a16:creationId xmlns:a16="http://schemas.microsoft.com/office/drawing/2014/main" id="{B5D217E7-6333-4ECC-92F9-D27D4BCC8909}"/>
              </a:ext>
            </a:extLst>
          </p:cNvPr>
          <p:cNvSpPr txBox="1">
            <a:spLocks noChangeArrowheads="1"/>
          </p:cNvSpPr>
          <p:nvPr/>
        </p:nvSpPr>
        <p:spPr bwMode="auto">
          <a:xfrm>
            <a:off x="5975350" y="187166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302099" name="Rectangle 19">
            <a:extLst>
              <a:ext uri="{FF2B5EF4-FFF2-40B4-BE49-F238E27FC236}">
                <a16:creationId xmlns:a16="http://schemas.microsoft.com/office/drawing/2014/main" id="{C7E0534E-ACB1-441C-8508-5B4C0C91C882}"/>
              </a:ext>
            </a:extLst>
          </p:cNvPr>
          <p:cNvSpPr>
            <a:spLocks noChangeArrowheads="1"/>
          </p:cNvSpPr>
          <p:nvPr/>
        </p:nvSpPr>
        <p:spPr bwMode="auto">
          <a:xfrm>
            <a:off x="342900" y="3652838"/>
            <a:ext cx="51244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On other occasions, the equilibrium point may lie where there are more reactants than products, or the other way around. </a:t>
            </a:r>
          </a:p>
        </p:txBody>
      </p:sp>
      <p:sp>
        <p:nvSpPr>
          <p:cNvPr id="302100" name="Rectangle 20">
            <a:extLst>
              <a:ext uri="{FF2B5EF4-FFF2-40B4-BE49-F238E27FC236}">
                <a16:creationId xmlns:a16="http://schemas.microsoft.com/office/drawing/2014/main" id="{D79387E0-C595-4A0E-83F4-F0097EFECECC}"/>
              </a:ext>
            </a:extLst>
          </p:cNvPr>
          <p:cNvSpPr>
            <a:spLocks noChangeArrowheads="1"/>
          </p:cNvSpPr>
          <p:nvPr/>
        </p:nvSpPr>
        <p:spPr bwMode="auto">
          <a:xfrm>
            <a:off x="342900" y="2706688"/>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Sometimes, the position of equilibrium lies in the middle, and the ratios of reactants and products are equal.</a:t>
            </a:r>
          </a:p>
        </p:txBody>
      </p:sp>
      <p:pic>
        <p:nvPicPr>
          <p:cNvPr id="302101" name="Picture 21" descr="balls">
            <a:extLst>
              <a:ext uri="{FF2B5EF4-FFF2-40B4-BE49-F238E27FC236}">
                <a16:creationId xmlns:a16="http://schemas.microsoft.com/office/drawing/2014/main" id="{286E79D9-3370-499E-9E53-088BF8E6B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3851275"/>
            <a:ext cx="34083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102" name="Text Box 22">
            <a:extLst>
              <a:ext uri="{FF2B5EF4-FFF2-40B4-BE49-F238E27FC236}">
                <a16:creationId xmlns:a16="http://schemas.microsoft.com/office/drawing/2014/main" id="{70E3F3EE-F94F-4E07-BFDF-5F7ADB36DCBF}"/>
              </a:ext>
            </a:extLst>
          </p:cNvPr>
          <p:cNvSpPr txBox="1">
            <a:spLocks noChangeArrowheads="1"/>
          </p:cNvSpPr>
          <p:nvPr/>
        </p:nvSpPr>
        <p:spPr bwMode="auto">
          <a:xfrm>
            <a:off x="342900" y="5330825"/>
            <a:ext cx="502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On these occasions, </a:t>
            </a:r>
            <a:r>
              <a:rPr lang="en-GB" altLang="en-US">
                <a:solidFill>
                  <a:srgbClr val="010066"/>
                </a:solidFill>
              </a:rPr>
              <a:t>the ratios of reactant and product are unequal.</a:t>
            </a:r>
            <a:endParaRPr lang="en-GB" altLang="en-US"/>
          </a:p>
        </p:txBody>
      </p:sp>
      <p:pic>
        <p:nvPicPr>
          <p:cNvPr id="17" name="Picture 16" descr="Reversible Reactions Part 3 symbol 1.png">
            <a:extLst>
              <a:ext uri="{FF2B5EF4-FFF2-40B4-BE49-F238E27FC236}">
                <a16:creationId xmlns:a16="http://schemas.microsoft.com/office/drawing/2014/main" id="{80BAB837-9DE0-4015-B67F-1456E9885056}"/>
              </a:ext>
            </a:extLst>
          </p:cNvPr>
          <p:cNvPicPr>
            <a:picLocks noChangeAspect="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4140200" y="1979613"/>
            <a:ext cx="4635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hlinkClick r:id="" action="ppaction://hlinkshowjump?jump=nextslide"/>
            <a:extLst>
              <a:ext uri="{FF2B5EF4-FFF2-40B4-BE49-F238E27FC236}">
                <a16:creationId xmlns:a16="http://schemas.microsoft.com/office/drawing/2014/main" id="{D550CDE3-1C5D-40C6-8F9A-A77859A29B8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20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20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20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20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20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209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2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21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20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210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7" grpId="0" animBg="1"/>
      <p:bldP spid="302089" grpId="0"/>
      <p:bldP spid="302090" grpId="0"/>
      <p:bldP spid="302091" grpId="0"/>
      <p:bldP spid="302092" grpId="0"/>
      <p:bldP spid="302093" grpId="0"/>
      <p:bldP spid="302094" grpId="0"/>
      <p:bldP spid="302099" grpId="0"/>
      <p:bldP spid="302100" grpId="0"/>
      <p:bldP spid="302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6E14032-CB71-4E51-9109-209E5F964172}"/>
              </a:ext>
            </a:extLst>
          </p:cNvPr>
          <p:cNvSpPr>
            <a:spLocks noGrp="1" noChangeArrowheads="1"/>
          </p:cNvSpPr>
          <p:nvPr>
            <p:ph type="title"/>
          </p:nvPr>
        </p:nvSpPr>
        <p:spPr/>
        <p:txBody>
          <a:bodyPr/>
          <a:lstStyle/>
          <a:p>
            <a:pPr eaLnBrk="1" hangingPunct="1"/>
            <a:r>
              <a:rPr lang="en-GB" altLang="en-US" dirty="0"/>
              <a:t>True or false?</a:t>
            </a:r>
          </a:p>
        </p:txBody>
      </p:sp>
      <p:pic>
        <p:nvPicPr>
          <p:cNvPr id="7" name="Picture 6">
            <a:hlinkClick r:id="" action="ppaction://hlinkshowjump?jump=nextslide"/>
            <a:extLst>
              <a:ext uri="{FF2B5EF4-FFF2-40B4-BE49-F238E27FC236}">
                <a16:creationId xmlns:a16="http://schemas.microsoft.com/office/drawing/2014/main" id="{963E3D87-A39A-43F3-B246-92D9A58718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A4BECECB-1119-4B1D-A814-06ECF9DDBAF5}"/>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55AC6D4-7D3D-49D8-8C81-42FCFD2F15CC}"/>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C06481B-F528-4C26-BDF4-08CA4C81ADC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8D7E636-E463-4662-A619-3F07B3C9AD0B}"/>
              </a:ext>
            </a:extLst>
          </p:cNvPr>
          <p:cNvSpPr>
            <a:spLocks noGrp="1" noChangeArrowheads="1"/>
          </p:cNvSpPr>
          <p:nvPr>
            <p:ph type="title"/>
          </p:nvPr>
        </p:nvSpPr>
        <p:spPr>
          <a:noFill/>
        </p:spPr>
        <p:txBody>
          <a:bodyPr/>
          <a:lstStyle/>
          <a:p>
            <a:r>
              <a:rPr lang="en-GB" altLang="en-US"/>
              <a:t>Changing conditions at dynamic equilibrium</a:t>
            </a:r>
          </a:p>
        </p:txBody>
      </p:sp>
      <p:sp>
        <p:nvSpPr>
          <p:cNvPr id="13315" name="Text Box 4">
            <a:extLst>
              <a:ext uri="{FF2B5EF4-FFF2-40B4-BE49-F238E27FC236}">
                <a16:creationId xmlns:a16="http://schemas.microsoft.com/office/drawing/2014/main" id="{8BEE6F54-5BA4-4786-BDD3-C5EC26883349}"/>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Le Chatelier’s Principle </a:t>
            </a:r>
            <a:r>
              <a:rPr lang="en-GB" altLang="en-US">
                <a:solidFill>
                  <a:srgbClr val="010066"/>
                </a:solidFill>
              </a:rPr>
              <a:t>states that if a </a:t>
            </a:r>
            <a:r>
              <a:rPr lang="en-GB" altLang="en-US"/>
              <a:t>change is made to a system in </a:t>
            </a:r>
            <a:r>
              <a:rPr lang="en-GB" altLang="en-US" b="1">
                <a:solidFill>
                  <a:srgbClr val="FF6600"/>
                </a:solidFill>
              </a:rPr>
              <a:t>dynamic equilibrium</a:t>
            </a:r>
            <a:r>
              <a:rPr lang="en-GB" altLang="en-US"/>
              <a:t>, the system will react to </a:t>
            </a:r>
            <a:r>
              <a:rPr lang="en-GB" altLang="en-US" b="1"/>
              <a:t>oppose </a:t>
            </a:r>
            <a:r>
              <a:rPr lang="en-GB" altLang="en-US"/>
              <a:t>the change until equilibrium is reached again. </a:t>
            </a:r>
          </a:p>
        </p:txBody>
      </p:sp>
      <p:sp>
        <p:nvSpPr>
          <p:cNvPr id="274438" name="Text Box 6">
            <a:extLst>
              <a:ext uri="{FF2B5EF4-FFF2-40B4-BE49-F238E27FC236}">
                <a16:creationId xmlns:a16="http://schemas.microsoft.com/office/drawing/2014/main" id="{11DAD4C9-9373-4E64-936C-30D7D0ABD034}"/>
              </a:ext>
            </a:extLst>
          </p:cNvPr>
          <p:cNvSpPr txBox="1">
            <a:spLocks noChangeArrowheads="1"/>
          </p:cNvSpPr>
          <p:nvPr/>
        </p:nvSpPr>
        <p:spPr bwMode="auto">
          <a:xfrm>
            <a:off x="342900" y="3010528"/>
            <a:ext cx="342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Common changes to reaction systems are: </a:t>
            </a:r>
          </a:p>
        </p:txBody>
      </p:sp>
      <p:sp>
        <p:nvSpPr>
          <p:cNvPr id="274439" name="Text Box 7">
            <a:extLst>
              <a:ext uri="{FF2B5EF4-FFF2-40B4-BE49-F238E27FC236}">
                <a16:creationId xmlns:a16="http://schemas.microsoft.com/office/drawing/2014/main" id="{2C4312DA-3CFA-465B-8928-74C321A7461B}"/>
              </a:ext>
            </a:extLst>
          </p:cNvPr>
          <p:cNvSpPr txBox="1">
            <a:spLocks noChangeArrowheads="1"/>
          </p:cNvSpPr>
          <p:nvPr/>
        </p:nvSpPr>
        <p:spPr bwMode="auto">
          <a:xfrm>
            <a:off x="342900" y="3934767"/>
            <a:ext cx="427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rPr>
              <a:t>temperature</a:t>
            </a:r>
          </a:p>
        </p:txBody>
      </p:sp>
      <p:sp>
        <p:nvSpPr>
          <p:cNvPr id="274440" name="Text Box 8">
            <a:extLst>
              <a:ext uri="{FF2B5EF4-FFF2-40B4-BE49-F238E27FC236}">
                <a16:creationId xmlns:a16="http://schemas.microsoft.com/office/drawing/2014/main" id="{8F57C8BB-A8C3-485C-A529-85CB4CFC78ED}"/>
              </a:ext>
            </a:extLst>
          </p:cNvPr>
          <p:cNvSpPr txBox="1">
            <a:spLocks noChangeArrowheads="1"/>
          </p:cNvSpPr>
          <p:nvPr/>
        </p:nvSpPr>
        <p:spPr bwMode="auto">
          <a:xfrm>
            <a:off x="342900" y="4493881"/>
            <a:ext cx="427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rPr>
              <a:t>pressure</a:t>
            </a:r>
          </a:p>
        </p:txBody>
      </p:sp>
      <p:sp>
        <p:nvSpPr>
          <p:cNvPr id="274441" name="Text Box 9">
            <a:extLst>
              <a:ext uri="{FF2B5EF4-FFF2-40B4-BE49-F238E27FC236}">
                <a16:creationId xmlns:a16="http://schemas.microsoft.com/office/drawing/2014/main" id="{FF5672A7-31CF-4002-B110-F0A6289C2B3A}"/>
              </a:ext>
            </a:extLst>
          </p:cNvPr>
          <p:cNvSpPr txBox="1">
            <a:spLocks noChangeArrowheads="1"/>
          </p:cNvSpPr>
          <p:nvPr/>
        </p:nvSpPr>
        <p:spPr bwMode="auto">
          <a:xfrm>
            <a:off x="342900" y="5052995"/>
            <a:ext cx="427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rPr>
              <a:t>concentration.</a:t>
            </a:r>
          </a:p>
        </p:txBody>
      </p:sp>
      <p:sp>
        <p:nvSpPr>
          <p:cNvPr id="274443" name="Text Box 11">
            <a:extLst>
              <a:ext uri="{FF2B5EF4-FFF2-40B4-BE49-F238E27FC236}">
                <a16:creationId xmlns:a16="http://schemas.microsoft.com/office/drawing/2014/main" id="{5E9A96A2-090D-4DC0-AAE1-A0F0E579A439}"/>
              </a:ext>
            </a:extLst>
          </p:cNvPr>
          <p:cNvSpPr txBox="1">
            <a:spLocks noChangeArrowheads="1"/>
          </p:cNvSpPr>
          <p:nvPr/>
        </p:nvSpPr>
        <p:spPr bwMode="auto">
          <a:xfrm>
            <a:off x="342900" y="2086289"/>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This causes the position of the equilibrium to shift, which changes the relative amounts of the reactants and products. </a:t>
            </a:r>
          </a:p>
        </p:txBody>
      </p:sp>
      <p:pic>
        <p:nvPicPr>
          <p:cNvPr id="274449" name="Picture 17" descr="RR_trade_imbalance">
            <a:extLst>
              <a:ext uri="{FF2B5EF4-FFF2-40B4-BE49-F238E27FC236}">
                <a16:creationId xmlns:a16="http://schemas.microsoft.com/office/drawing/2014/main" id="{5BA74B2B-63EF-4F95-8AF4-059871AB8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393" y="3132434"/>
            <a:ext cx="386715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id="{BA0FE502-0D4E-4584-8658-C70D41EF1B71}"/>
              </a:ext>
            </a:extLst>
          </p:cNvPr>
          <p:cNvSpPr txBox="1">
            <a:spLocks noChangeArrowheads="1"/>
          </p:cNvSpPr>
          <p:nvPr/>
        </p:nvSpPr>
        <p:spPr bwMode="auto">
          <a:xfrm>
            <a:off x="342900" y="5612110"/>
            <a:ext cx="8496300" cy="461665"/>
          </a:xfrm>
          <a:prstGeom prst="rect">
            <a:avLst/>
          </a:prstGeom>
          <a:solidFill>
            <a:srgbClr val="FFCC99"/>
          </a:solidFill>
          <a:ln>
            <a:noFill/>
          </a:ln>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Why would you want to control the conditions of a reaction? </a:t>
            </a:r>
          </a:p>
        </p:txBody>
      </p:sp>
      <p:pic>
        <p:nvPicPr>
          <p:cNvPr id="16" name="Picture 8">
            <a:hlinkClick r:id="" action="ppaction://hlinkshowjump?jump=nextslide"/>
            <a:extLst>
              <a:ext uri="{FF2B5EF4-FFF2-40B4-BE49-F238E27FC236}">
                <a16:creationId xmlns:a16="http://schemas.microsoft.com/office/drawing/2014/main" id="{87D499FA-6353-4C1D-8857-046AD14E5C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1EF97BC3-87A8-4D56-80F7-39F62F6D997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7453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44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44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44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44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44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p:bldP spid="274439" grpId="0"/>
      <p:bldP spid="274440" grpId="0"/>
      <p:bldP spid="274441" grpId="0"/>
      <p:bldP spid="27444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82DBDB9-2249-4E1B-A01D-AD77BCAB4046}"/>
              </a:ext>
            </a:extLst>
          </p:cNvPr>
          <p:cNvSpPr>
            <a:spLocks noGrp="1" noChangeArrowheads="1"/>
          </p:cNvSpPr>
          <p:nvPr>
            <p:ph type="title"/>
          </p:nvPr>
        </p:nvSpPr>
        <p:spPr/>
        <p:txBody>
          <a:bodyPr/>
          <a:lstStyle/>
          <a:p>
            <a:r>
              <a:rPr lang="en-GB" altLang="en-US"/>
              <a:t>Exothermic and endothermic reactions</a:t>
            </a:r>
          </a:p>
        </p:txBody>
      </p:sp>
      <p:sp>
        <p:nvSpPr>
          <p:cNvPr id="14340" name="Text Box 5">
            <a:extLst>
              <a:ext uri="{FF2B5EF4-FFF2-40B4-BE49-F238E27FC236}">
                <a16:creationId xmlns:a16="http://schemas.microsoft.com/office/drawing/2014/main" id="{0C695F69-FA80-42D1-A537-4B49C180A6B1}"/>
              </a:ext>
            </a:extLst>
          </p:cNvPr>
          <p:cNvSpPr txBox="1">
            <a:spLocks noChangeArrowheads="1"/>
          </p:cNvSpPr>
          <p:nvPr/>
        </p:nvSpPr>
        <p:spPr bwMode="auto">
          <a:xfrm>
            <a:off x="342900" y="792163"/>
            <a:ext cx="840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Some reactions are </a:t>
            </a:r>
            <a:r>
              <a:rPr lang="en-GB" altLang="en-US" b="1">
                <a:solidFill>
                  <a:srgbClr val="FF6600"/>
                </a:solidFill>
              </a:rPr>
              <a:t>exothermic</a:t>
            </a:r>
            <a:r>
              <a:rPr lang="en-GB" altLang="en-US"/>
              <a:t> (give out heat), while others are </a:t>
            </a:r>
            <a:r>
              <a:rPr lang="en-GB" altLang="en-US" b="1">
                <a:solidFill>
                  <a:srgbClr val="FF6600"/>
                </a:solidFill>
              </a:rPr>
              <a:t>endothermic</a:t>
            </a:r>
            <a:r>
              <a:rPr lang="en-GB" altLang="en-US"/>
              <a:t> (take in heat).</a:t>
            </a:r>
          </a:p>
        </p:txBody>
      </p:sp>
      <p:sp>
        <p:nvSpPr>
          <p:cNvPr id="283654" name="Text Box 6">
            <a:extLst>
              <a:ext uri="{FF2B5EF4-FFF2-40B4-BE49-F238E27FC236}">
                <a16:creationId xmlns:a16="http://schemas.microsoft.com/office/drawing/2014/main" id="{52AEF1C4-1225-4B86-B666-375D1C28855F}"/>
              </a:ext>
            </a:extLst>
          </p:cNvPr>
          <p:cNvSpPr txBox="1">
            <a:spLocks noChangeArrowheads="1"/>
          </p:cNvSpPr>
          <p:nvPr/>
        </p:nvSpPr>
        <p:spPr bwMode="auto">
          <a:xfrm>
            <a:off x="342900" y="1803400"/>
            <a:ext cx="848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In a reversible reaction, the forward and backward reactions are opposites:</a:t>
            </a:r>
          </a:p>
        </p:txBody>
      </p:sp>
      <p:sp>
        <p:nvSpPr>
          <p:cNvPr id="283655" name="Text Box 7">
            <a:extLst>
              <a:ext uri="{FF2B5EF4-FFF2-40B4-BE49-F238E27FC236}">
                <a16:creationId xmlns:a16="http://schemas.microsoft.com/office/drawing/2014/main" id="{8330684E-0EC4-4F89-9EF8-421C8F065F42}"/>
              </a:ext>
            </a:extLst>
          </p:cNvPr>
          <p:cNvSpPr txBox="1">
            <a:spLocks noChangeArrowheads="1"/>
          </p:cNvSpPr>
          <p:nvPr/>
        </p:nvSpPr>
        <p:spPr bwMode="auto">
          <a:xfrm>
            <a:off x="342900" y="28162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rPr>
              <a:t>If the forward reaction is </a:t>
            </a:r>
            <a:r>
              <a:rPr lang="en-GB" altLang="en-US" b="1">
                <a:solidFill>
                  <a:srgbClr val="010066"/>
                </a:solidFill>
              </a:rPr>
              <a:t>exothermic</a:t>
            </a:r>
            <a:r>
              <a:rPr lang="en-GB" altLang="en-US">
                <a:solidFill>
                  <a:srgbClr val="010066"/>
                </a:solidFill>
              </a:rPr>
              <a:t>, the backward reaction will be </a:t>
            </a:r>
            <a:r>
              <a:rPr lang="en-GB" altLang="en-US" b="1">
                <a:solidFill>
                  <a:srgbClr val="010066"/>
                </a:solidFill>
              </a:rPr>
              <a:t>endothermic</a:t>
            </a:r>
            <a:r>
              <a:rPr lang="en-GB" altLang="en-US">
                <a:solidFill>
                  <a:srgbClr val="010066"/>
                </a:solidFill>
              </a:rPr>
              <a:t>.</a:t>
            </a:r>
          </a:p>
        </p:txBody>
      </p:sp>
      <p:sp>
        <p:nvSpPr>
          <p:cNvPr id="283656" name="Text Box 8">
            <a:extLst>
              <a:ext uri="{FF2B5EF4-FFF2-40B4-BE49-F238E27FC236}">
                <a16:creationId xmlns:a16="http://schemas.microsoft.com/office/drawing/2014/main" id="{124389F5-D969-4787-9227-B887A0C0F4A8}"/>
              </a:ext>
            </a:extLst>
          </p:cNvPr>
          <p:cNvSpPr txBox="1">
            <a:spLocks noChangeArrowheads="1"/>
          </p:cNvSpPr>
          <p:nvPr/>
        </p:nvSpPr>
        <p:spPr bwMode="auto">
          <a:xfrm>
            <a:off x="342900" y="3827463"/>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rPr>
              <a:t>If the forward reaction is </a:t>
            </a:r>
            <a:r>
              <a:rPr lang="en-GB" altLang="en-US" b="1">
                <a:solidFill>
                  <a:srgbClr val="010066"/>
                </a:solidFill>
              </a:rPr>
              <a:t>endothermic</a:t>
            </a:r>
            <a:r>
              <a:rPr lang="en-GB" altLang="en-US">
                <a:solidFill>
                  <a:srgbClr val="010066"/>
                </a:solidFill>
              </a:rPr>
              <a:t>, the backward reaction will be </a:t>
            </a:r>
            <a:r>
              <a:rPr lang="en-GB" altLang="en-US" b="1">
                <a:solidFill>
                  <a:srgbClr val="010066"/>
                </a:solidFill>
              </a:rPr>
              <a:t>exothermic</a:t>
            </a:r>
            <a:r>
              <a:rPr lang="en-GB" altLang="en-US">
                <a:solidFill>
                  <a:srgbClr val="010066"/>
                </a:solidFill>
              </a:rPr>
              <a:t>.</a:t>
            </a:r>
          </a:p>
        </p:txBody>
      </p:sp>
      <p:sp>
        <p:nvSpPr>
          <p:cNvPr id="283658" name="AutoShape 10">
            <a:extLst>
              <a:ext uri="{FF2B5EF4-FFF2-40B4-BE49-F238E27FC236}">
                <a16:creationId xmlns:a16="http://schemas.microsoft.com/office/drawing/2014/main" id="{DD12B5E8-DBCC-4452-9793-CE0464AD593A}"/>
              </a:ext>
            </a:extLst>
          </p:cNvPr>
          <p:cNvSpPr>
            <a:spLocks noChangeArrowheads="1"/>
          </p:cNvSpPr>
          <p:nvPr/>
        </p:nvSpPr>
        <p:spPr bwMode="auto">
          <a:xfrm>
            <a:off x="1647825" y="4933950"/>
            <a:ext cx="5837238" cy="1343025"/>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grpSp>
        <p:nvGrpSpPr>
          <p:cNvPr id="2" name="Group 11">
            <a:extLst>
              <a:ext uri="{FF2B5EF4-FFF2-40B4-BE49-F238E27FC236}">
                <a16:creationId xmlns:a16="http://schemas.microsoft.com/office/drawing/2014/main" id="{48BF1583-7F82-41A6-AC47-2278413A943D}"/>
              </a:ext>
            </a:extLst>
          </p:cNvPr>
          <p:cNvGrpSpPr>
            <a:grpSpLocks/>
          </p:cNvGrpSpPr>
          <p:nvPr/>
        </p:nvGrpSpPr>
        <p:grpSpPr bwMode="auto">
          <a:xfrm>
            <a:off x="2074863" y="5272088"/>
            <a:ext cx="2170112" cy="519112"/>
            <a:chOff x="1611" y="1679"/>
            <a:chExt cx="1367" cy="327"/>
          </a:xfrm>
        </p:grpSpPr>
        <p:sp>
          <p:nvSpPr>
            <p:cNvPr id="14351" name="Text Box 12">
              <a:extLst>
                <a:ext uri="{FF2B5EF4-FFF2-40B4-BE49-F238E27FC236}">
                  <a16:creationId xmlns:a16="http://schemas.microsoft.com/office/drawing/2014/main" id="{EDAF6918-68EC-466A-90C8-AAC9902423E9}"/>
                </a:ext>
              </a:extLst>
            </p:cNvPr>
            <p:cNvSpPr txBox="1">
              <a:spLocks noChangeArrowheads="1"/>
            </p:cNvSpPr>
            <p:nvPr/>
          </p:nvSpPr>
          <p:spPr bwMode="auto">
            <a:xfrm>
              <a:off x="1611" y="1698"/>
              <a:ext cx="5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2SO</a:t>
              </a:r>
              <a:r>
                <a:rPr lang="en-GB" altLang="en-US" b="1" baseline="-25000">
                  <a:solidFill>
                    <a:schemeClr val="bg1"/>
                  </a:solidFill>
                </a:rPr>
                <a:t>2</a:t>
              </a:r>
            </a:p>
          </p:txBody>
        </p:sp>
        <p:sp>
          <p:nvSpPr>
            <p:cNvPr id="14352" name="Text Box 13">
              <a:extLst>
                <a:ext uri="{FF2B5EF4-FFF2-40B4-BE49-F238E27FC236}">
                  <a16:creationId xmlns:a16="http://schemas.microsoft.com/office/drawing/2014/main" id="{2FD9B65F-1752-46DD-9874-7B081FA8CDDC}"/>
                </a:ext>
              </a:extLst>
            </p:cNvPr>
            <p:cNvSpPr txBox="1">
              <a:spLocks noChangeArrowheads="1"/>
            </p:cNvSpPr>
            <p:nvPr/>
          </p:nvSpPr>
          <p:spPr bwMode="auto">
            <a:xfrm>
              <a:off x="2288" y="1679"/>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chemeClr val="bg1"/>
                  </a:solidFill>
                </a:rPr>
                <a:t>+</a:t>
              </a:r>
            </a:p>
          </p:txBody>
        </p:sp>
        <p:sp>
          <p:nvSpPr>
            <p:cNvPr id="14353" name="Text Box 14">
              <a:extLst>
                <a:ext uri="{FF2B5EF4-FFF2-40B4-BE49-F238E27FC236}">
                  <a16:creationId xmlns:a16="http://schemas.microsoft.com/office/drawing/2014/main" id="{6D7DFC73-2146-4A40-BE0E-639671755272}"/>
                </a:ext>
              </a:extLst>
            </p:cNvPr>
            <p:cNvSpPr txBox="1">
              <a:spLocks noChangeArrowheads="1"/>
            </p:cNvSpPr>
            <p:nvPr/>
          </p:nvSpPr>
          <p:spPr bwMode="auto">
            <a:xfrm>
              <a:off x="2642" y="169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O</a:t>
              </a:r>
              <a:r>
                <a:rPr lang="en-GB" altLang="en-US" b="1" baseline="-25000">
                  <a:solidFill>
                    <a:schemeClr val="bg1"/>
                  </a:solidFill>
                </a:rPr>
                <a:t>2</a:t>
              </a:r>
            </a:p>
          </p:txBody>
        </p:sp>
      </p:grpSp>
      <p:sp>
        <p:nvSpPr>
          <p:cNvPr id="283663" name="Text Box 15">
            <a:extLst>
              <a:ext uri="{FF2B5EF4-FFF2-40B4-BE49-F238E27FC236}">
                <a16:creationId xmlns:a16="http://schemas.microsoft.com/office/drawing/2014/main" id="{581A9032-0D8A-4D15-AA8C-D3AD6C27FEC6}"/>
              </a:ext>
            </a:extLst>
          </p:cNvPr>
          <p:cNvSpPr txBox="1">
            <a:spLocks noChangeArrowheads="1"/>
          </p:cNvSpPr>
          <p:nvPr/>
        </p:nvSpPr>
        <p:spPr bwMode="auto">
          <a:xfrm>
            <a:off x="5768975" y="5302250"/>
            <a:ext cx="90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2SO</a:t>
            </a:r>
            <a:r>
              <a:rPr lang="en-GB" altLang="en-US" b="1" baseline="-25000">
                <a:solidFill>
                  <a:schemeClr val="bg1"/>
                </a:solidFill>
              </a:rPr>
              <a:t>3</a:t>
            </a:r>
          </a:p>
        </p:txBody>
      </p:sp>
      <p:sp>
        <p:nvSpPr>
          <p:cNvPr id="283666" name="Text Box 18">
            <a:extLst>
              <a:ext uri="{FF2B5EF4-FFF2-40B4-BE49-F238E27FC236}">
                <a16:creationId xmlns:a16="http://schemas.microsoft.com/office/drawing/2014/main" id="{33B385E9-29FD-441B-845B-DCE531E6044B}"/>
              </a:ext>
            </a:extLst>
          </p:cNvPr>
          <p:cNvSpPr txBox="1">
            <a:spLocks noChangeArrowheads="1"/>
          </p:cNvSpPr>
          <p:nvPr/>
        </p:nvSpPr>
        <p:spPr bwMode="auto">
          <a:xfrm>
            <a:off x="4021138" y="5762625"/>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i="1">
                <a:solidFill>
                  <a:schemeClr val="bg1"/>
                </a:solidFill>
              </a:rPr>
              <a:t>endothermic</a:t>
            </a:r>
          </a:p>
        </p:txBody>
      </p:sp>
      <p:sp>
        <p:nvSpPr>
          <p:cNvPr id="283667" name="Text Box 19">
            <a:extLst>
              <a:ext uri="{FF2B5EF4-FFF2-40B4-BE49-F238E27FC236}">
                <a16:creationId xmlns:a16="http://schemas.microsoft.com/office/drawing/2014/main" id="{CDD5D39B-DCF6-4E2E-857E-887A00C1888D}"/>
              </a:ext>
            </a:extLst>
          </p:cNvPr>
          <p:cNvSpPr txBox="1">
            <a:spLocks noChangeArrowheads="1"/>
          </p:cNvSpPr>
          <p:nvPr/>
        </p:nvSpPr>
        <p:spPr bwMode="auto">
          <a:xfrm>
            <a:off x="4113213" y="491807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i="1">
                <a:solidFill>
                  <a:schemeClr val="bg1"/>
                </a:solidFill>
              </a:rPr>
              <a:t>exothermic</a:t>
            </a:r>
          </a:p>
        </p:txBody>
      </p:sp>
      <p:pic>
        <p:nvPicPr>
          <p:cNvPr id="283664" name="Picture 16" descr="reverse sign">
            <a:extLst>
              <a:ext uri="{FF2B5EF4-FFF2-40B4-BE49-F238E27FC236}">
                <a16:creationId xmlns:a16="http://schemas.microsoft.com/office/drawing/2014/main" id="{4EE5E5D0-35E0-4DDA-873D-B0F56687A36B}"/>
              </a:ext>
            </a:extLst>
          </p:cNvPr>
          <p:cNvPicPr>
            <a:picLocks noChangeAspect="1" noChangeArrowheads="1"/>
          </p:cNvPicPr>
          <p:nvPr/>
        </p:nvPicPr>
        <p:blipFill>
          <a:blip r:embed="rId4" cstate="print">
            <a:clrChange>
              <a:clrFrom>
                <a:srgbClr val="000000">
                  <a:alpha val="0"/>
                </a:srgbClr>
              </a:clrFrom>
              <a:clrTo>
                <a:srgbClr val="000000">
                  <a:alpha val="0"/>
                </a:srgbClr>
              </a:clrTo>
            </a:clrChange>
            <a:duotone>
              <a:prstClr val="black"/>
              <a:schemeClr val="bg1">
                <a:tint val="45000"/>
                <a:satMod val="400000"/>
              </a:schemeClr>
            </a:duotone>
            <a:lum bright="100000" contrast="100000"/>
          </a:blip>
          <a:srcRect/>
          <a:stretch>
            <a:fillRect/>
          </a:stretch>
        </p:blipFill>
        <p:spPr bwMode="auto">
          <a:xfrm>
            <a:off x="4700588" y="5414610"/>
            <a:ext cx="452437" cy="306387"/>
          </a:xfrm>
          <a:prstGeom prst="rect">
            <a:avLst/>
          </a:prstGeom>
          <a:noFill/>
          <a:ln>
            <a:noFill/>
          </a:ln>
        </p:spPr>
      </p:pic>
      <p:pic>
        <p:nvPicPr>
          <p:cNvPr id="18" name="Picture 8">
            <a:hlinkClick r:id="" action="ppaction://hlinkshowjump?jump=nextslide"/>
            <a:extLst>
              <a:ext uri="{FF2B5EF4-FFF2-40B4-BE49-F238E27FC236}">
                <a16:creationId xmlns:a16="http://schemas.microsoft.com/office/drawing/2014/main" id="{FF7C5DE9-AAD7-48E0-8D31-2FF6EB53D5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ED36A085-3D74-4DB1-841A-4DCE0D1E79B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87342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36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36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36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36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366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4" grpId="0"/>
      <p:bldP spid="283655" grpId="0"/>
      <p:bldP spid="283656" grpId="0"/>
      <p:bldP spid="283658" grpId="0" animBg="1"/>
      <p:bldP spid="283663" grpId="0"/>
      <p:bldP spid="283666" grpId="0"/>
      <p:bldP spid="2836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3BEEEC4-4012-4962-9315-8C29C2F60E2C}"/>
              </a:ext>
            </a:extLst>
          </p:cNvPr>
          <p:cNvSpPr>
            <a:spLocks noGrp="1" noChangeArrowheads="1"/>
          </p:cNvSpPr>
          <p:nvPr>
            <p:ph type="title"/>
          </p:nvPr>
        </p:nvSpPr>
        <p:spPr/>
        <p:txBody>
          <a:bodyPr/>
          <a:lstStyle/>
          <a:p>
            <a:r>
              <a:rPr lang="en-GB" altLang="en-US"/>
              <a:t>Increasing the temperature</a:t>
            </a:r>
          </a:p>
        </p:txBody>
      </p:sp>
      <p:sp>
        <p:nvSpPr>
          <p:cNvPr id="289797" name="Text Box 5">
            <a:extLst>
              <a:ext uri="{FF2B5EF4-FFF2-40B4-BE49-F238E27FC236}">
                <a16:creationId xmlns:a16="http://schemas.microsoft.com/office/drawing/2014/main" id="{B4353670-DD6D-497C-811F-7F43F52F2756}"/>
              </a:ext>
            </a:extLst>
          </p:cNvPr>
          <p:cNvSpPr txBox="1">
            <a:spLocks noChangeArrowheads="1"/>
          </p:cNvSpPr>
          <p:nvPr/>
        </p:nvSpPr>
        <p:spPr bwMode="auto">
          <a:xfrm>
            <a:off x="342900" y="1773238"/>
            <a:ext cx="482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a:solidFill>
                  <a:srgbClr val="010066"/>
                </a:solidFill>
              </a:rPr>
              <a:t>If the temperature is </a:t>
            </a:r>
            <a:r>
              <a:rPr lang="en-GB" altLang="en-US" b="1">
                <a:solidFill>
                  <a:srgbClr val="010066"/>
                </a:solidFill>
              </a:rPr>
              <a:t>increased</a:t>
            </a:r>
            <a:r>
              <a:rPr lang="en-GB" altLang="en-US">
                <a:solidFill>
                  <a:srgbClr val="010066"/>
                </a:solidFill>
              </a:rPr>
              <a:t>:</a:t>
            </a:r>
          </a:p>
        </p:txBody>
      </p:sp>
      <p:sp>
        <p:nvSpPr>
          <p:cNvPr id="289801" name="Text Box 9">
            <a:extLst>
              <a:ext uri="{FF2B5EF4-FFF2-40B4-BE49-F238E27FC236}">
                <a16:creationId xmlns:a16="http://schemas.microsoft.com/office/drawing/2014/main" id="{F1A79019-DEC8-4DEB-955A-D511B4EB351B}"/>
              </a:ext>
            </a:extLst>
          </p:cNvPr>
          <p:cNvSpPr txBox="1">
            <a:spLocks noChangeArrowheads="1"/>
          </p:cNvSpPr>
          <p:nvPr/>
        </p:nvSpPr>
        <p:spPr bwMode="auto">
          <a:xfrm>
            <a:off x="360363" y="2425700"/>
            <a:ext cx="57197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the equilibrium shifts to </a:t>
            </a:r>
            <a:r>
              <a:rPr lang="en-GB" altLang="en-US" b="1">
                <a:solidFill>
                  <a:srgbClr val="010066"/>
                </a:solidFill>
              </a:rPr>
              <a:t>decrease</a:t>
            </a:r>
            <a:r>
              <a:rPr lang="en-GB" altLang="en-US">
                <a:solidFill>
                  <a:srgbClr val="010066"/>
                </a:solidFill>
              </a:rPr>
              <a:t> the temperature</a:t>
            </a:r>
          </a:p>
        </p:txBody>
      </p:sp>
      <p:sp>
        <p:nvSpPr>
          <p:cNvPr id="289802" name="Text Box 101">
            <a:extLst>
              <a:ext uri="{FF2B5EF4-FFF2-40B4-BE49-F238E27FC236}">
                <a16:creationId xmlns:a16="http://schemas.microsoft.com/office/drawing/2014/main" id="{B0636E5F-E3BD-4634-9E4D-A50B68D389A5}"/>
              </a:ext>
            </a:extLst>
          </p:cNvPr>
          <p:cNvSpPr txBox="1">
            <a:spLocks noChangeArrowheads="1"/>
          </p:cNvSpPr>
          <p:nvPr/>
        </p:nvSpPr>
        <p:spPr bwMode="auto">
          <a:xfrm>
            <a:off x="360363" y="3579813"/>
            <a:ext cx="6845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 equilibrium shifts in the direction which </a:t>
            </a:r>
            <a:r>
              <a:rPr lang="en-GB" altLang="en-US" b="1" dirty="0">
                <a:solidFill>
                  <a:srgbClr val="010066"/>
                </a:solidFill>
              </a:rPr>
              <a:t>takes in</a:t>
            </a:r>
            <a:r>
              <a:rPr lang="en-GB" altLang="en-US" dirty="0">
                <a:solidFill>
                  <a:srgbClr val="010066"/>
                </a:solidFill>
              </a:rPr>
              <a:t> heat – the </a:t>
            </a:r>
            <a:r>
              <a:rPr lang="en-GB" altLang="en-US" b="1" dirty="0">
                <a:solidFill>
                  <a:srgbClr val="010066"/>
                </a:solidFill>
              </a:rPr>
              <a:t>endothermic</a:t>
            </a:r>
            <a:r>
              <a:rPr lang="en-GB" altLang="en-US" dirty="0">
                <a:solidFill>
                  <a:srgbClr val="010066"/>
                </a:solidFill>
              </a:rPr>
              <a:t> direction</a:t>
            </a:r>
          </a:p>
        </p:txBody>
      </p:sp>
      <p:sp>
        <p:nvSpPr>
          <p:cNvPr id="15367" name="Text Box 15">
            <a:extLst>
              <a:ext uri="{FF2B5EF4-FFF2-40B4-BE49-F238E27FC236}">
                <a16:creationId xmlns:a16="http://schemas.microsoft.com/office/drawing/2014/main" id="{09831704-4E94-4FFE-9065-5EA20A0C18E6}"/>
              </a:ext>
            </a:extLst>
          </p:cNvPr>
          <p:cNvSpPr txBox="1">
            <a:spLocks noChangeArrowheads="1"/>
          </p:cNvSpPr>
          <p:nvPr/>
        </p:nvSpPr>
        <p:spPr bwMode="auto">
          <a:xfrm>
            <a:off x="360363" y="784225"/>
            <a:ext cx="8801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a change is made to the temperature of a system in dynamic equilibrium, the system will react to </a:t>
            </a:r>
            <a:r>
              <a:rPr lang="en-GB" altLang="en-US" b="1"/>
              <a:t>oppose</a:t>
            </a:r>
            <a:r>
              <a:rPr lang="en-GB" altLang="en-US"/>
              <a:t> the change. </a:t>
            </a:r>
          </a:p>
        </p:txBody>
      </p:sp>
      <p:sp>
        <p:nvSpPr>
          <p:cNvPr id="13" name="Text Box 10">
            <a:extLst>
              <a:ext uri="{FF2B5EF4-FFF2-40B4-BE49-F238E27FC236}">
                <a16:creationId xmlns:a16="http://schemas.microsoft.com/office/drawing/2014/main" id="{DBBA186F-C118-4BAD-AA8D-E4235E960AAB}"/>
              </a:ext>
            </a:extLst>
          </p:cNvPr>
          <p:cNvSpPr txBox="1">
            <a:spLocks noChangeArrowheads="1"/>
          </p:cNvSpPr>
          <p:nvPr/>
        </p:nvSpPr>
        <p:spPr bwMode="auto">
          <a:xfrm>
            <a:off x="360363" y="4741863"/>
            <a:ext cx="69897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this </a:t>
            </a:r>
            <a:r>
              <a:rPr lang="en-GB" altLang="en-US" b="1">
                <a:solidFill>
                  <a:srgbClr val="010066"/>
                </a:solidFill>
              </a:rPr>
              <a:t>increases</a:t>
            </a:r>
            <a:r>
              <a:rPr lang="en-GB" altLang="en-US">
                <a:solidFill>
                  <a:srgbClr val="010066"/>
                </a:solidFill>
              </a:rPr>
              <a:t> the amount of </a:t>
            </a:r>
            <a:r>
              <a:rPr lang="en-GB" altLang="en-US" b="1">
                <a:solidFill>
                  <a:srgbClr val="010066"/>
                </a:solidFill>
              </a:rPr>
              <a:t>product formed</a:t>
            </a:r>
            <a:r>
              <a:rPr lang="en-GB" altLang="en-US">
                <a:solidFill>
                  <a:srgbClr val="010066"/>
                </a:solidFill>
              </a:rPr>
              <a:t> by the</a:t>
            </a:r>
            <a:r>
              <a:rPr lang="en-GB" altLang="en-US" b="1">
                <a:solidFill>
                  <a:srgbClr val="010066"/>
                </a:solidFill>
              </a:rPr>
              <a:t> endothermic </a:t>
            </a:r>
            <a:r>
              <a:rPr lang="en-GB" altLang="en-US">
                <a:solidFill>
                  <a:srgbClr val="010066"/>
                </a:solidFill>
              </a:rPr>
              <a:t>reaction and decreases the amount of product formed by the </a:t>
            </a:r>
            <a:br>
              <a:rPr lang="en-GB" altLang="en-US">
                <a:solidFill>
                  <a:srgbClr val="010066"/>
                </a:solidFill>
              </a:rPr>
            </a:br>
            <a:r>
              <a:rPr lang="en-GB" altLang="en-US">
                <a:solidFill>
                  <a:srgbClr val="010066"/>
                </a:solidFill>
              </a:rPr>
              <a:t>exothermic reaction.</a:t>
            </a:r>
          </a:p>
        </p:txBody>
      </p:sp>
      <p:pic>
        <p:nvPicPr>
          <p:cNvPr id="14346" name="Picture 10" descr="C:\CVS\production\GCSEChemistry\src\images\thermometer-84.png">
            <a:extLst>
              <a:ext uri="{FF2B5EF4-FFF2-40B4-BE49-F238E27FC236}">
                <a16:creationId xmlns:a16="http://schemas.microsoft.com/office/drawing/2014/main" id="{A69D35AA-5114-4D3E-A71D-62962D5B8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525" y="1776413"/>
            <a:ext cx="66833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260FB872-B820-46DE-BF3E-3A41309F8C3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4A2D5190-B0F9-4754-9AAA-AE54B82E046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664779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7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980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98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7" grpId="0"/>
      <p:bldP spid="289801" grpId="0"/>
      <p:bldP spid="28980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B6CCE80-937A-47AC-830E-B42D5674C05C}"/>
              </a:ext>
            </a:extLst>
          </p:cNvPr>
          <p:cNvSpPr>
            <a:spLocks noGrp="1"/>
          </p:cNvSpPr>
          <p:nvPr>
            <p:ph type="title"/>
          </p:nvPr>
        </p:nvSpPr>
        <p:spPr/>
        <p:txBody>
          <a:bodyPr/>
          <a:lstStyle/>
          <a:p>
            <a:r>
              <a:rPr lang="en-GB" altLang="en-US"/>
              <a:t>Decreasing the temperature</a:t>
            </a:r>
          </a:p>
        </p:txBody>
      </p:sp>
      <p:sp>
        <p:nvSpPr>
          <p:cNvPr id="4" name="Text Box 11">
            <a:extLst>
              <a:ext uri="{FF2B5EF4-FFF2-40B4-BE49-F238E27FC236}">
                <a16:creationId xmlns:a16="http://schemas.microsoft.com/office/drawing/2014/main" id="{71B8F316-0DB5-4ECE-9FB5-857024AC5616}"/>
              </a:ext>
            </a:extLst>
          </p:cNvPr>
          <p:cNvSpPr txBox="1">
            <a:spLocks noChangeArrowheads="1"/>
          </p:cNvSpPr>
          <p:nvPr/>
        </p:nvSpPr>
        <p:spPr bwMode="auto">
          <a:xfrm>
            <a:off x="360363" y="2425700"/>
            <a:ext cx="6651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the equilibrium shifts to </a:t>
            </a:r>
            <a:r>
              <a:rPr lang="en-GB" altLang="en-US" b="1">
                <a:solidFill>
                  <a:srgbClr val="010066"/>
                </a:solidFill>
              </a:rPr>
              <a:t>increase</a:t>
            </a:r>
            <a:r>
              <a:rPr lang="en-GB" altLang="en-US">
                <a:solidFill>
                  <a:srgbClr val="010066"/>
                </a:solidFill>
              </a:rPr>
              <a:t> the temperature</a:t>
            </a:r>
          </a:p>
        </p:txBody>
      </p:sp>
      <p:sp>
        <p:nvSpPr>
          <p:cNvPr id="5" name="Text Box 12">
            <a:extLst>
              <a:ext uri="{FF2B5EF4-FFF2-40B4-BE49-F238E27FC236}">
                <a16:creationId xmlns:a16="http://schemas.microsoft.com/office/drawing/2014/main" id="{4EAA7387-C948-45EF-9A13-2DDC53FBB77C}"/>
              </a:ext>
            </a:extLst>
          </p:cNvPr>
          <p:cNvSpPr txBox="1">
            <a:spLocks noChangeArrowheads="1"/>
          </p:cNvSpPr>
          <p:nvPr/>
        </p:nvSpPr>
        <p:spPr bwMode="auto">
          <a:xfrm>
            <a:off x="342900" y="3578225"/>
            <a:ext cx="6651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 equilibrium shifts in the direction which </a:t>
            </a:r>
            <a:r>
              <a:rPr lang="en-GB" altLang="en-US" b="1" dirty="0">
                <a:solidFill>
                  <a:srgbClr val="010066"/>
                </a:solidFill>
              </a:rPr>
              <a:t>gives out</a:t>
            </a:r>
            <a:r>
              <a:rPr lang="en-GB" altLang="en-US" dirty="0">
                <a:solidFill>
                  <a:srgbClr val="010066"/>
                </a:solidFill>
              </a:rPr>
              <a:t> heat; the </a:t>
            </a:r>
            <a:r>
              <a:rPr lang="en-GB" altLang="en-US" b="1" dirty="0">
                <a:solidFill>
                  <a:srgbClr val="010066"/>
                </a:solidFill>
              </a:rPr>
              <a:t>exothermic</a:t>
            </a:r>
            <a:r>
              <a:rPr lang="en-GB" altLang="en-US" dirty="0">
                <a:solidFill>
                  <a:srgbClr val="010066"/>
                </a:solidFill>
              </a:rPr>
              <a:t> direction</a:t>
            </a:r>
          </a:p>
        </p:txBody>
      </p:sp>
      <p:sp>
        <p:nvSpPr>
          <p:cNvPr id="16389" name="Text Box 15">
            <a:extLst>
              <a:ext uri="{FF2B5EF4-FFF2-40B4-BE49-F238E27FC236}">
                <a16:creationId xmlns:a16="http://schemas.microsoft.com/office/drawing/2014/main" id="{B44CFB96-5208-465C-A8DD-F4400985CFE0}"/>
              </a:ext>
            </a:extLst>
          </p:cNvPr>
          <p:cNvSpPr txBox="1">
            <a:spLocks noChangeArrowheads="1"/>
          </p:cNvSpPr>
          <p:nvPr/>
        </p:nvSpPr>
        <p:spPr bwMode="auto">
          <a:xfrm>
            <a:off x="360363" y="784225"/>
            <a:ext cx="8801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a change is made to the temperature of a system in dynamic equilibrium, the system will react to </a:t>
            </a:r>
            <a:r>
              <a:rPr lang="en-GB" altLang="en-US" b="1"/>
              <a:t>oppose</a:t>
            </a:r>
            <a:r>
              <a:rPr lang="en-GB" altLang="en-US"/>
              <a:t> the change. </a:t>
            </a:r>
          </a:p>
        </p:txBody>
      </p:sp>
      <p:sp>
        <p:nvSpPr>
          <p:cNvPr id="8" name="Text Box 10">
            <a:extLst>
              <a:ext uri="{FF2B5EF4-FFF2-40B4-BE49-F238E27FC236}">
                <a16:creationId xmlns:a16="http://schemas.microsoft.com/office/drawing/2014/main" id="{6BFEF04F-FC38-4717-9397-44EF3035FA9C}"/>
              </a:ext>
            </a:extLst>
          </p:cNvPr>
          <p:cNvSpPr txBox="1">
            <a:spLocks noChangeArrowheads="1"/>
          </p:cNvSpPr>
          <p:nvPr/>
        </p:nvSpPr>
        <p:spPr bwMode="auto">
          <a:xfrm>
            <a:off x="360363" y="4730750"/>
            <a:ext cx="62436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this </a:t>
            </a:r>
            <a:r>
              <a:rPr lang="en-GB" altLang="en-US" b="1" dirty="0">
                <a:solidFill>
                  <a:srgbClr val="010066"/>
                </a:solidFill>
              </a:rPr>
              <a:t>increases</a:t>
            </a:r>
            <a:r>
              <a:rPr lang="en-GB" altLang="en-US" dirty="0">
                <a:solidFill>
                  <a:srgbClr val="010066"/>
                </a:solidFill>
              </a:rPr>
              <a:t> the amount of </a:t>
            </a:r>
            <a:r>
              <a:rPr lang="en-GB" altLang="en-US" b="1" dirty="0">
                <a:solidFill>
                  <a:srgbClr val="010066"/>
                </a:solidFill>
              </a:rPr>
              <a:t>product formed</a:t>
            </a:r>
            <a:r>
              <a:rPr lang="en-GB" altLang="en-US" dirty="0">
                <a:solidFill>
                  <a:srgbClr val="010066"/>
                </a:solidFill>
              </a:rPr>
              <a:t> by the </a:t>
            </a:r>
            <a:r>
              <a:rPr lang="en-GB" altLang="en-US" b="1" dirty="0">
                <a:solidFill>
                  <a:srgbClr val="010066"/>
                </a:solidFill>
              </a:rPr>
              <a:t>exothermic</a:t>
            </a:r>
            <a:r>
              <a:rPr lang="en-GB" altLang="en-US" dirty="0">
                <a:solidFill>
                  <a:srgbClr val="010066"/>
                </a:solidFill>
              </a:rPr>
              <a:t> reaction and decreases the amount of product formed by the endothermic reaction.</a:t>
            </a:r>
          </a:p>
        </p:txBody>
      </p:sp>
      <p:sp>
        <p:nvSpPr>
          <p:cNvPr id="9" name="Text Box 5">
            <a:extLst>
              <a:ext uri="{FF2B5EF4-FFF2-40B4-BE49-F238E27FC236}">
                <a16:creationId xmlns:a16="http://schemas.microsoft.com/office/drawing/2014/main" id="{FA4FF150-F093-4880-81BB-AAD4256A5BB6}"/>
              </a:ext>
            </a:extLst>
          </p:cNvPr>
          <p:cNvSpPr txBox="1">
            <a:spLocks noChangeArrowheads="1"/>
          </p:cNvSpPr>
          <p:nvPr/>
        </p:nvSpPr>
        <p:spPr bwMode="auto">
          <a:xfrm>
            <a:off x="342900" y="1773238"/>
            <a:ext cx="482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a:solidFill>
                  <a:srgbClr val="010066"/>
                </a:solidFill>
              </a:rPr>
              <a:t>If the temperature is </a:t>
            </a:r>
            <a:r>
              <a:rPr lang="en-GB" altLang="en-US" b="1">
                <a:solidFill>
                  <a:srgbClr val="010066"/>
                </a:solidFill>
              </a:rPr>
              <a:t>decreased:</a:t>
            </a:r>
            <a:endParaRPr lang="en-GB" altLang="en-US">
              <a:solidFill>
                <a:srgbClr val="010066"/>
              </a:solidFill>
            </a:endParaRPr>
          </a:p>
        </p:txBody>
      </p:sp>
      <p:pic>
        <p:nvPicPr>
          <p:cNvPr id="15369" name="Picture 9">
            <a:extLst>
              <a:ext uri="{FF2B5EF4-FFF2-40B4-BE49-F238E27FC236}">
                <a16:creationId xmlns:a16="http://schemas.microsoft.com/office/drawing/2014/main" id="{7FEC7C98-C327-429A-8F08-B6B5423EE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975" y="1763713"/>
            <a:ext cx="57626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4728387F-0A99-4106-B1D2-DA1F9DA60F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3B359FEE-F033-4E37-A99A-A7603D3EB4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7750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94D4BC3-DA72-4D7C-9013-FA7BB35098CD}"/>
              </a:ext>
            </a:extLst>
          </p:cNvPr>
          <p:cNvSpPr>
            <a:spLocks noGrp="1" noChangeArrowheads="1"/>
          </p:cNvSpPr>
          <p:nvPr>
            <p:ph type="title"/>
          </p:nvPr>
        </p:nvSpPr>
        <p:spPr/>
        <p:txBody>
          <a:bodyPr/>
          <a:lstStyle/>
          <a:p>
            <a:r>
              <a:rPr lang="en-GB" altLang="en-US"/>
              <a:t>Changing the temperature</a:t>
            </a:r>
          </a:p>
        </p:txBody>
      </p:sp>
      <p:sp>
        <p:nvSpPr>
          <p:cNvPr id="17411" name="Rectangle 3">
            <a:extLst>
              <a:ext uri="{FF2B5EF4-FFF2-40B4-BE49-F238E27FC236}">
                <a16:creationId xmlns:a16="http://schemas.microsoft.com/office/drawing/2014/main" id="{A5157EB1-08BB-4B4A-B57B-5F00DF81B85E}"/>
              </a:ext>
            </a:extLst>
          </p:cNvPr>
          <p:cNvSpPr>
            <a:spLocks noChangeArrowheads="1"/>
          </p:cNvSpPr>
          <p:nvPr/>
        </p:nvSpPr>
        <p:spPr bwMode="auto">
          <a:xfrm>
            <a:off x="342900" y="784225"/>
            <a:ext cx="7945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Nitrogen dioxide is in constant equilibrium with dinitrogen tetroxide. The forward reaction is </a:t>
            </a:r>
            <a:r>
              <a:rPr lang="en-GB" altLang="en-US" b="1">
                <a:solidFill>
                  <a:srgbClr val="010066"/>
                </a:solidFill>
                <a:sym typeface="MS Reference 1"/>
              </a:rPr>
              <a:t>exothermic</a:t>
            </a:r>
            <a:r>
              <a:rPr lang="en-GB" altLang="en-US">
                <a:solidFill>
                  <a:srgbClr val="010066"/>
                </a:solidFill>
                <a:sym typeface="MS Reference 1"/>
              </a:rPr>
              <a:t> and the backwards reaction is </a:t>
            </a:r>
            <a:r>
              <a:rPr lang="en-GB" altLang="en-US" b="1">
                <a:solidFill>
                  <a:srgbClr val="010066"/>
                </a:solidFill>
                <a:sym typeface="MS Reference 1"/>
              </a:rPr>
              <a:t>endothermic</a:t>
            </a:r>
            <a:r>
              <a:rPr lang="en-GB" altLang="en-US">
                <a:solidFill>
                  <a:srgbClr val="010066"/>
                </a:solidFill>
                <a:sym typeface="MS Reference 1"/>
              </a:rPr>
              <a:t>.</a:t>
            </a:r>
          </a:p>
        </p:txBody>
      </p:sp>
      <p:sp>
        <p:nvSpPr>
          <p:cNvPr id="293892" name="Rectangle 4">
            <a:extLst>
              <a:ext uri="{FF2B5EF4-FFF2-40B4-BE49-F238E27FC236}">
                <a16:creationId xmlns:a16="http://schemas.microsoft.com/office/drawing/2014/main" id="{5248F716-3678-4F04-8DD1-C16A70F5860F}"/>
              </a:ext>
            </a:extLst>
          </p:cNvPr>
          <p:cNvSpPr>
            <a:spLocks noChangeArrowheads="1"/>
          </p:cNvSpPr>
          <p:nvPr/>
        </p:nvSpPr>
        <p:spPr bwMode="auto">
          <a:xfrm>
            <a:off x="342900" y="3630613"/>
            <a:ext cx="6996113" cy="457200"/>
          </a:xfrm>
          <a:prstGeom prst="rect">
            <a:avLst/>
          </a:prstGeom>
          <a:solidFill>
            <a:srgbClr val="FFC1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What will happen if the temperature is </a:t>
            </a:r>
            <a:r>
              <a:rPr lang="en-GB" altLang="en-US" b="1">
                <a:solidFill>
                  <a:srgbClr val="010066"/>
                </a:solidFill>
                <a:sym typeface="MS Reference 1"/>
              </a:rPr>
              <a:t>increased</a:t>
            </a:r>
            <a:r>
              <a:rPr lang="en-GB" altLang="en-US">
                <a:solidFill>
                  <a:srgbClr val="010066"/>
                </a:solidFill>
                <a:sym typeface="MS Reference 1"/>
              </a:rPr>
              <a:t>?</a:t>
            </a:r>
          </a:p>
        </p:txBody>
      </p:sp>
      <p:sp>
        <p:nvSpPr>
          <p:cNvPr id="293893" name="Text Box 5">
            <a:extLst>
              <a:ext uri="{FF2B5EF4-FFF2-40B4-BE49-F238E27FC236}">
                <a16:creationId xmlns:a16="http://schemas.microsoft.com/office/drawing/2014/main" id="{1DC9CED0-A025-4680-8562-45B2E9F1CBE5}"/>
              </a:ext>
            </a:extLst>
          </p:cNvPr>
          <p:cNvSpPr txBox="1">
            <a:spLocks noChangeArrowheads="1"/>
          </p:cNvSpPr>
          <p:nvPr/>
        </p:nvSpPr>
        <p:spPr bwMode="auto">
          <a:xfrm>
            <a:off x="342900" y="4197350"/>
            <a:ext cx="8191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sym typeface="MS Reference 1"/>
              </a:rPr>
              <a:t>The equilibrium will shift to </a:t>
            </a:r>
            <a:r>
              <a:rPr lang="en-GB" altLang="en-US" b="1">
                <a:solidFill>
                  <a:srgbClr val="010066"/>
                </a:solidFill>
                <a:sym typeface="MS Reference 1"/>
              </a:rPr>
              <a:t>decrease</a:t>
            </a:r>
            <a:r>
              <a:rPr lang="en-GB" altLang="en-US">
                <a:solidFill>
                  <a:srgbClr val="010066"/>
                </a:solidFill>
                <a:sym typeface="MS Reference 1"/>
              </a:rPr>
              <a:t> the temperature, i.e. to the left (</a:t>
            </a:r>
            <a:r>
              <a:rPr lang="en-GB" altLang="en-US" b="1">
                <a:solidFill>
                  <a:srgbClr val="010066"/>
                </a:solidFill>
                <a:sym typeface="MS Reference 1"/>
              </a:rPr>
              <a:t>endothermic</a:t>
            </a:r>
            <a:r>
              <a:rPr lang="en-GB" altLang="en-US">
                <a:solidFill>
                  <a:srgbClr val="010066"/>
                </a:solidFill>
                <a:sym typeface="MS Reference 1"/>
              </a:rPr>
              <a:t>).</a:t>
            </a:r>
          </a:p>
        </p:txBody>
      </p:sp>
      <p:sp>
        <p:nvSpPr>
          <p:cNvPr id="293905" name="Text Box 17">
            <a:extLst>
              <a:ext uri="{FF2B5EF4-FFF2-40B4-BE49-F238E27FC236}">
                <a16:creationId xmlns:a16="http://schemas.microsoft.com/office/drawing/2014/main" id="{C6004154-87F4-40CC-A1B1-BCA270D2895E}"/>
              </a:ext>
            </a:extLst>
          </p:cNvPr>
          <p:cNvSpPr txBox="1">
            <a:spLocks noChangeArrowheads="1"/>
          </p:cNvSpPr>
          <p:nvPr/>
        </p:nvSpPr>
        <p:spPr bwMode="auto">
          <a:xfrm>
            <a:off x="341313" y="5129213"/>
            <a:ext cx="819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sym typeface="MS Reference 1"/>
              </a:rPr>
              <a:t>More </a:t>
            </a:r>
            <a:r>
              <a:rPr lang="en-GB" altLang="en-US" b="1">
                <a:solidFill>
                  <a:srgbClr val="010066"/>
                </a:solidFill>
                <a:sym typeface="MS Reference 1"/>
              </a:rPr>
              <a:t>NO</a:t>
            </a:r>
            <a:r>
              <a:rPr lang="en-GB" altLang="en-US" b="1" baseline="-25000">
                <a:solidFill>
                  <a:srgbClr val="010066"/>
                </a:solidFill>
                <a:sym typeface="MS Reference 1"/>
              </a:rPr>
              <a:t>2</a:t>
            </a:r>
            <a:r>
              <a:rPr lang="en-GB" altLang="en-US">
                <a:solidFill>
                  <a:srgbClr val="010066"/>
                </a:solidFill>
                <a:sym typeface="MS Reference 1"/>
              </a:rPr>
              <a:t> will be produced.</a:t>
            </a:r>
          </a:p>
        </p:txBody>
      </p:sp>
      <p:sp>
        <p:nvSpPr>
          <p:cNvPr id="293907" name="Text Box 19">
            <a:extLst>
              <a:ext uri="{FF2B5EF4-FFF2-40B4-BE49-F238E27FC236}">
                <a16:creationId xmlns:a16="http://schemas.microsoft.com/office/drawing/2014/main" id="{66CB7299-8290-47F9-8843-634A93CE220F}"/>
              </a:ext>
            </a:extLst>
          </p:cNvPr>
          <p:cNvSpPr txBox="1">
            <a:spLocks noChangeArrowheads="1"/>
          </p:cNvSpPr>
          <p:nvPr/>
        </p:nvSpPr>
        <p:spPr bwMode="auto">
          <a:xfrm>
            <a:off x="342900" y="5695950"/>
            <a:ext cx="818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would happen if the temperature was </a:t>
            </a:r>
            <a:r>
              <a:rPr lang="en-GB" altLang="en-US" b="1"/>
              <a:t>decreased</a:t>
            </a:r>
            <a:r>
              <a:rPr lang="en-GB" altLang="en-US"/>
              <a:t>?</a:t>
            </a:r>
          </a:p>
        </p:txBody>
      </p:sp>
      <p:pic>
        <p:nvPicPr>
          <p:cNvPr id="20" name="Picture 19" descr="Picture1.jpg">
            <a:extLst>
              <a:ext uri="{FF2B5EF4-FFF2-40B4-BE49-F238E27FC236}">
                <a16:creationId xmlns:a16="http://schemas.microsoft.com/office/drawing/2014/main" id="{6D88FEEF-F219-47A4-A3AF-22E7934027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109788"/>
            <a:ext cx="75596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2A3AFC16-2D10-4D33-BFFB-48B9D2FF26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A8AF5386-E727-4C8C-A283-89B68DA9791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298B7B6F-D886-46A5-A81F-1CD793C3251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80057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9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90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animBg="1"/>
      <p:bldP spid="293893" grpId="0"/>
      <p:bldP spid="293905" grpId="0"/>
      <p:bldP spid="2939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1CDC244-A49F-4543-BDA0-9E0B5AC0EA0A}"/>
              </a:ext>
            </a:extLst>
          </p:cNvPr>
          <p:cNvSpPr>
            <a:spLocks noGrp="1" noChangeArrowheads="1"/>
          </p:cNvSpPr>
          <p:nvPr>
            <p:ph type="title"/>
          </p:nvPr>
        </p:nvSpPr>
        <p:spPr/>
        <p:txBody>
          <a:bodyPr/>
          <a:lstStyle/>
          <a:p>
            <a:r>
              <a:rPr lang="en-GB" altLang="en-US"/>
              <a:t>Changing the pressure (1)</a:t>
            </a:r>
          </a:p>
        </p:txBody>
      </p:sp>
      <p:sp>
        <p:nvSpPr>
          <p:cNvPr id="18435" name="Rectangle 3">
            <a:extLst>
              <a:ext uri="{FF2B5EF4-FFF2-40B4-BE49-F238E27FC236}">
                <a16:creationId xmlns:a16="http://schemas.microsoft.com/office/drawing/2014/main" id="{6015497E-E64B-42ED-8B96-D852A19F3E98}"/>
              </a:ext>
            </a:extLst>
          </p:cNvPr>
          <p:cNvSpPr>
            <a:spLocks noChangeArrowheads="1"/>
          </p:cNvSpPr>
          <p:nvPr/>
        </p:nvSpPr>
        <p:spPr bwMode="auto">
          <a:xfrm>
            <a:off x="342900" y="784225"/>
            <a:ext cx="7945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Changes in pressure have an effect on the equilibrium of reversible reactions involving gases.</a:t>
            </a:r>
          </a:p>
        </p:txBody>
      </p:sp>
      <p:sp>
        <p:nvSpPr>
          <p:cNvPr id="240645" name="Text Box 5">
            <a:extLst>
              <a:ext uri="{FF2B5EF4-FFF2-40B4-BE49-F238E27FC236}">
                <a16:creationId xmlns:a16="http://schemas.microsoft.com/office/drawing/2014/main" id="{AD77DD85-51B6-45EA-8D91-33CD5BDCDE1D}"/>
              </a:ext>
            </a:extLst>
          </p:cNvPr>
          <p:cNvSpPr txBox="1">
            <a:spLocks noChangeArrowheads="1"/>
          </p:cNvSpPr>
          <p:nvPr/>
        </p:nvSpPr>
        <p:spPr bwMode="auto">
          <a:xfrm>
            <a:off x="342900" y="1670192"/>
            <a:ext cx="522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a:solidFill>
                  <a:srgbClr val="010066"/>
                </a:solidFill>
              </a:rPr>
              <a:t>If the pressure is </a:t>
            </a:r>
            <a:r>
              <a:rPr lang="en-GB" altLang="en-US" b="1">
                <a:solidFill>
                  <a:srgbClr val="010066"/>
                </a:solidFill>
              </a:rPr>
              <a:t>increased:</a:t>
            </a:r>
          </a:p>
        </p:txBody>
      </p:sp>
      <p:sp>
        <p:nvSpPr>
          <p:cNvPr id="240647" name="Text Box 7">
            <a:extLst>
              <a:ext uri="{FF2B5EF4-FFF2-40B4-BE49-F238E27FC236}">
                <a16:creationId xmlns:a16="http://schemas.microsoft.com/office/drawing/2014/main" id="{BDB27CF0-0A60-4818-B920-44918051439B}"/>
              </a:ext>
            </a:extLst>
          </p:cNvPr>
          <p:cNvSpPr txBox="1">
            <a:spLocks noChangeArrowheads="1"/>
          </p:cNvSpPr>
          <p:nvPr/>
        </p:nvSpPr>
        <p:spPr bwMode="auto">
          <a:xfrm>
            <a:off x="342900" y="2191034"/>
            <a:ext cx="5203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equilibrium shifts to </a:t>
            </a:r>
            <a:r>
              <a:rPr lang="en-GB" altLang="en-US" b="1">
                <a:solidFill>
                  <a:srgbClr val="010066"/>
                </a:solidFill>
              </a:rPr>
              <a:t>decrease</a:t>
            </a:r>
            <a:r>
              <a:rPr lang="en-GB" altLang="en-US">
                <a:solidFill>
                  <a:srgbClr val="010066"/>
                </a:solidFill>
              </a:rPr>
              <a:t> </a:t>
            </a:r>
            <a:br>
              <a:rPr lang="en-GB" altLang="en-US">
                <a:solidFill>
                  <a:srgbClr val="010066"/>
                </a:solidFill>
              </a:rPr>
            </a:br>
            <a:r>
              <a:rPr lang="en-GB" altLang="en-US">
                <a:solidFill>
                  <a:srgbClr val="010066"/>
                </a:solidFill>
              </a:rPr>
              <a:t>the pressure</a:t>
            </a:r>
          </a:p>
        </p:txBody>
      </p:sp>
      <p:sp>
        <p:nvSpPr>
          <p:cNvPr id="240648" name="Text Box 8">
            <a:extLst>
              <a:ext uri="{FF2B5EF4-FFF2-40B4-BE49-F238E27FC236}">
                <a16:creationId xmlns:a16="http://schemas.microsoft.com/office/drawing/2014/main" id="{A2AEDE63-037A-4062-9FDA-A6A5884E63FD}"/>
              </a:ext>
            </a:extLst>
          </p:cNvPr>
          <p:cNvSpPr txBox="1">
            <a:spLocks noChangeArrowheads="1"/>
          </p:cNvSpPr>
          <p:nvPr/>
        </p:nvSpPr>
        <p:spPr bwMode="auto">
          <a:xfrm>
            <a:off x="342900" y="3077001"/>
            <a:ext cx="5251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equilibrium shifts in the direction </a:t>
            </a:r>
            <a:br>
              <a:rPr lang="en-GB" altLang="en-US" dirty="0">
                <a:solidFill>
                  <a:srgbClr val="010066"/>
                </a:solidFill>
              </a:rPr>
            </a:br>
            <a:r>
              <a:rPr lang="en-GB" altLang="en-US" dirty="0">
                <a:solidFill>
                  <a:srgbClr val="010066"/>
                </a:solidFill>
              </a:rPr>
              <a:t>of the </a:t>
            </a:r>
            <a:r>
              <a:rPr lang="en-GB" altLang="en-US" b="1" dirty="0">
                <a:solidFill>
                  <a:srgbClr val="010066"/>
                </a:solidFill>
              </a:rPr>
              <a:t>fewest</a:t>
            </a:r>
            <a:r>
              <a:rPr lang="en-GB" altLang="en-US" dirty="0">
                <a:solidFill>
                  <a:srgbClr val="010066"/>
                </a:solidFill>
              </a:rPr>
              <a:t> molecules.</a:t>
            </a:r>
          </a:p>
        </p:txBody>
      </p:sp>
      <p:sp>
        <p:nvSpPr>
          <p:cNvPr id="240650" name="Text Box 10">
            <a:extLst>
              <a:ext uri="{FF2B5EF4-FFF2-40B4-BE49-F238E27FC236}">
                <a16:creationId xmlns:a16="http://schemas.microsoft.com/office/drawing/2014/main" id="{33CBAA0D-9019-464D-BABA-8D4F21AFDF5F}"/>
              </a:ext>
            </a:extLst>
          </p:cNvPr>
          <p:cNvSpPr txBox="1">
            <a:spLocks noChangeArrowheads="1"/>
          </p:cNvSpPr>
          <p:nvPr/>
        </p:nvSpPr>
        <p:spPr bwMode="auto">
          <a:xfrm>
            <a:off x="342900" y="3971640"/>
            <a:ext cx="535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a:solidFill>
                  <a:srgbClr val="010066"/>
                </a:solidFill>
              </a:rPr>
              <a:t>If the pressure is </a:t>
            </a:r>
            <a:r>
              <a:rPr lang="en-GB" altLang="en-US" b="1">
                <a:solidFill>
                  <a:srgbClr val="010066"/>
                </a:solidFill>
              </a:rPr>
              <a:t>decreased:</a:t>
            </a:r>
          </a:p>
        </p:txBody>
      </p:sp>
      <p:sp>
        <p:nvSpPr>
          <p:cNvPr id="240651" name="Text Box 11">
            <a:extLst>
              <a:ext uri="{FF2B5EF4-FFF2-40B4-BE49-F238E27FC236}">
                <a16:creationId xmlns:a16="http://schemas.microsoft.com/office/drawing/2014/main" id="{E99AEA5A-CB2E-4066-92F1-2E1336E73D74}"/>
              </a:ext>
            </a:extLst>
          </p:cNvPr>
          <p:cNvSpPr txBox="1">
            <a:spLocks noChangeArrowheads="1"/>
          </p:cNvSpPr>
          <p:nvPr/>
        </p:nvSpPr>
        <p:spPr bwMode="auto">
          <a:xfrm>
            <a:off x="342900" y="4492482"/>
            <a:ext cx="4956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equilibrium shifts to </a:t>
            </a:r>
            <a:r>
              <a:rPr lang="en-GB" altLang="en-US" b="1">
                <a:solidFill>
                  <a:srgbClr val="010066"/>
                </a:solidFill>
              </a:rPr>
              <a:t>increase</a:t>
            </a:r>
            <a:r>
              <a:rPr lang="en-GB" altLang="en-US">
                <a:solidFill>
                  <a:srgbClr val="010066"/>
                </a:solidFill>
              </a:rPr>
              <a:t> the pressure</a:t>
            </a:r>
          </a:p>
        </p:txBody>
      </p:sp>
      <p:sp>
        <p:nvSpPr>
          <p:cNvPr id="240652" name="Text Box 12">
            <a:extLst>
              <a:ext uri="{FF2B5EF4-FFF2-40B4-BE49-F238E27FC236}">
                <a16:creationId xmlns:a16="http://schemas.microsoft.com/office/drawing/2014/main" id="{E5D3CA55-B3C1-45D2-B0F4-C70362EA90D9}"/>
              </a:ext>
            </a:extLst>
          </p:cNvPr>
          <p:cNvSpPr txBox="1">
            <a:spLocks noChangeArrowheads="1"/>
          </p:cNvSpPr>
          <p:nvPr/>
        </p:nvSpPr>
        <p:spPr bwMode="auto">
          <a:xfrm>
            <a:off x="342900" y="5378450"/>
            <a:ext cx="5175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equilibrium shifts in the direction of the </a:t>
            </a:r>
            <a:r>
              <a:rPr lang="en-GB" altLang="en-US" b="1" dirty="0">
                <a:solidFill>
                  <a:srgbClr val="010066"/>
                </a:solidFill>
              </a:rPr>
              <a:t>most</a:t>
            </a:r>
            <a:r>
              <a:rPr lang="en-GB" altLang="en-US" dirty="0">
                <a:solidFill>
                  <a:srgbClr val="010066"/>
                </a:solidFill>
              </a:rPr>
              <a:t> molecules.</a:t>
            </a:r>
          </a:p>
        </p:txBody>
      </p:sp>
      <p:pic>
        <p:nvPicPr>
          <p:cNvPr id="18443" name="Picture 14" descr="RR_gas_pressure">
            <a:extLst>
              <a:ext uri="{FF2B5EF4-FFF2-40B4-BE49-F238E27FC236}">
                <a16:creationId xmlns:a16="http://schemas.microsoft.com/office/drawing/2014/main" id="{B632FDA5-1854-4F05-A483-24C4C4F14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4850" y="1476375"/>
            <a:ext cx="2747963"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B0865F58-D480-4DC6-AF2A-9AC48E0EEC1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F0052C4B-A1B8-4B8C-A14D-A88BF87A450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75298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6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6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06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065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5" grpId="0"/>
      <p:bldP spid="240647" grpId="0"/>
      <p:bldP spid="240648" grpId="0"/>
      <p:bldP spid="240650" grpId="0"/>
      <p:bldP spid="240651" grpId="0"/>
      <p:bldP spid="2406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0C6C36F-CAAC-49BB-BE49-E1C2EB1A6AB1}"/>
              </a:ext>
            </a:extLst>
          </p:cNvPr>
          <p:cNvSpPr>
            <a:spLocks noGrp="1" noChangeArrowheads="1"/>
          </p:cNvSpPr>
          <p:nvPr>
            <p:ph type="title"/>
          </p:nvPr>
        </p:nvSpPr>
        <p:spPr/>
        <p:txBody>
          <a:bodyPr/>
          <a:lstStyle/>
          <a:p>
            <a:r>
              <a:rPr lang="en-GB" altLang="en-US"/>
              <a:t>Changing the pressure (2)</a:t>
            </a:r>
          </a:p>
        </p:txBody>
      </p:sp>
      <p:sp>
        <p:nvSpPr>
          <p:cNvPr id="19459" name="Rectangle 3">
            <a:extLst>
              <a:ext uri="{FF2B5EF4-FFF2-40B4-BE49-F238E27FC236}">
                <a16:creationId xmlns:a16="http://schemas.microsoft.com/office/drawing/2014/main" id="{B441DA4E-4EBE-499D-B882-91EB75B616F1}"/>
              </a:ext>
            </a:extLst>
          </p:cNvPr>
          <p:cNvSpPr>
            <a:spLocks noChangeArrowheads="1"/>
          </p:cNvSpPr>
          <p:nvPr/>
        </p:nvSpPr>
        <p:spPr bwMode="auto">
          <a:xfrm>
            <a:off x="342900" y="784225"/>
            <a:ext cx="8058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Nitrogen dioxide is in constant equilibrium with dinitrogen tetroxide. Two molecules of nitrogen dioxide react to form one molecule of dinitrogen tetroxide.</a:t>
            </a:r>
          </a:p>
        </p:txBody>
      </p:sp>
      <p:sp>
        <p:nvSpPr>
          <p:cNvPr id="242702" name="Text Box 14">
            <a:extLst>
              <a:ext uri="{FF2B5EF4-FFF2-40B4-BE49-F238E27FC236}">
                <a16:creationId xmlns:a16="http://schemas.microsoft.com/office/drawing/2014/main" id="{C3CEABAC-3E1E-4CCC-94E1-AEF6DC12AFF1}"/>
              </a:ext>
            </a:extLst>
          </p:cNvPr>
          <p:cNvSpPr txBox="1">
            <a:spLocks noChangeArrowheads="1"/>
          </p:cNvSpPr>
          <p:nvPr/>
        </p:nvSpPr>
        <p:spPr bwMode="auto">
          <a:xfrm>
            <a:off x="342900" y="4132263"/>
            <a:ext cx="7435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sym typeface="MS Reference 1"/>
              </a:rPr>
              <a:t>The equilibrium will shift to </a:t>
            </a:r>
            <a:r>
              <a:rPr lang="en-GB" altLang="en-US" b="1">
                <a:solidFill>
                  <a:srgbClr val="010066"/>
                </a:solidFill>
                <a:sym typeface="MS Reference 1"/>
              </a:rPr>
              <a:t>reduce</a:t>
            </a:r>
            <a:r>
              <a:rPr lang="en-GB" altLang="en-US">
                <a:solidFill>
                  <a:srgbClr val="010066"/>
                </a:solidFill>
                <a:sym typeface="MS Reference 1"/>
              </a:rPr>
              <a:t> the number of molecules, i.e. to the right (only 1 molecule).</a:t>
            </a:r>
            <a:endParaRPr lang="en-GB" altLang="en-US">
              <a:solidFill>
                <a:srgbClr val="010066"/>
              </a:solidFill>
            </a:endParaRPr>
          </a:p>
        </p:txBody>
      </p:sp>
      <p:sp>
        <p:nvSpPr>
          <p:cNvPr id="242703" name="Rectangle 15">
            <a:extLst>
              <a:ext uri="{FF2B5EF4-FFF2-40B4-BE49-F238E27FC236}">
                <a16:creationId xmlns:a16="http://schemas.microsoft.com/office/drawing/2014/main" id="{93CFAD0F-2C59-42B0-9D15-9C9AD1645566}"/>
              </a:ext>
            </a:extLst>
          </p:cNvPr>
          <p:cNvSpPr>
            <a:spLocks noChangeArrowheads="1"/>
          </p:cNvSpPr>
          <p:nvPr/>
        </p:nvSpPr>
        <p:spPr bwMode="auto">
          <a:xfrm>
            <a:off x="342900" y="3533775"/>
            <a:ext cx="7831138" cy="471488"/>
          </a:xfrm>
          <a:prstGeom prst="rect">
            <a:avLst/>
          </a:prstGeom>
          <a:solidFill>
            <a:srgbClr val="FFC1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sym typeface="MS Reference 1"/>
              </a:rPr>
              <a:t>What will happen if the pressure is </a:t>
            </a:r>
            <a:r>
              <a:rPr lang="en-GB" altLang="en-US" b="1">
                <a:solidFill>
                  <a:srgbClr val="010066"/>
                </a:solidFill>
                <a:sym typeface="MS Reference 1"/>
              </a:rPr>
              <a:t>increased</a:t>
            </a:r>
            <a:r>
              <a:rPr lang="en-GB" altLang="en-US">
                <a:solidFill>
                  <a:srgbClr val="010066"/>
                </a:solidFill>
                <a:sym typeface="MS Reference 1"/>
              </a:rPr>
              <a:t>?</a:t>
            </a:r>
          </a:p>
        </p:txBody>
      </p:sp>
      <p:sp>
        <p:nvSpPr>
          <p:cNvPr id="242704" name="Text Box 16">
            <a:extLst>
              <a:ext uri="{FF2B5EF4-FFF2-40B4-BE49-F238E27FC236}">
                <a16:creationId xmlns:a16="http://schemas.microsoft.com/office/drawing/2014/main" id="{5ADD6001-AE0F-4462-997B-7C4D443E3443}"/>
              </a:ext>
            </a:extLst>
          </p:cNvPr>
          <p:cNvSpPr txBox="1">
            <a:spLocks noChangeArrowheads="1"/>
          </p:cNvSpPr>
          <p:nvPr/>
        </p:nvSpPr>
        <p:spPr bwMode="auto">
          <a:xfrm>
            <a:off x="342900" y="5095875"/>
            <a:ext cx="6570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sym typeface="MS Reference 1"/>
              </a:rPr>
              <a:t>More </a:t>
            </a:r>
            <a:r>
              <a:rPr lang="en-GB" altLang="en-US" b="1">
                <a:solidFill>
                  <a:srgbClr val="010066"/>
                </a:solidFill>
                <a:sym typeface="MS Reference 1"/>
              </a:rPr>
              <a:t>N</a:t>
            </a:r>
            <a:r>
              <a:rPr lang="en-GB" altLang="en-US" b="1" baseline="-25000">
                <a:solidFill>
                  <a:srgbClr val="010066"/>
                </a:solidFill>
                <a:sym typeface="MS Reference 1"/>
              </a:rPr>
              <a:t>2</a:t>
            </a:r>
            <a:r>
              <a:rPr lang="en-GB" altLang="en-US" b="1">
                <a:solidFill>
                  <a:srgbClr val="010066"/>
                </a:solidFill>
                <a:sym typeface="MS Reference 1"/>
              </a:rPr>
              <a:t>O</a:t>
            </a:r>
            <a:r>
              <a:rPr lang="en-GB" altLang="en-US" b="1" baseline="-25000">
                <a:solidFill>
                  <a:srgbClr val="010066"/>
                </a:solidFill>
                <a:sym typeface="MS Reference 1"/>
              </a:rPr>
              <a:t>4</a:t>
            </a:r>
            <a:r>
              <a:rPr lang="en-GB" altLang="en-US">
                <a:solidFill>
                  <a:srgbClr val="010066"/>
                </a:solidFill>
                <a:sym typeface="MS Reference 1"/>
              </a:rPr>
              <a:t> will be produced.</a:t>
            </a:r>
            <a:endParaRPr lang="en-GB" altLang="en-US">
              <a:solidFill>
                <a:srgbClr val="010066"/>
              </a:solidFill>
            </a:endParaRPr>
          </a:p>
        </p:txBody>
      </p:sp>
      <p:sp>
        <p:nvSpPr>
          <p:cNvPr id="242707" name="Text Box 19">
            <a:extLst>
              <a:ext uri="{FF2B5EF4-FFF2-40B4-BE49-F238E27FC236}">
                <a16:creationId xmlns:a16="http://schemas.microsoft.com/office/drawing/2014/main" id="{87127F68-75DB-4C44-998C-28F4259602D0}"/>
              </a:ext>
            </a:extLst>
          </p:cNvPr>
          <p:cNvSpPr txBox="1">
            <a:spLocks noChangeArrowheads="1"/>
          </p:cNvSpPr>
          <p:nvPr/>
        </p:nvSpPr>
        <p:spPr bwMode="auto">
          <a:xfrm>
            <a:off x="342900" y="5695950"/>
            <a:ext cx="818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would happen if the pressure was </a:t>
            </a:r>
            <a:r>
              <a:rPr lang="en-GB" altLang="en-US" b="1"/>
              <a:t>decreased</a:t>
            </a:r>
            <a:r>
              <a:rPr lang="en-GB" altLang="en-US"/>
              <a:t>?</a:t>
            </a:r>
          </a:p>
        </p:txBody>
      </p:sp>
      <p:pic>
        <p:nvPicPr>
          <p:cNvPr id="19" name="Picture 18" descr="Picture2.jpg">
            <a:extLst>
              <a:ext uri="{FF2B5EF4-FFF2-40B4-BE49-F238E27FC236}">
                <a16:creationId xmlns:a16="http://schemas.microsoft.com/office/drawing/2014/main" id="{B0660FFD-7F3F-43EB-86F6-B84AEC72AB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8525" y="2054225"/>
            <a:ext cx="6980238"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F8F6DFFD-372B-406F-A6E3-CA3D05E59A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3A53A234-53DB-44D9-8C82-61855470B9D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E5A7433A-99D0-4917-A10B-71450706CB4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54088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7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7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7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70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2" grpId="0"/>
      <p:bldP spid="242703" grpId="0" animBg="1"/>
      <p:bldP spid="242704" grpId="0"/>
      <p:bldP spid="2427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61AA8B54-7F1F-4247-BEF6-688BEB4DC1C5}"/>
              </a:ext>
            </a:extLst>
          </p:cNvPr>
          <p:cNvSpPr>
            <a:spLocks noGrp="1" noChangeArrowheads="1"/>
          </p:cNvSpPr>
          <p:nvPr>
            <p:ph type="title"/>
          </p:nvPr>
        </p:nvSpPr>
        <p:spPr/>
        <p:txBody>
          <a:bodyPr/>
          <a:lstStyle/>
          <a:p>
            <a:r>
              <a:rPr lang="en-GB" altLang="en-US"/>
              <a:t>Changing concentration (1)</a:t>
            </a:r>
          </a:p>
        </p:txBody>
      </p:sp>
      <p:sp>
        <p:nvSpPr>
          <p:cNvPr id="20483" name="Rectangle 4">
            <a:extLst>
              <a:ext uri="{FF2B5EF4-FFF2-40B4-BE49-F238E27FC236}">
                <a16:creationId xmlns:a16="http://schemas.microsoft.com/office/drawing/2014/main" id="{184D0A1C-D3A8-4133-981C-E926294169BE}"/>
              </a:ext>
            </a:extLst>
          </p:cNvPr>
          <p:cNvSpPr>
            <a:spLocks noChangeArrowheads="1"/>
          </p:cNvSpPr>
          <p:nvPr/>
        </p:nvSpPr>
        <p:spPr bwMode="auto">
          <a:xfrm>
            <a:off x="342900" y="784225"/>
            <a:ext cx="8220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Changing the concentration of a substance affects the equilibrium of reversible reactions involving solutions.</a:t>
            </a:r>
          </a:p>
        </p:txBody>
      </p:sp>
      <p:sp>
        <p:nvSpPr>
          <p:cNvPr id="300048" name="Text Box 16">
            <a:extLst>
              <a:ext uri="{FF2B5EF4-FFF2-40B4-BE49-F238E27FC236}">
                <a16:creationId xmlns:a16="http://schemas.microsoft.com/office/drawing/2014/main" id="{AE9A088C-E67E-4808-9AB2-6D7C79438D45}"/>
              </a:ext>
            </a:extLst>
          </p:cNvPr>
          <p:cNvSpPr txBox="1">
            <a:spLocks noChangeArrowheads="1"/>
          </p:cNvSpPr>
          <p:nvPr/>
        </p:nvSpPr>
        <p:spPr bwMode="auto">
          <a:xfrm>
            <a:off x="342900" y="2790825"/>
            <a:ext cx="750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the concentration of substance A is </a:t>
            </a:r>
            <a:r>
              <a:rPr lang="en-GB" altLang="en-US" b="1"/>
              <a:t>increased</a:t>
            </a:r>
            <a:r>
              <a:rPr lang="en-GB" altLang="en-US"/>
              <a:t>:</a:t>
            </a:r>
          </a:p>
        </p:txBody>
      </p:sp>
      <p:sp>
        <p:nvSpPr>
          <p:cNvPr id="300058" name="Text Box 26">
            <a:extLst>
              <a:ext uri="{FF2B5EF4-FFF2-40B4-BE49-F238E27FC236}">
                <a16:creationId xmlns:a16="http://schemas.microsoft.com/office/drawing/2014/main" id="{8395D235-03DC-41C3-AACC-284D8E34B4FE}"/>
              </a:ext>
            </a:extLst>
          </p:cNvPr>
          <p:cNvSpPr txBox="1">
            <a:spLocks noChangeArrowheads="1"/>
          </p:cNvSpPr>
          <p:nvPr/>
        </p:nvSpPr>
        <p:spPr bwMode="auto">
          <a:xfrm>
            <a:off x="342900" y="3309938"/>
            <a:ext cx="848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equilibrium shifts to </a:t>
            </a:r>
            <a:r>
              <a:rPr lang="en-GB" altLang="en-US" b="1"/>
              <a:t>decrease</a:t>
            </a:r>
            <a:r>
              <a:rPr lang="en-GB" altLang="en-US"/>
              <a:t> the amount of substance A</a:t>
            </a:r>
            <a:endParaRPr lang="en-GB" altLang="en-US">
              <a:solidFill>
                <a:srgbClr val="010066"/>
              </a:solidFill>
              <a:sym typeface="MS Reference 1"/>
            </a:endParaRPr>
          </a:p>
        </p:txBody>
      </p:sp>
      <p:sp>
        <p:nvSpPr>
          <p:cNvPr id="300059" name="Text Box 27">
            <a:extLst>
              <a:ext uri="{FF2B5EF4-FFF2-40B4-BE49-F238E27FC236}">
                <a16:creationId xmlns:a16="http://schemas.microsoft.com/office/drawing/2014/main" id="{67E42104-6220-4913-8D2A-45E95EBBBD06}"/>
              </a:ext>
            </a:extLst>
          </p:cNvPr>
          <p:cNvSpPr txBox="1">
            <a:spLocks noChangeArrowheads="1"/>
          </p:cNvSpPr>
          <p:nvPr/>
        </p:nvSpPr>
        <p:spPr bwMode="auto">
          <a:xfrm>
            <a:off x="342900" y="3830638"/>
            <a:ext cx="449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equilibrium shifts to the right</a:t>
            </a:r>
            <a:r>
              <a:rPr lang="en-GB" altLang="en-US">
                <a:solidFill>
                  <a:srgbClr val="010066"/>
                </a:solidFill>
                <a:sym typeface="MS Reference 1"/>
              </a:rPr>
              <a:t>.</a:t>
            </a:r>
          </a:p>
        </p:txBody>
      </p:sp>
      <p:sp>
        <p:nvSpPr>
          <p:cNvPr id="300060" name="Text Box 28">
            <a:extLst>
              <a:ext uri="{FF2B5EF4-FFF2-40B4-BE49-F238E27FC236}">
                <a16:creationId xmlns:a16="http://schemas.microsoft.com/office/drawing/2014/main" id="{A889863F-AF65-4DEF-B1C8-54E8F82688CE}"/>
              </a:ext>
            </a:extLst>
          </p:cNvPr>
          <p:cNvSpPr txBox="1">
            <a:spLocks noChangeArrowheads="1"/>
          </p:cNvSpPr>
          <p:nvPr/>
        </p:nvSpPr>
        <p:spPr bwMode="auto">
          <a:xfrm>
            <a:off x="342900" y="4464050"/>
            <a:ext cx="750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the concentration of substance A is </a:t>
            </a:r>
            <a:r>
              <a:rPr lang="en-GB" altLang="en-US" b="1"/>
              <a:t>decreased</a:t>
            </a:r>
            <a:r>
              <a:rPr lang="en-GB" altLang="en-US"/>
              <a:t>:</a:t>
            </a:r>
          </a:p>
        </p:txBody>
      </p:sp>
      <p:sp>
        <p:nvSpPr>
          <p:cNvPr id="300061" name="Text Box 29">
            <a:extLst>
              <a:ext uri="{FF2B5EF4-FFF2-40B4-BE49-F238E27FC236}">
                <a16:creationId xmlns:a16="http://schemas.microsoft.com/office/drawing/2014/main" id="{92F3EE49-8A51-4644-807F-06D089E628C4}"/>
              </a:ext>
            </a:extLst>
          </p:cNvPr>
          <p:cNvSpPr txBox="1">
            <a:spLocks noChangeArrowheads="1"/>
          </p:cNvSpPr>
          <p:nvPr/>
        </p:nvSpPr>
        <p:spPr bwMode="auto">
          <a:xfrm>
            <a:off x="342900" y="4984750"/>
            <a:ext cx="856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equilibrium shifts to </a:t>
            </a:r>
            <a:r>
              <a:rPr lang="en-GB" altLang="en-US" b="1"/>
              <a:t>increase</a:t>
            </a:r>
            <a:r>
              <a:rPr lang="en-GB" altLang="en-US"/>
              <a:t> the amount of substance A</a:t>
            </a:r>
            <a:endParaRPr lang="en-GB" altLang="en-US">
              <a:solidFill>
                <a:srgbClr val="010066"/>
              </a:solidFill>
              <a:sym typeface="MS Reference 1"/>
            </a:endParaRPr>
          </a:p>
        </p:txBody>
      </p:sp>
      <p:sp>
        <p:nvSpPr>
          <p:cNvPr id="300062" name="Text Box 30">
            <a:extLst>
              <a:ext uri="{FF2B5EF4-FFF2-40B4-BE49-F238E27FC236}">
                <a16:creationId xmlns:a16="http://schemas.microsoft.com/office/drawing/2014/main" id="{8F401F8B-C47E-42EA-A922-0345FDEC3FDC}"/>
              </a:ext>
            </a:extLst>
          </p:cNvPr>
          <p:cNvSpPr txBox="1">
            <a:spLocks noChangeArrowheads="1"/>
          </p:cNvSpPr>
          <p:nvPr/>
        </p:nvSpPr>
        <p:spPr bwMode="auto">
          <a:xfrm>
            <a:off x="342900" y="5505450"/>
            <a:ext cx="449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equilibrium shifts to the left</a:t>
            </a:r>
            <a:r>
              <a:rPr lang="en-GB" altLang="en-US">
                <a:solidFill>
                  <a:srgbClr val="010066"/>
                </a:solidFill>
                <a:sym typeface="MS Reference 1"/>
              </a:rPr>
              <a:t>.</a:t>
            </a:r>
          </a:p>
        </p:txBody>
      </p:sp>
      <p:pic>
        <p:nvPicPr>
          <p:cNvPr id="20" name="Picture 19" descr="Picture3.jpg">
            <a:extLst>
              <a:ext uri="{FF2B5EF4-FFF2-40B4-BE49-F238E27FC236}">
                <a16:creationId xmlns:a16="http://schemas.microsoft.com/office/drawing/2014/main" id="{ECDC356E-C6C2-4379-8F3C-2D84C3AE02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1743075"/>
            <a:ext cx="676751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2E99C357-4DE9-4172-B37B-DB1076F48E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D30032C1-9CA5-4B36-8B17-CCF3BBF6729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17067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00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00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00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00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00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006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8" grpId="0"/>
      <p:bldP spid="300058" grpId="0"/>
      <p:bldP spid="300059" grpId="0"/>
      <p:bldP spid="300060" grpId="0"/>
      <p:bldP spid="300061" grpId="0"/>
      <p:bldP spid="3000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73A58DB-3BB2-431B-BFA1-9F6EEEA2A102}"/>
              </a:ext>
            </a:extLst>
          </p:cNvPr>
          <p:cNvSpPr>
            <a:spLocks noGrp="1" noChangeArrowheads="1"/>
          </p:cNvSpPr>
          <p:nvPr>
            <p:ph type="title"/>
          </p:nvPr>
        </p:nvSpPr>
        <p:spPr/>
        <p:txBody>
          <a:bodyPr/>
          <a:lstStyle/>
          <a:p>
            <a:r>
              <a:rPr lang="en-GB" altLang="en-US"/>
              <a:t>Changing concentration (2)</a:t>
            </a:r>
          </a:p>
        </p:txBody>
      </p:sp>
      <p:sp>
        <p:nvSpPr>
          <p:cNvPr id="21507" name="Rectangle 3">
            <a:extLst>
              <a:ext uri="{FF2B5EF4-FFF2-40B4-BE49-F238E27FC236}">
                <a16:creationId xmlns:a16="http://schemas.microsoft.com/office/drawing/2014/main" id="{8E39D977-3EA7-4C81-B992-D8B768A7872E}"/>
              </a:ext>
            </a:extLst>
          </p:cNvPr>
          <p:cNvSpPr>
            <a:spLocks noChangeArrowheads="1"/>
          </p:cNvSpPr>
          <p:nvPr/>
        </p:nvSpPr>
        <p:spPr bwMode="auto">
          <a:xfrm>
            <a:off x="342900" y="78422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Bismuth chloride reacts with water to produce a white precipitate of bismuth oxychloride and hydrochloric acid.</a:t>
            </a:r>
          </a:p>
        </p:txBody>
      </p:sp>
      <p:sp>
        <p:nvSpPr>
          <p:cNvPr id="236548" name="Rectangle 4">
            <a:extLst>
              <a:ext uri="{FF2B5EF4-FFF2-40B4-BE49-F238E27FC236}">
                <a16:creationId xmlns:a16="http://schemas.microsoft.com/office/drawing/2014/main" id="{140A121D-A967-4DBE-A4A7-453CAD55E4BD}"/>
              </a:ext>
            </a:extLst>
          </p:cNvPr>
          <p:cNvSpPr>
            <a:spLocks noChangeArrowheads="1"/>
          </p:cNvSpPr>
          <p:nvPr/>
        </p:nvSpPr>
        <p:spPr bwMode="auto">
          <a:xfrm>
            <a:off x="342900" y="3484563"/>
            <a:ext cx="5641975" cy="457200"/>
          </a:xfrm>
          <a:prstGeom prst="rect">
            <a:avLst/>
          </a:prstGeom>
          <a:solidFill>
            <a:srgbClr val="FFC1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What will happen if </a:t>
            </a:r>
            <a:r>
              <a:rPr lang="en-GB" altLang="en-US" b="1">
                <a:solidFill>
                  <a:srgbClr val="010066"/>
                </a:solidFill>
                <a:sym typeface="MS Reference 1"/>
              </a:rPr>
              <a:t>more H</a:t>
            </a:r>
            <a:r>
              <a:rPr lang="en-GB" altLang="en-US" b="1" baseline="-25000">
                <a:solidFill>
                  <a:srgbClr val="010066"/>
                </a:solidFill>
                <a:sym typeface="MS Reference 1"/>
              </a:rPr>
              <a:t>2</a:t>
            </a:r>
            <a:r>
              <a:rPr lang="en-GB" altLang="en-US" b="1">
                <a:solidFill>
                  <a:srgbClr val="010066"/>
                </a:solidFill>
                <a:sym typeface="MS Reference 1"/>
              </a:rPr>
              <a:t>O</a:t>
            </a:r>
            <a:r>
              <a:rPr lang="en-GB" altLang="en-US">
                <a:solidFill>
                  <a:srgbClr val="010066"/>
                </a:solidFill>
                <a:sym typeface="MS Reference 1"/>
              </a:rPr>
              <a:t> is added?</a:t>
            </a:r>
          </a:p>
        </p:txBody>
      </p:sp>
      <p:sp>
        <p:nvSpPr>
          <p:cNvPr id="236549" name="Rectangle 5">
            <a:extLst>
              <a:ext uri="{FF2B5EF4-FFF2-40B4-BE49-F238E27FC236}">
                <a16:creationId xmlns:a16="http://schemas.microsoft.com/office/drawing/2014/main" id="{515AFB5D-7A4F-4A9C-9D5E-BE48E9BD8DF9}"/>
              </a:ext>
            </a:extLst>
          </p:cNvPr>
          <p:cNvSpPr>
            <a:spLocks noChangeArrowheads="1"/>
          </p:cNvSpPr>
          <p:nvPr/>
        </p:nvSpPr>
        <p:spPr bwMode="auto">
          <a:xfrm>
            <a:off x="342900" y="5695950"/>
            <a:ext cx="858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What would happen if H</a:t>
            </a:r>
            <a:r>
              <a:rPr lang="en-GB" altLang="en-US" baseline="-25000">
                <a:solidFill>
                  <a:srgbClr val="010066"/>
                </a:solidFill>
                <a:sym typeface="MS Reference 1"/>
              </a:rPr>
              <a:t>2</a:t>
            </a:r>
            <a:r>
              <a:rPr lang="en-GB" altLang="en-US">
                <a:solidFill>
                  <a:srgbClr val="010066"/>
                </a:solidFill>
                <a:sym typeface="MS Reference 1"/>
              </a:rPr>
              <a:t>O was </a:t>
            </a:r>
            <a:r>
              <a:rPr lang="en-GB" altLang="en-US" b="1">
                <a:solidFill>
                  <a:srgbClr val="010066"/>
                </a:solidFill>
                <a:sym typeface="MS Reference 1"/>
              </a:rPr>
              <a:t>removed</a:t>
            </a:r>
            <a:r>
              <a:rPr lang="en-GB" altLang="en-US">
                <a:solidFill>
                  <a:srgbClr val="010066"/>
                </a:solidFill>
                <a:sym typeface="MS Reference 1"/>
              </a:rPr>
              <a:t>?</a:t>
            </a:r>
          </a:p>
        </p:txBody>
      </p:sp>
      <p:sp>
        <p:nvSpPr>
          <p:cNvPr id="236550" name="Text Box 6">
            <a:extLst>
              <a:ext uri="{FF2B5EF4-FFF2-40B4-BE49-F238E27FC236}">
                <a16:creationId xmlns:a16="http://schemas.microsoft.com/office/drawing/2014/main" id="{8A977AEF-02D1-4BDE-B8F3-32427F680C49}"/>
              </a:ext>
            </a:extLst>
          </p:cNvPr>
          <p:cNvSpPr txBox="1">
            <a:spLocks noChangeArrowheads="1"/>
          </p:cNvSpPr>
          <p:nvPr/>
        </p:nvSpPr>
        <p:spPr bwMode="auto">
          <a:xfrm>
            <a:off x="342900" y="4100513"/>
            <a:ext cx="7616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sym typeface="MS Reference 1"/>
              </a:rPr>
              <a:t>The equilibrium will shift to </a:t>
            </a:r>
            <a:r>
              <a:rPr lang="en-GB" altLang="en-US" b="1">
                <a:solidFill>
                  <a:srgbClr val="010066"/>
                </a:solidFill>
                <a:sym typeface="MS Reference 1"/>
              </a:rPr>
              <a:t>decrease</a:t>
            </a:r>
            <a:r>
              <a:rPr lang="en-GB" altLang="en-US">
                <a:solidFill>
                  <a:srgbClr val="010066"/>
                </a:solidFill>
                <a:sym typeface="MS Reference 1"/>
              </a:rPr>
              <a:t> the amount of water, i.e. to the right.</a:t>
            </a:r>
          </a:p>
        </p:txBody>
      </p:sp>
      <p:sp>
        <p:nvSpPr>
          <p:cNvPr id="236552" name="AutoShape 8">
            <a:extLst>
              <a:ext uri="{FF2B5EF4-FFF2-40B4-BE49-F238E27FC236}">
                <a16:creationId xmlns:a16="http://schemas.microsoft.com/office/drawing/2014/main" id="{CD7D3170-CE1F-4FF6-B7AB-079D05517B87}"/>
              </a:ext>
            </a:extLst>
          </p:cNvPr>
          <p:cNvSpPr>
            <a:spLocks noChangeArrowheads="1"/>
          </p:cNvSpPr>
          <p:nvPr/>
        </p:nvSpPr>
        <p:spPr bwMode="auto">
          <a:xfrm>
            <a:off x="211138" y="1763713"/>
            <a:ext cx="8723312" cy="1563687"/>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6553" name="Text Box 9">
            <a:extLst>
              <a:ext uri="{FF2B5EF4-FFF2-40B4-BE49-F238E27FC236}">
                <a16:creationId xmlns:a16="http://schemas.microsoft.com/office/drawing/2014/main" id="{C2571293-801D-450E-A9FF-589895ECFAD7}"/>
              </a:ext>
            </a:extLst>
          </p:cNvPr>
          <p:cNvSpPr txBox="1">
            <a:spLocks noChangeArrowheads="1"/>
          </p:cNvSpPr>
          <p:nvPr/>
        </p:nvSpPr>
        <p:spPr bwMode="auto">
          <a:xfrm>
            <a:off x="4267200" y="1835150"/>
            <a:ext cx="1914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bismuth oxychloride</a:t>
            </a:r>
          </a:p>
        </p:txBody>
      </p:sp>
      <p:sp>
        <p:nvSpPr>
          <p:cNvPr id="236554" name="Text Box 10">
            <a:extLst>
              <a:ext uri="{FF2B5EF4-FFF2-40B4-BE49-F238E27FC236}">
                <a16:creationId xmlns:a16="http://schemas.microsoft.com/office/drawing/2014/main" id="{1D9B0020-ED64-4F07-BAF5-3A4B9BA0C806}"/>
              </a:ext>
            </a:extLst>
          </p:cNvPr>
          <p:cNvSpPr txBox="1">
            <a:spLocks noChangeArrowheads="1"/>
          </p:cNvSpPr>
          <p:nvPr/>
        </p:nvSpPr>
        <p:spPr bwMode="auto">
          <a:xfrm>
            <a:off x="303213" y="1835150"/>
            <a:ext cx="1619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bismuth</a:t>
            </a:r>
            <a:br>
              <a:rPr lang="en-GB" altLang="en-US" b="1">
                <a:solidFill>
                  <a:schemeClr val="bg1"/>
                </a:solidFill>
              </a:rPr>
            </a:br>
            <a:r>
              <a:rPr lang="en-GB" altLang="en-US" b="1">
                <a:solidFill>
                  <a:schemeClr val="bg1"/>
                </a:solidFill>
              </a:rPr>
              <a:t>chloride</a:t>
            </a:r>
          </a:p>
        </p:txBody>
      </p:sp>
      <p:sp>
        <p:nvSpPr>
          <p:cNvPr id="236555" name="Text Box 11">
            <a:extLst>
              <a:ext uri="{FF2B5EF4-FFF2-40B4-BE49-F238E27FC236}">
                <a16:creationId xmlns:a16="http://schemas.microsoft.com/office/drawing/2014/main" id="{B0C48A07-E93E-48A0-8E2F-DC53B1ECC320}"/>
              </a:ext>
            </a:extLst>
          </p:cNvPr>
          <p:cNvSpPr txBox="1">
            <a:spLocks noChangeArrowheads="1"/>
          </p:cNvSpPr>
          <p:nvPr/>
        </p:nvSpPr>
        <p:spPr bwMode="auto">
          <a:xfrm>
            <a:off x="2516188" y="2017713"/>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water</a:t>
            </a:r>
          </a:p>
        </p:txBody>
      </p:sp>
      <p:sp>
        <p:nvSpPr>
          <p:cNvPr id="236556" name="Text Box 12">
            <a:extLst>
              <a:ext uri="{FF2B5EF4-FFF2-40B4-BE49-F238E27FC236}">
                <a16:creationId xmlns:a16="http://schemas.microsoft.com/office/drawing/2014/main" id="{EB5FC77D-9DF1-4420-B00E-7E9F2581DBF0}"/>
              </a:ext>
            </a:extLst>
          </p:cNvPr>
          <p:cNvSpPr txBox="1">
            <a:spLocks noChangeArrowheads="1"/>
          </p:cNvSpPr>
          <p:nvPr/>
        </p:nvSpPr>
        <p:spPr bwMode="auto">
          <a:xfrm>
            <a:off x="6777038" y="1836738"/>
            <a:ext cx="2076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hydrochloric acid</a:t>
            </a:r>
          </a:p>
        </p:txBody>
      </p:sp>
      <p:sp>
        <p:nvSpPr>
          <p:cNvPr id="236557" name="Text Box 13">
            <a:extLst>
              <a:ext uri="{FF2B5EF4-FFF2-40B4-BE49-F238E27FC236}">
                <a16:creationId xmlns:a16="http://schemas.microsoft.com/office/drawing/2014/main" id="{87823F7C-F7AE-4D64-9DA5-F4137F14DCDA}"/>
              </a:ext>
            </a:extLst>
          </p:cNvPr>
          <p:cNvSpPr txBox="1">
            <a:spLocks noChangeArrowheads="1"/>
          </p:cNvSpPr>
          <p:nvPr/>
        </p:nvSpPr>
        <p:spPr bwMode="auto">
          <a:xfrm>
            <a:off x="2008188" y="197167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236558" name="Text Box 14">
            <a:extLst>
              <a:ext uri="{FF2B5EF4-FFF2-40B4-BE49-F238E27FC236}">
                <a16:creationId xmlns:a16="http://schemas.microsoft.com/office/drawing/2014/main" id="{1F0915E1-8D34-4C9A-85F8-6B7BB57001A6}"/>
              </a:ext>
            </a:extLst>
          </p:cNvPr>
          <p:cNvSpPr txBox="1">
            <a:spLocks noChangeArrowheads="1"/>
          </p:cNvSpPr>
          <p:nvPr/>
        </p:nvSpPr>
        <p:spPr bwMode="auto">
          <a:xfrm>
            <a:off x="6267450" y="197167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236559" name="Text Box 15">
            <a:extLst>
              <a:ext uri="{FF2B5EF4-FFF2-40B4-BE49-F238E27FC236}">
                <a16:creationId xmlns:a16="http://schemas.microsoft.com/office/drawing/2014/main" id="{AD2CBBA1-193C-40DC-9CF0-CA9F4DA4F805}"/>
              </a:ext>
            </a:extLst>
          </p:cNvPr>
          <p:cNvSpPr txBox="1">
            <a:spLocks noChangeArrowheads="1"/>
          </p:cNvSpPr>
          <p:nvPr/>
        </p:nvSpPr>
        <p:spPr bwMode="auto">
          <a:xfrm>
            <a:off x="4498975" y="2741613"/>
            <a:ext cx="1566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BiOCl (s)</a:t>
            </a:r>
          </a:p>
        </p:txBody>
      </p:sp>
      <p:sp>
        <p:nvSpPr>
          <p:cNvPr id="236560" name="Text Box 16">
            <a:extLst>
              <a:ext uri="{FF2B5EF4-FFF2-40B4-BE49-F238E27FC236}">
                <a16:creationId xmlns:a16="http://schemas.microsoft.com/office/drawing/2014/main" id="{073CBC30-B732-45E0-A076-0DDF51F127A4}"/>
              </a:ext>
            </a:extLst>
          </p:cNvPr>
          <p:cNvSpPr txBox="1">
            <a:spLocks noChangeArrowheads="1"/>
          </p:cNvSpPr>
          <p:nvPr/>
        </p:nvSpPr>
        <p:spPr bwMode="auto">
          <a:xfrm>
            <a:off x="254000" y="2741613"/>
            <a:ext cx="171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BiCl</a:t>
            </a:r>
            <a:r>
              <a:rPr lang="en-GB" altLang="en-US" b="1" baseline="-25000">
                <a:solidFill>
                  <a:schemeClr val="bg1"/>
                </a:solidFill>
              </a:rPr>
              <a:t>3</a:t>
            </a:r>
            <a:r>
              <a:rPr lang="en-GB" altLang="en-US" b="1">
                <a:solidFill>
                  <a:schemeClr val="bg1"/>
                </a:solidFill>
              </a:rPr>
              <a:t> (aq)</a:t>
            </a:r>
          </a:p>
        </p:txBody>
      </p:sp>
      <p:sp>
        <p:nvSpPr>
          <p:cNvPr id="236561" name="Text Box 17">
            <a:extLst>
              <a:ext uri="{FF2B5EF4-FFF2-40B4-BE49-F238E27FC236}">
                <a16:creationId xmlns:a16="http://schemas.microsoft.com/office/drawing/2014/main" id="{0157A93D-34AC-49C4-9553-35740D0E35F2}"/>
              </a:ext>
            </a:extLst>
          </p:cNvPr>
          <p:cNvSpPr txBox="1">
            <a:spLocks noChangeArrowheads="1"/>
          </p:cNvSpPr>
          <p:nvPr/>
        </p:nvSpPr>
        <p:spPr bwMode="auto">
          <a:xfrm>
            <a:off x="2433638" y="2741613"/>
            <a:ext cx="128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a:t>
            </a:r>
            <a:r>
              <a:rPr lang="en-GB" altLang="en-US" b="1" baseline="-25000">
                <a:solidFill>
                  <a:schemeClr val="bg1"/>
                </a:solidFill>
              </a:rPr>
              <a:t>2</a:t>
            </a:r>
            <a:r>
              <a:rPr lang="en-GB" altLang="en-US" b="1">
                <a:solidFill>
                  <a:schemeClr val="bg1"/>
                </a:solidFill>
              </a:rPr>
              <a:t>O (l)</a:t>
            </a:r>
          </a:p>
        </p:txBody>
      </p:sp>
      <p:sp>
        <p:nvSpPr>
          <p:cNvPr id="236562" name="Text Box 18">
            <a:extLst>
              <a:ext uri="{FF2B5EF4-FFF2-40B4-BE49-F238E27FC236}">
                <a16:creationId xmlns:a16="http://schemas.microsoft.com/office/drawing/2014/main" id="{E600A1B7-7586-4AF1-93B9-A4E3E149E29F}"/>
              </a:ext>
            </a:extLst>
          </p:cNvPr>
          <p:cNvSpPr txBox="1">
            <a:spLocks noChangeArrowheads="1"/>
          </p:cNvSpPr>
          <p:nvPr/>
        </p:nvSpPr>
        <p:spPr bwMode="auto">
          <a:xfrm>
            <a:off x="7031038" y="2741613"/>
            <a:ext cx="1566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2HCl (aq)</a:t>
            </a:r>
          </a:p>
        </p:txBody>
      </p:sp>
      <p:sp>
        <p:nvSpPr>
          <p:cNvPr id="236563" name="Text Box 19">
            <a:extLst>
              <a:ext uri="{FF2B5EF4-FFF2-40B4-BE49-F238E27FC236}">
                <a16:creationId xmlns:a16="http://schemas.microsoft.com/office/drawing/2014/main" id="{3656ADB0-5DA3-47AE-A644-2CECDA7A90BF}"/>
              </a:ext>
            </a:extLst>
          </p:cNvPr>
          <p:cNvSpPr txBox="1">
            <a:spLocks noChangeArrowheads="1"/>
          </p:cNvSpPr>
          <p:nvPr/>
        </p:nvSpPr>
        <p:spPr bwMode="auto">
          <a:xfrm>
            <a:off x="2008188" y="269557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236564" name="Text Box 20">
            <a:extLst>
              <a:ext uri="{FF2B5EF4-FFF2-40B4-BE49-F238E27FC236}">
                <a16:creationId xmlns:a16="http://schemas.microsoft.com/office/drawing/2014/main" id="{C3E84F73-8367-49C5-88B1-37862D3B3DE1}"/>
              </a:ext>
            </a:extLst>
          </p:cNvPr>
          <p:cNvSpPr txBox="1">
            <a:spLocks noChangeArrowheads="1"/>
          </p:cNvSpPr>
          <p:nvPr/>
        </p:nvSpPr>
        <p:spPr bwMode="auto">
          <a:xfrm>
            <a:off x="6267450" y="269557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pic>
        <p:nvPicPr>
          <p:cNvPr id="236565" name="Picture 21" descr="reverse sign">
            <a:extLst>
              <a:ext uri="{FF2B5EF4-FFF2-40B4-BE49-F238E27FC236}">
                <a16:creationId xmlns:a16="http://schemas.microsoft.com/office/drawing/2014/main" id="{39A878F7-65C1-4E22-9F8A-D0F35C03AC3A}"/>
              </a:ext>
            </a:extLst>
          </p:cNvPr>
          <p:cNvPicPr>
            <a:picLocks noChangeAspect="1" noChangeArrowheads="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3727450" y="2093913"/>
            <a:ext cx="4524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66" name="Picture 22" descr="reverse sign">
            <a:extLst>
              <a:ext uri="{FF2B5EF4-FFF2-40B4-BE49-F238E27FC236}">
                <a16:creationId xmlns:a16="http://schemas.microsoft.com/office/drawing/2014/main" id="{7A4D24FC-770B-4217-A1E6-CDD08459964C}"/>
              </a:ext>
            </a:extLst>
          </p:cNvPr>
          <p:cNvPicPr>
            <a:picLocks noChangeAspect="1" noChangeArrowheads="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3727450" y="2817813"/>
            <a:ext cx="4524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67" name="Text Box 23">
            <a:extLst>
              <a:ext uri="{FF2B5EF4-FFF2-40B4-BE49-F238E27FC236}">
                <a16:creationId xmlns:a16="http://schemas.microsoft.com/office/drawing/2014/main" id="{A57B7229-505B-4485-9CFC-5BE492309577}"/>
              </a:ext>
            </a:extLst>
          </p:cNvPr>
          <p:cNvSpPr txBox="1">
            <a:spLocks noChangeArrowheads="1"/>
          </p:cNvSpPr>
          <p:nvPr/>
        </p:nvSpPr>
        <p:spPr bwMode="auto">
          <a:xfrm>
            <a:off x="342900" y="5080000"/>
            <a:ext cx="761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sym typeface="MS Reference 1"/>
              </a:rPr>
              <a:t>More </a:t>
            </a:r>
            <a:r>
              <a:rPr lang="en-GB" altLang="en-US" b="1">
                <a:solidFill>
                  <a:srgbClr val="010066"/>
                </a:solidFill>
                <a:sym typeface="MS Reference 1"/>
              </a:rPr>
              <a:t>BiOCl</a:t>
            </a:r>
            <a:r>
              <a:rPr lang="en-GB" altLang="en-US">
                <a:solidFill>
                  <a:srgbClr val="010066"/>
                </a:solidFill>
                <a:sym typeface="MS Reference 1"/>
              </a:rPr>
              <a:t> and </a:t>
            </a:r>
            <a:r>
              <a:rPr lang="en-GB" altLang="en-US" b="1">
                <a:solidFill>
                  <a:srgbClr val="010066"/>
                </a:solidFill>
                <a:sym typeface="MS Reference 1"/>
              </a:rPr>
              <a:t>HCl</a:t>
            </a:r>
            <a:r>
              <a:rPr lang="en-GB" altLang="en-US">
                <a:solidFill>
                  <a:srgbClr val="010066"/>
                </a:solidFill>
                <a:sym typeface="MS Reference 1"/>
              </a:rPr>
              <a:t> will be produced.</a:t>
            </a:r>
            <a:endParaRPr lang="en-GB" altLang="en-US">
              <a:solidFill>
                <a:srgbClr val="010066"/>
              </a:solidFill>
            </a:endParaRPr>
          </a:p>
        </p:txBody>
      </p:sp>
      <p:pic>
        <p:nvPicPr>
          <p:cNvPr id="25" name="Picture 8">
            <a:hlinkClick r:id="" action="ppaction://hlinkshowjump?jump=nextslide"/>
            <a:extLst>
              <a:ext uri="{FF2B5EF4-FFF2-40B4-BE49-F238E27FC236}">
                <a16:creationId xmlns:a16="http://schemas.microsoft.com/office/drawing/2014/main" id="{35C0C3B3-FE0E-490B-851F-15A7FDA6880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6" name="Picture 9" descr="notes_icon">
            <a:extLst>
              <a:ext uri="{FF2B5EF4-FFF2-40B4-BE49-F238E27FC236}">
                <a16:creationId xmlns:a16="http://schemas.microsoft.com/office/drawing/2014/main" id="{C34B449D-F763-4AE9-BC27-924608BE686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7" name="Picture 9">
            <a:extLst>
              <a:ext uri="{FF2B5EF4-FFF2-40B4-BE49-F238E27FC236}">
                <a16:creationId xmlns:a16="http://schemas.microsoft.com/office/drawing/2014/main" id="{69F0EFFE-0204-42CA-98D0-9A59934D6DF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83288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5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65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65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65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65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65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65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65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65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65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65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65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65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65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654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655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656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6549"/>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animBg="1"/>
      <p:bldP spid="236549" grpId="0"/>
      <p:bldP spid="236550" grpId="0"/>
      <p:bldP spid="236552" grpId="0" animBg="1"/>
      <p:bldP spid="236553" grpId="0"/>
      <p:bldP spid="236554" grpId="0"/>
      <p:bldP spid="236555" grpId="0"/>
      <p:bldP spid="236556" grpId="0"/>
      <p:bldP spid="236557" grpId="0"/>
      <p:bldP spid="236558" grpId="0"/>
      <p:bldP spid="236559" grpId="0"/>
      <p:bldP spid="236560" grpId="0"/>
      <p:bldP spid="236561" grpId="0"/>
      <p:bldP spid="236562" grpId="0"/>
      <p:bldP spid="236563" grpId="0"/>
      <p:bldP spid="236564" grpId="0"/>
      <p:bldP spid="23656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E490C84-EE77-45F8-9027-067BA809B9D6}"/>
              </a:ext>
            </a:extLst>
          </p:cNvPr>
          <p:cNvSpPr>
            <a:spLocks noGrp="1" noChangeArrowheads="1"/>
          </p:cNvSpPr>
          <p:nvPr>
            <p:ph type="title"/>
          </p:nvPr>
        </p:nvSpPr>
        <p:spPr>
          <a:noFill/>
        </p:spPr>
        <p:txBody>
          <a:bodyPr>
            <a:spAutoFit/>
          </a:bodyPr>
          <a:lstStyle/>
          <a:p>
            <a:r>
              <a:rPr lang="en-GB" altLang="en-US" dirty="0"/>
              <a:t>Changing the equilibrium position</a:t>
            </a:r>
          </a:p>
        </p:txBody>
      </p:sp>
      <p:sp>
        <p:nvSpPr>
          <p:cNvPr id="1028" name="Text Box 3">
            <a:extLst>
              <a:ext uri="{FF2B5EF4-FFF2-40B4-BE49-F238E27FC236}">
                <a16:creationId xmlns:a16="http://schemas.microsoft.com/office/drawing/2014/main" id="{14F68937-6A9D-4706-87EE-938DFF70AEC8}"/>
              </a:ext>
            </a:extLst>
          </p:cNvPr>
          <p:cNvSpPr txBox="1">
            <a:spLocks noChangeArrowheads="1"/>
          </p:cNvSpPr>
          <p:nvPr/>
        </p:nvSpPr>
        <p:spPr bwMode="auto">
          <a:xfrm>
            <a:off x="342900" y="470535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b="1">
              <a:solidFill>
                <a:schemeClr val="tx1"/>
              </a:solidFill>
            </a:endParaRPr>
          </a:p>
        </p:txBody>
      </p:sp>
      <p:pic>
        <p:nvPicPr>
          <p:cNvPr id="9" name="Picture 8">
            <a:hlinkClick r:id="" action="ppaction://hlinkshowjump?jump=nextslide"/>
            <a:extLst>
              <a:ext uri="{FF2B5EF4-FFF2-40B4-BE49-F238E27FC236}">
                <a16:creationId xmlns:a16="http://schemas.microsoft.com/office/drawing/2014/main" id="{7487CBBA-F14C-4C56-8008-B987AF68897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flash_icon">
            <a:extLst>
              <a:ext uri="{FF2B5EF4-FFF2-40B4-BE49-F238E27FC236}">
                <a16:creationId xmlns:a16="http://schemas.microsoft.com/office/drawing/2014/main" id="{62AD872A-AFBC-4833-8865-7CF1DF963DB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A0CC76EF-B736-41B1-A5BC-D0FAD6FCF64B}"/>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958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1D58553-4E1B-4A0F-AC03-C07A5388E8B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2363396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0A789B0B-74FD-48A5-908B-460AC53856FC}"/>
              </a:ext>
            </a:extLst>
          </p:cNvPr>
          <p:cNvSpPr>
            <a:spLocks noGrp="1" noChangeArrowheads="1"/>
          </p:cNvSpPr>
          <p:nvPr>
            <p:ph type="title"/>
          </p:nvPr>
        </p:nvSpPr>
        <p:spPr/>
        <p:txBody>
          <a:bodyPr/>
          <a:lstStyle/>
          <a:p>
            <a:r>
              <a:rPr lang="en-GB" altLang="en-US" dirty="0"/>
              <a:t>Impact of changing conditions</a:t>
            </a:r>
          </a:p>
        </p:txBody>
      </p:sp>
      <p:pic>
        <p:nvPicPr>
          <p:cNvPr id="8" name="Picture 7">
            <a:hlinkClick r:id="" action="ppaction://hlinkshowjump?jump=nextslide"/>
            <a:extLst>
              <a:ext uri="{FF2B5EF4-FFF2-40B4-BE49-F238E27FC236}">
                <a16:creationId xmlns:a16="http://schemas.microsoft.com/office/drawing/2014/main" id="{1D6D17D3-5726-4363-BF00-BA8A7E9B633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60A5288D-BBE1-4B5D-AE15-1D3F253C6D1C}"/>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EAF025D4-89ED-4708-BE49-12C8699DBDCC}"/>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B1FE5FC3-F86C-4968-A847-779690090F4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061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DBE3058-80C2-4938-8289-6A068DF7DCF5}"/>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73341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2F7DC05-C196-4517-816A-57F528812467}"/>
              </a:ext>
            </a:extLst>
          </p:cNvPr>
          <p:cNvSpPr>
            <a:spLocks noGrp="1"/>
          </p:cNvSpPr>
          <p:nvPr>
            <p:ph type="title"/>
          </p:nvPr>
        </p:nvSpPr>
        <p:spPr/>
        <p:txBody>
          <a:bodyPr/>
          <a:lstStyle/>
          <a:p>
            <a:r>
              <a:rPr lang="en-GB" altLang="en-US"/>
              <a:t>Using extreme conditions</a:t>
            </a:r>
          </a:p>
        </p:txBody>
      </p:sp>
      <p:sp>
        <p:nvSpPr>
          <p:cNvPr id="22531" name="TextBox 2">
            <a:extLst>
              <a:ext uri="{FF2B5EF4-FFF2-40B4-BE49-F238E27FC236}">
                <a16:creationId xmlns:a16="http://schemas.microsoft.com/office/drawing/2014/main" id="{923AE33A-0DB7-4255-9A79-F6384703578E}"/>
              </a:ext>
            </a:extLst>
          </p:cNvPr>
          <p:cNvSpPr txBox="1">
            <a:spLocks noChangeArrowheads="1"/>
          </p:cNvSpPr>
          <p:nvPr/>
        </p:nvSpPr>
        <p:spPr bwMode="auto">
          <a:xfrm>
            <a:off x="342900" y="784225"/>
            <a:ext cx="7839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Using high pressure and high temperature usually increases the amount of </a:t>
            </a:r>
            <a:r>
              <a:rPr lang="en-GB" altLang="en-US" b="1" dirty="0"/>
              <a:t>product formed</a:t>
            </a:r>
            <a:r>
              <a:rPr lang="en-GB" altLang="en-US" dirty="0"/>
              <a:t>.</a:t>
            </a:r>
          </a:p>
        </p:txBody>
      </p:sp>
      <p:sp>
        <p:nvSpPr>
          <p:cNvPr id="4" name="TextBox 3">
            <a:extLst>
              <a:ext uri="{FF2B5EF4-FFF2-40B4-BE49-F238E27FC236}">
                <a16:creationId xmlns:a16="http://schemas.microsoft.com/office/drawing/2014/main" id="{668AA457-C461-4018-BE2C-5B634EE855DB}"/>
              </a:ext>
            </a:extLst>
          </p:cNvPr>
          <p:cNvSpPr txBox="1">
            <a:spLocks noChangeArrowheads="1"/>
          </p:cNvSpPr>
          <p:nvPr/>
        </p:nvSpPr>
        <p:spPr bwMode="auto">
          <a:xfrm>
            <a:off x="342900" y="1836802"/>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reactions are </a:t>
            </a:r>
            <a:r>
              <a:rPr lang="en-GB" altLang="en-US" b="1" dirty="0"/>
              <a:t>not </a:t>
            </a:r>
            <a:r>
              <a:rPr lang="en-GB" altLang="en-US" dirty="0"/>
              <a:t>often completed under these conditions, especially large-scale industrial reactions. Why?</a:t>
            </a:r>
          </a:p>
        </p:txBody>
      </p:sp>
      <p:sp>
        <p:nvSpPr>
          <p:cNvPr id="6" name="TextBox 5">
            <a:extLst>
              <a:ext uri="{FF2B5EF4-FFF2-40B4-BE49-F238E27FC236}">
                <a16:creationId xmlns:a16="http://schemas.microsoft.com/office/drawing/2014/main" id="{0706E10E-7768-4E11-8D1C-92238C3DC2E7}"/>
              </a:ext>
            </a:extLst>
          </p:cNvPr>
          <p:cNvSpPr txBox="1">
            <a:spLocks noChangeArrowheads="1"/>
          </p:cNvSpPr>
          <p:nvPr/>
        </p:nvSpPr>
        <p:spPr bwMode="auto">
          <a:xfrm>
            <a:off x="342900" y="2890113"/>
            <a:ext cx="210678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Expensive</a:t>
            </a:r>
          </a:p>
        </p:txBody>
      </p:sp>
      <p:sp>
        <p:nvSpPr>
          <p:cNvPr id="7" name="TextBox 6">
            <a:extLst>
              <a:ext uri="{FF2B5EF4-FFF2-40B4-BE49-F238E27FC236}">
                <a16:creationId xmlns:a16="http://schemas.microsoft.com/office/drawing/2014/main" id="{C7E630C5-2E69-40AD-BFE3-4C21CCB011D1}"/>
              </a:ext>
            </a:extLst>
          </p:cNvPr>
          <p:cNvSpPr txBox="1">
            <a:spLocks noChangeArrowheads="1"/>
          </p:cNvSpPr>
          <p:nvPr/>
        </p:nvSpPr>
        <p:spPr bwMode="auto">
          <a:xfrm>
            <a:off x="342900" y="3574390"/>
            <a:ext cx="31566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Unsustainable</a:t>
            </a:r>
          </a:p>
        </p:txBody>
      </p:sp>
      <p:sp>
        <p:nvSpPr>
          <p:cNvPr id="8" name="TextBox 7">
            <a:extLst>
              <a:ext uri="{FF2B5EF4-FFF2-40B4-BE49-F238E27FC236}">
                <a16:creationId xmlns:a16="http://schemas.microsoft.com/office/drawing/2014/main" id="{67072432-0C3D-4978-9407-44F327804868}"/>
              </a:ext>
            </a:extLst>
          </p:cNvPr>
          <p:cNvSpPr txBox="1">
            <a:spLocks noChangeArrowheads="1"/>
          </p:cNvSpPr>
          <p:nvPr/>
        </p:nvSpPr>
        <p:spPr bwMode="auto">
          <a:xfrm>
            <a:off x="342901" y="4258667"/>
            <a:ext cx="260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Dangerous</a:t>
            </a:r>
          </a:p>
        </p:txBody>
      </p:sp>
      <p:sp>
        <p:nvSpPr>
          <p:cNvPr id="9" name="TextBox 8">
            <a:extLst>
              <a:ext uri="{FF2B5EF4-FFF2-40B4-BE49-F238E27FC236}">
                <a16:creationId xmlns:a16="http://schemas.microsoft.com/office/drawing/2014/main" id="{5BD0CD90-4E30-4881-A65A-5A8CDB689CD3}"/>
              </a:ext>
            </a:extLst>
          </p:cNvPr>
          <p:cNvSpPr txBox="1">
            <a:spLocks noChangeArrowheads="1"/>
          </p:cNvSpPr>
          <p:nvPr/>
        </p:nvSpPr>
        <p:spPr bwMode="auto">
          <a:xfrm>
            <a:off x="342901" y="4942944"/>
            <a:ext cx="38791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Other methods available to increase the amount of product.</a:t>
            </a:r>
          </a:p>
        </p:txBody>
      </p:sp>
      <p:pic>
        <p:nvPicPr>
          <p:cNvPr id="91138" name="Picture 2" descr="C:\CVS\production\GCSEChemistry\src\images\Joe Gough _industrial plant.jpg">
            <a:extLst>
              <a:ext uri="{FF2B5EF4-FFF2-40B4-BE49-F238E27FC236}">
                <a16:creationId xmlns:a16="http://schemas.microsoft.com/office/drawing/2014/main" id="{0026D16A-D885-4D14-8466-61D2EE404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63291"/>
            <a:ext cx="3976688"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5534A12B-E13E-4B9D-9980-B302E138010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816A75FB-3EE1-4133-94F2-69548B54462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34189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9A27044-4582-45F3-B476-2452B1AF3C44}"/>
              </a:ext>
            </a:extLst>
          </p:cNvPr>
          <p:cNvSpPr>
            <a:spLocks noGrp="1" noChangeArrowheads="1"/>
          </p:cNvSpPr>
          <p:nvPr>
            <p:ph type="title"/>
          </p:nvPr>
        </p:nvSpPr>
        <p:spPr/>
        <p:txBody>
          <a:bodyPr/>
          <a:lstStyle/>
          <a:p>
            <a:r>
              <a:rPr lang="en-GB" altLang="en-US"/>
              <a:t>Adding a catalyst</a:t>
            </a:r>
          </a:p>
        </p:txBody>
      </p:sp>
      <p:sp>
        <p:nvSpPr>
          <p:cNvPr id="297989" name="Text Box 5">
            <a:extLst>
              <a:ext uri="{FF2B5EF4-FFF2-40B4-BE49-F238E27FC236}">
                <a16:creationId xmlns:a16="http://schemas.microsoft.com/office/drawing/2014/main" id="{81BD775D-00B2-4F90-83B3-90D3C65EB6DE}"/>
              </a:ext>
            </a:extLst>
          </p:cNvPr>
          <p:cNvSpPr txBox="1">
            <a:spLocks noChangeArrowheads="1"/>
          </p:cNvSpPr>
          <p:nvPr/>
        </p:nvSpPr>
        <p:spPr bwMode="auto">
          <a:xfrm>
            <a:off x="342900" y="3641725"/>
            <a:ext cx="43243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Adding a </a:t>
            </a:r>
            <a:r>
              <a:rPr lang="en-GB" altLang="en-US" b="1">
                <a:solidFill>
                  <a:srgbClr val="FF6600"/>
                </a:solidFill>
              </a:rPr>
              <a:t>catalyst</a:t>
            </a:r>
            <a:r>
              <a:rPr lang="en-GB" altLang="en-US">
                <a:solidFill>
                  <a:srgbClr val="010066"/>
                </a:solidFill>
              </a:rPr>
              <a:t> </a:t>
            </a:r>
            <a:r>
              <a:rPr lang="en-GB" altLang="en-US"/>
              <a:t>to a reversible reaction speeds up the rate of </a:t>
            </a:r>
            <a:r>
              <a:rPr lang="en-GB" altLang="en-US" b="1"/>
              <a:t>both</a:t>
            </a:r>
            <a:r>
              <a:rPr lang="en-GB" altLang="en-US"/>
              <a:t> the forward and backward reactions.</a:t>
            </a:r>
          </a:p>
        </p:txBody>
      </p:sp>
      <p:sp>
        <p:nvSpPr>
          <p:cNvPr id="297990" name="Text Box 6">
            <a:extLst>
              <a:ext uri="{FF2B5EF4-FFF2-40B4-BE49-F238E27FC236}">
                <a16:creationId xmlns:a16="http://schemas.microsoft.com/office/drawing/2014/main" id="{93A6CD36-E1AE-4EBB-8768-63FA0C47428A}"/>
              </a:ext>
            </a:extLst>
          </p:cNvPr>
          <p:cNvSpPr txBox="1">
            <a:spLocks noChangeArrowheads="1"/>
          </p:cNvSpPr>
          <p:nvPr/>
        </p:nvSpPr>
        <p:spPr bwMode="auto">
          <a:xfrm>
            <a:off x="342900" y="5330825"/>
            <a:ext cx="454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Catalysts </a:t>
            </a:r>
            <a:r>
              <a:rPr lang="en-GB" altLang="en-US" b="1"/>
              <a:t>do not</a:t>
            </a:r>
            <a:r>
              <a:rPr lang="en-GB" altLang="en-US"/>
              <a:t> change the position of equilibrium.</a:t>
            </a:r>
          </a:p>
        </p:txBody>
      </p:sp>
      <p:sp>
        <p:nvSpPr>
          <p:cNvPr id="297992" name="AutoShape 5">
            <a:extLst>
              <a:ext uri="{FF2B5EF4-FFF2-40B4-BE49-F238E27FC236}">
                <a16:creationId xmlns:a16="http://schemas.microsoft.com/office/drawing/2014/main" id="{9C30119C-8557-42EA-86F7-B9040B6547E9}"/>
              </a:ext>
            </a:extLst>
          </p:cNvPr>
          <p:cNvSpPr>
            <a:spLocks noChangeArrowheads="1"/>
          </p:cNvSpPr>
          <p:nvPr/>
        </p:nvSpPr>
        <p:spPr bwMode="auto">
          <a:xfrm>
            <a:off x="762000" y="1768475"/>
            <a:ext cx="7291388" cy="771525"/>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97998" name="Text Box 13">
            <a:extLst>
              <a:ext uri="{FF2B5EF4-FFF2-40B4-BE49-F238E27FC236}">
                <a16:creationId xmlns:a16="http://schemas.microsoft.com/office/drawing/2014/main" id="{3C87634C-02A6-4102-8439-FB01EE7954D0}"/>
              </a:ext>
            </a:extLst>
          </p:cNvPr>
          <p:cNvSpPr txBox="1">
            <a:spLocks noChangeArrowheads="1"/>
          </p:cNvSpPr>
          <p:nvPr/>
        </p:nvSpPr>
        <p:spPr bwMode="auto">
          <a:xfrm>
            <a:off x="1284288" y="1947863"/>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a:t>
            </a:r>
            <a:r>
              <a:rPr lang="en-GB" altLang="en-US" b="1" baseline="-25000">
                <a:solidFill>
                  <a:schemeClr val="bg1"/>
                </a:solidFill>
              </a:rPr>
              <a:t>2</a:t>
            </a:r>
            <a:r>
              <a:rPr lang="en-GB" altLang="en-US" b="1">
                <a:solidFill>
                  <a:schemeClr val="bg1"/>
                </a:solidFill>
              </a:rPr>
              <a:t> </a:t>
            </a:r>
            <a:r>
              <a:rPr lang="en-GB" altLang="en-US">
                <a:solidFill>
                  <a:schemeClr val="bg1"/>
                </a:solidFill>
              </a:rPr>
              <a:t>(g)</a:t>
            </a:r>
          </a:p>
        </p:txBody>
      </p:sp>
      <p:sp>
        <p:nvSpPr>
          <p:cNvPr id="297999" name="Text Box 14">
            <a:extLst>
              <a:ext uri="{FF2B5EF4-FFF2-40B4-BE49-F238E27FC236}">
                <a16:creationId xmlns:a16="http://schemas.microsoft.com/office/drawing/2014/main" id="{CF8A74C0-409F-4CFD-A057-2783D648AC44}"/>
              </a:ext>
            </a:extLst>
          </p:cNvPr>
          <p:cNvSpPr txBox="1">
            <a:spLocks noChangeArrowheads="1"/>
          </p:cNvSpPr>
          <p:nvPr/>
        </p:nvSpPr>
        <p:spPr bwMode="auto">
          <a:xfrm>
            <a:off x="3754438" y="1947863"/>
            <a:ext cx="121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3H</a:t>
            </a:r>
            <a:r>
              <a:rPr lang="en-GB" altLang="en-US" b="1" baseline="-25000">
                <a:solidFill>
                  <a:schemeClr val="bg1"/>
                </a:solidFill>
              </a:rPr>
              <a:t>2</a:t>
            </a:r>
            <a:r>
              <a:rPr lang="en-GB" altLang="en-US" b="1">
                <a:solidFill>
                  <a:schemeClr val="bg1"/>
                </a:solidFill>
              </a:rPr>
              <a:t> </a:t>
            </a:r>
            <a:r>
              <a:rPr lang="en-GB" altLang="en-US">
                <a:solidFill>
                  <a:schemeClr val="bg1"/>
                </a:solidFill>
              </a:rPr>
              <a:t>(g)</a:t>
            </a:r>
          </a:p>
        </p:txBody>
      </p:sp>
      <p:sp>
        <p:nvSpPr>
          <p:cNvPr id="298000" name="Text Box 15">
            <a:extLst>
              <a:ext uri="{FF2B5EF4-FFF2-40B4-BE49-F238E27FC236}">
                <a16:creationId xmlns:a16="http://schemas.microsoft.com/office/drawing/2014/main" id="{D42BF850-EEBB-4CFF-AD84-C43E131911EE}"/>
              </a:ext>
            </a:extLst>
          </p:cNvPr>
          <p:cNvSpPr txBox="1">
            <a:spLocks noChangeArrowheads="1"/>
          </p:cNvSpPr>
          <p:nvPr/>
        </p:nvSpPr>
        <p:spPr bwMode="auto">
          <a:xfrm>
            <a:off x="6296025" y="1947863"/>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2NH</a:t>
            </a:r>
            <a:r>
              <a:rPr lang="en-GB" altLang="en-US" b="1" baseline="-25000">
                <a:solidFill>
                  <a:schemeClr val="bg1"/>
                </a:solidFill>
              </a:rPr>
              <a:t>3</a:t>
            </a:r>
            <a:r>
              <a:rPr lang="en-GB" altLang="en-US" b="1">
                <a:solidFill>
                  <a:schemeClr val="bg1"/>
                </a:solidFill>
              </a:rPr>
              <a:t> </a:t>
            </a:r>
            <a:r>
              <a:rPr lang="en-GB" altLang="en-US">
                <a:solidFill>
                  <a:schemeClr val="bg1"/>
                </a:solidFill>
              </a:rPr>
              <a:t>(g)</a:t>
            </a:r>
          </a:p>
        </p:txBody>
      </p:sp>
      <p:sp>
        <p:nvSpPr>
          <p:cNvPr id="298001" name="Text Box 16">
            <a:extLst>
              <a:ext uri="{FF2B5EF4-FFF2-40B4-BE49-F238E27FC236}">
                <a16:creationId xmlns:a16="http://schemas.microsoft.com/office/drawing/2014/main" id="{15B40202-21F0-43D8-A0F0-5B555F3EF247}"/>
              </a:ext>
            </a:extLst>
          </p:cNvPr>
          <p:cNvSpPr txBox="1">
            <a:spLocks noChangeArrowheads="1"/>
          </p:cNvSpPr>
          <p:nvPr/>
        </p:nvSpPr>
        <p:spPr bwMode="auto">
          <a:xfrm>
            <a:off x="2832100" y="19018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pic>
        <p:nvPicPr>
          <p:cNvPr id="298002" name="Picture 17" descr="reverse sign">
            <a:extLst>
              <a:ext uri="{FF2B5EF4-FFF2-40B4-BE49-F238E27FC236}">
                <a16:creationId xmlns:a16="http://schemas.microsoft.com/office/drawing/2014/main" id="{A0E41657-7FA8-4942-BE20-E15CE60B28FE}"/>
              </a:ext>
            </a:extLst>
          </p:cNvPr>
          <p:cNvPicPr>
            <a:picLocks noChangeAspect="1" noChangeArrowheads="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5486400" y="2024063"/>
            <a:ext cx="4524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9">
            <a:extLst>
              <a:ext uri="{FF2B5EF4-FFF2-40B4-BE49-F238E27FC236}">
                <a16:creationId xmlns:a16="http://schemas.microsoft.com/office/drawing/2014/main" id="{CFC242E8-5E7D-440D-8876-0CFC617189B8}"/>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Ammonia production is </a:t>
            </a:r>
            <a:r>
              <a:rPr lang="en-GB" altLang="en-US" dirty="0" err="1"/>
              <a:t>favored</a:t>
            </a:r>
            <a:r>
              <a:rPr lang="en-GB" altLang="en-US" dirty="0"/>
              <a:t> by low temperatures because the forward reaction is exothermic. </a:t>
            </a:r>
          </a:p>
        </p:txBody>
      </p:sp>
      <p:sp>
        <p:nvSpPr>
          <p:cNvPr id="298004" name="Text Box 20">
            <a:extLst>
              <a:ext uri="{FF2B5EF4-FFF2-40B4-BE49-F238E27FC236}">
                <a16:creationId xmlns:a16="http://schemas.microsoft.com/office/drawing/2014/main" id="{CED476A1-24F9-486E-9F35-53F0874DA378}"/>
              </a:ext>
            </a:extLst>
          </p:cNvPr>
          <p:cNvSpPr txBox="1">
            <a:spLocks noChangeArrowheads="1"/>
          </p:cNvSpPr>
          <p:nvPr/>
        </p:nvSpPr>
        <p:spPr bwMode="auto">
          <a:xfrm>
            <a:off x="342900" y="2686050"/>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However, this slows down the rate of reaction so that the production of ammonia is very slow.</a:t>
            </a:r>
          </a:p>
        </p:txBody>
      </p:sp>
      <p:pic>
        <p:nvPicPr>
          <p:cNvPr id="298011" name="Picture 27" descr="RR_catalyst">
            <a:extLst>
              <a:ext uri="{FF2B5EF4-FFF2-40B4-BE49-F238E27FC236}">
                <a16:creationId xmlns:a16="http://schemas.microsoft.com/office/drawing/2014/main" id="{98DDDDB4-7F59-4192-835B-BC5FDB48A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5" y="3355975"/>
            <a:ext cx="3849688"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notes_icon">
            <a:extLst>
              <a:ext uri="{FF2B5EF4-FFF2-40B4-BE49-F238E27FC236}">
                <a16:creationId xmlns:a16="http://schemas.microsoft.com/office/drawing/2014/main" id="{32028E6F-E02C-48C8-9F66-D28522E471F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619E4925-7632-4A04-B92E-E47C8D39768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4912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9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80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9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80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80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800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79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80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7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9" grpId="0"/>
      <p:bldP spid="297990" grpId="0"/>
      <p:bldP spid="297992" grpId="0" animBg="1"/>
      <p:bldP spid="297998" grpId="0"/>
      <p:bldP spid="297999" grpId="0"/>
      <p:bldP spid="298000" grpId="0"/>
      <p:bldP spid="298001" grpId="0"/>
      <p:bldP spid="2980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003F056-3043-48B7-A0FF-1D1E1198AE90}"/>
              </a:ext>
            </a:extLst>
          </p:cNvPr>
          <p:cNvSpPr>
            <a:spLocks noGrp="1" noChangeArrowheads="1"/>
          </p:cNvSpPr>
          <p:nvPr>
            <p:ph type="title"/>
          </p:nvPr>
        </p:nvSpPr>
        <p:spPr/>
        <p:txBody>
          <a:bodyPr/>
          <a:lstStyle/>
          <a:p>
            <a:r>
              <a:rPr lang="en-GB" altLang="en-US"/>
              <a:t>Irreversible reactions</a:t>
            </a:r>
          </a:p>
        </p:txBody>
      </p:sp>
      <p:sp>
        <p:nvSpPr>
          <p:cNvPr id="14339" name="Rectangle 3">
            <a:extLst>
              <a:ext uri="{FF2B5EF4-FFF2-40B4-BE49-F238E27FC236}">
                <a16:creationId xmlns:a16="http://schemas.microsoft.com/office/drawing/2014/main" id="{4559C9D2-254B-4965-8FC9-CDE39AB7DCE5}"/>
              </a:ext>
            </a:extLst>
          </p:cNvPr>
          <p:cNvSpPr>
            <a:spLocks noChangeArrowheads="1"/>
          </p:cNvSpPr>
          <p:nvPr/>
        </p:nvSpPr>
        <p:spPr bwMode="auto">
          <a:xfrm>
            <a:off x="342900" y="730250"/>
            <a:ext cx="7712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Most chemical reactions are considered </a:t>
            </a:r>
            <a:r>
              <a:rPr lang="en-GB" altLang="en-US" b="1">
                <a:solidFill>
                  <a:srgbClr val="FF6600"/>
                </a:solidFill>
              </a:rPr>
              <a:t>irreversible</a:t>
            </a:r>
            <a:r>
              <a:rPr lang="en-GB" altLang="en-US">
                <a:solidFill>
                  <a:srgbClr val="010066"/>
                </a:solidFill>
              </a:rPr>
              <a:t> –  the products that are made cannot readily be changed back into their reactants.</a:t>
            </a:r>
          </a:p>
        </p:txBody>
      </p:sp>
      <p:sp>
        <p:nvSpPr>
          <p:cNvPr id="201732" name="Rectangle 4">
            <a:extLst>
              <a:ext uri="{FF2B5EF4-FFF2-40B4-BE49-F238E27FC236}">
                <a16:creationId xmlns:a16="http://schemas.microsoft.com/office/drawing/2014/main" id="{259F1B08-EF3D-47E0-BE66-7E1AB27BBE91}"/>
              </a:ext>
            </a:extLst>
          </p:cNvPr>
          <p:cNvSpPr>
            <a:spLocks noChangeArrowheads="1"/>
          </p:cNvSpPr>
          <p:nvPr/>
        </p:nvSpPr>
        <p:spPr bwMode="auto">
          <a:xfrm>
            <a:off x="342900" y="2287588"/>
            <a:ext cx="4491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a:solidFill>
                  <a:srgbClr val="010066"/>
                </a:solidFill>
              </a:rPr>
              <a:t>For example, when wood burns it is impossible to turn it back into unburnt wood again!</a:t>
            </a:r>
          </a:p>
        </p:txBody>
      </p:sp>
      <p:sp>
        <p:nvSpPr>
          <p:cNvPr id="14341" name="Text Box 5">
            <a:extLst>
              <a:ext uri="{FF2B5EF4-FFF2-40B4-BE49-F238E27FC236}">
                <a16:creationId xmlns:a16="http://schemas.microsoft.com/office/drawing/2014/main" id="{C2F09446-F347-4334-8DC3-2222F8A01FEB}"/>
              </a:ext>
            </a:extLst>
          </p:cNvPr>
          <p:cNvSpPr txBox="1">
            <a:spLocks noChangeArrowheads="1"/>
          </p:cNvSpPr>
          <p:nvPr/>
        </p:nvSpPr>
        <p:spPr bwMode="auto">
          <a:xfrm>
            <a:off x="563563" y="4368800"/>
            <a:ext cx="782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endParaRPr lang="en-GB" altLang="en-US">
              <a:solidFill>
                <a:srgbClr val="010066"/>
              </a:solidFill>
            </a:endParaRPr>
          </a:p>
        </p:txBody>
      </p:sp>
      <p:sp>
        <p:nvSpPr>
          <p:cNvPr id="201734" name="Text Box 6">
            <a:extLst>
              <a:ext uri="{FF2B5EF4-FFF2-40B4-BE49-F238E27FC236}">
                <a16:creationId xmlns:a16="http://schemas.microsoft.com/office/drawing/2014/main" id="{6F19D97F-1B96-4DAB-B335-EBE1E56EDC54}"/>
              </a:ext>
            </a:extLst>
          </p:cNvPr>
          <p:cNvSpPr txBox="1">
            <a:spLocks noChangeArrowheads="1"/>
          </p:cNvSpPr>
          <p:nvPr/>
        </p:nvSpPr>
        <p:spPr bwMode="auto">
          <a:xfrm>
            <a:off x="342900" y="3844925"/>
            <a:ext cx="4117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solidFill>
                  <a:srgbClr val="010066"/>
                </a:solidFill>
              </a:rPr>
              <a:t>Similarly, when magnesium reacts with hydrochloric acid to form magnesium chloride and hydrogen, it is not easy to reverse the reaction and obtain magnesium again.</a:t>
            </a:r>
          </a:p>
        </p:txBody>
      </p:sp>
      <p:pic>
        <p:nvPicPr>
          <p:cNvPr id="201735" name="Picture 7" descr="26815652_credit">
            <a:extLst>
              <a:ext uri="{FF2B5EF4-FFF2-40B4-BE49-F238E27FC236}">
                <a16:creationId xmlns:a16="http://schemas.microsoft.com/office/drawing/2014/main" id="{77D8D653-CBCA-4132-BCE5-2781D5AA4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1700213"/>
            <a:ext cx="2982912"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9627011C-6ACB-4B80-B221-FF41C79B7B8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173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173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p:bldP spid="2017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1D3BC765-20EC-4275-9C9F-1E63EF0F357A}"/>
              </a:ext>
            </a:extLst>
          </p:cNvPr>
          <p:cNvSpPr>
            <a:spLocks noChangeArrowheads="1"/>
          </p:cNvSpPr>
          <p:nvPr/>
        </p:nvSpPr>
        <p:spPr bwMode="auto">
          <a:xfrm>
            <a:off x="342900" y="78422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Reversible</a:t>
            </a:r>
            <a:r>
              <a:rPr lang="en-GB" altLang="en-US">
                <a:solidFill>
                  <a:srgbClr val="010066"/>
                </a:solidFill>
              </a:rPr>
              <a:t> reactions occur when the backwards reaction (products  </a:t>
            </a:r>
            <a:r>
              <a:rPr lang="en-GB" altLang="en-US">
                <a:solidFill>
                  <a:srgbClr val="010066"/>
                </a:solidFill>
                <a:sym typeface="Wingdings" panose="05000000000000000000" pitchFamily="2" charset="2"/>
              </a:rPr>
              <a:t>    reactants) takes place relatively easily under certain conditions. The products turn back into the reactants.</a:t>
            </a:r>
            <a:endParaRPr lang="en-GB" altLang="en-US">
              <a:solidFill>
                <a:srgbClr val="010066"/>
              </a:solidFill>
            </a:endParaRPr>
          </a:p>
        </p:txBody>
      </p:sp>
      <p:sp>
        <p:nvSpPr>
          <p:cNvPr id="15363" name="Rectangle 2">
            <a:extLst>
              <a:ext uri="{FF2B5EF4-FFF2-40B4-BE49-F238E27FC236}">
                <a16:creationId xmlns:a16="http://schemas.microsoft.com/office/drawing/2014/main" id="{0EA5F1FD-C5A9-48B0-89E6-F39F25D168F9}"/>
              </a:ext>
            </a:extLst>
          </p:cNvPr>
          <p:cNvSpPr>
            <a:spLocks noGrp="1" noChangeArrowheads="1"/>
          </p:cNvSpPr>
          <p:nvPr>
            <p:ph type="title"/>
          </p:nvPr>
        </p:nvSpPr>
        <p:spPr/>
        <p:txBody>
          <a:bodyPr/>
          <a:lstStyle/>
          <a:p>
            <a:r>
              <a:rPr lang="en-GB" altLang="en-US"/>
              <a:t>What are reversible reactions?</a:t>
            </a:r>
          </a:p>
        </p:txBody>
      </p:sp>
      <p:sp>
        <p:nvSpPr>
          <p:cNvPr id="15364" name="Text Box 3">
            <a:extLst>
              <a:ext uri="{FF2B5EF4-FFF2-40B4-BE49-F238E27FC236}">
                <a16:creationId xmlns:a16="http://schemas.microsoft.com/office/drawing/2014/main" id="{D410524B-EB91-4265-9835-CFFABF3B6034}"/>
              </a:ext>
            </a:extLst>
          </p:cNvPr>
          <p:cNvSpPr txBox="1">
            <a:spLocks noChangeArrowheads="1"/>
          </p:cNvSpPr>
          <p:nvPr/>
        </p:nvSpPr>
        <p:spPr bwMode="auto">
          <a:xfrm>
            <a:off x="563563" y="4368800"/>
            <a:ext cx="782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endParaRPr lang="en-GB" altLang="en-US">
              <a:solidFill>
                <a:srgbClr val="010066"/>
              </a:solidFill>
            </a:endParaRPr>
          </a:p>
        </p:txBody>
      </p:sp>
      <p:sp>
        <p:nvSpPr>
          <p:cNvPr id="203782" name="AutoShape 6">
            <a:extLst>
              <a:ext uri="{FF2B5EF4-FFF2-40B4-BE49-F238E27FC236}">
                <a16:creationId xmlns:a16="http://schemas.microsoft.com/office/drawing/2014/main" id="{BD77342C-6140-4CEC-A703-435F522965ED}"/>
              </a:ext>
            </a:extLst>
          </p:cNvPr>
          <p:cNvSpPr>
            <a:spLocks noChangeArrowheads="1"/>
          </p:cNvSpPr>
          <p:nvPr/>
        </p:nvSpPr>
        <p:spPr bwMode="auto">
          <a:xfrm>
            <a:off x="1214438" y="2187575"/>
            <a:ext cx="6715125" cy="1841500"/>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3783" name="Text Box 7">
            <a:extLst>
              <a:ext uri="{FF2B5EF4-FFF2-40B4-BE49-F238E27FC236}">
                <a16:creationId xmlns:a16="http://schemas.microsoft.com/office/drawing/2014/main" id="{B8399C3F-5C18-4A61-8F65-3EED13A43C19}"/>
              </a:ext>
            </a:extLst>
          </p:cNvPr>
          <p:cNvSpPr txBox="1">
            <a:spLocks noChangeArrowheads="1"/>
          </p:cNvSpPr>
          <p:nvPr/>
        </p:nvSpPr>
        <p:spPr bwMode="auto">
          <a:xfrm>
            <a:off x="2547938" y="250190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203784" name="Text Box 8">
            <a:extLst>
              <a:ext uri="{FF2B5EF4-FFF2-40B4-BE49-F238E27FC236}">
                <a16:creationId xmlns:a16="http://schemas.microsoft.com/office/drawing/2014/main" id="{A0D1FAC2-CDFA-4F39-8F24-B0388D6C513E}"/>
              </a:ext>
            </a:extLst>
          </p:cNvPr>
          <p:cNvSpPr txBox="1">
            <a:spLocks noChangeArrowheads="1"/>
          </p:cNvSpPr>
          <p:nvPr/>
        </p:nvSpPr>
        <p:spPr bwMode="auto">
          <a:xfrm>
            <a:off x="1657350" y="25495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A</a:t>
            </a:r>
          </a:p>
        </p:txBody>
      </p:sp>
      <p:sp>
        <p:nvSpPr>
          <p:cNvPr id="203785" name="Text Box 9">
            <a:extLst>
              <a:ext uri="{FF2B5EF4-FFF2-40B4-BE49-F238E27FC236}">
                <a16:creationId xmlns:a16="http://schemas.microsoft.com/office/drawing/2014/main" id="{319F4454-D404-4F53-996F-928769A1978F}"/>
              </a:ext>
            </a:extLst>
          </p:cNvPr>
          <p:cNvSpPr txBox="1">
            <a:spLocks noChangeArrowheads="1"/>
          </p:cNvSpPr>
          <p:nvPr/>
        </p:nvSpPr>
        <p:spPr bwMode="auto">
          <a:xfrm>
            <a:off x="3454400" y="25495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B</a:t>
            </a:r>
          </a:p>
        </p:txBody>
      </p:sp>
      <p:sp>
        <p:nvSpPr>
          <p:cNvPr id="203786" name="Text Box 10">
            <a:extLst>
              <a:ext uri="{FF2B5EF4-FFF2-40B4-BE49-F238E27FC236}">
                <a16:creationId xmlns:a16="http://schemas.microsoft.com/office/drawing/2014/main" id="{27155660-48FC-4C4B-A163-A84BD2EC4B3C}"/>
              </a:ext>
            </a:extLst>
          </p:cNvPr>
          <p:cNvSpPr txBox="1">
            <a:spLocks noChangeArrowheads="1"/>
          </p:cNvSpPr>
          <p:nvPr/>
        </p:nvSpPr>
        <p:spPr bwMode="auto">
          <a:xfrm>
            <a:off x="5283200" y="25495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C</a:t>
            </a:r>
          </a:p>
        </p:txBody>
      </p:sp>
      <p:sp>
        <p:nvSpPr>
          <p:cNvPr id="203787" name="Text Box 11">
            <a:extLst>
              <a:ext uri="{FF2B5EF4-FFF2-40B4-BE49-F238E27FC236}">
                <a16:creationId xmlns:a16="http://schemas.microsoft.com/office/drawing/2014/main" id="{9BFE916B-1F32-4789-A137-DCE748D23830}"/>
              </a:ext>
            </a:extLst>
          </p:cNvPr>
          <p:cNvSpPr txBox="1">
            <a:spLocks noChangeArrowheads="1"/>
          </p:cNvSpPr>
          <p:nvPr/>
        </p:nvSpPr>
        <p:spPr bwMode="auto">
          <a:xfrm>
            <a:off x="7080250" y="25495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D</a:t>
            </a:r>
          </a:p>
        </p:txBody>
      </p:sp>
      <p:sp>
        <p:nvSpPr>
          <p:cNvPr id="203788" name="Text Box 12">
            <a:extLst>
              <a:ext uri="{FF2B5EF4-FFF2-40B4-BE49-F238E27FC236}">
                <a16:creationId xmlns:a16="http://schemas.microsoft.com/office/drawing/2014/main" id="{C04A2892-9BD6-412B-A81B-6CD4D4020ADF}"/>
              </a:ext>
            </a:extLst>
          </p:cNvPr>
          <p:cNvSpPr txBox="1">
            <a:spLocks noChangeArrowheads="1"/>
          </p:cNvSpPr>
          <p:nvPr/>
        </p:nvSpPr>
        <p:spPr bwMode="auto">
          <a:xfrm>
            <a:off x="6172200" y="250348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pic>
        <p:nvPicPr>
          <p:cNvPr id="203789" name="Picture 13" descr="reverse sign">
            <a:extLst>
              <a:ext uri="{FF2B5EF4-FFF2-40B4-BE49-F238E27FC236}">
                <a16:creationId xmlns:a16="http://schemas.microsoft.com/office/drawing/2014/main" id="{69A658E9-1289-4035-A16F-E2BFBA3B2B0D}"/>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344988" y="2624138"/>
            <a:ext cx="4524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90" name="Text Box 14">
            <a:extLst>
              <a:ext uri="{FF2B5EF4-FFF2-40B4-BE49-F238E27FC236}">
                <a16:creationId xmlns:a16="http://schemas.microsoft.com/office/drawing/2014/main" id="{40DA9107-D3EF-440C-A755-944A91ACB7D7}"/>
              </a:ext>
            </a:extLst>
          </p:cNvPr>
          <p:cNvSpPr txBox="1">
            <a:spLocks noChangeArrowheads="1"/>
          </p:cNvSpPr>
          <p:nvPr/>
        </p:nvSpPr>
        <p:spPr bwMode="auto">
          <a:xfrm>
            <a:off x="1879600" y="3257550"/>
            <a:ext cx="175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i="1">
                <a:solidFill>
                  <a:schemeClr val="bg1"/>
                </a:solidFill>
              </a:rPr>
              <a:t>(reactants)</a:t>
            </a:r>
          </a:p>
        </p:txBody>
      </p:sp>
      <p:sp>
        <p:nvSpPr>
          <p:cNvPr id="203791" name="Text Box 15">
            <a:extLst>
              <a:ext uri="{FF2B5EF4-FFF2-40B4-BE49-F238E27FC236}">
                <a16:creationId xmlns:a16="http://schemas.microsoft.com/office/drawing/2014/main" id="{2A918D67-8A1A-400B-8C39-70F41908A5FA}"/>
              </a:ext>
            </a:extLst>
          </p:cNvPr>
          <p:cNvSpPr txBox="1">
            <a:spLocks noChangeArrowheads="1"/>
          </p:cNvSpPr>
          <p:nvPr/>
        </p:nvSpPr>
        <p:spPr bwMode="auto">
          <a:xfrm>
            <a:off x="5529263" y="3257550"/>
            <a:ext cx="170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i="1">
                <a:solidFill>
                  <a:schemeClr val="bg1"/>
                </a:solidFill>
              </a:rPr>
              <a:t>(products)</a:t>
            </a:r>
          </a:p>
        </p:txBody>
      </p:sp>
      <p:sp>
        <p:nvSpPr>
          <p:cNvPr id="15375" name="Text Box 16">
            <a:extLst>
              <a:ext uri="{FF2B5EF4-FFF2-40B4-BE49-F238E27FC236}">
                <a16:creationId xmlns:a16="http://schemas.microsoft.com/office/drawing/2014/main" id="{FA56F61F-BE4A-4B80-BEDC-6FAA5B4B769A}"/>
              </a:ext>
            </a:extLst>
          </p:cNvPr>
          <p:cNvSpPr txBox="1">
            <a:spLocks noChangeArrowheads="1"/>
          </p:cNvSpPr>
          <p:nvPr/>
        </p:nvSpPr>
        <p:spPr bwMode="auto">
          <a:xfrm>
            <a:off x="563563" y="4191000"/>
            <a:ext cx="835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203793" name="Text Box 17">
            <a:extLst>
              <a:ext uri="{FF2B5EF4-FFF2-40B4-BE49-F238E27FC236}">
                <a16:creationId xmlns:a16="http://schemas.microsoft.com/office/drawing/2014/main" id="{4BE937BF-9974-41EA-9C76-CCCAB7A13B9E}"/>
              </a:ext>
            </a:extLst>
          </p:cNvPr>
          <p:cNvSpPr txBox="1">
            <a:spLocks noChangeArrowheads="1"/>
          </p:cNvSpPr>
          <p:nvPr/>
        </p:nvSpPr>
        <p:spPr bwMode="auto">
          <a:xfrm>
            <a:off x="342900" y="4244975"/>
            <a:ext cx="7826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For example, during a reversible reaction reactants </a:t>
            </a:r>
            <a:r>
              <a:rPr lang="en-GB" altLang="en-US" b="1">
                <a:solidFill>
                  <a:srgbClr val="010066"/>
                </a:solidFill>
              </a:rPr>
              <a:t>A</a:t>
            </a:r>
            <a:r>
              <a:rPr lang="en-GB" altLang="en-US">
                <a:solidFill>
                  <a:srgbClr val="010066"/>
                </a:solidFill>
              </a:rPr>
              <a:t> and </a:t>
            </a:r>
            <a:r>
              <a:rPr lang="en-GB" altLang="en-US" b="1">
                <a:solidFill>
                  <a:srgbClr val="010066"/>
                </a:solidFill>
              </a:rPr>
              <a:t>B</a:t>
            </a:r>
            <a:r>
              <a:rPr lang="en-GB" altLang="en-US">
                <a:solidFill>
                  <a:srgbClr val="010066"/>
                </a:solidFill>
              </a:rPr>
              <a:t> react to make products </a:t>
            </a:r>
            <a:r>
              <a:rPr lang="en-GB" altLang="en-US" b="1">
                <a:solidFill>
                  <a:srgbClr val="010066"/>
                </a:solidFill>
              </a:rPr>
              <a:t>C</a:t>
            </a:r>
            <a:r>
              <a:rPr lang="en-GB" altLang="en-US">
                <a:solidFill>
                  <a:srgbClr val="010066"/>
                </a:solidFill>
              </a:rPr>
              <a:t> and </a:t>
            </a:r>
            <a:r>
              <a:rPr lang="en-GB" altLang="en-US" b="1">
                <a:solidFill>
                  <a:srgbClr val="010066"/>
                </a:solidFill>
              </a:rPr>
              <a:t>D</a:t>
            </a:r>
            <a:r>
              <a:rPr lang="en-GB" altLang="en-US">
                <a:solidFill>
                  <a:srgbClr val="010066"/>
                </a:solidFill>
              </a:rPr>
              <a:t>.</a:t>
            </a:r>
          </a:p>
        </p:txBody>
      </p:sp>
      <p:sp>
        <p:nvSpPr>
          <p:cNvPr id="203794" name="Text Box 18">
            <a:extLst>
              <a:ext uri="{FF2B5EF4-FFF2-40B4-BE49-F238E27FC236}">
                <a16:creationId xmlns:a16="http://schemas.microsoft.com/office/drawing/2014/main" id="{A87D6307-3D02-46E6-ADD1-ACD104EA819A}"/>
              </a:ext>
            </a:extLst>
          </p:cNvPr>
          <p:cNvSpPr txBox="1">
            <a:spLocks noChangeArrowheads="1"/>
          </p:cNvSpPr>
          <p:nvPr/>
        </p:nvSpPr>
        <p:spPr bwMode="auto">
          <a:xfrm>
            <a:off x="342900" y="5283200"/>
            <a:ext cx="8054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However, products </a:t>
            </a:r>
            <a:r>
              <a:rPr lang="en-GB" altLang="en-US" b="1">
                <a:solidFill>
                  <a:srgbClr val="010066"/>
                </a:solidFill>
              </a:rPr>
              <a:t>C</a:t>
            </a:r>
            <a:r>
              <a:rPr lang="en-GB" altLang="en-US">
                <a:solidFill>
                  <a:srgbClr val="010066"/>
                </a:solidFill>
              </a:rPr>
              <a:t> and </a:t>
            </a:r>
            <a:r>
              <a:rPr lang="en-GB" altLang="en-US" b="1">
                <a:solidFill>
                  <a:srgbClr val="010066"/>
                </a:solidFill>
              </a:rPr>
              <a:t>D</a:t>
            </a:r>
            <a:r>
              <a:rPr lang="en-GB" altLang="en-US">
                <a:solidFill>
                  <a:srgbClr val="010066"/>
                </a:solidFill>
              </a:rPr>
              <a:t> can also undergo the reverse reaction, and react together to form reactants </a:t>
            </a:r>
            <a:r>
              <a:rPr lang="en-GB" altLang="en-US" b="1">
                <a:solidFill>
                  <a:srgbClr val="010066"/>
                </a:solidFill>
              </a:rPr>
              <a:t>A</a:t>
            </a:r>
            <a:r>
              <a:rPr lang="en-GB" altLang="en-US">
                <a:solidFill>
                  <a:srgbClr val="010066"/>
                </a:solidFill>
              </a:rPr>
              <a:t> and </a:t>
            </a:r>
            <a:r>
              <a:rPr lang="en-GB" altLang="en-US" b="1">
                <a:solidFill>
                  <a:srgbClr val="010066"/>
                </a:solidFill>
              </a:rPr>
              <a:t>B</a:t>
            </a:r>
            <a:r>
              <a:rPr lang="en-GB" altLang="en-US">
                <a:solidFill>
                  <a:srgbClr val="010066"/>
                </a:solidFill>
              </a:rPr>
              <a:t>. </a:t>
            </a:r>
          </a:p>
        </p:txBody>
      </p:sp>
      <p:pic>
        <p:nvPicPr>
          <p:cNvPr id="15380" name="Picture 23" descr="ReversibleReact_pt1_alide3_singlearrow">
            <a:extLst>
              <a:ext uri="{FF2B5EF4-FFF2-40B4-BE49-F238E27FC236}">
                <a16:creationId xmlns:a16="http://schemas.microsoft.com/office/drawing/2014/main" id="{E5D1E1D9-B2AB-40B4-B46D-2DDC3D5C1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963" y="1114425"/>
            <a:ext cx="48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a:hlinkClick r:id="" action="ppaction://hlinkshowjump?jump=nextslide"/>
            <a:extLst>
              <a:ext uri="{FF2B5EF4-FFF2-40B4-BE49-F238E27FC236}">
                <a16:creationId xmlns:a16="http://schemas.microsoft.com/office/drawing/2014/main" id="{7D1EE846-F77F-432B-925E-1F83F59C337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9" descr="notes_icon">
            <a:extLst>
              <a:ext uri="{FF2B5EF4-FFF2-40B4-BE49-F238E27FC236}">
                <a16:creationId xmlns:a16="http://schemas.microsoft.com/office/drawing/2014/main" id="{18A6A202-BDB7-475E-A13C-8C930B4CB350}"/>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378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0378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378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379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378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378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378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378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379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379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3794"/>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animBg="1"/>
      <p:bldP spid="203783" grpId="0"/>
      <p:bldP spid="203784" grpId="0"/>
      <p:bldP spid="203785" grpId="0"/>
      <p:bldP spid="203786" grpId="0"/>
      <p:bldP spid="203787" grpId="0"/>
      <p:bldP spid="203788" grpId="0"/>
      <p:bldP spid="203790" grpId="0"/>
      <p:bldP spid="203791" grpId="0"/>
      <p:bldP spid="203793" grpId="0"/>
      <p:bldP spid="2037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AutoShape 3">
            <a:extLst>
              <a:ext uri="{FF2B5EF4-FFF2-40B4-BE49-F238E27FC236}">
                <a16:creationId xmlns:a16="http://schemas.microsoft.com/office/drawing/2014/main" id="{65D30DD3-9D5E-4C44-B57C-78531B2B0185}"/>
              </a:ext>
            </a:extLst>
          </p:cNvPr>
          <p:cNvSpPr>
            <a:spLocks noChangeArrowheads="1"/>
          </p:cNvSpPr>
          <p:nvPr/>
        </p:nvSpPr>
        <p:spPr bwMode="auto">
          <a:xfrm>
            <a:off x="1214438" y="4341813"/>
            <a:ext cx="6715125" cy="749300"/>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7877" name="Text Box 5">
            <a:extLst>
              <a:ext uri="{FF2B5EF4-FFF2-40B4-BE49-F238E27FC236}">
                <a16:creationId xmlns:a16="http://schemas.microsoft.com/office/drawing/2014/main" id="{F7830080-94D3-4CD5-B1AB-398807EBDA5C}"/>
              </a:ext>
            </a:extLst>
          </p:cNvPr>
          <p:cNvSpPr txBox="1">
            <a:spLocks noChangeArrowheads="1"/>
          </p:cNvSpPr>
          <p:nvPr/>
        </p:nvSpPr>
        <p:spPr bwMode="auto">
          <a:xfrm>
            <a:off x="1751013" y="4481513"/>
            <a:ext cx="590550"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Hb</a:t>
            </a:r>
          </a:p>
        </p:txBody>
      </p:sp>
      <p:sp>
        <p:nvSpPr>
          <p:cNvPr id="207878" name="Text Box 6">
            <a:extLst>
              <a:ext uri="{FF2B5EF4-FFF2-40B4-BE49-F238E27FC236}">
                <a16:creationId xmlns:a16="http://schemas.microsoft.com/office/drawing/2014/main" id="{1678F9EB-0A6D-4E7C-B678-6BA90FBD9780}"/>
              </a:ext>
            </a:extLst>
          </p:cNvPr>
          <p:cNvSpPr txBox="1">
            <a:spLocks noChangeArrowheads="1"/>
          </p:cNvSpPr>
          <p:nvPr/>
        </p:nvSpPr>
        <p:spPr bwMode="auto">
          <a:xfrm>
            <a:off x="2911475" y="4435475"/>
            <a:ext cx="422275" cy="5492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207880" name="Text Box 8">
            <a:extLst>
              <a:ext uri="{FF2B5EF4-FFF2-40B4-BE49-F238E27FC236}">
                <a16:creationId xmlns:a16="http://schemas.microsoft.com/office/drawing/2014/main" id="{EDF3DE30-996F-4BC4-937B-3C072B4C0A2F}"/>
              </a:ext>
            </a:extLst>
          </p:cNvPr>
          <p:cNvSpPr txBox="1">
            <a:spLocks noChangeArrowheads="1"/>
          </p:cNvSpPr>
          <p:nvPr/>
        </p:nvSpPr>
        <p:spPr bwMode="auto">
          <a:xfrm>
            <a:off x="3903663" y="4481513"/>
            <a:ext cx="703262"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4O</a:t>
            </a:r>
            <a:r>
              <a:rPr lang="en-GB" altLang="en-US" b="1" baseline="-25000">
                <a:solidFill>
                  <a:schemeClr val="bg1"/>
                </a:solidFill>
              </a:rPr>
              <a:t>2</a:t>
            </a:r>
          </a:p>
        </p:txBody>
      </p:sp>
      <p:sp>
        <p:nvSpPr>
          <p:cNvPr id="207881" name="Text Box 9">
            <a:extLst>
              <a:ext uri="{FF2B5EF4-FFF2-40B4-BE49-F238E27FC236}">
                <a16:creationId xmlns:a16="http://schemas.microsoft.com/office/drawing/2014/main" id="{6F0373E7-3C5D-4191-B659-7751827D7286}"/>
              </a:ext>
            </a:extLst>
          </p:cNvPr>
          <p:cNvSpPr txBox="1">
            <a:spLocks noChangeArrowheads="1"/>
          </p:cNvSpPr>
          <p:nvPr/>
        </p:nvSpPr>
        <p:spPr bwMode="auto">
          <a:xfrm>
            <a:off x="6199188" y="4481513"/>
            <a:ext cx="1193800"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Hb.4O</a:t>
            </a:r>
            <a:r>
              <a:rPr lang="en-GB" altLang="en-US" b="1" baseline="-25000">
                <a:solidFill>
                  <a:schemeClr val="bg1"/>
                </a:solidFill>
              </a:rPr>
              <a:t>2</a:t>
            </a:r>
            <a:endParaRPr lang="en-GB" altLang="en-US" b="1">
              <a:solidFill>
                <a:schemeClr val="bg1"/>
              </a:solidFill>
            </a:endParaRPr>
          </a:p>
        </p:txBody>
      </p:sp>
      <p:sp>
        <p:nvSpPr>
          <p:cNvPr id="17415" name="Rectangle 10">
            <a:extLst>
              <a:ext uri="{FF2B5EF4-FFF2-40B4-BE49-F238E27FC236}">
                <a16:creationId xmlns:a16="http://schemas.microsoft.com/office/drawing/2014/main" id="{9D39289D-FB95-44DC-9D0B-D9E49DAF2F23}"/>
              </a:ext>
            </a:extLst>
          </p:cNvPr>
          <p:cNvSpPr>
            <a:spLocks noGrp="1" noChangeArrowheads="1"/>
          </p:cNvSpPr>
          <p:nvPr>
            <p:ph type="title"/>
          </p:nvPr>
        </p:nvSpPr>
        <p:spPr/>
        <p:txBody>
          <a:bodyPr/>
          <a:lstStyle/>
          <a:p>
            <a:r>
              <a:rPr lang="en-GB" altLang="en-US"/>
              <a:t>Reversible biochemical reactions</a:t>
            </a:r>
          </a:p>
        </p:txBody>
      </p:sp>
      <p:sp>
        <p:nvSpPr>
          <p:cNvPr id="17416" name="Text Box 11">
            <a:extLst>
              <a:ext uri="{FF2B5EF4-FFF2-40B4-BE49-F238E27FC236}">
                <a16:creationId xmlns:a16="http://schemas.microsoft.com/office/drawing/2014/main" id="{765FE1FA-B099-4F7C-988C-C313102D5E39}"/>
              </a:ext>
            </a:extLst>
          </p:cNvPr>
          <p:cNvSpPr txBox="1">
            <a:spLocks noChangeArrowheads="1"/>
          </p:cNvSpPr>
          <p:nvPr/>
        </p:nvSpPr>
        <p:spPr bwMode="auto">
          <a:xfrm>
            <a:off x="342900" y="784225"/>
            <a:ext cx="8372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Many </a:t>
            </a:r>
            <a:r>
              <a:rPr lang="en-GB" altLang="en-US" b="1">
                <a:solidFill>
                  <a:srgbClr val="FF6600"/>
                </a:solidFill>
              </a:rPr>
              <a:t>biochemical reactions </a:t>
            </a:r>
            <a:r>
              <a:rPr lang="en-GB" altLang="en-US">
                <a:solidFill>
                  <a:srgbClr val="010066"/>
                </a:solidFill>
              </a:rPr>
              <a:t>(those that take place inside organisms) are reversible.</a:t>
            </a:r>
          </a:p>
        </p:txBody>
      </p:sp>
      <p:sp>
        <p:nvSpPr>
          <p:cNvPr id="207884" name="Text Box 12">
            <a:extLst>
              <a:ext uri="{FF2B5EF4-FFF2-40B4-BE49-F238E27FC236}">
                <a16:creationId xmlns:a16="http://schemas.microsoft.com/office/drawing/2014/main" id="{F7F71A6A-BDF8-4055-9946-8F6B84613C1F}"/>
              </a:ext>
            </a:extLst>
          </p:cNvPr>
          <p:cNvSpPr txBox="1">
            <a:spLocks noChangeArrowheads="1"/>
          </p:cNvSpPr>
          <p:nvPr/>
        </p:nvSpPr>
        <p:spPr bwMode="auto">
          <a:xfrm>
            <a:off x="342900" y="5322888"/>
            <a:ext cx="7826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There are also some very important industrial reactions, like the </a:t>
            </a:r>
            <a:r>
              <a:rPr lang="en-GB" altLang="en-US" b="1">
                <a:solidFill>
                  <a:srgbClr val="FF6600"/>
                </a:solidFill>
              </a:rPr>
              <a:t>Haber process</a:t>
            </a:r>
            <a:r>
              <a:rPr lang="en-GB" altLang="en-US">
                <a:solidFill>
                  <a:srgbClr val="010066"/>
                </a:solidFill>
              </a:rPr>
              <a:t>, that are reversible.</a:t>
            </a:r>
          </a:p>
        </p:txBody>
      </p:sp>
      <p:sp>
        <p:nvSpPr>
          <p:cNvPr id="207885" name="Text Box 13">
            <a:extLst>
              <a:ext uri="{FF2B5EF4-FFF2-40B4-BE49-F238E27FC236}">
                <a16:creationId xmlns:a16="http://schemas.microsoft.com/office/drawing/2014/main" id="{5D9A4D4A-E6E8-4BFE-B5D1-42BFD963AE5E}"/>
              </a:ext>
            </a:extLst>
          </p:cNvPr>
          <p:cNvSpPr txBox="1">
            <a:spLocks noChangeArrowheads="1"/>
          </p:cNvSpPr>
          <p:nvPr/>
        </p:nvSpPr>
        <p:spPr bwMode="auto">
          <a:xfrm>
            <a:off x="342900" y="1847850"/>
            <a:ext cx="8785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For example, in the lungs, oxygen binds to </a:t>
            </a:r>
            <a:r>
              <a:rPr lang="en-GB" altLang="en-US" dirty="0"/>
              <a:t>a protein called </a:t>
            </a:r>
            <a:r>
              <a:rPr lang="en-GB" altLang="en-US" dirty="0" err="1"/>
              <a:t>hemoglobin</a:t>
            </a:r>
            <a:r>
              <a:rPr lang="en-GB" altLang="en-US" dirty="0"/>
              <a:t> </a:t>
            </a:r>
            <a:r>
              <a:rPr lang="en-GB" altLang="en-US" dirty="0">
                <a:solidFill>
                  <a:srgbClr val="010066"/>
                </a:solidFill>
              </a:rPr>
              <a:t>(Hb) in red blood cells to create </a:t>
            </a:r>
            <a:r>
              <a:rPr lang="en-GB" altLang="en-US" dirty="0" err="1">
                <a:solidFill>
                  <a:srgbClr val="010066"/>
                </a:solidFill>
              </a:rPr>
              <a:t>oxyhemoglobin</a:t>
            </a:r>
            <a:r>
              <a:rPr lang="en-GB" altLang="en-US" dirty="0">
                <a:solidFill>
                  <a:srgbClr val="010066"/>
                </a:solidFill>
              </a:rPr>
              <a:t>.</a:t>
            </a:r>
          </a:p>
        </p:txBody>
      </p:sp>
      <p:sp>
        <p:nvSpPr>
          <p:cNvPr id="207886" name="Text Box 14">
            <a:extLst>
              <a:ext uri="{FF2B5EF4-FFF2-40B4-BE49-F238E27FC236}">
                <a16:creationId xmlns:a16="http://schemas.microsoft.com/office/drawing/2014/main" id="{B71DCE73-7658-42A2-939E-5FD9FB4AEB35}"/>
              </a:ext>
            </a:extLst>
          </p:cNvPr>
          <p:cNvSpPr txBox="1">
            <a:spLocks noChangeArrowheads="1"/>
          </p:cNvSpPr>
          <p:nvPr/>
        </p:nvSpPr>
        <p:spPr bwMode="auto">
          <a:xfrm>
            <a:off x="342900" y="2909888"/>
            <a:ext cx="750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When the red blood cells are transported to tissues, the </a:t>
            </a:r>
            <a:r>
              <a:rPr lang="en-GB" altLang="en-US" dirty="0" err="1">
                <a:solidFill>
                  <a:srgbClr val="010066"/>
                </a:solidFill>
              </a:rPr>
              <a:t>oxyhemoglobin</a:t>
            </a:r>
            <a:r>
              <a:rPr lang="en-GB" altLang="en-US" dirty="0">
                <a:solidFill>
                  <a:srgbClr val="010066"/>
                </a:solidFill>
              </a:rPr>
              <a:t> breaks back down into </a:t>
            </a:r>
            <a:r>
              <a:rPr lang="en-GB" altLang="en-US" dirty="0" err="1">
                <a:solidFill>
                  <a:srgbClr val="010066"/>
                </a:solidFill>
              </a:rPr>
              <a:t>hemoglobin</a:t>
            </a:r>
            <a:r>
              <a:rPr lang="en-GB" altLang="en-US" dirty="0">
                <a:solidFill>
                  <a:srgbClr val="010066"/>
                </a:solidFill>
              </a:rPr>
              <a:t> and oxygen.</a:t>
            </a:r>
          </a:p>
        </p:txBody>
      </p:sp>
      <p:pic>
        <p:nvPicPr>
          <p:cNvPr id="207888" name="Picture 16" descr="reverse sign">
            <a:extLst>
              <a:ext uri="{FF2B5EF4-FFF2-40B4-BE49-F238E27FC236}">
                <a16:creationId xmlns:a16="http://schemas.microsoft.com/office/drawing/2014/main" id="{78ABDF82-76DF-4A8B-958F-2A7A709651B4}"/>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176838" y="4594225"/>
            <a:ext cx="452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hlinkClick r:id="" action="ppaction://hlinkshowjump?jump=nextslide"/>
            <a:extLst>
              <a:ext uri="{FF2B5EF4-FFF2-40B4-BE49-F238E27FC236}">
                <a16:creationId xmlns:a16="http://schemas.microsoft.com/office/drawing/2014/main" id="{FA80A4BB-34D7-4124-9AD3-6FE5FD482A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87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0787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787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788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788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788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788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nimBg="1"/>
      <p:bldP spid="207877" grpId="0" animBg="1"/>
      <p:bldP spid="207878" grpId="0" animBg="1"/>
      <p:bldP spid="207880" grpId="0" animBg="1"/>
      <p:bldP spid="207881" grpId="0" animBg="1"/>
      <p:bldP spid="207884" grpId="0"/>
      <p:bldP spid="207885" grpId="0"/>
      <p:bldP spid="2078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8160DA7-E92B-49B7-8BAA-5ED293E230DD}"/>
              </a:ext>
            </a:extLst>
          </p:cNvPr>
          <p:cNvSpPr>
            <a:spLocks noGrp="1" noChangeArrowheads="1"/>
          </p:cNvSpPr>
          <p:nvPr>
            <p:ph type="title"/>
          </p:nvPr>
        </p:nvSpPr>
        <p:spPr/>
        <p:txBody>
          <a:bodyPr/>
          <a:lstStyle/>
          <a:p>
            <a:r>
              <a:rPr lang="en-GB" altLang="en-US" dirty="0"/>
              <a:t>Heating copper sulfate</a:t>
            </a:r>
          </a:p>
        </p:txBody>
      </p:sp>
      <p:pic>
        <p:nvPicPr>
          <p:cNvPr id="7" name="Picture 6">
            <a:hlinkClick r:id="" action="ppaction://hlinkshowjump?jump=nextslide"/>
            <a:extLst>
              <a:ext uri="{FF2B5EF4-FFF2-40B4-BE49-F238E27FC236}">
                <a16:creationId xmlns:a16="http://schemas.microsoft.com/office/drawing/2014/main" id="{C96EB3BD-EEC0-4D80-BF56-B3CEAAFF056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9ACD10C8-04FA-40EA-8638-57A50EE6765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FCB842F-0192-42C7-A0D4-CA61B185F87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C6156D6-2755-43D4-BC56-F1971F51175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91FE214-DEF9-4E74-9B6C-4377A07BD9E2}"/>
              </a:ext>
            </a:extLst>
          </p:cNvPr>
          <p:cNvSpPr>
            <a:spLocks noGrp="1" noChangeArrowheads="1"/>
          </p:cNvSpPr>
          <p:nvPr>
            <p:ph type="title"/>
          </p:nvPr>
        </p:nvSpPr>
        <p:spPr/>
        <p:txBody>
          <a:bodyPr/>
          <a:lstStyle/>
          <a:p>
            <a:r>
              <a:rPr lang="en-GB" altLang="en-US"/>
              <a:t>Exothermic and endothermic reactions</a:t>
            </a:r>
          </a:p>
        </p:txBody>
      </p:sp>
      <p:sp>
        <p:nvSpPr>
          <p:cNvPr id="18435" name="Text Box 4">
            <a:extLst>
              <a:ext uri="{FF2B5EF4-FFF2-40B4-BE49-F238E27FC236}">
                <a16:creationId xmlns:a16="http://schemas.microsoft.com/office/drawing/2014/main" id="{5854C249-360A-4214-9A98-5CB252714F6A}"/>
              </a:ext>
            </a:extLst>
          </p:cNvPr>
          <p:cNvSpPr txBox="1">
            <a:spLocks noChangeArrowheads="1"/>
          </p:cNvSpPr>
          <p:nvPr/>
        </p:nvSpPr>
        <p:spPr bwMode="auto">
          <a:xfrm>
            <a:off x="342900" y="784225"/>
            <a:ext cx="7808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reactions are </a:t>
            </a:r>
            <a:r>
              <a:rPr lang="en-GB" altLang="en-US" b="1">
                <a:solidFill>
                  <a:srgbClr val="FF6600"/>
                </a:solidFill>
              </a:rPr>
              <a:t>exothermic</a:t>
            </a:r>
            <a:r>
              <a:rPr lang="en-GB" altLang="en-US"/>
              <a:t> (give out heat), while others are </a:t>
            </a:r>
            <a:r>
              <a:rPr lang="en-GB" altLang="en-US" b="1">
                <a:solidFill>
                  <a:srgbClr val="FF6600"/>
                </a:solidFill>
              </a:rPr>
              <a:t>endothermic</a:t>
            </a:r>
            <a:r>
              <a:rPr lang="en-GB" altLang="en-US"/>
              <a:t> (take in heat).</a:t>
            </a:r>
          </a:p>
        </p:txBody>
      </p:sp>
      <p:sp>
        <p:nvSpPr>
          <p:cNvPr id="280581" name="Text Box 5">
            <a:extLst>
              <a:ext uri="{FF2B5EF4-FFF2-40B4-BE49-F238E27FC236}">
                <a16:creationId xmlns:a16="http://schemas.microsoft.com/office/drawing/2014/main" id="{986C7A12-8AA2-4811-836F-2C0A834E345C}"/>
              </a:ext>
            </a:extLst>
          </p:cNvPr>
          <p:cNvSpPr txBox="1">
            <a:spLocks noChangeArrowheads="1"/>
          </p:cNvSpPr>
          <p:nvPr/>
        </p:nvSpPr>
        <p:spPr bwMode="auto">
          <a:xfrm>
            <a:off x="342900" y="3370263"/>
            <a:ext cx="7808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same amount of energy is transferred in each case.</a:t>
            </a:r>
          </a:p>
        </p:txBody>
      </p:sp>
      <p:sp>
        <p:nvSpPr>
          <p:cNvPr id="280582" name="Text Box 6">
            <a:extLst>
              <a:ext uri="{FF2B5EF4-FFF2-40B4-BE49-F238E27FC236}">
                <a16:creationId xmlns:a16="http://schemas.microsoft.com/office/drawing/2014/main" id="{1570865B-8B9B-4F0E-9A6E-4D9D83D6110C}"/>
              </a:ext>
            </a:extLst>
          </p:cNvPr>
          <p:cNvSpPr txBox="1">
            <a:spLocks noChangeArrowheads="1"/>
          </p:cNvSpPr>
          <p:nvPr/>
        </p:nvSpPr>
        <p:spPr bwMode="auto">
          <a:xfrm>
            <a:off x="342900" y="410527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in the reversible reaction below, the forward reaction is endothermic and the reverse reaction is exothermic.</a:t>
            </a:r>
          </a:p>
        </p:txBody>
      </p:sp>
      <p:sp>
        <p:nvSpPr>
          <p:cNvPr id="280584" name="AutoShape 8">
            <a:extLst>
              <a:ext uri="{FF2B5EF4-FFF2-40B4-BE49-F238E27FC236}">
                <a16:creationId xmlns:a16="http://schemas.microsoft.com/office/drawing/2014/main" id="{BCC55561-8AFA-476C-AB64-C59381931D7B}"/>
              </a:ext>
            </a:extLst>
          </p:cNvPr>
          <p:cNvSpPr>
            <a:spLocks noChangeArrowheads="1"/>
          </p:cNvSpPr>
          <p:nvPr/>
        </p:nvSpPr>
        <p:spPr bwMode="auto">
          <a:xfrm>
            <a:off x="746919" y="5214938"/>
            <a:ext cx="7650163" cy="938212"/>
          </a:xfrm>
          <a:prstGeom prst="rect">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80586" name="Text Box 10">
            <a:extLst>
              <a:ext uri="{FF2B5EF4-FFF2-40B4-BE49-F238E27FC236}">
                <a16:creationId xmlns:a16="http://schemas.microsoft.com/office/drawing/2014/main" id="{4C5A9EF7-E6B7-41CC-BAD6-B66859DA59D6}"/>
              </a:ext>
            </a:extLst>
          </p:cNvPr>
          <p:cNvSpPr txBox="1">
            <a:spLocks noChangeArrowheads="1"/>
          </p:cNvSpPr>
          <p:nvPr/>
        </p:nvSpPr>
        <p:spPr bwMode="auto">
          <a:xfrm>
            <a:off x="4313593" y="5273675"/>
            <a:ext cx="1968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anhydrous copper</a:t>
            </a:r>
          </a:p>
        </p:txBody>
      </p:sp>
      <p:sp>
        <p:nvSpPr>
          <p:cNvPr id="280587" name="Text Box 11">
            <a:extLst>
              <a:ext uri="{FF2B5EF4-FFF2-40B4-BE49-F238E27FC236}">
                <a16:creationId xmlns:a16="http://schemas.microsoft.com/office/drawing/2014/main" id="{BA3366B1-BF3F-458C-8BD0-43545294A172}"/>
              </a:ext>
            </a:extLst>
          </p:cNvPr>
          <p:cNvSpPr txBox="1">
            <a:spLocks noChangeArrowheads="1"/>
          </p:cNvSpPr>
          <p:nvPr/>
        </p:nvSpPr>
        <p:spPr bwMode="auto">
          <a:xfrm>
            <a:off x="832554" y="5272088"/>
            <a:ext cx="2328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hydrated copper sulfate</a:t>
            </a:r>
          </a:p>
        </p:txBody>
      </p:sp>
      <p:sp>
        <p:nvSpPr>
          <p:cNvPr id="280588" name="Text Box 12">
            <a:extLst>
              <a:ext uri="{FF2B5EF4-FFF2-40B4-BE49-F238E27FC236}">
                <a16:creationId xmlns:a16="http://schemas.microsoft.com/office/drawing/2014/main" id="{3C9B6472-DD27-4F48-B44E-CC1382AB915A}"/>
              </a:ext>
            </a:extLst>
          </p:cNvPr>
          <p:cNvSpPr txBox="1">
            <a:spLocks noChangeArrowheads="1"/>
          </p:cNvSpPr>
          <p:nvPr/>
        </p:nvSpPr>
        <p:spPr bwMode="auto">
          <a:xfrm>
            <a:off x="6394099" y="541020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dirty="0">
                <a:solidFill>
                  <a:schemeClr val="bg1"/>
                </a:solidFill>
              </a:rPr>
              <a:t>+</a:t>
            </a:r>
          </a:p>
        </p:txBody>
      </p:sp>
      <p:sp>
        <p:nvSpPr>
          <p:cNvPr id="280589" name="Text Box 13">
            <a:extLst>
              <a:ext uri="{FF2B5EF4-FFF2-40B4-BE49-F238E27FC236}">
                <a16:creationId xmlns:a16="http://schemas.microsoft.com/office/drawing/2014/main" id="{476A5070-163F-4380-8F7F-142CBC8B5B49}"/>
              </a:ext>
            </a:extLst>
          </p:cNvPr>
          <p:cNvSpPr txBox="1">
            <a:spLocks noChangeArrowheads="1"/>
          </p:cNvSpPr>
          <p:nvPr/>
        </p:nvSpPr>
        <p:spPr bwMode="auto">
          <a:xfrm>
            <a:off x="6738055" y="5456238"/>
            <a:ext cx="163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water</a:t>
            </a:r>
          </a:p>
        </p:txBody>
      </p:sp>
      <p:sp>
        <p:nvSpPr>
          <p:cNvPr id="13" name="TextBox 12">
            <a:extLst>
              <a:ext uri="{FF2B5EF4-FFF2-40B4-BE49-F238E27FC236}">
                <a16:creationId xmlns:a16="http://schemas.microsoft.com/office/drawing/2014/main" id="{F12C1D47-8F7E-47E3-99C0-7BF0677AD2E8}"/>
              </a:ext>
            </a:extLst>
          </p:cNvPr>
          <p:cNvSpPr txBox="1">
            <a:spLocks noChangeArrowheads="1"/>
          </p:cNvSpPr>
          <p:nvPr/>
        </p:nvSpPr>
        <p:spPr bwMode="auto">
          <a:xfrm>
            <a:off x="342900" y="18923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a reversible reaction, the forward and backward reactions are opposites. If it is exothermic in one direction, then it is endothermic in the other direction.</a:t>
            </a:r>
          </a:p>
        </p:txBody>
      </p:sp>
      <p:pic>
        <p:nvPicPr>
          <p:cNvPr id="14" name="Picture 16" descr="reverse sign">
            <a:extLst>
              <a:ext uri="{FF2B5EF4-FFF2-40B4-BE49-F238E27FC236}">
                <a16:creationId xmlns:a16="http://schemas.microsoft.com/office/drawing/2014/main" id="{1C4B87D5-0A99-4831-9BA2-8CD7D0FC64BD}"/>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512080" y="5537200"/>
            <a:ext cx="452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1">
            <a:extLst>
              <a:ext uri="{FF2B5EF4-FFF2-40B4-BE49-F238E27FC236}">
                <a16:creationId xmlns:a16="http://schemas.microsoft.com/office/drawing/2014/main" id="{1A8F5750-0E3B-4032-8257-C512D250C66C}"/>
              </a:ext>
            </a:extLst>
          </p:cNvPr>
          <p:cNvSpPr txBox="1">
            <a:spLocks noChangeArrowheads="1"/>
          </p:cNvSpPr>
          <p:nvPr/>
        </p:nvSpPr>
        <p:spPr bwMode="auto">
          <a:xfrm>
            <a:off x="3153305" y="5321300"/>
            <a:ext cx="1220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a:solidFill>
                  <a:schemeClr val="bg1"/>
                </a:solidFill>
              </a:rPr>
              <a:t>endothermic</a:t>
            </a:r>
          </a:p>
        </p:txBody>
      </p:sp>
      <p:sp>
        <p:nvSpPr>
          <p:cNvPr id="17" name="Text Box 11">
            <a:extLst>
              <a:ext uri="{FF2B5EF4-FFF2-40B4-BE49-F238E27FC236}">
                <a16:creationId xmlns:a16="http://schemas.microsoft.com/office/drawing/2014/main" id="{FBCA173E-841C-4CFF-935B-AE6D246506CE}"/>
              </a:ext>
            </a:extLst>
          </p:cNvPr>
          <p:cNvSpPr txBox="1">
            <a:spLocks noChangeArrowheads="1"/>
          </p:cNvSpPr>
          <p:nvPr/>
        </p:nvSpPr>
        <p:spPr bwMode="auto">
          <a:xfrm>
            <a:off x="3153305" y="5792788"/>
            <a:ext cx="1220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bg1"/>
                </a:solidFill>
              </a:rPr>
              <a:t>exothermic</a:t>
            </a:r>
          </a:p>
        </p:txBody>
      </p:sp>
      <p:pic>
        <p:nvPicPr>
          <p:cNvPr id="18" name="Picture 8">
            <a:hlinkClick r:id="" action="ppaction://hlinkshowjump?jump=nextslide"/>
            <a:extLst>
              <a:ext uri="{FF2B5EF4-FFF2-40B4-BE49-F238E27FC236}">
                <a16:creationId xmlns:a16="http://schemas.microsoft.com/office/drawing/2014/main" id="{A256C2CE-BF75-49D4-B3C3-4B2937EF10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2554EA4D-47F5-4088-9A5F-7D7511C5CB5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0582"/>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8058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058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058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058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058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p:bldP spid="280582" grpId="0"/>
      <p:bldP spid="280584" grpId="0" animBg="1"/>
      <p:bldP spid="280586" grpId="0"/>
      <p:bldP spid="280587" grpId="0"/>
      <p:bldP spid="280588" grpId="0"/>
      <p:bldP spid="280589" grpId="0"/>
      <p:bldP spid="1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1970" name="Picture 2" descr="ammonium chloride">
            <a:extLst>
              <a:ext uri="{FF2B5EF4-FFF2-40B4-BE49-F238E27FC236}">
                <a16:creationId xmlns:a16="http://schemas.microsoft.com/office/drawing/2014/main" id="{CFD665C7-1E57-4E01-A8B2-C8D37BF1C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3597275"/>
            <a:ext cx="23622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3">
            <a:extLst>
              <a:ext uri="{FF2B5EF4-FFF2-40B4-BE49-F238E27FC236}">
                <a16:creationId xmlns:a16="http://schemas.microsoft.com/office/drawing/2014/main" id="{6DFB5DEA-79D5-4C1A-9EFF-598957E41219}"/>
              </a:ext>
            </a:extLst>
          </p:cNvPr>
          <p:cNvGrpSpPr>
            <a:grpSpLocks/>
          </p:cNvGrpSpPr>
          <p:nvPr/>
        </p:nvGrpSpPr>
        <p:grpSpPr bwMode="auto">
          <a:xfrm>
            <a:off x="4813300" y="5889625"/>
            <a:ext cx="500063" cy="107950"/>
            <a:chOff x="3278" y="3264"/>
            <a:chExt cx="288" cy="68"/>
          </a:xfrm>
        </p:grpSpPr>
        <p:sp>
          <p:nvSpPr>
            <p:cNvPr id="19478" name="Line 4">
              <a:extLst>
                <a:ext uri="{FF2B5EF4-FFF2-40B4-BE49-F238E27FC236}">
                  <a16:creationId xmlns:a16="http://schemas.microsoft.com/office/drawing/2014/main" id="{1382AB0E-4207-4339-A978-76F3B905F663}"/>
                </a:ext>
              </a:extLst>
            </p:cNvPr>
            <p:cNvSpPr>
              <a:spLocks noChangeShapeType="1"/>
            </p:cNvSpPr>
            <p:nvPr/>
          </p:nvSpPr>
          <p:spPr bwMode="auto">
            <a:xfrm>
              <a:off x="3301" y="3264"/>
              <a:ext cx="26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triangle" w="med" len="med"/>
                </a14:hiddenLine>
              </a:ext>
            </a:extLst>
          </p:spPr>
          <p:txBody>
            <a:bodyPr/>
            <a:lstStyle/>
            <a:p>
              <a:endParaRPr lang="en-US"/>
            </a:p>
          </p:txBody>
        </p:sp>
        <p:sp>
          <p:nvSpPr>
            <p:cNvPr id="19479" name="Line 5">
              <a:extLst>
                <a:ext uri="{FF2B5EF4-FFF2-40B4-BE49-F238E27FC236}">
                  <a16:creationId xmlns:a16="http://schemas.microsoft.com/office/drawing/2014/main" id="{58349F0D-E2DD-4A96-906A-4D7CCF128B52}"/>
                </a:ext>
              </a:extLst>
            </p:cNvPr>
            <p:cNvSpPr>
              <a:spLocks noChangeShapeType="1"/>
            </p:cNvSpPr>
            <p:nvPr/>
          </p:nvSpPr>
          <p:spPr bwMode="auto">
            <a:xfrm flipH="1">
              <a:off x="3278" y="3332"/>
              <a:ext cx="26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triangle" w="med" len="med"/>
                </a14:hiddenLine>
              </a:ext>
            </a:extLst>
          </p:spPr>
          <p:txBody>
            <a:bodyPr/>
            <a:lstStyle/>
            <a:p>
              <a:endParaRPr lang="en-US"/>
            </a:p>
          </p:txBody>
        </p:sp>
      </p:grpSp>
      <p:sp>
        <p:nvSpPr>
          <p:cNvPr id="19460" name="Rectangle 6">
            <a:extLst>
              <a:ext uri="{FF2B5EF4-FFF2-40B4-BE49-F238E27FC236}">
                <a16:creationId xmlns:a16="http://schemas.microsoft.com/office/drawing/2014/main" id="{4E4DBEC5-B94F-431B-86A2-0144F472E776}"/>
              </a:ext>
            </a:extLst>
          </p:cNvPr>
          <p:cNvSpPr>
            <a:spLocks noGrp="1" noChangeArrowheads="1"/>
          </p:cNvSpPr>
          <p:nvPr>
            <p:ph type="title"/>
          </p:nvPr>
        </p:nvSpPr>
        <p:spPr/>
        <p:txBody>
          <a:bodyPr/>
          <a:lstStyle/>
          <a:p>
            <a:r>
              <a:rPr lang="en-GB" altLang="en-US"/>
              <a:t>Heating ammonium chloride</a:t>
            </a:r>
          </a:p>
        </p:txBody>
      </p:sp>
      <p:sp>
        <p:nvSpPr>
          <p:cNvPr id="19461" name="Rectangle 7">
            <a:extLst>
              <a:ext uri="{FF2B5EF4-FFF2-40B4-BE49-F238E27FC236}">
                <a16:creationId xmlns:a16="http://schemas.microsoft.com/office/drawing/2014/main" id="{F2F43099-21CD-4349-AD91-5BB00E55834A}"/>
              </a:ext>
            </a:extLst>
          </p:cNvPr>
          <p:cNvSpPr>
            <a:spLocks noChangeArrowheads="1"/>
          </p:cNvSpPr>
          <p:nvPr/>
        </p:nvSpPr>
        <p:spPr bwMode="auto">
          <a:xfrm>
            <a:off x="342900" y="784225"/>
            <a:ext cx="7945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An ammonium salt can be made by reacting ammonia with an acid. Some of the salt will decompose back into the reactants when heated.</a:t>
            </a:r>
          </a:p>
        </p:txBody>
      </p:sp>
      <p:sp>
        <p:nvSpPr>
          <p:cNvPr id="211977" name="AutoShape 9">
            <a:extLst>
              <a:ext uri="{FF2B5EF4-FFF2-40B4-BE49-F238E27FC236}">
                <a16:creationId xmlns:a16="http://schemas.microsoft.com/office/drawing/2014/main" id="{9B8BF445-2054-4375-B17A-CC2BEEED7188}"/>
              </a:ext>
            </a:extLst>
          </p:cNvPr>
          <p:cNvSpPr>
            <a:spLocks noChangeArrowheads="1"/>
          </p:cNvSpPr>
          <p:nvPr/>
        </p:nvSpPr>
        <p:spPr bwMode="auto">
          <a:xfrm>
            <a:off x="747713" y="2039938"/>
            <a:ext cx="7650162" cy="1547812"/>
          </a:xfrm>
          <a:prstGeom prst="rect">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1979" name="Text Box 11">
            <a:extLst>
              <a:ext uri="{FF2B5EF4-FFF2-40B4-BE49-F238E27FC236}">
                <a16:creationId xmlns:a16="http://schemas.microsoft.com/office/drawing/2014/main" id="{E506EEBB-BEE4-478A-9053-A65B6C9EBB88}"/>
              </a:ext>
            </a:extLst>
          </p:cNvPr>
          <p:cNvSpPr txBox="1">
            <a:spLocks noChangeArrowheads="1"/>
          </p:cNvSpPr>
          <p:nvPr/>
        </p:nvSpPr>
        <p:spPr bwMode="auto">
          <a:xfrm>
            <a:off x="6015038" y="2079625"/>
            <a:ext cx="1966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ammonium chloride</a:t>
            </a:r>
          </a:p>
        </p:txBody>
      </p:sp>
      <p:sp>
        <p:nvSpPr>
          <p:cNvPr id="211980" name="Text Box 12">
            <a:extLst>
              <a:ext uri="{FF2B5EF4-FFF2-40B4-BE49-F238E27FC236}">
                <a16:creationId xmlns:a16="http://schemas.microsoft.com/office/drawing/2014/main" id="{E1AA1317-18E1-489C-B57F-E260DCCADE00}"/>
              </a:ext>
            </a:extLst>
          </p:cNvPr>
          <p:cNvSpPr txBox="1">
            <a:spLocks noChangeArrowheads="1"/>
          </p:cNvSpPr>
          <p:nvPr/>
        </p:nvSpPr>
        <p:spPr bwMode="auto">
          <a:xfrm>
            <a:off x="1160463" y="2262188"/>
            <a:ext cx="177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ammonia</a:t>
            </a:r>
          </a:p>
        </p:txBody>
      </p:sp>
      <p:sp>
        <p:nvSpPr>
          <p:cNvPr id="211981" name="Text Box 13">
            <a:extLst>
              <a:ext uri="{FF2B5EF4-FFF2-40B4-BE49-F238E27FC236}">
                <a16:creationId xmlns:a16="http://schemas.microsoft.com/office/drawing/2014/main" id="{E058F395-82A5-4683-8BBB-1BE8B1992790}"/>
              </a:ext>
            </a:extLst>
          </p:cNvPr>
          <p:cNvSpPr txBox="1">
            <a:spLocks noChangeArrowheads="1"/>
          </p:cNvSpPr>
          <p:nvPr/>
        </p:nvSpPr>
        <p:spPr bwMode="auto">
          <a:xfrm>
            <a:off x="3074988" y="221615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211982" name="Text Box 14">
            <a:extLst>
              <a:ext uri="{FF2B5EF4-FFF2-40B4-BE49-F238E27FC236}">
                <a16:creationId xmlns:a16="http://schemas.microsoft.com/office/drawing/2014/main" id="{B91513C6-FE5F-47F1-82EC-15610607EF85}"/>
              </a:ext>
            </a:extLst>
          </p:cNvPr>
          <p:cNvSpPr txBox="1">
            <a:spLocks noChangeArrowheads="1"/>
          </p:cNvSpPr>
          <p:nvPr/>
        </p:nvSpPr>
        <p:spPr bwMode="auto">
          <a:xfrm>
            <a:off x="3641725" y="2081213"/>
            <a:ext cx="163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hydrogen</a:t>
            </a:r>
            <a:br>
              <a:rPr lang="en-GB" altLang="en-US" b="1">
                <a:solidFill>
                  <a:schemeClr val="bg1"/>
                </a:solidFill>
              </a:rPr>
            </a:br>
            <a:r>
              <a:rPr lang="en-GB" altLang="en-US" b="1">
                <a:solidFill>
                  <a:schemeClr val="bg1"/>
                </a:solidFill>
              </a:rPr>
              <a:t>chloride</a:t>
            </a:r>
          </a:p>
        </p:txBody>
      </p:sp>
      <p:sp>
        <p:nvSpPr>
          <p:cNvPr id="211985" name="Text Box 17">
            <a:extLst>
              <a:ext uri="{FF2B5EF4-FFF2-40B4-BE49-F238E27FC236}">
                <a16:creationId xmlns:a16="http://schemas.microsoft.com/office/drawing/2014/main" id="{8C4E832A-7606-43F6-9D7F-F1D529E81D86}"/>
              </a:ext>
            </a:extLst>
          </p:cNvPr>
          <p:cNvSpPr txBox="1">
            <a:spLocks noChangeArrowheads="1"/>
          </p:cNvSpPr>
          <p:nvPr/>
        </p:nvSpPr>
        <p:spPr bwMode="auto">
          <a:xfrm>
            <a:off x="1358900" y="2952750"/>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NH</a:t>
            </a:r>
            <a:r>
              <a:rPr lang="en-GB" altLang="en-US" b="1" baseline="-25000">
                <a:solidFill>
                  <a:schemeClr val="bg1"/>
                </a:solidFill>
              </a:rPr>
              <a:t>3</a:t>
            </a:r>
            <a:r>
              <a:rPr lang="en-GB" altLang="en-US" b="1">
                <a:solidFill>
                  <a:schemeClr val="bg1"/>
                </a:solidFill>
              </a:rPr>
              <a:t> </a:t>
            </a:r>
            <a:r>
              <a:rPr lang="en-GB" altLang="en-US">
                <a:solidFill>
                  <a:schemeClr val="bg1"/>
                </a:solidFill>
              </a:rPr>
              <a:t>(g)</a:t>
            </a:r>
          </a:p>
        </p:txBody>
      </p:sp>
      <p:sp>
        <p:nvSpPr>
          <p:cNvPr id="211986" name="Text Box 18">
            <a:extLst>
              <a:ext uri="{FF2B5EF4-FFF2-40B4-BE49-F238E27FC236}">
                <a16:creationId xmlns:a16="http://schemas.microsoft.com/office/drawing/2014/main" id="{10B69253-92DB-465B-BFA9-6FFFF40AA161}"/>
              </a:ext>
            </a:extLst>
          </p:cNvPr>
          <p:cNvSpPr txBox="1">
            <a:spLocks noChangeArrowheads="1"/>
          </p:cNvSpPr>
          <p:nvPr/>
        </p:nvSpPr>
        <p:spPr bwMode="auto">
          <a:xfrm>
            <a:off x="6221413" y="2952750"/>
            <a:ext cx="1563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NH</a:t>
            </a:r>
            <a:r>
              <a:rPr lang="en-GB" altLang="en-US" b="1" baseline="-25000">
                <a:solidFill>
                  <a:schemeClr val="bg1"/>
                </a:solidFill>
              </a:rPr>
              <a:t>4</a:t>
            </a:r>
            <a:r>
              <a:rPr lang="en-GB" altLang="en-US" b="1">
                <a:solidFill>
                  <a:schemeClr val="bg1"/>
                </a:solidFill>
              </a:rPr>
              <a:t>Cl </a:t>
            </a:r>
            <a:r>
              <a:rPr lang="en-GB" altLang="en-US">
                <a:solidFill>
                  <a:schemeClr val="bg1"/>
                </a:solidFill>
              </a:rPr>
              <a:t>(s)</a:t>
            </a:r>
          </a:p>
        </p:txBody>
      </p:sp>
      <p:sp>
        <p:nvSpPr>
          <p:cNvPr id="211987" name="Text Box 19">
            <a:extLst>
              <a:ext uri="{FF2B5EF4-FFF2-40B4-BE49-F238E27FC236}">
                <a16:creationId xmlns:a16="http://schemas.microsoft.com/office/drawing/2014/main" id="{E37E8486-C7DB-4DB9-BE99-F95682B9CC2D}"/>
              </a:ext>
            </a:extLst>
          </p:cNvPr>
          <p:cNvSpPr txBox="1">
            <a:spLocks noChangeArrowheads="1"/>
          </p:cNvSpPr>
          <p:nvPr/>
        </p:nvSpPr>
        <p:spPr bwMode="auto">
          <a:xfrm>
            <a:off x="3857625" y="2951163"/>
            <a:ext cx="1189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HCl </a:t>
            </a:r>
            <a:r>
              <a:rPr lang="en-GB" altLang="en-US">
                <a:solidFill>
                  <a:schemeClr val="bg1"/>
                </a:solidFill>
              </a:rPr>
              <a:t>(g)</a:t>
            </a:r>
          </a:p>
        </p:txBody>
      </p:sp>
      <p:sp>
        <p:nvSpPr>
          <p:cNvPr id="211989" name="Text Box 21">
            <a:extLst>
              <a:ext uri="{FF2B5EF4-FFF2-40B4-BE49-F238E27FC236}">
                <a16:creationId xmlns:a16="http://schemas.microsoft.com/office/drawing/2014/main" id="{42566FC5-0FFC-4A8D-AE2F-B4C8CF5A9AE9}"/>
              </a:ext>
            </a:extLst>
          </p:cNvPr>
          <p:cNvSpPr txBox="1">
            <a:spLocks noChangeArrowheads="1"/>
          </p:cNvSpPr>
          <p:nvPr/>
        </p:nvSpPr>
        <p:spPr bwMode="auto">
          <a:xfrm>
            <a:off x="3065463" y="29051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211991" name="Text Box 23">
            <a:extLst>
              <a:ext uri="{FF2B5EF4-FFF2-40B4-BE49-F238E27FC236}">
                <a16:creationId xmlns:a16="http://schemas.microsoft.com/office/drawing/2014/main" id="{A0018A30-1F77-42D9-B829-D104C9FEBC9E}"/>
              </a:ext>
            </a:extLst>
          </p:cNvPr>
          <p:cNvSpPr txBox="1">
            <a:spLocks noChangeArrowheads="1"/>
          </p:cNvSpPr>
          <p:nvPr/>
        </p:nvSpPr>
        <p:spPr bwMode="auto">
          <a:xfrm>
            <a:off x="563563" y="4492625"/>
            <a:ext cx="2990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NH</a:t>
            </a:r>
            <a:r>
              <a:rPr lang="en-GB" altLang="en-US" baseline="-25000"/>
              <a:t>4</a:t>
            </a:r>
            <a:r>
              <a:rPr lang="en-GB" altLang="en-US"/>
              <a:t>Cl decomposes back into NH</a:t>
            </a:r>
            <a:r>
              <a:rPr lang="en-GB" altLang="en-US" baseline="-25000"/>
              <a:t>3</a:t>
            </a:r>
            <a:r>
              <a:rPr lang="en-GB" altLang="en-US"/>
              <a:t> and HCl gases when heated</a:t>
            </a:r>
          </a:p>
        </p:txBody>
      </p:sp>
      <p:sp>
        <p:nvSpPr>
          <p:cNvPr id="211992" name="Line 24">
            <a:extLst>
              <a:ext uri="{FF2B5EF4-FFF2-40B4-BE49-F238E27FC236}">
                <a16:creationId xmlns:a16="http://schemas.microsoft.com/office/drawing/2014/main" id="{A6CFE31A-171C-4DC8-8D0B-83BDCA288F3F}"/>
              </a:ext>
            </a:extLst>
          </p:cNvPr>
          <p:cNvSpPr>
            <a:spLocks noChangeShapeType="1"/>
          </p:cNvSpPr>
          <p:nvPr/>
        </p:nvSpPr>
        <p:spPr bwMode="auto">
          <a:xfrm flipV="1">
            <a:off x="3094038" y="4884738"/>
            <a:ext cx="1328737" cy="495300"/>
          </a:xfrm>
          <a:prstGeom prst="line">
            <a:avLst/>
          </a:prstGeom>
          <a:noFill/>
          <a:ln w="50800">
            <a:solidFill>
              <a:schemeClr val="tx1"/>
            </a:solidFill>
            <a:round/>
            <a:headEnd type="oval"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1994" name="Text Box 26">
            <a:extLst>
              <a:ext uri="{FF2B5EF4-FFF2-40B4-BE49-F238E27FC236}">
                <a16:creationId xmlns:a16="http://schemas.microsoft.com/office/drawing/2014/main" id="{A78C5D63-EF42-48F5-BEE2-A25542D321E9}"/>
              </a:ext>
            </a:extLst>
          </p:cNvPr>
          <p:cNvSpPr txBox="1">
            <a:spLocks noChangeArrowheads="1"/>
          </p:cNvSpPr>
          <p:nvPr/>
        </p:nvSpPr>
        <p:spPr bwMode="auto">
          <a:xfrm>
            <a:off x="6129338" y="4086225"/>
            <a:ext cx="2841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NH</a:t>
            </a:r>
            <a:r>
              <a:rPr lang="en-GB" altLang="en-US" baseline="-25000"/>
              <a:t>4</a:t>
            </a:r>
            <a:r>
              <a:rPr lang="en-GB" altLang="en-US"/>
              <a:t>Cl reforms in the cooler part of the test tube</a:t>
            </a:r>
          </a:p>
        </p:txBody>
      </p:sp>
      <p:sp>
        <p:nvSpPr>
          <p:cNvPr id="211995" name="Line 27">
            <a:extLst>
              <a:ext uri="{FF2B5EF4-FFF2-40B4-BE49-F238E27FC236}">
                <a16:creationId xmlns:a16="http://schemas.microsoft.com/office/drawing/2014/main" id="{390E4ECE-2DC4-43F2-9473-A47DA2161D9D}"/>
              </a:ext>
            </a:extLst>
          </p:cNvPr>
          <p:cNvSpPr>
            <a:spLocks noChangeShapeType="1"/>
          </p:cNvSpPr>
          <p:nvPr/>
        </p:nvSpPr>
        <p:spPr bwMode="auto">
          <a:xfrm flipH="1" flipV="1">
            <a:off x="5202238" y="4111625"/>
            <a:ext cx="787400" cy="565150"/>
          </a:xfrm>
          <a:prstGeom prst="line">
            <a:avLst/>
          </a:prstGeom>
          <a:noFill/>
          <a:ln w="50800">
            <a:solidFill>
              <a:schemeClr val="tx1"/>
            </a:solidFill>
            <a:round/>
            <a:headEnd type="oval"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24" name="Picture 16" descr="reverse sign">
            <a:extLst>
              <a:ext uri="{FF2B5EF4-FFF2-40B4-BE49-F238E27FC236}">
                <a16:creationId xmlns:a16="http://schemas.microsoft.com/office/drawing/2014/main" id="{146D4681-2121-413D-9846-75A90595D7D5}"/>
              </a:ext>
            </a:extLst>
          </p:cNvPr>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418138" y="2339975"/>
            <a:ext cx="452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6" descr="reverse sign">
            <a:extLst>
              <a:ext uri="{FF2B5EF4-FFF2-40B4-BE49-F238E27FC236}">
                <a16:creationId xmlns:a16="http://schemas.microsoft.com/office/drawing/2014/main" id="{9DCAED35-2DD3-4556-8319-777314FE51CF}"/>
              </a:ext>
            </a:extLst>
          </p:cNvPr>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413375" y="3028950"/>
            <a:ext cx="452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a:hlinkClick r:id="" action="ppaction://hlinkshowjump?jump=nextslide"/>
            <a:extLst>
              <a:ext uri="{FF2B5EF4-FFF2-40B4-BE49-F238E27FC236}">
                <a16:creationId xmlns:a16="http://schemas.microsoft.com/office/drawing/2014/main" id="{12A8F585-352D-4818-91E0-42236306FD5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198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1198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19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198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198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198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197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198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1197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1991"/>
                                        </p:tgtEl>
                                        <p:attrNameLst>
                                          <p:attrName>style.visibility</p:attrName>
                                        </p:attrNameLst>
                                      </p:cBhvr>
                                      <p:to>
                                        <p:strVal val="visible"/>
                                      </p:to>
                                    </p:set>
                                  </p:childTnLst>
                                </p:cTn>
                              </p:par>
                              <p:par>
                                <p:cTn id="36" presetID="22" presetClass="entr" presetSubtype="8" fill="hold" nodeType="withEffect">
                                  <p:stCondLst>
                                    <p:cond delay="0"/>
                                  </p:stCondLst>
                                  <p:childTnLst>
                                    <p:set>
                                      <p:cBhvr>
                                        <p:cTn id="37" dur="1" fill="hold">
                                          <p:stCondLst>
                                            <p:cond delay="0"/>
                                          </p:stCondLst>
                                        </p:cTn>
                                        <p:tgtEl>
                                          <p:spTgt spid="211992"/>
                                        </p:tgtEl>
                                        <p:attrNameLst>
                                          <p:attrName>style.visibility</p:attrName>
                                        </p:attrNameLst>
                                      </p:cBhvr>
                                      <p:to>
                                        <p:strVal val="visible"/>
                                      </p:to>
                                    </p:set>
                                    <p:animEffect transition="in" filter="wipe(left)">
                                      <p:cBhvr>
                                        <p:cTn id="38" dur="500"/>
                                        <p:tgtEl>
                                          <p:spTgt spid="21199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1994"/>
                                        </p:tgtEl>
                                        <p:attrNameLst>
                                          <p:attrName>style.visibility</p:attrName>
                                        </p:attrNameLst>
                                      </p:cBhvr>
                                      <p:to>
                                        <p:strVal val="visible"/>
                                      </p:to>
                                    </p:set>
                                  </p:childTnLst>
                                </p:cTn>
                              </p:par>
                              <p:par>
                                <p:cTn id="43" presetID="22" presetClass="entr" presetSubtype="2" fill="hold" nodeType="withEffect">
                                  <p:stCondLst>
                                    <p:cond delay="0"/>
                                  </p:stCondLst>
                                  <p:childTnLst>
                                    <p:set>
                                      <p:cBhvr>
                                        <p:cTn id="44" dur="1" fill="hold">
                                          <p:stCondLst>
                                            <p:cond delay="0"/>
                                          </p:stCondLst>
                                        </p:cTn>
                                        <p:tgtEl>
                                          <p:spTgt spid="211995"/>
                                        </p:tgtEl>
                                        <p:attrNameLst>
                                          <p:attrName>style.visibility</p:attrName>
                                        </p:attrNameLst>
                                      </p:cBhvr>
                                      <p:to>
                                        <p:strVal val="visible"/>
                                      </p:to>
                                    </p:set>
                                    <p:animEffect transition="in" filter="wipe(right)">
                                      <p:cBhvr>
                                        <p:cTn id="45" dur="500"/>
                                        <p:tgtEl>
                                          <p:spTgt spid="211995"/>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7" grpId="0" animBg="1"/>
      <p:bldP spid="211979" grpId="0"/>
      <p:bldP spid="211980" grpId="0"/>
      <p:bldP spid="211981" grpId="0"/>
      <p:bldP spid="211982" grpId="0"/>
      <p:bldP spid="211985" grpId="0"/>
      <p:bldP spid="211986" grpId="0"/>
      <p:bldP spid="211987" grpId="0"/>
      <p:bldP spid="211989" grpId="0"/>
      <p:bldP spid="211991" grpId="0"/>
      <p:bldP spid="21199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DC17F08-D890-428E-A05C-333E358409D5}"/>
              </a:ext>
            </a:extLst>
          </p:cNvPr>
          <p:cNvSpPr>
            <a:spLocks noGrp="1" noChangeArrowheads="1"/>
          </p:cNvSpPr>
          <p:nvPr>
            <p:ph type="title"/>
          </p:nvPr>
        </p:nvSpPr>
        <p:spPr/>
        <p:txBody>
          <a:bodyPr/>
          <a:lstStyle/>
          <a:p>
            <a:r>
              <a:rPr lang="en-GB" altLang="en-US" dirty="0"/>
              <a:t>Reversible or irreversible?</a:t>
            </a:r>
          </a:p>
        </p:txBody>
      </p:sp>
      <p:pic>
        <p:nvPicPr>
          <p:cNvPr id="7" name="Picture 6">
            <a:hlinkClick r:id="" action="ppaction://hlinkshowjump?jump=nextslide"/>
            <a:extLst>
              <a:ext uri="{FF2B5EF4-FFF2-40B4-BE49-F238E27FC236}">
                <a16:creationId xmlns:a16="http://schemas.microsoft.com/office/drawing/2014/main" id="{353D843D-A9A9-4D1C-A999-5B31C97BA84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CBC509C5-6381-4E7B-8E10-9F94A5522672}"/>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DC603BD9-DF48-47FE-B11B-C29C670D576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F4BD4EB-9E67-404D-A8D2-79DE93EF5E8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iIWMvv0w"/>
  <p:tag name="ARTICULATE_DESIGN_ID_6_DEFAULT DESIGN" val="kUPgYoXK"/>
  <p:tag name="ARTICULATE_DESIGN_ID_1_DEFAULT DESIGN" val="O8I7UnoM"/>
  <p:tag name="ARTICULATE_DESIGN_ID_5_DEFAULT DESIGN" val="5USRYwmk"/>
  <p:tag name="ARTICULATE_SLIDE_COUNT" val="27"/>
  <p:tag name="ARTICULATE_DESIGN_ID_3_DEFAULT DESIGN" val="hTYUtwFT"/>
  <p:tag name="ARTICULATE_DESIGN_ID_2_DEFAULT DESIGN" val="RTLEnQka"/>
  <p:tag name="ARTICULATE_DESIGN_ID_4_DEFAULT DESIGN" val="Q6Fl1m5n"/>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14418</TotalTime>
  <Words>2806</Words>
  <Application>Microsoft Office PowerPoint</Application>
  <PresentationFormat>On-screen Show (4:3)</PresentationFormat>
  <Paragraphs>276</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Wingdings</vt:lpstr>
      <vt:lpstr>Arial</vt:lpstr>
      <vt:lpstr>Wingdings 2</vt:lpstr>
      <vt:lpstr>1_Default Design</vt:lpstr>
      <vt:lpstr>5_Default Design</vt:lpstr>
      <vt:lpstr>Reversible Reactions and Equilibrium</vt:lpstr>
      <vt:lpstr>Information</vt:lpstr>
      <vt:lpstr>Irreversible reactions</vt:lpstr>
      <vt:lpstr>What are reversible reactions?</vt:lpstr>
      <vt:lpstr>Reversible biochemical reactions</vt:lpstr>
      <vt:lpstr>Heating copper sulfate</vt:lpstr>
      <vt:lpstr>Exothermic and endothermic reactions</vt:lpstr>
      <vt:lpstr>Heating ammonium chloride</vt:lpstr>
      <vt:lpstr>Reversible or irreversible?</vt:lpstr>
      <vt:lpstr>Yield of reversible reactions</vt:lpstr>
      <vt:lpstr>Dynamic equilibrium</vt:lpstr>
      <vt:lpstr>Closed systems</vt:lpstr>
      <vt:lpstr>Position of equilibrium</vt:lpstr>
      <vt:lpstr>True or false?</vt:lpstr>
      <vt:lpstr>Changing conditions at dynamic equilibrium</vt:lpstr>
      <vt:lpstr>Exothermic and endothermic reactions</vt:lpstr>
      <vt:lpstr>Increasing the temperature</vt:lpstr>
      <vt:lpstr>Decreasing the temperature</vt:lpstr>
      <vt:lpstr>Changing the temperature</vt:lpstr>
      <vt:lpstr>Changing the pressure (1)</vt:lpstr>
      <vt:lpstr>Changing the pressure (2)</vt:lpstr>
      <vt:lpstr>Changing concentration (1)</vt:lpstr>
      <vt:lpstr>Changing concentration (2)</vt:lpstr>
      <vt:lpstr>Changing the equilibrium position</vt:lpstr>
      <vt:lpstr>Impact of changing conditions</vt:lpstr>
      <vt:lpstr>Using extreme conditions</vt:lpstr>
      <vt:lpstr>Adding a catalyst</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Reversible Reactions and Equilibrium</dc:title>
  <dc:subject>Boardworks High School Physical Science</dc:subject>
  <dc:creator>Boardworks</dc:creator>
  <cp:lastModifiedBy>Tim Crilly</cp:lastModifiedBy>
  <cp:revision>540</cp:revision>
  <dcterms:created xsi:type="dcterms:W3CDTF">2003-10-06T13:07:42Z</dcterms:created>
  <dcterms:modified xsi:type="dcterms:W3CDTF">2019-01-31T15:29:28Z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5F42E307-9FEC-42F3-99FC-E22041B050B8</vt:lpwstr>
  </property>
  <property fmtid="{D5CDD505-2E9C-101B-9397-08002B2CF9AE}" pid="3" name="ArticulatePath">
    <vt:lpwstr>Reversible Reactions and Equilibrium</vt:lpwstr>
  </property>
</Properties>
</file>