
<file path=[Content_Types].xml><?xml version="1.0" encoding="utf-8"?>
<Types xmlns="http://schemas.openxmlformats.org/package/2006/content-types">
  <Default Extension="bin" ContentType="application/vnd.ms-office.activeX"/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ctiveX/activeX1.xml" ContentType="application/vnd.ms-office.activeX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ctiveX/activeX2.xml" ContentType="application/vnd.ms-office.activeX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ctiveX/activeX3.xml" ContentType="application/vnd.ms-office.activeX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80" r:id="rId1"/>
    <p:sldMasterId id="2147483695" r:id="rId2"/>
  </p:sldMasterIdLst>
  <p:notesMasterIdLst>
    <p:notesMasterId r:id="rId13"/>
  </p:notesMasterIdLst>
  <p:handoutMasterIdLst>
    <p:handoutMasterId r:id="rId14"/>
  </p:handoutMasterIdLst>
  <p:sldIdLst>
    <p:sldId id="259" r:id="rId3"/>
    <p:sldId id="528" r:id="rId4"/>
    <p:sldId id="287" r:id="rId5"/>
    <p:sldId id="293" r:id="rId6"/>
    <p:sldId id="321" r:id="rId7"/>
    <p:sldId id="314" r:id="rId8"/>
    <p:sldId id="307" r:id="rId9"/>
    <p:sldId id="529" r:id="rId10"/>
    <p:sldId id="316" r:id="rId11"/>
    <p:sldId id="308" r:id="rId12"/>
  </p:sldIdLst>
  <p:sldSz cx="9144000" cy="6858000" type="screen4x3"/>
  <p:notesSz cx="6858000" cy="9296400"/>
  <p:embeddedFontLst>
    <p:embeddedFont>
      <p:font typeface="Wingdings 2" panose="05020102010507070707" pitchFamily="18" charset="2"/>
      <p:regular r:id="rId15"/>
    </p:embeddedFont>
  </p:embeddedFont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10067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10067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10067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10067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10067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10067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10067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10067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10067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2" userDrawn="1">
          <p15:clr>
            <a:srgbClr val="A4A3A4"/>
          </p15:clr>
        </p15:guide>
        <p15:guide id="2" orient="horz" pos="3928">
          <p15:clr>
            <a:srgbClr val="A4A3A4"/>
          </p15:clr>
        </p15:guide>
        <p15:guide id="3" pos="204" userDrawn="1">
          <p15:clr>
            <a:srgbClr val="A4A3A4"/>
          </p15:clr>
        </p15:guide>
        <p15:guide id="4" pos="53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CC99"/>
    <a:srgbClr val="008080"/>
    <a:srgbClr val="FF9900"/>
    <a:srgbClr val="3366FF"/>
    <a:srgbClr val="330066"/>
    <a:srgbClr val="FF0000"/>
    <a:srgbClr val="10BC45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917" autoAdjust="0"/>
    <p:restoredTop sz="83648" autoAdjust="0"/>
  </p:normalViewPr>
  <p:slideViewPr>
    <p:cSldViewPr snapToGrid="0">
      <p:cViewPr varScale="1">
        <p:scale>
          <a:sx n="85" d="100"/>
          <a:sy n="85" d="100"/>
        </p:scale>
        <p:origin x="540" y="78"/>
      </p:cViewPr>
      <p:guideLst>
        <p:guide orient="horz" pos="482"/>
        <p:guide orient="horz" pos="3928"/>
        <p:guide pos="204"/>
        <p:guide pos="53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2064" y="96"/>
      </p:cViewPr>
      <p:guideLst>
        <p:guide orient="horz" pos="2928"/>
        <p:guide pos="2161"/>
      </p:guideLst>
    </p:cSldViewPr>
  </p:notes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3" name="Rectangle 5">
            <a:extLst>
              <a:ext uri="{FF2B5EF4-FFF2-40B4-BE49-F238E27FC236}">
                <a16:creationId xmlns:a16="http://schemas.microsoft.com/office/drawing/2014/main" id="{C9D1DBD7-2888-4D1A-BF9D-FCFF37D3D02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6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CBED4CA-CD06-4BF1-B115-4825819476AE}" type="slidenum">
              <a:rPr lang="en-US" altLang="en-US" b="1"/>
              <a:pPr/>
              <a:t>‹#›</a:t>
            </a:fld>
            <a:endParaRPr lang="en-US" altLang="en-US" b="1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C681148-5B1E-4D1F-9FD7-81FC212C3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86E58671-74A5-4450-BB95-04E1DA263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766" y="116205"/>
            <a:ext cx="376047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High School Physical Science</a:t>
            </a:r>
          </a:p>
        </p:txBody>
      </p:sp>
    </p:spTree>
    <p:extLst>
      <p:ext uri="{BB962C8B-B14F-4D97-AF65-F5344CB8AC3E}">
        <p14:creationId xmlns:p14="http://schemas.microsoft.com/office/powerpoint/2010/main" val="27741639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6DD12839-96B0-41B9-8DA3-5DF12364955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C4D2EA0-1A04-4988-9CE6-234C619202A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1" y="4415790"/>
            <a:ext cx="50292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709EA9C1-847F-42FF-90AF-9BEDC58699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966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F3BA09FA-367C-47F9-A1D0-B5459854DCD2}" type="slidenum">
              <a:rPr lang="en-GB" altLang="en-US" smtClean="0"/>
              <a:pPr/>
              <a:t>‹#›</a:t>
            </a:fld>
            <a:endParaRPr lang="en-GB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2B7BF7-8428-4EE0-B967-38DD990FB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68A7779F-5495-4044-99BF-18C60E5B9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766" y="116205"/>
            <a:ext cx="376047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High School Physical Science</a:t>
            </a:r>
          </a:p>
        </p:txBody>
      </p:sp>
    </p:spTree>
    <p:extLst>
      <p:ext uri="{BB962C8B-B14F-4D97-AF65-F5344CB8AC3E}">
        <p14:creationId xmlns:p14="http://schemas.microsoft.com/office/powerpoint/2010/main" val="20532862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773581-0778-4333-BEBD-7C4C2D1D6D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A09FA-367C-47F9-A1D0-B5459854DCD2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0440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C3C6E3C2-7178-46A4-9A11-15FCEC792A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DC8BF7CE-C696-4EB3-A156-E78BD55E16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1" fontAlgn="base" latinLnBrk="0" hangingPunct="1">
              <a:spcBef>
                <a:spcPts val="432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Constructing Explanations and Designing Solutions: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Apply scientific ideas, principles, and/or evidence to provide an explanation of phenomena and solve design problems, taking into account possible unanticipated effects.</a:t>
            </a:r>
            <a:endParaRPr lang="en-GB" dirty="0">
              <a:effectLst/>
            </a:endParaRPr>
          </a:p>
          <a:p>
            <a:pPr eaLnBrk="1" hangingPunct="1"/>
            <a:endParaRPr lang="en-GB" altLang="en-US" b="1" dirty="0">
              <a:latin typeface="Arial" panose="020B0604020202020204" pitchFamily="34" charset="0"/>
            </a:endParaRPr>
          </a:p>
          <a:p>
            <a:pPr eaLnBrk="1" hangingPunct="1"/>
            <a:r>
              <a:rPr lang="en-GB" altLang="en-US" b="1" dirty="0">
                <a:latin typeface="Arial" panose="020B0604020202020204" pitchFamily="34" charset="0"/>
              </a:rPr>
              <a:t>Photo credit:</a:t>
            </a:r>
            <a:r>
              <a:rPr lang="en-GB" altLang="en-US" dirty="0">
                <a:latin typeface="Arial" panose="020B0604020202020204" pitchFamily="34" charset="0"/>
              </a:rPr>
              <a:t> </a:t>
            </a:r>
            <a:r>
              <a:rPr lang="en-US" altLang="en-US" dirty="0">
                <a:latin typeface="Arial" panose="020B0604020202020204" pitchFamily="34" charset="0"/>
              </a:rPr>
              <a:t>© 2018 </a:t>
            </a:r>
            <a:r>
              <a:rPr lang="en-US" altLang="en-US" dirty="0" err="1">
                <a:latin typeface="Arial" panose="020B0604020202020204" pitchFamily="34" charset="0"/>
              </a:rPr>
              <a:t>Jupiterimages</a:t>
            </a:r>
            <a:r>
              <a:rPr lang="en-US" altLang="en-US" dirty="0">
                <a:latin typeface="Arial" panose="020B0604020202020204" pitchFamily="34" charset="0"/>
              </a:rPr>
              <a:t> Corporation</a:t>
            </a:r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C99076-C3A5-40BD-A7B8-5599430A0E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A09FA-367C-47F9-A1D0-B5459854DCD2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56DECB-A53A-4737-BF4A-00671EF6B7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A09FA-367C-47F9-A1D0-B5459854DCD2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0779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Teacher notes</a:t>
            </a:r>
          </a:p>
          <a:p>
            <a:r>
              <a:rPr lang="en-GB" b="0" dirty="0"/>
              <a:t>Examples of other solutions could include: salt water (salt dissolved in water), bleach (sodium hypochlorite dissolved in water) and carbonated sodas (carbon dioxide dissolved in water).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81F0D7-FDE5-40A7-A8EE-97A8DBF2D2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A09FA-367C-47F9-A1D0-B5459854DCD2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9031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A94D06-A351-45D8-A470-8B11B36DB2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A09FA-367C-47F9-A1D0-B5459854DCD2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3578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6FE2C0-A0FA-4E0D-899E-CE209F3437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A09FA-367C-47F9-A1D0-B5459854DCD2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8998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742B21-3F3F-4FCB-B53F-5BEB744B9A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A09FA-367C-47F9-A1D0-B5459854DCD2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7480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Teacher notes</a:t>
            </a:r>
          </a:p>
          <a:p>
            <a:r>
              <a:rPr lang="en-GB" b="0" dirty="0"/>
              <a:t>Due to the conservation of mass, exactly 10 g of salt would be recovered if the mixture is separated by evaporation.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323141-4C79-40C6-83F7-76D88CCAB7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A09FA-367C-47F9-A1D0-B5459854DCD2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2041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Teacher notes</a:t>
            </a:r>
          </a:p>
          <a:p>
            <a:r>
              <a:rPr lang="en-GB" b="0" dirty="0"/>
              <a:t>With the sea water already containing salt, it is important that students understand that there will be more than the original 10 g of salt once the mixture is evaporated.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052399-8326-42D5-BAC4-339FC97ABE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A09FA-367C-47F9-A1D0-B5459854DCD2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8315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DF7742-AB59-4DE8-B7A3-E50B34A089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A09FA-367C-47F9-A1D0-B5459854DCD2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8677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95377613-BF44-4DE5-BF60-36F4B20FC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0310" y="1187864"/>
            <a:ext cx="4973653" cy="3119215"/>
          </a:xfrm>
        </p:spPr>
        <p:txBody>
          <a:bodyPr/>
          <a:lstStyle>
            <a:lvl1pPr algn="ctr">
              <a:lnSpc>
                <a:spcPct val="100000"/>
              </a:lnSpc>
              <a:defRPr sz="4400">
                <a:solidFill>
                  <a:srgbClr val="FF66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507609-7DEE-4ADD-BBCC-3ADD57984E6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Text Box 14">
            <a:extLst>
              <a:ext uri="{FF2B5EF4-FFF2-40B4-BE49-F238E27FC236}">
                <a16:creationId xmlns:a16="http://schemas.microsoft.com/office/drawing/2014/main" id="{A5A9B567-E1EA-4B68-8B7D-B2080927E9A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10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5294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487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101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53975"/>
            <a:ext cx="8229600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394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22877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7710E3-B803-4BC1-B28F-DAEAEF4CF70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8BEDEB8-A9C3-4367-BF40-FB60AF6FA13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148552" y="1300899"/>
            <a:ext cx="5712644" cy="237555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9474967-5D5D-47B0-9641-1895A87640B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3148552" y="4271390"/>
            <a:ext cx="5712644" cy="235916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44EB760-B304-407E-93E6-2BC1C04C1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F43ADC5B-499B-40DB-858C-27BBFD3886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10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5035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647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950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88652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0758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48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29110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5329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4557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27836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1823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0991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53975"/>
            <a:ext cx="2112962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363" y="53975"/>
            <a:ext cx="6188075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2435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3363" y="53975"/>
            <a:ext cx="8453437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26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8567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345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395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226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160498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462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382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ags" Target="../tags/tag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3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39766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670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30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3079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2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50B436-5CDA-47B6-ADF4-7DB3E8730AC3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Text Box 14">
            <a:extLst>
              <a:ext uri="{FF2B5EF4-FFF2-40B4-BE49-F238E27FC236}">
                <a16:creationId xmlns:a16="http://schemas.microsoft.com/office/drawing/2014/main" id="{6C91EE15-05AA-46A5-B9A9-8EE8EC16691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10</a:t>
            </a:r>
          </a:p>
        </p:txBody>
      </p:sp>
    </p:spTree>
    <p:custDataLst>
      <p:tags r:id="rId16"/>
    </p:custDataLst>
    <p:extLst>
      <p:ext uri="{BB962C8B-B14F-4D97-AF65-F5344CB8AC3E}">
        <p14:creationId xmlns:p14="http://schemas.microsoft.com/office/powerpoint/2010/main" val="106333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39766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670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41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4103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D4DCFDF-32FE-4F1B-9A8B-E3C7CC6057E6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D40A5A99-09C9-490B-9F5A-D54D121CD8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10</a:t>
            </a:r>
          </a:p>
        </p:txBody>
      </p:sp>
    </p:spTree>
    <p:custDataLst>
      <p:tags r:id="rId14"/>
    </p:custDataLst>
    <p:extLst>
      <p:ext uri="{BB962C8B-B14F-4D97-AF65-F5344CB8AC3E}">
        <p14:creationId xmlns:p14="http://schemas.microsoft.com/office/powerpoint/2010/main" val="262999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12.jpg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11.pn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12.jpg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image" Target="../media/image11.pn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9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9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12.jpg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5" Type="http://schemas.openxmlformats.org/officeDocument/2006/relationships/image" Target="../media/image11.png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E5D64-96A2-424B-A0D0-DF60A3662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58" name="Picture 14" descr="23277207_credit">
            <a:extLst>
              <a:ext uri="{FF2B5EF4-FFF2-40B4-BE49-F238E27FC236}">
                <a16:creationId xmlns:a16="http://schemas.microsoft.com/office/drawing/2014/main" id="{D7AA5B05-B12B-4467-B776-2BE0F87FE5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66"/>
          <a:stretch/>
        </p:blipFill>
        <p:spPr bwMode="auto">
          <a:xfrm>
            <a:off x="5410200" y="927101"/>
            <a:ext cx="3187700" cy="3503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 Box 6">
            <a:extLst>
              <a:ext uri="{FF2B5EF4-FFF2-40B4-BE49-F238E27FC236}">
                <a16:creationId xmlns:a16="http://schemas.microsoft.com/office/drawing/2014/main" id="{63986771-F3C2-448B-A9AF-088CA2B33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83" y="784225"/>
            <a:ext cx="4660900" cy="493713"/>
          </a:xfrm>
          <a:prstGeom prst="rect">
            <a:avLst/>
          </a:prstGeom>
          <a:solidFill>
            <a:srgbClr val="FFCC99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GB" altLang="en-US" dirty="0"/>
              <a:t>Does sugar dissolve in cold tea?</a:t>
            </a:r>
          </a:p>
        </p:txBody>
      </p:sp>
      <p:sp>
        <p:nvSpPr>
          <p:cNvPr id="82951" name="Text Box 7">
            <a:extLst>
              <a:ext uri="{FF2B5EF4-FFF2-40B4-BE49-F238E27FC236}">
                <a16:creationId xmlns:a16="http://schemas.microsoft.com/office/drawing/2014/main" id="{4BDBF49A-9E48-496E-9469-8C6CB7B5E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83" y="1443170"/>
            <a:ext cx="46609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The sugar does dissolve, but not as much as in a cup of hot tea.</a:t>
            </a:r>
          </a:p>
        </p:txBody>
      </p:sp>
      <p:sp>
        <p:nvSpPr>
          <p:cNvPr id="82952" name="Text Box 8">
            <a:extLst>
              <a:ext uri="{FF2B5EF4-FFF2-40B4-BE49-F238E27FC236}">
                <a16:creationId xmlns:a16="http://schemas.microsoft.com/office/drawing/2014/main" id="{93D5A33F-E47B-4E9B-B939-8FFF92747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83" y="2430727"/>
            <a:ext cx="414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/>
              <a:t>The sugar is more soluble at higher temperatures.</a:t>
            </a:r>
          </a:p>
        </p:txBody>
      </p:sp>
      <p:sp>
        <p:nvSpPr>
          <p:cNvPr id="82953" name="Text Box 9">
            <a:extLst>
              <a:ext uri="{FF2B5EF4-FFF2-40B4-BE49-F238E27FC236}">
                <a16:creationId xmlns:a16="http://schemas.microsoft.com/office/drawing/2014/main" id="{0BDE6F15-9755-41A9-A02A-80BFE5049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83" y="3418284"/>
            <a:ext cx="46180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The amount of a solute that can dissolve at a given temperature is called its </a:t>
            </a:r>
            <a:r>
              <a:rPr lang="en-GB" altLang="en-US" b="1" dirty="0">
                <a:solidFill>
                  <a:srgbClr val="FF6600"/>
                </a:solidFill>
              </a:rPr>
              <a:t>solubility</a:t>
            </a:r>
            <a:r>
              <a:rPr lang="en-GB" altLang="en-US" dirty="0">
                <a:solidFill>
                  <a:srgbClr val="010066"/>
                </a:solidFill>
              </a:rPr>
              <a:t>.</a:t>
            </a:r>
          </a:p>
        </p:txBody>
      </p:sp>
      <p:sp>
        <p:nvSpPr>
          <p:cNvPr id="82954" name="Text Box 10">
            <a:extLst>
              <a:ext uri="{FF2B5EF4-FFF2-40B4-BE49-F238E27FC236}">
                <a16:creationId xmlns:a16="http://schemas.microsoft.com/office/drawing/2014/main" id="{DE9AD2B0-7930-480F-95EB-5D4B786F3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83" y="4783845"/>
            <a:ext cx="8191500" cy="457200"/>
          </a:xfrm>
          <a:prstGeom prst="rect">
            <a:avLst/>
          </a:prstGeom>
          <a:solidFill>
            <a:srgbClr val="FFCC99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How does temperature affect the solubility of a substance?</a:t>
            </a:r>
          </a:p>
        </p:txBody>
      </p:sp>
      <p:sp>
        <p:nvSpPr>
          <p:cNvPr id="82957" name="AutoShape 13">
            <a:extLst>
              <a:ext uri="{FF2B5EF4-FFF2-40B4-BE49-F238E27FC236}">
                <a16:creationId xmlns:a16="http://schemas.microsoft.com/office/drawing/2014/main" id="{60D133C4-E859-4333-B07F-66F1B7A12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613" y="5463119"/>
            <a:ext cx="6454775" cy="1009650"/>
          </a:xfrm>
          <a:prstGeom prst="roundRect">
            <a:avLst>
              <a:gd name="adj" fmla="val 0"/>
            </a:avLst>
          </a:prstGeom>
          <a:solidFill>
            <a:srgbClr val="FF6600"/>
          </a:solidFill>
          <a:ln w="38100" algn="ctr">
            <a:solidFill>
              <a:srgbClr val="FF66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955" name="Text Box 11">
            <a:extLst>
              <a:ext uri="{FF2B5EF4-FFF2-40B4-BE49-F238E27FC236}">
                <a16:creationId xmlns:a16="http://schemas.microsoft.com/office/drawing/2014/main" id="{D1758C37-AA95-4469-8267-01412DC46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0" y="5556782"/>
            <a:ext cx="60325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 dirty="0">
                <a:solidFill>
                  <a:schemeClr val="bg1"/>
                </a:solidFill>
              </a:rPr>
              <a:t>The solubility of a substance usually increases as the temperature increases.</a:t>
            </a:r>
          </a:p>
        </p:txBody>
      </p:sp>
      <p:sp>
        <p:nvSpPr>
          <p:cNvPr id="10250" name="Rectangle 17">
            <a:extLst>
              <a:ext uri="{FF2B5EF4-FFF2-40B4-BE49-F238E27FC236}">
                <a16:creationId xmlns:a16="http://schemas.microsoft.com/office/drawing/2014/main" id="{E49C65D7-63CB-4FEF-B6E7-D2D8ED48F4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How does temperature affect solubility?</a:t>
            </a:r>
          </a:p>
        </p:txBody>
      </p:sp>
      <p:sp>
        <p:nvSpPr>
          <p:cNvPr id="10251" name="Oval 18">
            <a:extLst>
              <a:ext uri="{FF2B5EF4-FFF2-40B4-BE49-F238E27FC236}">
                <a16:creationId xmlns:a16="http://schemas.microsoft.com/office/drawing/2014/main" id="{2B7FBF39-328F-474D-A393-F347E2979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6600" y="6121400"/>
            <a:ext cx="711200" cy="6350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78CD0B9-F012-486E-A620-9C18080C9E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23262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1" grpId="0"/>
      <p:bldP spid="82952" grpId="0"/>
      <p:bldP spid="82953" grpId="0"/>
      <p:bldP spid="82954" grpId="0" animBg="1"/>
      <p:bldP spid="82957" grpId="0" animBg="1"/>
      <p:bldP spid="829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4ABE34-7415-49D3-BEDF-B4936BDCA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16000" indent="-216000">
              <a:buSzPct val="100000"/>
              <a:buFont typeface="Wingdings 2" panose="05020102010507070707" pitchFamily="18" charset="2"/>
              <a:buChar char=""/>
            </a:pPr>
            <a:r>
              <a:rPr lang="en-GB" sz="1600" dirty="0"/>
              <a:t>Constructing Explanations and Designing Solutions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7178BF-770B-4F13-AFC6-5D12BD5713F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n-GB" sz="1600" dirty="0"/>
              <a:t>5. Energy and Matter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A3BB19F-D25B-4762-BF2E-7C46604C9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Information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5387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09" name="Picture 13" descr="coffee">
            <a:extLst>
              <a:ext uri="{FF2B5EF4-FFF2-40B4-BE49-F238E27FC236}">
                <a16:creationId xmlns:a16="http://schemas.microsoft.com/office/drawing/2014/main" id="{EE4B9366-729E-4EC6-B6F5-D7FC518F1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641" y="2743596"/>
            <a:ext cx="2730514" cy="2637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7">
            <a:extLst>
              <a:ext uri="{FF2B5EF4-FFF2-40B4-BE49-F238E27FC236}">
                <a16:creationId xmlns:a16="http://schemas.microsoft.com/office/drawing/2014/main" id="{A18FE7DF-C1C5-4872-8DB8-305440DD2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83" y="784225"/>
            <a:ext cx="79327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A </a:t>
            </a:r>
            <a:r>
              <a:rPr lang="en-US" altLang="en-US" b="1" dirty="0">
                <a:solidFill>
                  <a:srgbClr val="FF6600"/>
                </a:solidFill>
              </a:rPr>
              <a:t>mixture</a:t>
            </a:r>
            <a:r>
              <a:rPr lang="en-US" altLang="en-US" dirty="0"/>
              <a:t> is two or more substances that are mixed together but not chemically joined.</a:t>
            </a:r>
            <a:endParaRPr lang="en-GB" altLang="en-US" dirty="0"/>
          </a:p>
        </p:txBody>
      </p:sp>
      <p:sp>
        <p:nvSpPr>
          <p:cNvPr id="55304" name="Text Box 8">
            <a:extLst>
              <a:ext uri="{FF2B5EF4-FFF2-40B4-BE49-F238E27FC236}">
                <a16:creationId xmlns:a16="http://schemas.microsoft.com/office/drawing/2014/main" id="{B025E7E2-0CEC-497E-ADD5-329FDD57C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83" y="1756551"/>
            <a:ext cx="77597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A </a:t>
            </a:r>
            <a:r>
              <a:rPr lang="en-US" altLang="en-US" b="1" dirty="0">
                <a:solidFill>
                  <a:srgbClr val="FF6600"/>
                </a:solidFill>
              </a:rPr>
              <a:t>solution</a:t>
            </a:r>
            <a:r>
              <a:rPr lang="en-US" altLang="en-US" dirty="0"/>
              <a:t> is a special type of mixture that is made when a solid dissolves and mixes with a liquid.</a:t>
            </a:r>
            <a:endParaRPr lang="en-GB" altLang="en-US" dirty="0"/>
          </a:p>
        </p:txBody>
      </p:sp>
      <p:sp>
        <p:nvSpPr>
          <p:cNvPr id="55305" name="Text Box 9">
            <a:extLst>
              <a:ext uri="{FF2B5EF4-FFF2-40B4-BE49-F238E27FC236}">
                <a16:creationId xmlns:a16="http://schemas.microsoft.com/office/drawing/2014/main" id="{361B21E8-8A83-41E7-85EA-727B62A48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82" y="2728877"/>
            <a:ext cx="46631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For example, a cup of instant coffee is a solution.</a:t>
            </a:r>
          </a:p>
        </p:txBody>
      </p:sp>
      <p:sp>
        <p:nvSpPr>
          <p:cNvPr id="55306" name="Text Box 10">
            <a:extLst>
              <a:ext uri="{FF2B5EF4-FFF2-40B4-BE49-F238E27FC236}">
                <a16:creationId xmlns:a16="http://schemas.microsoft.com/office/drawing/2014/main" id="{57B278A0-BD80-4E46-8460-D3D4320A4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83" y="3701203"/>
            <a:ext cx="50673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The solid that dissolves (e.g. coffee granules) is called the </a:t>
            </a:r>
            <a:r>
              <a:rPr lang="en-US" altLang="en-US" b="1" dirty="0">
                <a:solidFill>
                  <a:srgbClr val="FF6600"/>
                </a:solidFill>
              </a:rPr>
              <a:t>solute</a:t>
            </a:r>
            <a:r>
              <a:rPr lang="en-US" altLang="en-US" dirty="0"/>
              <a:t>.</a:t>
            </a:r>
            <a:endParaRPr lang="en-GB" altLang="en-US" dirty="0"/>
          </a:p>
        </p:txBody>
      </p:sp>
      <p:sp>
        <p:nvSpPr>
          <p:cNvPr id="55307" name="Text Box 11">
            <a:extLst>
              <a:ext uri="{FF2B5EF4-FFF2-40B4-BE49-F238E27FC236}">
                <a16:creationId xmlns:a16="http://schemas.microsoft.com/office/drawing/2014/main" id="{2EB8A78B-BCA9-4DA6-BBF3-FCD3CB10A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83" y="4673529"/>
            <a:ext cx="5435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The liquid that does the dissolving (e.g. hot water) is called the </a:t>
            </a:r>
            <a:r>
              <a:rPr lang="en-US" altLang="en-US" b="1" dirty="0">
                <a:solidFill>
                  <a:srgbClr val="FF6600"/>
                </a:solidFill>
              </a:rPr>
              <a:t>solvent</a:t>
            </a:r>
            <a:r>
              <a:rPr lang="en-US" altLang="en-US" dirty="0"/>
              <a:t>.</a:t>
            </a:r>
            <a:endParaRPr lang="en-GB" altLang="en-US" dirty="0"/>
          </a:p>
        </p:txBody>
      </p:sp>
      <p:sp>
        <p:nvSpPr>
          <p:cNvPr id="55308" name="Text Box 12">
            <a:extLst>
              <a:ext uri="{FF2B5EF4-FFF2-40B4-BE49-F238E27FC236}">
                <a16:creationId xmlns:a16="http://schemas.microsoft.com/office/drawing/2014/main" id="{1F4F44BD-10E5-4650-A768-90505798D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83" y="5645854"/>
            <a:ext cx="7932737" cy="457200"/>
          </a:xfrm>
          <a:prstGeom prst="rect">
            <a:avLst/>
          </a:prstGeom>
          <a:solidFill>
            <a:srgbClr val="FFCC99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How many other examples of solutions can you think of?</a:t>
            </a:r>
            <a:endParaRPr lang="en-GB" altLang="en-US" dirty="0"/>
          </a:p>
        </p:txBody>
      </p:sp>
      <p:sp>
        <p:nvSpPr>
          <p:cNvPr id="6154" name="Rectangle 15">
            <a:extLst>
              <a:ext uri="{FF2B5EF4-FFF2-40B4-BE49-F238E27FC236}">
                <a16:creationId xmlns:a16="http://schemas.microsoft.com/office/drawing/2014/main" id="{F1BBB294-84A4-4FB1-BECB-3BA6685ACC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Mixtures and solutions</a:t>
            </a:r>
          </a:p>
        </p:txBody>
      </p:sp>
      <p:pic>
        <p:nvPicPr>
          <p:cNvPr id="12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B649307-75FF-41CC-AB35-782AFB8B7E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notes_icon">
            <a:extLst>
              <a:ext uri="{FF2B5EF4-FFF2-40B4-BE49-F238E27FC236}">
                <a16:creationId xmlns:a16="http://schemas.microsoft.com/office/drawing/2014/main" id="{7B7E85AE-1E0B-40AE-9732-C6FA2AF98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4" grpId="0"/>
      <p:bldP spid="55305" grpId="0"/>
      <p:bldP spid="55306" grpId="0"/>
      <p:bldP spid="55307" grpId="0"/>
      <p:bldP spid="553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>
            <a:extLst>
              <a:ext uri="{FF2B5EF4-FFF2-40B4-BE49-F238E27FC236}">
                <a16:creationId xmlns:a16="http://schemas.microsoft.com/office/drawing/2014/main" id="{8EDB4131-7576-4F67-B789-6F51E20EC9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Solubility experiment</a:t>
            </a:r>
          </a:p>
        </p:txBody>
      </p:sp>
      <p:pic>
        <p:nvPicPr>
          <p:cNvPr id="6" name="Picture 5" descr="flash_icon">
            <a:extLst>
              <a:ext uri="{FF2B5EF4-FFF2-40B4-BE49-F238E27FC236}">
                <a16:creationId xmlns:a16="http://schemas.microsoft.com/office/drawing/2014/main" id="{5761C26D-ECD8-4077-A832-588213FA31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69324" y="112712"/>
            <a:ext cx="3857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F65D47C-8519-4F18-9D29-D7881089B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800100"/>
            <a:ext cx="8699500" cy="5308600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1053" name="ShockwaveFlash1" r:id="rId2" imgW="8699400" imgH="5308560"/>
        </mc:Choice>
        <mc:Fallback>
          <p:control name="ShockwaveFlash1" r:id="rId2" imgW="8699400" imgH="5308560">
            <p:pic>
              <p:nvPicPr>
                <p:cNvPr id="4" name="ShockwaveFlash1">
                  <a:extLst>
                    <a:ext uri="{FF2B5EF4-FFF2-40B4-BE49-F238E27FC236}">
                      <a16:creationId xmlns:a16="http://schemas.microsoft.com/office/drawing/2014/main" id="{9E073F3E-200C-4E83-82A2-1FD07E540DF6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12725" y="800100"/>
                  <a:ext cx="8699500" cy="530860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2">
            <a:extLst>
              <a:ext uri="{FF2B5EF4-FFF2-40B4-BE49-F238E27FC236}">
                <a16:creationId xmlns:a16="http://schemas.microsoft.com/office/drawing/2014/main" id="{67E96197-82D8-4D21-B22E-33EFA820F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49" y="784225"/>
            <a:ext cx="411268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Calcium carbonate is not soluble in water because the calcium carbonate and water particles are not able to mix.</a:t>
            </a:r>
          </a:p>
        </p:txBody>
      </p:sp>
      <p:sp>
        <p:nvSpPr>
          <p:cNvPr id="109581" name="Text Box 13">
            <a:extLst>
              <a:ext uri="{FF2B5EF4-FFF2-40B4-BE49-F238E27FC236}">
                <a16:creationId xmlns:a16="http://schemas.microsoft.com/office/drawing/2014/main" id="{B4744B84-0512-4104-9E48-D3A8DB18E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0" y="784225"/>
            <a:ext cx="3606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Copper sulfate is soluble in water because the copper sulfate and water particles are able to mix.</a:t>
            </a:r>
          </a:p>
        </p:txBody>
      </p:sp>
      <p:pic>
        <p:nvPicPr>
          <p:cNvPr id="109582" name="Picture 14" descr="copper sulfate">
            <a:extLst>
              <a:ext uri="{FF2B5EF4-FFF2-40B4-BE49-F238E27FC236}">
                <a16:creationId xmlns:a16="http://schemas.microsoft.com/office/drawing/2014/main" id="{8F2E0C33-29BA-4B16-A367-232A8F683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577" y="2695926"/>
            <a:ext cx="2559050" cy="255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583" name="Picture 15" descr="calcium carbonate">
            <a:extLst>
              <a:ext uri="{FF2B5EF4-FFF2-40B4-BE49-F238E27FC236}">
                <a16:creationId xmlns:a16="http://schemas.microsoft.com/office/drawing/2014/main" id="{426DA5E7-4004-4507-9872-6B24E543D2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88" y="2695926"/>
            <a:ext cx="2559050" cy="255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Rectangle 35">
            <a:extLst>
              <a:ext uri="{FF2B5EF4-FFF2-40B4-BE49-F238E27FC236}">
                <a16:creationId xmlns:a16="http://schemas.microsoft.com/office/drawing/2014/main" id="{707EE05F-5F3A-4C15-B9B4-631BA59744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What is solubility?</a:t>
            </a:r>
          </a:p>
        </p:txBody>
      </p:sp>
      <p:pic>
        <p:nvPicPr>
          <p:cNvPr id="109604" name="Picture 36" descr="Solutions calcium carbonate">
            <a:extLst>
              <a:ext uri="{FF2B5EF4-FFF2-40B4-BE49-F238E27FC236}">
                <a16:creationId xmlns:a16="http://schemas.microsoft.com/office/drawing/2014/main" id="{6B1CD399-108B-473C-A0E3-9612AD6533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963" y="4589814"/>
            <a:ext cx="2657475" cy="138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605" name="Picture 37" descr="Solutions water1">
            <a:extLst>
              <a:ext uri="{FF2B5EF4-FFF2-40B4-BE49-F238E27FC236}">
                <a16:creationId xmlns:a16="http://schemas.microsoft.com/office/drawing/2014/main" id="{780DCF96-A4E3-44EF-9757-D1AEB35644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725" y="3684939"/>
            <a:ext cx="1835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606" name="Picture 38" descr="solutions copper sulfate">
            <a:extLst>
              <a:ext uri="{FF2B5EF4-FFF2-40B4-BE49-F238E27FC236}">
                <a16:creationId xmlns:a16="http://schemas.microsoft.com/office/drawing/2014/main" id="{38A7B0AD-35E4-4CD6-A363-7DF1AD48F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165" y="4540601"/>
            <a:ext cx="2097087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607" name="Picture 39" descr="Solutions water2">
            <a:extLst>
              <a:ext uri="{FF2B5EF4-FFF2-40B4-BE49-F238E27FC236}">
                <a16:creationId xmlns:a16="http://schemas.microsoft.com/office/drawing/2014/main" id="{A0ED89FC-AD3E-4FB3-B884-E0182812C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2" y="3076926"/>
            <a:ext cx="16764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2DE8947-82DD-42AC-9DEC-321949435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10">
            <a:extLst>
              <a:ext uri="{FF2B5EF4-FFF2-40B4-BE49-F238E27FC236}">
                <a16:creationId xmlns:a16="http://schemas.microsoft.com/office/drawing/2014/main" id="{6759F984-9CA2-4B44-A1C3-6A58CE7527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Conservation of mass experiment</a:t>
            </a:r>
          </a:p>
        </p:txBody>
      </p:sp>
      <p:pic>
        <p:nvPicPr>
          <p:cNvPr id="6" name="Picture 5" descr="flash_icon">
            <a:extLst>
              <a:ext uri="{FF2B5EF4-FFF2-40B4-BE49-F238E27FC236}">
                <a16:creationId xmlns:a16="http://schemas.microsoft.com/office/drawing/2014/main" id="{F9CA588C-0A19-45CD-A5D4-D04B30843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69324" y="112712"/>
            <a:ext cx="3857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CF8F090-62CE-40B2-95F4-9075A6CFC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800100"/>
            <a:ext cx="8699500" cy="5308600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2078" name="ShockwaveFlash1" r:id="rId2" imgW="8699400" imgH="5308560"/>
        </mc:Choice>
        <mc:Fallback>
          <p:control name="ShockwaveFlash1" r:id="rId2" imgW="8699400" imgH="5308560">
            <p:pic>
              <p:nvPicPr>
                <p:cNvPr id="4" name="ShockwaveFlash1">
                  <a:extLst>
                    <a:ext uri="{FF2B5EF4-FFF2-40B4-BE49-F238E27FC236}">
                      <a16:creationId xmlns:a16="http://schemas.microsoft.com/office/drawing/2014/main" id="{132A0124-192E-4B7A-851E-0082CD414381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12725" y="800100"/>
                  <a:ext cx="8699500" cy="530860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6">
            <a:extLst>
              <a:ext uri="{FF2B5EF4-FFF2-40B4-BE49-F238E27FC236}">
                <a16:creationId xmlns:a16="http://schemas.microsoft.com/office/drawing/2014/main" id="{ED4DB0FE-75A1-4AF7-860D-E990E1CA3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784225"/>
            <a:ext cx="8123238" cy="830997"/>
          </a:xfrm>
          <a:prstGeom prst="rect">
            <a:avLst/>
          </a:prstGeom>
          <a:solidFill>
            <a:srgbClr val="FFCC99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If 10</a:t>
            </a:r>
            <a:r>
              <a:rPr lang="en-GB" altLang="en-US" sz="1000" dirty="0"/>
              <a:t> </a:t>
            </a:r>
            <a:r>
              <a:rPr lang="en-GB" altLang="en-US" dirty="0"/>
              <a:t>g of salt is added to 50</a:t>
            </a:r>
            <a:r>
              <a:rPr lang="en-GB" altLang="en-US" sz="1000" dirty="0"/>
              <a:t> </a:t>
            </a:r>
            <a:r>
              <a:rPr lang="en-GB" altLang="en-US" dirty="0"/>
              <a:t>g of water, what is the mass of the solution?</a:t>
            </a:r>
          </a:p>
        </p:txBody>
      </p:sp>
      <p:sp>
        <p:nvSpPr>
          <p:cNvPr id="81927" name="Text Box 7">
            <a:extLst>
              <a:ext uri="{FF2B5EF4-FFF2-40B4-BE49-F238E27FC236}">
                <a16:creationId xmlns:a16="http://schemas.microsoft.com/office/drawing/2014/main" id="{5B9A8F34-5E6B-44CC-B41E-FC88D7D80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292010"/>
            <a:ext cx="8123239" cy="830997"/>
          </a:xfrm>
          <a:prstGeom prst="rect">
            <a:avLst/>
          </a:prstGeom>
          <a:solidFill>
            <a:srgbClr val="FFCC99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After evaporating the mixture, would there be exactly 10</a:t>
            </a:r>
            <a:r>
              <a:rPr lang="en-GB" altLang="en-US" sz="1000" dirty="0"/>
              <a:t> </a:t>
            </a:r>
            <a:r>
              <a:rPr lang="en-GB" altLang="en-US" dirty="0"/>
              <a:t>g, more than 10</a:t>
            </a:r>
            <a:r>
              <a:rPr lang="en-GB" altLang="en-US" sz="1000" dirty="0"/>
              <a:t> </a:t>
            </a:r>
            <a:r>
              <a:rPr lang="en-GB" altLang="en-US" dirty="0"/>
              <a:t>g, or less than 10</a:t>
            </a:r>
            <a:r>
              <a:rPr lang="en-GB" altLang="en-US" sz="1000" dirty="0"/>
              <a:t> </a:t>
            </a:r>
            <a:r>
              <a:rPr lang="en-GB" altLang="en-US" dirty="0"/>
              <a:t>g of salt left over?</a:t>
            </a:r>
          </a:p>
        </p:txBody>
      </p:sp>
      <p:sp>
        <p:nvSpPr>
          <p:cNvPr id="81943" name="Text Box 23">
            <a:extLst>
              <a:ext uri="{FF2B5EF4-FFF2-40B4-BE49-F238E27FC236}">
                <a16:creationId xmlns:a16="http://schemas.microsoft.com/office/drawing/2014/main" id="{B6E8EE7D-1908-44DB-860D-6229B8B5A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4575" y="4644674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/>
              <a:t>?</a:t>
            </a:r>
          </a:p>
        </p:txBody>
      </p:sp>
      <p:pic>
        <p:nvPicPr>
          <p:cNvPr id="81928" name="Picture 8" descr="salt dish">
            <a:extLst>
              <a:ext uri="{FF2B5EF4-FFF2-40B4-BE49-F238E27FC236}">
                <a16:creationId xmlns:a16="http://schemas.microsoft.com/office/drawing/2014/main" id="{ED3CA0B0-B2DE-4840-93C8-75F8E1E732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202" y="2776497"/>
            <a:ext cx="2418941" cy="1617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29" name="Picture 9" descr="beaker (empty)">
            <a:extLst>
              <a:ext uri="{FF2B5EF4-FFF2-40B4-BE49-F238E27FC236}">
                <a16:creationId xmlns:a16="http://schemas.microsoft.com/office/drawing/2014/main" id="{4C8EF9B9-4148-4088-8BA2-9C6CD6A33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47" y="2087982"/>
            <a:ext cx="2041172" cy="2306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30" name="Picture 10" descr="beaker (full)">
            <a:extLst>
              <a:ext uri="{FF2B5EF4-FFF2-40B4-BE49-F238E27FC236}">
                <a16:creationId xmlns:a16="http://schemas.microsoft.com/office/drawing/2014/main" id="{7004014E-67B8-49CF-8032-B0156F8B5A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369" y="1667562"/>
            <a:ext cx="2147800" cy="2726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31" name="Text Box 11">
            <a:extLst>
              <a:ext uri="{FF2B5EF4-FFF2-40B4-BE49-F238E27FC236}">
                <a16:creationId xmlns:a16="http://schemas.microsoft.com/office/drawing/2014/main" id="{209FE793-1838-4745-B3B4-0D36CB60D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6114" y="2911124"/>
            <a:ext cx="422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3000" b="1">
                <a:solidFill>
                  <a:srgbClr val="000066"/>
                </a:solidFill>
              </a:rPr>
              <a:t>+</a:t>
            </a:r>
          </a:p>
        </p:txBody>
      </p:sp>
      <p:sp>
        <p:nvSpPr>
          <p:cNvPr id="81934" name="Text Box 14">
            <a:extLst>
              <a:ext uri="{FF2B5EF4-FFF2-40B4-BE49-F238E27FC236}">
                <a16:creationId xmlns:a16="http://schemas.microsoft.com/office/drawing/2014/main" id="{4C90D9D0-4893-4369-81C5-6D7E71A8A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4177" y="4598636"/>
            <a:ext cx="744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 dirty="0"/>
              <a:t>50</a:t>
            </a:r>
            <a:r>
              <a:rPr lang="en-GB" altLang="en-US" sz="1000" b="1" dirty="0"/>
              <a:t> </a:t>
            </a:r>
            <a:r>
              <a:rPr lang="en-GB" altLang="en-US" b="1" dirty="0"/>
              <a:t>g</a:t>
            </a:r>
          </a:p>
        </p:txBody>
      </p:sp>
      <p:sp>
        <p:nvSpPr>
          <p:cNvPr id="81935" name="Text Box 15">
            <a:extLst>
              <a:ext uri="{FF2B5EF4-FFF2-40B4-BE49-F238E27FC236}">
                <a16:creationId xmlns:a16="http://schemas.microsoft.com/office/drawing/2014/main" id="{47D0A386-2E55-4CC0-8494-FA9C8D5AB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1052" y="4598636"/>
            <a:ext cx="744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/>
              <a:t>10</a:t>
            </a:r>
            <a:r>
              <a:rPr lang="en-GB" altLang="en-US" sz="1000" b="1"/>
              <a:t> </a:t>
            </a:r>
            <a:r>
              <a:rPr lang="en-GB" altLang="en-US" b="1"/>
              <a:t>g</a:t>
            </a:r>
          </a:p>
        </p:txBody>
      </p:sp>
      <p:sp>
        <p:nvSpPr>
          <p:cNvPr id="81937" name="Text Box 17">
            <a:extLst>
              <a:ext uri="{FF2B5EF4-FFF2-40B4-BE49-F238E27FC236}">
                <a16:creationId xmlns:a16="http://schemas.microsoft.com/office/drawing/2014/main" id="{F830BC49-958D-4FB7-A731-AA07E25FB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6114" y="4552599"/>
            <a:ext cx="422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3000" b="1">
                <a:solidFill>
                  <a:srgbClr val="000066"/>
                </a:solidFill>
              </a:rPr>
              <a:t>+</a:t>
            </a:r>
          </a:p>
        </p:txBody>
      </p:sp>
      <p:sp>
        <p:nvSpPr>
          <p:cNvPr id="81942" name="Text Box 22">
            <a:extLst>
              <a:ext uri="{FF2B5EF4-FFF2-40B4-BE49-F238E27FC236}">
                <a16:creationId xmlns:a16="http://schemas.microsoft.com/office/drawing/2014/main" id="{93BEECE6-551A-42F0-BB86-3460B1027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6364" y="4598636"/>
            <a:ext cx="744538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/>
              <a:t>60</a:t>
            </a:r>
            <a:r>
              <a:rPr lang="en-GB" altLang="en-US" sz="1000" b="1"/>
              <a:t> </a:t>
            </a:r>
            <a:r>
              <a:rPr lang="en-GB" altLang="en-US" b="1"/>
              <a:t>g</a:t>
            </a:r>
          </a:p>
        </p:txBody>
      </p:sp>
      <p:sp>
        <p:nvSpPr>
          <p:cNvPr id="8206" name="Rectangle 28">
            <a:extLst>
              <a:ext uri="{FF2B5EF4-FFF2-40B4-BE49-F238E27FC236}">
                <a16:creationId xmlns:a16="http://schemas.microsoft.com/office/drawing/2014/main" id="{EB452EA4-8A4E-4329-A7A6-835423BB60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Conservation of mass</a:t>
            </a:r>
          </a:p>
        </p:txBody>
      </p:sp>
      <p:pic>
        <p:nvPicPr>
          <p:cNvPr id="81949" name="Picture 29" descr="arrow white">
            <a:extLst>
              <a:ext uri="{FF2B5EF4-FFF2-40B4-BE49-F238E27FC236}">
                <a16:creationId xmlns:a16="http://schemas.microsoft.com/office/drawing/2014/main" id="{768AD187-BC77-4E65-9822-D696C4C35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3014" y="2992086"/>
            <a:ext cx="506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0" name="Picture 30" descr="arrow white">
            <a:extLst>
              <a:ext uri="{FF2B5EF4-FFF2-40B4-BE49-F238E27FC236}">
                <a16:creationId xmlns:a16="http://schemas.microsoft.com/office/drawing/2014/main" id="{FCC938AA-AEF0-4C2C-9229-9EA994195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3014" y="4579586"/>
            <a:ext cx="506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35B54EC-1B5D-4754-A806-C00B17A425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notes_icon">
            <a:extLst>
              <a:ext uri="{FF2B5EF4-FFF2-40B4-BE49-F238E27FC236}">
                <a16:creationId xmlns:a16="http://schemas.microsoft.com/office/drawing/2014/main" id="{77CBB375-6767-4084-8117-233F7FB3A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7" grpId="0" animBg="1"/>
      <p:bldP spid="81943" grpId="0"/>
      <p:bldP spid="81931" grpId="0"/>
      <p:bldP spid="81934" grpId="0"/>
      <p:bldP spid="81935" grpId="0"/>
      <p:bldP spid="81937" grpId="0"/>
      <p:bldP spid="819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6">
            <a:extLst>
              <a:ext uri="{FF2B5EF4-FFF2-40B4-BE49-F238E27FC236}">
                <a16:creationId xmlns:a16="http://schemas.microsoft.com/office/drawing/2014/main" id="{ED4DB0FE-75A1-4AF7-860D-E990E1CA3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784225"/>
            <a:ext cx="8123238" cy="830997"/>
          </a:xfrm>
          <a:prstGeom prst="rect">
            <a:avLst/>
          </a:prstGeom>
          <a:solidFill>
            <a:srgbClr val="FFCC99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If 10</a:t>
            </a:r>
            <a:r>
              <a:rPr lang="en-GB" altLang="en-US" sz="1000" dirty="0"/>
              <a:t> </a:t>
            </a:r>
            <a:r>
              <a:rPr lang="en-GB" altLang="en-US" dirty="0"/>
              <a:t>g of salt is added to 50</a:t>
            </a:r>
            <a:r>
              <a:rPr lang="en-GB" altLang="en-US" sz="1000" dirty="0"/>
              <a:t> </a:t>
            </a:r>
            <a:r>
              <a:rPr lang="en-GB" altLang="en-US" dirty="0"/>
              <a:t>g of </a:t>
            </a:r>
            <a:r>
              <a:rPr lang="en-GB" altLang="en-US" b="1" dirty="0"/>
              <a:t>sea water</a:t>
            </a:r>
            <a:r>
              <a:rPr lang="en-GB" altLang="en-US" dirty="0"/>
              <a:t>, what is the mass of the solution?</a:t>
            </a:r>
          </a:p>
        </p:txBody>
      </p:sp>
      <p:sp>
        <p:nvSpPr>
          <p:cNvPr id="81943" name="Text Box 23">
            <a:extLst>
              <a:ext uri="{FF2B5EF4-FFF2-40B4-BE49-F238E27FC236}">
                <a16:creationId xmlns:a16="http://schemas.microsoft.com/office/drawing/2014/main" id="{B6E8EE7D-1908-44DB-860D-6229B8B5A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4575" y="4644674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/>
              <a:t>?</a:t>
            </a:r>
          </a:p>
        </p:txBody>
      </p:sp>
      <p:pic>
        <p:nvPicPr>
          <p:cNvPr id="81928" name="Picture 8" descr="salt dish">
            <a:extLst>
              <a:ext uri="{FF2B5EF4-FFF2-40B4-BE49-F238E27FC236}">
                <a16:creationId xmlns:a16="http://schemas.microsoft.com/office/drawing/2014/main" id="{ED3CA0B0-B2DE-4840-93C8-75F8E1E732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088" y="2822535"/>
            <a:ext cx="2418941" cy="1617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29" name="Picture 9" descr="beaker (empty)">
            <a:extLst>
              <a:ext uri="{FF2B5EF4-FFF2-40B4-BE49-F238E27FC236}">
                <a16:creationId xmlns:a16="http://schemas.microsoft.com/office/drawing/2014/main" id="{4C8EF9B9-4148-4088-8BA2-9C6CD6A33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33" y="2134020"/>
            <a:ext cx="2041172" cy="2306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30" name="Picture 10" descr="beaker (full)">
            <a:extLst>
              <a:ext uri="{FF2B5EF4-FFF2-40B4-BE49-F238E27FC236}">
                <a16:creationId xmlns:a16="http://schemas.microsoft.com/office/drawing/2014/main" id="{7004014E-67B8-49CF-8032-B0156F8B5A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5255" y="1713600"/>
            <a:ext cx="2147800" cy="2726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31" name="Text Box 11">
            <a:extLst>
              <a:ext uri="{FF2B5EF4-FFF2-40B4-BE49-F238E27FC236}">
                <a16:creationId xmlns:a16="http://schemas.microsoft.com/office/drawing/2014/main" id="{209FE793-1838-4745-B3B4-0D36CB60D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957162"/>
            <a:ext cx="422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3000" b="1">
                <a:solidFill>
                  <a:srgbClr val="000066"/>
                </a:solidFill>
              </a:rPr>
              <a:t>+</a:t>
            </a:r>
          </a:p>
        </p:txBody>
      </p:sp>
      <p:sp>
        <p:nvSpPr>
          <p:cNvPr id="81934" name="Text Box 14">
            <a:extLst>
              <a:ext uri="{FF2B5EF4-FFF2-40B4-BE49-F238E27FC236}">
                <a16:creationId xmlns:a16="http://schemas.microsoft.com/office/drawing/2014/main" id="{4C90D9D0-4893-4369-81C5-6D7E71A8A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5063" y="4644674"/>
            <a:ext cx="744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/>
              <a:t>50</a:t>
            </a:r>
            <a:r>
              <a:rPr lang="en-GB" altLang="en-US" sz="1000" b="1"/>
              <a:t> </a:t>
            </a:r>
            <a:r>
              <a:rPr lang="en-GB" altLang="en-US" b="1"/>
              <a:t>g</a:t>
            </a:r>
          </a:p>
        </p:txBody>
      </p:sp>
      <p:sp>
        <p:nvSpPr>
          <p:cNvPr id="81935" name="Text Box 15">
            <a:extLst>
              <a:ext uri="{FF2B5EF4-FFF2-40B4-BE49-F238E27FC236}">
                <a16:creationId xmlns:a16="http://schemas.microsoft.com/office/drawing/2014/main" id="{47D0A386-2E55-4CC0-8494-FA9C8D5AB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938" y="4644674"/>
            <a:ext cx="744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/>
              <a:t>10</a:t>
            </a:r>
            <a:r>
              <a:rPr lang="en-GB" altLang="en-US" sz="1000" b="1"/>
              <a:t> </a:t>
            </a:r>
            <a:r>
              <a:rPr lang="en-GB" altLang="en-US" b="1"/>
              <a:t>g</a:t>
            </a:r>
          </a:p>
        </p:txBody>
      </p:sp>
      <p:sp>
        <p:nvSpPr>
          <p:cNvPr id="81937" name="Text Box 17">
            <a:extLst>
              <a:ext uri="{FF2B5EF4-FFF2-40B4-BE49-F238E27FC236}">
                <a16:creationId xmlns:a16="http://schemas.microsoft.com/office/drawing/2014/main" id="{F830BC49-958D-4FB7-A731-AA07E25FB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598637"/>
            <a:ext cx="422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3000" b="1">
                <a:solidFill>
                  <a:srgbClr val="000066"/>
                </a:solidFill>
              </a:rPr>
              <a:t>+</a:t>
            </a:r>
          </a:p>
        </p:txBody>
      </p:sp>
      <p:sp>
        <p:nvSpPr>
          <p:cNvPr id="81942" name="Text Box 22">
            <a:extLst>
              <a:ext uri="{FF2B5EF4-FFF2-40B4-BE49-F238E27FC236}">
                <a16:creationId xmlns:a16="http://schemas.microsoft.com/office/drawing/2014/main" id="{93BEECE6-551A-42F0-BB86-3460B1027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0" y="4644674"/>
            <a:ext cx="744538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/>
              <a:t>60</a:t>
            </a:r>
            <a:r>
              <a:rPr lang="en-GB" altLang="en-US" sz="1000" b="1"/>
              <a:t> </a:t>
            </a:r>
            <a:r>
              <a:rPr lang="en-GB" altLang="en-US" b="1"/>
              <a:t>g</a:t>
            </a:r>
          </a:p>
        </p:txBody>
      </p:sp>
      <p:sp>
        <p:nvSpPr>
          <p:cNvPr id="8206" name="Rectangle 28">
            <a:extLst>
              <a:ext uri="{FF2B5EF4-FFF2-40B4-BE49-F238E27FC236}">
                <a16:creationId xmlns:a16="http://schemas.microsoft.com/office/drawing/2014/main" id="{EB452EA4-8A4E-4329-A7A6-835423BB60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Conservation of mass – extension</a:t>
            </a:r>
          </a:p>
        </p:txBody>
      </p:sp>
      <p:pic>
        <p:nvPicPr>
          <p:cNvPr id="81949" name="Picture 29" descr="arrow white">
            <a:extLst>
              <a:ext uri="{FF2B5EF4-FFF2-40B4-BE49-F238E27FC236}">
                <a16:creationId xmlns:a16="http://schemas.microsoft.com/office/drawing/2014/main" id="{768AD187-BC77-4E65-9822-D696C4C35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900" y="3038124"/>
            <a:ext cx="506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0" name="Picture 30" descr="arrow white">
            <a:extLst>
              <a:ext uri="{FF2B5EF4-FFF2-40B4-BE49-F238E27FC236}">
                <a16:creationId xmlns:a16="http://schemas.microsoft.com/office/drawing/2014/main" id="{FCC938AA-AEF0-4C2C-9229-9EA994195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900" y="4625624"/>
            <a:ext cx="506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35B54EC-1B5D-4754-A806-C00B17A425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notes_icon">
            <a:extLst>
              <a:ext uri="{FF2B5EF4-FFF2-40B4-BE49-F238E27FC236}">
                <a16:creationId xmlns:a16="http://schemas.microsoft.com/office/drawing/2014/main" id="{628BA563-05FC-42E4-96A9-EE5C1AFD2B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 Box 7">
            <a:extLst>
              <a:ext uri="{FF2B5EF4-FFF2-40B4-BE49-F238E27FC236}">
                <a16:creationId xmlns:a16="http://schemas.microsoft.com/office/drawing/2014/main" id="{D2042655-E891-41CC-A2F3-F4A67C527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292010"/>
            <a:ext cx="8123239" cy="830997"/>
          </a:xfrm>
          <a:prstGeom prst="rect">
            <a:avLst/>
          </a:prstGeom>
          <a:solidFill>
            <a:srgbClr val="FFCC99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7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After evaporating the mixture, would there be exactly 10</a:t>
            </a:r>
            <a:r>
              <a:rPr lang="en-GB" altLang="en-US" sz="1000" dirty="0"/>
              <a:t> </a:t>
            </a:r>
            <a:r>
              <a:rPr lang="en-GB" altLang="en-US" dirty="0"/>
              <a:t>g, more than 10</a:t>
            </a:r>
            <a:r>
              <a:rPr lang="en-GB" altLang="en-US" sz="1000" dirty="0"/>
              <a:t> </a:t>
            </a:r>
            <a:r>
              <a:rPr lang="en-GB" altLang="en-US" dirty="0"/>
              <a:t>g, or less than 10</a:t>
            </a:r>
            <a:r>
              <a:rPr lang="en-GB" altLang="en-US" sz="1000" dirty="0"/>
              <a:t> </a:t>
            </a:r>
            <a:r>
              <a:rPr lang="en-GB" altLang="en-US" dirty="0"/>
              <a:t>g of salt left over?</a:t>
            </a:r>
          </a:p>
        </p:txBody>
      </p:sp>
    </p:spTree>
    <p:extLst>
      <p:ext uri="{BB962C8B-B14F-4D97-AF65-F5344CB8AC3E}">
        <p14:creationId xmlns:p14="http://schemas.microsoft.com/office/powerpoint/2010/main" val="139865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3" grpId="0"/>
      <p:bldP spid="81931" grpId="0"/>
      <p:bldP spid="81934" grpId="0"/>
      <p:bldP spid="81935" grpId="0"/>
      <p:bldP spid="81937" grpId="0"/>
      <p:bldP spid="81942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11">
            <a:extLst>
              <a:ext uri="{FF2B5EF4-FFF2-40B4-BE49-F238E27FC236}">
                <a16:creationId xmlns:a16="http://schemas.microsoft.com/office/drawing/2014/main" id="{81244DB8-1ABB-4B51-81AC-55814747B6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Does a solid keep dissolving?</a:t>
            </a:r>
          </a:p>
        </p:txBody>
      </p:sp>
      <p:pic>
        <p:nvPicPr>
          <p:cNvPr id="6" name="Picture 5" descr="flash_icon">
            <a:extLst>
              <a:ext uri="{FF2B5EF4-FFF2-40B4-BE49-F238E27FC236}">
                <a16:creationId xmlns:a16="http://schemas.microsoft.com/office/drawing/2014/main" id="{19836EEE-ADFB-4959-AAF3-C79CF4FFE3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69324" y="112712"/>
            <a:ext cx="3857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F917B53-AC00-4494-A573-DDD15D3921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800100"/>
            <a:ext cx="8699500" cy="5308600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3102" name="ShockwaveFlash1" r:id="rId2" imgW="8699400" imgH="5308560"/>
        </mc:Choice>
        <mc:Fallback>
          <p:control name="ShockwaveFlash1" r:id="rId2" imgW="8699400" imgH="5308560">
            <p:pic>
              <p:nvPicPr>
                <p:cNvPr id="4" name="ShockwaveFlash1">
                  <a:extLst>
                    <a:ext uri="{FF2B5EF4-FFF2-40B4-BE49-F238E27FC236}">
                      <a16:creationId xmlns:a16="http://schemas.microsoft.com/office/drawing/2014/main" id="{E27C254F-7410-4AD9-AAB9-E9C374CEF17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12725" y="800100"/>
                  <a:ext cx="8699500" cy="530860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50800">
          <a:solidFill>
            <a:srgbClr val="010066"/>
          </a:solidFill>
          <a:round/>
          <a:headEnd type="none" w="sm" len="sm"/>
          <a:tailEnd type="triangle" w="lg" len="lg"/>
        </a:ln>
      </a:spPr>
      <a:bodyPr>
        <a:spAutoFit/>
      </a:bodyPr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2629</TotalTime>
  <Words>497</Words>
  <Application>Microsoft Office PowerPoint</Application>
  <PresentationFormat>On-screen Show (4:3)</PresentationFormat>
  <Paragraphs>62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Wingdings 2</vt:lpstr>
      <vt:lpstr>Default Design</vt:lpstr>
      <vt:lpstr>3_Default Design</vt:lpstr>
      <vt:lpstr>Solutions</vt:lpstr>
      <vt:lpstr>Information</vt:lpstr>
      <vt:lpstr>Mixtures and solutions</vt:lpstr>
      <vt:lpstr>Solubility experiment</vt:lpstr>
      <vt:lpstr>What is solubility?</vt:lpstr>
      <vt:lpstr>Conservation of mass experiment</vt:lpstr>
      <vt:lpstr>Conservation of mass</vt:lpstr>
      <vt:lpstr>Conservation of mass – extension</vt:lpstr>
      <vt:lpstr>Does a solid keep dissolving?</vt:lpstr>
      <vt:lpstr>How does temperature affect solubility?</vt:lpstr>
    </vt:vector>
  </TitlesOfParts>
  <Company>Boardworks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Solutions</dc:title>
  <dc:subject>Boardworks High School Physical Science</dc:subject>
  <dc:creator>Boardworks</dc:creator>
  <cp:lastModifiedBy>Tim Crilly</cp:lastModifiedBy>
  <cp:revision>127</cp:revision>
  <dcterms:created xsi:type="dcterms:W3CDTF">2007-05-25T15:47:44Z</dcterms:created>
  <dcterms:modified xsi:type="dcterms:W3CDTF">2019-01-31T15:29:30Z</dcterms:modified>
</cp:coreProperties>
</file>