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05" r:id="rId1"/>
    <p:sldMasterId id="2147485420" r:id="rId2"/>
  </p:sldMasterIdLst>
  <p:notesMasterIdLst>
    <p:notesMasterId r:id="rId19"/>
  </p:notesMasterIdLst>
  <p:handoutMasterIdLst>
    <p:handoutMasterId r:id="rId20"/>
  </p:handoutMasterIdLst>
  <p:sldIdLst>
    <p:sldId id="430" r:id="rId3"/>
    <p:sldId id="527" r:id="rId4"/>
    <p:sldId id="513" r:id="rId5"/>
    <p:sldId id="515" r:id="rId6"/>
    <p:sldId id="517" r:id="rId7"/>
    <p:sldId id="518" r:id="rId8"/>
    <p:sldId id="519" r:id="rId9"/>
    <p:sldId id="521" r:id="rId10"/>
    <p:sldId id="536" r:id="rId11"/>
    <p:sldId id="525" r:id="rId12"/>
    <p:sldId id="547" r:id="rId13"/>
    <p:sldId id="540" r:id="rId14"/>
    <p:sldId id="541" r:id="rId15"/>
    <p:sldId id="528" r:id="rId16"/>
    <p:sldId id="529" r:id="rId17"/>
    <p:sldId id="491"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66"/>
    <a:srgbClr val="000000"/>
    <a:srgbClr val="010066"/>
    <a:srgbClr val="FFCC99"/>
    <a:srgbClr val="FFC197"/>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540" y="60"/>
      </p:cViewPr>
      <p:guideLst>
        <p:guide orient="horz" pos="494"/>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25D6472-AB50-4F84-BA75-38F93B72B32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3BBBE00-ED72-4A73-B2C2-B033ED7F6F55}" type="slidenum">
              <a:rPr lang="en-GB" altLang="en-US"/>
              <a:pPr/>
              <a:t>‹#›</a:t>
            </a:fld>
            <a:endParaRPr lang="en-GB" altLang="en-US"/>
          </a:p>
        </p:txBody>
      </p:sp>
      <p:sp>
        <p:nvSpPr>
          <p:cNvPr id="5" name="Rectangle 7">
            <a:extLst>
              <a:ext uri="{FF2B5EF4-FFF2-40B4-BE49-F238E27FC236}">
                <a16:creationId xmlns:a16="http://schemas.microsoft.com/office/drawing/2014/main" id="{075FB236-DC6E-4E6A-9860-E4632047A5C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E55F0F3D-870D-482A-80A5-09B8C660633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774245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A9850D94-46F4-4885-954C-4171CFE24CA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935AB2B-668A-4652-9C1F-239911B92F7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CCCAE55-FC3E-4C8F-BD20-B70150D8752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6C29EB9-0D2B-413A-AEB9-6B5BB25122D1}" type="slidenum">
              <a:rPr lang="en-US" altLang="en-US"/>
              <a:pPr/>
              <a:t>‹#›</a:t>
            </a:fld>
            <a:endParaRPr lang="en-US" altLang="en-US"/>
          </a:p>
        </p:txBody>
      </p:sp>
      <p:sp>
        <p:nvSpPr>
          <p:cNvPr id="7" name="Rectangle 7">
            <a:extLst>
              <a:ext uri="{FF2B5EF4-FFF2-40B4-BE49-F238E27FC236}">
                <a16:creationId xmlns:a16="http://schemas.microsoft.com/office/drawing/2014/main" id="{0C087A6C-F403-439D-9E61-DB66870F20D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E6401338-E914-494A-9F54-67CFF30DECE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73161969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DE93780-5606-4F01-A1C6-2D825BC1944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635CE531-50EC-4B77-9A58-4A90913A63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FB93E1-027B-4BA0-BB14-39B31892F038}"/>
              </a:ext>
            </a:extLst>
          </p:cNvPr>
          <p:cNvSpPr>
            <a:spLocks noGrp="1"/>
          </p:cNvSpPr>
          <p:nvPr>
            <p:ph type="sldNum" sz="quarter" idx="10"/>
          </p:nvPr>
        </p:nvSpPr>
        <p:spPr/>
        <p:txBody>
          <a:bodyPr/>
          <a:lstStyle/>
          <a:p>
            <a:fld id="{E6C29EB9-0D2B-413A-AEB9-6B5BB25122D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199C746-D28C-40DE-8684-3BF60C842F19}"/>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88F23F7C-7902-40B8-A147-ED9566A69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2ADE7D0-7623-4F68-918D-20C1EA4D96E6}"/>
              </a:ext>
            </a:extLst>
          </p:cNvPr>
          <p:cNvSpPr>
            <a:spLocks noGrp="1"/>
          </p:cNvSpPr>
          <p:nvPr>
            <p:ph type="sldNum" sz="quarter" idx="10"/>
          </p:nvPr>
        </p:nvSpPr>
        <p:spPr/>
        <p:txBody>
          <a:bodyPr/>
          <a:lstStyle/>
          <a:p>
            <a:fld id="{E6C29EB9-0D2B-413A-AEB9-6B5BB25122D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03FFC0D-AC3A-4C65-B26C-5704DF0458B4}"/>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5EB4FF2-79F6-4C90-A6EF-7FA5EB6061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8418DEE-0A89-4AA0-A3FC-E1D22C3F7DA4}"/>
              </a:ext>
            </a:extLst>
          </p:cNvPr>
          <p:cNvSpPr>
            <a:spLocks noGrp="1"/>
          </p:cNvSpPr>
          <p:nvPr>
            <p:ph type="sldNum" sz="quarter" idx="10"/>
          </p:nvPr>
        </p:nvSpPr>
        <p:spPr/>
        <p:txBody>
          <a:bodyPr/>
          <a:lstStyle/>
          <a:p>
            <a:fld id="{E6C29EB9-0D2B-413A-AEB9-6B5BB25122D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81E04FB-F8FC-413B-8141-ABD55AB979C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065C08D9-6CA8-48B7-A2AF-2491A78F4F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0A66CE-F8B1-474F-9845-83549FFD0D53}"/>
              </a:ext>
            </a:extLst>
          </p:cNvPr>
          <p:cNvSpPr>
            <a:spLocks noGrp="1"/>
          </p:cNvSpPr>
          <p:nvPr>
            <p:ph type="sldNum" sz="quarter" idx="10"/>
          </p:nvPr>
        </p:nvSpPr>
        <p:spPr/>
        <p:txBody>
          <a:bodyPr/>
          <a:lstStyle/>
          <a:p>
            <a:fld id="{E6C29EB9-0D2B-413A-AEB9-6B5BB25122D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6893BAB-13C5-4EDF-BC9F-A8CB17A906DA}"/>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8ED438C-2DF2-47FD-9F1B-A0A6BB59BB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At 25 </a:t>
            </a:r>
            <a:r>
              <a:rPr lang="en-US" altLang="en-US" dirty="0">
                <a:latin typeface="Arial" panose="020B0604020202020204" pitchFamily="34" charset="0"/>
              </a:rPr>
              <a:t>°</a:t>
            </a:r>
            <a:r>
              <a:rPr lang="en-GB" altLang="en-US" dirty="0">
                <a:latin typeface="Arial" panose="020B0604020202020204" pitchFamily="34" charset="0"/>
              </a:rPr>
              <a:t>C (room temperature), water is a liquid, chlorine is a gas and iron is a solid</a:t>
            </a:r>
          </a:p>
          <a:p>
            <a:endParaRPr lang="en-GB" altLang="en-US" dirty="0">
              <a:latin typeface="Arial" panose="020B0604020202020204" pitchFamily="34" charset="0"/>
            </a:endParaRPr>
          </a:p>
          <a:p>
            <a:r>
              <a:rPr lang="en-GB" altLang="en-US" dirty="0">
                <a:latin typeface="Arial" panose="020B0604020202020204" pitchFamily="34" charset="0"/>
              </a:rPr>
              <a:t>The forces between iron particles are very strong because they are joined by strong bonding (metallic) interactions. The forces acting between chlorine molecules and water molecules are intermolecular forces which are much weaker than bonding interactions. The forces between chlorine molecules are much weaker than those between water molecules. This is due to hydrogen bonding between the water molecules.</a:t>
            </a:r>
          </a:p>
          <a:p>
            <a:endParaRPr lang="en-GB" altLang="en-US" dirty="0">
              <a:latin typeface="Arial" panose="020B0604020202020204" pitchFamily="34" charset="0"/>
            </a:endParaRPr>
          </a:p>
          <a:p>
            <a:r>
              <a:rPr lang="en-GB" altLang="en-US" dirty="0">
                <a:latin typeface="Arial" panose="020B0604020202020204" pitchFamily="34" charset="0"/>
              </a:rPr>
              <a:t>The actual particles of water are not broken apart as they are held together by strong chemical bonds. At the melting and boiling point, only the intermolecular forces are broken and this is what the final column is referring to.</a:t>
            </a:r>
          </a:p>
          <a:p>
            <a:endParaRPr lang="en-GB" altLang="en-US" dirty="0">
              <a:solidFill>
                <a:srgbClr val="010067"/>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3E8035A1-45D7-40D6-9101-57226A39FBE4}"/>
              </a:ext>
            </a:extLst>
          </p:cNvPr>
          <p:cNvSpPr>
            <a:spLocks noGrp="1"/>
          </p:cNvSpPr>
          <p:nvPr>
            <p:ph type="sldNum" sz="quarter" idx="10"/>
          </p:nvPr>
        </p:nvSpPr>
        <p:spPr/>
        <p:txBody>
          <a:bodyPr/>
          <a:lstStyle/>
          <a:p>
            <a:fld id="{E6C29EB9-0D2B-413A-AEB9-6B5BB25122D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03F3FD4-3F63-4204-BD63-C3E493E73735}"/>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76AFA09-43E7-4F27-829B-53076BE6E3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The melting point of pure water is 0 </a:t>
            </a:r>
            <a:r>
              <a:rPr lang="en-US" altLang="en-US" dirty="0">
                <a:latin typeface="Arial" panose="020B0604020202020204" pitchFamily="34" charset="0"/>
              </a:rPr>
              <a:t>°</a:t>
            </a:r>
            <a:r>
              <a:rPr lang="en-GB" altLang="en-US" dirty="0">
                <a:latin typeface="Arial" panose="020B0604020202020204" pitchFamily="34" charset="0"/>
              </a:rPr>
              <a:t>C and the boiling point is 100 </a:t>
            </a:r>
            <a:r>
              <a:rPr lang="en-US" altLang="en-US" dirty="0">
                <a:latin typeface="Arial" panose="020B0604020202020204" pitchFamily="34" charset="0"/>
              </a:rPr>
              <a:t>°</a:t>
            </a:r>
            <a:r>
              <a:rPr lang="en-GB" altLang="en-US" dirty="0">
                <a:latin typeface="Arial" panose="020B0604020202020204" pitchFamily="34" charset="0"/>
              </a:rPr>
              <a:t>C</a:t>
            </a:r>
          </a:p>
          <a:p>
            <a:pPr eaLnBrk="1" hangingPunct="1"/>
            <a:r>
              <a:rPr lang="en-GB" altLang="en-US" dirty="0">
                <a:latin typeface="Arial" panose="020B0604020202020204" pitchFamily="34" charset="0"/>
              </a:rPr>
              <a:t>Therefore water is a liquid at 25 </a:t>
            </a:r>
            <a:r>
              <a:rPr lang="en-US" altLang="en-US" dirty="0">
                <a:latin typeface="Arial" panose="020B0604020202020204" pitchFamily="34" charset="0"/>
              </a:rPr>
              <a:t>°</a:t>
            </a:r>
            <a:r>
              <a:rPr lang="en-GB" altLang="en-US" dirty="0">
                <a:latin typeface="Arial" panose="020B0604020202020204" pitchFamily="34" charset="0"/>
              </a:rPr>
              <a:t>C, a gas at 300 </a:t>
            </a:r>
            <a:r>
              <a:rPr lang="en-US" altLang="en-US" dirty="0">
                <a:latin typeface="Arial" panose="020B0604020202020204" pitchFamily="34" charset="0"/>
              </a:rPr>
              <a:t>°</a:t>
            </a:r>
            <a:r>
              <a:rPr lang="en-GB" altLang="en-US" dirty="0">
                <a:latin typeface="Arial" panose="020B0604020202020204" pitchFamily="34" charset="0"/>
              </a:rPr>
              <a:t>C and a liquid transitioning into a gas at 100 </a:t>
            </a:r>
            <a:r>
              <a:rPr lang="en-US" altLang="en-US" dirty="0">
                <a:latin typeface="Arial" panose="020B0604020202020204" pitchFamily="34" charset="0"/>
              </a:rPr>
              <a:t>°</a:t>
            </a:r>
            <a:r>
              <a:rPr lang="en-GB" altLang="en-US" dirty="0">
                <a:latin typeface="Arial" panose="020B0604020202020204" pitchFamily="34" charset="0"/>
              </a:rPr>
              <a:t>C</a:t>
            </a:r>
            <a:r>
              <a:rPr lang="en-GB" altLang="en-US" dirty="0">
                <a:solidFill>
                  <a:srgbClr val="010067"/>
                </a:solidFill>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FDA5A6-BB49-4595-A0E7-5D391FCB5C44}"/>
              </a:ext>
            </a:extLst>
          </p:cNvPr>
          <p:cNvSpPr>
            <a:spLocks noGrp="1"/>
          </p:cNvSpPr>
          <p:nvPr>
            <p:ph type="sldNum" sz="quarter" idx="10"/>
          </p:nvPr>
        </p:nvSpPr>
        <p:spPr/>
        <p:txBody>
          <a:bodyPr/>
          <a:lstStyle/>
          <a:p>
            <a:fld id="{E6C29EB9-0D2B-413A-AEB9-6B5BB25122D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94D86CB-5043-41AD-B555-271C35EC5F70}"/>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AE81D2E-66A3-45AD-8314-4AD72632E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4898492-E701-452B-8B55-4A13F563EEC9}"/>
              </a:ext>
            </a:extLst>
          </p:cNvPr>
          <p:cNvSpPr>
            <a:spLocks noGrp="1"/>
          </p:cNvSpPr>
          <p:nvPr>
            <p:ph type="sldNum" sz="quarter" idx="10"/>
          </p:nvPr>
        </p:nvSpPr>
        <p:spPr/>
        <p:txBody>
          <a:bodyPr/>
          <a:lstStyle/>
          <a:p>
            <a:fld id="{E6C29EB9-0D2B-413A-AEB9-6B5BB25122D1}"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D3E87F50-9A8B-4CEC-BF8D-01C73084E13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537EB33-CC2A-4CA5-B5B2-FDA3BA292A0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6B62E5-71A1-4389-AA85-B2ED1F8FD27E}"/>
              </a:ext>
            </a:extLst>
          </p:cNvPr>
          <p:cNvSpPr>
            <a:spLocks noGrp="1"/>
          </p:cNvSpPr>
          <p:nvPr>
            <p:ph type="sldNum" sz="quarter" idx="10"/>
          </p:nvPr>
        </p:nvSpPr>
        <p:spPr/>
        <p:txBody>
          <a:bodyPr/>
          <a:lstStyle/>
          <a:p>
            <a:fld id="{E6C29EB9-0D2B-413A-AEB9-6B5BB25122D1}"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98D21AE-0CC3-4402-A208-411630920B55}"/>
              </a:ext>
            </a:extLst>
          </p:cNvPr>
          <p:cNvSpPr>
            <a:spLocks noGrp="1"/>
          </p:cNvSpPr>
          <p:nvPr>
            <p:ph type="sldNum" sz="quarter" idx="10"/>
          </p:nvPr>
        </p:nvSpPr>
        <p:spPr/>
        <p:txBody>
          <a:bodyPr/>
          <a:lstStyle/>
          <a:p>
            <a:fld id="{E6C29EB9-0D2B-413A-AEB9-6B5BB25122D1}" type="slidenum">
              <a:rPr lang="en-US" altLang="en-US" smtClean="0"/>
              <a:pPr/>
              <a:t>2</a:t>
            </a:fld>
            <a:endParaRPr lang="en-US" altLang="en-US"/>
          </a:p>
        </p:txBody>
      </p:sp>
    </p:spTree>
    <p:extLst>
      <p:ext uri="{BB962C8B-B14F-4D97-AF65-F5344CB8AC3E}">
        <p14:creationId xmlns:p14="http://schemas.microsoft.com/office/powerpoint/2010/main" val="341658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42C8995-3F0A-4290-BE8F-1339E8095101}"/>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67EF115-D254-4C8C-B146-43AEDAF602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CCFCBAD-FD24-450C-A2B0-3B5E52A66193}"/>
              </a:ext>
            </a:extLst>
          </p:cNvPr>
          <p:cNvSpPr>
            <a:spLocks noGrp="1"/>
          </p:cNvSpPr>
          <p:nvPr>
            <p:ph type="sldNum" sz="quarter" idx="10"/>
          </p:nvPr>
        </p:nvSpPr>
        <p:spPr/>
        <p:txBody>
          <a:bodyPr/>
          <a:lstStyle/>
          <a:p>
            <a:fld id="{E6C29EB9-0D2B-413A-AEB9-6B5BB25122D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E5F5D4A-51BD-49BA-ACBD-5B9520A12FD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ED43B67-252F-438B-AC28-62772660D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Limitations of the simple particle theory are that the spheres are assumed to be solid, inelastic and spherical as well as having no forces between them.</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B900C543-CCF7-45EA-99A6-6ACA935FC79E}"/>
              </a:ext>
            </a:extLst>
          </p:cNvPr>
          <p:cNvSpPr>
            <a:spLocks noGrp="1"/>
          </p:cNvSpPr>
          <p:nvPr>
            <p:ph type="sldNum" sz="quarter" idx="10"/>
          </p:nvPr>
        </p:nvSpPr>
        <p:spPr/>
        <p:txBody>
          <a:bodyPr/>
          <a:lstStyle/>
          <a:p>
            <a:fld id="{E6C29EB9-0D2B-413A-AEB9-6B5BB25122D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1D166A5-A0DA-4894-9453-F072839D7E4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965822A3-1859-45E8-B057-3F71F3ED2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007F57F8-4E45-47CD-9A37-EA19EA4DD9C0}"/>
              </a:ext>
            </a:extLst>
          </p:cNvPr>
          <p:cNvSpPr>
            <a:spLocks noGrp="1"/>
          </p:cNvSpPr>
          <p:nvPr>
            <p:ph type="sldNum" sz="quarter" idx="10"/>
          </p:nvPr>
        </p:nvSpPr>
        <p:spPr/>
        <p:txBody>
          <a:bodyPr/>
          <a:lstStyle/>
          <a:p>
            <a:fld id="{E6C29EB9-0D2B-413A-AEB9-6B5BB25122D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53C0FD1-A7BB-480E-905D-76619839EE0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CC07F389-83CD-4E6F-A3AD-586CFD7C2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0E0C25F2-F9D5-45D0-911E-292015AD4F85}"/>
              </a:ext>
            </a:extLst>
          </p:cNvPr>
          <p:cNvSpPr>
            <a:spLocks noGrp="1"/>
          </p:cNvSpPr>
          <p:nvPr>
            <p:ph type="sldNum" sz="quarter" idx="10"/>
          </p:nvPr>
        </p:nvSpPr>
        <p:spPr/>
        <p:txBody>
          <a:bodyPr/>
          <a:lstStyle/>
          <a:p>
            <a:fld id="{E6C29EB9-0D2B-413A-AEB9-6B5BB25122D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6B87939-70D1-4FD8-A8C6-C6C793AE4680}"/>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4165D8C-3727-4537-B2BB-1586924DB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Collision frequency is how often the particles will undergo collisions.</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2D1171CB-D7F2-4AB5-94DB-E820587F7F3E}"/>
              </a:ext>
            </a:extLst>
          </p:cNvPr>
          <p:cNvSpPr>
            <a:spLocks noGrp="1"/>
          </p:cNvSpPr>
          <p:nvPr>
            <p:ph type="sldNum" sz="quarter" idx="10"/>
          </p:nvPr>
        </p:nvSpPr>
        <p:spPr/>
        <p:txBody>
          <a:bodyPr/>
          <a:lstStyle/>
          <a:p>
            <a:fld id="{E6C29EB9-0D2B-413A-AEB9-6B5BB25122D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05939D3-3651-4FD4-B5B6-D18E084AA57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2249DA9-528D-49CD-B9A0-AE67BC285A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D99A36D-053D-4588-AC98-00A7DD4326ED}"/>
              </a:ext>
            </a:extLst>
          </p:cNvPr>
          <p:cNvSpPr>
            <a:spLocks noGrp="1"/>
          </p:cNvSpPr>
          <p:nvPr>
            <p:ph type="sldNum" sz="quarter" idx="10"/>
          </p:nvPr>
        </p:nvSpPr>
        <p:spPr/>
        <p:txBody>
          <a:bodyPr/>
          <a:lstStyle/>
          <a:p>
            <a:fld id="{E6C29EB9-0D2B-413A-AEB9-6B5BB25122D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233597C-C2C6-4308-B8F5-4165B197D48B}"/>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72E8F6E1-AD76-4751-BED3-232DF90312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617E899-EEE0-4E70-8FD4-BB8A4DA0E674}"/>
              </a:ext>
            </a:extLst>
          </p:cNvPr>
          <p:cNvSpPr>
            <a:spLocks noGrp="1"/>
          </p:cNvSpPr>
          <p:nvPr>
            <p:ph type="sldNum" sz="quarter" idx="10"/>
          </p:nvPr>
        </p:nvSpPr>
        <p:spPr/>
        <p:txBody>
          <a:bodyPr/>
          <a:lstStyle/>
          <a:p>
            <a:fld id="{E6C29EB9-0D2B-413A-AEB9-6B5BB25122D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93579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2817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8089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2758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90231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74736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58967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6686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25361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7916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3344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1717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42865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14047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84003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68624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2004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41340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4409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6237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2807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5275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7638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47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0139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4042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4204300191"/>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 id="2147485417" r:id="rId12"/>
    <p:sldLayoutId id="2147485418" r:id="rId13"/>
    <p:sldLayoutId id="214748541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3278623465"/>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notesSlide" Target="../notesSlides/notesSlide8.xml"/><Relationship Id="rId10" Type="http://schemas.openxmlformats.org/officeDocument/2006/relationships/image" Target="../media/image17.wmf"/><Relationship Id="rId4" Type="http://schemas.openxmlformats.org/officeDocument/2006/relationships/slideLayout" Target="../slideLayouts/slideLayout6.xml"/><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E3CD3508-BBBB-42F4-9BBD-46EE4682ACA0}"/>
              </a:ext>
            </a:extLst>
          </p:cNvPr>
          <p:cNvSpPr>
            <a:spLocks noGrp="1"/>
          </p:cNvSpPr>
          <p:nvPr>
            <p:ph type="title"/>
          </p:nvPr>
        </p:nvSpPr>
        <p:spPr/>
        <p:txBody>
          <a:bodyPr/>
          <a:lstStyle/>
          <a:p>
            <a:r>
              <a:rPr lang="en-GB" altLang="en-US" dirty="0"/>
              <a:t>States </a:t>
            </a:r>
            <a:br>
              <a:rPr lang="en-GB" altLang="en-US" dirty="0"/>
            </a:br>
            <a:r>
              <a:rPr lang="en-GB" altLang="en-US" dirty="0"/>
              <a:t>of Matter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icture24.jpg">
            <a:extLst>
              <a:ext uri="{FF2B5EF4-FFF2-40B4-BE49-F238E27FC236}">
                <a16:creationId xmlns:a16="http://schemas.microsoft.com/office/drawing/2014/main" id="{17C9021C-B330-46FE-99F9-6B184404D6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3992563"/>
            <a:ext cx="1955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1" descr="Picture23.jpg">
            <a:extLst>
              <a:ext uri="{FF2B5EF4-FFF2-40B4-BE49-F238E27FC236}">
                <a16:creationId xmlns:a16="http://schemas.microsoft.com/office/drawing/2014/main" id="{45D83644-8919-43E0-8D69-6748C69D1E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3992563"/>
            <a:ext cx="1955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Picture22.jpg">
            <a:extLst>
              <a:ext uri="{FF2B5EF4-FFF2-40B4-BE49-F238E27FC236}">
                <a16:creationId xmlns:a16="http://schemas.microsoft.com/office/drawing/2014/main" id="{36770905-0BC4-4A33-BA64-5ECD6A134D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1846263"/>
            <a:ext cx="1957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cture21.jpg">
            <a:extLst>
              <a:ext uri="{FF2B5EF4-FFF2-40B4-BE49-F238E27FC236}">
                <a16:creationId xmlns:a16="http://schemas.microsoft.com/office/drawing/2014/main" id="{16101F48-F52E-4EDA-9349-4A25F45ABC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7175" y="1897063"/>
            <a:ext cx="1957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a:extLst>
              <a:ext uri="{FF2B5EF4-FFF2-40B4-BE49-F238E27FC236}">
                <a16:creationId xmlns:a16="http://schemas.microsoft.com/office/drawing/2014/main" id="{40DFE2A1-2308-4E41-8F15-78DC5FDF43CC}"/>
              </a:ext>
            </a:extLst>
          </p:cNvPr>
          <p:cNvSpPr>
            <a:spLocks noGrp="1" noChangeArrowheads="1"/>
          </p:cNvSpPr>
          <p:nvPr>
            <p:ph type="title"/>
          </p:nvPr>
        </p:nvSpPr>
        <p:spPr>
          <a:noFill/>
        </p:spPr>
        <p:txBody>
          <a:bodyPr/>
          <a:lstStyle/>
          <a:p>
            <a:pPr eaLnBrk="1" hangingPunct="1"/>
            <a:r>
              <a:rPr lang="en-GB" altLang="en-US"/>
              <a:t>Changes of state</a:t>
            </a:r>
          </a:p>
        </p:txBody>
      </p:sp>
      <p:sp>
        <p:nvSpPr>
          <p:cNvPr id="20487" name="Text Box 42">
            <a:extLst>
              <a:ext uri="{FF2B5EF4-FFF2-40B4-BE49-F238E27FC236}">
                <a16:creationId xmlns:a16="http://schemas.microsoft.com/office/drawing/2014/main" id="{3BE66A37-BDCD-4701-979F-A1D4C41EA7C4}"/>
              </a:ext>
            </a:extLst>
          </p:cNvPr>
          <p:cNvSpPr txBox="1">
            <a:spLocks noChangeArrowheads="1"/>
          </p:cNvSpPr>
          <p:nvPr/>
        </p:nvSpPr>
        <p:spPr bwMode="auto">
          <a:xfrm>
            <a:off x="360363" y="792163"/>
            <a:ext cx="812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The changes of state happen at different temperatures:</a:t>
            </a:r>
          </a:p>
        </p:txBody>
      </p:sp>
      <p:pic>
        <p:nvPicPr>
          <p:cNvPr id="20488" name="Picture 6" descr="tap">
            <a:extLst>
              <a:ext uri="{FF2B5EF4-FFF2-40B4-BE49-F238E27FC236}">
                <a16:creationId xmlns:a16="http://schemas.microsoft.com/office/drawing/2014/main" id="{C855AFEC-87C0-4719-BF3A-5A2E3FCEEF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3813" y="2500313"/>
            <a:ext cx="129063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ice cube">
            <a:extLst>
              <a:ext uri="{FF2B5EF4-FFF2-40B4-BE49-F238E27FC236}">
                <a16:creationId xmlns:a16="http://schemas.microsoft.com/office/drawing/2014/main" id="{20C28A39-D9B7-4D28-A190-D29408DFD9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50" y="2578100"/>
            <a:ext cx="1603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saucepan">
            <a:extLst>
              <a:ext uri="{FF2B5EF4-FFF2-40B4-BE49-F238E27FC236}">
                <a16:creationId xmlns:a16="http://schemas.microsoft.com/office/drawing/2014/main" id="{2F4AD97E-8570-48CF-A94D-DB0826B7E1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088" y="2493963"/>
            <a:ext cx="1887537"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722" name="Text Box 105">
            <a:extLst>
              <a:ext uri="{FF2B5EF4-FFF2-40B4-BE49-F238E27FC236}">
                <a16:creationId xmlns:a16="http://schemas.microsoft.com/office/drawing/2014/main" id="{D75B93C4-EBCE-4203-B736-7F9E4B162EF3}"/>
              </a:ext>
            </a:extLst>
          </p:cNvPr>
          <p:cNvSpPr txBox="1">
            <a:spLocks noChangeArrowheads="1"/>
          </p:cNvSpPr>
          <p:nvPr/>
        </p:nvSpPr>
        <p:spPr bwMode="auto">
          <a:xfrm>
            <a:off x="2395538" y="1411288"/>
            <a:ext cx="138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melting</a:t>
            </a:r>
          </a:p>
        </p:txBody>
      </p:sp>
      <p:sp>
        <p:nvSpPr>
          <p:cNvPr id="499723" name="Text Box 11">
            <a:extLst>
              <a:ext uri="{FF2B5EF4-FFF2-40B4-BE49-F238E27FC236}">
                <a16:creationId xmlns:a16="http://schemas.microsoft.com/office/drawing/2014/main" id="{65EA8BBB-E982-4E05-ACF5-71B58EF0B758}"/>
              </a:ext>
            </a:extLst>
          </p:cNvPr>
          <p:cNvSpPr txBox="1">
            <a:spLocks noChangeArrowheads="1"/>
          </p:cNvSpPr>
          <p:nvPr/>
        </p:nvSpPr>
        <p:spPr bwMode="auto">
          <a:xfrm>
            <a:off x="5189538" y="1411288"/>
            <a:ext cx="2149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rgbClr val="FF6600"/>
                </a:solidFill>
              </a:rPr>
              <a:t>boiling</a:t>
            </a:r>
          </a:p>
        </p:txBody>
      </p:sp>
      <p:sp>
        <p:nvSpPr>
          <p:cNvPr id="499724" name="Text Box 12">
            <a:extLst>
              <a:ext uri="{FF2B5EF4-FFF2-40B4-BE49-F238E27FC236}">
                <a16:creationId xmlns:a16="http://schemas.microsoft.com/office/drawing/2014/main" id="{B64E4A49-DA0F-4015-A4C2-A369DB575F83}"/>
              </a:ext>
            </a:extLst>
          </p:cNvPr>
          <p:cNvSpPr txBox="1">
            <a:spLocks noChangeArrowheads="1"/>
          </p:cNvSpPr>
          <p:nvPr/>
        </p:nvSpPr>
        <p:spPr bwMode="auto">
          <a:xfrm>
            <a:off x="2249488" y="47371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freezing</a:t>
            </a:r>
          </a:p>
        </p:txBody>
      </p:sp>
      <p:sp>
        <p:nvSpPr>
          <p:cNvPr id="499725" name="Text Box 13">
            <a:extLst>
              <a:ext uri="{FF2B5EF4-FFF2-40B4-BE49-F238E27FC236}">
                <a16:creationId xmlns:a16="http://schemas.microsoft.com/office/drawing/2014/main" id="{EE3D5A75-3ED6-4F6D-8FC6-88ED6BDFF39A}"/>
              </a:ext>
            </a:extLst>
          </p:cNvPr>
          <p:cNvSpPr txBox="1">
            <a:spLocks noChangeArrowheads="1"/>
          </p:cNvSpPr>
          <p:nvPr/>
        </p:nvSpPr>
        <p:spPr bwMode="auto">
          <a:xfrm>
            <a:off x="5100638" y="4737100"/>
            <a:ext cx="2166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condensation</a:t>
            </a:r>
          </a:p>
        </p:txBody>
      </p:sp>
      <p:sp>
        <p:nvSpPr>
          <p:cNvPr id="20495" name="Text Box 22">
            <a:extLst>
              <a:ext uri="{FF2B5EF4-FFF2-40B4-BE49-F238E27FC236}">
                <a16:creationId xmlns:a16="http://schemas.microsoft.com/office/drawing/2014/main" id="{5695F6EC-293D-4496-8740-E3921047E69A}"/>
              </a:ext>
            </a:extLst>
          </p:cNvPr>
          <p:cNvSpPr txBox="1">
            <a:spLocks noChangeArrowheads="1"/>
          </p:cNvSpPr>
          <p:nvPr/>
        </p:nvSpPr>
        <p:spPr bwMode="auto">
          <a:xfrm>
            <a:off x="1016000" y="391795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ice</a:t>
            </a:r>
          </a:p>
        </p:txBody>
      </p:sp>
      <p:sp>
        <p:nvSpPr>
          <p:cNvPr id="20496" name="Text Box 23">
            <a:extLst>
              <a:ext uri="{FF2B5EF4-FFF2-40B4-BE49-F238E27FC236}">
                <a16:creationId xmlns:a16="http://schemas.microsoft.com/office/drawing/2014/main" id="{F83FA9E6-C3DB-4332-A88E-3A442AD5782C}"/>
              </a:ext>
            </a:extLst>
          </p:cNvPr>
          <p:cNvSpPr txBox="1">
            <a:spLocks noChangeArrowheads="1"/>
          </p:cNvSpPr>
          <p:nvPr/>
        </p:nvSpPr>
        <p:spPr bwMode="auto">
          <a:xfrm>
            <a:off x="3983038" y="391795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water</a:t>
            </a:r>
          </a:p>
        </p:txBody>
      </p:sp>
      <p:sp>
        <p:nvSpPr>
          <p:cNvPr id="20497" name="Text Box 24">
            <a:extLst>
              <a:ext uri="{FF2B5EF4-FFF2-40B4-BE49-F238E27FC236}">
                <a16:creationId xmlns:a16="http://schemas.microsoft.com/office/drawing/2014/main" id="{2EE6C194-9E6B-4389-8B9F-61F0C4CC1BD2}"/>
              </a:ext>
            </a:extLst>
          </p:cNvPr>
          <p:cNvSpPr txBox="1">
            <a:spLocks noChangeArrowheads="1"/>
          </p:cNvSpPr>
          <p:nvPr/>
        </p:nvSpPr>
        <p:spPr bwMode="auto">
          <a:xfrm>
            <a:off x="7513638" y="3917950"/>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steam</a:t>
            </a:r>
          </a:p>
        </p:txBody>
      </p:sp>
      <p:sp>
        <p:nvSpPr>
          <p:cNvPr id="19" name="Text Box 4">
            <a:extLst>
              <a:ext uri="{FF2B5EF4-FFF2-40B4-BE49-F238E27FC236}">
                <a16:creationId xmlns:a16="http://schemas.microsoft.com/office/drawing/2014/main" id="{BB01E9F1-D14D-46A1-8B1B-72E534F016A6}"/>
              </a:ext>
            </a:extLst>
          </p:cNvPr>
          <p:cNvSpPr txBox="1">
            <a:spLocks noChangeArrowheads="1"/>
          </p:cNvSpPr>
          <p:nvPr/>
        </p:nvSpPr>
        <p:spPr bwMode="auto">
          <a:xfrm>
            <a:off x="360363" y="5305425"/>
            <a:ext cx="8629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Changes of state occur at different temperatures for </a:t>
            </a:r>
            <a:br>
              <a:rPr lang="en-GB" altLang="en-US">
                <a:solidFill>
                  <a:srgbClr val="010067"/>
                </a:solidFill>
              </a:rPr>
            </a:br>
            <a:r>
              <a:rPr lang="en-GB" altLang="en-US">
                <a:solidFill>
                  <a:srgbClr val="010067"/>
                </a:solidFill>
              </a:rPr>
              <a:t>different substances.</a:t>
            </a:r>
          </a:p>
        </p:txBody>
      </p:sp>
      <p:sp>
        <p:nvSpPr>
          <p:cNvPr id="22" name="Text Box 10">
            <a:extLst>
              <a:ext uri="{FF2B5EF4-FFF2-40B4-BE49-F238E27FC236}">
                <a16:creationId xmlns:a16="http://schemas.microsoft.com/office/drawing/2014/main" id="{4CE67358-4F64-4AD6-85AD-BB2C997F6C5A}"/>
              </a:ext>
            </a:extLst>
          </p:cNvPr>
          <p:cNvSpPr txBox="1">
            <a:spLocks noChangeArrowheads="1"/>
          </p:cNvSpPr>
          <p:nvPr/>
        </p:nvSpPr>
        <p:spPr bwMode="auto">
          <a:xfrm>
            <a:off x="2311400" y="2584450"/>
            <a:ext cx="1425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happen at the </a:t>
            </a:r>
            <a:r>
              <a:rPr lang="en-GB" altLang="en-US" b="1">
                <a:solidFill>
                  <a:srgbClr val="FF6600"/>
                </a:solidFill>
              </a:rPr>
              <a:t>melting point</a:t>
            </a:r>
          </a:p>
        </p:txBody>
      </p:sp>
      <p:sp>
        <p:nvSpPr>
          <p:cNvPr id="23" name="Text Box 101">
            <a:extLst>
              <a:ext uri="{FF2B5EF4-FFF2-40B4-BE49-F238E27FC236}">
                <a16:creationId xmlns:a16="http://schemas.microsoft.com/office/drawing/2014/main" id="{D729E92C-1646-4831-95D2-2D3CB4936D1C}"/>
              </a:ext>
            </a:extLst>
          </p:cNvPr>
          <p:cNvSpPr txBox="1">
            <a:spLocks noChangeArrowheads="1"/>
          </p:cNvSpPr>
          <p:nvPr/>
        </p:nvSpPr>
        <p:spPr bwMode="auto">
          <a:xfrm>
            <a:off x="5421313" y="2584450"/>
            <a:ext cx="1425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happen at the </a:t>
            </a:r>
            <a:r>
              <a:rPr lang="en-GB" altLang="en-US" b="1">
                <a:solidFill>
                  <a:srgbClr val="FF6600"/>
                </a:solidFill>
              </a:rPr>
              <a:t>boiling point</a:t>
            </a:r>
          </a:p>
        </p:txBody>
      </p:sp>
      <p:pic>
        <p:nvPicPr>
          <p:cNvPr id="28" name="Picture 8">
            <a:hlinkClick r:id="" action="ppaction://hlinkshowjump?jump=nextslide"/>
            <a:extLst>
              <a:ext uri="{FF2B5EF4-FFF2-40B4-BE49-F238E27FC236}">
                <a16:creationId xmlns:a16="http://schemas.microsoft.com/office/drawing/2014/main" id="{8E573C72-19ED-46C7-90C3-548364E17B9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97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97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97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97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22" grpId="0"/>
      <p:bldP spid="499723" grpId="0"/>
      <p:bldP spid="499724" grpId="0"/>
      <p:bldP spid="499725" grpId="0"/>
      <p:bldP spid="19"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CBBFD42-BD7D-4682-87C2-885E6A7DED02}"/>
              </a:ext>
            </a:extLst>
          </p:cNvPr>
          <p:cNvSpPr>
            <a:spLocks noGrp="1"/>
          </p:cNvSpPr>
          <p:nvPr>
            <p:ph type="title"/>
          </p:nvPr>
        </p:nvSpPr>
        <p:spPr/>
        <p:txBody>
          <a:bodyPr/>
          <a:lstStyle/>
          <a:p>
            <a:r>
              <a:rPr lang="en-GB" altLang="en-US"/>
              <a:t>Particle theory and changes of state</a:t>
            </a:r>
          </a:p>
        </p:txBody>
      </p:sp>
      <p:sp>
        <p:nvSpPr>
          <p:cNvPr id="21507" name="TextBox 23">
            <a:extLst>
              <a:ext uri="{FF2B5EF4-FFF2-40B4-BE49-F238E27FC236}">
                <a16:creationId xmlns:a16="http://schemas.microsoft.com/office/drawing/2014/main" id="{717B5975-F12F-4F42-B970-A603B5B660F1}"/>
              </a:ext>
            </a:extLst>
          </p:cNvPr>
          <p:cNvSpPr txBox="1">
            <a:spLocks noChangeArrowheads="1"/>
          </p:cNvSpPr>
          <p:nvPr/>
        </p:nvSpPr>
        <p:spPr bwMode="auto">
          <a:xfrm>
            <a:off x="360363" y="792163"/>
            <a:ext cx="6432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Particle theory is useful for thinking about </a:t>
            </a:r>
            <a:r>
              <a:rPr lang="en-GB" altLang="en-US" b="1"/>
              <a:t>changes of state </a:t>
            </a:r>
            <a:r>
              <a:rPr lang="en-GB" altLang="en-US"/>
              <a:t>and gives a clear idea about what might happen.</a:t>
            </a:r>
          </a:p>
        </p:txBody>
      </p:sp>
      <p:sp>
        <p:nvSpPr>
          <p:cNvPr id="12" name="TextBox 22">
            <a:extLst>
              <a:ext uri="{FF2B5EF4-FFF2-40B4-BE49-F238E27FC236}">
                <a16:creationId xmlns:a16="http://schemas.microsoft.com/office/drawing/2014/main" id="{43ED67C9-9E93-4FD9-93DE-532DDEA006A9}"/>
              </a:ext>
            </a:extLst>
          </p:cNvPr>
          <p:cNvSpPr txBox="1">
            <a:spLocks noChangeArrowheads="1"/>
          </p:cNvSpPr>
          <p:nvPr/>
        </p:nvSpPr>
        <p:spPr bwMode="auto">
          <a:xfrm>
            <a:off x="355600" y="3490913"/>
            <a:ext cx="8337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does not take into account the nature of the </a:t>
            </a:r>
            <a:r>
              <a:rPr lang="en-GB" altLang="en-US" b="1"/>
              <a:t>real</a:t>
            </a:r>
            <a:r>
              <a:rPr lang="en-GB" altLang="en-US"/>
              <a:t> particles involved. Different particles will have a different:</a:t>
            </a:r>
          </a:p>
        </p:txBody>
      </p:sp>
      <p:pic>
        <p:nvPicPr>
          <p:cNvPr id="21510" name="Picture 13" descr="zoom">
            <a:extLst>
              <a:ext uri="{FF2B5EF4-FFF2-40B4-BE49-F238E27FC236}">
                <a16:creationId xmlns:a16="http://schemas.microsoft.com/office/drawing/2014/main" id="{7C3BCF43-286A-48BC-BD29-92848BCAD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75" y="784225"/>
            <a:ext cx="16033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1">
            <a:extLst>
              <a:ext uri="{FF2B5EF4-FFF2-40B4-BE49-F238E27FC236}">
                <a16:creationId xmlns:a16="http://schemas.microsoft.com/office/drawing/2014/main" id="{353F7041-105D-470A-8952-AF398F43E3FE}"/>
              </a:ext>
            </a:extLst>
          </p:cNvPr>
          <p:cNvSpPr txBox="1">
            <a:spLocks noChangeArrowheads="1"/>
          </p:cNvSpPr>
          <p:nvPr/>
        </p:nvSpPr>
        <p:spPr bwMode="auto">
          <a:xfrm>
            <a:off x="360363" y="2141538"/>
            <a:ext cx="6230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represents atoms as small, inelastic spheres with no forces acting between them i.e. like small bowling balls.</a:t>
            </a:r>
          </a:p>
        </p:txBody>
      </p:sp>
      <p:sp>
        <p:nvSpPr>
          <p:cNvPr id="18" name="TextBox 17">
            <a:extLst>
              <a:ext uri="{FF2B5EF4-FFF2-40B4-BE49-F238E27FC236}">
                <a16:creationId xmlns:a16="http://schemas.microsoft.com/office/drawing/2014/main" id="{8B510DD9-D30F-4FE9-B3AD-4797D29054EC}"/>
              </a:ext>
            </a:extLst>
          </p:cNvPr>
          <p:cNvSpPr txBox="1">
            <a:spLocks noChangeArrowheads="1"/>
          </p:cNvSpPr>
          <p:nvPr/>
        </p:nvSpPr>
        <p:spPr bwMode="auto">
          <a:xfrm>
            <a:off x="2208213" y="5080000"/>
            <a:ext cx="622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force acting between them.</a:t>
            </a:r>
          </a:p>
        </p:txBody>
      </p:sp>
      <p:sp>
        <p:nvSpPr>
          <p:cNvPr id="17" name="TextBox 16">
            <a:extLst>
              <a:ext uri="{FF2B5EF4-FFF2-40B4-BE49-F238E27FC236}">
                <a16:creationId xmlns:a16="http://schemas.microsoft.com/office/drawing/2014/main" id="{FAE1C263-DC8D-4544-BD8B-7CD97391E5DA}"/>
              </a:ext>
            </a:extLst>
          </p:cNvPr>
          <p:cNvSpPr txBox="1">
            <a:spLocks noChangeArrowheads="1"/>
          </p:cNvSpPr>
          <p:nvPr/>
        </p:nvSpPr>
        <p:spPr bwMode="auto">
          <a:xfrm>
            <a:off x="355600" y="5080000"/>
            <a:ext cx="5159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shape</a:t>
            </a:r>
          </a:p>
        </p:txBody>
      </p:sp>
      <p:sp>
        <p:nvSpPr>
          <p:cNvPr id="15" name="TextBox 14">
            <a:extLst>
              <a:ext uri="{FF2B5EF4-FFF2-40B4-BE49-F238E27FC236}">
                <a16:creationId xmlns:a16="http://schemas.microsoft.com/office/drawing/2014/main" id="{65D728BD-1FFF-4256-B90C-94561338C222}"/>
              </a:ext>
            </a:extLst>
          </p:cNvPr>
          <p:cNvSpPr txBox="1">
            <a:spLocks noChangeArrowheads="1"/>
          </p:cNvSpPr>
          <p:nvPr/>
        </p:nvSpPr>
        <p:spPr bwMode="auto">
          <a:xfrm>
            <a:off x="355600" y="4470400"/>
            <a:ext cx="515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mass</a:t>
            </a:r>
          </a:p>
        </p:txBody>
      </p:sp>
      <p:sp>
        <p:nvSpPr>
          <p:cNvPr id="19" name="TextBox 18">
            <a:extLst>
              <a:ext uri="{FF2B5EF4-FFF2-40B4-BE49-F238E27FC236}">
                <a16:creationId xmlns:a16="http://schemas.microsoft.com/office/drawing/2014/main" id="{73786300-DE6C-4580-9EC7-7B917F8A2697}"/>
              </a:ext>
            </a:extLst>
          </p:cNvPr>
          <p:cNvSpPr txBox="1">
            <a:spLocks noChangeArrowheads="1"/>
          </p:cNvSpPr>
          <p:nvPr/>
        </p:nvSpPr>
        <p:spPr bwMode="auto">
          <a:xfrm>
            <a:off x="2208213" y="4470400"/>
            <a:ext cx="5159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size</a:t>
            </a:r>
          </a:p>
        </p:txBody>
      </p:sp>
      <p:sp>
        <p:nvSpPr>
          <p:cNvPr id="20" name="TextBox 2">
            <a:extLst>
              <a:ext uri="{FF2B5EF4-FFF2-40B4-BE49-F238E27FC236}">
                <a16:creationId xmlns:a16="http://schemas.microsoft.com/office/drawing/2014/main" id="{070062B4-CE7B-4914-A66F-7C2ED69D798F}"/>
              </a:ext>
            </a:extLst>
          </p:cNvPr>
          <p:cNvSpPr txBox="1">
            <a:spLocks noChangeArrowheads="1"/>
          </p:cNvSpPr>
          <p:nvPr/>
        </p:nvSpPr>
        <p:spPr bwMode="auto">
          <a:xfrm>
            <a:off x="355600" y="5691188"/>
            <a:ext cx="8337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of these properties will affect changes of state.</a:t>
            </a:r>
          </a:p>
        </p:txBody>
      </p:sp>
      <p:pic>
        <p:nvPicPr>
          <p:cNvPr id="14" name="Picture 8">
            <a:hlinkClick r:id="" action="ppaction://hlinkshowjump?jump=nextslide"/>
            <a:extLst>
              <a:ext uri="{FF2B5EF4-FFF2-40B4-BE49-F238E27FC236}">
                <a16:creationId xmlns:a16="http://schemas.microsoft.com/office/drawing/2014/main" id="{A974142F-135F-409F-9508-7CDD710440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7" grpId="0"/>
      <p:bldP spid="15"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098D8BB-73F4-4A67-8D12-37960B0CB96B}"/>
              </a:ext>
            </a:extLst>
          </p:cNvPr>
          <p:cNvSpPr>
            <a:spLocks noGrp="1"/>
          </p:cNvSpPr>
          <p:nvPr>
            <p:ph type="title"/>
          </p:nvPr>
        </p:nvSpPr>
        <p:spPr/>
        <p:txBody>
          <a:bodyPr/>
          <a:lstStyle/>
          <a:p>
            <a:r>
              <a:rPr lang="en-GB" altLang="en-US"/>
              <a:t>Changing state</a:t>
            </a:r>
          </a:p>
        </p:txBody>
      </p:sp>
      <p:sp>
        <p:nvSpPr>
          <p:cNvPr id="22531" name="TextBox 2">
            <a:extLst>
              <a:ext uri="{FF2B5EF4-FFF2-40B4-BE49-F238E27FC236}">
                <a16:creationId xmlns:a16="http://schemas.microsoft.com/office/drawing/2014/main" id="{BD28DF28-15E2-48EB-9CC2-7388EDE4B53B}"/>
              </a:ext>
            </a:extLst>
          </p:cNvPr>
          <p:cNvSpPr txBox="1">
            <a:spLocks noChangeArrowheads="1"/>
          </p:cNvSpPr>
          <p:nvPr/>
        </p:nvSpPr>
        <p:spPr bwMode="auto">
          <a:xfrm>
            <a:off x="355600" y="792163"/>
            <a:ext cx="817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Particles have </a:t>
            </a:r>
            <a:r>
              <a:rPr lang="en-GB" altLang="en-US" b="1"/>
              <a:t>forces </a:t>
            </a:r>
            <a:r>
              <a:rPr lang="en-GB" altLang="en-US"/>
              <a:t>acting between them. </a:t>
            </a:r>
          </a:p>
        </p:txBody>
      </p:sp>
      <p:sp>
        <p:nvSpPr>
          <p:cNvPr id="6" name="TextBox 5">
            <a:extLst>
              <a:ext uri="{FF2B5EF4-FFF2-40B4-BE49-F238E27FC236}">
                <a16:creationId xmlns:a16="http://schemas.microsoft.com/office/drawing/2014/main" id="{3893DC21-91DF-4E5B-8244-543DFF68CC24}"/>
              </a:ext>
            </a:extLst>
          </p:cNvPr>
          <p:cNvSpPr txBox="1">
            <a:spLocks noChangeArrowheads="1"/>
          </p:cNvSpPr>
          <p:nvPr/>
        </p:nvSpPr>
        <p:spPr bwMode="auto">
          <a:xfrm>
            <a:off x="355600" y="3349625"/>
            <a:ext cx="1889125"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is this?</a:t>
            </a:r>
          </a:p>
        </p:txBody>
      </p:sp>
      <p:sp>
        <p:nvSpPr>
          <p:cNvPr id="7" name="TextBox 6">
            <a:extLst>
              <a:ext uri="{FF2B5EF4-FFF2-40B4-BE49-F238E27FC236}">
                <a16:creationId xmlns:a16="http://schemas.microsoft.com/office/drawing/2014/main" id="{BEE19BAA-05A2-41EF-8398-CA7B7B82AF25}"/>
              </a:ext>
            </a:extLst>
          </p:cNvPr>
          <p:cNvSpPr txBox="1">
            <a:spLocks noChangeArrowheads="1"/>
          </p:cNvSpPr>
          <p:nvPr/>
        </p:nvSpPr>
        <p:spPr bwMode="auto">
          <a:xfrm>
            <a:off x="355600" y="4238625"/>
            <a:ext cx="6265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amount of energy needed to change the state from solid to liquid (melting) or liquid to gas (boiling) </a:t>
            </a:r>
            <a:r>
              <a:rPr lang="en-GB" altLang="en-US" b="1"/>
              <a:t>increases</a:t>
            </a:r>
            <a:r>
              <a:rPr lang="en-GB" altLang="en-US"/>
              <a:t> as the </a:t>
            </a:r>
            <a:r>
              <a:rPr lang="en-GB" altLang="en-US" b="1"/>
              <a:t>strength of the forces </a:t>
            </a:r>
            <a:r>
              <a:rPr lang="en-GB" altLang="en-US"/>
              <a:t>between the particles </a:t>
            </a:r>
            <a:r>
              <a:rPr lang="en-GB" altLang="en-US" b="1"/>
              <a:t>increases</a:t>
            </a:r>
            <a:r>
              <a:rPr lang="en-GB" altLang="en-US"/>
              <a:t>.</a:t>
            </a:r>
          </a:p>
        </p:txBody>
      </p:sp>
      <p:pic>
        <p:nvPicPr>
          <p:cNvPr id="22534" name="Picture 2" descr="Z:\Science\GCSE Science 2016\Presentation update\Design\Images\thermometer.png">
            <a:extLst>
              <a:ext uri="{FF2B5EF4-FFF2-40B4-BE49-F238E27FC236}">
                <a16:creationId xmlns:a16="http://schemas.microsoft.com/office/drawing/2014/main" id="{DC68E9CE-3DE0-4D3D-9E52-E56DEF23F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1076325"/>
            <a:ext cx="19240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a:extLst>
              <a:ext uri="{FF2B5EF4-FFF2-40B4-BE49-F238E27FC236}">
                <a16:creationId xmlns:a16="http://schemas.microsoft.com/office/drawing/2014/main" id="{9D903B23-51DC-481C-AB06-A907C7756EF1}"/>
              </a:ext>
            </a:extLst>
          </p:cNvPr>
          <p:cNvSpPr>
            <a:spLocks noChangeArrowheads="1"/>
          </p:cNvSpPr>
          <p:nvPr/>
        </p:nvSpPr>
        <p:spPr bwMode="auto">
          <a:xfrm>
            <a:off x="355600" y="1627188"/>
            <a:ext cx="5689600" cy="12001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The stronger the forces between the particles, the higher the melting point and boiling point of the substance.</a:t>
            </a:r>
          </a:p>
        </p:txBody>
      </p:sp>
      <p:pic>
        <p:nvPicPr>
          <p:cNvPr id="9" name="Picture 8">
            <a:hlinkClick r:id="" action="ppaction://hlinkshowjump?jump=nextslide"/>
            <a:extLst>
              <a:ext uri="{FF2B5EF4-FFF2-40B4-BE49-F238E27FC236}">
                <a16:creationId xmlns:a16="http://schemas.microsoft.com/office/drawing/2014/main" id="{A96858D7-8FB7-4A21-B864-A8975D937E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25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9">
            <a:extLst>
              <a:ext uri="{FF2B5EF4-FFF2-40B4-BE49-F238E27FC236}">
                <a16:creationId xmlns:a16="http://schemas.microsoft.com/office/drawing/2014/main" id="{15E1CC29-AA56-47D8-82B1-DE9F4C96C602}"/>
              </a:ext>
            </a:extLst>
          </p:cNvPr>
          <p:cNvSpPr>
            <a:spLocks noChangeArrowheads="1"/>
          </p:cNvSpPr>
          <p:nvPr/>
        </p:nvSpPr>
        <p:spPr bwMode="auto">
          <a:xfrm>
            <a:off x="461963" y="1350963"/>
            <a:ext cx="8101012" cy="828675"/>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55" name="TextBox 14">
            <a:extLst>
              <a:ext uri="{FF2B5EF4-FFF2-40B4-BE49-F238E27FC236}">
                <a16:creationId xmlns:a16="http://schemas.microsoft.com/office/drawing/2014/main" id="{18108449-C274-4853-9AA7-E8375D7C2B40}"/>
              </a:ext>
            </a:extLst>
          </p:cNvPr>
          <p:cNvSpPr txBox="1">
            <a:spLocks noChangeArrowheads="1"/>
          </p:cNvSpPr>
          <p:nvPr/>
        </p:nvSpPr>
        <p:spPr bwMode="auto">
          <a:xfrm>
            <a:off x="450850" y="1549400"/>
            <a:ext cx="169544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substance</a:t>
            </a:r>
          </a:p>
        </p:txBody>
      </p:sp>
      <p:sp>
        <p:nvSpPr>
          <p:cNvPr id="23556" name="Title 1">
            <a:extLst>
              <a:ext uri="{FF2B5EF4-FFF2-40B4-BE49-F238E27FC236}">
                <a16:creationId xmlns:a16="http://schemas.microsoft.com/office/drawing/2014/main" id="{25D86C66-A30E-4985-AE18-701B119EA67F}"/>
              </a:ext>
            </a:extLst>
          </p:cNvPr>
          <p:cNvSpPr>
            <a:spLocks noGrp="1"/>
          </p:cNvSpPr>
          <p:nvPr>
            <p:ph type="title"/>
          </p:nvPr>
        </p:nvSpPr>
        <p:spPr/>
        <p:txBody>
          <a:bodyPr/>
          <a:lstStyle/>
          <a:p>
            <a:r>
              <a:rPr lang="en-GB" altLang="en-US"/>
              <a:t>Different substances</a:t>
            </a:r>
          </a:p>
        </p:txBody>
      </p:sp>
      <p:sp>
        <p:nvSpPr>
          <p:cNvPr id="23557" name="TextBox 24">
            <a:extLst>
              <a:ext uri="{FF2B5EF4-FFF2-40B4-BE49-F238E27FC236}">
                <a16:creationId xmlns:a16="http://schemas.microsoft.com/office/drawing/2014/main" id="{8FF83F1B-4237-49ED-9655-B5C958D4C2DC}"/>
              </a:ext>
            </a:extLst>
          </p:cNvPr>
          <p:cNvSpPr txBox="1">
            <a:spLocks noChangeArrowheads="1"/>
          </p:cNvSpPr>
          <p:nvPr/>
        </p:nvSpPr>
        <p:spPr bwMode="auto">
          <a:xfrm>
            <a:off x="360363" y="792163"/>
            <a:ext cx="7275512"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state are the following substances in at 25</a:t>
            </a:r>
            <a:r>
              <a:rPr lang="en-GB" altLang="en-US" sz="1000"/>
              <a:t> </a:t>
            </a:r>
            <a:r>
              <a:rPr lang="en-GB" altLang="en-US"/>
              <a:t>°C</a:t>
            </a:r>
            <a:r>
              <a:rPr lang="en-GB" altLang="en-US">
                <a:solidFill>
                  <a:srgbClr val="010067"/>
                </a:solidFill>
              </a:rPr>
              <a:t>?</a:t>
            </a:r>
            <a:endParaRPr lang="en-GB" altLang="en-US"/>
          </a:p>
        </p:txBody>
      </p:sp>
      <p:sp>
        <p:nvSpPr>
          <p:cNvPr id="3" name="Rectangle 2">
            <a:extLst>
              <a:ext uri="{FF2B5EF4-FFF2-40B4-BE49-F238E27FC236}">
                <a16:creationId xmlns:a16="http://schemas.microsoft.com/office/drawing/2014/main" id="{9CF6912C-3B37-4E0C-9646-465895718BFA}"/>
              </a:ext>
            </a:extLst>
          </p:cNvPr>
          <p:cNvSpPr/>
          <p:nvPr/>
        </p:nvSpPr>
        <p:spPr bwMode="auto">
          <a:xfrm>
            <a:off x="461963" y="1338263"/>
            <a:ext cx="8101012" cy="3230773"/>
          </a:xfrm>
          <a:prstGeom prst="rect">
            <a:avLst/>
          </a:prstGeom>
          <a:noFill/>
          <a:ln w="22225">
            <a:solidFill>
              <a:srgbClr val="FF66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GB">
              <a:solidFill>
                <a:srgbClr val="000066"/>
              </a:solidFill>
            </a:endParaRPr>
          </a:p>
        </p:txBody>
      </p:sp>
      <p:cxnSp>
        <p:nvCxnSpPr>
          <p:cNvPr id="23560" name="Straight Connector 4">
            <a:extLst>
              <a:ext uri="{FF2B5EF4-FFF2-40B4-BE49-F238E27FC236}">
                <a16:creationId xmlns:a16="http://schemas.microsoft.com/office/drawing/2014/main" id="{5CAFE2A7-8E69-40DF-876F-2DED78442C03}"/>
              </a:ext>
            </a:extLst>
          </p:cNvPr>
          <p:cNvCxnSpPr>
            <a:cxnSpLocks noChangeShapeType="1"/>
          </p:cNvCxnSpPr>
          <p:nvPr/>
        </p:nvCxnSpPr>
        <p:spPr bwMode="auto">
          <a:xfrm>
            <a:off x="2149475" y="1350963"/>
            <a:ext cx="0" cy="3218073"/>
          </a:xfrm>
          <a:prstGeom prst="line">
            <a:avLst/>
          </a:prstGeom>
          <a:noFill/>
          <a:ln w="22225" algn="ctr">
            <a:solidFill>
              <a:srgbClr val="FF6600"/>
            </a:solidFill>
            <a:round/>
            <a:headEnd/>
            <a:tailEnd/>
          </a:ln>
          <a:extLst>
            <a:ext uri="{909E8E84-426E-40DD-AFC4-6F175D3DCCD1}">
              <a14:hiddenFill xmlns:a14="http://schemas.microsoft.com/office/drawing/2010/main">
                <a:noFill/>
              </a14:hiddenFill>
            </a:ext>
          </a:extLst>
        </p:spPr>
      </p:cxnSp>
      <p:cxnSp>
        <p:nvCxnSpPr>
          <p:cNvPr id="23561" name="Straight Connector 9">
            <a:extLst>
              <a:ext uri="{FF2B5EF4-FFF2-40B4-BE49-F238E27FC236}">
                <a16:creationId xmlns:a16="http://schemas.microsoft.com/office/drawing/2014/main" id="{E8AA4047-C19C-4C0A-B717-FA2290A20115}"/>
              </a:ext>
            </a:extLst>
          </p:cNvPr>
          <p:cNvCxnSpPr>
            <a:cxnSpLocks noChangeShapeType="1"/>
          </p:cNvCxnSpPr>
          <p:nvPr/>
        </p:nvCxnSpPr>
        <p:spPr bwMode="auto">
          <a:xfrm>
            <a:off x="4221163" y="1350963"/>
            <a:ext cx="0" cy="3218073"/>
          </a:xfrm>
          <a:prstGeom prst="line">
            <a:avLst/>
          </a:prstGeom>
          <a:noFill/>
          <a:ln w="22225" algn="ctr">
            <a:solidFill>
              <a:srgbClr val="FF6600"/>
            </a:solidFill>
            <a:round/>
            <a:headEnd/>
            <a:tailEnd/>
          </a:ln>
          <a:extLst>
            <a:ext uri="{909E8E84-426E-40DD-AFC4-6F175D3DCCD1}">
              <a14:hiddenFill xmlns:a14="http://schemas.microsoft.com/office/drawing/2010/main">
                <a:noFill/>
              </a14:hiddenFill>
            </a:ext>
          </a:extLst>
        </p:spPr>
      </p:cxnSp>
      <p:cxnSp>
        <p:nvCxnSpPr>
          <p:cNvPr id="23562" name="Straight Connector 10">
            <a:extLst>
              <a:ext uri="{FF2B5EF4-FFF2-40B4-BE49-F238E27FC236}">
                <a16:creationId xmlns:a16="http://schemas.microsoft.com/office/drawing/2014/main" id="{F2D5202C-6D44-4514-BE32-2A58F1094FF0}"/>
              </a:ext>
            </a:extLst>
          </p:cNvPr>
          <p:cNvCxnSpPr>
            <a:cxnSpLocks noChangeShapeType="1"/>
          </p:cNvCxnSpPr>
          <p:nvPr/>
        </p:nvCxnSpPr>
        <p:spPr bwMode="auto">
          <a:xfrm>
            <a:off x="6245225" y="1350963"/>
            <a:ext cx="0" cy="3189287"/>
          </a:xfrm>
          <a:prstGeom prst="line">
            <a:avLst/>
          </a:prstGeom>
          <a:noFill/>
          <a:ln w="22225" algn="ctr">
            <a:solidFill>
              <a:srgbClr val="FF6600"/>
            </a:solidFill>
            <a:round/>
            <a:headEnd/>
            <a:tailEnd/>
          </a:ln>
          <a:extLst>
            <a:ext uri="{909E8E84-426E-40DD-AFC4-6F175D3DCCD1}">
              <a14:hiddenFill xmlns:a14="http://schemas.microsoft.com/office/drawing/2010/main">
                <a:noFill/>
              </a14:hiddenFill>
            </a:ext>
          </a:extLst>
        </p:spPr>
      </p:cxnSp>
      <p:sp>
        <p:nvSpPr>
          <p:cNvPr id="23563" name="TextBox 16">
            <a:extLst>
              <a:ext uri="{FF2B5EF4-FFF2-40B4-BE49-F238E27FC236}">
                <a16:creationId xmlns:a16="http://schemas.microsoft.com/office/drawing/2014/main" id="{892F8155-F7C1-4214-B937-75B024F4736B}"/>
              </a:ext>
            </a:extLst>
          </p:cNvPr>
          <p:cNvSpPr txBox="1">
            <a:spLocks noChangeArrowheads="1"/>
          </p:cNvSpPr>
          <p:nvPr/>
        </p:nvSpPr>
        <p:spPr bwMode="auto">
          <a:xfrm>
            <a:off x="2149474" y="1358900"/>
            <a:ext cx="20685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318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melting point (°C)</a:t>
            </a:r>
          </a:p>
        </p:txBody>
      </p:sp>
      <p:sp>
        <p:nvSpPr>
          <p:cNvPr id="23564" name="TextBox 17">
            <a:extLst>
              <a:ext uri="{FF2B5EF4-FFF2-40B4-BE49-F238E27FC236}">
                <a16:creationId xmlns:a16="http://schemas.microsoft.com/office/drawing/2014/main" id="{3026E1D4-F7EE-4C74-AF02-B7E804090ADA}"/>
              </a:ext>
            </a:extLst>
          </p:cNvPr>
          <p:cNvSpPr txBox="1">
            <a:spLocks noChangeArrowheads="1"/>
          </p:cNvSpPr>
          <p:nvPr/>
        </p:nvSpPr>
        <p:spPr bwMode="auto">
          <a:xfrm>
            <a:off x="4249738" y="1365250"/>
            <a:ext cx="199548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boiling point (°C)</a:t>
            </a:r>
          </a:p>
        </p:txBody>
      </p:sp>
      <p:sp>
        <p:nvSpPr>
          <p:cNvPr id="23565" name="TextBox 18">
            <a:extLst>
              <a:ext uri="{FF2B5EF4-FFF2-40B4-BE49-F238E27FC236}">
                <a16:creationId xmlns:a16="http://schemas.microsoft.com/office/drawing/2014/main" id="{10A7A1CF-92AF-4DDF-A395-B5E6587A9CAF}"/>
              </a:ext>
            </a:extLst>
          </p:cNvPr>
          <p:cNvSpPr txBox="1">
            <a:spLocks noChangeArrowheads="1"/>
          </p:cNvSpPr>
          <p:nvPr/>
        </p:nvSpPr>
        <p:spPr bwMode="auto">
          <a:xfrm>
            <a:off x="6245225" y="1365250"/>
            <a:ext cx="2324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force between the particles</a:t>
            </a:r>
          </a:p>
        </p:txBody>
      </p:sp>
      <p:cxnSp>
        <p:nvCxnSpPr>
          <p:cNvPr id="23566" name="Straight Connector 20">
            <a:extLst>
              <a:ext uri="{FF2B5EF4-FFF2-40B4-BE49-F238E27FC236}">
                <a16:creationId xmlns:a16="http://schemas.microsoft.com/office/drawing/2014/main" id="{1628F45D-D1E1-4483-9ECF-F665730CF47A}"/>
              </a:ext>
            </a:extLst>
          </p:cNvPr>
          <p:cNvCxnSpPr>
            <a:cxnSpLocks noChangeShapeType="1"/>
          </p:cNvCxnSpPr>
          <p:nvPr/>
        </p:nvCxnSpPr>
        <p:spPr bwMode="auto">
          <a:xfrm>
            <a:off x="468313" y="3111500"/>
            <a:ext cx="8101012" cy="0"/>
          </a:xfrm>
          <a:prstGeom prst="line">
            <a:avLst/>
          </a:prstGeom>
          <a:noFill/>
          <a:ln w="22225" algn="ctr">
            <a:solidFill>
              <a:srgbClr val="FF6600"/>
            </a:solidFill>
            <a:round/>
            <a:headEnd/>
            <a:tailEnd/>
          </a:ln>
          <a:extLst>
            <a:ext uri="{909E8E84-426E-40DD-AFC4-6F175D3DCCD1}">
              <a14:hiddenFill xmlns:a14="http://schemas.microsoft.com/office/drawing/2010/main">
                <a:noFill/>
              </a14:hiddenFill>
            </a:ext>
          </a:extLst>
        </p:spPr>
      </p:cxnSp>
      <p:cxnSp>
        <p:nvCxnSpPr>
          <p:cNvPr id="23567" name="Straight Connector 23">
            <a:extLst>
              <a:ext uri="{FF2B5EF4-FFF2-40B4-BE49-F238E27FC236}">
                <a16:creationId xmlns:a16="http://schemas.microsoft.com/office/drawing/2014/main" id="{F4C40AC3-4FC0-4DFD-AA96-7E466486D87A}"/>
              </a:ext>
            </a:extLst>
          </p:cNvPr>
          <p:cNvCxnSpPr>
            <a:cxnSpLocks noChangeShapeType="1"/>
          </p:cNvCxnSpPr>
          <p:nvPr/>
        </p:nvCxnSpPr>
        <p:spPr bwMode="auto">
          <a:xfrm>
            <a:off x="474663" y="4006850"/>
            <a:ext cx="8099425" cy="0"/>
          </a:xfrm>
          <a:prstGeom prst="line">
            <a:avLst/>
          </a:prstGeom>
          <a:noFill/>
          <a:ln w="22225" algn="ctr">
            <a:solidFill>
              <a:srgbClr val="FF6600"/>
            </a:solidFill>
            <a:round/>
            <a:headEnd/>
            <a:tailEnd/>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D158D01C-D8CA-4D7A-A55D-D47ACDBF7AD2}"/>
              </a:ext>
            </a:extLst>
          </p:cNvPr>
          <p:cNvSpPr txBox="1">
            <a:spLocks noChangeArrowheads="1"/>
          </p:cNvSpPr>
          <p:nvPr/>
        </p:nvSpPr>
        <p:spPr bwMode="auto">
          <a:xfrm>
            <a:off x="2709070" y="3331105"/>
            <a:ext cx="922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–101</a:t>
            </a:r>
          </a:p>
        </p:txBody>
      </p:sp>
      <p:sp>
        <p:nvSpPr>
          <p:cNvPr id="28" name="TextBox 27">
            <a:extLst>
              <a:ext uri="{FF2B5EF4-FFF2-40B4-BE49-F238E27FC236}">
                <a16:creationId xmlns:a16="http://schemas.microsoft.com/office/drawing/2014/main" id="{1A65D464-30D9-4EA5-AB79-03BBA4ADB131}"/>
              </a:ext>
            </a:extLst>
          </p:cNvPr>
          <p:cNvSpPr txBox="1">
            <a:spLocks noChangeArrowheads="1"/>
          </p:cNvSpPr>
          <p:nvPr/>
        </p:nvSpPr>
        <p:spPr bwMode="auto">
          <a:xfrm>
            <a:off x="4804570" y="3331254"/>
            <a:ext cx="827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–34</a:t>
            </a:r>
          </a:p>
        </p:txBody>
      </p:sp>
      <p:sp>
        <p:nvSpPr>
          <p:cNvPr id="29" name="TextBox 28">
            <a:extLst>
              <a:ext uri="{FF2B5EF4-FFF2-40B4-BE49-F238E27FC236}">
                <a16:creationId xmlns:a16="http://schemas.microsoft.com/office/drawing/2014/main" id="{C812EC0E-89CE-409F-86DE-9C6482BDBB4D}"/>
              </a:ext>
            </a:extLst>
          </p:cNvPr>
          <p:cNvSpPr txBox="1">
            <a:spLocks noChangeArrowheads="1"/>
          </p:cNvSpPr>
          <p:nvPr/>
        </p:nvSpPr>
        <p:spPr bwMode="auto">
          <a:xfrm>
            <a:off x="626269" y="3146955"/>
            <a:ext cx="1384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chlorine (Cl</a:t>
            </a:r>
            <a:r>
              <a:rPr lang="en-GB" altLang="en-US" baseline="-25000" dirty="0"/>
              <a:t>2</a:t>
            </a:r>
            <a:r>
              <a:rPr lang="en-GB" altLang="en-US" dirty="0"/>
              <a:t>)</a:t>
            </a:r>
          </a:p>
        </p:txBody>
      </p:sp>
      <p:sp>
        <p:nvSpPr>
          <p:cNvPr id="30" name="TextBox 29">
            <a:extLst>
              <a:ext uri="{FF2B5EF4-FFF2-40B4-BE49-F238E27FC236}">
                <a16:creationId xmlns:a16="http://schemas.microsoft.com/office/drawing/2014/main" id="{DA7E2E70-9EEA-4E27-89B8-895110480CF2}"/>
              </a:ext>
            </a:extLst>
          </p:cNvPr>
          <p:cNvSpPr txBox="1">
            <a:spLocks noChangeArrowheads="1"/>
          </p:cNvSpPr>
          <p:nvPr/>
        </p:nvSpPr>
        <p:spPr bwMode="auto">
          <a:xfrm>
            <a:off x="6892132" y="3331105"/>
            <a:ext cx="1027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weak</a:t>
            </a:r>
          </a:p>
        </p:txBody>
      </p:sp>
      <p:sp>
        <p:nvSpPr>
          <p:cNvPr id="31" name="TextBox 30">
            <a:extLst>
              <a:ext uri="{FF2B5EF4-FFF2-40B4-BE49-F238E27FC236}">
                <a16:creationId xmlns:a16="http://schemas.microsoft.com/office/drawing/2014/main" id="{B7B0FBF1-76AA-40FA-8BB8-CA009F759B36}"/>
              </a:ext>
            </a:extLst>
          </p:cNvPr>
          <p:cNvSpPr txBox="1">
            <a:spLocks noChangeArrowheads="1"/>
          </p:cNvSpPr>
          <p:nvPr/>
        </p:nvSpPr>
        <p:spPr bwMode="auto">
          <a:xfrm>
            <a:off x="950913" y="4050887"/>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iron</a:t>
            </a:r>
            <a:endParaRPr lang="en-GB" altLang="en-US" baseline="-25000" dirty="0"/>
          </a:p>
        </p:txBody>
      </p:sp>
      <p:sp>
        <p:nvSpPr>
          <p:cNvPr id="32" name="TextBox 31">
            <a:extLst>
              <a:ext uri="{FF2B5EF4-FFF2-40B4-BE49-F238E27FC236}">
                <a16:creationId xmlns:a16="http://schemas.microsoft.com/office/drawing/2014/main" id="{353CA7A6-EDED-4CA6-9804-49D1E552E800}"/>
              </a:ext>
            </a:extLst>
          </p:cNvPr>
          <p:cNvSpPr txBox="1">
            <a:spLocks noChangeArrowheads="1"/>
          </p:cNvSpPr>
          <p:nvPr/>
        </p:nvSpPr>
        <p:spPr bwMode="auto">
          <a:xfrm>
            <a:off x="4687363" y="4051036"/>
            <a:ext cx="1061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2,862</a:t>
            </a:r>
          </a:p>
        </p:txBody>
      </p:sp>
      <p:sp>
        <p:nvSpPr>
          <p:cNvPr id="33" name="TextBox 32">
            <a:extLst>
              <a:ext uri="{FF2B5EF4-FFF2-40B4-BE49-F238E27FC236}">
                <a16:creationId xmlns:a16="http://schemas.microsoft.com/office/drawing/2014/main" id="{EC79AA7B-855A-4E06-AAE0-45E9AED3AF2F}"/>
              </a:ext>
            </a:extLst>
          </p:cNvPr>
          <p:cNvSpPr txBox="1">
            <a:spLocks noChangeArrowheads="1"/>
          </p:cNvSpPr>
          <p:nvPr/>
        </p:nvSpPr>
        <p:spPr bwMode="auto">
          <a:xfrm>
            <a:off x="2680495" y="4051681"/>
            <a:ext cx="979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1,538</a:t>
            </a:r>
          </a:p>
        </p:txBody>
      </p:sp>
      <p:sp>
        <p:nvSpPr>
          <p:cNvPr id="34" name="TextBox 33">
            <a:extLst>
              <a:ext uri="{FF2B5EF4-FFF2-40B4-BE49-F238E27FC236}">
                <a16:creationId xmlns:a16="http://schemas.microsoft.com/office/drawing/2014/main" id="{38674976-D60A-4B87-8EEC-A0ACA2F38140}"/>
              </a:ext>
            </a:extLst>
          </p:cNvPr>
          <p:cNvSpPr txBox="1">
            <a:spLocks noChangeArrowheads="1"/>
          </p:cNvSpPr>
          <p:nvPr/>
        </p:nvSpPr>
        <p:spPr bwMode="auto">
          <a:xfrm>
            <a:off x="6511132" y="4051681"/>
            <a:ext cx="1789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very strong</a:t>
            </a:r>
          </a:p>
        </p:txBody>
      </p:sp>
      <p:sp>
        <p:nvSpPr>
          <p:cNvPr id="23577" name="TextBox 34">
            <a:extLst>
              <a:ext uri="{FF2B5EF4-FFF2-40B4-BE49-F238E27FC236}">
                <a16:creationId xmlns:a16="http://schemas.microsoft.com/office/drawing/2014/main" id="{C727983E-8B89-44A9-A638-787E9C3E705F}"/>
              </a:ext>
            </a:extLst>
          </p:cNvPr>
          <p:cNvSpPr txBox="1">
            <a:spLocks noChangeArrowheads="1"/>
          </p:cNvSpPr>
          <p:nvPr/>
        </p:nvSpPr>
        <p:spPr bwMode="auto">
          <a:xfrm>
            <a:off x="797719" y="2230614"/>
            <a:ext cx="104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water (H</a:t>
            </a:r>
            <a:r>
              <a:rPr lang="en-GB" altLang="en-US" baseline="-25000" dirty="0"/>
              <a:t>2</a:t>
            </a:r>
            <a:r>
              <a:rPr lang="en-GB" altLang="en-US" dirty="0"/>
              <a:t>O)</a:t>
            </a:r>
          </a:p>
        </p:txBody>
      </p:sp>
      <p:sp>
        <p:nvSpPr>
          <p:cNvPr id="23578" name="TextBox 35">
            <a:extLst>
              <a:ext uri="{FF2B5EF4-FFF2-40B4-BE49-F238E27FC236}">
                <a16:creationId xmlns:a16="http://schemas.microsoft.com/office/drawing/2014/main" id="{657FF8AE-480B-430D-970C-90CD1CD88BC4}"/>
              </a:ext>
            </a:extLst>
          </p:cNvPr>
          <p:cNvSpPr txBox="1">
            <a:spLocks noChangeArrowheads="1"/>
          </p:cNvSpPr>
          <p:nvPr/>
        </p:nvSpPr>
        <p:spPr bwMode="auto">
          <a:xfrm>
            <a:off x="4824413" y="2414764"/>
            <a:ext cx="78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100</a:t>
            </a:r>
          </a:p>
        </p:txBody>
      </p:sp>
      <p:sp>
        <p:nvSpPr>
          <p:cNvPr id="23579" name="TextBox 36">
            <a:extLst>
              <a:ext uri="{FF2B5EF4-FFF2-40B4-BE49-F238E27FC236}">
                <a16:creationId xmlns:a16="http://schemas.microsoft.com/office/drawing/2014/main" id="{07714A2E-1C7D-442B-BC15-8E8A4D151EB6}"/>
              </a:ext>
            </a:extLst>
          </p:cNvPr>
          <p:cNvSpPr txBox="1">
            <a:spLocks noChangeArrowheads="1"/>
          </p:cNvSpPr>
          <p:nvPr/>
        </p:nvSpPr>
        <p:spPr bwMode="auto">
          <a:xfrm>
            <a:off x="2967832" y="2414764"/>
            <a:ext cx="40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0</a:t>
            </a:r>
          </a:p>
        </p:txBody>
      </p:sp>
      <p:sp>
        <p:nvSpPr>
          <p:cNvPr id="23580" name="TextBox 37">
            <a:extLst>
              <a:ext uri="{FF2B5EF4-FFF2-40B4-BE49-F238E27FC236}">
                <a16:creationId xmlns:a16="http://schemas.microsoft.com/office/drawing/2014/main" id="{30F68285-1F9E-4C3C-8F23-8E76EDEE64B2}"/>
              </a:ext>
            </a:extLst>
          </p:cNvPr>
          <p:cNvSpPr txBox="1">
            <a:spLocks noChangeArrowheads="1"/>
          </p:cNvSpPr>
          <p:nvPr/>
        </p:nvSpPr>
        <p:spPr bwMode="auto">
          <a:xfrm>
            <a:off x="6460332" y="2415558"/>
            <a:ext cx="1890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quite strong</a:t>
            </a:r>
          </a:p>
        </p:txBody>
      </p:sp>
      <p:sp>
        <p:nvSpPr>
          <p:cNvPr id="41" name="TextBox 40">
            <a:extLst>
              <a:ext uri="{FF2B5EF4-FFF2-40B4-BE49-F238E27FC236}">
                <a16:creationId xmlns:a16="http://schemas.microsoft.com/office/drawing/2014/main" id="{C305E253-9C5D-4CAE-B041-6925D9A9084D}"/>
              </a:ext>
            </a:extLst>
          </p:cNvPr>
          <p:cNvSpPr txBox="1">
            <a:spLocks noChangeArrowheads="1"/>
          </p:cNvSpPr>
          <p:nvPr/>
        </p:nvSpPr>
        <p:spPr bwMode="auto">
          <a:xfrm>
            <a:off x="355600" y="5285846"/>
            <a:ext cx="8427153"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Is water (H</a:t>
            </a:r>
            <a:r>
              <a:rPr lang="en-GB" altLang="en-US" baseline="-25000" dirty="0"/>
              <a:t>2</a:t>
            </a:r>
            <a:r>
              <a:rPr lang="en-GB" altLang="en-US" dirty="0"/>
              <a:t>O) broken down into hydrogen (H</a:t>
            </a:r>
            <a:r>
              <a:rPr lang="en-GB" altLang="en-US" baseline="-25000" dirty="0"/>
              <a:t>2</a:t>
            </a:r>
            <a:r>
              <a:rPr lang="en-GB" altLang="en-US" dirty="0"/>
              <a:t>) and oxygen (O) at its melting and boiling points?</a:t>
            </a:r>
          </a:p>
        </p:txBody>
      </p:sp>
      <p:sp>
        <p:nvSpPr>
          <p:cNvPr id="39" name="TextBox 38">
            <a:extLst>
              <a:ext uri="{FF2B5EF4-FFF2-40B4-BE49-F238E27FC236}">
                <a16:creationId xmlns:a16="http://schemas.microsoft.com/office/drawing/2014/main" id="{27379779-48AC-4D1F-B1DF-91223BA6B282}"/>
              </a:ext>
            </a:extLst>
          </p:cNvPr>
          <p:cNvSpPr txBox="1">
            <a:spLocks noChangeArrowheads="1"/>
          </p:cNvSpPr>
          <p:nvPr/>
        </p:nvSpPr>
        <p:spPr bwMode="auto">
          <a:xfrm>
            <a:off x="355600" y="4696530"/>
            <a:ext cx="8427153"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are the forces between the particles different strengths</a:t>
            </a:r>
            <a:r>
              <a:rPr lang="en-GB" altLang="en-US" dirty="0">
                <a:solidFill>
                  <a:srgbClr val="010067"/>
                </a:solidFill>
              </a:rPr>
              <a:t>?</a:t>
            </a:r>
            <a:endParaRPr lang="en-GB" altLang="en-US" dirty="0"/>
          </a:p>
        </p:txBody>
      </p:sp>
      <p:pic>
        <p:nvPicPr>
          <p:cNvPr id="35" name="Picture 8">
            <a:hlinkClick r:id="" action="ppaction://hlinkshowjump?jump=nextslide"/>
            <a:extLst>
              <a:ext uri="{FF2B5EF4-FFF2-40B4-BE49-F238E27FC236}">
                <a16:creationId xmlns:a16="http://schemas.microsoft.com/office/drawing/2014/main" id="{F94D5B10-3394-47A7-A3B3-FAE9387A12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9" descr="notes_icon">
            <a:extLst>
              <a:ext uri="{FF2B5EF4-FFF2-40B4-BE49-F238E27FC236}">
                <a16:creationId xmlns:a16="http://schemas.microsoft.com/office/drawing/2014/main" id="{2806AD8E-8BB4-4F64-A336-3BA7BEF6615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23577" grpId="0"/>
      <p:bldP spid="23578" grpId="0"/>
      <p:bldP spid="23579" grpId="0"/>
      <p:bldP spid="23580" grpId="0"/>
      <p:bldP spid="41"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21" name="Picture 13" descr="saucepan (boiling)">
            <a:extLst>
              <a:ext uri="{FF2B5EF4-FFF2-40B4-BE49-F238E27FC236}">
                <a16:creationId xmlns:a16="http://schemas.microsoft.com/office/drawing/2014/main" id="{C9A2076C-1E52-4941-9A90-8BEA68518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738" y="3425825"/>
            <a:ext cx="2808287"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820" name="Picture 12" descr="saucepan (freezing)">
            <a:extLst>
              <a:ext uri="{FF2B5EF4-FFF2-40B4-BE49-F238E27FC236}">
                <a16:creationId xmlns:a16="http://schemas.microsoft.com/office/drawing/2014/main" id="{057A4AA9-6635-4A16-B5D2-ADAA559D6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836613"/>
            <a:ext cx="280987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a:extLst>
              <a:ext uri="{FF2B5EF4-FFF2-40B4-BE49-F238E27FC236}">
                <a16:creationId xmlns:a16="http://schemas.microsoft.com/office/drawing/2014/main" id="{4EB5DF9E-DA21-4B1D-B578-C427C80E3030}"/>
              </a:ext>
            </a:extLst>
          </p:cNvPr>
          <p:cNvSpPr>
            <a:spLocks noGrp="1" noChangeArrowheads="1"/>
          </p:cNvSpPr>
          <p:nvPr>
            <p:ph type="title"/>
          </p:nvPr>
        </p:nvSpPr>
        <p:spPr>
          <a:noFill/>
        </p:spPr>
        <p:txBody>
          <a:bodyPr/>
          <a:lstStyle/>
          <a:p>
            <a:pPr eaLnBrk="1" hangingPunct="1"/>
            <a:r>
              <a:rPr lang="en-GB" altLang="en-US"/>
              <a:t>Melting point and boiling point</a:t>
            </a:r>
          </a:p>
        </p:txBody>
      </p:sp>
      <p:sp>
        <p:nvSpPr>
          <p:cNvPr id="24581" name="Text Box 4">
            <a:extLst>
              <a:ext uri="{FF2B5EF4-FFF2-40B4-BE49-F238E27FC236}">
                <a16:creationId xmlns:a16="http://schemas.microsoft.com/office/drawing/2014/main" id="{29212C35-C516-4B15-A02D-908686B6BAF8}"/>
              </a:ext>
            </a:extLst>
          </p:cNvPr>
          <p:cNvSpPr txBox="1">
            <a:spLocks noChangeArrowheads="1"/>
          </p:cNvSpPr>
          <p:nvPr/>
        </p:nvSpPr>
        <p:spPr bwMode="auto">
          <a:xfrm>
            <a:off x="360363" y="792163"/>
            <a:ext cx="564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The temperature at which a substance changes from a solid to a liquid is called its </a:t>
            </a:r>
            <a:r>
              <a:rPr lang="en-GB" altLang="en-US" b="1" dirty="0">
                <a:solidFill>
                  <a:srgbClr val="010066"/>
                </a:solidFill>
              </a:rPr>
              <a:t>melting point</a:t>
            </a:r>
            <a:r>
              <a:rPr lang="en-GB" altLang="en-US" dirty="0">
                <a:solidFill>
                  <a:srgbClr val="010066"/>
                </a:solidFill>
              </a:rPr>
              <a:t>.</a:t>
            </a:r>
          </a:p>
        </p:txBody>
      </p:sp>
      <p:sp>
        <p:nvSpPr>
          <p:cNvPr id="503813" name="Text Box 5">
            <a:extLst>
              <a:ext uri="{FF2B5EF4-FFF2-40B4-BE49-F238E27FC236}">
                <a16:creationId xmlns:a16="http://schemas.microsoft.com/office/drawing/2014/main" id="{F9FD7605-480E-46FC-87BA-EB53DFFDF3E4}"/>
              </a:ext>
            </a:extLst>
          </p:cNvPr>
          <p:cNvSpPr txBox="1">
            <a:spLocks noChangeArrowheads="1"/>
          </p:cNvSpPr>
          <p:nvPr/>
        </p:nvSpPr>
        <p:spPr bwMode="auto">
          <a:xfrm>
            <a:off x="360363" y="5265208"/>
            <a:ext cx="5556250" cy="830263"/>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What state is water in at 25</a:t>
            </a:r>
            <a:r>
              <a:rPr lang="en-GB" altLang="en-US" sz="1000" dirty="0">
                <a:solidFill>
                  <a:srgbClr val="010067"/>
                </a:solidFill>
              </a:rPr>
              <a:t> </a:t>
            </a:r>
            <a:r>
              <a:rPr lang="en-US" altLang="en-US" dirty="0">
                <a:solidFill>
                  <a:srgbClr val="010067"/>
                </a:solidFill>
              </a:rPr>
              <a:t>°</a:t>
            </a:r>
            <a:r>
              <a:rPr lang="en-GB" altLang="en-US" dirty="0">
                <a:solidFill>
                  <a:srgbClr val="010067"/>
                </a:solidFill>
              </a:rPr>
              <a:t>C, 300</a:t>
            </a:r>
            <a:r>
              <a:rPr lang="en-GB" altLang="en-US" sz="1000" dirty="0">
                <a:solidFill>
                  <a:srgbClr val="010067"/>
                </a:solidFill>
              </a:rPr>
              <a:t> </a:t>
            </a:r>
            <a:r>
              <a:rPr lang="en-US" altLang="en-US" dirty="0">
                <a:solidFill>
                  <a:srgbClr val="010067"/>
                </a:solidFill>
              </a:rPr>
              <a:t>°</a:t>
            </a:r>
            <a:r>
              <a:rPr lang="en-GB" altLang="en-US" dirty="0">
                <a:solidFill>
                  <a:srgbClr val="010067"/>
                </a:solidFill>
              </a:rPr>
              <a:t>C and 100</a:t>
            </a:r>
            <a:r>
              <a:rPr lang="en-GB" altLang="en-US" sz="1000" dirty="0">
                <a:solidFill>
                  <a:srgbClr val="010067"/>
                </a:solidFill>
              </a:rPr>
              <a:t> </a:t>
            </a:r>
            <a:r>
              <a:rPr lang="en-US" altLang="en-US" dirty="0">
                <a:solidFill>
                  <a:srgbClr val="010067"/>
                </a:solidFill>
              </a:rPr>
              <a:t>°</a:t>
            </a:r>
            <a:r>
              <a:rPr lang="en-GB" altLang="en-US" dirty="0">
                <a:solidFill>
                  <a:srgbClr val="010067"/>
                </a:solidFill>
              </a:rPr>
              <a:t>C?</a:t>
            </a:r>
          </a:p>
        </p:txBody>
      </p:sp>
      <p:sp>
        <p:nvSpPr>
          <p:cNvPr id="503814" name="Text Box 6">
            <a:extLst>
              <a:ext uri="{FF2B5EF4-FFF2-40B4-BE49-F238E27FC236}">
                <a16:creationId xmlns:a16="http://schemas.microsoft.com/office/drawing/2014/main" id="{B71157F6-8826-4916-8311-AB5E87FD2E21}"/>
              </a:ext>
            </a:extLst>
          </p:cNvPr>
          <p:cNvSpPr txBox="1">
            <a:spLocks noChangeArrowheads="1"/>
          </p:cNvSpPr>
          <p:nvPr/>
        </p:nvSpPr>
        <p:spPr bwMode="auto">
          <a:xfrm>
            <a:off x="360363" y="2281899"/>
            <a:ext cx="5556250"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What is the melting point of pure water?</a:t>
            </a:r>
            <a:endParaRPr lang="en-GB" altLang="en-US" dirty="0"/>
          </a:p>
        </p:txBody>
      </p:sp>
      <p:sp>
        <p:nvSpPr>
          <p:cNvPr id="503815" name="Text Box 7">
            <a:extLst>
              <a:ext uri="{FF2B5EF4-FFF2-40B4-BE49-F238E27FC236}">
                <a16:creationId xmlns:a16="http://schemas.microsoft.com/office/drawing/2014/main" id="{E67FD14E-0000-49E8-B0DC-D49676FC1914}"/>
              </a:ext>
            </a:extLst>
          </p:cNvPr>
          <p:cNvSpPr txBox="1">
            <a:spLocks noChangeArrowheads="1"/>
          </p:cNvSpPr>
          <p:nvPr/>
        </p:nvSpPr>
        <p:spPr bwMode="auto">
          <a:xfrm>
            <a:off x="360362" y="3028685"/>
            <a:ext cx="555624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The temperature at which a substance changes from a liquid to a gas is called its </a:t>
            </a:r>
            <a:r>
              <a:rPr lang="en-GB" altLang="en-US" b="1" dirty="0">
                <a:solidFill>
                  <a:srgbClr val="010066"/>
                </a:solidFill>
              </a:rPr>
              <a:t>boiling point</a:t>
            </a:r>
            <a:r>
              <a:rPr lang="en-GB" altLang="en-US" dirty="0">
                <a:solidFill>
                  <a:srgbClr val="010067"/>
                </a:solidFill>
              </a:rPr>
              <a:t>. </a:t>
            </a:r>
          </a:p>
        </p:txBody>
      </p:sp>
      <p:sp>
        <p:nvSpPr>
          <p:cNvPr id="503822" name="Text Box 14">
            <a:extLst>
              <a:ext uri="{FF2B5EF4-FFF2-40B4-BE49-F238E27FC236}">
                <a16:creationId xmlns:a16="http://schemas.microsoft.com/office/drawing/2014/main" id="{EC9FA15B-9B04-47B2-9E38-6AD3A918DD04}"/>
              </a:ext>
            </a:extLst>
          </p:cNvPr>
          <p:cNvSpPr txBox="1">
            <a:spLocks noChangeArrowheads="1"/>
          </p:cNvSpPr>
          <p:nvPr/>
        </p:nvSpPr>
        <p:spPr bwMode="auto">
          <a:xfrm>
            <a:off x="360364" y="4518421"/>
            <a:ext cx="5556250"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What is the boiling point of pure water?</a:t>
            </a:r>
          </a:p>
        </p:txBody>
      </p:sp>
      <p:pic>
        <p:nvPicPr>
          <p:cNvPr id="12" name="Picture 8">
            <a:hlinkClick r:id="" action="ppaction://hlinkshowjump?jump=nextslide"/>
            <a:extLst>
              <a:ext uri="{FF2B5EF4-FFF2-40B4-BE49-F238E27FC236}">
                <a16:creationId xmlns:a16="http://schemas.microsoft.com/office/drawing/2014/main" id="{EEC9196B-75C3-416B-A41D-AC15C638CA4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9A8D8F9-81FB-40DC-81A2-4B5FA10EF62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038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0381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3822"/>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038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p:bldP spid="5038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E42DD69-038F-4603-AF29-D03751572BB1}"/>
              </a:ext>
            </a:extLst>
          </p:cNvPr>
          <p:cNvSpPr>
            <a:spLocks noGrp="1"/>
          </p:cNvSpPr>
          <p:nvPr>
            <p:ph type="title"/>
          </p:nvPr>
        </p:nvSpPr>
        <p:spPr/>
        <p:txBody>
          <a:bodyPr/>
          <a:lstStyle/>
          <a:p>
            <a:r>
              <a:rPr lang="en-GB" altLang="en-US"/>
              <a:t>Particles during melting and boiling</a:t>
            </a:r>
          </a:p>
        </p:txBody>
      </p:sp>
      <p:sp>
        <p:nvSpPr>
          <p:cNvPr id="25603" name="Text Box 46">
            <a:extLst>
              <a:ext uri="{FF2B5EF4-FFF2-40B4-BE49-F238E27FC236}">
                <a16:creationId xmlns:a16="http://schemas.microsoft.com/office/drawing/2014/main" id="{27AE6B23-CA3F-4571-85A0-C074AC51B0D5}"/>
              </a:ext>
            </a:extLst>
          </p:cNvPr>
          <p:cNvSpPr txBox="1">
            <a:spLocks noChangeArrowheads="1"/>
          </p:cNvSpPr>
          <p:nvPr/>
        </p:nvSpPr>
        <p:spPr bwMode="auto">
          <a:xfrm>
            <a:off x="355600" y="792163"/>
            <a:ext cx="7488238" cy="8302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What happens to the particles in a substance when it changes state? </a:t>
            </a:r>
          </a:p>
        </p:txBody>
      </p:sp>
      <p:sp>
        <p:nvSpPr>
          <p:cNvPr id="27652" name="Text Box 45">
            <a:extLst>
              <a:ext uri="{FF2B5EF4-FFF2-40B4-BE49-F238E27FC236}">
                <a16:creationId xmlns:a16="http://schemas.microsoft.com/office/drawing/2014/main" id="{2E5877C8-A758-4783-8DE5-F12E02690EA2}"/>
              </a:ext>
            </a:extLst>
          </p:cNvPr>
          <p:cNvSpPr txBox="1">
            <a:spLocks noChangeArrowheads="1"/>
          </p:cNvSpPr>
          <p:nvPr/>
        </p:nvSpPr>
        <p:spPr bwMode="auto">
          <a:xfrm>
            <a:off x="355600" y="1897063"/>
            <a:ext cx="8316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When a solid is heated, the particles gain energy and vibrate faster. The hotter the solid gets, the faster the particles vibrate. </a:t>
            </a:r>
          </a:p>
        </p:txBody>
      </p:sp>
      <p:pic>
        <p:nvPicPr>
          <p:cNvPr id="7" name="Picture 7" descr="ice cube">
            <a:extLst>
              <a:ext uri="{FF2B5EF4-FFF2-40B4-BE49-F238E27FC236}">
                <a16:creationId xmlns:a16="http://schemas.microsoft.com/office/drawing/2014/main" id="{AE0F9720-F0DE-4D5A-8E4F-734739B14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2916238"/>
            <a:ext cx="2473325" cy="208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4">
            <a:extLst>
              <a:ext uri="{FF2B5EF4-FFF2-40B4-BE49-F238E27FC236}">
                <a16:creationId xmlns:a16="http://schemas.microsoft.com/office/drawing/2014/main" id="{8D330CB1-8C2C-469C-8E46-31CC582AA89D}"/>
              </a:ext>
            </a:extLst>
          </p:cNvPr>
          <p:cNvSpPr txBox="1">
            <a:spLocks noChangeArrowheads="1"/>
          </p:cNvSpPr>
          <p:nvPr/>
        </p:nvSpPr>
        <p:spPr bwMode="auto">
          <a:xfrm>
            <a:off x="355600" y="3370263"/>
            <a:ext cx="60023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When the particles have enough energy, they can break the strong forces holding them together and move around freely. This is called the melting point. </a:t>
            </a:r>
          </a:p>
        </p:txBody>
      </p:sp>
      <p:sp>
        <p:nvSpPr>
          <p:cNvPr id="10" name="Text Box 43">
            <a:extLst>
              <a:ext uri="{FF2B5EF4-FFF2-40B4-BE49-F238E27FC236}">
                <a16:creationId xmlns:a16="http://schemas.microsoft.com/office/drawing/2014/main" id="{CE5093A1-5506-401C-9D5B-BADF43BC2266}"/>
              </a:ext>
            </a:extLst>
          </p:cNvPr>
          <p:cNvSpPr txBox="1">
            <a:spLocks noChangeArrowheads="1"/>
          </p:cNvSpPr>
          <p:nvPr/>
        </p:nvSpPr>
        <p:spPr bwMode="auto">
          <a:xfrm>
            <a:off x="355600" y="5214938"/>
            <a:ext cx="7488238" cy="8318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What do you think happens to the particles when the liquid freezes? What about when a liquid boils? </a:t>
            </a:r>
          </a:p>
        </p:txBody>
      </p:sp>
      <p:pic>
        <p:nvPicPr>
          <p:cNvPr id="11" name="Picture 8">
            <a:hlinkClick r:id="" action="ppaction://hlinkshowjump?jump=nextslide"/>
            <a:extLst>
              <a:ext uri="{FF2B5EF4-FFF2-40B4-BE49-F238E27FC236}">
                <a16:creationId xmlns:a16="http://schemas.microsoft.com/office/drawing/2014/main" id="{AAB560A2-9B78-4463-AEFD-7574ED94EE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7EDA0674-35D7-4A0D-9056-E5D96B82BC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DCAF46C-0135-4744-A4EA-A7BF342A2516}"/>
              </a:ext>
            </a:extLst>
          </p:cNvPr>
          <p:cNvSpPr>
            <a:spLocks noGrp="1" noChangeArrowheads="1"/>
          </p:cNvSpPr>
          <p:nvPr>
            <p:ph type="title"/>
          </p:nvPr>
        </p:nvSpPr>
        <p:spPr>
          <a:xfrm>
            <a:off x="233363" y="53975"/>
            <a:ext cx="7735887" cy="549275"/>
          </a:xfrm>
        </p:spPr>
        <p:txBody>
          <a:bodyPr/>
          <a:lstStyle/>
          <a:p>
            <a:r>
              <a:rPr lang="en-GB" altLang="en-US" dirty="0"/>
              <a:t>State symbols</a:t>
            </a:r>
          </a:p>
        </p:txBody>
      </p:sp>
      <p:sp>
        <p:nvSpPr>
          <p:cNvPr id="26627" name="Text Box 3">
            <a:extLst>
              <a:ext uri="{FF2B5EF4-FFF2-40B4-BE49-F238E27FC236}">
                <a16:creationId xmlns:a16="http://schemas.microsoft.com/office/drawing/2014/main" id="{A078EECB-F013-4566-965A-0738E0EFC4F5}"/>
              </a:ext>
            </a:extLst>
          </p:cNvPr>
          <p:cNvSpPr txBox="1">
            <a:spLocks noChangeArrowheads="1"/>
          </p:cNvSpPr>
          <p:nvPr/>
        </p:nvSpPr>
        <p:spPr bwMode="auto">
          <a:xfrm>
            <a:off x="355600" y="784225"/>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State symbols</a:t>
            </a:r>
            <a:r>
              <a:rPr lang="en-GB" altLang="en-US" b="1" dirty="0">
                <a:solidFill>
                  <a:srgbClr val="010066"/>
                </a:solidFill>
              </a:rPr>
              <a:t> </a:t>
            </a:r>
            <a:r>
              <a:rPr lang="en-GB" altLang="en-US" dirty="0">
                <a:solidFill>
                  <a:srgbClr val="010066"/>
                </a:solidFill>
              </a:rPr>
              <a:t>are added to a symbol equation to show which state the reactants and products are in.</a:t>
            </a:r>
          </a:p>
        </p:txBody>
      </p:sp>
      <p:sp>
        <p:nvSpPr>
          <p:cNvPr id="239620" name="Text Box 4">
            <a:extLst>
              <a:ext uri="{FF2B5EF4-FFF2-40B4-BE49-F238E27FC236}">
                <a16:creationId xmlns:a16="http://schemas.microsoft.com/office/drawing/2014/main" id="{C650DB45-E088-4F21-A550-3097FBBADFD8}"/>
              </a:ext>
            </a:extLst>
          </p:cNvPr>
          <p:cNvSpPr txBox="1">
            <a:spLocks noChangeArrowheads="1"/>
          </p:cNvSpPr>
          <p:nvPr/>
        </p:nvSpPr>
        <p:spPr bwMode="auto">
          <a:xfrm>
            <a:off x="376767" y="5326063"/>
            <a:ext cx="828181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symbol equation now shows that the </a:t>
            </a:r>
            <a:r>
              <a:rPr lang="en-GB" altLang="en-US" dirty="0" err="1">
                <a:solidFill>
                  <a:srgbClr val="010066"/>
                </a:solidFill>
              </a:rPr>
              <a:t>sulfur</a:t>
            </a:r>
            <a:r>
              <a:rPr lang="en-GB" altLang="en-US" dirty="0">
                <a:solidFill>
                  <a:srgbClr val="010066"/>
                </a:solidFill>
              </a:rPr>
              <a:t> is a solid, the oxygen is a gas and the </a:t>
            </a:r>
            <a:r>
              <a:rPr lang="en-GB" altLang="en-US" dirty="0" err="1">
                <a:solidFill>
                  <a:srgbClr val="010066"/>
                </a:solidFill>
              </a:rPr>
              <a:t>sulfur</a:t>
            </a:r>
            <a:r>
              <a:rPr lang="en-GB" altLang="en-US" dirty="0">
                <a:solidFill>
                  <a:srgbClr val="010066"/>
                </a:solidFill>
              </a:rPr>
              <a:t> dioxide is also a gas.</a:t>
            </a:r>
          </a:p>
        </p:txBody>
      </p:sp>
      <p:pic>
        <p:nvPicPr>
          <p:cNvPr id="16" name="Picture 15" descr="Picture26.jpg">
            <a:extLst>
              <a:ext uri="{FF2B5EF4-FFF2-40B4-BE49-F238E27FC236}">
                <a16:creationId xmlns:a16="http://schemas.microsoft.com/office/drawing/2014/main" id="{5541129D-A46C-4712-A261-00CB625275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4243388"/>
            <a:ext cx="50117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implified Text Shape 1">
            <a:extLst>
              <a:ext uri="{FF2B5EF4-FFF2-40B4-BE49-F238E27FC236}">
                <a16:creationId xmlns:a16="http://schemas.microsoft.com/office/drawing/2014/main" id="{C60638C1-11C8-4685-9A20-7403B6F95927}"/>
              </a:ext>
            </a:extLst>
          </p:cNvPr>
          <p:cNvSpPr>
            <a:spLocks noChangeArrowheads="1"/>
          </p:cNvSpPr>
          <p:nvPr/>
        </p:nvSpPr>
        <p:spPr bwMode="auto">
          <a:xfrm>
            <a:off x="681567" y="1785853"/>
            <a:ext cx="780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t>Solid:</a:t>
            </a:r>
            <a:r>
              <a:rPr lang="en-GB" altLang="en-US" dirty="0">
                <a:solidFill>
                  <a:srgbClr val="010066"/>
                </a:solidFill>
              </a:rPr>
              <a:t> state symbol is </a:t>
            </a:r>
            <a:r>
              <a:rPr lang="en-GB" altLang="en-US" b="1" dirty="0">
                <a:solidFill>
                  <a:srgbClr val="FF6600"/>
                </a:solidFill>
              </a:rPr>
              <a:t>(s)</a:t>
            </a:r>
            <a:r>
              <a:rPr lang="en-GB" altLang="en-US" dirty="0">
                <a:solidFill>
                  <a:srgbClr val="010066"/>
                </a:solidFill>
              </a:rPr>
              <a:t>.</a:t>
            </a:r>
          </a:p>
        </p:txBody>
      </p:sp>
      <p:sp>
        <p:nvSpPr>
          <p:cNvPr id="19" name="Simplified Text Shape 2">
            <a:extLst>
              <a:ext uri="{FF2B5EF4-FFF2-40B4-BE49-F238E27FC236}">
                <a16:creationId xmlns:a16="http://schemas.microsoft.com/office/drawing/2014/main" id="{1322BB68-2534-450D-BF0D-5FFCA45D862F}"/>
              </a:ext>
            </a:extLst>
          </p:cNvPr>
          <p:cNvSpPr>
            <a:spLocks noChangeArrowheads="1"/>
          </p:cNvSpPr>
          <p:nvPr/>
        </p:nvSpPr>
        <p:spPr bwMode="auto">
          <a:xfrm>
            <a:off x="681567" y="2362438"/>
            <a:ext cx="780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t>Liquid:</a:t>
            </a:r>
            <a:r>
              <a:rPr lang="en-GB" altLang="en-US" dirty="0">
                <a:solidFill>
                  <a:srgbClr val="010066"/>
                </a:solidFill>
              </a:rPr>
              <a:t> state symbol is </a:t>
            </a:r>
            <a:r>
              <a:rPr lang="en-GB" altLang="en-US" b="1" dirty="0">
                <a:solidFill>
                  <a:srgbClr val="FF6600"/>
                </a:solidFill>
              </a:rPr>
              <a:t>(l)</a:t>
            </a:r>
            <a:r>
              <a:rPr lang="en-GB" altLang="en-US" dirty="0">
                <a:solidFill>
                  <a:srgbClr val="010066"/>
                </a:solidFill>
              </a:rPr>
              <a:t>.</a:t>
            </a:r>
          </a:p>
        </p:txBody>
      </p:sp>
      <p:sp>
        <p:nvSpPr>
          <p:cNvPr id="21" name="Simplified Text Shape 3">
            <a:extLst>
              <a:ext uri="{FF2B5EF4-FFF2-40B4-BE49-F238E27FC236}">
                <a16:creationId xmlns:a16="http://schemas.microsoft.com/office/drawing/2014/main" id="{A131E841-494E-4C2A-9E15-67EF5A220274}"/>
              </a:ext>
            </a:extLst>
          </p:cNvPr>
          <p:cNvSpPr>
            <a:spLocks noChangeArrowheads="1"/>
          </p:cNvSpPr>
          <p:nvPr/>
        </p:nvSpPr>
        <p:spPr bwMode="auto">
          <a:xfrm>
            <a:off x="681567" y="2939023"/>
            <a:ext cx="780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t>Gas:</a:t>
            </a:r>
            <a:r>
              <a:rPr lang="en-GB" altLang="en-US" dirty="0">
                <a:solidFill>
                  <a:srgbClr val="010066"/>
                </a:solidFill>
              </a:rPr>
              <a:t> state symbol is</a:t>
            </a:r>
            <a:r>
              <a:rPr lang="en-GB" altLang="en-US" dirty="0"/>
              <a:t> </a:t>
            </a:r>
            <a:r>
              <a:rPr lang="en-GB" altLang="en-US" b="1" dirty="0">
                <a:solidFill>
                  <a:srgbClr val="FF6600"/>
                </a:solidFill>
              </a:rPr>
              <a:t>(g)</a:t>
            </a:r>
            <a:r>
              <a:rPr lang="en-GB" altLang="en-US" dirty="0">
                <a:solidFill>
                  <a:srgbClr val="010066"/>
                </a:solidFill>
              </a:rPr>
              <a:t>.</a:t>
            </a:r>
          </a:p>
        </p:txBody>
      </p:sp>
      <p:sp>
        <p:nvSpPr>
          <p:cNvPr id="23" name="Simplified Text Shape 4">
            <a:extLst>
              <a:ext uri="{FF2B5EF4-FFF2-40B4-BE49-F238E27FC236}">
                <a16:creationId xmlns:a16="http://schemas.microsoft.com/office/drawing/2014/main" id="{181F7B9C-FF6D-4612-A83E-3B80B9E95013}"/>
              </a:ext>
            </a:extLst>
          </p:cNvPr>
          <p:cNvSpPr>
            <a:spLocks noChangeArrowheads="1"/>
          </p:cNvSpPr>
          <p:nvPr/>
        </p:nvSpPr>
        <p:spPr bwMode="auto">
          <a:xfrm>
            <a:off x="681567" y="3515608"/>
            <a:ext cx="780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t>Dissolved in water/aqueous:</a:t>
            </a:r>
            <a:r>
              <a:rPr lang="en-GB" altLang="en-US" dirty="0"/>
              <a:t> state </a:t>
            </a:r>
            <a:r>
              <a:rPr lang="en-GB" altLang="en-US" dirty="0">
                <a:solidFill>
                  <a:srgbClr val="010066"/>
                </a:solidFill>
              </a:rPr>
              <a:t>symbol is</a:t>
            </a:r>
            <a:r>
              <a:rPr lang="en-GB" altLang="en-US" dirty="0"/>
              <a:t> </a:t>
            </a:r>
            <a:r>
              <a:rPr lang="en-GB" altLang="en-US" b="1" dirty="0">
                <a:solidFill>
                  <a:srgbClr val="FF6600"/>
                </a:solidFill>
              </a:rPr>
              <a:t>(</a:t>
            </a:r>
            <a:r>
              <a:rPr lang="en-GB" altLang="en-US" b="1" dirty="0" err="1">
                <a:solidFill>
                  <a:srgbClr val="FF6600"/>
                </a:solidFill>
              </a:rPr>
              <a:t>aq</a:t>
            </a:r>
            <a:r>
              <a:rPr lang="en-GB" altLang="en-US" b="1" dirty="0">
                <a:solidFill>
                  <a:srgbClr val="FF6600"/>
                </a:solidFill>
              </a:rPr>
              <a:t>)</a:t>
            </a:r>
            <a:r>
              <a:rPr lang="en-GB" alt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2986EB1-4A01-42EA-B83A-D6504FA2B0CC}"/>
              </a:ext>
            </a:extLst>
          </p:cNvPr>
          <p:cNvSpPr txBox="1">
            <a:spLocks noChangeArrowheads="1"/>
          </p:cNvSpPr>
          <p:nvPr/>
        </p:nvSpPr>
        <p:spPr bwMode="auto">
          <a:xfrm>
            <a:off x="360363" y="792163"/>
            <a:ext cx="8293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At any given temperature, all substances exist in one of the three </a:t>
            </a:r>
            <a:r>
              <a:rPr lang="en-GB" altLang="en-US" b="1">
                <a:solidFill>
                  <a:srgbClr val="FF6600"/>
                </a:solidFill>
              </a:rPr>
              <a:t>states of matter</a:t>
            </a:r>
            <a:r>
              <a:rPr lang="en-GB" altLang="en-US"/>
              <a:t>.</a:t>
            </a:r>
          </a:p>
        </p:txBody>
      </p:sp>
      <p:sp>
        <p:nvSpPr>
          <p:cNvPr id="13315" name="Rectangle 3">
            <a:extLst>
              <a:ext uri="{FF2B5EF4-FFF2-40B4-BE49-F238E27FC236}">
                <a16:creationId xmlns:a16="http://schemas.microsoft.com/office/drawing/2014/main" id="{A04DC734-5A5A-44F1-92AE-FAE8D79249CC}"/>
              </a:ext>
            </a:extLst>
          </p:cNvPr>
          <p:cNvSpPr>
            <a:spLocks noGrp="1" noChangeArrowheads="1"/>
          </p:cNvSpPr>
          <p:nvPr>
            <p:ph type="title"/>
          </p:nvPr>
        </p:nvSpPr>
        <p:spPr/>
        <p:txBody>
          <a:bodyPr/>
          <a:lstStyle/>
          <a:p>
            <a:pPr eaLnBrk="1" hangingPunct="1"/>
            <a:r>
              <a:rPr lang="en-GB" altLang="en-US"/>
              <a:t>What are the three states of matter?</a:t>
            </a:r>
          </a:p>
        </p:txBody>
      </p:sp>
      <p:pic>
        <p:nvPicPr>
          <p:cNvPr id="544773" name="Picture 5" descr="pencil">
            <a:extLst>
              <a:ext uri="{FF2B5EF4-FFF2-40B4-BE49-F238E27FC236}">
                <a16:creationId xmlns:a16="http://schemas.microsoft.com/office/drawing/2014/main" id="{16E526BE-B93A-4F10-AE43-DFA90B796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1895475"/>
            <a:ext cx="16287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74" name="Text Box 6">
            <a:extLst>
              <a:ext uri="{FF2B5EF4-FFF2-40B4-BE49-F238E27FC236}">
                <a16:creationId xmlns:a16="http://schemas.microsoft.com/office/drawing/2014/main" id="{A22BBCC3-AFB1-4018-87B8-53B9BED99C89}"/>
              </a:ext>
            </a:extLst>
          </p:cNvPr>
          <p:cNvSpPr txBox="1">
            <a:spLocks noChangeArrowheads="1"/>
          </p:cNvSpPr>
          <p:nvPr/>
        </p:nvSpPr>
        <p:spPr bwMode="auto">
          <a:xfrm>
            <a:off x="1198563" y="5729288"/>
            <a:ext cx="89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solid</a:t>
            </a:r>
          </a:p>
        </p:txBody>
      </p:sp>
      <p:sp>
        <p:nvSpPr>
          <p:cNvPr id="544777" name="Text Box 9">
            <a:extLst>
              <a:ext uri="{FF2B5EF4-FFF2-40B4-BE49-F238E27FC236}">
                <a16:creationId xmlns:a16="http://schemas.microsoft.com/office/drawing/2014/main" id="{7AF365C3-41ED-481C-9E14-669572211739}"/>
              </a:ext>
            </a:extLst>
          </p:cNvPr>
          <p:cNvSpPr txBox="1">
            <a:spLocks noChangeArrowheads="1"/>
          </p:cNvSpPr>
          <p:nvPr/>
        </p:nvSpPr>
        <p:spPr bwMode="auto">
          <a:xfrm>
            <a:off x="3902075" y="5729288"/>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liquid</a:t>
            </a:r>
          </a:p>
        </p:txBody>
      </p:sp>
      <p:sp>
        <p:nvSpPr>
          <p:cNvPr id="544780" name="Text Box 12">
            <a:extLst>
              <a:ext uri="{FF2B5EF4-FFF2-40B4-BE49-F238E27FC236}">
                <a16:creationId xmlns:a16="http://schemas.microsoft.com/office/drawing/2014/main" id="{C6A08FFB-9B31-41F8-9EB3-336142181885}"/>
              </a:ext>
            </a:extLst>
          </p:cNvPr>
          <p:cNvSpPr txBox="1">
            <a:spLocks noChangeArrowheads="1"/>
          </p:cNvSpPr>
          <p:nvPr/>
        </p:nvSpPr>
        <p:spPr bwMode="auto">
          <a:xfrm>
            <a:off x="6883400" y="5729288"/>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gas</a:t>
            </a:r>
          </a:p>
        </p:txBody>
      </p:sp>
      <p:pic>
        <p:nvPicPr>
          <p:cNvPr id="17418" name="Picture 12" descr="http://companyweb/production/Image%20library/English%20Grammar%20and%20Skills%20Toolkit/balloon.png">
            <a:extLst>
              <a:ext uri="{FF2B5EF4-FFF2-40B4-BE49-F238E27FC236}">
                <a16:creationId xmlns:a16="http://schemas.microsoft.com/office/drawing/2014/main" id="{D8B161DF-2E0D-4C1A-AB3D-C17E40CF3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57338"/>
            <a:ext cx="11874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descr="C:\CVS\production\GCSECombinedScience\src\images\milk.png">
            <a:extLst>
              <a:ext uri="{FF2B5EF4-FFF2-40B4-BE49-F238E27FC236}">
                <a16:creationId xmlns:a16="http://schemas.microsoft.com/office/drawing/2014/main" id="{D94513F4-91B4-4F37-B29C-FFC1BB38D0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813" y="2271713"/>
            <a:ext cx="1412875"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ACE970FA-DF4C-4FC4-9CE1-75E908EF0FD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47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7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7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4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78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4" grpId="0"/>
      <p:bldP spid="544777" grpId="0"/>
      <p:bldP spid="5447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23E4098-B7F7-43D7-8CAC-7A2F793374B3}"/>
              </a:ext>
            </a:extLst>
          </p:cNvPr>
          <p:cNvSpPr>
            <a:spLocks noGrp="1" noChangeArrowheads="1"/>
          </p:cNvSpPr>
          <p:nvPr>
            <p:ph type="title"/>
          </p:nvPr>
        </p:nvSpPr>
        <p:spPr>
          <a:noFill/>
        </p:spPr>
        <p:txBody>
          <a:bodyPr/>
          <a:lstStyle/>
          <a:p>
            <a:pPr eaLnBrk="1" hangingPunct="1"/>
            <a:r>
              <a:rPr lang="en-GB" altLang="en-US"/>
              <a:t>Particles</a:t>
            </a:r>
          </a:p>
        </p:txBody>
      </p:sp>
      <p:sp>
        <p:nvSpPr>
          <p:cNvPr id="14339" name="Text Box 4">
            <a:extLst>
              <a:ext uri="{FF2B5EF4-FFF2-40B4-BE49-F238E27FC236}">
                <a16:creationId xmlns:a16="http://schemas.microsoft.com/office/drawing/2014/main" id="{CD7CA390-F173-4D30-93BB-96DAAC843128}"/>
              </a:ext>
            </a:extLst>
          </p:cNvPr>
          <p:cNvSpPr txBox="1">
            <a:spLocks noChangeArrowheads="1"/>
          </p:cNvSpPr>
          <p:nvPr/>
        </p:nvSpPr>
        <p:spPr bwMode="auto">
          <a:xfrm>
            <a:off x="360363" y="792163"/>
            <a:ext cx="8029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7"/>
                </a:solidFill>
              </a:rPr>
              <a:t>Solids, liquids and gases can be easily represented by the simple </a:t>
            </a:r>
            <a:r>
              <a:rPr lang="en-GB" altLang="en-US" b="1" dirty="0">
                <a:solidFill>
                  <a:srgbClr val="FF6600"/>
                </a:solidFill>
              </a:rPr>
              <a:t>particle theory</a:t>
            </a:r>
            <a:r>
              <a:rPr lang="en-GB" altLang="en-US" dirty="0">
                <a:solidFill>
                  <a:srgbClr val="010067"/>
                </a:solidFill>
              </a:rPr>
              <a:t>:</a:t>
            </a:r>
          </a:p>
        </p:txBody>
      </p:sp>
      <p:sp>
        <p:nvSpPr>
          <p:cNvPr id="28676" name="Text Box 85">
            <a:extLst>
              <a:ext uri="{FF2B5EF4-FFF2-40B4-BE49-F238E27FC236}">
                <a16:creationId xmlns:a16="http://schemas.microsoft.com/office/drawing/2014/main" id="{CDA830C8-3ADD-4881-9ED2-F5974290B211}"/>
              </a:ext>
            </a:extLst>
          </p:cNvPr>
          <p:cNvSpPr txBox="1">
            <a:spLocks noChangeArrowheads="1"/>
          </p:cNvSpPr>
          <p:nvPr/>
        </p:nvSpPr>
        <p:spPr bwMode="auto">
          <a:xfrm>
            <a:off x="365478" y="1792866"/>
            <a:ext cx="788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solidFill>
                  <a:srgbClr val="010067"/>
                </a:solidFill>
              </a:rPr>
              <a:t>All substances are made up of millions of particles.</a:t>
            </a:r>
          </a:p>
        </p:txBody>
      </p:sp>
      <p:sp>
        <p:nvSpPr>
          <p:cNvPr id="28677" name="Text Box 101">
            <a:extLst>
              <a:ext uri="{FF2B5EF4-FFF2-40B4-BE49-F238E27FC236}">
                <a16:creationId xmlns:a16="http://schemas.microsoft.com/office/drawing/2014/main" id="{4FDE49AF-A93C-4C9F-9624-C6A4CD408B74}"/>
              </a:ext>
            </a:extLst>
          </p:cNvPr>
          <p:cNvSpPr txBox="1">
            <a:spLocks noChangeArrowheads="1"/>
          </p:cNvSpPr>
          <p:nvPr/>
        </p:nvSpPr>
        <p:spPr bwMode="auto">
          <a:xfrm>
            <a:off x="365478" y="3056085"/>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solidFill>
                  <a:srgbClr val="010067"/>
                </a:solidFill>
              </a:rPr>
              <a:t>The spheres can move around and they  are described as having </a:t>
            </a:r>
            <a:r>
              <a:rPr lang="en-GB" altLang="en-US">
                <a:solidFill>
                  <a:srgbClr val="010066"/>
                </a:solidFill>
              </a:rPr>
              <a:t>kinetic energy</a:t>
            </a:r>
            <a:r>
              <a:rPr lang="en-GB" altLang="en-US">
                <a:solidFill>
                  <a:srgbClr val="010067"/>
                </a:solidFill>
              </a:rPr>
              <a:t>.</a:t>
            </a:r>
            <a:endParaRPr lang="en-GB" altLang="en-US"/>
          </a:p>
        </p:txBody>
      </p:sp>
      <p:sp>
        <p:nvSpPr>
          <p:cNvPr id="28678" name="Text Box 11">
            <a:extLst>
              <a:ext uri="{FF2B5EF4-FFF2-40B4-BE49-F238E27FC236}">
                <a16:creationId xmlns:a16="http://schemas.microsoft.com/office/drawing/2014/main" id="{FF9542A9-D165-425E-B7F4-B2059BAAC1B6}"/>
              </a:ext>
            </a:extLst>
          </p:cNvPr>
          <p:cNvSpPr txBox="1">
            <a:spLocks noChangeArrowheads="1"/>
          </p:cNvSpPr>
          <p:nvPr/>
        </p:nvSpPr>
        <p:spPr bwMode="auto">
          <a:xfrm>
            <a:off x="365478" y="4690482"/>
            <a:ext cx="6689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solidFill>
                  <a:srgbClr val="010067"/>
                </a:solidFill>
              </a:rPr>
              <a:t>Particle theory can help to explain melting, boiling, freezing and condensing.</a:t>
            </a:r>
            <a:endParaRPr lang="en-GB" altLang="en-US"/>
          </a:p>
        </p:txBody>
      </p:sp>
      <p:pic>
        <p:nvPicPr>
          <p:cNvPr id="14343" name="Picture 13" descr="zoom">
            <a:extLst>
              <a:ext uri="{FF2B5EF4-FFF2-40B4-BE49-F238E27FC236}">
                <a16:creationId xmlns:a16="http://schemas.microsoft.com/office/drawing/2014/main" id="{57403DF3-1B7E-44EE-8DAA-628064A29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100" y="2878668"/>
            <a:ext cx="18351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81">
            <a:extLst>
              <a:ext uri="{FF2B5EF4-FFF2-40B4-BE49-F238E27FC236}">
                <a16:creationId xmlns:a16="http://schemas.microsoft.com/office/drawing/2014/main" id="{71EA04E6-C46F-450A-AC78-81EE9F7CEBB3}"/>
              </a:ext>
            </a:extLst>
          </p:cNvPr>
          <p:cNvSpPr txBox="1">
            <a:spLocks noChangeArrowheads="1"/>
          </p:cNvSpPr>
          <p:nvPr/>
        </p:nvSpPr>
        <p:spPr bwMode="auto">
          <a:xfrm>
            <a:off x="365478" y="2423682"/>
            <a:ext cx="7446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solidFill>
                  <a:srgbClr val="010067"/>
                </a:solidFill>
              </a:rPr>
              <a:t>Particles are represented by small, solid spheres.</a:t>
            </a:r>
          </a:p>
        </p:txBody>
      </p:sp>
      <p:sp>
        <p:nvSpPr>
          <p:cNvPr id="28682" name="Text Box 8">
            <a:extLst>
              <a:ext uri="{FF2B5EF4-FFF2-40B4-BE49-F238E27FC236}">
                <a16:creationId xmlns:a16="http://schemas.microsoft.com/office/drawing/2014/main" id="{9A3FD005-949A-40C4-84A2-6F401D091153}"/>
              </a:ext>
            </a:extLst>
          </p:cNvPr>
          <p:cNvSpPr txBox="1">
            <a:spLocks noChangeArrowheads="1"/>
          </p:cNvSpPr>
          <p:nvPr/>
        </p:nvSpPr>
        <p:spPr bwMode="auto">
          <a:xfrm>
            <a:off x="365478" y="5691188"/>
            <a:ext cx="7388225" cy="461962"/>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pPr>
            <a:r>
              <a:rPr lang="en-GB" altLang="en-US">
                <a:solidFill>
                  <a:srgbClr val="010067"/>
                </a:solidFill>
              </a:rPr>
              <a:t>Can you identify the limitations of the particle theory?</a:t>
            </a:r>
          </a:p>
        </p:txBody>
      </p:sp>
      <p:sp>
        <p:nvSpPr>
          <p:cNvPr id="28683" name="Text Box 10">
            <a:extLst>
              <a:ext uri="{FF2B5EF4-FFF2-40B4-BE49-F238E27FC236}">
                <a16:creationId xmlns:a16="http://schemas.microsoft.com/office/drawing/2014/main" id="{1BFC2739-F1ED-454A-ACB6-A2BD9DBC02A0}"/>
              </a:ext>
            </a:extLst>
          </p:cNvPr>
          <p:cNvSpPr txBox="1">
            <a:spLocks noChangeArrowheads="1"/>
          </p:cNvSpPr>
          <p:nvPr/>
        </p:nvSpPr>
        <p:spPr bwMode="auto">
          <a:xfrm>
            <a:off x="365478" y="4058376"/>
            <a:ext cx="629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7"/>
                </a:solidFill>
              </a:rPr>
              <a:t>There are no forces between the spheres.</a:t>
            </a:r>
            <a:endParaRPr lang="en-GB" altLang="en-US" b="1" dirty="0"/>
          </a:p>
        </p:txBody>
      </p:sp>
      <p:pic>
        <p:nvPicPr>
          <p:cNvPr id="13" name="Picture 8">
            <a:hlinkClick r:id="" action="ppaction://hlinkshowjump?jump=nextslide"/>
            <a:extLst>
              <a:ext uri="{FF2B5EF4-FFF2-40B4-BE49-F238E27FC236}">
                <a16:creationId xmlns:a16="http://schemas.microsoft.com/office/drawing/2014/main" id="{6CC5DB4B-8CCA-4EC6-94A9-BE3CAF6A01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D5BCEB7-624E-4727-A674-DD870C6A070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BED7F713-E6B4-415E-BC58-7BFC66CAAB1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81" grpId="0"/>
      <p:bldP spid="28682" grpId="0" animBg="1"/>
      <p:bldP spid="286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solid">
            <a:extLst>
              <a:ext uri="{FF2B5EF4-FFF2-40B4-BE49-F238E27FC236}">
                <a16:creationId xmlns:a16="http://schemas.microsoft.com/office/drawing/2014/main" id="{6606DD21-AB32-4A1A-A024-5148408CE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067" y="2946223"/>
            <a:ext cx="454342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93D091C6-D5AD-4387-A87C-6BB30F80AF40}"/>
              </a:ext>
            </a:extLst>
          </p:cNvPr>
          <p:cNvSpPr>
            <a:spLocks noGrp="1" noChangeArrowheads="1"/>
          </p:cNvSpPr>
          <p:nvPr>
            <p:ph type="title"/>
          </p:nvPr>
        </p:nvSpPr>
        <p:spPr>
          <a:noFill/>
        </p:spPr>
        <p:txBody>
          <a:bodyPr/>
          <a:lstStyle/>
          <a:p>
            <a:pPr eaLnBrk="1" hangingPunct="1"/>
            <a:r>
              <a:rPr lang="en-GB" altLang="en-US"/>
              <a:t>Properties of solids</a:t>
            </a:r>
          </a:p>
        </p:txBody>
      </p:sp>
      <p:sp>
        <p:nvSpPr>
          <p:cNvPr id="15364" name="Text Box 4">
            <a:extLst>
              <a:ext uri="{FF2B5EF4-FFF2-40B4-BE49-F238E27FC236}">
                <a16:creationId xmlns:a16="http://schemas.microsoft.com/office/drawing/2014/main" id="{3F01978B-D861-4ACF-AD4B-530BF25C8118}"/>
              </a:ext>
            </a:extLst>
          </p:cNvPr>
          <p:cNvSpPr txBox="1">
            <a:spLocks noChangeArrowheads="1"/>
          </p:cNvSpPr>
          <p:nvPr/>
        </p:nvSpPr>
        <p:spPr bwMode="auto">
          <a:xfrm>
            <a:off x="360363" y="792163"/>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r>
              <a:rPr lang="en-GB" altLang="en-US" dirty="0"/>
              <a:t>The arrangement of particles in solids can explain their properties. Solids:</a:t>
            </a:r>
            <a:endParaRPr lang="en-GB" altLang="en-US" sz="1000" dirty="0"/>
          </a:p>
        </p:txBody>
      </p:sp>
      <p:sp>
        <p:nvSpPr>
          <p:cNvPr id="520201" name="Text Box 9">
            <a:extLst>
              <a:ext uri="{FF2B5EF4-FFF2-40B4-BE49-F238E27FC236}">
                <a16:creationId xmlns:a16="http://schemas.microsoft.com/office/drawing/2014/main" id="{15FC0982-AADD-4251-8E67-6632A2DAF9E1}"/>
              </a:ext>
            </a:extLst>
          </p:cNvPr>
          <p:cNvSpPr txBox="1">
            <a:spLocks noChangeArrowheads="1"/>
          </p:cNvSpPr>
          <p:nvPr/>
        </p:nvSpPr>
        <p:spPr bwMode="auto">
          <a:xfrm>
            <a:off x="360363" y="3957183"/>
            <a:ext cx="556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t>have a </a:t>
            </a:r>
            <a:r>
              <a:rPr lang="en-GB" altLang="en-US" b="1" dirty="0"/>
              <a:t>fixed shape </a:t>
            </a:r>
            <a:r>
              <a:rPr lang="en-GB" altLang="en-US" dirty="0"/>
              <a:t>as the particles are held very tightly together</a:t>
            </a:r>
          </a:p>
        </p:txBody>
      </p:sp>
      <p:sp>
        <p:nvSpPr>
          <p:cNvPr id="7" name="Rectangle 6">
            <a:extLst>
              <a:ext uri="{FF2B5EF4-FFF2-40B4-BE49-F238E27FC236}">
                <a16:creationId xmlns:a16="http://schemas.microsoft.com/office/drawing/2014/main" id="{587DC3D9-FED3-4094-84A6-2D96AD3B4B9E}"/>
              </a:ext>
            </a:extLst>
          </p:cNvPr>
          <p:cNvSpPr>
            <a:spLocks noChangeArrowheads="1"/>
          </p:cNvSpPr>
          <p:nvPr/>
        </p:nvSpPr>
        <p:spPr bwMode="auto">
          <a:xfrm>
            <a:off x="355600" y="2655710"/>
            <a:ext cx="5566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b="1" dirty="0"/>
              <a:t>cannot be compressed </a:t>
            </a:r>
            <a:r>
              <a:rPr lang="en-GB" altLang="en-US" dirty="0"/>
              <a:t>as there is a very small amount of empty space between particles</a:t>
            </a:r>
          </a:p>
        </p:txBody>
      </p:sp>
      <p:sp>
        <p:nvSpPr>
          <p:cNvPr id="8" name="Rectangle 7">
            <a:extLst>
              <a:ext uri="{FF2B5EF4-FFF2-40B4-BE49-F238E27FC236}">
                <a16:creationId xmlns:a16="http://schemas.microsoft.com/office/drawing/2014/main" id="{6C4A6FC3-4698-46F1-8F0A-D44EA76F6E3A}"/>
              </a:ext>
            </a:extLst>
          </p:cNvPr>
          <p:cNvSpPr>
            <a:spLocks noChangeArrowheads="1"/>
          </p:cNvSpPr>
          <p:nvPr/>
        </p:nvSpPr>
        <p:spPr bwMode="auto">
          <a:xfrm>
            <a:off x="355600" y="1724304"/>
            <a:ext cx="8177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t>have particles packed very close together and so solids have a </a:t>
            </a:r>
            <a:r>
              <a:rPr lang="en-GB" altLang="en-US" b="1" dirty="0">
                <a:solidFill>
                  <a:srgbClr val="010066"/>
                </a:solidFill>
              </a:rPr>
              <a:t>high density</a:t>
            </a:r>
            <a:endParaRPr lang="en-GB" altLang="en-US" dirty="0"/>
          </a:p>
        </p:txBody>
      </p:sp>
      <p:sp>
        <p:nvSpPr>
          <p:cNvPr id="9" name="Rectangle 8">
            <a:extLst>
              <a:ext uri="{FF2B5EF4-FFF2-40B4-BE49-F238E27FC236}">
                <a16:creationId xmlns:a16="http://schemas.microsoft.com/office/drawing/2014/main" id="{2C5D1AB3-299A-468B-8537-070DD7B392CE}"/>
              </a:ext>
            </a:extLst>
          </p:cNvPr>
          <p:cNvSpPr>
            <a:spLocks noChangeArrowheads="1"/>
          </p:cNvSpPr>
          <p:nvPr/>
        </p:nvSpPr>
        <p:spPr bwMode="auto">
          <a:xfrm>
            <a:off x="355600" y="4889325"/>
            <a:ext cx="3234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b="1" dirty="0"/>
              <a:t>cannot diffuse </a:t>
            </a:r>
            <a:r>
              <a:rPr lang="en-GB" altLang="en-US" dirty="0"/>
              <a:t>as the particles are not able to move.</a:t>
            </a:r>
          </a:p>
        </p:txBody>
      </p:sp>
      <p:pic>
        <p:nvPicPr>
          <p:cNvPr id="10" name="Picture 8">
            <a:hlinkClick r:id="" action="ppaction://hlinkshowjump?jump=nextslide"/>
            <a:extLst>
              <a:ext uri="{FF2B5EF4-FFF2-40B4-BE49-F238E27FC236}">
                <a16:creationId xmlns:a16="http://schemas.microsoft.com/office/drawing/2014/main" id="{9D22BF85-AB66-45D1-8CF1-E56D0D7865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C20D60B0-11F1-4394-80BA-86EC4FA8AA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02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1"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liquid">
            <a:extLst>
              <a:ext uri="{FF2B5EF4-FFF2-40B4-BE49-F238E27FC236}">
                <a16:creationId xmlns:a16="http://schemas.microsoft.com/office/drawing/2014/main" id="{9FCFBFC8-913D-4174-B114-275CC5C7B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818" y="2909888"/>
            <a:ext cx="46307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C2ED3FDF-0EEF-4306-96F4-93244AE98339}"/>
              </a:ext>
            </a:extLst>
          </p:cNvPr>
          <p:cNvSpPr>
            <a:spLocks noGrp="1" noChangeArrowheads="1"/>
          </p:cNvSpPr>
          <p:nvPr>
            <p:ph type="title"/>
          </p:nvPr>
        </p:nvSpPr>
        <p:spPr>
          <a:noFill/>
        </p:spPr>
        <p:txBody>
          <a:bodyPr/>
          <a:lstStyle/>
          <a:p>
            <a:pPr eaLnBrk="1" hangingPunct="1"/>
            <a:r>
              <a:rPr lang="en-GB" altLang="en-US"/>
              <a:t>Properties of liquids</a:t>
            </a:r>
          </a:p>
        </p:txBody>
      </p:sp>
      <p:sp>
        <p:nvSpPr>
          <p:cNvPr id="16388" name="Text Box 5">
            <a:extLst>
              <a:ext uri="{FF2B5EF4-FFF2-40B4-BE49-F238E27FC236}">
                <a16:creationId xmlns:a16="http://schemas.microsoft.com/office/drawing/2014/main" id="{A76DB962-4CC0-40BF-BE96-8EB636B6EF3A}"/>
              </a:ext>
            </a:extLst>
          </p:cNvPr>
          <p:cNvSpPr txBox="1">
            <a:spLocks noChangeArrowheads="1"/>
          </p:cNvSpPr>
          <p:nvPr/>
        </p:nvSpPr>
        <p:spPr bwMode="auto">
          <a:xfrm>
            <a:off x="360363" y="792163"/>
            <a:ext cx="8558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r>
              <a:rPr lang="en-GB" altLang="en-US" dirty="0"/>
              <a:t>The arrangement of particles in liquids can explain their properties. Liquids:</a:t>
            </a:r>
          </a:p>
        </p:txBody>
      </p:sp>
      <p:sp>
        <p:nvSpPr>
          <p:cNvPr id="545798" name="Text Box 6">
            <a:extLst>
              <a:ext uri="{FF2B5EF4-FFF2-40B4-BE49-F238E27FC236}">
                <a16:creationId xmlns:a16="http://schemas.microsoft.com/office/drawing/2014/main" id="{0C3E5EA9-F05C-4359-AB7E-7054E9C9209F}"/>
              </a:ext>
            </a:extLst>
          </p:cNvPr>
          <p:cNvSpPr txBox="1">
            <a:spLocks noChangeArrowheads="1"/>
          </p:cNvSpPr>
          <p:nvPr/>
        </p:nvSpPr>
        <p:spPr bwMode="auto">
          <a:xfrm>
            <a:off x="360363" y="3627887"/>
            <a:ext cx="495670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dirty="0"/>
              <a:t>take up the </a:t>
            </a:r>
            <a:r>
              <a:rPr lang="en-GB" altLang="en-US" b="1" dirty="0"/>
              <a:t>shape of their container </a:t>
            </a:r>
            <a:r>
              <a:rPr lang="en-GB" altLang="en-US" dirty="0"/>
              <a:t>because the particles are free to move</a:t>
            </a:r>
          </a:p>
        </p:txBody>
      </p:sp>
      <p:sp>
        <p:nvSpPr>
          <p:cNvPr id="7" name="Rectangle 6">
            <a:extLst>
              <a:ext uri="{FF2B5EF4-FFF2-40B4-BE49-F238E27FC236}">
                <a16:creationId xmlns:a16="http://schemas.microsoft.com/office/drawing/2014/main" id="{5E4A8DB4-81AF-427C-BF41-453833C00969}"/>
              </a:ext>
            </a:extLst>
          </p:cNvPr>
          <p:cNvSpPr>
            <a:spLocks noChangeArrowheads="1"/>
          </p:cNvSpPr>
          <p:nvPr/>
        </p:nvSpPr>
        <p:spPr bwMode="auto">
          <a:xfrm>
            <a:off x="355600" y="2681832"/>
            <a:ext cx="625968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b="1" dirty="0"/>
              <a:t>cannot be compressed </a:t>
            </a:r>
            <a:r>
              <a:rPr lang="en-GB" altLang="en-US" dirty="0"/>
              <a:t>because there is very little empty space between particles</a:t>
            </a:r>
          </a:p>
        </p:txBody>
      </p:sp>
      <p:sp>
        <p:nvSpPr>
          <p:cNvPr id="8" name="Rectangle 7">
            <a:extLst>
              <a:ext uri="{FF2B5EF4-FFF2-40B4-BE49-F238E27FC236}">
                <a16:creationId xmlns:a16="http://schemas.microsoft.com/office/drawing/2014/main" id="{5C82283E-E35D-4934-B2EF-485A24340D8B}"/>
              </a:ext>
            </a:extLst>
          </p:cNvPr>
          <p:cNvSpPr>
            <a:spLocks noChangeArrowheads="1"/>
          </p:cNvSpPr>
          <p:nvPr/>
        </p:nvSpPr>
        <p:spPr bwMode="auto">
          <a:xfrm>
            <a:off x="355601" y="4942243"/>
            <a:ext cx="35616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b="1" dirty="0"/>
              <a:t>can diffuse </a:t>
            </a:r>
            <a:r>
              <a:rPr lang="en-GB" altLang="en-US" dirty="0"/>
              <a:t>because the particles are able to change places.</a:t>
            </a:r>
          </a:p>
        </p:txBody>
      </p:sp>
      <p:sp>
        <p:nvSpPr>
          <p:cNvPr id="9" name="Rectangle 8">
            <a:extLst>
              <a:ext uri="{FF2B5EF4-FFF2-40B4-BE49-F238E27FC236}">
                <a16:creationId xmlns:a16="http://schemas.microsoft.com/office/drawing/2014/main" id="{BC7E2241-8581-450D-A54F-AD5ADD6DE821}"/>
              </a:ext>
            </a:extLst>
          </p:cNvPr>
          <p:cNvSpPr>
            <a:spLocks noChangeArrowheads="1"/>
          </p:cNvSpPr>
          <p:nvPr/>
        </p:nvSpPr>
        <p:spPr bwMode="auto">
          <a:xfrm>
            <a:off x="355600" y="1737365"/>
            <a:ext cx="847495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dirty="0"/>
              <a:t>have particles packed quite close together and so liquids have a </a:t>
            </a:r>
            <a:r>
              <a:rPr lang="en-GB" altLang="en-US" b="1" dirty="0"/>
              <a:t>fairly high density</a:t>
            </a:r>
            <a:endParaRPr lang="en-GB" altLang="en-US" dirty="0"/>
          </a:p>
        </p:txBody>
      </p:sp>
      <p:pic>
        <p:nvPicPr>
          <p:cNvPr id="10" name="Picture 8">
            <a:hlinkClick r:id="" action="ppaction://hlinkshowjump?jump=nextslide"/>
            <a:extLst>
              <a:ext uri="{FF2B5EF4-FFF2-40B4-BE49-F238E27FC236}">
                <a16:creationId xmlns:a16="http://schemas.microsoft.com/office/drawing/2014/main" id="{1796A1CC-6B31-4EAA-A895-8DD6FAC21D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4E571179-A698-4651-9845-559C366CA2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57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8"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E03B48FA-A752-45CE-AB01-BA754E6E7EF3}"/>
              </a:ext>
            </a:extLst>
          </p:cNvPr>
          <p:cNvSpPr>
            <a:spLocks noGrp="1" noChangeArrowheads="1"/>
          </p:cNvSpPr>
          <p:nvPr>
            <p:ph type="title"/>
          </p:nvPr>
        </p:nvSpPr>
        <p:spPr>
          <a:noFill/>
        </p:spPr>
        <p:txBody>
          <a:bodyPr/>
          <a:lstStyle/>
          <a:p>
            <a:pPr eaLnBrk="1" hangingPunct="1"/>
            <a:r>
              <a:rPr lang="en-GB" altLang="en-US"/>
              <a:t>Properties of gases</a:t>
            </a:r>
          </a:p>
        </p:txBody>
      </p:sp>
      <p:sp>
        <p:nvSpPr>
          <p:cNvPr id="17411" name="Text Box 5">
            <a:extLst>
              <a:ext uri="{FF2B5EF4-FFF2-40B4-BE49-F238E27FC236}">
                <a16:creationId xmlns:a16="http://schemas.microsoft.com/office/drawing/2014/main" id="{81B2EC40-398A-4F3B-BCEA-57A5AD8ED851}"/>
              </a:ext>
            </a:extLst>
          </p:cNvPr>
          <p:cNvSpPr txBox="1">
            <a:spLocks noChangeArrowheads="1"/>
          </p:cNvSpPr>
          <p:nvPr/>
        </p:nvSpPr>
        <p:spPr bwMode="auto">
          <a:xfrm>
            <a:off x="360363" y="792163"/>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r>
              <a:rPr lang="en-GB" altLang="en-US" dirty="0"/>
              <a:t>The arrangement of particles in gases can explain their properties. Gases :</a:t>
            </a:r>
          </a:p>
        </p:txBody>
      </p:sp>
      <p:sp>
        <p:nvSpPr>
          <p:cNvPr id="547846" name="Text Box 6">
            <a:extLst>
              <a:ext uri="{FF2B5EF4-FFF2-40B4-BE49-F238E27FC236}">
                <a16:creationId xmlns:a16="http://schemas.microsoft.com/office/drawing/2014/main" id="{9725ED16-F15A-4362-A540-BC3A392A5045}"/>
              </a:ext>
            </a:extLst>
          </p:cNvPr>
          <p:cNvSpPr txBox="1">
            <a:spLocks noChangeArrowheads="1"/>
          </p:cNvSpPr>
          <p:nvPr/>
        </p:nvSpPr>
        <p:spPr bwMode="auto">
          <a:xfrm>
            <a:off x="360363" y="3414992"/>
            <a:ext cx="4887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dirty="0"/>
              <a:t>they have </a:t>
            </a:r>
            <a:r>
              <a:rPr lang="en-GB" altLang="en-US" b="1" dirty="0"/>
              <a:t>no fixed shape </a:t>
            </a:r>
            <a:r>
              <a:rPr lang="en-GB" altLang="en-US" dirty="0"/>
              <a:t>because the particles move about rapidly in all directions</a:t>
            </a:r>
          </a:p>
        </p:txBody>
      </p:sp>
      <p:pic>
        <p:nvPicPr>
          <p:cNvPr id="17413" name="Picture 8" descr="gas">
            <a:extLst>
              <a:ext uri="{FF2B5EF4-FFF2-40B4-BE49-F238E27FC236}">
                <a16:creationId xmlns:a16="http://schemas.microsoft.com/office/drawing/2014/main" id="{A609F320-3639-4EA0-99E9-D1AF4FAD6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197" y="1362477"/>
            <a:ext cx="3429896" cy="31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05D24AC-DBE9-4AEA-A3AD-4CB0EB4CE963}"/>
              </a:ext>
            </a:extLst>
          </p:cNvPr>
          <p:cNvSpPr>
            <a:spLocks noChangeArrowheads="1"/>
          </p:cNvSpPr>
          <p:nvPr/>
        </p:nvSpPr>
        <p:spPr bwMode="auto">
          <a:xfrm>
            <a:off x="355600" y="5533675"/>
            <a:ext cx="786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dirty="0"/>
              <a:t>due to high </a:t>
            </a:r>
            <a:r>
              <a:rPr lang="en-GB" altLang="en-US" b="1" dirty="0"/>
              <a:t>collision frequency</a:t>
            </a:r>
            <a:r>
              <a:rPr lang="en-GB" altLang="en-US" dirty="0"/>
              <a:t>, they exert </a:t>
            </a:r>
            <a:r>
              <a:rPr lang="en-GB" altLang="en-US" b="1" dirty="0"/>
              <a:t>pressure</a:t>
            </a:r>
            <a:r>
              <a:rPr lang="en-GB" altLang="en-US" dirty="0"/>
              <a:t> on the walls of a container.</a:t>
            </a:r>
          </a:p>
        </p:txBody>
      </p:sp>
      <p:sp>
        <p:nvSpPr>
          <p:cNvPr id="8" name="Rectangle 7">
            <a:extLst>
              <a:ext uri="{FF2B5EF4-FFF2-40B4-BE49-F238E27FC236}">
                <a16:creationId xmlns:a16="http://schemas.microsoft.com/office/drawing/2014/main" id="{5537E685-623D-4A9D-AB37-CF591EB73182}"/>
              </a:ext>
            </a:extLst>
          </p:cNvPr>
          <p:cNvSpPr>
            <a:spLocks noChangeArrowheads="1"/>
          </p:cNvSpPr>
          <p:nvPr/>
        </p:nvSpPr>
        <p:spPr bwMode="auto">
          <a:xfrm>
            <a:off x="355600" y="4658911"/>
            <a:ext cx="817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b="1" dirty="0"/>
              <a:t>can diffuse </a:t>
            </a:r>
            <a:r>
              <a:rPr lang="en-GB" altLang="en-US" dirty="0"/>
              <a:t>because the particles are free to move in </a:t>
            </a:r>
            <a:br>
              <a:rPr lang="en-GB" altLang="en-US" dirty="0"/>
            </a:br>
            <a:r>
              <a:rPr lang="en-GB" altLang="en-US" dirty="0"/>
              <a:t>all directions</a:t>
            </a:r>
          </a:p>
        </p:txBody>
      </p:sp>
      <p:sp>
        <p:nvSpPr>
          <p:cNvPr id="9" name="Rectangle 8">
            <a:extLst>
              <a:ext uri="{FF2B5EF4-FFF2-40B4-BE49-F238E27FC236}">
                <a16:creationId xmlns:a16="http://schemas.microsoft.com/office/drawing/2014/main" id="{4B048E81-C73A-4CBE-B4D0-93E7F51ADFCB}"/>
              </a:ext>
            </a:extLst>
          </p:cNvPr>
          <p:cNvSpPr>
            <a:spLocks noChangeArrowheads="1"/>
          </p:cNvSpPr>
          <p:nvPr/>
        </p:nvSpPr>
        <p:spPr bwMode="auto">
          <a:xfrm>
            <a:off x="355600" y="2540960"/>
            <a:ext cx="5154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b="1" dirty="0"/>
              <a:t>can be compressed </a:t>
            </a:r>
            <a:r>
              <a:rPr lang="en-GB" altLang="en-US" dirty="0"/>
              <a:t>because there is space between particles</a:t>
            </a:r>
          </a:p>
        </p:txBody>
      </p:sp>
      <p:sp>
        <p:nvSpPr>
          <p:cNvPr id="10" name="Rectangle 9">
            <a:extLst>
              <a:ext uri="{FF2B5EF4-FFF2-40B4-BE49-F238E27FC236}">
                <a16:creationId xmlns:a16="http://schemas.microsoft.com/office/drawing/2014/main" id="{11AB43D9-B32C-4DCD-A5AA-288F532B9BB4}"/>
              </a:ext>
            </a:extLst>
          </p:cNvPr>
          <p:cNvSpPr>
            <a:spLocks noChangeArrowheads="1"/>
          </p:cNvSpPr>
          <p:nvPr/>
        </p:nvSpPr>
        <p:spPr bwMode="auto">
          <a:xfrm>
            <a:off x="355600" y="1666929"/>
            <a:ext cx="4892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buClr>
                <a:srgbClr val="FF6600"/>
              </a:buClr>
              <a:buFont typeface="Wingdings" panose="05000000000000000000" pitchFamily="2" charset="2"/>
              <a:buChar char="l"/>
            </a:pPr>
            <a:r>
              <a:rPr lang="en-GB" altLang="en-US" dirty="0"/>
              <a:t>have particles spaced far apart </a:t>
            </a:r>
            <a:br>
              <a:rPr lang="en-GB" altLang="en-US" dirty="0"/>
            </a:br>
            <a:r>
              <a:rPr lang="en-GB" altLang="en-US" dirty="0"/>
              <a:t>and so have a </a:t>
            </a:r>
            <a:r>
              <a:rPr lang="en-GB" altLang="en-US" b="1" dirty="0"/>
              <a:t>low density</a:t>
            </a:r>
            <a:endParaRPr lang="en-GB" altLang="en-US" dirty="0"/>
          </a:p>
        </p:txBody>
      </p:sp>
      <p:pic>
        <p:nvPicPr>
          <p:cNvPr id="12" name="Picture 8">
            <a:hlinkClick r:id="" action="ppaction://hlinkshowjump?jump=nextslide"/>
            <a:extLst>
              <a:ext uri="{FF2B5EF4-FFF2-40B4-BE49-F238E27FC236}">
                <a16:creationId xmlns:a16="http://schemas.microsoft.com/office/drawing/2014/main" id="{A5B8E9AC-86E6-4064-9D72-DFE50D7EA9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BA20F67B-26E1-4757-BB22-09B4C911FA9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61F7CD86-09D5-4904-BA4E-FEB692D68C2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D89BE7B-5DA0-4382-929E-57EC8A51850B}"/>
              </a:ext>
            </a:extLst>
          </p:cNvPr>
          <p:cNvSpPr>
            <a:spLocks noGrp="1" noChangeArrowheads="1"/>
          </p:cNvSpPr>
          <p:nvPr>
            <p:ph type="title"/>
          </p:nvPr>
        </p:nvSpPr>
        <p:spPr>
          <a:noFill/>
        </p:spPr>
        <p:txBody>
          <a:bodyPr/>
          <a:lstStyle/>
          <a:p>
            <a:pPr eaLnBrk="1" hangingPunct="1"/>
            <a:r>
              <a:rPr lang="en-GB" altLang="en-US" dirty="0"/>
              <a:t>How do particles move?</a:t>
            </a:r>
          </a:p>
        </p:txBody>
      </p:sp>
      <p:pic>
        <p:nvPicPr>
          <p:cNvPr id="6" name="Picture 5" descr="flash_icon">
            <a:extLst>
              <a:ext uri="{FF2B5EF4-FFF2-40B4-BE49-F238E27FC236}">
                <a16:creationId xmlns:a16="http://schemas.microsoft.com/office/drawing/2014/main" id="{AD1CB6BD-27CA-4635-B7A0-1E6C2FB2967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F4792270-7D3F-4160-A96F-EA8C9986024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112BE021-B668-4A70-83B0-831D30DCABC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939961B-61A3-4993-84F4-94D7A237EE1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9CAA4CC-83A3-48AB-89E7-9D3A21B3923B}"/>
              </a:ext>
            </a:extLst>
          </p:cNvPr>
          <p:cNvSpPr>
            <a:spLocks noGrp="1"/>
          </p:cNvSpPr>
          <p:nvPr>
            <p:ph type="title"/>
          </p:nvPr>
        </p:nvSpPr>
        <p:spPr/>
        <p:txBody>
          <a:bodyPr/>
          <a:lstStyle/>
          <a:p>
            <a:r>
              <a:rPr lang="en-GB" altLang="en-US"/>
              <a:t>Limitations of particle theory</a:t>
            </a:r>
          </a:p>
        </p:txBody>
      </p:sp>
      <p:sp>
        <p:nvSpPr>
          <p:cNvPr id="18435" name="TextBox 28">
            <a:extLst>
              <a:ext uri="{FF2B5EF4-FFF2-40B4-BE49-F238E27FC236}">
                <a16:creationId xmlns:a16="http://schemas.microsoft.com/office/drawing/2014/main" id="{6F682323-AF22-4DDC-A43D-CDE638D63A3B}"/>
              </a:ext>
            </a:extLst>
          </p:cNvPr>
          <p:cNvSpPr txBox="1">
            <a:spLocks noChangeArrowheads="1"/>
          </p:cNvSpPr>
          <p:nvPr/>
        </p:nvSpPr>
        <p:spPr bwMode="auto">
          <a:xfrm>
            <a:off x="360363" y="792163"/>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reality, particles are not solid spheres at all. </a:t>
            </a:r>
          </a:p>
        </p:txBody>
      </p:sp>
      <p:sp>
        <p:nvSpPr>
          <p:cNvPr id="7" name="TextBox 6">
            <a:extLst>
              <a:ext uri="{FF2B5EF4-FFF2-40B4-BE49-F238E27FC236}">
                <a16:creationId xmlns:a16="http://schemas.microsoft.com/office/drawing/2014/main" id="{35F47B37-B192-49C2-8D3F-2C28892B595C}"/>
              </a:ext>
            </a:extLst>
          </p:cNvPr>
          <p:cNvSpPr txBox="1">
            <a:spLocks noChangeArrowheads="1"/>
          </p:cNvSpPr>
          <p:nvPr/>
        </p:nvSpPr>
        <p:spPr bwMode="auto">
          <a:xfrm>
            <a:off x="360363" y="1363133"/>
            <a:ext cx="515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They are not completely solid.</a:t>
            </a:r>
          </a:p>
        </p:txBody>
      </p:sp>
      <p:sp>
        <p:nvSpPr>
          <p:cNvPr id="8" name="TextBox 7">
            <a:extLst>
              <a:ext uri="{FF2B5EF4-FFF2-40B4-BE49-F238E27FC236}">
                <a16:creationId xmlns:a16="http://schemas.microsoft.com/office/drawing/2014/main" id="{FF5BB6AA-84F1-432B-B71A-B1FF285B8868}"/>
              </a:ext>
            </a:extLst>
          </p:cNvPr>
          <p:cNvSpPr txBox="1">
            <a:spLocks noChangeArrowheads="1"/>
          </p:cNvSpPr>
          <p:nvPr/>
        </p:nvSpPr>
        <p:spPr bwMode="auto">
          <a:xfrm>
            <a:off x="360363" y="1934103"/>
            <a:ext cx="5159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They are not fully spherical.</a:t>
            </a:r>
          </a:p>
        </p:txBody>
      </p:sp>
      <p:sp>
        <p:nvSpPr>
          <p:cNvPr id="11" name="TextBox 21">
            <a:extLst>
              <a:ext uri="{FF2B5EF4-FFF2-40B4-BE49-F238E27FC236}">
                <a16:creationId xmlns:a16="http://schemas.microsoft.com/office/drawing/2014/main" id="{6BFFA1E4-316A-4809-9D71-E8A1906A61E1}"/>
              </a:ext>
            </a:extLst>
          </p:cNvPr>
          <p:cNvSpPr txBox="1">
            <a:spLocks noChangeArrowheads="1"/>
          </p:cNvSpPr>
          <p:nvPr/>
        </p:nvSpPr>
        <p:spPr bwMode="auto">
          <a:xfrm>
            <a:off x="360364" y="4013727"/>
            <a:ext cx="8298214" cy="830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Particle theory is a useful way of thinking about solids, liquids and gases but it is not completely accurate!</a:t>
            </a:r>
          </a:p>
        </p:txBody>
      </p:sp>
      <p:sp>
        <p:nvSpPr>
          <p:cNvPr id="12" name="TextBox 20">
            <a:extLst>
              <a:ext uri="{FF2B5EF4-FFF2-40B4-BE49-F238E27FC236}">
                <a16:creationId xmlns:a16="http://schemas.microsoft.com/office/drawing/2014/main" id="{A8D7B232-8DF9-42B2-A652-84858D1656CA}"/>
              </a:ext>
            </a:extLst>
          </p:cNvPr>
          <p:cNvSpPr txBox="1">
            <a:spLocks noChangeArrowheads="1"/>
          </p:cNvSpPr>
          <p:nvPr/>
        </p:nvSpPr>
        <p:spPr bwMode="auto">
          <a:xfrm>
            <a:off x="360363" y="3074456"/>
            <a:ext cx="8547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nature of real particles depends on many things, including the type of bonding and structure of the substance.</a:t>
            </a:r>
          </a:p>
        </p:txBody>
      </p:sp>
      <p:pic>
        <p:nvPicPr>
          <p:cNvPr id="18441" name="Picture 13" descr="zoom">
            <a:extLst>
              <a:ext uri="{FF2B5EF4-FFF2-40B4-BE49-F238E27FC236}">
                <a16:creationId xmlns:a16="http://schemas.microsoft.com/office/drawing/2014/main" id="{54754068-9562-40AD-9A8F-C71477323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038" y="784225"/>
            <a:ext cx="15684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a:extLst>
              <a:ext uri="{FF2B5EF4-FFF2-40B4-BE49-F238E27FC236}">
                <a16:creationId xmlns:a16="http://schemas.microsoft.com/office/drawing/2014/main" id="{C5473906-D48F-4372-B0D8-97D560857CF6}"/>
              </a:ext>
            </a:extLst>
          </p:cNvPr>
          <p:cNvSpPr txBox="1">
            <a:spLocks noChangeArrowheads="1"/>
          </p:cNvSpPr>
          <p:nvPr/>
        </p:nvSpPr>
        <p:spPr bwMode="auto">
          <a:xfrm>
            <a:off x="360363" y="4953000"/>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Atoms themselves do not have the same properties as the material they are found in. The </a:t>
            </a:r>
            <a:r>
              <a:rPr lang="en-GB" altLang="en-US" b="1" dirty="0"/>
              <a:t>interaction</a:t>
            </a:r>
            <a:r>
              <a:rPr lang="en-GB" altLang="en-US" dirty="0"/>
              <a:t> of atoms gives a material its </a:t>
            </a:r>
            <a:r>
              <a:rPr lang="en-GB" altLang="en-US" b="1" dirty="0">
                <a:solidFill>
                  <a:srgbClr val="FF6600"/>
                </a:solidFill>
              </a:rPr>
              <a:t>bulk properties</a:t>
            </a:r>
            <a:r>
              <a:rPr lang="en-GB" altLang="en-US" dirty="0"/>
              <a:t>.</a:t>
            </a:r>
          </a:p>
        </p:txBody>
      </p:sp>
      <p:sp>
        <p:nvSpPr>
          <p:cNvPr id="18" name="TextBox 17">
            <a:extLst>
              <a:ext uri="{FF2B5EF4-FFF2-40B4-BE49-F238E27FC236}">
                <a16:creationId xmlns:a16="http://schemas.microsoft.com/office/drawing/2014/main" id="{5B785011-D130-44ED-81F0-1A717B99F820}"/>
              </a:ext>
            </a:extLst>
          </p:cNvPr>
          <p:cNvSpPr txBox="1">
            <a:spLocks noChangeArrowheads="1"/>
          </p:cNvSpPr>
          <p:nvPr/>
        </p:nvSpPr>
        <p:spPr bwMode="auto">
          <a:xfrm>
            <a:off x="360363" y="2503486"/>
            <a:ext cx="60291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They have forces acting between them.</a:t>
            </a:r>
          </a:p>
        </p:txBody>
      </p:sp>
      <p:pic>
        <p:nvPicPr>
          <p:cNvPr id="14" name="Picture 8">
            <a:hlinkClick r:id="" action="ppaction://hlinkshowjump?jump=nextslide"/>
            <a:extLst>
              <a:ext uri="{FF2B5EF4-FFF2-40B4-BE49-F238E27FC236}">
                <a16:creationId xmlns:a16="http://schemas.microsoft.com/office/drawing/2014/main" id="{35B054A9-7B20-4C58-A8CE-43E49B6DC9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AkBqfgNT"/>
  <p:tag name="ARTICULATE_DESIGN_ID_5_DEFAULT DESIGN" val="Za2Y65Uf"/>
  <p:tag name="ARTICULATE_DESIGN_ID_1_DEFAULT DESIGN" val="sh8Zf7gg"/>
  <p:tag name="ARTICULATE_DESIGN_ID_6_DEFAULT DESIGN" val="E62wjqIu"/>
  <p:tag name="ARTICULATE_DESIGN_ID_3_DEFAULT DESIGN" val="wm3EMwVO"/>
  <p:tag name="ARTICULATE_DESIGN_ID_2_DEFAULT DESIGN" val="CjVX4VGG"/>
  <p:tag name="ARTICULATE_DESIGN_ID_4_DEFAULT DESIGN" val="oYYJTfCd"/>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14816</TotalTime>
  <Words>1311</Words>
  <Application>Microsoft Office PowerPoint</Application>
  <PresentationFormat>On-screen Show (4:3)</PresentationFormat>
  <Paragraphs>154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6_Default Design</vt:lpstr>
      <vt:lpstr>States  of Matter</vt:lpstr>
      <vt:lpstr>Information</vt:lpstr>
      <vt:lpstr>What are the three states of matter?</vt:lpstr>
      <vt:lpstr>Particles</vt:lpstr>
      <vt:lpstr>Properties of solids</vt:lpstr>
      <vt:lpstr>Properties of liquids</vt:lpstr>
      <vt:lpstr>Properties of gases</vt:lpstr>
      <vt:lpstr>How do particles move?</vt:lpstr>
      <vt:lpstr>Limitations of particle theory</vt:lpstr>
      <vt:lpstr>Changes of state</vt:lpstr>
      <vt:lpstr>Particle theory and changes of state</vt:lpstr>
      <vt:lpstr>Changing state</vt:lpstr>
      <vt:lpstr>Different substances</vt:lpstr>
      <vt:lpstr>Melting point and boiling point</vt:lpstr>
      <vt:lpstr>Particles during melting and boiling</vt:lpstr>
      <vt:lpstr>State symbols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of Matter</dc:title>
  <dc:subject>Boardworks High School Physical Science</dc:subject>
  <dc:creator>Boardworks</dc:creator>
  <cp:lastModifiedBy>Tim Crilly</cp:lastModifiedBy>
  <cp:revision>582</cp:revision>
  <dcterms:created xsi:type="dcterms:W3CDTF">2003-10-06T13:07:42Z</dcterms:created>
  <dcterms:modified xsi:type="dcterms:W3CDTF">2019-01-31T15:29:31Z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3EDDF321-5CC6-4547-89FA-F352DCB0DC01</vt:lpwstr>
  </property>
  <property fmtid="{D5CDD505-2E9C-101B-9397-08002B2CF9AE}" pid="3" name="ArticulatePath">
    <vt:lpwstr>States of Matter</vt:lpwstr>
  </property>
</Properties>
</file>