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activeX/activeX4.xml" ContentType="application/vnd.ms-office.activeX+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activeX/activeX5.xml" ContentType="application/vnd.ms-office.activeX+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activeX/activeX6.xml" ContentType="application/vnd.ms-office.activeX+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43" r:id="rId1"/>
    <p:sldMasterId id="2147485258" r:id="rId2"/>
  </p:sldMasterIdLst>
  <p:notesMasterIdLst>
    <p:notesMasterId r:id="rId30"/>
  </p:notesMasterIdLst>
  <p:handoutMasterIdLst>
    <p:handoutMasterId r:id="rId31"/>
  </p:handoutMasterIdLst>
  <p:sldIdLst>
    <p:sldId id="430" r:id="rId3"/>
    <p:sldId id="527" r:id="rId4"/>
    <p:sldId id="563" r:id="rId5"/>
    <p:sldId id="571" r:id="rId6"/>
    <p:sldId id="540" r:id="rId7"/>
    <p:sldId id="569" r:id="rId8"/>
    <p:sldId id="519" r:id="rId9"/>
    <p:sldId id="520" r:id="rId10"/>
    <p:sldId id="522" r:id="rId11"/>
    <p:sldId id="558" r:id="rId12"/>
    <p:sldId id="529" r:id="rId13"/>
    <p:sldId id="579" r:id="rId14"/>
    <p:sldId id="572" r:id="rId15"/>
    <p:sldId id="508" r:id="rId16"/>
    <p:sldId id="583" r:id="rId17"/>
    <p:sldId id="496" r:id="rId18"/>
    <p:sldId id="490" r:id="rId19"/>
    <p:sldId id="491" r:id="rId20"/>
    <p:sldId id="570" r:id="rId21"/>
    <p:sldId id="541" r:id="rId22"/>
    <p:sldId id="539" r:id="rId23"/>
    <p:sldId id="584" r:id="rId24"/>
    <p:sldId id="574" r:id="rId25"/>
    <p:sldId id="515" r:id="rId26"/>
    <p:sldId id="566" r:id="rId27"/>
    <p:sldId id="582" r:id="rId28"/>
    <p:sldId id="581" r:id="rId29"/>
  </p:sldIdLst>
  <p:sldSz cx="9144000" cy="6858000" type="screen4x3"/>
  <p:notesSz cx="6858000" cy="9296400"/>
  <p:embeddedFontLst>
    <p:embeddedFont>
      <p:font typeface="Wingdings 2" panose="05020102010507070707" pitchFamily="18" charset="2"/>
      <p:regular r:id="rId32"/>
    </p:embeddedFont>
  </p:embeddedFontLst>
  <p:custDataLst>
    <p:tags r:id="rId33"/>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66"/>
    <a:srgbClr val="E6E6E6"/>
    <a:srgbClr val="FF6600"/>
    <a:srgbClr val="FFCC99"/>
    <a:srgbClr val="010066"/>
    <a:srgbClr val="003399"/>
    <a:srgbClr val="CC0099"/>
    <a:srgbClr val="33CC33"/>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70" autoAdjust="0"/>
  </p:normalViewPr>
  <p:slideViewPr>
    <p:cSldViewPr snapToGrid="0" showGuides="1">
      <p:cViewPr varScale="1">
        <p:scale>
          <a:sx n="85" d="100"/>
          <a:sy n="85" d="100"/>
        </p:scale>
        <p:origin x="540" y="60"/>
      </p:cViewPr>
      <p:guideLst>
        <p:guide orient="horz" pos="494"/>
        <p:guide orient="horz" pos="3876"/>
        <p:guide pos="5375"/>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96"/>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28C91C5D-6B68-442F-B89F-88C947BA9BE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smtClean="0">
                <a:solidFill>
                  <a:schemeClr val="tx1"/>
                </a:solidFill>
              </a:defRPr>
            </a:lvl1pPr>
          </a:lstStyle>
          <a:p>
            <a:pPr>
              <a:defRPr/>
            </a:pPr>
            <a:fld id="{F1162FD8-E2F7-4993-89EB-15ED484D0CC5}" type="slidenum">
              <a:rPr lang="en-GB" altLang="en-US"/>
              <a:pPr>
                <a:defRPr/>
              </a:pPr>
              <a:t>‹#›</a:t>
            </a:fld>
            <a:endParaRPr lang="en-GB" altLang="en-US"/>
          </a:p>
        </p:txBody>
      </p:sp>
      <p:sp>
        <p:nvSpPr>
          <p:cNvPr id="6147" name="Rectangle 7">
            <a:extLst>
              <a:ext uri="{FF2B5EF4-FFF2-40B4-BE49-F238E27FC236}">
                <a16:creationId xmlns:a16="http://schemas.microsoft.com/office/drawing/2014/main" id="{19F70974-C7E5-4AD7-A26C-4556BE59DDB4}"/>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6148" name="Rectangle 9">
            <a:extLst>
              <a:ext uri="{FF2B5EF4-FFF2-40B4-BE49-F238E27FC236}">
                <a16:creationId xmlns:a16="http://schemas.microsoft.com/office/drawing/2014/main" id="{83182D57-41EB-4EF1-811B-D07A00E93031}"/>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err="1">
                <a:solidFill>
                  <a:schemeClr val="tx1"/>
                </a:solidFill>
              </a:rPr>
              <a:t>Boardworks</a:t>
            </a:r>
            <a:r>
              <a:rPr lang="en-GB" altLang="en-US" sz="1200" b="1" dirty="0">
                <a:solidFill>
                  <a:schemeClr val="tx1"/>
                </a:solidFill>
              </a:rPr>
              <a:t> High School Physical Science</a:t>
            </a:r>
          </a:p>
        </p:txBody>
      </p:sp>
    </p:spTree>
    <p:custDataLst>
      <p:tags r:id="rId2"/>
    </p:custDataLst>
    <p:extLst>
      <p:ext uri="{BB962C8B-B14F-4D97-AF65-F5344CB8AC3E}">
        <p14:creationId xmlns:p14="http://schemas.microsoft.com/office/powerpoint/2010/main" val="3057851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E5A06685-8EE3-4F8E-94ED-4E9930B7199C}"/>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771C24D-9D2E-4E25-BFCE-57247A3688C8}"/>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78148F9-B6B8-48A6-95B5-A4C17F4872B3}"/>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smtClean="0">
                <a:solidFill>
                  <a:schemeClr val="tx1"/>
                </a:solidFill>
              </a:defRPr>
            </a:lvl1pPr>
          </a:lstStyle>
          <a:p>
            <a:pPr>
              <a:defRPr/>
            </a:pPr>
            <a:fld id="{062D6A28-C522-4A1C-9110-037B1D06CB53}" type="slidenum">
              <a:rPr lang="en-US" altLang="en-US"/>
              <a:pPr>
                <a:defRPr/>
              </a:pPr>
              <a:t>‹#›</a:t>
            </a:fld>
            <a:endParaRPr lang="en-US" altLang="en-US"/>
          </a:p>
        </p:txBody>
      </p:sp>
      <p:sp>
        <p:nvSpPr>
          <p:cNvPr id="5125" name="Rectangle 7">
            <a:extLst>
              <a:ext uri="{FF2B5EF4-FFF2-40B4-BE49-F238E27FC236}">
                <a16:creationId xmlns:a16="http://schemas.microsoft.com/office/drawing/2014/main" id="{1FD30995-76D0-4576-8F08-F110250CEEE5}"/>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5126" name="Rectangle 9">
            <a:extLst>
              <a:ext uri="{FF2B5EF4-FFF2-40B4-BE49-F238E27FC236}">
                <a16:creationId xmlns:a16="http://schemas.microsoft.com/office/drawing/2014/main" id="{A9876506-84A1-48A8-9DC9-18A006E0D40A}"/>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err="1">
                <a:solidFill>
                  <a:schemeClr val="tx1"/>
                </a:solidFill>
              </a:rPr>
              <a:t>Boardworks</a:t>
            </a:r>
            <a:r>
              <a:rPr lang="en-GB" altLang="en-US" sz="1200" b="1" dirty="0">
                <a:solidFill>
                  <a:schemeClr val="tx1"/>
                </a:solidFill>
              </a:rPr>
              <a:t> High School Physical Science</a:t>
            </a:r>
          </a:p>
        </p:txBody>
      </p:sp>
    </p:spTree>
    <p:extLst>
      <p:ext uri="{BB962C8B-B14F-4D97-AF65-F5344CB8AC3E}">
        <p14:creationId xmlns:p14="http://schemas.microsoft.com/office/powerpoint/2010/main" val="170734590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2F9FA6C3-DA60-4119-A7DD-3E92AD0F79DB}"/>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DDE91BD-9860-473E-9DA7-B1BB4D8B95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7DBBA4-E158-4E54-947A-DB02CA7DDB7F}"/>
              </a:ext>
            </a:extLst>
          </p:cNvPr>
          <p:cNvSpPr>
            <a:spLocks noGrp="1"/>
          </p:cNvSpPr>
          <p:nvPr>
            <p:ph type="sldNum" sz="quarter" idx="10"/>
          </p:nvPr>
        </p:nvSpPr>
        <p:spPr/>
        <p:txBody>
          <a:bodyPr/>
          <a:lstStyle/>
          <a:p>
            <a:pPr>
              <a:defRPr/>
            </a:pPr>
            <a:fld id="{062D6A28-C522-4A1C-9110-037B1D06CB53}"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20C8CC00-2A40-4D4B-841A-C5CE87E4DD1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35B4394D-AE2A-4D35-BD94-A8C99330B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p>
          <a:p>
            <a:pPr marL="174056" indent="-174056" defTabSz="928299">
              <a:buFont typeface="Arial" panose="020B0604020202020204" pitchFamily="34" charset="0"/>
              <a:buChar char="•"/>
              <a:defRPr/>
            </a:pPr>
            <a:r>
              <a:rPr lang="en-GB" b="1" dirty="0"/>
              <a:t>Planning and Carrying Out Investigations:</a:t>
            </a:r>
            <a:r>
              <a:rPr lang="en-GB" dirty="0"/>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1EC5E16D-BCC3-46A1-9DC5-AA5F60E4E77E}"/>
              </a:ext>
            </a:extLst>
          </p:cNvPr>
          <p:cNvSpPr>
            <a:spLocks noGrp="1"/>
          </p:cNvSpPr>
          <p:nvPr>
            <p:ph type="sldNum" sz="quarter" idx="10"/>
          </p:nvPr>
        </p:nvSpPr>
        <p:spPr/>
        <p:txBody>
          <a:bodyPr/>
          <a:lstStyle/>
          <a:p>
            <a:pPr>
              <a:defRPr/>
            </a:pPr>
            <a:fld id="{062D6A28-C522-4A1C-9110-037B1D06CB53}"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9A025E5-B426-4A12-984D-068DF5A278B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7F70A862-C94F-4224-90A5-C7A5DE52E3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squeaky pop test is a method of testing for hydrogen in a chemical reaction. A lighted splint is inserted into the test tube. If hydrogen is present, a squeaky “pop” sound can be heard. Sometimes the flame is also extinguished. </a:t>
            </a:r>
          </a:p>
        </p:txBody>
      </p:sp>
      <p:sp>
        <p:nvSpPr>
          <p:cNvPr id="2" name="Slide Number Placeholder 1">
            <a:extLst>
              <a:ext uri="{FF2B5EF4-FFF2-40B4-BE49-F238E27FC236}">
                <a16:creationId xmlns:a16="http://schemas.microsoft.com/office/drawing/2014/main" id="{19455A18-2AAF-4840-8EF7-B3518CB9F48F}"/>
              </a:ext>
            </a:extLst>
          </p:cNvPr>
          <p:cNvSpPr>
            <a:spLocks noGrp="1"/>
          </p:cNvSpPr>
          <p:nvPr>
            <p:ph type="sldNum" sz="quarter" idx="10"/>
          </p:nvPr>
        </p:nvSpPr>
        <p:spPr/>
        <p:txBody>
          <a:bodyPr/>
          <a:lstStyle/>
          <a:p>
            <a:pPr>
              <a:defRPr/>
            </a:pPr>
            <a:fld id="{062D6A28-C522-4A1C-9110-037B1D06CB53}" type="slidenum">
              <a:rPr lang="en-US" altLang="en-US" smtClean="0"/>
              <a:pPr>
                <a:defRPr/>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B404223-06F7-47CD-AE2E-0156F8AC05B7}"/>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E8B2380D-568B-4C12-B416-D6615AC06C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metal atom is replacing hydrogen in the acid to form metal salts. All metals below hydrogen in the reactivity series are unable to react with acids.</a:t>
            </a:r>
          </a:p>
        </p:txBody>
      </p:sp>
      <p:sp>
        <p:nvSpPr>
          <p:cNvPr id="2" name="Slide Number Placeholder 1">
            <a:extLst>
              <a:ext uri="{FF2B5EF4-FFF2-40B4-BE49-F238E27FC236}">
                <a16:creationId xmlns:a16="http://schemas.microsoft.com/office/drawing/2014/main" id="{ED303EAF-9014-4179-84F3-35EFBE360A76}"/>
              </a:ext>
            </a:extLst>
          </p:cNvPr>
          <p:cNvSpPr>
            <a:spLocks noGrp="1"/>
          </p:cNvSpPr>
          <p:nvPr>
            <p:ph type="sldNum" sz="quarter" idx="10"/>
          </p:nvPr>
        </p:nvSpPr>
        <p:spPr/>
        <p:txBody>
          <a:bodyPr/>
          <a:lstStyle/>
          <a:p>
            <a:pPr>
              <a:defRPr/>
            </a:pPr>
            <a:fld id="{062D6A28-C522-4A1C-9110-037B1D06CB53}" type="slidenum">
              <a:rPr lang="en-US" altLang="en-US" smtClean="0"/>
              <a:pPr>
                <a:defRPr/>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19EA6C9-5732-4E32-B720-FF665531F36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227EFD2B-4164-4A54-9026-DAD35C6B2E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4CD03FC3-F802-43BB-9F4D-B347BC241701}"/>
              </a:ext>
            </a:extLst>
          </p:cNvPr>
          <p:cNvSpPr>
            <a:spLocks noGrp="1"/>
          </p:cNvSpPr>
          <p:nvPr>
            <p:ph type="sldNum" sz="quarter" idx="10"/>
          </p:nvPr>
        </p:nvSpPr>
        <p:spPr/>
        <p:txBody>
          <a:bodyPr/>
          <a:lstStyle/>
          <a:p>
            <a:pPr>
              <a:defRPr/>
            </a:pPr>
            <a:fld id="{062D6A28-C522-4A1C-9110-037B1D06CB53}" type="slidenum">
              <a:rPr lang="en-US" altLang="en-US" smtClean="0"/>
              <a:pPr>
                <a:defRPr/>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B466EE9-807E-4912-BEF5-B4B15BF22C7F}"/>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9D1CB5A1-BFE3-4E74-A977-357EB0A88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852C14F2-1E80-4B0A-9D37-B41934058CD0}"/>
              </a:ext>
            </a:extLst>
          </p:cNvPr>
          <p:cNvSpPr>
            <a:spLocks noGrp="1"/>
          </p:cNvSpPr>
          <p:nvPr>
            <p:ph type="sldNum" sz="quarter" idx="10"/>
          </p:nvPr>
        </p:nvSpPr>
        <p:spPr>
          <a:xfrm>
            <a:off x="3886200" y="8831580"/>
            <a:ext cx="2971800" cy="464820"/>
          </a:xfrm>
        </p:spPr>
        <p:txBody>
          <a:bodyPr/>
          <a:lstStyle/>
          <a:p>
            <a:pPr>
              <a:defRPr/>
            </a:pPr>
            <a:fld id="{062D6A28-C522-4A1C-9110-037B1D06CB53}" type="slidenum">
              <a:rPr lang="en-US" altLang="en-US" smtClean="0"/>
              <a:pPr>
                <a:defRPr/>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2BD2012-A39E-413F-A693-766B0E581C54}"/>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81EEE4D0-BB08-4841-8C6B-339A5AC33A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4CF2B0B-F431-41BB-921C-A0DB0CCC7207}"/>
              </a:ext>
            </a:extLst>
          </p:cNvPr>
          <p:cNvSpPr>
            <a:spLocks noGrp="1"/>
          </p:cNvSpPr>
          <p:nvPr>
            <p:ph type="sldNum" sz="quarter" idx="10"/>
          </p:nvPr>
        </p:nvSpPr>
        <p:spPr/>
        <p:txBody>
          <a:bodyPr/>
          <a:lstStyle/>
          <a:p>
            <a:pPr>
              <a:defRPr/>
            </a:pPr>
            <a:fld id="{062D6A28-C522-4A1C-9110-037B1D06CB53}" type="slidenum">
              <a:rPr lang="en-US" altLang="en-US" smtClean="0"/>
              <a:pPr>
                <a:defRPr/>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06AE43D-9C03-490A-9088-18785ABBF3E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797DB6D5-4A55-49A4-A4D6-631D52E2A6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Magnesium reacts with oxygen to produce magnesium oxide.</a:t>
            </a:r>
          </a:p>
          <a:p>
            <a:r>
              <a:rPr lang="en-GB" altLang="en-US" dirty="0">
                <a:latin typeface="Arial" panose="020B0604020202020204" pitchFamily="34" charset="0"/>
              </a:rPr>
              <a:t>Metals such as magnesium and iron are used to make sparklers. The metals react with oxygen to produce their respective metal oxides.</a:t>
            </a:r>
          </a:p>
        </p:txBody>
      </p:sp>
      <p:sp>
        <p:nvSpPr>
          <p:cNvPr id="2" name="Slide Number Placeholder 1">
            <a:extLst>
              <a:ext uri="{FF2B5EF4-FFF2-40B4-BE49-F238E27FC236}">
                <a16:creationId xmlns:a16="http://schemas.microsoft.com/office/drawing/2014/main" id="{76EDDDE5-BA00-479E-AB59-D465A1EBF016}"/>
              </a:ext>
            </a:extLst>
          </p:cNvPr>
          <p:cNvSpPr>
            <a:spLocks noGrp="1"/>
          </p:cNvSpPr>
          <p:nvPr>
            <p:ph type="sldNum" sz="quarter" idx="10"/>
          </p:nvPr>
        </p:nvSpPr>
        <p:spPr/>
        <p:txBody>
          <a:bodyPr/>
          <a:lstStyle/>
          <a:p>
            <a:pPr>
              <a:defRPr/>
            </a:pPr>
            <a:fld id="{062D6A28-C522-4A1C-9110-037B1D06CB53}" type="slidenum">
              <a:rPr lang="en-US" altLang="en-US" smtClean="0"/>
              <a:pPr>
                <a:defRPr/>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D394FBE-AD11-4047-8044-B65257CBC943}"/>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856CA2AA-B85A-42C4-B754-5DFFABF40F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oxygen molecules are reduced as they gain electrons from the iron atoms. Iron is the reducing agent. </a:t>
            </a:r>
          </a:p>
        </p:txBody>
      </p:sp>
      <p:sp>
        <p:nvSpPr>
          <p:cNvPr id="2" name="Slide Number Placeholder 1">
            <a:extLst>
              <a:ext uri="{FF2B5EF4-FFF2-40B4-BE49-F238E27FC236}">
                <a16:creationId xmlns:a16="http://schemas.microsoft.com/office/drawing/2014/main" id="{AE3330F3-2525-4491-AB51-233658BF98DF}"/>
              </a:ext>
            </a:extLst>
          </p:cNvPr>
          <p:cNvSpPr>
            <a:spLocks noGrp="1"/>
          </p:cNvSpPr>
          <p:nvPr>
            <p:ph type="sldNum" sz="quarter" idx="10"/>
          </p:nvPr>
        </p:nvSpPr>
        <p:spPr/>
        <p:txBody>
          <a:bodyPr/>
          <a:lstStyle/>
          <a:p>
            <a:pPr>
              <a:defRPr/>
            </a:pPr>
            <a:fld id="{062D6A28-C522-4A1C-9110-037B1D06CB53}" type="slidenum">
              <a:rPr lang="en-US" altLang="en-US" smtClean="0"/>
              <a:pPr>
                <a:defRPr/>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96FD628-CFCB-4C30-977F-DEC0B0258BD4}"/>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823081C0-A58E-436F-8B6F-258DFF6036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reaction is called a “redox” reaction because both reduction and oxidation are taking place. Lead oxide loses oxygen to form lead, and is therefore reduced. Carbon gains oxygen to form carbon monoxide, and so is oxidized. Students may need to be reminded that only metals that are less reactive than carbon (i.e. below carbon in the reactivity series) can be extracted by reduction.</a:t>
            </a:r>
          </a:p>
        </p:txBody>
      </p:sp>
      <p:sp>
        <p:nvSpPr>
          <p:cNvPr id="2" name="Slide Number Placeholder 1">
            <a:extLst>
              <a:ext uri="{FF2B5EF4-FFF2-40B4-BE49-F238E27FC236}">
                <a16:creationId xmlns:a16="http://schemas.microsoft.com/office/drawing/2014/main" id="{75418057-28A2-4405-B0D6-E2186BCB8E48}"/>
              </a:ext>
            </a:extLst>
          </p:cNvPr>
          <p:cNvSpPr>
            <a:spLocks noGrp="1"/>
          </p:cNvSpPr>
          <p:nvPr>
            <p:ph type="sldNum" sz="quarter" idx="10"/>
          </p:nvPr>
        </p:nvSpPr>
        <p:spPr/>
        <p:txBody>
          <a:bodyPr/>
          <a:lstStyle/>
          <a:p>
            <a:pPr>
              <a:defRPr/>
            </a:pPr>
            <a:fld id="{062D6A28-C522-4A1C-9110-037B1D06CB53}" type="slidenum">
              <a:rPr lang="en-US" altLang="en-US" smtClean="0"/>
              <a:pPr>
                <a:defRPr/>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3A938B0-5F4C-4CB8-9950-62B1167E0A94}"/>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9EA6EA8B-2B06-4AB5-B06C-6BD47E71EF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FF280DB1-A6FC-4607-8C8E-1A16A424291A}"/>
              </a:ext>
            </a:extLst>
          </p:cNvPr>
          <p:cNvSpPr>
            <a:spLocks noGrp="1"/>
          </p:cNvSpPr>
          <p:nvPr>
            <p:ph type="sldNum" sz="quarter" idx="10"/>
          </p:nvPr>
        </p:nvSpPr>
        <p:spPr/>
        <p:txBody>
          <a:bodyPr/>
          <a:lstStyle/>
          <a:p>
            <a:pPr>
              <a:defRPr/>
            </a:pPr>
            <a:fld id="{062D6A28-C522-4A1C-9110-037B1D06CB53}" type="slidenum">
              <a:rPr lang="en-US" altLang="en-US" smtClean="0"/>
              <a:pPr>
                <a:defRPr/>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E49AE6A-4900-4403-8DC0-820838034288}"/>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24350281-0FAA-4040-8F71-9D55A47342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EA68E41-37F6-4A0D-997B-A887BA92C9C1}"/>
              </a:ext>
            </a:extLst>
          </p:cNvPr>
          <p:cNvSpPr>
            <a:spLocks noGrp="1"/>
          </p:cNvSpPr>
          <p:nvPr>
            <p:ph type="sldNum" sz="quarter" idx="10"/>
          </p:nvPr>
        </p:nvSpPr>
        <p:spPr/>
        <p:txBody>
          <a:bodyPr/>
          <a:lstStyle/>
          <a:p>
            <a:pPr>
              <a:defRPr/>
            </a:pPr>
            <a:fld id="{062D6A28-C522-4A1C-9110-037B1D06CB53}" type="slidenum">
              <a:rPr lang="en-US" altLang="en-US" smtClean="0"/>
              <a:pPr>
                <a:defRPr/>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50BCA65-5B88-4E1E-8265-35C7B1752FDA}"/>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9E02B5D8-8F2F-434F-9C08-15F0326316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displaced copper forms a pink layer on the surface of magnesium.</a:t>
            </a:r>
          </a:p>
          <a:p>
            <a:r>
              <a:rPr lang="en-GB" altLang="en-US" dirty="0">
                <a:latin typeface="Arial" panose="020B0604020202020204" pitchFamily="34" charset="0"/>
              </a:rPr>
              <a:t>Students could be asked what would happen if the aqueous metal is more reactive than the solid metal.</a:t>
            </a:r>
          </a:p>
          <a:p>
            <a:r>
              <a:rPr lang="en-GB" altLang="en-US" dirty="0">
                <a:latin typeface="Arial" panose="020B0604020202020204" pitchFamily="34" charset="0"/>
              </a:rPr>
              <a:t>A more reactive metal can displace a less reactive metal from a compound. This means that if the metal in solution is more reactive, then the solid metal added will be unable to displace the metal in solution.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Planning and Carrying Out Investigations:</a:t>
            </a:r>
            <a:r>
              <a:rPr lang="en-GB" dirty="0"/>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BC60F501-F1AC-4B25-818A-8AD191599A4A}"/>
              </a:ext>
            </a:extLst>
          </p:cNvPr>
          <p:cNvSpPr>
            <a:spLocks noGrp="1"/>
          </p:cNvSpPr>
          <p:nvPr>
            <p:ph type="sldNum" sz="quarter" idx="10"/>
          </p:nvPr>
        </p:nvSpPr>
        <p:spPr/>
        <p:txBody>
          <a:bodyPr/>
          <a:lstStyle/>
          <a:p>
            <a:pPr>
              <a:defRPr/>
            </a:pPr>
            <a:fld id="{062D6A28-C522-4A1C-9110-037B1D06CB53}" type="slidenum">
              <a:rPr lang="en-US" altLang="en-US" smtClean="0"/>
              <a:pPr>
                <a:defRPr/>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4A0E5E3-D4C2-4A6D-AF56-83B6E86D959E}"/>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5ACD010-F66E-437B-9485-36F484351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writing ionic equations, please refer to the </a:t>
            </a:r>
            <a:r>
              <a:rPr lang="en-GB" altLang="en-US" i="1" dirty="0">
                <a:latin typeface="Arial" panose="020B0604020202020204" pitchFamily="34" charset="0"/>
              </a:rPr>
              <a:t>Formulae and Equations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1EC44732-15B9-493B-80CB-C57B52E9A3CD}"/>
              </a:ext>
            </a:extLst>
          </p:cNvPr>
          <p:cNvSpPr>
            <a:spLocks noGrp="1"/>
          </p:cNvSpPr>
          <p:nvPr>
            <p:ph type="sldNum" sz="quarter" idx="10"/>
          </p:nvPr>
        </p:nvSpPr>
        <p:spPr/>
        <p:txBody>
          <a:bodyPr/>
          <a:lstStyle/>
          <a:p>
            <a:pPr>
              <a:defRPr/>
            </a:pPr>
            <a:fld id="{062D6A28-C522-4A1C-9110-037B1D06CB53}" type="slidenum">
              <a:rPr lang="en-US" altLang="en-US" smtClean="0"/>
              <a:pPr>
                <a:defRPr/>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3B08D06-F1AC-4A5C-8262-81DF397D6B5D}"/>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AF503E7E-B7E1-4003-BA35-ECC79018A2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71E4BCF-F45E-4C7E-85EA-A908314DD7D9}"/>
              </a:ext>
            </a:extLst>
          </p:cNvPr>
          <p:cNvSpPr>
            <a:spLocks noGrp="1"/>
          </p:cNvSpPr>
          <p:nvPr>
            <p:ph type="sldNum" sz="quarter" idx="10"/>
          </p:nvPr>
        </p:nvSpPr>
        <p:spPr/>
        <p:txBody>
          <a:bodyPr/>
          <a:lstStyle/>
          <a:p>
            <a:pPr>
              <a:defRPr/>
            </a:pPr>
            <a:fld id="{062D6A28-C522-4A1C-9110-037B1D06CB53}" type="slidenum">
              <a:rPr lang="en-US" altLang="en-US" smtClean="0"/>
              <a:pPr>
                <a:defRPr/>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132EAAB-2905-4FF3-B7A8-AAFA2A5043BB}"/>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86C1EA48-87BF-42D5-9229-2ECC5D7C15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discuss the order of reactivity: copper is more reactive than silver as copper displaced silver in the reaction with silver nitrate. As iron displaced copper to form iron sulfate, iron is more reactive than both copper and silver.</a:t>
            </a:r>
          </a:p>
        </p:txBody>
      </p:sp>
      <p:sp>
        <p:nvSpPr>
          <p:cNvPr id="2" name="Slide Number Placeholder 1">
            <a:extLst>
              <a:ext uri="{FF2B5EF4-FFF2-40B4-BE49-F238E27FC236}">
                <a16:creationId xmlns:a16="http://schemas.microsoft.com/office/drawing/2014/main" id="{7BA41E95-F2C6-4F04-B771-64900A2F5324}"/>
              </a:ext>
            </a:extLst>
          </p:cNvPr>
          <p:cNvSpPr>
            <a:spLocks noGrp="1"/>
          </p:cNvSpPr>
          <p:nvPr>
            <p:ph type="sldNum" sz="quarter" idx="10"/>
          </p:nvPr>
        </p:nvSpPr>
        <p:spPr/>
        <p:txBody>
          <a:bodyPr/>
          <a:lstStyle/>
          <a:p>
            <a:pPr>
              <a:defRPr/>
            </a:pPr>
            <a:fld id="{062D6A28-C522-4A1C-9110-037B1D06CB53}" type="slidenum">
              <a:rPr lang="en-US" altLang="en-US" smtClean="0"/>
              <a:pPr>
                <a:defRPr/>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C80D9BD-4415-4A72-9BFB-0957E710F54C}"/>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11B6945-A48A-4757-885C-D12D1EC902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89642114-F0E5-41F0-B2E9-C2B089CAE9AF}"/>
              </a:ext>
            </a:extLst>
          </p:cNvPr>
          <p:cNvSpPr>
            <a:spLocks noGrp="1"/>
          </p:cNvSpPr>
          <p:nvPr>
            <p:ph type="sldNum" sz="quarter" idx="10"/>
          </p:nvPr>
        </p:nvSpPr>
        <p:spPr/>
        <p:txBody>
          <a:bodyPr/>
          <a:lstStyle/>
          <a:p>
            <a:pPr>
              <a:defRPr/>
            </a:pPr>
            <a:fld id="{062D6A28-C522-4A1C-9110-037B1D06CB53}" type="slidenum">
              <a:rPr lang="en-US" altLang="en-US" smtClean="0"/>
              <a:pPr>
                <a:defRPr/>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AE52146-5F45-4BA0-9723-1AAFE1C91F6F}"/>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B84D93D1-0951-4251-92A3-7CDF92C81F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42952B7-1045-4490-95B8-67E4B05324D9}"/>
              </a:ext>
            </a:extLst>
          </p:cNvPr>
          <p:cNvSpPr>
            <a:spLocks noGrp="1"/>
          </p:cNvSpPr>
          <p:nvPr>
            <p:ph type="sldNum" sz="quarter" idx="10"/>
          </p:nvPr>
        </p:nvSpPr>
        <p:spPr/>
        <p:txBody>
          <a:bodyPr/>
          <a:lstStyle/>
          <a:p>
            <a:pPr>
              <a:defRPr/>
            </a:pPr>
            <a:fld id="{062D6A28-C522-4A1C-9110-037B1D06CB53}" type="slidenum">
              <a:rPr lang="en-US" altLang="en-US" smtClean="0"/>
              <a:pPr>
                <a:defRPr/>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EE520A8-BE80-4E12-A2B5-E14307B9E740}"/>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747FA7C3-78EA-4132-A8A2-DCBB4052D9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E8B0A208-0D7B-4D66-B249-1BC98EDEA66A}"/>
              </a:ext>
            </a:extLst>
          </p:cNvPr>
          <p:cNvSpPr>
            <a:spLocks noGrp="1"/>
          </p:cNvSpPr>
          <p:nvPr>
            <p:ph type="sldNum" sz="quarter" idx="10"/>
          </p:nvPr>
        </p:nvSpPr>
        <p:spPr/>
        <p:txBody>
          <a:bodyPr/>
          <a:lstStyle/>
          <a:p>
            <a:pPr>
              <a:defRPr/>
            </a:pPr>
            <a:fld id="{062D6A28-C522-4A1C-9110-037B1D06CB53}" type="slidenum">
              <a:rPr lang="en-US" altLang="en-US" smtClean="0"/>
              <a:pPr>
                <a:defRPr/>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89CB4F1-D354-4628-AC62-BE6CD55D3E1E}"/>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3A1FE376-FB9B-4284-9C9B-68416A999F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Mg + </a:t>
            </a:r>
            <a:r>
              <a:rPr lang="en-GB" altLang="en-US" dirty="0" err="1">
                <a:latin typeface="Arial" panose="020B0604020202020204" pitchFamily="34" charset="0"/>
              </a:rPr>
              <a:t>ZnO</a:t>
            </a:r>
            <a:r>
              <a:rPr lang="en-GB" altLang="en-US" dirty="0" err="1">
                <a:latin typeface="Arial" panose="020B0604020202020204" pitchFamily="34" charset="0"/>
                <a:sym typeface="Wingdings" panose="05000000000000000000" pitchFamily="2" charset="2"/>
              </a:rPr>
              <a:t></a:t>
            </a:r>
            <a:r>
              <a:rPr lang="en-GB" altLang="en-US" dirty="0" err="1">
                <a:latin typeface="Arial" panose="020B0604020202020204" pitchFamily="34" charset="0"/>
              </a:rPr>
              <a:t>MgO</a:t>
            </a:r>
            <a:r>
              <a:rPr lang="en-GB" altLang="en-US" dirty="0">
                <a:latin typeface="Arial" panose="020B0604020202020204" pitchFamily="34" charset="0"/>
              </a:rPr>
              <a:t> + Zn	Mg is oxidized and Zn is reduced</a:t>
            </a:r>
          </a:p>
          <a:p>
            <a:r>
              <a:rPr lang="en-GB" altLang="en-US" dirty="0">
                <a:latin typeface="Arial" panose="020B0604020202020204" pitchFamily="34" charset="0"/>
              </a:rPr>
              <a:t>Na + MgO</a:t>
            </a:r>
            <a:r>
              <a:rPr lang="en-GB" altLang="en-US" dirty="0">
                <a:latin typeface="Arial" panose="020B0604020202020204" pitchFamily="34" charset="0"/>
                <a:sym typeface="Wingdings" panose="05000000000000000000" pitchFamily="2" charset="2"/>
              </a:rPr>
              <a:t></a:t>
            </a:r>
            <a:r>
              <a:rPr lang="en-GB" altLang="en-US" dirty="0">
                <a:latin typeface="Arial" panose="020B0604020202020204" pitchFamily="34" charset="0"/>
              </a:rPr>
              <a:t>Na</a:t>
            </a:r>
            <a:r>
              <a:rPr lang="en-GB" altLang="en-US" baseline="-25000" dirty="0">
                <a:latin typeface="Arial" panose="020B0604020202020204" pitchFamily="34" charset="0"/>
              </a:rPr>
              <a:t>2</a:t>
            </a:r>
            <a:r>
              <a:rPr lang="en-GB" altLang="en-US" dirty="0">
                <a:latin typeface="Arial" panose="020B0604020202020204" pitchFamily="34" charset="0"/>
              </a:rPr>
              <a:t>O + Mg	Na is oxidized and Mg is reduced</a:t>
            </a:r>
          </a:p>
          <a:p>
            <a:r>
              <a:rPr lang="en-GB" altLang="en-US" dirty="0">
                <a:latin typeface="Arial" panose="020B0604020202020204" pitchFamily="34" charset="0"/>
              </a:rPr>
              <a:t>Zn + </a:t>
            </a:r>
            <a:r>
              <a:rPr lang="en-GB" altLang="en-US" dirty="0" err="1">
                <a:latin typeface="Arial" panose="020B0604020202020204" pitchFamily="34" charset="0"/>
              </a:rPr>
              <a:t>CuO</a:t>
            </a:r>
            <a:r>
              <a:rPr lang="en-GB" altLang="en-US" dirty="0" err="1">
                <a:latin typeface="Arial" panose="020B0604020202020204" pitchFamily="34" charset="0"/>
                <a:sym typeface="Wingdings" panose="05000000000000000000" pitchFamily="2" charset="2"/>
              </a:rPr>
              <a:t></a:t>
            </a:r>
            <a:r>
              <a:rPr lang="en-GB" altLang="en-US" dirty="0" err="1">
                <a:latin typeface="Arial" panose="020B0604020202020204" pitchFamily="34" charset="0"/>
              </a:rPr>
              <a:t>ZnO</a:t>
            </a:r>
            <a:r>
              <a:rPr lang="en-GB" altLang="en-US" dirty="0">
                <a:latin typeface="Arial" panose="020B0604020202020204" pitchFamily="34" charset="0"/>
              </a:rPr>
              <a:t> + Cu	Zn is oxidized and Cu is reduced</a:t>
            </a:r>
          </a:p>
        </p:txBody>
      </p:sp>
      <p:sp>
        <p:nvSpPr>
          <p:cNvPr id="2" name="Slide Number Placeholder 1">
            <a:extLst>
              <a:ext uri="{FF2B5EF4-FFF2-40B4-BE49-F238E27FC236}">
                <a16:creationId xmlns:a16="http://schemas.microsoft.com/office/drawing/2014/main" id="{AF5D5BA5-6A03-40C4-B154-E9EAE46C9D3F}"/>
              </a:ext>
            </a:extLst>
          </p:cNvPr>
          <p:cNvSpPr>
            <a:spLocks noGrp="1"/>
          </p:cNvSpPr>
          <p:nvPr>
            <p:ph type="sldNum" sz="quarter" idx="10"/>
          </p:nvPr>
        </p:nvSpPr>
        <p:spPr/>
        <p:txBody>
          <a:bodyPr/>
          <a:lstStyle/>
          <a:p>
            <a:pPr>
              <a:defRPr/>
            </a:pPr>
            <a:fld id="{062D6A28-C522-4A1C-9110-037B1D06CB53}" type="slidenum">
              <a:rPr lang="en-US" altLang="en-US" smtClean="0"/>
              <a:pPr>
                <a:defRPr/>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349D9612-B0BC-4DD6-9B71-D9495313BB8C}"/>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D5C88E1E-615C-4A19-B4F4-128584AAB9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Reactivity is the extent to which a substance is able to take part in chemical reactions.</a:t>
            </a:r>
          </a:p>
          <a:p>
            <a:endParaRPr lang="en-GB" altLang="en-US" dirty="0">
              <a:latin typeface="Arial" panose="020B0604020202020204" pitchFamily="34" charset="0"/>
            </a:endParaRPr>
          </a:p>
          <a:p>
            <a:pPr defTabSz="928299">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The Reactivity Series</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7D2D2F09-7CFB-4281-B310-480F2C1FF515}"/>
              </a:ext>
            </a:extLst>
          </p:cNvPr>
          <p:cNvSpPr>
            <a:spLocks noGrp="1"/>
          </p:cNvSpPr>
          <p:nvPr>
            <p:ph type="sldNum" sz="quarter" idx="10"/>
          </p:nvPr>
        </p:nvSpPr>
        <p:spPr/>
        <p:txBody>
          <a:bodyPr/>
          <a:lstStyle/>
          <a:p>
            <a:pPr>
              <a:defRPr/>
            </a:pPr>
            <a:fld id="{062D6A28-C522-4A1C-9110-037B1D06CB53}"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1081A7D-C9E3-4C8F-BBFE-23D0CE86FCE1}"/>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6EC9AC4E-576C-48F0-B06F-A0B43651F7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Make sure students understand where carbon fits in the reactivity series. Although carbon and hydrogen are not metals, they are included in the reactivity series. This is because the reactivity of metals in some reactions can be predicted by comparison with carbon and hydrogen. All metals above carbon are more reactive than it and all metals below carbon are less reactive. </a:t>
            </a:r>
          </a:p>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F1BF388-AE95-4034-B5D2-86B5585A1E39}"/>
              </a:ext>
            </a:extLst>
          </p:cNvPr>
          <p:cNvSpPr>
            <a:spLocks noGrp="1"/>
          </p:cNvSpPr>
          <p:nvPr>
            <p:ph type="sldNum" sz="quarter" idx="10"/>
          </p:nvPr>
        </p:nvSpPr>
        <p:spPr/>
        <p:txBody>
          <a:bodyPr/>
          <a:lstStyle/>
          <a:p>
            <a:pPr>
              <a:defRPr/>
            </a:pPr>
            <a:fld id="{062D6A28-C522-4A1C-9110-037B1D06CB53}"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C88A1B0-4D00-4560-B926-E6034D8AFEE4}"/>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23747E64-BB16-40B0-959D-33F1FEEB25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ordering activity can be related to the different methods of protecting iron from corrosion. In a displacement reaction, the more reactive metal will take the place of the other in the salt. This shows that zinc and magnesium are suitable for use as protection against corrosion of iron. This is because they will displace iron in iron oxide. On the other hand, tin will make iron corrode more rapidly as iron will displace the tin in tin oxide.</a:t>
            </a:r>
          </a:p>
        </p:txBody>
      </p:sp>
      <p:sp>
        <p:nvSpPr>
          <p:cNvPr id="2" name="Slide Number Placeholder 1">
            <a:extLst>
              <a:ext uri="{FF2B5EF4-FFF2-40B4-BE49-F238E27FC236}">
                <a16:creationId xmlns:a16="http://schemas.microsoft.com/office/drawing/2014/main" id="{56FEC84C-8011-4901-9EF3-EEA5DD9A1827}"/>
              </a:ext>
            </a:extLst>
          </p:cNvPr>
          <p:cNvSpPr>
            <a:spLocks noGrp="1"/>
          </p:cNvSpPr>
          <p:nvPr>
            <p:ph type="sldNum" sz="quarter" idx="10"/>
          </p:nvPr>
        </p:nvSpPr>
        <p:spPr/>
        <p:txBody>
          <a:bodyPr/>
          <a:lstStyle/>
          <a:p>
            <a:pPr>
              <a:defRPr/>
            </a:pPr>
            <a:fld id="{062D6A28-C522-4A1C-9110-037B1D06CB53}"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0A2DA9BA-8D44-45B3-97BF-A9392CC4130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F150B9D-53BF-4E61-9A3A-D54FE31D55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BB9C2AFF-EDD6-4ECB-9EB1-6BAFCA47FAEF}"/>
              </a:ext>
            </a:extLst>
          </p:cNvPr>
          <p:cNvSpPr>
            <a:spLocks noGrp="1"/>
          </p:cNvSpPr>
          <p:nvPr>
            <p:ph type="sldNum" sz="quarter" idx="10"/>
          </p:nvPr>
        </p:nvSpPr>
        <p:spPr/>
        <p:txBody>
          <a:bodyPr/>
          <a:lstStyle/>
          <a:p>
            <a:pPr>
              <a:defRPr/>
            </a:pPr>
            <a:fld id="{062D6A28-C522-4A1C-9110-037B1D06CB53}"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302D159-06BC-44EB-BA43-1B973826EF16}"/>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3E98938-098E-4FD6-B399-7B78D2205B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squeaky pop test could be carried out to test for hydrogen. A lighted splint is inserted into the test tube, and the hydrogen present burns rapidly. A characteristic squeaky pop can be heard.</a:t>
            </a:r>
          </a:p>
        </p:txBody>
      </p:sp>
      <p:sp>
        <p:nvSpPr>
          <p:cNvPr id="2" name="Slide Number Placeholder 1">
            <a:extLst>
              <a:ext uri="{FF2B5EF4-FFF2-40B4-BE49-F238E27FC236}">
                <a16:creationId xmlns:a16="http://schemas.microsoft.com/office/drawing/2014/main" id="{E6C1E104-E2F9-4A5A-920E-DA8BBC48460C}"/>
              </a:ext>
            </a:extLst>
          </p:cNvPr>
          <p:cNvSpPr>
            <a:spLocks noGrp="1"/>
          </p:cNvSpPr>
          <p:nvPr>
            <p:ph type="sldNum" sz="quarter" idx="10"/>
          </p:nvPr>
        </p:nvSpPr>
        <p:spPr/>
        <p:txBody>
          <a:bodyPr/>
          <a:lstStyle/>
          <a:p>
            <a:pPr>
              <a:defRPr/>
            </a:pPr>
            <a:fld id="{062D6A28-C522-4A1C-9110-037B1D06CB53}"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43B2896-99D9-45F1-B487-2F261A4BB695}"/>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D4D1F815-9DB9-435C-B922-30C5A17779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Planning and Carrying Out Investigations:</a:t>
            </a:r>
            <a:r>
              <a:rPr lang="en-GB" dirty="0"/>
              <a:t> Plan and conduct an investigation or test a design solution in a safe and ethical manner including considerations of environmental, social, and personal impacts.</a:t>
            </a:r>
            <a:endParaRPr lang="en-GB" dirty="0">
              <a:effectLst/>
            </a:endParaRPr>
          </a:p>
        </p:txBody>
      </p:sp>
      <p:sp>
        <p:nvSpPr>
          <p:cNvPr id="2" name="Slide Number Placeholder 1">
            <a:extLst>
              <a:ext uri="{FF2B5EF4-FFF2-40B4-BE49-F238E27FC236}">
                <a16:creationId xmlns:a16="http://schemas.microsoft.com/office/drawing/2014/main" id="{78697B0F-899A-4B6E-96AD-71ED275A559A}"/>
              </a:ext>
            </a:extLst>
          </p:cNvPr>
          <p:cNvSpPr>
            <a:spLocks noGrp="1"/>
          </p:cNvSpPr>
          <p:nvPr>
            <p:ph type="sldNum" sz="quarter" idx="10"/>
          </p:nvPr>
        </p:nvSpPr>
        <p:spPr/>
        <p:txBody>
          <a:bodyPr/>
          <a:lstStyle/>
          <a:p>
            <a:pPr>
              <a:defRPr/>
            </a:pPr>
            <a:fld id="{062D6A28-C522-4A1C-9110-037B1D06CB53}"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7ABD4E7-7F88-4DF2-BCF2-27212FD45E2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87435D2-BF5C-4E21-ABD0-92AA1FE4F1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order of reactivity for potassium, lithium and rubidium is: rubidium&gt;potassium&gt;lithium, where rubidium is the most reactive and lithium is the least reactive.</a:t>
            </a:r>
          </a:p>
          <a:p>
            <a:endParaRPr lang="en-GB" altLang="en-US" dirty="0">
              <a:latin typeface="Arial" panose="020B0604020202020204" pitchFamily="34" charset="0"/>
            </a:endParaRPr>
          </a:p>
          <a:p>
            <a:r>
              <a:rPr lang="en-GB" altLang="en-US" dirty="0">
                <a:latin typeface="Arial" panose="020B0604020202020204" pitchFamily="34" charset="0"/>
              </a:rPr>
              <a:t>Magnesium is less reactive than other elements above carbon in the reactivity series. It requires more energy to react with water, and so will only react with water in the form of steam.</a:t>
            </a:r>
          </a:p>
        </p:txBody>
      </p:sp>
      <p:sp>
        <p:nvSpPr>
          <p:cNvPr id="2" name="Slide Number Placeholder 1">
            <a:extLst>
              <a:ext uri="{FF2B5EF4-FFF2-40B4-BE49-F238E27FC236}">
                <a16:creationId xmlns:a16="http://schemas.microsoft.com/office/drawing/2014/main" id="{4E7F6731-4743-48C0-AD58-47A94E925C0A}"/>
              </a:ext>
            </a:extLst>
          </p:cNvPr>
          <p:cNvSpPr>
            <a:spLocks noGrp="1"/>
          </p:cNvSpPr>
          <p:nvPr>
            <p:ph type="sldNum" sz="quarter" idx="10"/>
          </p:nvPr>
        </p:nvSpPr>
        <p:spPr/>
        <p:txBody>
          <a:bodyPr/>
          <a:lstStyle/>
          <a:p>
            <a:pPr>
              <a:defRPr/>
            </a:pPr>
            <a:fld id="{062D6A28-C522-4A1C-9110-037B1D06CB53}"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BA33D62C-FE87-4151-A13D-B1324B75B3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hlinkClick r:id="" action="ppaction://hlinkshowjump?jump=nextslide"/>
            <a:extLst>
              <a:ext uri="{FF2B5EF4-FFF2-40B4-BE49-F238E27FC236}">
                <a16:creationId xmlns:a16="http://schemas.microsoft.com/office/drawing/2014/main" id="{5D5474A3-C719-46CD-9BAC-EC96437E0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8D0F7DBA-ACCB-49C6-85C2-B147108969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a:extLst>
              <a:ext uri="{FF2B5EF4-FFF2-40B4-BE49-F238E27FC236}">
                <a16:creationId xmlns:a16="http://schemas.microsoft.com/office/drawing/2014/main" id="{93C07C1E-8E15-4637-BF7C-9FB6BAE9BC09}"/>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C66B55D4-42A8-4136-85B6-FAF1C96C2450}"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27</a:t>
            </a:r>
          </a:p>
        </p:txBody>
      </p:sp>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87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427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5848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7473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142513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17">
            <a:extLst>
              <a:ext uri="{FF2B5EF4-FFF2-40B4-BE49-F238E27FC236}">
                <a16:creationId xmlns:a16="http://schemas.microsoft.com/office/drawing/2014/main" id="{2CFDE4D6-ECFE-48B3-8ECA-1CAA9F670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hlinkClick r:id="" action="ppaction://hlinkshowjump?jump=nextslide"/>
            <a:extLst>
              <a:ext uri="{FF2B5EF4-FFF2-40B4-BE49-F238E27FC236}">
                <a16:creationId xmlns:a16="http://schemas.microsoft.com/office/drawing/2014/main" id="{F2631CFA-732D-4BAB-9EC9-080FCEED8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EAFAD32C-294A-464C-9DF5-16DCD81E80B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a:extLst>
              <a:ext uri="{FF2B5EF4-FFF2-40B4-BE49-F238E27FC236}">
                <a16:creationId xmlns:a16="http://schemas.microsoft.com/office/drawing/2014/main" id="{73252618-5F27-4E63-8C6E-03AB08BD71F7}"/>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C9FA20AC-965C-4EB4-B122-E0A09927BD14}"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27</a:t>
            </a:r>
          </a:p>
        </p:txBody>
      </p:sp>
      <p:sp>
        <p:nvSpPr>
          <p:cNvPr id="9" name="Content Placeholder 2">
            <a:extLst>
              <a:ext uri="{FF2B5EF4-FFF2-40B4-BE49-F238E27FC236}">
                <a16:creationId xmlns:a16="http://schemas.microsoft.com/office/drawing/2014/main" id="{58BEDEB8-A9C3-4367-BF40-FB60AF6FA132}"/>
              </a:ext>
            </a:extLst>
          </p:cNvPr>
          <p:cNvSpPr>
            <a:spLocks noGrp="1"/>
          </p:cNvSpPr>
          <p:nvPr>
            <p:ph idx="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Tree>
    <p:extLst>
      <p:ext uri="{BB962C8B-B14F-4D97-AF65-F5344CB8AC3E}">
        <p14:creationId xmlns:p14="http://schemas.microsoft.com/office/powerpoint/2010/main" val="184340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98571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484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99549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4420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360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6782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52255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783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93857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6986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5849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795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731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191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489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111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1933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73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699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249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a:extLst>
              <a:ext uri="{FF2B5EF4-FFF2-40B4-BE49-F238E27FC236}">
                <a16:creationId xmlns:a16="http://schemas.microsoft.com/office/drawing/2014/main" id="{ADAE9B0A-7A09-4BBD-A957-C11CF217F1F6}"/>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
            <a:extLst>
              <a:ext uri="{FF2B5EF4-FFF2-40B4-BE49-F238E27FC236}">
                <a16:creationId xmlns:a16="http://schemas.microsoft.com/office/drawing/2014/main" id="{47417B2B-98E4-47D3-8867-7B7835E72038}"/>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1028" name="Rectangle 8">
            <a:extLst>
              <a:ext uri="{FF2B5EF4-FFF2-40B4-BE49-F238E27FC236}">
                <a16:creationId xmlns:a16="http://schemas.microsoft.com/office/drawing/2014/main" id="{236577D4-DD7F-4164-9B22-39577335D9A3}"/>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29" name="Picture 16">
            <a:hlinkClick r:id="" action="ppaction://hlinkshowjump?jump=previousslide"/>
            <a:extLst>
              <a:ext uri="{FF2B5EF4-FFF2-40B4-BE49-F238E27FC236}">
                <a16:creationId xmlns:a16="http://schemas.microsoft.com/office/drawing/2014/main" id="{34012B55-C830-4224-8AAB-12E394765AC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3">
            <a:hlinkClick r:id="" action="ppaction://hlinkshowjump?jump=nextslide"/>
            <a:extLst>
              <a:ext uri="{FF2B5EF4-FFF2-40B4-BE49-F238E27FC236}">
                <a16:creationId xmlns:a16="http://schemas.microsoft.com/office/drawing/2014/main" id="{C7F067F6-5FD7-4995-A234-F7C11C8BCB9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371E2BA5-4BA1-421C-97EC-6CD5B58F0F46}"/>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4">
            <a:extLst>
              <a:ext uri="{FF2B5EF4-FFF2-40B4-BE49-F238E27FC236}">
                <a16:creationId xmlns:a16="http://schemas.microsoft.com/office/drawing/2014/main" id="{01A43DAA-6F45-4D6C-A660-0DBC595BFE5E}"/>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C7F7F8CA-C79A-443A-93B2-EB34A48CA6F7}"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27</a:t>
            </a:r>
          </a:p>
        </p:txBody>
      </p:sp>
    </p:spTree>
    <p:custDataLst>
      <p:tags r:id="rId16"/>
    </p:custDataLst>
  </p:cSld>
  <p:clrMap bg1="lt1" tx1="dk1" bg2="lt2" tx2="dk2" accent1="accent1" accent2="accent2" accent3="accent3" accent4="accent4" accent5="accent5" accent6="accent6" hlink="hlink" folHlink="folHlink"/>
  <p:sldLayoutIdLst>
    <p:sldLayoutId id="2147485297" r:id="rId1"/>
    <p:sldLayoutId id="2147485273" r:id="rId2"/>
    <p:sldLayoutId id="2147485274" r:id="rId3"/>
    <p:sldLayoutId id="2147485275" r:id="rId4"/>
    <p:sldLayoutId id="2147485276" r:id="rId5"/>
    <p:sldLayoutId id="2147485277" r:id="rId6"/>
    <p:sldLayoutId id="2147485278" r:id="rId7"/>
    <p:sldLayoutId id="2147485279" r:id="rId8"/>
    <p:sldLayoutId id="2147485280" r:id="rId9"/>
    <p:sldLayoutId id="2147485281" r:id="rId10"/>
    <p:sldLayoutId id="2147485282" r:id="rId11"/>
    <p:sldLayoutId id="2147485283" r:id="rId12"/>
    <p:sldLayoutId id="2147485284" r:id="rId13"/>
    <p:sldLayoutId id="214748529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a:extLst>
              <a:ext uri="{FF2B5EF4-FFF2-40B4-BE49-F238E27FC236}">
                <a16:creationId xmlns:a16="http://schemas.microsoft.com/office/drawing/2014/main" id="{2088A8D7-13EA-49AF-B19E-92916B0E853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a:extLst>
              <a:ext uri="{FF2B5EF4-FFF2-40B4-BE49-F238E27FC236}">
                <a16:creationId xmlns:a16="http://schemas.microsoft.com/office/drawing/2014/main" id="{DA52AE46-6725-40D4-9C3A-E79BFE9415DB}"/>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2052" name="Rectangle 8">
            <a:extLst>
              <a:ext uri="{FF2B5EF4-FFF2-40B4-BE49-F238E27FC236}">
                <a16:creationId xmlns:a16="http://schemas.microsoft.com/office/drawing/2014/main" id="{496F4C12-9750-48E3-B4C1-1887783EFC55}"/>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3" name="Picture 16">
            <a:hlinkClick r:id="" action="ppaction://hlinkshowjump?jump=previousslide"/>
            <a:extLst>
              <a:ext uri="{FF2B5EF4-FFF2-40B4-BE49-F238E27FC236}">
                <a16:creationId xmlns:a16="http://schemas.microsoft.com/office/drawing/2014/main" id="{71CE2091-196A-4E23-84B2-C922BFBBE4A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49B3AC36-E6D4-4C5D-8BB0-17EDC48619EF}"/>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4">
            <a:extLst>
              <a:ext uri="{FF2B5EF4-FFF2-40B4-BE49-F238E27FC236}">
                <a16:creationId xmlns:a16="http://schemas.microsoft.com/office/drawing/2014/main" id="{3E57463E-2A34-428B-8533-6585D953EEC3}"/>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65BF4199-97FA-4B57-B424-04262918F3DE}"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27</a:t>
            </a:r>
          </a:p>
        </p:txBody>
      </p:sp>
    </p:spTree>
    <p:custDataLst>
      <p:tags r:id="rId14"/>
    </p:custDataLst>
  </p:cSld>
  <p:clrMap bg1="lt1" tx1="dk1" bg2="lt2" tx2="dk2" accent1="accent1" accent2="accent2" accent3="accent3" accent4="accent4" accent5="accent5" accent6="accent6" hlink="hlink" folHlink="folHlink"/>
  <p:sldLayoutIdLst>
    <p:sldLayoutId id="2147485285" r:id="rId1"/>
    <p:sldLayoutId id="2147485286" r:id="rId2"/>
    <p:sldLayoutId id="2147485287" r:id="rId3"/>
    <p:sldLayoutId id="2147485288" r:id="rId4"/>
    <p:sldLayoutId id="2147485289" r:id="rId5"/>
    <p:sldLayoutId id="2147485290" r:id="rId6"/>
    <p:sldLayoutId id="2147485291" r:id="rId7"/>
    <p:sldLayoutId id="2147485292" r:id="rId8"/>
    <p:sldLayoutId id="2147485293" r:id="rId9"/>
    <p:sldLayoutId id="2147485294" r:id="rId10"/>
    <p:sldLayoutId id="2147485295" r:id="rId11"/>
    <p:sldLayoutId id="214748529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3.xml"/><Relationship Id="rId7" Type="http://schemas.openxmlformats.org/officeDocument/2006/relationships/image" Target="../media/image18.png"/><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image" Target="../media/image13.png"/><Relationship Id="rId11" Type="http://schemas.openxmlformats.org/officeDocument/2006/relationships/image" Target="../media/image12.wmf"/><Relationship Id="rId5" Type="http://schemas.openxmlformats.org/officeDocument/2006/relationships/notesSlide" Target="../notesSlides/notesSlide10.xml"/><Relationship Id="rId10" Type="http://schemas.openxmlformats.org/officeDocument/2006/relationships/image" Target="../media/image14.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4.xml"/><Relationship Id="rId7" Type="http://schemas.openxmlformats.org/officeDocument/2006/relationships/image" Target="../media/image6.png"/><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notesSlide" Target="../notesSlides/notesSlide15.xml"/><Relationship Id="rId4" Type="http://schemas.openxmlformats.org/officeDocument/2006/relationships/slideLayout" Target="../slideLayouts/slideLayout6.xml"/><Relationship Id="rId9"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5.xml"/><Relationship Id="rId7" Type="http://schemas.openxmlformats.org/officeDocument/2006/relationships/image" Target="../media/image9.png"/><Relationship Id="rId12" Type="http://schemas.openxmlformats.org/officeDocument/2006/relationships/image" Target="../media/image12.wmf"/><Relationship Id="rId2" Type="http://schemas.openxmlformats.org/officeDocument/2006/relationships/tags" Target="../tags/tag24.xml"/><Relationship Id="rId1" Type="http://schemas.openxmlformats.org/officeDocument/2006/relationships/vmlDrawing" Target="../drawings/vmlDrawing5.vml"/><Relationship Id="rId6" Type="http://schemas.openxmlformats.org/officeDocument/2006/relationships/image" Target="../media/image13.png"/><Relationship Id="rId11" Type="http://schemas.openxmlformats.org/officeDocument/2006/relationships/image" Target="../media/image14.jpg"/><Relationship Id="rId5" Type="http://schemas.openxmlformats.org/officeDocument/2006/relationships/notesSlide" Target="../notesSlides/notesSlide20.xml"/><Relationship Id="rId10" Type="http://schemas.openxmlformats.org/officeDocument/2006/relationships/image" Target="../media/image16.png"/><Relationship Id="rId4" Type="http://schemas.openxmlformats.org/officeDocument/2006/relationships/slideLayout" Target="../slideLayouts/slideLayout6.xm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5.xml"/><Relationship Id="rId5" Type="http://schemas.openxmlformats.org/officeDocument/2006/relationships/image" Target="../media/image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6.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ontrol" Target="../activeX/activeX6.xml"/><Relationship Id="rId7" Type="http://schemas.openxmlformats.org/officeDocument/2006/relationships/image" Target="../media/image6.png"/><Relationship Id="rId2" Type="http://schemas.openxmlformats.org/officeDocument/2006/relationships/tags" Target="../tags/tag28.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notesSlide" Target="../notesSlides/notesSlide24.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companyweb/production/Image%20library/science/Chemistry/atoms%20-%20oxygen.png"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6.pn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tags" Target="../tags/tag3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notesSlide" Target="../notesSlides/notesSlide5.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2.xml"/><Relationship Id="rId7" Type="http://schemas.openxmlformats.org/officeDocument/2006/relationships/image" Target="../media/image6.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image" Target="../media/image13.png"/><Relationship Id="rId11" Type="http://schemas.openxmlformats.org/officeDocument/2006/relationships/image" Target="../media/image12.wmf"/><Relationship Id="rId5" Type="http://schemas.openxmlformats.org/officeDocument/2006/relationships/notesSlide" Target="../notesSlides/notesSlide8.xml"/><Relationship Id="rId10" Type="http://schemas.openxmlformats.org/officeDocument/2006/relationships/image" Target="../media/image14.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36E9B0C7-4E14-470C-AB3D-A2A687F4D417}"/>
              </a:ext>
            </a:extLst>
          </p:cNvPr>
          <p:cNvSpPr>
            <a:spLocks noGrp="1" noChangeArrowheads="1"/>
          </p:cNvSpPr>
          <p:nvPr>
            <p:ph type="title"/>
          </p:nvPr>
        </p:nvSpPr>
        <p:spPr>
          <a:xfrm>
            <a:off x="3230563" y="1187450"/>
            <a:ext cx="4973637" cy="3119438"/>
          </a:xfrm>
        </p:spPr>
        <p:txBody>
          <a:bodyPr/>
          <a:lstStyle/>
          <a:p>
            <a:r>
              <a:rPr lang="en-GB" altLang="en-US" dirty="0"/>
              <a:t>The Reactivity Series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87A3E484-7CDB-499F-AA8A-8DDEC1512A42}"/>
              </a:ext>
            </a:extLst>
          </p:cNvPr>
          <p:cNvSpPr>
            <a:spLocks noGrp="1" noChangeArrowheads="1"/>
          </p:cNvSpPr>
          <p:nvPr>
            <p:ph type="title"/>
          </p:nvPr>
        </p:nvSpPr>
        <p:spPr/>
        <p:txBody>
          <a:bodyPr/>
          <a:lstStyle/>
          <a:p>
            <a:r>
              <a:rPr lang="en-GB" altLang="en-US" dirty="0"/>
              <a:t>Reacting metals with acid</a:t>
            </a:r>
          </a:p>
        </p:txBody>
      </p:sp>
      <p:pic>
        <p:nvPicPr>
          <p:cNvPr id="25604" name="Picture 5" descr="flash_icon">
            <a:extLst>
              <a:ext uri="{FF2B5EF4-FFF2-40B4-BE49-F238E27FC236}">
                <a16:creationId xmlns:a16="http://schemas.microsoft.com/office/drawing/2014/main" id="{AD349ECD-2154-4E1D-8FA8-2EAB9978E6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exp_icon">
            <a:extLst>
              <a:ext uri="{FF2B5EF4-FFF2-40B4-BE49-F238E27FC236}">
                <a16:creationId xmlns:a16="http://schemas.microsoft.com/office/drawing/2014/main" id="{131EE73C-4A43-4761-91E9-89E8C0C299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0038" y="150813"/>
            <a:ext cx="6111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a:hlinkClick r:id="" action="ppaction://hlinkshowjump?jump=nextslide"/>
            <a:extLst>
              <a:ext uri="{FF2B5EF4-FFF2-40B4-BE49-F238E27FC236}">
                <a16:creationId xmlns:a16="http://schemas.microsoft.com/office/drawing/2014/main" id="{1ABC4456-DA0D-43DC-ABF6-0E93319E6A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C9408C4-B3B8-4768-8D83-BD3B164C3F1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81341"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563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C659E85-DC15-466A-87C4-F4658301374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8320" name="Picture 16" descr="hydrogen test">
            <a:extLst>
              <a:ext uri="{FF2B5EF4-FFF2-40B4-BE49-F238E27FC236}">
                <a16:creationId xmlns:a16="http://schemas.microsoft.com/office/drawing/2014/main" id="{FDD38E77-A80D-46CE-93E7-0A603B74F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025" y="1265238"/>
            <a:ext cx="2708275"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93E1DE3B-75FD-4AC9-8662-0F6F5C83FB29}"/>
              </a:ext>
            </a:extLst>
          </p:cNvPr>
          <p:cNvSpPr>
            <a:spLocks noGrp="1" noChangeArrowheads="1"/>
          </p:cNvSpPr>
          <p:nvPr>
            <p:ph type="title"/>
          </p:nvPr>
        </p:nvSpPr>
        <p:spPr/>
        <p:txBody>
          <a:bodyPr/>
          <a:lstStyle/>
          <a:p>
            <a:r>
              <a:rPr lang="en-GB" altLang="en-US"/>
              <a:t>Products of metals reacting with acid</a:t>
            </a:r>
          </a:p>
        </p:txBody>
      </p:sp>
      <p:sp>
        <p:nvSpPr>
          <p:cNvPr id="27652" name="Text Box 3">
            <a:extLst>
              <a:ext uri="{FF2B5EF4-FFF2-40B4-BE49-F238E27FC236}">
                <a16:creationId xmlns:a16="http://schemas.microsoft.com/office/drawing/2014/main" id="{E1D76A06-2ED7-4529-AB81-BA99827E3369}"/>
              </a:ext>
            </a:extLst>
          </p:cNvPr>
          <p:cNvSpPr txBox="1">
            <a:spLocks noChangeArrowheads="1"/>
          </p:cNvSpPr>
          <p:nvPr/>
        </p:nvSpPr>
        <p:spPr bwMode="auto">
          <a:xfrm>
            <a:off x="355600" y="784225"/>
            <a:ext cx="7805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7"/>
                </a:solidFill>
              </a:rPr>
              <a:t>When metals react with acid, a salt and bubbles of gas are produced.</a:t>
            </a:r>
          </a:p>
        </p:txBody>
      </p:sp>
      <p:sp>
        <p:nvSpPr>
          <p:cNvPr id="738308" name="Text Box 4">
            <a:extLst>
              <a:ext uri="{FF2B5EF4-FFF2-40B4-BE49-F238E27FC236}">
                <a16:creationId xmlns:a16="http://schemas.microsoft.com/office/drawing/2014/main" id="{3751C1F4-C8E1-4617-8FDC-E5D10F6A5FBD}"/>
              </a:ext>
            </a:extLst>
          </p:cNvPr>
          <p:cNvSpPr txBox="1">
            <a:spLocks noChangeArrowheads="1"/>
          </p:cNvSpPr>
          <p:nvPr/>
        </p:nvSpPr>
        <p:spPr bwMode="auto">
          <a:xfrm>
            <a:off x="355600" y="1928813"/>
            <a:ext cx="44196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The “squeaky pop” test shows that this gas is hydrogen.</a:t>
            </a:r>
          </a:p>
        </p:txBody>
      </p:sp>
      <p:sp>
        <p:nvSpPr>
          <p:cNvPr id="738309" name="Text Box 5">
            <a:extLst>
              <a:ext uri="{FF2B5EF4-FFF2-40B4-BE49-F238E27FC236}">
                <a16:creationId xmlns:a16="http://schemas.microsoft.com/office/drawing/2014/main" id="{AB2E6D47-846F-4C39-AD59-AB55B4B17221}"/>
              </a:ext>
            </a:extLst>
          </p:cNvPr>
          <p:cNvSpPr txBox="1">
            <a:spLocks noChangeArrowheads="1"/>
          </p:cNvSpPr>
          <p:nvPr/>
        </p:nvSpPr>
        <p:spPr bwMode="auto">
          <a:xfrm>
            <a:off x="355600" y="3065463"/>
            <a:ext cx="4646613" cy="833437"/>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is the general equation for the reaction of a metal with acid?</a:t>
            </a:r>
            <a:r>
              <a:rPr lang="en-GB" altLang="en-US" dirty="0">
                <a:solidFill>
                  <a:srgbClr val="010067"/>
                </a:solidFill>
              </a:rPr>
              <a:t> </a:t>
            </a:r>
          </a:p>
        </p:txBody>
      </p:sp>
      <p:sp>
        <p:nvSpPr>
          <p:cNvPr id="16" name="Text Box 13">
            <a:extLst>
              <a:ext uri="{FF2B5EF4-FFF2-40B4-BE49-F238E27FC236}">
                <a16:creationId xmlns:a16="http://schemas.microsoft.com/office/drawing/2014/main" id="{C8240278-D9F5-4088-9079-0951F5077956}"/>
              </a:ext>
            </a:extLst>
          </p:cNvPr>
          <p:cNvSpPr txBox="1">
            <a:spLocks noChangeArrowheads="1"/>
          </p:cNvSpPr>
          <p:nvPr/>
        </p:nvSpPr>
        <p:spPr bwMode="auto">
          <a:xfrm>
            <a:off x="349250" y="5324827"/>
            <a:ext cx="8101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The salt produced depends on the metal and type of acid used in the reaction.</a:t>
            </a:r>
            <a:endParaRPr lang="en-GB" altLang="en-US" dirty="0"/>
          </a:p>
        </p:txBody>
      </p:sp>
      <p:pic>
        <p:nvPicPr>
          <p:cNvPr id="19" name="Picture 181" descr="Picture16.jpg">
            <a:extLst>
              <a:ext uri="{FF2B5EF4-FFF2-40B4-BE49-F238E27FC236}">
                <a16:creationId xmlns:a16="http://schemas.microsoft.com/office/drawing/2014/main" id="{5B64D240-503F-49AA-99AF-A493DF11B17E}"/>
              </a:ext>
            </a:extLst>
          </p:cNvPr>
          <p:cNvPicPr>
            <a:picLocks noChangeAspect="1"/>
          </p:cNvPicPr>
          <p:nvPr/>
        </p:nvPicPr>
        <p:blipFill rotWithShape="1">
          <a:blip r:embed="rId5">
            <a:extLst>
              <a:ext uri="{28A0092B-C50C-407E-A947-70E740481C1C}">
                <a14:useLocalDpi xmlns:a14="http://schemas.microsoft.com/office/drawing/2010/main" val="0"/>
              </a:ext>
            </a:extLst>
          </a:blip>
          <a:srcRect l="4289" r="2477"/>
          <a:stretch/>
        </p:blipFill>
        <p:spPr bwMode="auto">
          <a:xfrm>
            <a:off x="372531" y="4173538"/>
            <a:ext cx="82973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notes_icon">
            <a:extLst>
              <a:ext uri="{FF2B5EF4-FFF2-40B4-BE49-F238E27FC236}">
                <a16:creationId xmlns:a16="http://schemas.microsoft.com/office/drawing/2014/main" id="{0D4999FA-AFAE-4F7E-B59D-545865F8F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AF7953C8-2080-41E0-8749-FAF167D0F0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830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3832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3830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8" grpId="0" autoUpdateAnimBg="0"/>
      <p:bldP spid="738309" grpId="0" animBg="1" autoUpdateAnimBg="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51">
            <a:extLst>
              <a:ext uri="{FF2B5EF4-FFF2-40B4-BE49-F238E27FC236}">
                <a16:creationId xmlns:a16="http://schemas.microsoft.com/office/drawing/2014/main" id="{6CF962BB-4E4F-4BB0-84F9-0F564A5E7EE1}"/>
              </a:ext>
            </a:extLst>
          </p:cNvPr>
          <p:cNvSpPr>
            <a:spLocks noChangeArrowheads="1"/>
          </p:cNvSpPr>
          <p:nvPr/>
        </p:nvSpPr>
        <p:spPr bwMode="auto">
          <a:xfrm>
            <a:off x="355600" y="3098800"/>
            <a:ext cx="8421688" cy="1379538"/>
          </a:xfrm>
          <a:prstGeom prst="roundRect">
            <a:avLst>
              <a:gd name="adj" fmla="val 0"/>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9699" name="Text Box 35">
            <a:extLst>
              <a:ext uri="{FF2B5EF4-FFF2-40B4-BE49-F238E27FC236}">
                <a16:creationId xmlns:a16="http://schemas.microsoft.com/office/drawing/2014/main" id="{9062811D-6E39-40EC-AE74-A3ABF0862585}"/>
              </a:ext>
            </a:extLst>
          </p:cNvPr>
          <p:cNvSpPr txBox="1">
            <a:spLocks noChangeArrowheads="1"/>
          </p:cNvSpPr>
          <p:nvPr/>
        </p:nvSpPr>
        <p:spPr bwMode="auto">
          <a:xfrm>
            <a:off x="860425" y="3286125"/>
            <a:ext cx="7794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zinc</a:t>
            </a:r>
          </a:p>
        </p:txBody>
      </p:sp>
      <p:sp>
        <p:nvSpPr>
          <p:cNvPr id="29700" name="Text Box 36">
            <a:extLst>
              <a:ext uri="{FF2B5EF4-FFF2-40B4-BE49-F238E27FC236}">
                <a16:creationId xmlns:a16="http://schemas.microsoft.com/office/drawing/2014/main" id="{19B098C5-D57B-4560-B4F0-D27BBFEEF7AF}"/>
              </a:ext>
            </a:extLst>
          </p:cNvPr>
          <p:cNvSpPr txBox="1">
            <a:spLocks noChangeArrowheads="1"/>
          </p:cNvSpPr>
          <p:nvPr/>
        </p:nvSpPr>
        <p:spPr bwMode="auto">
          <a:xfrm>
            <a:off x="2509838" y="3101975"/>
            <a:ext cx="2043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hydrochloric</a:t>
            </a:r>
          </a:p>
          <a:p>
            <a:pPr algn="ctr"/>
            <a:r>
              <a:rPr lang="en-GB" altLang="en-US" b="1">
                <a:solidFill>
                  <a:schemeClr val="bg1"/>
                </a:solidFill>
              </a:rPr>
              <a:t>acid</a:t>
            </a:r>
          </a:p>
        </p:txBody>
      </p:sp>
      <p:sp>
        <p:nvSpPr>
          <p:cNvPr id="29701" name="Text Box 37">
            <a:extLst>
              <a:ext uri="{FF2B5EF4-FFF2-40B4-BE49-F238E27FC236}">
                <a16:creationId xmlns:a16="http://schemas.microsoft.com/office/drawing/2014/main" id="{C708EC95-99D2-41FF-9AF5-A426C715A402}"/>
              </a:ext>
            </a:extLst>
          </p:cNvPr>
          <p:cNvSpPr txBox="1">
            <a:spLocks noChangeArrowheads="1"/>
          </p:cNvSpPr>
          <p:nvPr/>
        </p:nvSpPr>
        <p:spPr bwMode="auto">
          <a:xfrm>
            <a:off x="5183188" y="3101975"/>
            <a:ext cx="13779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chemeClr val="bg1"/>
                </a:solidFill>
              </a:rPr>
              <a:t>zinc</a:t>
            </a:r>
          </a:p>
          <a:p>
            <a:pPr algn="ctr" eaLnBrk="1" hangingPunct="1"/>
            <a:r>
              <a:rPr lang="en-GB" altLang="en-US" b="1">
                <a:solidFill>
                  <a:schemeClr val="bg1"/>
                </a:solidFill>
              </a:rPr>
              <a:t>chloride</a:t>
            </a:r>
          </a:p>
        </p:txBody>
      </p:sp>
      <p:sp>
        <p:nvSpPr>
          <p:cNvPr id="29702" name="Text Box 38">
            <a:extLst>
              <a:ext uri="{FF2B5EF4-FFF2-40B4-BE49-F238E27FC236}">
                <a16:creationId xmlns:a16="http://schemas.microsoft.com/office/drawing/2014/main" id="{73E115BF-7D3B-42E2-87CD-2C29A6957E65}"/>
              </a:ext>
            </a:extLst>
          </p:cNvPr>
          <p:cNvSpPr txBox="1">
            <a:spLocks noChangeArrowheads="1"/>
          </p:cNvSpPr>
          <p:nvPr/>
        </p:nvSpPr>
        <p:spPr bwMode="auto">
          <a:xfrm>
            <a:off x="7108825" y="3286125"/>
            <a:ext cx="15827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hydrogen</a:t>
            </a:r>
          </a:p>
        </p:txBody>
      </p:sp>
      <p:sp>
        <p:nvSpPr>
          <p:cNvPr id="29703" name="Text Box 39">
            <a:extLst>
              <a:ext uri="{FF2B5EF4-FFF2-40B4-BE49-F238E27FC236}">
                <a16:creationId xmlns:a16="http://schemas.microsoft.com/office/drawing/2014/main" id="{C7A03A94-01A1-4803-9062-5464D5571EDB}"/>
              </a:ext>
            </a:extLst>
          </p:cNvPr>
          <p:cNvSpPr txBox="1">
            <a:spLocks noChangeArrowheads="1"/>
          </p:cNvSpPr>
          <p:nvPr/>
        </p:nvSpPr>
        <p:spPr bwMode="auto">
          <a:xfrm>
            <a:off x="1979613" y="324326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a:solidFill>
                  <a:schemeClr val="bg1"/>
                </a:solidFill>
              </a:rPr>
              <a:t>+</a:t>
            </a:r>
          </a:p>
        </p:txBody>
      </p:sp>
      <p:sp>
        <p:nvSpPr>
          <p:cNvPr id="29704" name="Text Box 41">
            <a:extLst>
              <a:ext uri="{FF2B5EF4-FFF2-40B4-BE49-F238E27FC236}">
                <a16:creationId xmlns:a16="http://schemas.microsoft.com/office/drawing/2014/main" id="{2C36FE4C-7520-41ED-9E7B-C35E5B01B218}"/>
              </a:ext>
            </a:extLst>
          </p:cNvPr>
          <p:cNvSpPr txBox="1">
            <a:spLocks noChangeArrowheads="1"/>
          </p:cNvSpPr>
          <p:nvPr/>
        </p:nvSpPr>
        <p:spPr bwMode="auto">
          <a:xfrm>
            <a:off x="6656388" y="324326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a:solidFill>
                  <a:schemeClr val="bg1"/>
                </a:solidFill>
              </a:rPr>
              <a:t>+</a:t>
            </a:r>
          </a:p>
        </p:txBody>
      </p:sp>
      <p:sp>
        <p:nvSpPr>
          <p:cNvPr id="26685" name="Text Box 43">
            <a:extLst>
              <a:ext uri="{FF2B5EF4-FFF2-40B4-BE49-F238E27FC236}">
                <a16:creationId xmlns:a16="http://schemas.microsoft.com/office/drawing/2014/main" id="{ED600DD2-C388-4A59-8C0E-6C3CD259D96B}"/>
              </a:ext>
            </a:extLst>
          </p:cNvPr>
          <p:cNvSpPr txBox="1">
            <a:spLocks noChangeArrowheads="1"/>
          </p:cNvSpPr>
          <p:nvPr/>
        </p:nvSpPr>
        <p:spPr bwMode="auto">
          <a:xfrm>
            <a:off x="971550" y="3989388"/>
            <a:ext cx="557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Zn</a:t>
            </a:r>
          </a:p>
        </p:txBody>
      </p:sp>
      <p:sp>
        <p:nvSpPr>
          <p:cNvPr id="26686" name="Text Box 44">
            <a:extLst>
              <a:ext uri="{FF2B5EF4-FFF2-40B4-BE49-F238E27FC236}">
                <a16:creationId xmlns:a16="http://schemas.microsoft.com/office/drawing/2014/main" id="{698D0935-109F-474A-AA60-2FD211A432CA}"/>
              </a:ext>
            </a:extLst>
          </p:cNvPr>
          <p:cNvSpPr txBox="1">
            <a:spLocks noChangeArrowheads="1"/>
          </p:cNvSpPr>
          <p:nvPr/>
        </p:nvSpPr>
        <p:spPr bwMode="auto">
          <a:xfrm>
            <a:off x="3175000" y="3989388"/>
            <a:ext cx="7127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HCl</a:t>
            </a:r>
          </a:p>
        </p:txBody>
      </p:sp>
      <p:sp>
        <p:nvSpPr>
          <p:cNvPr id="26687" name="Text Box 45">
            <a:extLst>
              <a:ext uri="{FF2B5EF4-FFF2-40B4-BE49-F238E27FC236}">
                <a16:creationId xmlns:a16="http://schemas.microsoft.com/office/drawing/2014/main" id="{6A3B57F3-A757-4042-A252-7436BC41EF8A}"/>
              </a:ext>
            </a:extLst>
          </p:cNvPr>
          <p:cNvSpPr txBox="1">
            <a:spLocks noChangeArrowheads="1"/>
          </p:cNvSpPr>
          <p:nvPr/>
        </p:nvSpPr>
        <p:spPr bwMode="auto">
          <a:xfrm>
            <a:off x="5381625" y="3989388"/>
            <a:ext cx="979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ZnCl</a:t>
            </a:r>
            <a:r>
              <a:rPr lang="en-GB" altLang="en-US" b="1" baseline="-25000">
                <a:solidFill>
                  <a:schemeClr val="bg1"/>
                </a:solidFill>
              </a:rPr>
              <a:t>2</a:t>
            </a:r>
          </a:p>
        </p:txBody>
      </p:sp>
      <p:sp>
        <p:nvSpPr>
          <p:cNvPr id="26688" name="Text Box 46">
            <a:extLst>
              <a:ext uri="{FF2B5EF4-FFF2-40B4-BE49-F238E27FC236}">
                <a16:creationId xmlns:a16="http://schemas.microsoft.com/office/drawing/2014/main" id="{88C3D4F7-B0A8-4083-99CA-AA120DE52F47}"/>
              </a:ext>
            </a:extLst>
          </p:cNvPr>
          <p:cNvSpPr txBox="1">
            <a:spLocks noChangeArrowheads="1"/>
          </p:cNvSpPr>
          <p:nvPr/>
        </p:nvSpPr>
        <p:spPr bwMode="auto">
          <a:xfrm>
            <a:off x="7640638" y="3989388"/>
            <a:ext cx="51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a:t>
            </a:r>
            <a:r>
              <a:rPr lang="en-GB" altLang="en-US" b="1" baseline="-25000">
                <a:solidFill>
                  <a:schemeClr val="bg1"/>
                </a:solidFill>
              </a:rPr>
              <a:t>2</a:t>
            </a:r>
          </a:p>
        </p:txBody>
      </p:sp>
      <p:sp>
        <p:nvSpPr>
          <p:cNvPr id="26689" name="Text Box 47">
            <a:extLst>
              <a:ext uri="{FF2B5EF4-FFF2-40B4-BE49-F238E27FC236}">
                <a16:creationId xmlns:a16="http://schemas.microsoft.com/office/drawing/2014/main" id="{979511ED-01A0-4524-8545-3FCF0DCA09FD}"/>
              </a:ext>
            </a:extLst>
          </p:cNvPr>
          <p:cNvSpPr txBox="1">
            <a:spLocks noChangeArrowheads="1"/>
          </p:cNvSpPr>
          <p:nvPr/>
        </p:nvSpPr>
        <p:spPr bwMode="auto">
          <a:xfrm>
            <a:off x="1979613" y="3943350"/>
            <a:ext cx="422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a:solidFill>
                  <a:schemeClr val="bg1"/>
                </a:solidFill>
              </a:rPr>
              <a:t>+</a:t>
            </a:r>
          </a:p>
        </p:txBody>
      </p:sp>
      <p:sp>
        <p:nvSpPr>
          <p:cNvPr id="26690" name="Text Box 49">
            <a:extLst>
              <a:ext uri="{FF2B5EF4-FFF2-40B4-BE49-F238E27FC236}">
                <a16:creationId xmlns:a16="http://schemas.microsoft.com/office/drawing/2014/main" id="{97945925-E538-4951-AF9A-B17906FF015B}"/>
              </a:ext>
            </a:extLst>
          </p:cNvPr>
          <p:cNvSpPr txBox="1">
            <a:spLocks noChangeArrowheads="1"/>
          </p:cNvSpPr>
          <p:nvPr/>
        </p:nvSpPr>
        <p:spPr bwMode="auto">
          <a:xfrm>
            <a:off x="6656388" y="3943350"/>
            <a:ext cx="422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a:solidFill>
                  <a:schemeClr val="bg1"/>
                </a:solidFill>
              </a:rPr>
              <a:t>+</a:t>
            </a:r>
          </a:p>
        </p:txBody>
      </p:sp>
      <p:sp>
        <p:nvSpPr>
          <p:cNvPr id="29711" name="AutoShape 19">
            <a:extLst>
              <a:ext uri="{FF2B5EF4-FFF2-40B4-BE49-F238E27FC236}">
                <a16:creationId xmlns:a16="http://schemas.microsoft.com/office/drawing/2014/main" id="{7C3909F8-3832-41D4-92B7-59BD7A56FB75}"/>
              </a:ext>
            </a:extLst>
          </p:cNvPr>
          <p:cNvSpPr>
            <a:spLocks noChangeArrowheads="1"/>
          </p:cNvSpPr>
          <p:nvPr/>
        </p:nvSpPr>
        <p:spPr bwMode="auto">
          <a:xfrm>
            <a:off x="355600" y="1422400"/>
            <a:ext cx="8421688" cy="1417638"/>
          </a:xfrm>
          <a:prstGeom prst="roundRect">
            <a:avLst>
              <a:gd name="adj" fmla="val 0"/>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9712" name="Text Box 4">
            <a:extLst>
              <a:ext uri="{FF2B5EF4-FFF2-40B4-BE49-F238E27FC236}">
                <a16:creationId xmlns:a16="http://schemas.microsoft.com/office/drawing/2014/main" id="{6B3F77A0-004F-4303-9536-9E775625C32F}"/>
              </a:ext>
            </a:extLst>
          </p:cNvPr>
          <p:cNvSpPr txBox="1">
            <a:spLocks noChangeArrowheads="1"/>
          </p:cNvSpPr>
          <p:nvPr/>
        </p:nvSpPr>
        <p:spPr bwMode="auto">
          <a:xfrm>
            <a:off x="2509838" y="1425575"/>
            <a:ext cx="2043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hydrochloric</a:t>
            </a:r>
          </a:p>
          <a:p>
            <a:pPr algn="ctr"/>
            <a:r>
              <a:rPr lang="en-GB" altLang="en-US" b="1">
                <a:solidFill>
                  <a:schemeClr val="bg1"/>
                </a:solidFill>
              </a:rPr>
              <a:t>acid</a:t>
            </a:r>
          </a:p>
        </p:txBody>
      </p:sp>
      <p:sp>
        <p:nvSpPr>
          <p:cNvPr id="29713" name="Text Box 5">
            <a:extLst>
              <a:ext uri="{FF2B5EF4-FFF2-40B4-BE49-F238E27FC236}">
                <a16:creationId xmlns:a16="http://schemas.microsoft.com/office/drawing/2014/main" id="{770023D9-7CA9-4AAC-AC88-9F4DEDC6AE9F}"/>
              </a:ext>
            </a:extLst>
          </p:cNvPr>
          <p:cNvSpPr txBox="1">
            <a:spLocks noChangeArrowheads="1"/>
          </p:cNvSpPr>
          <p:nvPr/>
        </p:nvSpPr>
        <p:spPr bwMode="auto">
          <a:xfrm>
            <a:off x="4957763" y="1425575"/>
            <a:ext cx="18923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chemeClr val="bg1"/>
                </a:solidFill>
              </a:rPr>
              <a:t>magnesium</a:t>
            </a:r>
          </a:p>
          <a:p>
            <a:pPr algn="ctr" eaLnBrk="1" hangingPunct="1"/>
            <a:r>
              <a:rPr lang="en-GB" altLang="en-US" b="1">
                <a:solidFill>
                  <a:schemeClr val="bg1"/>
                </a:solidFill>
              </a:rPr>
              <a:t>chloride</a:t>
            </a:r>
          </a:p>
        </p:txBody>
      </p:sp>
      <p:sp>
        <p:nvSpPr>
          <p:cNvPr id="29714" name="Text Box 6">
            <a:extLst>
              <a:ext uri="{FF2B5EF4-FFF2-40B4-BE49-F238E27FC236}">
                <a16:creationId xmlns:a16="http://schemas.microsoft.com/office/drawing/2014/main" id="{BC3D76B4-8E03-420D-B5E4-32E70E77EACA}"/>
              </a:ext>
            </a:extLst>
          </p:cNvPr>
          <p:cNvSpPr txBox="1">
            <a:spLocks noChangeArrowheads="1"/>
          </p:cNvSpPr>
          <p:nvPr/>
        </p:nvSpPr>
        <p:spPr bwMode="auto">
          <a:xfrm>
            <a:off x="303213" y="1609725"/>
            <a:ext cx="1892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magnesium</a:t>
            </a:r>
          </a:p>
        </p:txBody>
      </p:sp>
      <p:sp>
        <p:nvSpPr>
          <p:cNvPr id="29715" name="Text Box 7">
            <a:extLst>
              <a:ext uri="{FF2B5EF4-FFF2-40B4-BE49-F238E27FC236}">
                <a16:creationId xmlns:a16="http://schemas.microsoft.com/office/drawing/2014/main" id="{63DC75BA-B121-419A-98AC-17795333B728}"/>
              </a:ext>
            </a:extLst>
          </p:cNvPr>
          <p:cNvSpPr txBox="1">
            <a:spLocks noChangeArrowheads="1"/>
          </p:cNvSpPr>
          <p:nvPr/>
        </p:nvSpPr>
        <p:spPr bwMode="auto">
          <a:xfrm>
            <a:off x="7140575" y="1609725"/>
            <a:ext cx="15827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hydrogen</a:t>
            </a:r>
          </a:p>
        </p:txBody>
      </p:sp>
      <p:sp>
        <p:nvSpPr>
          <p:cNvPr id="29716" name="Text Box 8">
            <a:extLst>
              <a:ext uri="{FF2B5EF4-FFF2-40B4-BE49-F238E27FC236}">
                <a16:creationId xmlns:a16="http://schemas.microsoft.com/office/drawing/2014/main" id="{8CF03591-C0E0-4523-8EB6-D226D6E6A776}"/>
              </a:ext>
            </a:extLst>
          </p:cNvPr>
          <p:cNvSpPr txBox="1">
            <a:spLocks noChangeArrowheads="1"/>
          </p:cNvSpPr>
          <p:nvPr/>
        </p:nvSpPr>
        <p:spPr bwMode="auto">
          <a:xfrm>
            <a:off x="2093913" y="156845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a:solidFill>
                  <a:schemeClr val="bg1"/>
                </a:solidFill>
              </a:rPr>
              <a:t>+</a:t>
            </a:r>
          </a:p>
        </p:txBody>
      </p:sp>
      <p:sp>
        <p:nvSpPr>
          <p:cNvPr id="29717" name="Text Box 10">
            <a:extLst>
              <a:ext uri="{FF2B5EF4-FFF2-40B4-BE49-F238E27FC236}">
                <a16:creationId xmlns:a16="http://schemas.microsoft.com/office/drawing/2014/main" id="{22AD7DDF-7EC5-46DF-833C-27790126B021}"/>
              </a:ext>
            </a:extLst>
          </p:cNvPr>
          <p:cNvSpPr txBox="1">
            <a:spLocks noChangeArrowheads="1"/>
          </p:cNvSpPr>
          <p:nvPr/>
        </p:nvSpPr>
        <p:spPr bwMode="auto">
          <a:xfrm>
            <a:off x="6781800" y="156845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a:solidFill>
                  <a:schemeClr val="bg1"/>
                </a:solidFill>
              </a:rPr>
              <a:t>+</a:t>
            </a:r>
          </a:p>
        </p:txBody>
      </p:sp>
      <p:sp>
        <p:nvSpPr>
          <p:cNvPr id="26669" name="Text Box 12">
            <a:extLst>
              <a:ext uri="{FF2B5EF4-FFF2-40B4-BE49-F238E27FC236}">
                <a16:creationId xmlns:a16="http://schemas.microsoft.com/office/drawing/2014/main" id="{7C32EA11-0B2F-47EB-9045-614DDA4C914F}"/>
              </a:ext>
            </a:extLst>
          </p:cNvPr>
          <p:cNvSpPr txBox="1">
            <a:spLocks noChangeArrowheads="1"/>
          </p:cNvSpPr>
          <p:nvPr/>
        </p:nvSpPr>
        <p:spPr bwMode="auto">
          <a:xfrm>
            <a:off x="936625" y="2293938"/>
            <a:ext cx="625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Mg</a:t>
            </a:r>
          </a:p>
        </p:txBody>
      </p:sp>
      <p:sp>
        <p:nvSpPr>
          <p:cNvPr id="26670" name="Text Box 13">
            <a:extLst>
              <a:ext uri="{FF2B5EF4-FFF2-40B4-BE49-F238E27FC236}">
                <a16:creationId xmlns:a16="http://schemas.microsoft.com/office/drawing/2014/main" id="{EC4900D6-812B-471B-A95C-443185B5DC21}"/>
              </a:ext>
            </a:extLst>
          </p:cNvPr>
          <p:cNvSpPr txBox="1">
            <a:spLocks noChangeArrowheads="1"/>
          </p:cNvSpPr>
          <p:nvPr/>
        </p:nvSpPr>
        <p:spPr bwMode="auto">
          <a:xfrm>
            <a:off x="3175000" y="2293938"/>
            <a:ext cx="7127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HCl</a:t>
            </a:r>
          </a:p>
        </p:txBody>
      </p:sp>
      <p:sp>
        <p:nvSpPr>
          <p:cNvPr id="26671" name="Text Box 14">
            <a:extLst>
              <a:ext uri="{FF2B5EF4-FFF2-40B4-BE49-F238E27FC236}">
                <a16:creationId xmlns:a16="http://schemas.microsoft.com/office/drawing/2014/main" id="{1D128997-82C1-4503-B399-3D98881FFDBF}"/>
              </a:ext>
            </a:extLst>
          </p:cNvPr>
          <p:cNvSpPr txBox="1">
            <a:spLocks noChangeArrowheads="1"/>
          </p:cNvSpPr>
          <p:nvPr/>
        </p:nvSpPr>
        <p:spPr bwMode="auto">
          <a:xfrm>
            <a:off x="5378450" y="2293938"/>
            <a:ext cx="10477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MgCl</a:t>
            </a:r>
            <a:r>
              <a:rPr lang="en-GB" altLang="en-US" b="1" baseline="-25000">
                <a:solidFill>
                  <a:schemeClr val="bg1"/>
                </a:solidFill>
              </a:rPr>
              <a:t>2</a:t>
            </a:r>
          </a:p>
        </p:txBody>
      </p:sp>
      <p:sp>
        <p:nvSpPr>
          <p:cNvPr id="26672" name="Text Box 15">
            <a:extLst>
              <a:ext uri="{FF2B5EF4-FFF2-40B4-BE49-F238E27FC236}">
                <a16:creationId xmlns:a16="http://schemas.microsoft.com/office/drawing/2014/main" id="{2F87E935-D24A-4266-BB04-8A6921E54A40}"/>
              </a:ext>
            </a:extLst>
          </p:cNvPr>
          <p:cNvSpPr txBox="1">
            <a:spLocks noChangeArrowheads="1"/>
          </p:cNvSpPr>
          <p:nvPr/>
        </p:nvSpPr>
        <p:spPr bwMode="auto">
          <a:xfrm>
            <a:off x="7672388" y="2293938"/>
            <a:ext cx="5175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a:t>
            </a:r>
            <a:r>
              <a:rPr lang="en-GB" altLang="en-US" b="1" baseline="-25000">
                <a:solidFill>
                  <a:schemeClr val="bg1"/>
                </a:solidFill>
              </a:rPr>
              <a:t>2</a:t>
            </a:r>
          </a:p>
        </p:txBody>
      </p:sp>
      <p:sp>
        <p:nvSpPr>
          <p:cNvPr id="26673" name="Text Box 16">
            <a:extLst>
              <a:ext uri="{FF2B5EF4-FFF2-40B4-BE49-F238E27FC236}">
                <a16:creationId xmlns:a16="http://schemas.microsoft.com/office/drawing/2014/main" id="{92AF4D93-DC09-4D12-BADC-528DEC79B6C8}"/>
              </a:ext>
            </a:extLst>
          </p:cNvPr>
          <p:cNvSpPr txBox="1">
            <a:spLocks noChangeArrowheads="1"/>
          </p:cNvSpPr>
          <p:nvPr/>
        </p:nvSpPr>
        <p:spPr bwMode="auto">
          <a:xfrm>
            <a:off x="2093913" y="224790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a:solidFill>
                  <a:schemeClr val="bg1"/>
                </a:solidFill>
              </a:rPr>
              <a:t>+</a:t>
            </a:r>
          </a:p>
        </p:txBody>
      </p:sp>
      <p:sp>
        <p:nvSpPr>
          <p:cNvPr id="26674" name="Text Box 18">
            <a:extLst>
              <a:ext uri="{FF2B5EF4-FFF2-40B4-BE49-F238E27FC236}">
                <a16:creationId xmlns:a16="http://schemas.microsoft.com/office/drawing/2014/main" id="{A9C20F4D-A184-4D4F-85EC-5C959ED09F76}"/>
              </a:ext>
            </a:extLst>
          </p:cNvPr>
          <p:cNvSpPr txBox="1">
            <a:spLocks noChangeArrowheads="1"/>
          </p:cNvSpPr>
          <p:nvPr/>
        </p:nvSpPr>
        <p:spPr bwMode="auto">
          <a:xfrm>
            <a:off x="6781800" y="224790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a:solidFill>
                  <a:schemeClr val="bg1"/>
                </a:solidFill>
              </a:rPr>
              <a:t>+</a:t>
            </a:r>
          </a:p>
        </p:txBody>
      </p:sp>
      <p:sp>
        <p:nvSpPr>
          <p:cNvPr id="29724" name="Rectangle 2">
            <a:extLst>
              <a:ext uri="{FF2B5EF4-FFF2-40B4-BE49-F238E27FC236}">
                <a16:creationId xmlns:a16="http://schemas.microsoft.com/office/drawing/2014/main" id="{C9E0C513-A0DF-441A-AABC-CB05391FA97B}"/>
              </a:ext>
            </a:extLst>
          </p:cNvPr>
          <p:cNvSpPr>
            <a:spLocks noGrp="1" noChangeArrowheads="1"/>
          </p:cNvSpPr>
          <p:nvPr>
            <p:ph type="title"/>
          </p:nvPr>
        </p:nvSpPr>
        <p:spPr/>
        <p:txBody>
          <a:bodyPr/>
          <a:lstStyle/>
          <a:p>
            <a:r>
              <a:rPr lang="en-GB" altLang="en-US"/>
              <a:t>Metals and hydrochloric acid</a:t>
            </a:r>
          </a:p>
        </p:txBody>
      </p:sp>
      <p:sp>
        <p:nvSpPr>
          <p:cNvPr id="29725" name="Text Box 3">
            <a:extLst>
              <a:ext uri="{FF2B5EF4-FFF2-40B4-BE49-F238E27FC236}">
                <a16:creationId xmlns:a16="http://schemas.microsoft.com/office/drawing/2014/main" id="{A5A6C70F-C92E-44B8-B29D-488262DDD771}"/>
              </a:ext>
            </a:extLst>
          </p:cNvPr>
          <p:cNvSpPr txBox="1">
            <a:spLocks noChangeArrowheads="1"/>
          </p:cNvSpPr>
          <p:nvPr/>
        </p:nvSpPr>
        <p:spPr bwMode="auto">
          <a:xfrm>
            <a:off x="363535" y="800100"/>
            <a:ext cx="8421689"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are the balanced </a:t>
            </a:r>
            <a:r>
              <a:rPr lang="en-GB" altLang="en-US" dirty="0">
                <a:solidFill>
                  <a:srgbClr val="010066"/>
                </a:solidFill>
              </a:rPr>
              <a:t>equations</a:t>
            </a:r>
            <a:r>
              <a:rPr lang="en-GB" altLang="en-US" b="1" dirty="0">
                <a:solidFill>
                  <a:srgbClr val="FF6600"/>
                </a:solidFill>
              </a:rPr>
              <a:t> </a:t>
            </a:r>
            <a:r>
              <a:rPr lang="en-GB" altLang="en-US" dirty="0"/>
              <a:t>for these reactions?</a:t>
            </a:r>
          </a:p>
        </p:txBody>
      </p:sp>
      <p:sp>
        <p:nvSpPr>
          <p:cNvPr id="29726" name="AutoShape 50">
            <a:extLst>
              <a:ext uri="{FF2B5EF4-FFF2-40B4-BE49-F238E27FC236}">
                <a16:creationId xmlns:a16="http://schemas.microsoft.com/office/drawing/2014/main" id="{1235735B-F843-47AF-8744-B4C1639BE8FA}"/>
              </a:ext>
            </a:extLst>
          </p:cNvPr>
          <p:cNvSpPr>
            <a:spLocks noChangeArrowheads="1"/>
          </p:cNvSpPr>
          <p:nvPr/>
        </p:nvSpPr>
        <p:spPr bwMode="auto">
          <a:xfrm>
            <a:off x="355600" y="4721225"/>
            <a:ext cx="8420100" cy="1422400"/>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9727" name="Text Box 20">
            <a:extLst>
              <a:ext uri="{FF2B5EF4-FFF2-40B4-BE49-F238E27FC236}">
                <a16:creationId xmlns:a16="http://schemas.microsoft.com/office/drawing/2014/main" id="{0EFA7BDD-1836-4B59-BFD3-49593FCFC996}"/>
              </a:ext>
            </a:extLst>
          </p:cNvPr>
          <p:cNvSpPr txBox="1">
            <a:spLocks noChangeArrowheads="1"/>
          </p:cNvSpPr>
          <p:nvPr/>
        </p:nvSpPr>
        <p:spPr bwMode="auto">
          <a:xfrm>
            <a:off x="433117" y="4957763"/>
            <a:ext cx="1634078"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err="1">
                <a:solidFill>
                  <a:schemeClr val="bg1"/>
                </a:solidFill>
              </a:rPr>
              <a:t>aluminum</a:t>
            </a:r>
            <a:endParaRPr lang="en-GB" altLang="en-US" b="1" dirty="0">
              <a:solidFill>
                <a:schemeClr val="bg1"/>
              </a:solidFill>
            </a:endParaRPr>
          </a:p>
        </p:txBody>
      </p:sp>
      <p:sp>
        <p:nvSpPr>
          <p:cNvPr id="29728" name="Text Box 21">
            <a:extLst>
              <a:ext uri="{FF2B5EF4-FFF2-40B4-BE49-F238E27FC236}">
                <a16:creationId xmlns:a16="http://schemas.microsoft.com/office/drawing/2014/main" id="{10B8821F-43F8-4694-9AF7-1605B3C8867E}"/>
              </a:ext>
            </a:extLst>
          </p:cNvPr>
          <p:cNvSpPr txBox="1">
            <a:spLocks noChangeArrowheads="1"/>
          </p:cNvSpPr>
          <p:nvPr/>
        </p:nvSpPr>
        <p:spPr bwMode="auto">
          <a:xfrm>
            <a:off x="2509838" y="4773613"/>
            <a:ext cx="20447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hydrochloric</a:t>
            </a:r>
          </a:p>
          <a:p>
            <a:pPr algn="ctr"/>
            <a:r>
              <a:rPr lang="en-GB" altLang="en-US" b="1">
                <a:solidFill>
                  <a:schemeClr val="bg1"/>
                </a:solidFill>
              </a:rPr>
              <a:t>acid</a:t>
            </a:r>
          </a:p>
        </p:txBody>
      </p:sp>
      <p:sp>
        <p:nvSpPr>
          <p:cNvPr id="29729" name="Text Box 22">
            <a:extLst>
              <a:ext uri="{FF2B5EF4-FFF2-40B4-BE49-F238E27FC236}">
                <a16:creationId xmlns:a16="http://schemas.microsoft.com/office/drawing/2014/main" id="{6CB53738-4A20-4EF4-9683-65681CE57322}"/>
              </a:ext>
            </a:extLst>
          </p:cNvPr>
          <p:cNvSpPr txBox="1">
            <a:spLocks noChangeArrowheads="1"/>
          </p:cNvSpPr>
          <p:nvPr/>
        </p:nvSpPr>
        <p:spPr bwMode="auto">
          <a:xfrm>
            <a:off x="5167042" y="4737100"/>
            <a:ext cx="1634078" cy="90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20000"/>
              </a:spcBef>
            </a:pPr>
            <a:r>
              <a:rPr lang="en-GB" altLang="en-US" b="1" dirty="0" err="1">
                <a:solidFill>
                  <a:schemeClr val="bg1"/>
                </a:solidFill>
              </a:rPr>
              <a:t>aluminum</a:t>
            </a:r>
            <a:endParaRPr lang="en-GB" altLang="en-US" b="1" dirty="0">
              <a:solidFill>
                <a:schemeClr val="bg1"/>
              </a:solidFill>
            </a:endParaRPr>
          </a:p>
          <a:p>
            <a:pPr algn="ctr" eaLnBrk="1" hangingPunct="1">
              <a:spcBef>
                <a:spcPct val="20000"/>
              </a:spcBef>
            </a:pPr>
            <a:r>
              <a:rPr lang="en-GB" altLang="en-US" b="1" dirty="0">
                <a:solidFill>
                  <a:schemeClr val="bg1"/>
                </a:solidFill>
              </a:rPr>
              <a:t>chloride</a:t>
            </a:r>
          </a:p>
        </p:txBody>
      </p:sp>
      <p:sp>
        <p:nvSpPr>
          <p:cNvPr id="29730" name="Text Box 23">
            <a:extLst>
              <a:ext uri="{FF2B5EF4-FFF2-40B4-BE49-F238E27FC236}">
                <a16:creationId xmlns:a16="http://schemas.microsoft.com/office/drawing/2014/main" id="{C2F3E3F4-6B11-439E-A33C-453194D7509B}"/>
              </a:ext>
            </a:extLst>
          </p:cNvPr>
          <p:cNvSpPr txBox="1">
            <a:spLocks noChangeArrowheads="1"/>
          </p:cNvSpPr>
          <p:nvPr/>
        </p:nvSpPr>
        <p:spPr bwMode="auto">
          <a:xfrm>
            <a:off x="7221538" y="4957763"/>
            <a:ext cx="15827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hydrogen</a:t>
            </a:r>
          </a:p>
        </p:txBody>
      </p:sp>
      <p:sp>
        <p:nvSpPr>
          <p:cNvPr id="29731" name="Text Box 24">
            <a:extLst>
              <a:ext uri="{FF2B5EF4-FFF2-40B4-BE49-F238E27FC236}">
                <a16:creationId xmlns:a16="http://schemas.microsoft.com/office/drawing/2014/main" id="{7872D065-D5B5-4D88-A87A-365822305184}"/>
              </a:ext>
            </a:extLst>
          </p:cNvPr>
          <p:cNvSpPr txBox="1">
            <a:spLocks noChangeArrowheads="1"/>
          </p:cNvSpPr>
          <p:nvPr/>
        </p:nvSpPr>
        <p:spPr bwMode="auto">
          <a:xfrm>
            <a:off x="2176463" y="491490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a:solidFill>
                  <a:schemeClr val="bg1"/>
                </a:solidFill>
              </a:rPr>
              <a:t>+</a:t>
            </a:r>
          </a:p>
        </p:txBody>
      </p:sp>
      <p:sp>
        <p:nvSpPr>
          <p:cNvPr id="29732" name="Text Box 26">
            <a:extLst>
              <a:ext uri="{FF2B5EF4-FFF2-40B4-BE49-F238E27FC236}">
                <a16:creationId xmlns:a16="http://schemas.microsoft.com/office/drawing/2014/main" id="{C4907520-6F20-4B02-8466-BF5EF3501385}"/>
              </a:ext>
            </a:extLst>
          </p:cNvPr>
          <p:cNvSpPr txBox="1">
            <a:spLocks noChangeArrowheads="1"/>
          </p:cNvSpPr>
          <p:nvPr/>
        </p:nvSpPr>
        <p:spPr bwMode="auto">
          <a:xfrm>
            <a:off x="6864350" y="491490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a:solidFill>
                  <a:schemeClr val="bg1"/>
                </a:solidFill>
              </a:rPr>
              <a:t>+</a:t>
            </a:r>
          </a:p>
        </p:txBody>
      </p:sp>
      <p:sp>
        <p:nvSpPr>
          <p:cNvPr id="74" name="Text Box 28">
            <a:extLst>
              <a:ext uri="{FF2B5EF4-FFF2-40B4-BE49-F238E27FC236}">
                <a16:creationId xmlns:a16="http://schemas.microsoft.com/office/drawing/2014/main" id="{FEA28AD1-85CE-4C06-929C-41EDD83B5DEE}"/>
              </a:ext>
            </a:extLst>
          </p:cNvPr>
          <p:cNvSpPr txBox="1">
            <a:spLocks noChangeArrowheads="1"/>
          </p:cNvSpPr>
          <p:nvPr/>
        </p:nvSpPr>
        <p:spPr bwMode="auto">
          <a:xfrm>
            <a:off x="1004888" y="5649913"/>
            <a:ext cx="49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Al</a:t>
            </a:r>
          </a:p>
        </p:txBody>
      </p:sp>
      <p:sp>
        <p:nvSpPr>
          <p:cNvPr id="75" name="Text Box 29">
            <a:extLst>
              <a:ext uri="{FF2B5EF4-FFF2-40B4-BE49-F238E27FC236}">
                <a16:creationId xmlns:a16="http://schemas.microsoft.com/office/drawing/2014/main" id="{6834DD03-2AEA-4115-8CB3-CE8225C67175}"/>
              </a:ext>
            </a:extLst>
          </p:cNvPr>
          <p:cNvSpPr txBox="1">
            <a:spLocks noChangeArrowheads="1"/>
          </p:cNvSpPr>
          <p:nvPr/>
        </p:nvSpPr>
        <p:spPr bwMode="auto">
          <a:xfrm>
            <a:off x="3175000" y="5649913"/>
            <a:ext cx="7127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HCl</a:t>
            </a:r>
          </a:p>
        </p:txBody>
      </p:sp>
      <p:sp>
        <p:nvSpPr>
          <p:cNvPr id="76" name="Text Box 30">
            <a:extLst>
              <a:ext uri="{FF2B5EF4-FFF2-40B4-BE49-F238E27FC236}">
                <a16:creationId xmlns:a16="http://schemas.microsoft.com/office/drawing/2014/main" id="{486E6DC0-25A2-4CBF-BF0A-46AC7243EC06}"/>
              </a:ext>
            </a:extLst>
          </p:cNvPr>
          <p:cNvSpPr txBox="1">
            <a:spLocks noChangeArrowheads="1"/>
          </p:cNvSpPr>
          <p:nvPr/>
        </p:nvSpPr>
        <p:spPr bwMode="auto">
          <a:xfrm>
            <a:off x="5529263" y="5649913"/>
            <a:ext cx="911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AlCl</a:t>
            </a:r>
            <a:r>
              <a:rPr lang="en-GB" altLang="en-US" b="1" baseline="-25000">
                <a:solidFill>
                  <a:schemeClr val="bg1"/>
                </a:solidFill>
              </a:rPr>
              <a:t>3</a:t>
            </a:r>
          </a:p>
        </p:txBody>
      </p:sp>
      <p:sp>
        <p:nvSpPr>
          <p:cNvPr id="77" name="Text Box 31">
            <a:extLst>
              <a:ext uri="{FF2B5EF4-FFF2-40B4-BE49-F238E27FC236}">
                <a16:creationId xmlns:a16="http://schemas.microsoft.com/office/drawing/2014/main" id="{A88134B4-B494-4DAA-A3E4-7BBDE5A708FA}"/>
              </a:ext>
            </a:extLst>
          </p:cNvPr>
          <p:cNvSpPr txBox="1">
            <a:spLocks noChangeArrowheads="1"/>
          </p:cNvSpPr>
          <p:nvPr/>
        </p:nvSpPr>
        <p:spPr bwMode="auto">
          <a:xfrm>
            <a:off x="7753350" y="5649913"/>
            <a:ext cx="5191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a:t>
            </a:r>
            <a:r>
              <a:rPr lang="en-GB" altLang="en-US" b="1" baseline="-25000">
                <a:solidFill>
                  <a:schemeClr val="bg1"/>
                </a:solidFill>
              </a:rPr>
              <a:t>2</a:t>
            </a:r>
          </a:p>
        </p:txBody>
      </p:sp>
      <p:sp>
        <p:nvSpPr>
          <p:cNvPr id="78" name="Text Box 32">
            <a:extLst>
              <a:ext uri="{FF2B5EF4-FFF2-40B4-BE49-F238E27FC236}">
                <a16:creationId xmlns:a16="http://schemas.microsoft.com/office/drawing/2014/main" id="{06DD1881-ADD2-4581-8BAC-9A13FF6AE771}"/>
              </a:ext>
            </a:extLst>
          </p:cNvPr>
          <p:cNvSpPr txBox="1">
            <a:spLocks noChangeArrowheads="1"/>
          </p:cNvSpPr>
          <p:nvPr/>
        </p:nvSpPr>
        <p:spPr bwMode="auto">
          <a:xfrm>
            <a:off x="2176463" y="560387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a:solidFill>
                  <a:schemeClr val="bg1"/>
                </a:solidFill>
              </a:rPr>
              <a:t>+</a:t>
            </a:r>
          </a:p>
        </p:txBody>
      </p:sp>
      <p:sp>
        <p:nvSpPr>
          <p:cNvPr id="79" name="Text Box 34">
            <a:extLst>
              <a:ext uri="{FF2B5EF4-FFF2-40B4-BE49-F238E27FC236}">
                <a16:creationId xmlns:a16="http://schemas.microsoft.com/office/drawing/2014/main" id="{E695F10A-73F1-46E2-AD6A-A85B07FF2047}"/>
              </a:ext>
            </a:extLst>
          </p:cNvPr>
          <p:cNvSpPr txBox="1">
            <a:spLocks noChangeArrowheads="1"/>
          </p:cNvSpPr>
          <p:nvPr/>
        </p:nvSpPr>
        <p:spPr bwMode="auto">
          <a:xfrm>
            <a:off x="6864350" y="560387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a:solidFill>
                  <a:schemeClr val="bg1"/>
                </a:solidFill>
              </a:rPr>
              <a:t>+</a:t>
            </a:r>
          </a:p>
        </p:txBody>
      </p:sp>
      <p:sp>
        <p:nvSpPr>
          <p:cNvPr id="51" name="Rectangle 50">
            <a:extLst>
              <a:ext uri="{FF2B5EF4-FFF2-40B4-BE49-F238E27FC236}">
                <a16:creationId xmlns:a16="http://schemas.microsoft.com/office/drawing/2014/main" id="{3F8E11D6-FE0B-44FD-8DB4-03A9FAD5286F}"/>
              </a:ext>
            </a:extLst>
          </p:cNvPr>
          <p:cNvSpPr>
            <a:spLocks noChangeArrowheads="1"/>
          </p:cNvSpPr>
          <p:nvPr/>
        </p:nvSpPr>
        <p:spPr bwMode="auto">
          <a:xfrm>
            <a:off x="2992438" y="229552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a:t>
            </a:r>
            <a:endParaRPr lang="en-GB" altLang="en-US"/>
          </a:p>
        </p:txBody>
      </p:sp>
      <p:sp>
        <p:nvSpPr>
          <p:cNvPr id="52" name="Rectangle 51">
            <a:extLst>
              <a:ext uri="{FF2B5EF4-FFF2-40B4-BE49-F238E27FC236}">
                <a16:creationId xmlns:a16="http://schemas.microsoft.com/office/drawing/2014/main" id="{5500B132-1E5A-4289-B1AB-3A97A91C263C}"/>
              </a:ext>
            </a:extLst>
          </p:cNvPr>
          <p:cNvSpPr>
            <a:spLocks noChangeArrowheads="1"/>
          </p:cNvSpPr>
          <p:nvPr/>
        </p:nvSpPr>
        <p:spPr bwMode="auto">
          <a:xfrm>
            <a:off x="2968625" y="3994150"/>
            <a:ext cx="357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a:t>
            </a:r>
            <a:endParaRPr lang="en-GB" altLang="en-US"/>
          </a:p>
        </p:txBody>
      </p:sp>
      <p:sp>
        <p:nvSpPr>
          <p:cNvPr id="53" name="Rectangle 52">
            <a:extLst>
              <a:ext uri="{FF2B5EF4-FFF2-40B4-BE49-F238E27FC236}">
                <a16:creationId xmlns:a16="http://schemas.microsoft.com/office/drawing/2014/main" id="{C25F2841-2FDA-4BB8-A8BA-A7CC5C932483}"/>
              </a:ext>
            </a:extLst>
          </p:cNvPr>
          <p:cNvSpPr>
            <a:spLocks noChangeArrowheads="1"/>
          </p:cNvSpPr>
          <p:nvPr/>
        </p:nvSpPr>
        <p:spPr bwMode="auto">
          <a:xfrm>
            <a:off x="795338" y="5656263"/>
            <a:ext cx="357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a:t>
            </a:r>
            <a:endParaRPr lang="en-GB" altLang="en-US"/>
          </a:p>
        </p:txBody>
      </p:sp>
      <p:sp>
        <p:nvSpPr>
          <p:cNvPr id="54" name="Rectangle 53">
            <a:extLst>
              <a:ext uri="{FF2B5EF4-FFF2-40B4-BE49-F238E27FC236}">
                <a16:creationId xmlns:a16="http://schemas.microsoft.com/office/drawing/2014/main" id="{5603E629-DEA0-46FC-B25B-86ACD2A1C55A}"/>
              </a:ext>
            </a:extLst>
          </p:cNvPr>
          <p:cNvSpPr>
            <a:spLocks noChangeArrowheads="1"/>
          </p:cNvSpPr>
          <p:nvPr/>
        </p:nvSpPr>
        <p:spPr bwMode="auto">
          <a:xfrm>
            <a:off x="5332413" y="565626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a:t>
            </a:r>
            <a:endParaRPr lang="en-GB" altLang="en-US"/>
          </a:p>
        </p:txBody>
      </p:sp>
      <p:sp>
        <p:nvSpPr>
          <p:cNvPr id="55" name="Rectangle 54">
            <a:extLst>
              <a:ext uri="{FF2B5EF4-FFF2-40B4-BE49-F238E27FC236}">
                <a16:creationId xmlns:a16="http://schemas.microsoft.com/office/drawing/2014/main" id="{8BC7AD20-CD01-4990-A6AE-87932C0F297B}"/>
              </a:ext>
            </a:extLst>
          </p:cNvPr>
          <p:cNvSpPr>
            <a:spLocks noChangeArrowheads="1"/>
          </p:cNvSpPr>
          <p:nvPr/>
        </p:nvSpPr>
        <p:spPr bwMode="auto">
          <a:xfrm>
            <a:off x="7577138" y="565626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3</a:t>
            </a:r>
            <a:endParaRPr lang="en-GB" altLang="en-US"/>
          </a:p>
        </p:txBody>
      </p:sp>
      <p:sp>
        <p:nvSpPr>
          <p:cNvPr id="56" name="Rectangle 55">
            <a:extLst>
              <a:ext uri="{FF2B5EF4-FFF2-40B4-BE49-F238E27FC236}">
                <a16:creationId xmlns:a16="http://schemas.microsoft.com/office/drawing/2014/main" id="{1D524572-B0BB-452C-9F43-695DFE2B3B35}"/>
              </a:ext>
            </a:extLst>
          </p:cNvPr>
          <p:cNvSpPr>
            <a:spLocks noChangeArrowheads="1"/>
          </p:cNvSpPr>
          <p:nvPr/>
        </p:nvSpPr>
        <p:spPr bwMode="auto">
          <a:xfrm>
            <a:off x="2992438" y="565626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6</a:t>
            </a:r>
            <a:endParaRPr lang="en-GB" altLang="en-US"/>
          </a:p>
        </p:txBody>
      </p:sp>
      <p:pic>
        <p:nvPicPr>
          <p:cNvPr id="57" name="Picture 56" descr="Atmospheric_pollutants_7.1.png">
            <a:extLst>
              <a:ext uri="{FF2B5EF4-FFF2-40B4-BE49-F238E27FC236}">
                <a16:creationId xmlns:a16="http://schemas.microsoft.com/office/drawing/2014/main" id="{87ECDEC2-F5A2-4F82-8902-C7B3282059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2214563"/>
            <a:ext cx="6826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6" name="Picture 57" descr="Atmospheric_pollutants_7.1.png">
            <a:extLst>
              <a:ext uri="{FF2B5EF4-FFF2-40B4-BE49-F238E27FC236}">
                <a16:creationId xmlns:a16="http://schemas.microsoft.com/office/drawing/2014/main" id="{63906B1E-27D0-4A0F-AE21-2484D507BD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0225" y="1554163"/>
            <a:ext cx="6826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7" name="Picture 59" descr="Atmospheric_pollutants_7.1.png">
            <a:extLst>
              <a:ext uri="{FF2B5EF4-FFF2-40B4-BE49-F238E27FC236}">
                <a16:creationId xmlns:a16="http://schemas.microsoft.com/office/drawing/2014/main" id="{D5AE7140-E912-4F44-90AF-4D8A0F7AE5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6913" y="3244850"/>
            <a:ext cx="6826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descr="Atmospheric_pollutants_7.1.png">
            <a:extLst>
              <a:ext uri="{FF2B5EF4-FFF2-40B4-BE49-F238E27FC236}">
                <a16:creationId xmlns:a16="http://schemas.microsoft.com/office/drawing/2014/main" id="{E776A11F-4B72-48B6-AC37-F018066841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0688" y="3884613"/>
            <a:ext cx="682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9" name="Picture 63" descr="Atmospheric_pollutants_7.1.png">
            <a:extLst>
              <a:ext uri="{FF2B5EF4-FFF2-40B4-BE49-F238E27FC236}">
                <a16:creationId xmlns:a16="http://schemas.microsoft.com/office/drawing/2014/main" id="{E48AF7A4-516E-48A0-B5E6-EBEF55D9A7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4886325"/>
            <a:ext cx="682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Atmospheric_pollutants_7.1.png">
            <a:extLst>
              <a:ext uri="{FF2B5EF4-FFF2-40B4-BE49-F238E27FC236}">
                <a16:creationId xmlns:a16="http://schemas.microsoft.com/office/drawing/2014/main" id="{ED8E19A7-296F-4AFE-8E95-D277E5FCFD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4975" y="5611813"/>
            <a:ext cx="6826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1" name="Picture 9" descr="notes_icon">
            <a:extLst>
              <a:ext uri="{FF2B5EF4-FFF2-40B4-BE49-F238E27FC236}">
                <a16:creationId xmlns:a16="http://schemas.microsoft.com/office/drawing/2014/main" id="{3D5AD21A-A6E5-48B3-B2E8-30C5D428D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8">
            <a:hlinkClick r:id="" action="ppaction://hlinkshowjump?jump=nextslide"/>
            <a:extLst>
              <a:ext uri="{FF2B5EF4-FFF2-40B4-BE49-F238E27FC236}">
                <a16:creationId xmlns:a16="http://schemas.microsoft.com/office/drawing/2014/main" id="{E6FF030B-B077-47DB-A65B-C5D95A1A21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6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6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8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par>
                          <p:cTn id="75" fill="hold" nodeType="afterGroup">
                            <p:stCondLst>
                              <p:cond delay="0"/>
                            </p:stCondLst>
                            <p:childTnLst>
                              <p:par>
                                <p:cTn id="76" presetID="1" presetClass="entr" presetSubtype="0" fill="hold" nodeType="afterEffect">
                                  <p:stCondLst>
                                    <p:cond delay="0"/>
                                  </p:stCondLst>
                                  <p:childTnLst>
                                    <p:set>
                                      <p:cBhvr>
                                        <p:cTn id="7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5" grpId="0"/>
      <p:bldP spid="26686" grpId="0"/>
      <p:bldP spid="26687" grpId="0"/>
      <p:bldP spid="26688" grpId="0"/>
      <p:bldP spid="26689" grpId="0"/>
      <p:bldP spid="26690" grpId="0"/>
      <p:bldP spid="26669" grpId="0"/>
      <p:bldP spid="26670" grpId="0"/>
      <p:bldP spid="26671" grpId="0"/>
      <p:bldP spid="26672" grpId="0"/>
      <p:bldP spid="26673" grpId="0"/>
      <p:bldP spid="26674" grpId="0"/>
      <p:bldP spid="74" grpId="0"/>
      <p:bldP spid="75" grpId="0"/>
      <p:bldP spid="76" grpId="0"/>
      <p:bldP spid="77" grpId="0"/>
      <p:bldP spid="78" grpId="0"/>
      <p:bldP spid="79" grpId="0"/>
      <p:bldP spid="51"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0849" name="Picture 17" descr="aluminium">
            <a:extLst>
              <a:ext uri="{FF2B5EF4-FFF2-40B4-BE49-F238E27FC236}">
                <a16:creationId xmlns:a16="http://schemas.microsoft.com/office/drawing/2014/main" id="{80336090-4158-4289-BD28-EE4981876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975"/>
          <a:stretch>
            <a:fillRect/>
          </a:stretch>
        </p:blipFill>
        <p:spPr bwMode="auto">
          <a:xfrm>
            <a:off x="250825" y="3467100"/>
            <a:ext cx="30607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0842" name="Text Box 10">
            <a:extLst>
              <a:ext uri="{FF2B5EF4-FFF2-40B4-BE49-F238E27FC236}">
                <a16:creationId xmlns:a16="http://schemas.microsoft.com/office/drawing/2014/main" id="{C35AE276-DA51-4A1A-ADE6-71D7572AAF40}"/>
              </a:ext>
            </a:extLst>
          </p:cNvPr>
          <p:cNvSpPr txBox="1">
            <a:spLocks noChangeArrowheads="1"/>
          </p:cNvSpPr>
          <p:nvPr/>
        </p:nvSpPr>
        <p:spPr bwMode="auto">
          <a:xfrm>
            <a:off x="3764669" y="3533601"/>
            <a:ext cx="22336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lnSpc>
                <a:spcPct val="85000"/>
              </a:lnSpc>
            </a:pPr>
            <a:r>
              <a:rPr lang="en-GB" altLang="en-US" dirty="0"/>
              <a:t>oxygen in the atmosphere</a:t>
            </a:r>
          </a:p>
        </p:txBody>
      </p:sp>
      <p:sp>
        <p:nvSpPr>
          <p:cNvPr id="760841" name="Text Box 9">
            <a:extLst>
              <a:ext uri="{FF2B5EF4-FFF2-40B4-BE49-F238E27FC236}">
                <a16:creationId xmlns:a16="http://schemas.microsoft.com/office/drawing/2014/main" id="{9FF7124C-BA1B-48FD-8332-143CB2A3DEB7}"/>
              </a:ext>
            </a:extLst>
          </p:cNvPr>
          <p:cNvSpPr txBox="1">
            <a:spLocks noChangeArrowheads="1"/>
          </p:cNvSpPr>
          <p:nvPr/>
        </p:nvSpPr>
        <p:spPr bwMode="auto">
          <a:xfrm>
            <a:off x="3753556" y="4318706"/>
            <a:ext cx="23034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pPr>
            <a:r>
              <a:rPr lang="en-GB" altLang="en-US" dirty="0"/>
              <a:t>coating of oxygen atoms</a:t>
            </a:r>
          </a:p>
        </p:txBody>
      </p:sp>
      <p:sp>
        <p:nvSpPr>
          <p:cNvPr id="760843" name="Text Box 11">
            <a:extLst>
              <a:ext uri="{FF2B5EF4-FFF2-40B4-BE49-F238E27FC236}">
                <a16:creationId xmlns:a16="http://schemas.microsoft.com/office/drawing/2014/main" id="{ABEDF005-DD38-4B7F-9AF6-B483AEE4FD7B}"/>
              </a:ext>
            </a:extLst>
          </p:cNvPr>
          <p:cNvSpPr txBox="1">
            <a:spLocks noChangeArrowheads="1"/>
          </p:cNvSpPr>
          <p:nvPr/>
        </p:nvSpPr>
        <p:spPr bwMode="auto">
          <a:xfrm>
            <a:off x="3764669" y="5287963"/>
            <a:ext cx="18002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lnSpc>
                <a:spcPct val="85000"/>
              </a:lnSpc>
            </a:pPr>
            <a:r>
              <a:rPr lang="en-GB" altLang="en-US" dirty="0" err="1"/>
              <a:t>aluminum</a:t>
            </a:r>
            <a:r>
              <a:rPr lang="en-GB" altLang="en-US" dirty="0"/>
              <a:t> atoms</a:t>
            </a:r>
          </a:p>
        </p:txBody>
      </p:sp>
      <p:sp>
        <p:nvSpPr>
          <p:cNvPr id="31750" name="Rectangle 2">
            <a:extLst>
              <a:ext uri="{FF2B5EF4-FFF2-40B4-BE49-F238E27FC236}">
                <a16:creationId xmlns:a16="http://schemas.microsoft.com/office/drawing/2014/main" id="{A2259816-CD49-4E55-8466-E6F8477727E5}"/>
              </a:ext>
            </a:extLst>
          </p:cNvPr>
          <p:cNvSpPr>
            <a:spLocks noGrp="1" noChangeArrowheads="1"/>
          </p:cNvSpPr>
          <p:nvPr>
            <p:ph type="title"/>
          </p:nvPr>
        </p:nvSpPr>
        <p:spPr/>
        <p:txBody>
          <a:bodyPr/>
          <a:lstStyle/>
          <a:p>
            <a:pPr eaLnBrk="1" hangingPunct="1"/>
            <a:r>
              <a:rPr lang="en-GB" altLang="en-US" dirty="0" err="1"/>
              <a:t>Aluminum</a:t>
            </a:r>
            <a:r>
              <a:rPr lang="en-GB" altLang="en-US" dirty="0"/>
              <a:t> – the exception</a:t>
            </a:r>
          </a:p>
        </p:txBody>
      </p:sp>
      <p:sp>
        <p:nvSpPr>
          <p:cNvPr id="31751" name="Text Box 4">
            <a:extLst>
              <a:ext uri="{FF2B5EF4-FFF2-40B4-BE49-F238E27FC236}">
                <a16:creationId xmlns:a16="http://schemas.microsoft.com/office/drawing/2014/main" id="{34523223-5BFD-49F1-85F0-6D3D0252A90A}"/>
              </a:ext>
            </a:extLst>
          </p:cNvPr>
          <p:cNvSpPr txBox="1">
            <a:spLocks noChangeArrowheads="1"/>
          </p:cNvSpPr>
          <p:nvPr/>
        </p:nvSpPr>
        <p:spPr bwMode="auto">
          <a:xfrm>
            <a:off x="323850" y="784225"/>
            <a:ext cx="8594726" cy="8302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According to the reactivity series, </a:t>
            </a:r>
            <a:r>
              <a:rPr lang="en-GB" altLang="en-US" dirty="0" err="1"/>
              <a:t>aluminum</a:t>
            </a:r>
            <a:r>
              <a:rPr lang="en-GB" altLang="en-US" dirty="0"/>
              <a:t> should be a fairly reactive metal, but in reality it often appears unreactive. Why?</a:t>
            </a:r>
          </a:p>
        </p:txBody>
      </p:sp>
      <p:sp>
        <p:nvSpPr>
          <p:cNvPr id="760837" name="Text Box 5">
            <a:extLst>
              <a:ext uri="{FF2B5EF4-FFF2-40B4-BE49-F238E27FC236}">
                <a16:creationId xmlns:a16="http://schemas.microsoft.com/office/drawing/2014/main" id="{E8615675-95E3-4709-8325-65DED74E0734}"/>
              </a:ext>
            </a:extLst>
          </p:cNvPr>
          <p:cNvSpPr txBox="1">
            <a:spLocks noChangeArrowheads="1"/>
          </p:cNvSpPr>
          <p:nvPr/>
        </p:nvSpPr>
        <p:spPr bwMode="auto">
          <a:xfrm>
            <a:off x="355600" y="1773238"/>
            <a:ext cx="831426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protective layer of </a:t>
            </a:r>
            <a:r>
              <a:rPr lang="en-GB" altLang="en-US" dirty="0" err="1"/>
              <a:t>aluminum</a:t>
            </a:r>
            <a:r>
              <a:rPr lang="en-GB" altLang="en-US" dirty="0"/>
              <a:t> oxide quickly forms on </a:t>
            </a:r>
            <a:br>
              <a:rPr lang="en-GB" altLang="en-US" dirty="0"/>
            </a:br>
            <a:r>
              <a:rPr lang="en-GB" altLang="en-US" dirty="0"/>
              <a:t>its surface. The layer stops </a:t>
            </a:r>
            <a:r>
              <a:rPr lang="en-GB" altLang="en-US" dirty="0" err="1"/>
              <a:t>aluminum</a:t>
            </a:r>
            <a:r>
              <a:rPr lang="en-GB" altLang="en-US" dirty="0"/>
              <a:t> reacting with other substances, such as water in the air. This is why </a:t>
            </a:r>
            <a:r>
              <a:rPr lang="en-GB" altLang="en-US" dirty="0" err="1"/>
              <a:t>aluminum</a:t>
            </a:r>
            <a:r>
              <a:rPr lang="en-GB" altLang="en-US" dirty="0"/>
              <a:t> can be used to build airplanes and saucepans.</a:t>
            </a:r>
          </a:p>
        </p:txBody>
      </p:sp>
      <p:sp>
        <p:nvSpPr>
          <p:cNvPr id="760838" name="Text Box 6">
            <a:extLst>
              <a:ext uri="{FF2B5EF4-FFF2-40B4-BE49-F238E27FC236}">
                <a16:creationId xmlns:a16="http://schemas.microsoft.com/office/drawing/2014/main" id="{DEBF91C1-2FEF-4459-8E57-F027C6771457}"/>
              </a:ext>
            </a:extLst>
          </p:cNvPr>
          <p:cNvSpPr txBox="1">
            <a:spLocks noChangeArrowheads="1"/>
          </p:cNvSpPr>
          <p:nvPr/>
        </p:nvSpPr>
        <p:spPr bwMode="auto">
          <a:xfrm>
            <a:off x="6010275" y="3905250"/>
            <a:ext cx="2908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the protective layer is removed, the </a:t>
            </a:r>
            <a:r>
              <a:rPr lang="en-GB" altLang="en-US" dirty="0" err="1"/>
              <a:t>aluminum</a:t>
            </a:r>
            <a:r>
              <a:rPr lang="en-GB" altLang="en-US" dirty="0"/>
              <a:t> reacts more quickly. </a:t>
            </a:r>
          </a:p>
        </p:txBody>
      </p:sp>
      <p:cxnSp>
        <p:nvCxnSpPr>
          <p:cNvPr id="16" name="Straight Arrow Connector 15">
            <a:extLst>
              <a:ext uri="{FF2B5EF4-FFF2-40B4-BE49-F238E27FC236}">
                <a16:creationId xmlns:a16="http://schemas.microsoft.com/office/drawing/2014/main" id="{9CF1BD73-8BF7-4C2E-A682-B3130F96B176}"/>
              </a:ext>
            </a:extLst>
          </p:cNvPr>
          <p:cNvCxnSpPr>
            <a:cxnSpLocks noChangeShapeType="1"/>
          </p:cNvCxnSpPr>
          <p:nvPr/>
        </p:nvCxnSpPr>
        <p:spPr bwMode="auto">
          <a:xfrm flipH="1" flipV="1">
            <a:off x="2814639" y="3564996"/>
            <a:ext cx="904874" cy="246770"/>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1A313EB2-71BC-41E6-9AD1-2A0D6397DF12}"/>
              </a:ext>
            </a:extLst>
          </p:cNvPr>
          <p:cNvCxnSpPr>
            <a:cxnSpLocks noChangeShapeType="1"/>
          </p:cNvCxnSpPr>
          <p:nvPr/>
        </p:nvCxnSpPr>
        <p:spPr bwMode="auto">
          <a:xfrm flipH="1" flipV="1">
            <a:off x="3090863" y="4277430"/>
            <a:ext cx="617537" cy="296863"/>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D731B114-FA9D-49A8-BE7C-2BDF3EEB33B2}"/>
              </a:ext>
            </a:extLst>
          </p:cNvPr>
          <p:cNvCxnSpPr>
            <a:cxnSpLocks noChangeShapeType="1"/>
          </p:cNvCxnSpPr>
          <p:nvPr/>
        </p:nvCxnSpPr>
        <p:spPr bwMode="auto">
          <a:xfrm flipH="1">
            <a:off x="2908300" y="5614988"/>
            <a:ext cx="877888" cy="0"/>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pic>
        <p:nvPicPr>
          <p:cNvPr id="14" name="Picture 8">
            <a:hlinkClick r:id="" action="ppaction://hlinkshowjump?jump=nextslide"/>
            <a:extLst>
              <a:ext uri="{FF2B5EF4-FFF2-40B4-BE49-F238E27FC236}">
                <a16:creationId xmlns:a16="http://schemas.microsoft.com/office/drawing/2014/main" id="{D38D8132-E468-4F74-A189-C47EA31AF0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66FA3DE1-045A-44A3-84C2-25D0E605B35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08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08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08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08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08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0838"/>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42" grpId="0"/>
      <p:bldP spid="760841" grpId="0"/>
      <p:bldP spid="760843" grpId="0"/>
      <p:bldP spid="760837" grpId="0"/>
      <p:bldP spid="7608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B036304-4383-43DF-9675-B9DD13625F99}"/>
              </a:ext>
            </a:extLst>
          </p:cNvPr>
          <p:cNvSpPr>
            <a:spLocks noGrp="1" noChangeArrowheads="1"/>
          </p:cNvSpPr>
          <p:nvPr>
            <p:ph type="title"/>
          </p:nvPr>
        </p:nvSpPr>
        <p:spPr/>
        <p:txBody>
          <a:bodyPr/>
          <a:lstStyle/>
          <a:p>
            <a:pPr eaLnBrk="1" hangingPunct="1"/>
            <a:r>
              <a:rPr lang="en-GB" altLang="en-US"/>
              <a:t>Predicting simple reactions</a:t>
            </a:r>
          </a:p>
        </p:txBody>
      </p:sp>
      <p:sp>
        <p:nvSpPr>
          <p:cNvPr id="33795" name="Text Box 3">
            <a:extLst>
              <a:ext uri="{FF2B5EF4-FFF2-40B4-BE49-F238E27FC236}">
                <a16:creationId xmlns:a16="http://schemas.microsoft.com/office/drawing/2014/main" id="{9618F88F-5874-4AA5-97D2-96B85DF0D90E}"/>
              </a:ext>
            </a:extLst>
          </p:cNvPr>
          <p:cNvSpPr txBox="1">
            <a:spLocks noChangeArrowheads="1"/>
          </p:cNvSpPr>
          <p:nvPr/>
        </p:nvSpPr>
        <p:spPr bwMode="auto">
          <a:xfrm>
            <a:off x="250825" y="8001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Use the reactivity series to predict if a reaction will take place and how intense the reaction will be:</a:t>
            </a:r>
          </a:p>
        </p:txBody>
      </p:sp>
      <p:sp>
        <p:nvSpPr>
          <p:cNvPr id="33796" name="Text Box 5">
            <a:extLst>
              <a:ext uri="{FF2B5EF4-FFF2-40B4-BE49-F238E27FC236}">
                <a16:creationId xmlns:a16="http://schemas.microsoft.com/office/drawing/2014/main" id="{19FEC3E0-20B9-4AD5-9DBA-BF83977768DD}"/>
              </a:ext>
            </a:extLst>
          </p:cNvPr>
          <p:cNvSpPr txBox="1">
            <a:spLocks noChangeArrowheads="1"/>
          </p:cNvSpPr>
          <p:nvPr/>
        </p:nvSpPr>
        <p:spPr bwMode="auto">
          <a:xfrm>
            <a:off x="1579563" y="2505075"/>
            <a:ext cx="177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acid</a:t>
            </a:r>
          </a:p>
        </p:txBody>
      </p:sp>
      <p:sp>
        <p:nvSpPr>
          <p:cNvPr id="33797" name="AutoShape 6">
            <a:extLst>
              <a:ext uri="{FF2B5EF4-FFF2-40B4-BE49-F238E27FC236}">
                <a16:creationId xmlns:a16="http://schemas.microsoft.com/office/drawing/2014/main" id="{1269BC30-1A15-4D2D-916D-229BBD919AFD}"/>
              </a:ext>
            </a:extLst>
          </p:cNvPr>
          <p:cNvSpPr>
            <a:spLocks noChangeArrowheads="1"/>
          </p:cNvSpPr>
          <p:nvPr/>
        </p:nvSpPr>
        <p:spPr bwMode="auto">
          <a:xfrm>
            <a:off x="341313" y="1957388"/>
            <a:ext cx="5616575" cy="444500"/>
          </a:xfrm>
          <a:prstGeom prst="roundRect">
            <a:avLst>
              <a:gd name="adj" fmla="val 0"/>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3798" name="Text Box 7">
            <a:extLst>
              <a:ext uri="{FF2B5EF4-FFF2-40B4-BE49-F238E27FC236}">
                <a16:creationId xmlns:a16="http://schemas.microsoft.com/office/drawing/2014/main" id="{5956DB4B-3FD6-4A3E-BFDF-D7DFF9CDB30A}"/>
              </a:ext>
            </a:extLst>
          </p:cNvPr>
          <p:cNvSpPr txBox="1">
            <a:spLocks noChangeArrowheads="1"/>
          </p:cNvSpPr>
          <p:nvPr/>
        </p:nvSpPr>
        <p:spPr bwMode="auto">
          <a:xfrm>
            <a:off x="346075" y="2505075"/>
            <a:ext cx="117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gold</a:t>
            </a:r>
          </a:p>
        </p:txBody>
      </p:sp>
      <p:sp>
        <p:nvSpPr>
          <p:cNvPr id="33799" name="Text Box 8">
            <a:extLst>
              <a:ext uri="{FF2B5EF4-FFF2-40B4-BE49-F238E27FC236}">
                <a16:creationId xmlns:a16="http://schemas.microsoft.com/office/drawing/2014/main" id="{5B45FFDE-33A5-449B-9062-42E5807C7691}"/>
              </a:ext>
            </a:extLst>
          </p:cNvPr>
          <p:cNvSpPr txBox="1">
            <a:spLocks noChangeArrowheads="1"/>
          </p:cNvSpPr>
          <p:nvPr/>
        </p:nvSpPr>
        <p:spPr bwMode="auto">
          <a:xfrm>
            <a:off x="392113" y="1952625"/>
            <a:ext cx="113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metal</a:t>
            </a:r>
          </a:p>
        </p:txBody>
      </p:sp>
      <p:sp>
        <p:nvSpPr>
          <p:cNvPr id="33800" name="Text Box 9">
            <a:extLst>
              <a:ext uri="{FF2B5EF4-FFF2-40B4-BE49-F238E27FC236}">
                <a16:creationId xmlns:a16="http://schemas.microsoft.com/office/drawing/2014/main" id="{A2BA7580-D183-4FB5-AFEB-8D0D0D060EBF}"/>
              </a:ext>
            </a:extLst>
          </p:cNvPr>
          <p:cNvSpPr txBox="1">
            <a:spLocks noChangeArrowheads="1"/>
          </p:cNvSpPr>
          <p:nvPr/>
        </p:nvSpPr>
        <p:spPr bwMode="auto">
          <a:xfrm>
            <a:off x="1579563" y="1952625"/>
            <a:ext cx="193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reacts with</a:t>
            </a:r>
          </a:p>
        </p:txBody>
      </p:sp>
      <p:sp>
        <p:nvSpPr>
          <p:cNvPr id="33801" name="AutoShape 10">
            <a:extLst>
              <a:ext uri="{FF2B5EF4-FFF2-40B4-BE49-F238E27FC236}">
                <a16:creationId xmlns:a16="http://schemas.microsoft.com/office/drawing/2014/main" id="{E7C2FEB3-6B8A-48D7-8396-8E2EACDCD0AB}"/>
              </a:ext>
            </a:extLst>
          </p:cNvPr>
          <p:cNvSpPr>
            <a:spLocks noChangeArrowheads="1"/>
          </p:cNvSpPr>
          <p:nvPr/>
        </p:nvSpPr>
        <p:spPr bwMode="auto">
          <a:xfrm>
            <a:off x="341313" y="1965325"/>
            <a:ext cx="5616575" cy="3740150"/>
          </a:xfrm>
          <a:prstGeom prst="roundRect">
            <a:avLst>
              <a:gd name="adj" fmla="val 0"/>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3802" name="Text Box 11">
            <a:extLst>
              <a:ext uri="{FF2B5EF4-FFF2-40B4-BE49-F238E27FC236}">
                <a16:creationId xmlns:a16="http://schemas.microsoft.com/office/drawing/2014/main" id="{47B3DE10-1472-4DD7-B136-F1B9CE0501B5}"/>
              </a:ext>
            </a:extLst>
          </p:cNvPr>
          <p:cNvSpPr txBox="1">
            <a:spLocks noChangeArrowheads="1"/>
          </p:cNvSpPr>
          <p:nvPr/>
        </p:nvSpPr>
        <p:spPr bwMode="auto">
          <a:xfrm>
            <a:off x="346075" y="3163888"/>
            <a:ext cx="135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calcium</a:t>
            </a:r>
          </a:p>
        </p:txBody>
      </p:sp>
      <p:sp>
        <p:nvSpPr>
          <p:cNvPr id="33803" name="Text Box 12">
            <a:extLst>
              <a:ext uri="{FF2B5EF4-FFF2-40B4-BE49-F238E27FC236}">
                <a16:creationId xmlns:a16="http://schemas.microsoft.com/office/drawing/2014/main" id="{C3595CFD-9CEA-42EA-80D2-2ABCD22EF004}"/>
              </a:ext>
            </a:extLst>
          </p:cNvPr>
          <p:cNvSpPr txBox="1">
            <a:spLocks noChangeArrowheads="1"/>
          </p:cNvSpPr>
          <p:nvPr/>
        </p:nvSpPr>
        <p:spPr bwMode="auto">
          <a:xfrm>
            <a:off x="346075" y="3822700"/>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sodium</a:t>
            </a:r>
          </a:p>
        </p:txBody>
      </p:sp>
      <p:sp>
        <p:nvSpPr>
          <p:cNvPr id="33804" name="Text Box 13">
            <a:extLst>
              <a:ext uri="{FF2B5EF4-FFF2-40B4-BE49-F238E27FC236}">
                <a16:creationId xmlns:a16="http://schemas.microsoft.com/office/drawing/2014/main" id="{FDBE371A-AC87-4F35-AAA7-CC8717A588F2}"/>
              </a:ext>
            </a:extLst>
          </p:cNvPr>
          <p:cNvSpPr txBox="1">
            <a:spLocks noChangeArrowheads="1"/>
          </p:cNvSpPr>
          <p:nvPr/>
        </p:nvSpPr>
        <p:spPr bwMode="auto">
          <a:xfrm>
            <a:off x="1579563" y="3840163"/>
            <a:ext cx="17922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pPr>
            <a:r>
              <a:rPr lang="en-US" altLang="en-US"/>
              <a:t>oxygen</a:t>
            </a:r>
          </a:p>
        </p:txBody>
      </p:sp>
      <p:sp>
        <p:nvSpPr>
          <p:cNvPr id="33805" name="Text Box 14">
            <a:extLst>
              <a:ext uri="{FF2B5EF4-FFF2-40B4-BE49-F238E27FC236}">
                <a16:creationId xmlns:a16="http://schemas.microsoft.com/office/drawing/2014/main" id="{CBB27DFE-2B6F-43F8-B4FB-2F88A381F5CC}"/>
              </a:ext>
            </a:extLst>
          </p:cNvPr>
          <p:cNvSpPr txBox="1">
            <a:spLocks noChangeArrowheads="1"/>
          </p:cNvSpPr>
          <p:nvPr/>
        </p:nvSpPr>
        <p:spPr bwMode="auto">
          <a:xfrm>
            <a:off x="1579563" y="5176838"/>
            <a:ext cx="17573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pPr>
            <a:r>
              <a:rPr lang="en-US" altLang="en-US"/>
              <a:t>oxygen</a:t>
            </a:r>
          </a:p>
        </p:txBody>
      </p:sp>
      <p:sp>
        <p:nvSpPr>
          <p:cNvPr id="33806" name="Line 15">
            <a:extLst>
              <a:ext uri="{FF2B5EF4-FFF2-40B4-BE49-F238E27FC236}">
                <a16:creationId xmlns:a16="http://schemas.microsoft.com/office/drawing/2014/main" id="{AD5BE858-54E3-4DC5-9036-6F42895AD1DB}"/>
              </a:ext>
            </a:extLst>
          </p:cNvPr>
          <p:cNvSpPr>
            <a:spLocks noChangeShapeType="1"/>
          </p:cNvSpPr>
          <p:nvPr/>
        </p:nvSpPr>
        <p:spPr bwMode="auto">
          <a:xfrm>
            <a:off x="341313" y="2395538"/>
            <a:ext cx="5608637"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3807" name="Line 16">
            <a:extLst>
              <a:ext uri="{FF2B5EF4-FFF2-40B4-BE49-F238E27FC236}">
                <a16:creationId xmlns:a16="http://schemas.microsoft.com/office/drawing/2014/main" id="{10D853E8-1A52-4198-9B77-5CEF5860EA36}"/>
              </a:ext>
            </a:extLst>
          </p:cNvPr>
          <p:cNvSpPr>
            <a:spLocks noChangeShapeType="1"/>
          </p:cNvSpPr>
          <p:nvPr/>
        </p:nvSpPr>
        <p:spPr bwMode="auto">
          <a:xfrm>
            <a:off x="341313" y="3055938"/>
            <a:ext cx="563245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3808" name="Line 17">
            <a:extLst>
              <a:ext uri="{FF2B5EF4-FFF2-40B4-BE49-F238E27FC236}">
                <a16:creationId xmlns:a16="http://schemas.microsoft.com/office/drawing/2014/main" id="{D45F3B0B-CBB9-4013-BE16-C4823E033D02}"/>
              </a:ext>
            </a:extLst>
          </p:cNvPr>
          <p:cNvSpPr>
            <a:spLocks noChangeShapeType="1"/>
          </p:cNvSpPr>
          <p:nvPr/>
        </p:nvSpPr>
        <p:spPr bwMode="auto">
          <a:xfrm>
            <a:off x="341313" y="3717925"/>
            <a:ext cx="563245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3809" name="Line 18">
            <a:extLst>
              <a:ext uri="{FF2B5EF4-FFF2-40B4-BE49-F238E27FC236}">
                <a16:creationId xmlns:a16="http://schemas.microsoft.com/office/drawing/2014/main" id="{3068B134-9D3F-432E-9535-08759FB2DB11}"/>
              </a:ext>
            </a:extLst>
          </p:cNvPr>
          <p:cNvSpPr>
            <a:spLocks noChangeShapeType="1"/>
          </p:cNvSpPr>
          <p:nvPr/>
        </p:nvSpPr>
        <p:spPr bwMode="auto">
          <a:xfrm>
            <a:off x="1566863" y="1965325"/>
            <a:ext cx="0" cy="373380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3810" name="Text Box 19">
            <a:extLst>
              <a:ext uri="{FF2B5EF4-FFF2-40B4-BE49-F238E27FC236}">
                <a16:creationId xmlns:a16="http://schemas.microsoft.com/office/drawing/2014/main" id="{BB3CD82D-FF34-4131-A890-9E3F6A99BBC0}"/>
              </a:ext>
            </a:extLst>
          </p:cNvPr>
          <p:cNvSpPr txBox="1">
            <a:spLocks noChangeArrowheads="1"/>
          </p:cNvSpPr>
          <p:nvPr/>
        </p:nvSpPr>
        <p:spPr bwMode="auto">
          <a:xfrm>
            <a:off x="1579563" y="4495800"/>
            <a:ext cx="17811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pPr>
            <a:r>
              <a:rPr lang="en-US" altLang="en-US"/>
              <a:t>oxygen</a:t>
            </a:r>
          </a:p>
        </p:txBody>
      </p:sp>
      <p:sp>
        <p:nvSpPr>
          <p:cNvPr id="33811" name="Text Box 20">
            <a:extLst>
              <a:ext uri="{FF2B5EF4-FFF2-40B4-BE49-F238E27FC236}">
                <a16:creationId xmlns:a16="http://schemas.microsoft.com/office/drawing/2014/main" id="{CAA292C2-FF03-41E5-B32F-851D8140AEAD}"/>
              </a:ext>
            </a:extLst>
          </p:cNvPr>
          <p:cNvSpPr txBox="1">
            <a:spLocks noChangeArrowheads="1"/>
          </p:cNvSpPr>
          <p:nvPr/>
        </p:nvSpPr>
        <p:spPr bwMode="auto">
          <a:xfrm>
            <a:off x="346075" y="4478338"/>
            <a:ext cx="122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silver</a:t>
            </a:r>
          </a:p>
        </p:txBody>
      </p:sp>
      <p:sp>
        <p:nvSpPr>
          <p:cNvPr id="33812" name="Line 21">
            <a:extLst>
              <a:ext uri="{FF2B5EF4-FFF2-40B4-BE49-F238E27FC236}">
                <a16:creationId xmlns:a16="http://schemas.microsoft.com/office/drawing/2014/main" id="{0856C33E-88B3-4822-B51A-96E50123F334}"/>
              </a:ext>
            </a:extLst>
          </p:cNvPr>
          <p:cNvSpPr>
            <a:spLocks noChangeShapeType="1"/>
          </p:cNvSpPr>
          <p:nvPr/>
        </p:nvSpPr>
        <p:spPr bwMode="auto">
          <a:xfrm>
            <a:off x="341313" y="5041900"/>
            <a:ext cx="563245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3813" name="Text Box 22">
            <a:extLst>
              <a:ext uri="{FF2B5EF4-FFF2-40B4-BE49-F238E27FC236}">
                <a16:creationId xmlns:a16="http://schemas.microsoft.com/office/drawing/2014/main" id="{D8AFC0C5-EE94-4558-B247-9D3F06AC4078}"/>
              </a:ext>
            </a:extLst>
          </p:cNvPr>
          <p:cNvSpPr txBox="1">
            <a:spLocks noChangeArrowheads="1"/>
          </p:cNvSpPr>
          <p:nvPr/>
        </p:nvSpPr>
        <p:spPr bwMode="auto">
          <a:xfrm>
            <a:off x="3302000" y="1952625"/>
            <a:ext cx="265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prediction</a:t>
            </a:r>
          </a:p>
        </p:txBody>
      </p:sp>
      <p:sp>
        <p:nvSpPr>
          <p:cNvPr id="33814" name="Text Box 23">
            <a:extLst>
              <a:ext uri="{FF2B5EF4-FFF2-40B4-BE49-F238E27FC236}">
                <a16:creationId xmlns:a16="http://schemas.microsoft.com/office/drawing/2014/main" id="{8969B834-9D81-4881-AB9D-D86A3C3F3711}"/>
              </a:ext>
            </a:extLst>
          </p:cNvPr>
          <p:cNvSpPr txBox="1">
            <a:spLocks noChangeArrowheads="1"/>
          </p:cNvSpPr>
          <p:nvPr/>
        </p:nvSpPr>
        <p:spPr bwMode="auto">
          <a:xfrm>
            <a:off x="373063" y="5145088"/>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zinc</a:t>
            </a:r>
          </a:p>
        </p:txBody>
      </p:sp>
      <p:sp>
        <p:nvSpPr>
          <p:cNvPr id="33815" name="Line 24">
            <a:extLst>
              <a:ext uri="{FF2B5EF4-FFF2-40B4-BE49-F238E27FC236}">
                <a16:creationId xmlns:a16="http://schemas.microsoft.com/office/drawing/2014/main" id="{5DF3CED3-93F1-4324-B0FE-F88CCAE61121}"/>
              </a:ext>
            </a:extLst>
          </p:cNvPr>
          <p:cNvSpPr>
            <a:spLocks noChangeShapeType="1"/>
          </p:cNvSpPr>
          <p:nvPr/>
        </p:nvSpPr>
        <p:spPr bwMode="auto">
          <a:xfrm>
            <a:off x="341313" y="4379913"/>
            <a:ext cx="563245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3816" name="Text Box 25">
            <a:extLst>
              <a:ext uri="{FF2B5EF4-FFF2-40B4-BE49-F238E27FC236}">
                <a16:creationId xmlns:a16="http://schemas.microsoft.com/office/drawing/2014/main" id="{46E564DA-3A29-4352-9BCB-FBFC42F66B50}"/>
              </a:ext>
            </a:extLst>
          </p:cNvPr>
          <p:cNvSpPr txBox="1">
            <a:spLocks noChangeArrowheads="1"/>
          </p:cNvSpPr>
          <p:nvPr/>
        </p:nvSpPr>
        <p:spPr bwMode="auto">
          <a:xfrm>
            <a:off x="1579563" y="3181350"/>
            <a:ext cx="17700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90000"/>
              </a:lnSpc>
            </a:pPr>
            <a:r>
              <a:rPr lang="en-US" altLang="en-US"/>
              <a:t>water</a:t>
            </a:r>
          </a:p>
        </p:txBody>
      </p:sp>
      <p:sp>
        <p:nvSpPr>
          <p:cNvPr id="33817" name="Line 26">
            <a:extLst>
              <a:ext uri="{FF2B5EF4-FFF2-40B4-BE49-F238E27FC236}">
                <a16:creationId xmlns:a16="http://schemas.microsoft.com/office/drawing/2014/main" id="{6968B5ED-C437-4C45-8B85-5001D3A5A7E7}"/>
              </a:ext>
            </a:extLst>
          </p:cNvPr>
          <p:cNvSpPr>
            <a:spLocks noChangeShapeType="1"/>
          </p:cNvSpPr>
          <p:nvPr/>
        </p:nvSpPr>
        <p:spPr bwMode="auto">
          <a:xfrm>
            <a:off x="3354388" y="1971675"/>
            <a:ext cx="0" cy="373380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8811" name="Text Box 27">
            <a:extLst>
              <a:ext uri="{FF2B5EF4-FFF2-40B4-BE49-F238E27FC236}">
                <a16:creationId xmlns:a16="http://schemas.microsoft.com/office/drawing/2014/main" id="{41559D86-E201-491C-98CD-AFB3D789258B}"/>
              </a:ext>
            </a:extLst>
          </p:cNvPr>
          <p:cNvSpPr txBox="1">
            <a:spLocks noChangeArrowheads="1"/>
          </p:cNvSpPr>
          <p:nvPr/>
        </p:nvSpPr>
        <p:spPr bwMode="auto">
          <a:xfrm>
            <a:off x="3349625" y="2520950"/>
            <a:ext cx="25828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t>no reaction</a:t>
            </a:r>
          </a:p>
        </p:txBody>
      </p:sp>
      <p:sp>
        <p:nvSpPr>
          <p:cNvPr id="758812" name="Text Box 28">
            <a:extLst>
              <a:ext uri="{FF2B5EF4-FFF2-40B4-BE49-F238E27FC236}">
                <a16:creationId xmlns:a16="http://schemas.microsoft.com/office/drawing/2014/main" id="{546A3134-75AA-4E5C-904B-D6D27AC00BDF}"/>
              </a:ext>
            </a:extLst>
          </p:cNvPr>
          <p:cNvSpPr txBox="1">
            <a:spLocks noChangeArrowheads="1"/>
          </p:cNvSpPr>
          <p:nvPr/>
        </p:nvSpPr>
        <p:spPr bwMode="auto">
          <a:xfrm>
            <a:off x="3349625" y="3178175"/>
            <a:ext cx="25717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t>fizzing</a:t>
            </a:r>
          </a:p>
        </p:txBody>
      </p:sp>
      <p:sp>
        <p:nvSpPr>
          <p:cNvPr id="758813" name="Text Box 29">
            <a:extLst>
              <a:ext uri="{FF2B5EF4-FFF2-40B4-BE49-F238E27FC236}">
                <a16:creationId xmlns:a16="http://schemas.microsoft.com/office/drawing/2014/main" id="{01D0E96A-8850-4A43-A4D3-77328476A8BA}"/>
              </a:ext>
            </a:extLst>
          </p:cNvPr>
          <p:cNvSpPr txBox="1">
            <a:spLocks noChangeArrowheads="1"/>
          </p:cNvSpPr>
          <p:nvPr/>
        </p:nvSpPr>
        <p:spPr bwMode="auto">
          <a:xfrm>
            <a:off x="3349625" y="3836988"/>
            <a:ext cx="25749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t>burns vigorously</a:t>
            </a:r>
          </a:p>
        </p:txBody>
      </p:sp>
      <p:sp>
        <p:nvSpPr>
          <p:cNvPr id="758814" name="Text Box 30">
            <a:extLst>
              <a:ext uri="{FF2B5EF4-FFF2-40B4-BE49-F238E27FC236}">
                <a16:creationId xmlns:a16="http://schemas.microsoft.com/office/drawing/2014/main" id="{A1B49687-71DD-4602-9874-D1072F900897}"/>
              </a:ext>
            </a:extLst>
          </p:cNvPr>
          <p:cNvSpPr txBox="1">
            <a:spLocks noChangeArrowheads="1"/>
          </p:cNvSpPr>
          <p:nvPr/>
        </p:nvSpPr>
        <p:spPr bwMode="auto">
          <a:xfrm>
            <a:off x="3717925" y="4348163"/>
            <a:ext cx="19192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t>very slow reaction</a:t>
            </a:r>
          </a:p>
        </p:txBody>
      </p:sp>
      <p:sp>
        <p:nvSpPr>
          <p:cNvPr id="758815" name="Text Box 31">
            <a:extLst>
              <a:ext uri="{FF2B5EF4-FFF2-40B4-BE49-F238E27FC236}">
                <a16:creationId xmlns:a16="http://schemas.microsoft.com/office/drawing/2014/main" id="{48798CAA-B941-4CEE-BE5B-0B7E7C0659AC}"/>
              </a:ext>
            </a:extLst>
          </p:cNvPr>
          <p:cNvSpPr txBox="1">
            <a:spLocks noChangeArrowheads="1"/>
          </p:cNvSpPr>
          <p:nvPr/>
        </p:nvSpPr>
        <p:spPr bwMode="auto">
          <a:xfrm>
            <a:off x="3349625" y="5170488"/>
            <a:ext cx="2628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t>burns moderately</a:t>
            </a:r>
          </a:p>
        </p:txBody>
      </p:sp>
      <p:sp>
        <p:nvSpPr>
          <p:cNvPr id="33823" name="AutoShape 14">
            <a:extLst>
              <a:ext uri="{FF2B5EF4-FFF2-40B4-BE49-F238E27FC236}">
                <a16:creationId xmlns:a16="http://schemas.microsoft.com/office/drawing/2014/main" id="{8684D1BA-A928-4408-B3E0-581AF69DAA4A}"/>
              </a:ext>
            </a:extLst>
          </p:cNvPr>
          <p:cNvSpPr>
            <a:spLocks noChangeArrowheads="1"/>
          </p:cNvSpPr>
          <p:nvPr/>
        </p:nvSpPr>
        <p:spPr bwMode="auto">
          <a:xfrm flipV="1">
            <a:off x="6089650" y="1689100"/>
            <a:ext cx="692150" cy="4144963"/>
          </a:xfrm>
          <a:prstGeom prst="downArrow">
            <a:avLst>
              <a:gd name="adj1" fmla="val 64685"/>
              <a:gd name="adj2" fmla="val 93377"/>
            </a:avLst>
          </a:prstGeom>
          <a:solidFill>
            <a:srgbClr val="FF6600"/>
          </a:solidFill>
          <a:ln w="9525">
            <a:solidFill>
              <a:srgbClr val="FF0000"/>
            </a:solidFill>
            <a:miter lim="800000"/>
            <a:headEnd/>
            <a:tailEnd/>
          </a:ln>
        </p:spPr>
        <p:txBody>
          <a:bodyPr vert="eaVert"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increasing reactivity</a:t>
            </a:r>
          </a:p>
        </p:txBody>
      </p:sp>
      <p:pic>
        <p:nvPicPr>
          <p:cNvPr id="34" name="Picture 8">
            <a:hlinkClick r:id="" action="ppaction://hlinkshowjump?jump=nextslide"/>
            <a:extLst>
              <a:ext uri="{FF2B5EF4-FFF2-40B4-BE49-F238E27FC236}">
                <a16:creationId xmlns:a16="http://schemas.microsoft.com/office/drawing/2014/main" id="{9CD466E8-473E-4011-A945-386630C1F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AutoShape 15">
            <a:extLst>
              <a:ext uri="{FF2B5EF4-FFF2-40B4-BE49-F238E27FC236}">
                <a16:creationId xmlns:a16="http://schemas.microsoft.com/office/drawing/2014/main" id="{F79BB002-A67F-4459-9132-45F15CF6170C}"/>
              </a:ext>
            </a:extLst>
          </p:cNvPr>
          <p:cNvSpPr>
            <a:spLocks noChangeArrowheads="1"/>
          </p:cNvSpPr>
          <p:nvPr/>
        </p:nvSpPr>
        <p:spPr bwMode="auto">
          <a:xfrm>
            <a:off x="6986304" y="1689100"/>
            <a:ext cx="1894837" cy="4156075"/>
          </a:xfrm>
          <a:prstGeom prst="roundRect">
            <a:avLst>
              <a:gd name="adj" fmla="val 0"/>
            </a:avLst>
          </a:prstGeom>
          <a:solidFill>
            <a:srgbClr val="FFCC99"/>
          </a:solidFill>
          <a:ln w="38100" algn="ctr">
            <a:solidFill>
              <a:srgbClr val="FF6600"/>
            </a:solidFill>
            <a:round/>
            <a:headEnd/>
            <a:tailEnd/>
          </a:ln>
        </p:spPr>
        <p:txBody>
          <a:bodyPr anchor="ctr">
            <a:no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dirty="0"/>
          </a:p>
        </p:txBody>
      </p:sp>
      <p:sp>
        <p:nvSpPr>
          <p:cNvPr id="36" name="Text Box 16">
            <a:extLst>
              <a:ext uri="{FF2B5EF4-FFF2-40B4-BE49-F238E27FC236}">
                <a16:creationId xmlns:a16="http://schemas.microsoft.com/office/drawing/2014/main" id="{2D163164-4682-4EA2-BBEC-439B66AA564F}"/>
              </a:ext>
            </a:extLst>
          </p:cNvPr>
          <p:cNvSpPr txBox="1">
            <a:spLocks noChangeArrowheads="1"/>
          </p:cNvSpPr>
          <p:nvPr/>
        </p:nvSpPr>
        <p:spPr bwMode="auto">
          <a:xfrm>
            <a:off x="7047897" y="1689100"/>
            <a:ext cx="177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potassium</a:t>
            </a:r>
          </a:p>
        </p:txBody>
      </p:sp>
      <p:sp>
        <p:nvSpPr>
          <p:cNvPr id="37" name="Text Box 17">
            <a:extLst>
              <a:ext uri="{FF2B5EF4-FFF2-40B4-BE49-F238E27FC236}">
                <a16:creationId xmlns:a16="http://schemas.microsoft.com/office/drawing/2014/main" id="{95549188-B864-4BEB-8388-CF45CE2FA91B}"/>
              </a:ext>
            </a:extLst>
          </p:cNvPr>
          <p:cNvSpPr txBox="1">
            <a:spLocks noChangeArrowheads="1"/>
          </p:cNvSpPr>
          <p:nvPr/>
        </p:nvSpPr>
        <p:spPr bwMode="auto">
          <a:xfrm>
            <a:off x="7228079" y="2046288"/>
            <a:ext cx="1411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sodium</a:t>
            </a:r>
          </a:p>
        </p:txBody>
      </p:sp>
      <p:sp>
        <p:nvSpPr>
          <p:cNvPr id="38" name="Text Box 18">
            <a:extLst>
              <a:ext uri="{FF2B5EF4-FFF2-40B4-BE49-F238E27FC236}">
                <a16:creationId xmlns:a16="http://schemas.microsoft.com/office/drawing/2014/main" id="{E75B3226-906F-408C-8B70-FCFEC54572B6}"/>
              </a:ext>
            </a:extLst>
          </p:cNvPr>
          <p:cNvSpPr txBox="1">
            <a:spLocks noChangeArrowheads="1"/>
          </p:cNvSpPr>
          <p:nvPr/>
        </p:nvSpPr>
        <p:spPr bwMode="auto">
          <a:xfrm>
            <a:off x="7318566" y="2403475"/>
            <a:ext cx="1230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calcium</a:t>
            </a:r>
          </a:p>
        </p:txBody>
      </p:sp>
      <p:sp>
        <p:nvSpPr>
          <p:cNvPr id="39" name="Text Box 19">
            <a:extLst>
              <a:ext uri="{FF2B5EF4-FFF2-40B4-BE49-F238E27FC236}">
                <a16:creationId xmlns:a16="http://schemas.microsoft.com/office/drawing/2014/main" id="{E835E439-6EE4-4807-B6FE-BC294947FD4F}"/>
              </a:ext>
            </a:extLst>
          </p:cNvPr>
          <p:cNvSpPr txBox="1">
            <a:spLocks noChangeArrowheads="1"/>
          </p:cNvSpPr>
          <p:nvPr/>
        </p:nvSpPr>
        <p:spPr bwMode="auto">
          <a:xfrm>
            <a:off x="6976460" y="2760663"/>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magnesium</a:t>
            </a:r>
          </a:p>
        </p:txBody>
      </p:sp>
      <p:sp>
        <p:nvSpPr>
          <p:cNvPr id="40" name="Text Box 20">
            <a:extLst>
              <a:ext uri="{FF2B5EF4-FFF2-40B4-BE49-F238E27FC236}">
                <a16:creationId xmlns:a16="http://schemas.microsoft.com/office/drawing/2014/main" id="{0A96EF29-105B-4457-A576-0CC69B6D008E}"/>
              </a:ext>
            </a:extLst>
          </p:cNvPr>
          <p:cNvSpPr txBox="1">
            <a:spLocks noChangeArrowheads="1"/>
          </p:cNvSpPr>
          <p:nvPr/>
        </p:nvSpPr>
        <p:spPr bwMode="auto">
          <a:xfrm>
            <a:off x="7172937" y="3117850"/>
            <a:ext cx="1521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err="1">
                <a:solidFill>
                  <a:srgbClr val="010066"/>
                </a:solidFill>
              </a:rPr>
              <a:t>aluminum</a:t>
            </a:r>
            <a:endParaRPr lang="en-GB" altLang="en-US" dirty="0">
              <a:solidFill>
                <a:srgbClr val="010066"/>
              </a:solidFill>
            </a:endParaRPr>
          </a:p>
        </p:txBody>
      </p:sp>
      <p:sp>
        <p:nvSpPr>
          <p:cNvPr id="41" name="Text Box 21">
            <a:extLst>
              <a:ext uri="{FF2B5EF4-FFF2-40B4-BE49-F238E27FC236}">
                <a16:creationId xmlns:a16="http://schemas.microsoft.com/office/drawing/2014/main" id="{D4E9B889-51D9-42F6-B83F-FFFF1D721AD7}"/>
              </a:ext>
            </a:extLst>
          </p:cNvPr>
          <p:cNvSpPr txBox="1">
            <a:spLocks noChangeArrowheads="1"/>
          </p:cNvSpPr>
          <p:nvPr/>
        </p:nvSpPr>
        <p:spPr bwMode="auto">
          <a:xfrm>
            <a:off x="7567276" y="3491525"/>
            <a:ext cx="732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zinc</a:t>
            </a:r>
          </a:p>
        </p:txBody>
      </p:sp>
      <p:sp>
        <p:nvSpPr>
          <p:cNvPr id="42" name="Text Box 22">
            <a:extLst>
              <a:ext uri="{FF2B5EF4-FFF2-40B4-BE49-F238E27FC236}">
                <a16:creationId xmlns:a16="http://schemas.microsoft.com/office/drawing/2014/main" id="{2512FDC3-13BD-4BA0-A1C8-73B6D1FDCE5C}"/>
              </a:ext>
            </a:extLst>
          </p:cNvPr>
          <p:cNvSpPr txBox="1">
            <a:spLocks noChangeArrowheads="1"/>
          </p:cNvSpPr>
          <p:nvPr/>
        </p:nvSpPr>
        <p:spPr bwMode="auto">
          <a:xfrm>
            <a:off x="7584472" y="3896338"/>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iron</a:t>
            </a:r>
          </a:p>
        </p:txBody>
      </p:sp>
      <p:sp>
        <p:nvSpPr>
          <p:cNvPr id="43" name="Text Box 23">
            <a:extLst>
              <a:ext uri="{FF2B5EF4-FFF2-40B4-BE49-F238E27FC236}">
                <a16:creationId xmlns:a16="http://schemas.microsoft.com/office/drawing/2014/main" id="{7AD41D4D-696B-4F6B-B66B-BD02AF8DC9E9}"/>
              </a:ext>
            </a:extLst>
          </p:cNvPr>
          <p:cNvSpPr txBox="1">
            <a:spLocks noChangeArrowheads="1"/>
          </p:cNvSpPr>
          <p:nvPr/>
        </p:nvSpPr>
        <p:spPr bwMode="auto">
          <a:xfrm>
            <a:off x="7370160" y="4627933"/>
            <a:ext cx="112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copper</a:t>
            </a:r>
          </a:p>
        </p:txBody>
      </p:sp>
      <p:sp>
        <p:nvSpPr>
          <p:cNvPr id="44" name="Text Box 24">
            <a:extLst>
              <a:ext uri="{FF2B5EF4-FFF2-40B4-BE49-F238E27FC236}">
                <a16:creationId xmlns:a16="http://schemas.microsoft.com/office/drawing/2014/main" id="{F0D45D9C-76F3-4DB5-B7FA-7FE8C60BFFE5}"/>
              </a:ext>
            </a:extLst>
          </p:cNvPr>
          <p:cNvSpPr txBox="1">
            <a:spLocks noChangeArrowheads="1"/>
          </p:cNvSpPr>
          <p:nvPr/>
        </p:nvSpPr>
        <p:spPr bwMode="auto">
          <a:xfrm>
            <a:off x="7549547" y="5342308"/>
            <a:ext cx="768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gold</a:t>
            </a:r>
          </a:p>
        </p:txBody>
      </p:sp>
      <p:sp>
        <p:nvSpPr>
          <p:cNvPr id="45" name="Text Box 25">
            <a:extLst>
              <a:ext uri="{FF2B5EF4-FFF2-40B4-BE49-F238E27FC236}">
                <a16:creationId xmlns:a16="http://schemas.microsoft.com/office/drawing/2014/main" id="{B9A76A4C-408E-480F-8DA2-EEF07B5846DE}"/>
              </a:ext>
            </a:extLst>
          </p:cNvPr>
          <p:cNvSpPr txBox="1">
            <a:spLocks noChangeArrowheads="1"/>
          </p:cNvSpPr>
          <p:nvPr/>
        </p:nvSpPr>
        <p:spPr bwMode="auto">
          <a:xfrm>
            <a:off x="7501922" y="4253525"/>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dirty="0">
                <a:solidFill>
                  <a:srgbClr val="010066"/>
                </a:solidFill>
              </a:rPr>
              <a:t>lead</a:t>
            </a:r>
          </a:p>
        </p:txBody>
      </p:sp>
      <p:sp>
        <p:nvSpPr>
          <p:cNvPr id="46" name="Text Box 26">
            <a:extLst>
              <a:ext uri="{FF2B5EF4-FFF2-40B4-BE49-F238E27FC236}">
                <a16:creationId xmlns:a16="http://schemas.microsoft.com/office/drawing/2014/main" id="{38C6AF8D-93F5-44AA-9810-05E73EC902A4}"/>
              </a:ext>
            </a:extLst>
          </p:cNvPr>
          <p:cNvSpPr txBox="1">
            <a:spLocks noChangeArrowheads="1"/>
          </p:cNvSpPr>
          <p:nvPr/>
        </p:nvSpPr>
        <p:spPr bwMode="auto">
          <a:xfrm>
            <a:off x="7481515" y="4961308"/>
            <a:ext cx="904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silver</a:t>
            </a:r>
          </a:p>
        </p:txBody>
      </p:sp>
      <p:pic>
        <p:nvPicPr>
          <p:cNvPr id="50" name="Picture 49">
            <a:extLst>
              <a:ext uri="{FF2B5EF4-FFF2-40B4-BE49-F238E27FC236}">
                <a16:creationId xmlns:a16="http://schemas.microsoft.com/office/drawing/2014/main" id="{3C7D8B51-08D5-49B2-91A4-D3756A0C729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8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88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88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88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8815"/>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811" grpId="0"/>
      <p:bldP spid="758812" grpId="0"/>
      <p:bldP spid="758813" grpId="0"/>
      <p:bldP spid="758814" grpId="0"/>
      <p:bldP spid="7588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DFC47E7-A80E-480E-A8B2-BD9C73DEF621}"/>
              </a:ext>
            </a:extLst>
          </p:cNvPr>
          <p:cNvSpPr>
            <a:spLocks noGrp="1" noChangeArrowheads="1"/>
          </p:cNvSpPr>
          <p:nvPr>
            <p:ph type="title"/>
          </p:nvPr>
        </p:nvSpPr>
        <p:spPr/>
        <p:txBody>
          <a:bodyPr/>
          <a:lstStyle/>
          <a:p>
            <a:pPr eaLnBrk="1" hangingPunct="1"/>
            <a:r>
              <a:rPr lang="en-GB" altLang="en-US" dirty="0"/>
              <a:t>What is the order of reactivity?</a:t>
            </a:r>
          </a:p>
        </p:txBody>
      </p:sp>
      <p:pic>
        <p:nvPicPr>
          <p:cNvPr id="35844" name="Picture 5" descr="flash_icon">
            <a:extLst>
              <a:ext uri="{FF2B5EF4-FFF2-40B4-BE49-F238E27FC236}">
                <a16:creationId xmlns:a16="http://schemas.microsoft.com/office/drawing/2014/main" id="{C7714826-F357-49EC-95D5-DAA4EB93A2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a:hlinkClick r:id="" action="ppaction://hlinkshowjump?jump=nextslide"/>
            <a:extLst>
              <a:ext uri="{FF2B5EF4-FFF2-40B4-BE49-F238E27FC236}">
                <a16:creationId xmlns:a16="http://schemas.microsoft.com/office/drawing/2014/main" id="{0B2DB99D-C481-4D15-9F05-FC958CEDB5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587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54856F0-3C21-48A3-BFD8-1BF8824EE1F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B74B355-9409-4190-914C-FAD93CE35495}"/>
              </a:ext>
            </a:extLst>
          </p:cNvPr>
          <p:cNvSpPr>
            <a:spLocks noGrp="1" noChangeArrowheads="1"/>
          </p:cNvSpPr>
          <p:nvPr>
            <p:ph type="title"/>
          </p:nvPr>
        </p:nvSpPr>
        <p:spPr/>
        <p:txBody>
          <a:bodyPr/>
          <a:lstStyle/>
          <a:p>
            <a:r>
              <a:rPr lang="en-GB" altLang="en-US"/>
              <a:t>Reacting metals with oxygen</a:t>
            </a:r>
          </a:p>
        </p:txBody>
      </p:sp>
      <p:sp>
        <p:nvSpPr>
          <p:cNvPr id="37891" name="Text Box 7">
            <a:extLst>
              <a:ext uri="{FF2B5EF4-FFF2-40B4-BE49-F238E27FC236}">
                <a16:creationId xmlns:a16="http://schemas.microsoft.com/office/drawing/2014/main" id="{7A8E0417-E690-44C2-8A36-34318762B697}"/>
              </a:ext>
            </a:extLst>
          </p:cNvPr>
          <p:cNvSpPr txBox="1">
            <a:spLocks noChangeArrowheads="1"/>
          </p:cNvSpPr>
          <p:nvPr/>
        </p:nvSpPr>
        <p:spPr bwMode="auto">
          <a:xfrm>
            <a:off x="355600" y="784225"/>
            <a:ext cx="439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7"/>
                </a:solidFill>
              </a:rPr>
              <a:t>Most metals react with oxygen. </a:t>
            </a:r>
          </a:p>
        </p:txBody>
      </p:sp>
      <p:sp>
        <p:nvSpPr>
          <p:cNvPr id="676872" name="Text Box 8">
            <a:extLst>
              <a:ext uri="{FF2B5EF4-FFF2-40B4-BE49-F238E27FC236}">
                <a16:creationId xmlns:a16="http://schemas.microsoft.com/office/drawing/2014/main" id="{F9E76810-8CF1-44B4-A143-4C59FC1AFB00}"/>
              </a:ext>
            </a:extLst>
          </p:cNvPr>
          <p:cNvSpPr txBox="1">
            <a:spLocks noChangeArrowheads="1"/>
          </p:cNvSpPr>
          <p:nvPr/>
        </p:nvSpPr>
        <p:spPr bwMode="auto">
          <a:xfrm>
            <a:off x="355599" y="1520825"/>
            <a:ext cx="43529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Some metals react quickly and some only react very slowly. For example, magnesium burns in oxygen with a </a:t>
            </a:r>
            <a:br>
              <a:rPr lang="en-GB" altLang="en-US" dirty="0">
                <a:solidFill>
                  <a:srgbClr val="010067"/>
                </a:solidFill>
              </a:rPr>
            </a:br>
            <a:r>
              <a:rPr lang="en-GB" altLang="en-US" dirty="0">
                <a:solidFill>
                  <a:srgbClr val="010067"/>
                </a:solidFill>
              </a:rPr>
              <a:t>bright flame. </a:t>
            </a:r>
          </a:p>
        </p:txBody>
      </p:sp>
      <p:sp>
        <p:nvSpPr>
          <p:cNvPr id="676873" name="Text Box 9">
            <a:extLst>
              <a:ext uri="{FF2B5EF4-FFF2-40B4-BE49-F238E27FC236}">
                <a16:creationId xmlns:a16="http://schemas.microsoft.com/office/drawing/2014/main" id="{4E644BEC-9E24-44F1-860E-FACC08AC31EB}"/>
              </a:ext>
            </a:extLst>
          </p:cNvPr>
          <p:cNvSpPr txBox="1">
            <a:spLocks noChangeArrowheads="1"/>
          </p:cNvSpPr>
          <p:nvPr/>
        </p:nvSpPr>
        <p:spPr bwMode="auto">
          <a:xfrm>
            <a:off x="355600" y="3776663"/>
            <a:ext cx="889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7"/>
                </a:solidFill>
              </a:rPr>
              <a:t>When a metal reacts</a:t>
            </a:r>
            <a:r>
              <a:rPr lang="en-GB" altLang="en-US">
                <a:solidFill>
                  <a:srgbClr val="00FFFF"/>
                </a:solidFill>
              </a:rPr>
              <a:t> </a:t>
            </a:r>
            <a:r>
              <a:rPr lang="en-GB" altLang="en-US">
                <a:solidFill>
                  <a:srgbClr val="010067"/>
                </a:solidFill>
              </a:rPr>
              <a:t>with oxygen, the product is a </a:t>
            </a:r>
            <a:r>
              <a:rPr lang="en-GB" altLang="en-US" b="1">
                <a:solidFill>
                  <a:srgbClr val="FF6600"/>
                </a:solidFill>
              </a:rPr>
              <a:t>metal oxide</a:t>
            </a:r>
            <a:r>
              <a:rPr lang="en-GB" altLang="en-US">
                <a:solidFill>
                  <a:srgbClr val="010067"/>
                </a:solidFill>
              </a:rPr>
              <a:t>.</a:t>
            </a:r>
          </a:p>
        </p:txBody>
      </p:sp>
      <p:sp>
        <p:nvSpPr>
          <p:cNvPr id="676874" name="Text Box 10">
            <a:extLst>
              <a:ext uri="{FF2B5EF4-FFF2-40B4-BE49-F238E27FC236}">
                <a16:creationId xmlns:a16="http://schemas.microsoft.com/office/drawing/2014/main" id="{B1CB3056-C1D0-4922-9FAC-3ADDA581055C}"/>
              </a:ext>
            </a:extLst>
          </p:cNvPr>
          <p:cNvSpPr txBox="1">
            <a:spLocks noChangeArrowheads="1"/>
          </p:cNvSpPr>
          <p:nvPr/>
        </p:nvSpPr>
        <p:spPr bwMode="auto">
          <a:xfrm>
            <a:off x="355600" y="57150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7"/>
                </a:solidFill>
              </a:rPr>
              <a:t>The metal gains oxygen, it is an </a:t>
            </a:r>
            <a:r>
              <a:rPr lang="en-GB" altLang="en-US" b="1">
                <a:solidFill>
                  <a:srgbClr val="FF6600"/>
                </a:solidFill>
              </a:rPr>
              <a:t>oxidation</a:t>
            </a:r>
            <a:r>
              <a:rPr lang="en-GB" altLang="en-US">
                <a:solidFill>
                  <a:srgbClr val="010067"/>
                </a:solidFill>
              </a:rPr>
              <a:t> reaction.</a:t>
            </a:r>
            <a:endParaRPr lang="en-GB" altLang="en-US"/>
          </a:p>
        </p:txBody>
      </p:sp>
      <p:sp>
        <p:nvSpPr>
          <p:cNvPr id="676876" name="AutoShape 12">
            <a:extLst>
              <a:ext uri="{FF2B5EF4-FFF2-40B4-BE49-F238E27FC236}">
                <a16:creationId xmlns:a16="http://schemas.microsoft.com/office/drawing/2014/main" id="{E58DEC11-8BEF-426F-B03A-5D7582299B00}"/>
              </a:ext>
            </a:extLst>
          </p:cNvPr>
          <p:cNvSpPr>
            <a:spLocks noChangeArrowheads="1"/>
          </p:cNvSpPr>
          <p:nvPr/>
        </p:nvSpPr>
        <p:spPr bwMode="auto">
          <a:xfrm>
            <a:off x="1619250" y="4568825"/>
            <a:ext cx="5940425" cy="876300"/>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676877" name="Text Box 13">
            <a:extLst>
              <a:ext uri="{FF2B5EF4-FFF2-40B4-BE49-F238E27FC236}">
                <a16:creationId xmlns:a16="http://schemas.microsoft.com/office/drawing/2014/main" id="{F00C1CF3-8C71-485E-BFBA-F05BD2AF9753}"/>
              </a:ext>
            </a:extLst>
          </p:cNvPr>
          <p:cNvSpPr txBox="1">
            <a:spLocks noChangeArrowheads="1"/>
          </p:cNvSpPr>
          <p:nvPr/>
        </p:nvSpPr>
        <p:spPr bwMode="auto">
          <a:xfrm>
            <a:off x="1855788" y="4778375"/>
            <a:ext cx="9858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metal</a:t>
            </a:r>
          </a:p>
        </p:txBody>
      </p:sp>
      <p:sp>
        <p:nvSpPr>
          <p:cNvPr id="676878" name="Text Box 14">
            <a:extLst>
              <a:ext uri="{FF2B5EF4-FFF2-40B4-BE49-F238E27FC236}">
                <a16:creationId xmlns:a16="http://schemas.microsoft.com/office/drawing/2014/main" id="{8141988A-963F-4BB1-87E2-BE72ABB64986}"/>
              </a:ext>
            </a:extLst>
          </p:cNvPr>
          <p:cNvSpPr txBox="1">
            <a:spLocks noChangeArrowheads="1"/>
          </p:cNvSpPr>
          <p:nvPr/>
        </p:nvSpPr>
        <p:spPr bwMode="auto">
          <a:xfrm>
            <a:off x="3449638" y="4778375"/>
            <a:ext cx="12588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oxygen</a:t>
            </a:r>
          </a:p>
        </p:txBody>
      </p:sp>
      <p:sp>
        <p:nvSpPr>
          <p:cNvPr id="676879" name="Text Box 15">
            <a:extLst>
              <a:ext uri="{FF2B5EF4-FFF2-40B4-BE49-F238E27FC236}">
                <a16:creationId xmlns:a16="http://schemas.microsoft.com/office/drawing/2014/main" id="{5D6CD6A0-C72D-4257-9677-A366134D7FAF}"/>
              </a:ext>
            </a:extLst>
          </p:cNvPr>
          <p:cNvSpPr txBox="1">
            <a:spLocks noChangeArrowheads="1"/>
          </p:cNvSpPr>
          <p:nvPr/>
        </p:nvSpPr>
        <p:spPr bwMode="auto">
          <a:xfrm>
            <a:off x="5453063" y="4778375"/>
            <a:ext cx="18748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metal oxide</a:t>
            </a:r>
          </a:p>
        </p:txBody>
      </p:sp>
      <p:sp>
        <p:nvSpPr>
          <p:cNvPr id="676880" name="Text Box 16">
            <a:extLst>
              <a:ext uri="{FF2B5EF4-FFF2-40B4-BE49-F238E27FC236}">
                <a16:creationId xmlns:a16="http://schemas.microsoft.com/office/drawing/2014/main" id="{0CBBC8AC-F981-46D9-809C-475010C6F2D9}"/>
              </a:ext>
            </a:extLst>
          </p:cNvPr>
          <p:cNvSpPr txBox="1">
            <a:spLocks noChangeArrowheads="1"/>
          </p:cNvSpPr>
          <p:nvPr/>
        </p:nvSpPr>
        <p:spPr bwMode="auto">
          <a:xfrm>
            <a:off x="2933700" y="473233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dirty="0">
                <a:solidFill>
                  <a:schemeClr val="bg1"/>
                </a:solidFill>
              </a:rPr>
              <a:t>+</a:t>
            </a:r>
          </a:p>
        </p:txBody>
      </p:sp>
      <p:pic>
        <p:nvPicPr>
          <p:cNvPr id="30734" name="Picture 15b" descr="Reactivity_sparkler.png">
            <a:extLst>
              <a:ext uri="{FF2B5EF4-FFF2-40B4-BE49-F238E27FC236}">
                <a16:creationId xmlns:a16="http://schemas.microsoft.com/office/drawing/2014/main" id="{4718DECD-687D-481C-A7AC-FEF95C01D4A8}"/>
              </a:ext>
            </a:extLst>
          </p:cNvPr>
          <p:cNvPicPr>
            <a:picLocks noChangeAspect="1"/>
          </p:cNvPicPr>
          <p:nvPr/>
        </p:nvPicPr>
        <p:blipFill>
          <a:blip r:embed="rId4">
            <a:extLst>
              <a:ext uri="{28A0092B-C50C-407E-A947-70E740481C1C}">
                <a14:useLocalDpi xmlns:a14="http://schemas.microsoft.com/office/drawing/2010/main" val="0"/>
              </a:ext>
            </a:extLst>
          </a:blip>
          <a:srcRect t="15314" r="8430"/>
          <a:stretch>
            <a:fillRect/>
          </a:stretch>
        </p:blipFill>
        <p:spPr bwMode="auto">
          <a:xfrm>
            <a:off x="5042607" y="784225"/>
            <a:ext cx="3381375"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a" descr="white_arrow2.png">
            <a:extLst>
              <a:ext uri="{FF2B5EF4-FFF2-40B4-BE49-F238E27FC236}">
                <a16:creationId xmlns:a16="http://schemas.microsoft.com/office/drawing/2014/main" id="{0B1029AE-939E-4A58-BB39-A792163188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9163" y="4740275"/>
            <a:ext cx="70643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9" descr="notes_icon">
            <a:extLst>
              <a:ext uri="{FF2B5EF4-FFF2-40B4-BE49-F238E27FC236}">
                <a16:creationId xmlns:a16="http://schemas.microsoft.com/office/drawing/2014/main" id="{5E1F4C81-AAA1-492E-9E22-FA4126E92B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hlinkClick r:id="" action="ppaction://hlinkshowjump?jump=nextslide"/>
            <a:extLst>
              <a:ext uri="{FF2B5EF4-FFF2-40B4-BE49-F238E27FC236}">
                <a16:creationId xmlns:a16="http://schemas.microsoft.com/office/drawing/2014/main" id="{8492583E-2AA4-4ED4-959F-F79AB7CEC4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68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68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68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68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68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68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68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6874"/>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2" grpId="0"/>
      <p:bldP spid="676873" grpId="0"/>
      <p:bldP spid="676874" grpId="0"/>
      <p:bldP spid="676876" grpId="0" animBg="1"/>
      <p:bldP spid="676877" grpId="0"/>
      <p:bldP spid="676878" grpId="0"/>
      <p:bldP spid="676879" grpId="0"/>
      <p:bldP spid="6768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98C98F3-45C3-4F15-BAF5-166E308CD1BE}"/>
              </a:ext>
            </a:extLst>
          </p:cNvPr>
          <p:cNvSpPr>
            <a:spLocks noGrp="1" noChangeArrowheads="1"/>
          </p:cNvSpPr>
          <p:nvPr>
            <p:ph type="title"/>
          </p:nvPr>
        </p:nvSpPr>
        <p:spPr>
          <a:noFill/>
        </p:spPr>
        <p:txBody>
          <a:bodyPr/>
          <a:lstStyle/>
          <a:p>
            <a:r>
              <a:rPr lang="en-GB" altLang="en-US"/>
              <a:t>What is oxidation?</a:t>
            </a:r>
          </a:p>
        </p:txBody>
      </p:sp>
      <p:sp>
        <p:nvSpPr>
          <p:cNvPr id="39939" name="Text Box 4">
            <a:extLst>
              <a:ext uri="{FF2B5EF4-FFF2-40B4-BE49-F238E27FC236}">
                <a16:creationId xmlns:a16="http://schemas.microsoft.com/office/drawing/2014/main" id="{579562D7-14B0-4C48-85C3-A39CC3A49B01}"/>
              </a:ext>
            </a:extLst>
          </p:cNvPr>
          <p:cNvSpPr txBox="1">
            <a:spLocks noChangeArrowheads="1"/>
          </p:cNvSpPr>
          <p:nvPr/>
        </p:nvSpPr>
        <p:spPr bwMode="auto">
          <a:xfrm>
            <a:off x="342900" y="784225"/>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Oxidation is the addition of oxygen to a substance, or the loss of electrons from a substance.</a:t>
            </a:r>
          </a:p>
        </p:txBody>
      </p:sp>
      <p:sp>
        <p:nvSpPr>
          <p:cNvPr id="490507" name="Text Box 11">
            <a:extLst>
              <a:ext uri="{FF2B5EF4-FFF2-40B4-BE49-F238E27FC236}">
                <a16:creationId xmlns:a16="http://schemas.microsoft.com/office/drawing/2014/main" id="{0437F6F7-BDDD-4019-A2B8-BDCB2A4F52D7}"/>
              </a:ext>
            </a:extLst>
          </p:cNvPr>
          <p:cNvSpPr txBox="1">
            <a:spLocks noChangeArrowheads="1"/>
          </p:cNvSpPr>
          <p:nvPr/>
        </p:nvSpPr>
        <p:spPr bwMode="auto">
          <a:xfrm>
            <a:off x="355600" y="2041525"/>
            <a:ext cx="8621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When iron or steel rusts, it is actually being oxidized. </a:t>
            </a:r>
          </a:p>
        </p:txBody>
      </p:sp>
      <p:sp>
        <p:nvSpPr>
          <p:cNvPr id="24" name="TextBox 23">
            <a:extLst>
              <a:ext uri="{FF2B5EF4-FFF2-40B4-BE49-F238E27FC236}">
                <a16:creationId xmlns:a16="http://schemas.microsoft.com/office/drawing/2014/main" id="{C892A1B5-406C-4DAA-AB3E-30CEAC7CCF21}"/>
              </a:ext>
            </a:extLst>
          </p:cNvPr>
          <p:cNvSpPr txBox="1">
            <a:spLocks noChangeArrowheads="1"/>
          </p:cNvSpPr>
          <p:nvPr/>
        </p:nvSpPr>
        <p:spPr bwMode="auto">
          <a:xfrm>
            <a:off x="1430338" y="5691188"/>
            <a:ext cx="6210300"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The oxygen is reduced in the reaction, why?</a:t>
            </a:r>
          </a:p>
        </p:txBody>
      </p:sp>
      <p:sp>
        <p:nvSpPr>
          <p:cNvPr id="25" name="Rectangle 24">
            <a:extLst>
              <a:ext uri="{FF2B5EF4-FFF2-40B4-BE49-F238E27FC236}">
                <a16:creationId xmlns:a16="http://schemas.microsoft.com/office/drawing/2014/main" id="{682511B5-B68F-46FD-809E-E5284B45A52E}"/>
              </a:ext>
            </a:extLst>
          </p:cNvPr>
          <p:cNvSpPr>
            <a:spLocks noChangeArrowheads="1"/>
          </p:cNvSpPr>
          <p:nvPr/>
        </p:nvSpPr>
        <p:spPr bwMode="auto">
          <a:xfrm>
            <a:off x="355600" y="4433888"/>
            <a:ext cx="8605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 iron atoms gain oxygen in the reaction, and so are oxidized. Oxygen is the </a:t>
            </a:r>
            <a:r>
              <a:rPr lang="en-GB" altLang="en-US" b="1" dirty="0">
                <a:solidFill>
                  <a:srgbClr val="FF6600"/>
                </a:solidFill>
              </a:rPr>
              <a:t>oxidizing agent</a:t>
            </a:r>
            <a:r>
              <a:rPr lang="en-GB" altLang="en-US" dirty="0"/>
              <a:t>. </a:t>
            </a:r>
          </a:p>
        </p:txBody>
      </p:sp>
      <p:pic>
        <p:nvPicPr>
          <p:cNvPr id="22" name="Picture 21" descr="Picture18.jpg">
            <a:extLst>
              <a:ext uri="{FF2B5EF4-FFF2-40B4-BE49-F238E27FC236}">
                <a16:creationId xmlns:a16="http://schemas.microsoft.com/office/drawing/2014/main" id="{D3674A55-D7A6-4A1C-9FEE-9DE744E7F5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288" y="2835275"/>
            <a:ext cx="64182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9" descr="notes_icon">
            <a:extLst>
              <a:ext uri="{FF2B5EF4-FFF2-40B4-BE49-F238E27FC236}">
                <a16:creationId xmlns:a16="http://schemas.microsoft.com/office/drawing/2014/main" id="{29CFF569-1531-4E71-BD29-4C5EB0B5E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0E848927-4F80-40DD-9988-3DD04C6550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5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7" grpId="0"/>
      <p:bldP spid="24"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2A13F89-0F23-42F2-AD0F-5EF6133DE7E8}"/>
              </a:ext>
            </a:extLst>
          </p:cNvPr>
          <p:cNvSpPr>
            <a:spLocks noGrp="1" noChangeArrowheads="1"/>
          </p:cNvSpPr>
          <p:nvPr>
            <p:ph type="title"/>
          </p:nvPr>
        </p:nvSpPr>
        <p:spPr>
          <a:noFill/>
        </p:spPr>
        <p:txBody>
          <a:bodyPr/>
          <a:lstStyle/>
          <a:p>
            <a:r>
              <a:rPr lang="en-GB" altLang="en-US"/>
              <a:t>What is reduction?</a:t>
            </a:r>
          </a:p>
        </p:txBody>
      </p:sp>
      <p:sp>
        <p:nvSpPr>
          <p:cNvPr id="41987" name="Text Box 4">
            <a:extLst>
              <a:ext uri="{FF2B5EF4-FFF2-40B4-BE49-F238E27FC236}">
                <a16:creationId xmlns:a16="http://schemas.microsoft.com/office/drawing/2014/main" id="{DC419942-5DD3-4B2C-A553-69E2DDDBADE2}"/>
              </a:ext>
            </a:extLst>
          </p:cNvPr>
          <p:cNvSpPr txBox="1">
            <a:spLocks noChangeArrowheads="1"/>
          </p:cNvSpPr>
          <p:nvPr/>
        </p:nvSpPr>
        <p:spPr bwMode="auto">
          <a:xfrm>
            <a:off x="342900" y="784225"/>
            <a:ext cx="7740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To obtain a metal from a metal oxide, the oxygen must be removed. </a:t>
            </a:r>
          </a:p>
        </p:txBody>
      </p:sp>
      <p:sp>
        <p:nvSpPr>
          <p:cNvPr id="481285" name="Rectangle 5">
            <a:extLst>
              <a:ext uri="{FF2B5EF4-FFF2-40B4-BE49-F238E27FC236}">
                <a16:creationId xmlns:a16="http://schemas.microsoft.com/office/drawing/2014/main" id="{9F83D0F7-7A98-4219-9A3D-457DA63D05B2}"/>
              </a:ext>
            </a:extLst>
          </p:cNvPr>
          <p:cNvSpPr>
            <a:spLocks noChangeArrowheads="1"/>
          </p:cNvSpPr>
          <p:nvPr/>
        </p:nvSpPr>
        <p:spPr bwMode="auto">
          <a:xfrm>
            <a:off x="355600" y="1674143"/>
            <a:ext cx="8472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FF6600"/>
                </a:solidFill>
              </a:rPr>
              <a:t>Reduction</a:t>
            </a:r>
            <a:r>
              <a:rPr lang="en-GB" altLang="en-US"/>
              <a:t> is the removal of oxygen from a substance, </a:t>
            </a:r>
          </a:p>
          <a:p>
            <a:pPr eaLnBrk="1" hangingPunct="1"/>
            <a:r>
              <a:rPr lang="en-GB" altLang="en-US"/>
              <a:t>or the addition of electrons to the substance.</a:t>
            </a:r>
          </a:p>
        </p:txBody>
      </p:sp>
      <p:sp>
        <p:nvSpPr>
          <p:cNvPr id="481290" name="Text Box 10">
            <a:extLst>
              <a:ext uri="{FF2B5EF4-FFF2-40B4-BE49-F238E27FC236}">
                <a16:creationId xmlns:a16="http://schemas.microsoft.com/office/drawing/2014/main" id="{730B0F39-5A3B-4F82-AE48-C9B90C7CD67F}"/>
              </a:ext>
            </a:extLst>
          </p:cNvPr>
          <p:cNvSpPr txBox="1">
            <a:spLocks noChangeArrowheads="1"/>
          </p:cNvSpPr>
          <p:nvPr/>
        </p:nvSpPr>
        <p:spPr bwMode="auto">
          <a:xfrm>
            <a:off x="342900" y="5327475"/>
            <a:ext cx="849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In this reaction, the carbon removes oxygen from lead oxide. The lead loses oxygen, and so is reduced by carbon.</a:t>
            </a:r>
          </a:p>
        </p:txBody>
      </p:sp>
      <p:sp>
        <p:nvSpPr>
          <p:cNvPr id="481291" name="Text Box 11">
            <a:extLst>
              <a:ext uri="{FF2B5EF4-FFF2-40B4-BE49-F238E27FC236}">
                <a16:creationId xmlns:a16="http://schemas.microsoft.com/office/drawing/2014/main" id="{F2A3D7D6-082B-4E25-B41C-88630AB86AA7}"/>
              </a:ext>
            </a:extLst>
          </p:cNvPr>
          <p:cNvSpPr txBox="1">
            <a:spLocks noChangeArrowheads="1"/>
          </p:cNvSpPr>
          <p:nvPr/>
        </p:nvSpPr>
        <p:spPr bwMode="auto">
          <a:xfrm>
            <a:off x="342900" y="3422229"/>
            <a:ext cx="8385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Carbon can be used to extract some metals by reduction.</a:t>
            </a:r>
          </a:p>
        </p:txBody>
      </p:sp>
      <p:pic>
        <p:nvPicPr>
          <p:cNvPr id="30" name="Picture 29" descr="Picture19.jpg">
            <a:extLst>
              <a:ext uri="{FF2B5EF4-FFF2-40B4-BE49-F238E27FC236}">
                <a16:creationId xmlns:a16="http://schemas.microsoft.com/office/drawing/2014/main" id="{D6A9ED57-C74C-499F-A59C-34992CAC54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5113" y="2541483"/>
            <a:ext cx="56642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Picture21.jpg">
            <a:extLst>
              <a:ext uri="{FF2B5EF4-FFF2-40B4-BE49-F238E27FC236}">
                <a16:creationId xmlns:a16="http://schemas.microsoft.com/office/drawing/2014/main" id="{59EAEBC5-0FD6-451A-BA1F-A458008F83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9913" y="3921269"/>
            <a:ext cx="74310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9" descr="notes_icon">
            <a:extLst>
              <a:ext uri="{FF2B5EF4-FFF2-40B4-BE49-F238E27FC236}">
                <a16:creationId xmlns:a16="http://schemas.microsoft.com/office/drawing/2014/main" id="{460467AD-765D-4968-B9C4-C90A20235F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08E5833A-DA85-4E9C-BEF0-093C4CE89D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290"/>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5" grpId="0"/>
      <p:bldP spid="481290" grpId="0"/>
      <p:bldP spid="4812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2B51A2C-AA3D-4936-8046-1C43093D5F5F}"/>
              </a:ext>
            </a:extLst>
          </p:cNvPr>
          <p:cNvSpPr>
            <a:spLocks noGrp="1" noChangeArrowheads="1"/>
          </p:cNvSpPr>
          <p:nvPr>
            <p:ph type="title"/>
          </p:nvPr>
        </p:nvSpPr>
        <p:spPr/>
        <p:txBody>
          <a:bodyPr/>
          <a:lstStyle/>
          <a:p>
            <a:r>
              <a:rPr lang="en-GB" altLang="en-US" dirty="0"/>
              <a:t>What are displacement reactions?</a:t>
            </a:r>
          </a:p>
        </p:txBody>
      </p:sp>
      <p:sp>
        <p:nvSpPr>
          <p:cNvPr id="23" name="TextBox 10">
            <a:extLst>
              <a:ext uri="{FF2B5EF4-FFF2-40B4-BE49-F238E27FC236}">
                <a16:creationId xmlns:a16="http://schemas.microsoft.com/office/drawing/2014/main" id="{66D1D80C-B8DC-4E78-A6C5-53F4B266105E}"/>
              </a:ext>
            </a:extLst>
          </p:cNvPr>
          <p:cNvSpPr txBox="1">
            <a:spLocks noChangeArrowheads="1"/>
          </p:cNvSpPr>
          <p:nvPr/>
        </p:nvSpPr>
        <p:spPr bwMode="auto">
          <a:xfrm>
            <a:off x="355600" y="4953000"/>
            <a:ext cx="4632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two metals are competing with each other, and the more reactive metal wins!</a:t>
            </a:r>
          </a:p>
        </p:txBody>
      </p:sp>
      <p:sp>
        <p:nvSpPr>
          <p:cNvPr id="24" name="TextBox 9">
            <a:extLst>
              <a:ext uri="{FF2B5EF4-FFF2-40B4-BE49-F238E27FC236}">
                <a16:creationId xmlns:a16="http://schemas.microsoft.com/office/drawing/2014/main" id="{82968F70-DB25-4C65-9DC8-415181CFDCCB}"/>
              </a:ext>
            </a:extLst>
          </p:cNvPr>
          <p:cNvSpPr txBox="1">
            <a:spLocks noChangeArrowheads="1"/>
          </p:cNvSpPr>
          <p:nvPr/>
        </p:nvSpPr>
        <p:spPr bwMode="auto">
          <a:xfrm>
            <a:off x="355600" y="1804988"/>
            <a:ext cx="41449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two metal compounds react, the more reactive metal pushes out, or </a:t>
            </a:r>
            <a:r>
              <a:rPr lang="en-GB" altLang="en-US" b="1">
                <a:solidFill>
                  <a:srgbClr val="010066"/>
                </a:solidFill>
              </a:rPr>
              <a:t>displaces</a:t>
            </a:r>
            <a:r>
              <a:rPr lang="en-GB" altLang="en-US"/>
              <a:t>, the less reactive metal from its compound. </a:t>
            </a:r>
          </a:p>
        </p:txBody>
      </p:sp>
      <p:sp>
        <p:nvSpPr>
          <p:cNvPr id="44037" name="TextBox 24">
            <a:extLst>
              <a:ext uri="{FF2B5EF4-FFF2-40B4-BE49-F238E27FC236}">
                <a16:creationId xmlns:a16="http://schemas.microsoft.com/office/drawing/2014/main" id="{5137F326-F1EF-4C78-B0EC-76038F839DD4}"/>
              </a:ext>
            </a:extLst>
          </p:cNvPr>
          <p:cNvSpPr txBox="1">
            <a:spLocks noChangeArrowheads="1"/>
          </p:cNvSpPr>
          <p:nvPr/>
        </p:nvSpPr>
        <p:spPr bwMode="auto">
          <a:xfrm>
            <a:off x="355600" y="784225"/>
            <a:ext cx="878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reactivity series can be used to predict the products of reactions involving metals.</a:t>
            </a:r>
          </a:p>
        </p:txBody>
      </p:sp>
      <p:sp>
        <p:nvSpPr>
          <p:cNvPr id="26" name="TextBox 25">
            <a:extLst>
              <a:ext uri="{FF2B5EF4-FFF2-40B4-BE49-F238E27FC236}">
                <a16:creationId xmlns:a16="http://schemas.microsoft.com/office/drawing/2014/main" id="{63A419DE-9EDD-4F2D-A025-6C4DF82D322A}"/>
              </a:ext>
            </a:extLst>
          </p:cNvPr>
          <p:cNvSpPr txBox="1">
            <a:spLocks noChangeArrowheads="1"/>
          </p:cNvSpPr>
          <p:nvPr/>
        </p:nvSpPr>
        <p:spPr bwMode="auto">
          <a:xfrm>
            <a:off x="355600" y="3932238"/>
            <a:ext cx="41925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These are called </a:t>
            </a:r>
            <a:r>
              <a:rPr lang="en-GB" altLang="en-US" b="1">
                <a:solidFill>
                  <a:srgbClr val="FF6600"/>
                </a:solidFill>
              </a:rPr>
              <a:t>displacement reactions</a:t>
            </a:r>
            <a:r>
              <a:rPr lang="en-GB" altLang="en-US"/>
              <a:t>.</a:t>
            </a:r>
          </a:p>
        </p:txBody>
      </p:sp>
      <p:pic>
        <p:nvPicPr>
          <p:cNvPr id="15" name="Picture 14" descr="Picture22.jpg">
            <a:extLst>
              <a:ext uri="{FF2B5EF4-FFF2-40B4-BE49-F238E27FC236}">
                <a16:creationId xmlns:a16="http://schemas.microsoft.com/office/drawing/2014/main" id="{8CFC69A1-869C-4919-97FE-85AB307519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7763" y="1639888"/>
            <a:ext cx="3732212"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759BCE71-5E51-490E-BA88-B6FBCFCF2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542BCF1-7A5B-4A04-9BD1-A2B1CFDA186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a:extLst>
              <a:ext uri="{FF2B5EF4-FFF2-40B4-BE49-F238E27FC236}">
                <a16:creationId xmlns:a16="http://schemas.microsoft.com/office/drawing/2014/main" id="{19F23741-084C-487A-9D4A-B009C04C737D}"/>
              </a:ext>
            </a:extLst>
          </p:cNvPr>
          <p:cNvSpPr>
            <a:spLocks noGrp="1" noChangeArrowheads="1"/>
          </p:cNvSpPr>
          <p:nvPr>
            <p:ph idx="1"/>
          </p:nvPr>
        </p:nvSpPr>
        <p:spPr bwMode="auto">
          <a:xfrm>
            <a:off x="3148013" y="1300163"/>
            <a:ext cx="5713412" cy="2376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16000" indent="-216000">
              <a:buFont typeface="Wingdings 2" panose="05020102010507070707" pitchFamily="18" charset="2"/>
              <a:buChar char=""/>
            </a:pPr>
            <a:r>
              <a:rPr lang="en-GB" altLang="en-US" sz="1600" dirty="0"/>
              <a:t>Developing and Using Models</a:t>
            </a:r>
          </a:p>
          <a:p>
            <a:pPr marL="216000" indent="-216000">
              <a:buFont typeface="Wingdings 2" panose="05020102010507070707" pitchFamily="18" charset="2"/>
              <a:buChar char=""/>
            </a:pPr>
            <a:r>
              <a:rPr lang="en-GB" altLang="en-US" sz="1600" dirty="0"/>
              <a:t>Planning and Carrying Out Investigations</a:t>
            </a:r>
          </a:p>
          <a:p>
            <a:pPr marL="216000" indent="-216000">
              <a:buFont typeface="Wingdings 2" panose="05020102010507070707" pitchFamily="18" charset="2"/>
              <a:buChar char=""/>
            </a:pPr>
            <a:r>
              <a:rPr lang="en-GB" altLang="en-US" sz="1600" dirty="0"/>
              <a:t>Constructing Explanations and Designing Solutions</a:t>
            </a:r>
          </a:p>
        </p:txBody>
      </p:sp>
      <p:sp>
        <p:nvSpPr>
          <p:cNvPr id="9219" name="Content Placeholder 4">
            <a:extLst>
              <a:ext uri="{FF2B5EF4-FFF2-40B4-BE49-F238E27FC236}">
                <a16:creationId xmlns:a16="http://schemas.microsoft.com/office/drawing/2014/main" id="{6C2C6A89-B964-4CB2-8E81-CDAA8AF47AB6}"/>
              </a:ext>
            </a:extLst>
          </p:cNvPr>
          <p:cNvSpPr>
            <a:spLocks noGrp="1" noChangeArrowheads="1"/>
          </p:cNvSpPr>
          <p:nvPr>
            <p:ph idx="10"/>
          </p:nvPr>
        </p:nvSpPr>
        <p:spPr bwMode="auto">
          <a:xfrm>
            <a:off x="3148013" y="4271963"/>
            <a:ext cx="5713412" cy="2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600" dirty="0"/>
              <a:t>1. Patterns </a:t>
            </a:r>
          </a:p>
          <a:p>
            <a:r>
              <a:rPr lang="en-GB" altLang="en-US" sz="1600" dirty="0"/>
              <a:t>7. Stability and Change</a:t>
            </a:r>
            <a:endParaRPr lang="en-US" altLang="en-US" sz="1600" dirty="0"/>
          </a:p>
        </p:txBody>
      </p:sp>
      <p:sp>
        <p:nvSpPr>
          <p:cNvPr id="9221" name="Title 6">
            <a:extLst>
              <a:ext uri="{FF2B5EF4-FFF2-40B4-BE49-F238E27FC236}">
                <a16:creationId xmlns:a16="http://schemas.microsoft.com/office/drawing/2014/main" id="{19AF09E7-728E-4F1B-ABFB-F2E50DD461F8}"/>
              </a:ext>
            </a:extLst>
          </p:cNvPr>
          <p:cNvSpPr>
            <a:spLocks noGrp="1" noChangeArrowheads="1"/>
          </p:cNvSpPr>
          <p:nvPr>
            <p:ph type="title"/>
          </p:nvPr>
        </p:nvSpPr>
        <p:spPr/>
        <p:txBody>
          <a:bodyPr/>
          <a:lstStyle/>
          <a:p>
            <a:r>
              <a:rPr lang="en-GB" altLang="en-US"/>
              <a:t>Information</a:t>
            </a:r>
            <a:endParaRPr lang="en-US"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CFF7976-EBC9-4E01-9552-C26E45777EE8}"/>
              </a:ext>
            </a:extLst>
          </p:cNvPr>
          <p:cNvSpPr>
            <a:spLocks noGrp="1" noChangeArrowheads="1"/>
          </p:cNvSpPr>
          <p:nvPr>
            <p:ph type="title"/>
          </p:nvPr>
        </p:nvSpPr>
        <p:spPr/>
        <p:txBody>
          <a:bodyPr/>
          <a:lstStyle/>
          <a:p>
            <a:r>
              <a:rPr lang="en-GB" altLang="en-US" dirty="0"/>
              <a:t>Displacement reactions</a:t>
            </a:r>
          </a:p>
        </p:txBody>
      </p:sp>
      <p:pic>
        <p:nvPicPr>
          <p:cNvPr id="46084" name="Picture 5" descr="flash_icon">
            <a:extLst>
              <a:ext uri="{FF2B5EF4-FFF2-40B4-BE49-F238E27FC236}">
                <a16:creationId xmlns:a16="http://schemas.microsoft.com/office/drawing/2014/main" id="{DF74A926-3B83-4003-87C9-18A55B6364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9" descr="notes_icon">
            <a:extLst>
              <a:ext uri="{FF2B5EF4-FFF2-40B4-BE49-F238E27FC236}">
                <a16:creationId xmlns:a16="http://schemas.microsoft.com/office/drawing/2014/main" id="{FB07E210-BF0B-485D-9C3D-C1EA2FEBAF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descr="exp_icon">
            <a:extLst>
              <a:ext uri="{FF2B5EF4-FFF2-40B4-BE49-F238E27FC236}">
                <a16:creationId xmlns:a16="http://schemas.microsoft.com/office/drawing/2014/main" id="{268D2BE4-BCBE-4E97-B85A-829F00A3AD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3625"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10">
            <a:hlinkClick r:id="" action="ppaction://hlinkshowjump?jump=nextslide"/>
            <a:extLst>
              <a:ext uri="{FF2B5EF4-FFF2-40B4-BE49-F238E27FC236}">
                <a16:creationId xmlns:a16="http://schemas.microsoft.com/office/drawing/2014/main" id="{6E510FB4-D85B-4115-AFCF-3B518805B6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959CBAD-4FDB-41F8-864B-2220BD685275}"/>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62051"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611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41F46C9-4C8D-47A9-9ACC-167D7806BFDF}"/>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88F7BA3E-5D86-482A-92F4-71A03916BD4C}"/>
              </a:ext>
            </a:extLst>
          </p:cNvPr>
          <p:cNvSpPr>
            <a:spLocks noGrp="1" noChangeArrowheads="1"/>
          </p:cNvSpPr>
          <p:nvPr>
            <p:ph type="title"/>
          </p:nvPr>
        </p:nvSpPr>
        <p:spPr>
          <a:noFill/>
        </p:spPr>
        <p:txBody>
          <a:bodyPr/>
          <a:lstStyle/>
          <a:p>
            <a:r>
              <a:rPr lang="en-GB" altLang="en-US"/>
              <a:t>Displacement of copper by magnesium</a:t>
            </a:r>
          </a:p>
        </p:txBody>
      </p:sp>
      <p:sp>
        <p:nvSpPr>
          <p:cNvPr id="48131" name="TextBox 231">
            <a:extLst>
              <a:ext uri="{FF2B5EF4-FFF2-40B4-BE49-F238E27FC236}">
                <a16:creationId xmlns:a16="http://schemas.microsoft.com/office/drawing/2014/main" id="{61E416B0-B74E-4FAA-9EE1-A053FC324F9B}"/>
              </a:ext>
            </a:extLst>
          </p:cNvPr>
          <p:cNvSpPr txBox="1">
            <a:spLocks noChangeArrowheads="1"/>
          </p:cNvSpPr>
          <p:nvPr/>
        </p:nvSpPr>
        <p:spPr bwMode="auto">
          <a:xfrm>
            <a:off x="355600" y="784225"/>
            <a:ext cx="817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During the reaction of solid magnesium and aqueous copper sulfate, the copper is displaced by magnesium.</a:t>
            </a:r>
          </a:p>
        </p:txBody>
      </p:sp>
      <p:sp>
        <p:nvSpPr>
          <p:cNvPr id="24" name="TextBox 23">
            <a:extLst>
              <a:ext uri="{FF2B5EF4-FFF2-40B4-BE49-F238E27FC236}">
                <a16:creationId xmlns:a16="http://schemas.microsoft.com/office/drawing/2014/main" id="{E3D6C90D-4DE2-4AB6-BEFB-C6B8BE394A2C}"/>
              </a:ext>
            </a:extLst>
          </p:cNvPr>
          <p:cNvSpPr txBox="1">
            <a:spLocks noChangeArrowheads="1"/>
          </p:cNvSpPr>
          <p:nvPr/>
        </p:nvSpPr>
        <p:spPr bwMode="auto">
          <a:xfrm>
            <a:off x="1637228" y="2875850"/>
            <a:ext cx="6073775"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ionic equation for this reaction?</a:t>
            </a:r>
          </a:p>
        </p:txBody>
      </p:sp>
      <p:sp>
        <p:nvSpPr>
          <p:cNvPr id="34" name="TextBox 33">
            <a:extLst>
              <a:ext uri="{FF2B5EF4-FFF2-40B4-BE49-F238E27FC236}">
                <a16:creationId xmlns:a16="http://schemas.microsoft.com/office/drawing/2014/main" id="{C76BF6F5-2227-431B-8359-495E6F4D5640}"/>
              </a:ext>
            </a:extLst>
          </p:cNvPr>
          <p:cNvSpPr txBox="1">
            <a:spLocks noChangeArrowheads="1"/>
          </p:cNvSpPr>
          <p:nvPr/>
        </p:nvSpPr>
        <p:spPr bwMode="auto">
          <a:xfrm>
            <a:off x="355600" y="4599174"/>
            <a:ext cx="817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sulfate ions (</a:t>
            </a:r>
            <a:r>
              <a:rPr lang="en-GB" altLang="en-US" dirty="0">
                <a:solidFill>
                  <a:srgbClr val="010066"/>
                </a:solidFill>
              </a:rPr>
              <a:t>SO</a:t>
            </a:r>
            <a:r>
              <a:rPr lang="en-GB" altLang="en-US" baseline="-25000" dirty="0">
                <a:solidFill>
                  <a:srgbClr val="010066"/>
                </a:solidFill>
              </a:rPr>
              <a:t>4</a:t>
            </a:r>
            <a:r>
              <a:rPr lang="en-GB" altLang="en-US" baseline="30000" dirty="0">
                <a:solidFill>
                  <a:srgbClr val="010066"/>
                </a:solidFill>
              </a:rPr>
              <a:t>2–</a:t>
            </a:r>
            <a:r>
              <a:rPr lang="en-GB" altLang="en-US" dirty="0">
                <a:solidFill>
                  <a:srgbClr val="010066"/>
                </a:solidFill>
              </a:rPr>
              <a:t>) are unchanged in the reaction, they are therefore not included in the final ionic equation:</a:t>
            </a:r>
          </a:p>
        </p:txBody>
      </p:sp>
      <p:pic>
        <p:nvPicPr>
          <p:cNvPr id="48137" name="Picture 9" descr="notes_icon">
            <a:extLst>
              <a:ext uri="{FF2B5EF4-FFF2-40B4-BE49-F238E27FC236}">
                <a16:creationId xmlns:a16="http://schemas.microsoft.com/office/drawing/2014/main" id="{525523C4-C1BD-4B36-B1BF-3C4DA3D22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894787AE-F5DE-4768-894D-07D7B820BE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2">
            <a:extLst>
              <a:ext uri="{FF2B5EF4-FFF2-40B4-BE49-F238E27FC236}">
                <a16:creationId xmlns:a16="http://schemas.microsoft.com/office/drawing/2014/main" id="{43D83A75-F1DA-437B-8A43-F627D4038BEC}"/>
              </a:ext>
            </a:extLst>
          </p:cNvPr>
          <p:cNvSpPr>
            <a:spLocks noChangeArrowheads="1"/>
          </p:cNvSpPr>
          <p:nvPr/>
        </p:nvSpPr>
        <p:spPr bwMode="auto">
          <a:xfrm>
            <a:off x="1654293" y="1895125"/>
            <a:ext cx="6039644" cy="700088"/>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Mg(s) + CuSO</a:t>
            </a:r>
            <a:r>
              <a:rPr lang="en-GB" altLang="en-US" b="1" baseline="-25000" dirty="0">
                <a:solidFill>
                  <a:schemeClr val="bg1"/>
                </a:solidFill>
              </a:rPr>
              <a:t>4</a:t>
            </a:r>
            <a:r>
              <a:rPr lang="en-GB" altLang="en-US" b="1" dirty="0">
                <a:solidFill>
                  <a:schemeClr val="bg1"/>
                </a:solidFill>
              </a:rPr>
              <a:t> </a:t>
            </a:r>
            <a:r>
              <a:rPr lang="en-GB" altLang="en-US" b="1" dirty="0">
                <a:solidFill>
                  <a:schemeClr val="bg1"/>
                </a:solidFill>
                <a:sym typeface="Wingdings 3" panose="05040102010807070707" pitchFamily="18" charset="2"/>
              </a:rPr>
              <a:t></a:t>
            </a:r>
            <a:r>
              <a:rPr lang="en-GB" altLang="en-US" b="1" dirty="0">
                <a:solidFill>
                  <a:schemeClr val="bg1"/>
                </a:solidFill>
              </a:rPr>
              <a:t> Cu(s) + MgSO</a:t>
            </a:r>
            <a:r>
              <a:rPr lang="en-GB" altLang="en-US" b="1" baseline="-25000" dirty="0">
                <a:solidFill>
                  <a:schemeClr val="bg1"/>
                </a:solidFill>
              </a:rPr>
              <a:t>4</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a:t>
            </a:r>
          </a:p>
        </p:txBody>
      </p:sp>
      <p:sp>
        <p:nvSpPr>
          <p:cNvPr id="15" name="AutoShape 12">
            <a:extLst>
              <a:ext uri="{FF2B5EF4-FFF2-40B4-BE49-F238E27FC236}">
                <a16:creationId xmlns:a16="http://schemas.microsoft.com/office/drawing/2014/main" id="{F472B6C4-90BD-41C0-8B73-051BD87F12B7}"/>
              </a:ext>
            </a:extLst>
          </p:cNvPr>
          <p:cNvSpPr>
            <a:spLocks noChangeArrowheads="1"/>
          </p:cNvSpPr>
          <p:nvPr/>
        </p:nvSpPr>
        <p:spPr bwMode="auto">
          <a:xfrm>
            <a:off x="323850" y="3618449"/>
            <a:ext cx="8700530" cy="700088"/>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Mg(s) + Cu</a:t>
            </a:r>
            <a:r>
              <a:rPr lang="en-GB" altLang="en-US" b="1" baseline="30000" dirty="0">
                <a:solidFill>
                  <a:schemeClr val="bg1"/>
                </a:solidFill>
              </a:rPr>
              <a:t>2+</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 + SO</a:t>
            </a:r>
            <a:r>
              <a:rPr lang="en-GB" altLang="en-US" b="1" baseline="-25000" dirty="0">
                <a:solidFill>
                  <a:schemeClr val="bg1"/>
                </a:solidFill>
              </a:rPr>
              <a:t>4</a:t>
            </a:r>
            <a:r>
              <a:rPr lang="en-GB" altLang="en-US" b="1" baseline="30000" dirty="0">
                <a:solidFill>
                  <a:schemeClr val="bg1"/>
                </a:solidFill>
              </a:rPr>
              <a:t>2–</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 </a:t>
            </a:r>
            <a:r>
              <a:rPr lang="en-GB" altLang="en-US" b="1" dirty="0">
                <a:solidFill>
                  <a:schemeClr val="bg1"/>
                </a:solidFill>
                <a:sym typeface="Wingdings 3" panose="05040102010807070707" pitchFamily="18" charset="2"/>
              </a:rPr>
              <a:t></a:t>
            </a:r>
            <a:r>
              <a:rPr lang="en-GB" altLang="en-US" b="1" dirty="0">
                <a:solidFill>
                  <a:schemeClr val="bg1"/>
                </a:solidFill>
              </a:rPr>
              <a:t> Cu(s) + Mg</a:t>
            </a:r>
            <a:r>
              <a:rPr lang="en-GB" altLang="en-US" b="1" baseline="30000" dirty="0">
                <a:solidFill>
                  <a:schemeClr val="bg1"/>
                </a:solidFill>
              </a:rPr>
              <a:t>2+</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 + SO</a:t>
            </a:r>
            <a:r>
              <a:rPr lang="en-GB" altLang="en-US" b="1" baseline="-25000" dirty="0">
                <a:solidFill>
                  <a:schemeClr val="bg1"/>
                </a:solidFill>
              </a:rPr>
              <a:t>4</a:t>
            </a:r>
            <a:r>
              <a:rPr lang="en-GB" altLang="en-US" b="1" baseline="30000" dirty="0">
                <a:solidFill>
                  <a:schemeClr val="bg1"/>
                </a:solidFill>
              </a:rPr>
              <a:t>2–</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a:t>
            </a:r>
          </a:p>
        </p:txBody>
      </p:sp>
      <p:sp>
        <p:nvSpPr>
          <p:cNvPr id="16" name="AutoShape 12">
            <a:extLst>
              <a:ext uri="{FF2B5EF4-FFF2-40B4-BE49-F238E27FC236}">
                <a16:creationId xmlns:a16="http://schemas.microsoft.com/office/drawing/2014/main" id="{116489D1-357C-4FA5-809A-73758C708F98}"/>
              </a:ext>
            </a:extLst>
          </p:cNvPr>
          <p:cNvSpPr>
            <a:spLocks noChangeArrowheads="1"/>
          </p:cNvSpPr>
          <p:nvPr/>
        </p:nvSpPr>
        <p:spPr bwMode="auto">
          <a:xfrm>
            <a:off x="1654293" y="5710073"/>
            <a:ext cx="6039644" cy="700088"/>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Mg(s) + Cu</a:t>
            </a:r>
            <a:r>
              <a:rPr lang="en-GB" altLang="en-US" b="1" baseline="30000" dirty="0">
                <a:solidFill>
                  <a:schemeClr val="bg1"/>
                </a:solidFill>
              </a:rPr>
              <a:t>2+</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 </a:t>
            </a:r>
            <a:r>
              <a:rPr lang="en-GB" altLang="en-US" b="1" dirty="0">
                <a:solidFill>
                  <a:schemeClr val="bg1"/>
                </a:solidFill>
                <a:sym typeface="Wingdings 3" panose="05040102010807070707" pitchFamily="18" charset="2"/>
              </a:rPr>
              <a:t></a:t>
            </a:r>
            <a:r>
              <a:rPr lang="en-GB" altLang="en-US" b="1" dirty="0">
                <a:solidFill>
                  <a:schemeClr val="bg1"/>
                </a:solidFill>
              </a:rPr>
              <a:t> Cu(s) + Mg</a:t>
            </a:r>
            <a:r>
              <a:rPr lang="en-GB" altLang="en-US" b="1" baseline="30000" dirty="0">
                <a:solidFill>
                  <a:schemeClr val="bg1"/>
                </a:solidFill>
              </a:rPr>
              <a:t>2+</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096936CB-813D-4C60-A7CF-D7D79389D0A9}"/>
              </a:ext>
            </a:extLst>
          </p:cNvPr>
          <p:cNvSpPr>
            <a:spLocks noGrp="1" noChangeArrowheads="1"/>
          </p:cNvSpPr>
          <p:nvPr>
            <p:ph type="title"/>
          </p:nvPr>
        </p:nvSpPr>
        <p:spPr>
          <a:noFill/>
        </p:spPr>
        <p:txBody>
          <a:bodyPr/>
          <a:lstStyle/>
          <a:p>
            <a:r>
              <a:rPr lang="en-GB" altLang="en-US"/>
              <a:t>What happens to the electrons?</a:t>
            </a:r>
          </a:p>
        </p:txBody>
      </p:sp>
      <p:sp>
        <p:nvSpPr>
          <p:cNvPr id="471071" name="Text Box 31">
            <a:extLst>
              <a:ext uri="{FF2B5EF4-FFF2-40B4-BE49-F238E27FC236}">
                <a16:creationId xmlns:a16="http://schemas.microsoft.com/office/drawing/2014/main" id="{70937830-9ABE-41D8-88B6-CB8DCEC81D7B}"/>
              </a:ext>
            </a:extLst>
          </p:cNvPr>
          <p:cNvSpPr txBox="1">
            <a:spLocks noChangeArrowheads="1"/>
          </p:cNvSpPr>
          <p:nvPr/>
        </p:nvSpPr>
        <p:spPr bwMode="auto">
          <a:xfrm>
            <a:off x="355600" y="5691188"/>
            <a:ext cx="8177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copper ion gains electrons. It is </a:t>
            </a:r>
            <a:r>
              <a:rPr lang="en-GB" altLang="en-US" b="1">
                <a:solidFill>
                  <a:srgbClr val="FF6600"/>
                </a:solidFill>
              </a:rPr>
              <a:t>reduced</a:t>
            </a:r>
            <a:r>
              <a:rPr lang="en-GB" altLang="en-US"/>
              <a:t>. </a:t>
            </a:r>
          </a:p>
        </p:txBody>
      </p:sp>
      <p:sp>
        <p:nvSpPr>
          <p:cNvPr id="50180" name="TextBox 23">
            <a:extLst>
              <a:ext uri="{FF2B5EF4-FFF2-40B4-BE49-F238E27FC236}">
                <a16:creationId xmlns:a16="http://schemas.microsoft.com/office/drawing/2014/main" id="{BDD8F99C-90FD-411A-82D7-A35D81DDBDB9}"/>
              </a:ext>
            </a:extLst>
          </p:cNvPr>
          <p:cNvSpPr txBox="1">
            <a:spLocks noChangeArrowheads="1"/>
          </p:cNvSpPr>
          <p:nvPr/>
        </p:nvSpPr>
        <p:spPr bwMode="auto">
          <a:xfrm>
            <a:off x="355600" y="784225"/>
            <a:ext cx="7850188"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happens to the electrons when magnesium reacts with copper sulfate?</a:t>
            </a:r>
          </a:p>
        </p:txBody>
      </p:sp>
      <p:sp>
        <p:nvSpPr>
          <p:cNvPr id="21" name="Rectangle 20">
            <a:extLst>
              <a:ext uri="{FF2B5EF4-FFF2-40B4-BE49-F238E27FC236}">
                <a16:creationId xmlns:a16="http://schemas.microsoft.com/office/drawing/2014/main" id="{440FB118-A0B6-48B0-8BB9-B526C8095713}"/>
              </a:ext>
            </a:extLst>
          </p:cNvPr>
          <p:cNvSpPr>
            <a:spLocks noChangeArrowheads="1"/>
          </p:cNvSpPr>
          <p:nvPr/>
        </p:nvSpPr>
        <p:spPr bwMode="auto">
          <a:xfrm>
            <a:off x="355600" y="5076825"/>
            <a:ext cx="8177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magnesium atom loses electrons. It is </a:t>
            </a:r>
            <a:r>
              <a:rPr lang="en-GB" altLang="en-US" b="1">
                <a:solidFill>
                  <a:srgbClr val="FF6600"/>
                </a:solidFill>
              </a:rPr>
              <a:t>oxidized</a:t>
            </a:r>
            <a:r>
              <a:rPr lang="en-GB" altLang="en-US"/>
              <a:t>.</a:t>
            </a:r>
          </a:p>
        </p:txBody>
      </p:sp>
      <p:sp>
        <p:nvSpPr>
          <p:cNvPr id="33" name="Text Box 5">
            <a:extLst>
              <a:ext uri="{FF2B5EF4-FFF2-40B4-BE49-F238E27FC236}">
                <a16:creationId xmlns:a16="http://schemas.microsoft.com/office/drawing/2014/main" id="{178C44CF-453F-4E69-A3BE-4CDB81A8C041}"/>
              </a:ext>
            </a:extLst>
          </p:cNvPr>
          <p:cNvSpPr txBox="1">
            <a:spLocks noChangeArrowheads="1"/>
          </p:cNvSpPr>
          <p:nvPr/>
        </p:nvSpPr>
        <p:spPr bwMode="auto">
          <a:xfrm>
            <a:off x="355600" y="2757488"/>
            <a:ext cx="8332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FF6600"/>
                </a:solidFill>
              </a:rPr>
              <a:t>Half equations </a:t>
            </a:r>
            <a:r>
              <a:rPr lang="en-GB" altLang="en-US"/>
              <a:t>show what happens to the electrons during oxidation and reduction:</a:t>
            </a:r>
          </a:p>
        </p:txBody>
      </p:sp>
      <p:pic>
        <p:nvPicPr>
          <p:cNvPr id="11" name="Picture 8">
            <a:hlinkClick r:id="" action="ppaction://hlinkshowjump?jump=nextslide"/>
            <a:extLst>
              <a:ext uri="{FF2B5EF4-FFF2-40B4-BE49-F238E27FC236}">
                <a16:creationId xmlns:a16="http://schemas.microsoft.com/office/drawing/2014/main" id="{C22F4620-E87B-427A-B133-0057E9784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2">
            <a:extLst>
              <a:ext uri="{FF2B5EF4-FFF2-40B4-BE49-F238E27FC236}">
                <a16:creationId xmlns:a16="http://schemas.microsoft.com/office/drawing/2014/main" id="{EFCDE110-FAA3-4E71-AFA5-51149BFC2C35}"/>
              </a:ext>
            </a:extLst>
          </p:cNvPr>
          <p:cNvSpPr>
            <a:spLocks noChangeArrowheads="1"/>
          </p:cNvSpPr>
          <p:nvPr/>
        </p:nvSpPr>
        <p:spPr bwMode="auto">
          <a:xfrm>
            <a:off x="1260872" y="1874838"/>
            <a:ext cx="6039644" cy="700088"/>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Mg(s) + Cu</a:t>
            </a:r>
            <a:r>
              <a:rPr lang="en-GB" altLang="en-US" b="1" baseline="30000" dirty="0">
                <a:solidFill>
                  <a:schemeClr val="bg1"/>
                </a:solidFill>
              </a:rPr>
              <a:t>2+</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 </a:t>
            </a:r>
            <a:r>
              <a:rPr lang="en-GB" altLang="en-US" b="1" dirty="0">
                <a:solidFill>
                  <a:schemeClr val="bg1"/>
                </a:solidFill>
                <a:sym typeface="Wingdings 3" panose="05040102010807070707" pitchFamily="18" charset="2"/>
              </a:rPr>
              <a:t></a:t>
            </a:r>
            <a:r>
              <a:rPr lang="en-GB" altLang="en-US" b="1" dirty="0">
                <a:solidFill>
                  <a:schemeClr val="bg1"/>
                </a:solidFill>
              </a:rPr>
              <a:t> Cu(s) + Mg</a:t>
            </a:r>
            <a:r>
              <a:rPr lang="en-GB" altLang="en-US" b="1" baseline="30000" dirty="0">
                <a:solidFill>
                  <a:schemeClr val="bg1"/>
                </a:solidFill>
              </a:rPr>
              <a:t>2+</a:t>
            </a:r>
            <a:r>
              <a:rPr lang="en-GB" altLang="en-US" b="1" dirty="0">
                <a:solidFill>
                  <a:schemeClr val="bg1"/>
                </a:solidFill>
              </a:rPr>
              <a:t>(</a:t>
            </a:r>
            <a:r>
              <a:rPr lang="en-GB" altLang="en-US" b="1" dirty="0" err="1">
                <a:solidFill>
                  <a:schemeClr val="bg1"/>
                </a:solidFill>
              </a:rPr>
              <a:t>aq</a:t>
            </a:r>
            <a:r>
              <a:rPr lang="en-GB" altLang="en-US" b="1" dirty="0">
                <a:solidFill>
                  <a:schemeClr val="bg1"/>
                </a:solidFill>
              </a:rPr>
              <a:t>)</a:t>
            </a:r>
          </a:p>
        </p:txBody>
      </p:sp>
      <p:sp>
        <p:nvSpPr>
          <p:cNvPr id="13" name="AutoShape 12">
            <a:extLst>
              <a:ext uri="{FF2B5EF4-FFF2-40B4-BE49-F238E27FC236}">
                <a16:creationId xmlns:a16="http://schemas.microsoft.com/office/drawing/2014/main" id="{CC89BBCA-0ED5-4866-B009-E149E671F5E4}"/>
              </a:ext>
            </a:extLst>
          </p:cNvPr>
          <p:cNvSpPr>
            <a:spLocks noChangeArrowheads="1"/>
          </p:cNvSpPr>
          <p:nvPr/>
        </p:nvSpPr>
        <p:spPr bwMode="auto">
          <a:xfrm>
            <a:off x="955675" y="3810110"/>
            <a:ext cx="3269484" cy="1006366"/>
          </a:xfrm>
          <a:prstGeom prst="roundRect">
            <a:avLst>
              <a:gd name="adj" fmla="val 0"/>
            </a:avLst>
          </a:prstGeom>
          <a:solidFill>
            <a:schemeClr val="bg1"/>
          </a:solidFill>
          <a:ln w="38100">
            <a:solidFill>
              <a:srgbClr val="FF00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FF0000"/>
                </a:solidFill>
              </a:rPr>
              <a:t>oxidation:</a:t>
            </a:r>
          </a:p>
          <a:p>
            <a:pPr algn="ctr"/>
            <a:r>
              <a:rPr lang="en-GB" altLang="en-US" b="1" dirty="0">
                <a:solidFill>
                  <a:srgbClr val="FF0000"/>
                </a:solidFill>
              </a:rPr>
              <a:t>Mg </a:t>
            </a:r>
            <a:r>
              <a:rPr lang="en-GB" altLang="en-US" b="1" dirty="0">
                <a:solidFill>
                  <a:srgbClr val="FF0000"/>
                </a:solidFill>
                <a:sym typeface="Wingdings 3" panose="05040102010807070707" pitchFamily="18" charset="2"/>
              </a:rPr>
              <a:t></a:t>
            </a:r>
            <a:r>
              <a:rPr lang="en-GB" altLang="en-US" b="1" dirty="0">
                <a:solidFill>
                  <a:srgbClr val="FF0000"/>
                </a:solidFill>
              </a:rPr>
              <a:t> Mg</a:t>
            </a:r>
            <a:r>
              <a:rPr lang="en-GB" altLang="en-US" b="1" baseline="30000" dirty="0">
                <a:solidFill>
                  <a:srgbClr val="FF0000"/>
                </a:solidFill>
              </a:rPr>
              <a:t>2+</a:t>
            </a:r>
            <a:r>
              <a:rPr lang="en-GB" altLang="en-US" b="1" dirty="0">
                <a:solidFill>
                  <a:srgbClr val="FF0000"/>
                </a:solidFill>
              </a:rPr>
              <a:t> + 2e</a:t>
            </a:r>
            <a:r>
              <a:rPr lang="en-GB" altLang="en-US" b="1" baseline="30000" dirty="0">
                <a:solidFill>
                  <a:srgbClr val="FF0000"/>
                </a:solidFill>
              </a:rPr>
              <a:t>–</a:t>
            </a:r>
          </a:p>
        </p:txBody>
      </p:sp>
      <p:sp>
        <p:nvSpPr>
          <p:cNvPr id="14" name="AutoShape 12">
            <a:extLst>
              <a:ext uri="{FF2B5EF4-FFF2-40B4-BE49-F238E27FC236}">
                <a16:creationId xmlns:a16="http://schemas.microsoft.com/office/drawing/2014/main" id="{E0C0B3BE-D026-46A3-946C-7D2CF9AD64B1}"/>
              </a:ext>
            </a:extLst>
          </p:cNvPr>
          <p:cNvSpPr>
            <a:spLocks noChangeArrowheads="1"/>
          </p:cNvSpPr>
          <p:nvPr/>
        </p:nvSpPr>
        <p:spPr bwMode="auto">
          <a:xfrm>
            <a:off x="4841711" y="3829104"/>
            <a:ext cx="3269484" cy="1006366"/>
          </a:xfrm>
          <a:prstGeom prst="roundRect">
            <a:avLst>
              <a:gd name="adj" fmla="val 0"/>
            </a:avLst>
          </a:prstGeom>
          <a:solidFill>
            <a:schemeClr val="bg1"/>
          </a:solidFill>
          <a:ln w="38100">
            <a:solidFill>
              <a:srgbClr val="0099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09900"/>
                </a:solidFill>
              </a:rPr>
              <a:t>reduction:</a:t>
            </a:r>
          </a:p>
          <a:p>
            <a:pPr algn="ctr"/>
            <a:r>
              <a:rPr lang="en-GB" altLang="en-US" b="1" dirty="0">
                <a:solidFill>
                  <a:srgbClr val="009900"/>
                </a:solidFill>
              </a:rPr>
              <a:t>Cu</a:t>
            </a:r>
            <a:r>
              <a:rPr lang="en-GB" altLang="en-US" b="1" baseline="30000" dirty="0">
                <a:solidFill>
                  <a:srgbClr val="009900"/>
                </a:solidFill>
              </a:rPr>
              <a:t>2+</a:t>
            </a:r>
            <a:r>
              <a:rPr lang="en-GB" altLang="en-US" b="1" dirty="0">
                <a:solidFill>
                  <a:srgbClr val="009900"/>
                </a:solidFill>
              </a:rPr>
              <a:t> + 2e</a:t>
            </a:r>
            <a:r>
              <a:rPr lang="en-GB" altLang="en-US" b="1" baseline="30000" dirty="0">
                <a:solidFill>
                  <a:srgbClr val="009900"/>
                </a:solidFill>
              </a:rPr>
              <a:t>–</a:t>
            </a:r>
            <a:r>
              <a:rPr lang="en-GB" altLang="en-US" b="1" dirty="0">
                <a:solidFill>
                  <a:srgbClr val="009900"/>
                </a:solidFill>
              </a:rPr>
              <a:t> </a:t>
            </a:r>
            <a:r>
              <a:rPr lang="en-GB" altLang="en-US" b="1" dirty="0">
                <a:solidFill>
                  <a:srgbClr val="009900"/>
                </a:solidFill>
                <a:sym typeface="Wingdings 3" panose="05040102010807070707" pitchFamily="18" charset="2"/>
              </a:rPr>
              <a:t> Cu</a:t>
            </a:r>
            <a:r>
              <a:rPr lang="en-GB" altLang="en-US" b="1" dirty="0">
                <a:solidFill>
                  <a:srgbClr val="009900"/>
                </a:solidFill>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1"/>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1" grpId="0"/>
      <p:bldP spid="21" grpId="0"/>
      <p:bldP spid="33" grpId="0"/>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8">
            <a:extLst>
              <a:ext uri="{FF2B5EF4-FFF2-40B4-BE49-F238E27FC236}">
                <a16:creationId xmlns:a16="http://schemas.microsoft.com/office/drawing/2014/main" id="{B18BE852-E66D-43EA-AE08-992BC1D5AE81}"/>
              </a:ext>
            </a:extLst>
          </p:cNvPr>
          <p:cNvSpPr>
            <a:spLocks noChangeArrowheads="1"/>
          </p:cNvSpPr>
          <p:nvPr/>
        </p:nvSpPr>
        <p:spPr bwMode="auto">
          <a:xfrm>
            <a:off x="5059363" y="5219170"/>
            <a:ext cx="795337" cy="1165225"/>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2227" name="Title 1">
            <a:extLst>
              <a:ext uri="{FF2B5EF4-FFF2-40B4-BE49-F238E27FC236}">
                <a16:creationId xmlns:a16="http://schemas.microsoft.com/office/drawing/2014/main" id="{E37EBDAF-C7FA-46EF-8E2F-579E8C3C9031}"/>
              </a:ext>
            </a:extLst>
          </p:cNvPr>
          <p:cNvSpPr>
            <a:spLocks noGrp="1" noChangeArrowheads="1"/>
          </p:cNvSpPr>
          <p:nvPr>
            <p:ph type="title"/>
          </p:nvPr>
        </p:nvSpPr>
        <p:spPr/>
        <p:txBody>
          <a:bodyPr/>
          <a:lstStyle/>
          <a:p>
            <a:r>
              <a:rPr lang="en-GB" altLang="en-US"/>
              <a:t>Predicting the order of reactivity</a:t>
            </a:r>
          </a:p>
        </p:txBody>
      </p:sp>
      <p:sp>
        <p:nvSpPr>
          <p:cNvPr id="52228" name="TextBox 4">
            <a:extLst>
              <a:ext uri="{FF2B5EF4-FFF2-40B4-BE49-F238E27FC236}">
                <a16:creationId xmlns:a16="http://schemas.microsoft.com/office/drawing/2014/main" id="{80F45483-E36E-4616-AF99-2A2BF6C4519F}"/>
              </a:ext>
            </a:extLst>
          </p:cNvPr>
          <p:cNvSpPr txBox="1">
            <a:spLocks noChangeArrowheads="1"/>
          </p:cNvSpPr>
          <p:nvPr/>
        </p:nvSpPr>
        <p:spPr bwMode="auto">
          <a:xfrm>
            <a:off x="355600" y="784225"/>
            <a:ext cx="7839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Displacement reactions can be used to predict the order of reactivity.</a:t>
            </a:r>
          </a:p>
        </p:txBody>
      </p:sp>
      <p:sp>
        <p:nvSpPr>
          <p:cNvPr id="25606" name="TextBox 8">
            <a:extLst>
              <a:ext uri="{FF2B5EF4-FFF2-40B4-BE49-F238E27FC236}">
                <a16:creationId xmlns:a16="http://schemas.microsoft.com/office/drawing/2014/main" id="{0B5A87A6-A97D-4A91-BF5F-5D66E6387A0E}"/>
              </a:ext>
            </a:extLst>
          </p:cNvPr>
          <p:cNvSpPr txBox="1">
            <a:spLocks noChangeArrowheads="1"/>
          </p:cNvSpPr>
          <p:nvPr/>
        </p:nvSpPr>
        <p:spPr bwMode="auto">
          <a:xfrm>
            <a:off x="1388209" y="3615795"/>
            <a:ext cx="2895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Fe (s) + CuSO</a:t>
            </a:r>
            <a:r>
              <a:rPr lang="en-GB" altLang="en-US" baseline="-25000" dirty="0"/>
              <a:t>4 </a:t>
            </a:r>
            <a:r>
              <a:rPr lang="en-GB" altLang="en-US" dirty="0"/>
              <a:t>(</a:t>
            </a:r>
            <a:r>
              <a:rPr lang="en-GB" altLang="en-US" dirty="0" err="1"/>
              <a:t>aq</a:t>
            </a:r>
            <a:r>
              <a:rPr lang="en-GB" altLang="en-US" dirty="0"/>
              <a:t>)</a:t>
            </a:r>
          </a:p>
        </p:txBody>
      </p:sp>
      <p:sp>
        <p:nvSpPr>
          <p:cNvPr id="25607" name="TextBox 9">
            <a:extLst>
              <a:ext uri="{FF2B5EF4-FFF2-40B4-BE49-F238E27FC236}">
                <a16:creationId xmlns:a16="http://schemas.microsoft.com/office/drawing/2014/main" id="{6F699CE0-83BD-4404-9C90-1BEDEB7D042B}"/>
              </a:ext>
            </a:extLst>
          </p:cNvPr>
          <p:cNvSpPr txBox="1">
            <a:spLocks noChangeArrowheads="1"/>
          </p:cNvSpPr>
          <p:nvPr/>
        </p:nvSpPr>
        <p:spPr bwMode="auto">
          <a:xfrm>
            <a:off x="1284816" y="4161895"/>
            <a:ext cx="3102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Cu (s) + 2AgNO</a:t>
            </a:r>
            <a:r>
              <a:rPr lang="en-GB" altLang="en-US" baseline="-25000" dirty="0"/>
              <a:t>3 </a:t>
            </a:r>
            <a:r>
              <a:rPr lang="en-GB" altLang="en-US" dirty="0"/>
              <a:t>(</a:t>
            </a:r>
            <a:r>
              <a:rPr lang="en-GB" altLang="en-US" dirty="0" err="1"/>
              <a:t>aq</a:t>
            </a:r>
            <a:r>
              <a:rPr lang="en-GB" altLang="en-US" dirty="0"/>
              <a:t>)</a:t>
            </a:r>
          </a:p>
        </p:txBody>
      </p:sp>
      <p:sp>
        <p:nvSpPr>
          <p:cNvPr id="25608" name="TextBox 11">
            <a:extLst>
              <a:ext uri="{FF2B5EF4-FFF2-40B4-BE49-F238E27FC236}">
                <a16:creationId xmlns:a16="http://schemas.microsoft.com/office/drawing/2014/main" id="{7B7E2CB5-95E7-4D11-BCC4-7C0EB8A03724}"/>
              </a:ext>
            </a:extLst>
          </p:cNvPr>
          <p:cNvSpPr txBox="1">
            <a:spLocks noChangeArrowheads="1"/>
          </p:cNvSpPr>
          <p:nvPr/>
        </p:nvSpPr>
        <p:spPr bwMode="auto">
          <a:xfrm>
            <a:off x="4748461" y="3615795"/>
            <a:ext cx="2895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Cu (s) + FeSO</a:t>
            </a:r>
            <a:r>
              <a:rPr lang="en-GB" altLang="en-US" baseline="-25000" dirty="0"/>
              <a:t>4 </a:t>
            </a:r>
            <a:r>
              <a:rPr lang="en-GB" altLang="en-US" dirty="0"/>
              <a:t>(</a:t>
            </a:r>
            <a:r>
              <a:rPr lang="en-GB" altLang="en-US" dirty="0" err="1"/>
              <a:t>aq</a:t>
            </a:r>
            <a:r>
              <a:rPr lang="en-GB" altLang="en-US" dirty="0"/>
              <a:t>)</a:t>
            </a:r>
          </a:p>
        </p:txBody>
      </p:sp>
      <p:sp>
        <p:nvSpPr>
          <p:cNvPr id="25609" name="TextBox 12">
            <a:extLst>
              <a:ext uri="{FF2B5EF4-FFF2-40B4-BE49-F238E27FC236}">
                <a16:creationId xmlns:a16="http://schemas.microsoft.com/office/drawing/2014/main" id="{EBE78FFE-40B9-46E7-A690-FE9424A85BA8}"/>
              </a:ext>
            </a:extLst>
          </p:cNvPr>
          <p:cNvSpPr txBox="1">
            <a:spLocks noChangeArrowheads="1"/>
          </p:cNvSpPr>
          <p:nvPr/>
        </p:nvSpPr>
        <p:spPr bwMode="auto">
          <a:xfrm>
            <a:off x="4485569" y="4161895"/>
            <a:ext cx="3421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2Ag (s) + Cu(NO</a:t>
            </a:r>
            <a:r>
              <a:rPr lang="en-GB" altLang="en-US" baseline="-25000" dirty="0"/>
              <a:t>3</a:t>
            </a:r>
            <a:r>
              <a:rPr lang="en-GB" altLang="en-US" dirty="0"/>
              <a:t>)</a:t>
            </a:r>
            <a:r>
              <a:rPr lang="en-GB" altLang="en-US" baseline="-25000" dirty="0"/>
              <a:t>2 </a:t>
            </a:r>
            <a:r>
              <a:rPr lang="en-GB" altLang="en-US" dirty="0"/>
              <a:t>(</a:t>
            </a:r>
            <a:r>
              <a:rPr lang="en-GB" altLang="en-US" dirty="0" err="1"/>
              <a:t>aq</a:t>
            </a:r>
            <a:r>
              <a:rPr lang="en-GB" altLang="en-US" dirty="0"/>
              <a:t>)</a:t>
            </a:r>
          </a:p>
        </p:txBody>
      </p:sp>
      <p:grpSp>
        <p:nvGrpSpPr>
          <p:cNvPr id="2" name="Group 29">
            <a:extLst>
              <a:ext uri="{FF2B5EF4-FFF2-40B4-BE49-F238E27FC236}">
                <a16:creationId xmlns:a16="http://schemas.microsoft.com/office/drawing/2014/main" id="{61E8A6FB-1D9F-43A4-BF3B-302AFAC1E397}"/>
              </a:ext>
            </a:extLst>
          </p:cNvPr>
          <p:cNvGrpSpPr>
            <a:grpSpLocks/>
          </p:cNvGrpSpPr>
          <p:nvPr/>
        </p:nvGrpSpPr>
        <p:grpSpPr bwMode="auto">
          <a:xfrm>
            <a:off x="1139825" y="3037945"/>
            <a:ext cx="6721475" cy="1636712"/>
            <a:chOff x="355599" y="2766946"/>
            <a:chExt cx="6722095" cy="1636166"/>
          </a:xfrm>
        </p:grpSpPr>
        <p:sp>
          <p:nvSpPr>
            <p:cNvPr id="52241" name="Rectangle 14">
              <a:extLst>
                <a:ext uri="{FF2B5EF4-FFF2-40B4-BE49-F238E27FC236}">
                  <a16:creationId xmlns:a16="http://schemas.microsoft.com/office/drawing/2014/main" id="{2AFED162-B2C4-4126-89C2-01DB09D52520}"/>
                </a:ext>
              </a:extLst>
            </p:cNvPr>
            <p:cNvSpPr>
              <a:spLocks noChangeArrowheads="1"/>
            </p:cNvSpPr>
            <p:nvPr/>
          </p:nvSpPr>
          <p:spPr bwMode="auto">
            <a:xfrm>
              <a:off x="355600" y="2766951"/>
              <a:ext cx="6722094" cy="534389"/>
            </a:xfrm>
            <a:prstGeom prst="rect">
              <a:avLst/>
            </a:prstGeom>
            <a:solidFill>
              <a:srgbClr val="FF6600"/>
            </a:solidFill>
            <a:ln w="38100"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2242" name="Rectangle 13">
              <a:extLst>
                <a:ext uri="{FF2B5EF4-FFF2-40B4-BE49-F238E27FC236}">
                  <a16:creationId xmlns:a16="http://schemas.microsoft.com/office/drawing/2014/main" id="{D7230135-8C61-46D3-AD1B-A982387BCBD4}"/>
                </a:ext>
              </a:extLst>
            </p:cNvPr>
            <p:cNvSpPr>
              <a:spLocks noChangeArrowheads="1"/>
            </p:cNvSpPr>
            <p:nvPr/>
          </p:nvSpPr>
          <p:spPr bwMode="auto">
            <a:xfrm>
              <a:off x="355600" y="2766946"/>
              <a:ext cx="6722094" cy="1636166"/>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2243" name="TextBox 6">
              <a:extLst>
                <a:ext uri="{FF2B5EF4-FFF2-40B4-BE49-F238E27FC236}">
                  <a16:creationId xmlns:a16="http://schemas.microsoft.com/office/drawing/2014/main" id="{E1AD7B0F-4405-4C84-A60F-EB03886A6D98}"/>
                </a:ext>
              </a:extLst>
            </p:cNvPr>
            <p:cNvSpPr txBox="1">
              <a:spLocks noChangeArrowheads="1"/>
            </p:cNvSpPr>
            <p:nvPr/>
          </p:nvSpPr>
          <p:spPr bwMode="auto">
            <a:xfrm>
              <a:off x="355599" y="2824558"/>
              <a:ext cx="3385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reactants</a:t>
              </a:r>
            </a:p>
          </p:txBody>
        </p:sp>
        <p:sp>
          <p:nvSpPr>
            <p:cNvPr id="52244" name="TextBox 7">
              <a:extLst>
                <a:ext uri="{FF2B5EF4-FFF2-40B4-BE49-F238E27FC236}">
                  <a16:creationId xmlns:a16="http://schemas.microsoft.com/office/drawing/2014/main" id="{780F6E89-64C4-4183-8FBE-6A5B1A58D760}"/>
                </a:ext>
              </a:extLst>
            </p:cNvPr>
            <p:cNvSpPr txBox="1">
              <a:spLocks noChangeArrowheads="1"/>
            </p:cNvSpPr>
            <p:nvPr/>
          </p:nvSpPr>
          <p:spPr bwMode="auto">
            <a:xfrm>
              <a:off x="3693226" y="2800807"/>
              <a:ext cx="3384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products</a:t>
              </a:r>
            </a:p>
          </p:txBody>
        </p:sp>
        <p:cxnSp>
          <p:nvCxnSpPr>
            <p:cNvPr id="52245" name="Straight Connector 26">
              <a:extLst>
                <a:ext uri="{FF2B5EF4-FFF2-40B4-BE49-F238E27FC236}">
                  <a16:creationId xmlns:a16="http://schemas.microsoft.com/office/drawing/2014/main" id="{A53FF170-5F8B-4D0A-8E41-EEB6299DED4D}"/>
                </a:ext>
              </a:extLst>
            </p:cNvPr>
            <p:cNvCxnSpPr>
              <a:cxnSpLocks noChangeShapeType="1"/>
              <a:stCxn id="52242" idx="0"/>
              <a:endCxn id="52242" idx="2"/>
            </p:cNvCxnSpPr>
            <p:nvPr/>
          </p:nvCxnSpPr>
          <p:spPr bwMode="auto">
            <a:xfrm>
              <a:off x="3716647" y="2766946"/>
              <a:ext cx="0" cy="1636166"/>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52246" name="Straight Connector 28">
              <a:extLst>
                <a:ext uri="{FF2B5EF4-FFF2-40B4-BE49-F238E27FC236}">
                  <a16:creationId xmlns:a16="http://schemas.microsoft.com/office/drawing/2014/main" id="{D45C46E2-2B55-4297-88EC-BF71E86DFB6A}"/>
                </a:ext>
              </a:extLst>
            </p:cNvPr>
            <p:cNvCxnSpPr>
              <a:cxnSpLocks noChangeShapeType="1"/>
            </p:cNvCxnSpPr>
            <p:nvPr/>
          </p:nvCxnSpPr>
          <p:spPr bwMode="auto">
            <a:xfrm>
              <a:off x="355600" y="3847523"/>
              <a:ext cx="6710218"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grpSp>
      <p:sp>
        <p:nvSpPr>
          <p:cNvPr id="25611" name="TextBox 31">
            <a:extLst>
              <a:ext uri="{FF2B5EF4-FFF2-40B4-BE49-F238E27FC236}">
                <a16:creationId xmlns:a16="http://schemas.microsoft.com/office/drawing/2014/main" id="{3296BE8C-02FA-4DFD-B19E-1846F9F9244D}"/>
              </a:ext>
            </a:extLst>
          </p:cNvPr>
          <p:cNvSpPr txBox="1">
            <a:spLocks noChangeArrowheads="1"/>
          </p:cNvSpPr>
          <p:nvPr/>
        </p:nvSpPr>
        <p:spPr bwMode="auto">
          <a:xfrm>
            <a:off x="355600" y="1844145"/>
            <a:ext cx="8177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Look at the reactions of iron (Fe), copper (Cu) and silver (Ag) below.</a:t>
            </a:r>
          </a:p>
        </p:txBody>
      </p:sp>
      <p:sp>
        <p:nvSpPr>
          <p:cNvPr id="25612" name="TextBox 32">
            <a:extLst>
              <a:ext uri="{FF2B5EF4-FFF2-40B4-BE49-F238E27FC236}">
                <a16:creationId xmlns:a16="http://schemas.microsoft.com/office/drawing/2014/main" id="{C5D6765E-4FBF-42B8-82DE-A2B6FBCF7053}"/>
              </a:ext>
            </a:extLst>
          </p:cNvPr>
          <p:cNvSpPr txBox="1">
            <a:spLocks noChangeArrowheads="1"/>
          </p:cNvSpPr>
          <p:nvPr/>
        </p:nvSpPr>
        <p:spPr bwMode="auto">
          <a:xfrm>
            <a:off x="355600" y="5219170"/>
            <a:ext cx="4341813"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order of reactivity?</a:t>
            </a:r>
          </a:p>
        </p:txBody>
      </p:sp>
      <p:sp>
        <p:nvSpPr>
          <p:cNvPr id="25613" name="TextBox 33">
            <a:extLst>
              <a:ext uri="{FF2B5EF4-FFF2-40B4-BE49-F238E27FC236}">
                <a16:creationId xmlns:a16="http://schemas.microsoft.com/office/drawing/2014/main" id="{44F48D44-CDD4-4F03-B4A2-7A61D1E90E0E}"/>
              </a:ext>
            </a:extLst>
          </p:cNvPr>
          <p:cNvSpPr txBox="1">
            <a:spLocks noChangeArrowheads="1"/>
          </p:cNvSpPr>
          <p:nvPr/>
        </p:nvSpPr>
        <p:spPr bwMode="auto">
          <a:xfrm>
            <a:off x="5165725" y="5206823"/>
            <a:ext cx="595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Fe</a:t>
            </a:r>
          </a:p>
          <a:p>
            <a:r>
              <a:rPr lang="en-GB" altLang="en-US" b="1" dirty="0"/>
              <a:t>Cu</a:t>
            </a:r>
          </a:p>
          <a:p>
            <a:r>
              <a:rPr lang="en-GB" altLang="en-US" b="1" dirty="0"/>
              <a:t>Ag</a:t>
            </a:r>
          </a:p>
        </p:txBody>
      </p:sp>
      <p:sp>
        <p:nvSpPr>
          <p:cNvPr id="25615" name="TextBox 39">
            <a:extLst>
              <a:ext uri="{FF2B5EF4-FFF2-40B4-BE49-F238E27FC236}">
                <a16:creationId xmlns:a16="http://schemas.microsoft.com/office/drawing/2014/main" id="{01D44661-DDA6-4569-BB2D-2C1306158EDA}"/>
              </a:ext>
            </a:extLst>
          </p:cNvPr>
          <p:cNvSpPr txBox="1">
            <a:spLocks noChangeArrowheads="1"/>
          </p:cNvSpPr>
          <p:nvPr/>
        </p:nvSpPr>
        <p:spPr bwMode="auto">
          <a:xfrm>
            <a:off x="6056313" y="5123920"/>
            <a:ext cx="201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most reactive</a:t>
            </a:r>
          </a:p>
        </p:txBody>
      </p:sp>
      <p:sp>
        <p:nvSpPr>
          <p:cNvPr id="25616" name="TextBox 40">
            <a:extLst>
              <a:ext uri="{FF2B5EF4-FFF2-40B4-BE49-F238E27FC236}">
                <a16:creationId xmlns:a16="http://schemas.microsoft.com/office/drawing/2014/main" id="{EF817A85-D181-48E2-B14C-54BCBA27453D}"/>
              </a:ext>
            </a:extLst>
          </p:cNvPr>
          <p:cNvSpPr txBox="1">
            <a:spLocks noChangeArrowheads="1"/>
          </p:cNvSpPr>
          <p:nvPr/>
        </p:nvSpPr>
        <p:spPr bwMode="auto">
          <a:xfrm>
            <a:off x="6042025" y="5922432"/>
            <a:ext cx="2000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least reactive</a:t>
            </a:r>
          </a:p>
        </p:txBody>
      </p:sp>
      <p:pic>
        <p:nvPicPr>
          <p:cNvPr id="52239" name="Picture 9" descr="notes_icon">
            <a:extLst>
              <a:ext uri="{FF2B5EF4-FFF2-40B4-BE49-F238E27FC236}">
                <a16:creationId xmlns:a16="http://schemas.microsoft.com/office/drawing/2014/main" id="{59E1E89F-9013-4BD9-BA43-847E90026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a:hlinkClick r:id="" action="ppaction://hlinkshowjump?jump=nextslide"/>
            <a:extLst>
              <a:ext uri="{FF2B5EF4-FFF2-40B4-BE49-F238E27FC236}">
                <a16:creationId xmlns:a16="http://schemas.microsoft.com/office/drawing/2014/main" id="{641358AC-258D-4E12-AA51-E703FD752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16"/>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6" grpId="0"/>
      <p:bldP spid="25607" grpId="0"/>
      <p:bldP spid="25608" grpId="0"/>
      <p:bldP spid="25609" grpId="0"/>
      <p:bldP spid="25611" grpId="0"/>
      <p:bldP spid="25612" grpId="0" animBg="1"/>
      <p:bldP spid="25613" grpId="0"/>
      <p:bldP spid="25615" grpId="0"/>
      <p:bldP spid="256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8E1253F-1B23-413C-B761-784C6A8FD03E}"/>
              </a:ext>
            </a:extLst>
          </p:cNvPr>
          <p:cNvSpPr>
            <a:spLocks noGrp="1" noChangeArrowheads="1"/>
          </p:cNvSpPr>
          <p:nvPr>
            <p:ph type="title"/>
          </p:nvPr>
        </p:nvSpPr>
        <p:spPr/>
        <p:txBody>
          <a:bodyPr/>
          <a:lstStyle/>
          <a:p>
            <a:pPr eaLnBrk="1" hangingPunct="1"/>
            <a:r>
              <a:rPr lang="en-GB" altLang="en-US" dirty="0"/>
              <a:t>Will displacement take place?</a:t>
            </a:r>
          </a:p>
        </p:txBody>
      </p:sp>
      <p:pic>
        <p:nvPicPr>
          <p:cNvPr id="54276" name="Picture 5" descr="flash_icon">
            <a:extLst>
              <a:ext uri="{FF2B5EF4-FFF2-40B4-BE49-F238E27FC236}">
                <a16:creationId xmlns:a16="http://schemas.microsoft.com/office/drawing/2014/main" id="{CD8D0736-F309-424C-8EF1-9909487DC7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7">
            <a:hlinkClick r:id="" action="ppaction://hlinkshowjump?jump=nextslide"/>
            <a:extLst>
              <a:ext uri="{FF2B5EF4-FFF2-40B4-BE49-F238E27FC236}">
                <a16:creationId xmlns:a16="http://schemas.microsoft.com/office/drawing/2014/main" id="{B36DC344-8549-41DD-97A8-01A48A839C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5CD48C7-5C19-4635-9EFE-E1F3CB0A636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430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604B417-5A2D-489E-8F5C-1D10B069B795}"/>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6" descr="http://companyweb/production/Image%20library/science/Chemistry/_w/atoms%20-%20oxygen_png.jpg">
            <a:hlinkClick r:id="rId4"/>
            <a:extLst>
              <a:ext uri="{FF2B5EF4-FFF2-40B4-BE49-F238E27FC236}">
                <a16:creationId xmlns:a16="http://schemas.microsoft.com/office/drawing/2014/main" id="{906F2BAB-A5DF-46AB-A7F8-5C7BE326CE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925" y="1428750"/>
            <a:ext cx="2147888"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1">
            <a:extLst>
              <a:ext uri="{FF2B5EF4-FFF2-40B4-BE49-F238E27FC236}">
                <a16:creationId xmlns:a16="http://schemas.microsoft.com/office/drawing/2014/main" id="{17913285-49B7-4C6A-9DAD-42C979E14028}"/>
              </a:ext>
            </a:extLst>
          </p:cNvPr>
          <p:cNvSpPr>
            <a:spLocks noGrp="1" noChangeArrowheads="1"/>
          </p:cNvSpPr>
          <p:nvPr>
            <p:ph type="title"/>
          </p:nvPr>
        </p:nvSpPr>
        <p:spPr/>
        <p:txBody>
          <a:bodyPr/>
          <a:lstStyle/>
          <a:p>
            <a:r>
              <a:rPr lang="en-GB" altLang="en-US"/>
              <a:t>Displacement reactions – metal oxides </a:t>
            </a:r>
          </a:p>
        </p:txBody>
      </p:sp>
      <p:sp>
        <p:nvSpPr>
          <p:cNvPr id="56324" name="TextBox 3">
            <a:extLst>
              <a:ext uri="{FF2B5EF4-FFF2-40B4-BE49-F238E27FC236}">
                <a16:creationId xmlns:a16="http://schemas.microsoft.com/office/drawing/2014/main" id="{06BEA3F5-12BB-4044-BEF8-F76C5BB09A47}"/>
              </a:ext>
            </a:extLst>
          </p:cNvPr>
          <p:cNvSpPr txBox="1">
            <a:spLocks noChangeArrowheads="1"/>
          </p:cNvSpPr>
          <p:nvPr/>
        </p:nvSpPr>
        <p:spPr bwMode="auto">
          <a:xfrm>
            <a:off x="355600" y="784225"/>
            <a:ext cx="8177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Metal oxides are involved in displacement reactions. </a:t>
            </a:r>
          </a:p>
        </p:txBody>
      </p:sp>
      <p:sp>
        <p:nvSpPr>
          <p:cNvPr id="5" name="TextBox 4">
            <a:extLst>
              <a:ext uri="{FF2B5EF4-FFF2-40B4-BE49-F238E27FC236}">
                <a16:creationId xmlns:a16="http://schemas.microsoft.com/office/drawing/2014/main" id="{BBA9BF1D-BD6A-4F9B-8C5E-4A7267CB7291}"/>
              </a:ext>
            </a:extLst>
          </p:cNvPr>
          <p:cNvSpPr txBox="1">
            <a:spLocks noChangeArrowheads="1"/>
          </p:cNvSpPr>
          <p:nvPr/>
        </p:nvSpPr>
        <p:spPr bwMode="auto">
          <a:xfrm>
            <a:off x="355600" y="3443288"/>
            <a:ext cx="7496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Look at the displacement reaction between magnesium (Mg) and zinc oxide (ZnO):</a:t>
            </a:r>
          </a:p>
        </p:txBody>
      </p:sp>
      <p:sp>
        <p:nvSpPr>
          <p:cNvPr id="12" name="TextBox 11">
            <a:extLst>
              <a:ext uri="{FF2B5EF4-FFF2-40B4-BE49-F238E27FC236}">
                <a16:creationId xmlns:a16="http://schemas.microsoft.com/office/drawing/2014/main" id="{A1D416E9-152D-4D2C-A129-8870DB67A4E8}"/>
              </a:ext>
            </a:extLst>
          </p:cNvPr>
          <p:cNvSpPr txBox="1">
            <a:spLocks noChangeArrowheads="1"/>
          </p:cNvSpPr>
          <p:nvPr/>
        </p:nvSpPr>
        <p:spPr bwMode="auto">
          <a:xfrm>
            <a:off x="355600" y="1300163"/>
            <a:ext cx="6140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 metal is added to a metal oxide, competition occurs for the oxygen atom.</a:t>
            </a:r>
          </a:p>
        </p:txBody>
      </p:sp>
      <p:sp>
        <p:nvSpPr>
          <p:cNvPr id="13" name="TextBox 12">
            <a:extLst>
              <a:ext uri="{FF2B5EF4-FFF2-40B4-BE49-F238E27FC236}">
                <a16:creationId xmlns:a16="http://schemas.microsoft.com/office/drawing/2014/main" id="{D66E0B29-8480-487F-995A-CD668B0E3EB1}"/>
              </a:ext>
            </a:extLst>
          </p:cNvPr>
          <p:cNvSpPr txBox="1">
            <a:spLocks noChangeArrowheads="1"/>
          </p:cNvSpPr>
          <p:nvPr/>
        </p:nvSpPr>
        <p:spPr bwMode="auto">
          <a:xfrm>
            <a:off x="355600" y="2187575"/>
            <a:ext cx="56181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more reactive metal will displace the less reactive metal to form a new metal oxide.</a:t>
            </a:r>
          </a:p>
        </p:txBody>
      </p:sp>
      <p:sp>
        <p:nvSpPr>
          <p:cNvPr id="18" name="TextBox 17">
            <a:extLst>
              <a:ext uri="{FF2B5EF4-FFF2-40B4-BE49-F238E27FC236}">
                <a16:creationId xmlns:a16="http://schemas.microsoft.com/office/drawing/2014/main" id="{DFF5D972-CAD9-4690-A6D8-8CE256E52906}"/>
              </a:ext>
            </a:extLst>
          </p:cNvPr>
          <p:cNvSpPr txBox="1">
            <a:spLocks noChangeArrowheads="1"/>
          </p:cNvSpPr>
          <p:nvPr/>
        </p:nvSpPr>
        <p:spPr bwMode="auto">
          <a:xfrm>
            <a:off x="355600" y="5322888"/>
            <a:ext cx="8628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magnesium is more reactive, it displaces zinc. This results in the formation of magnesium oxide (MgO) and zinc (Zn).</a:t>
            </a:r>
          </a:p>
        </p:txBody>
      </p:sp>
      <p:pic>
        <p:nvPicPr>
          <p:cNvPr id="16" name="Picture 15" descr="Picture30.jpg">
            <a:extLst>
              <a:ext uri="{FF2B5EF4-FFF2-40B4-BE49-F238E27FC236}">
                <a16:creationId xmlns:a16="http://schemas.microsoft.com/office/drawing/2014/main" id="{D67F6BB3-9D7E-48FF-89E1-C42CF19C517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73238" y="4459288"/>
            <a:ext cx="5461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92FCDB60-FF43-4A34-B1CA-F30C8CCE05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939641D-59E1-4180-9289-537E2BF13BF2}"/>
              </a:ext>
            </a:extLst>
          </p:cNvPr>
          <p:cNvSpPr>
            <a:spLocks noGrp="1" noChangeArrowheads="1"/>
          </p:cNvSpPr>
          <p:nvPr>
            <p:ph type="title"/>
          </p:nvPr>
        </p:nvSpPr>
        <p:spPr/>
        <p:txBody>
          <a:bodyPr/>
          <a:lstStyle/>
          <a:p>
            <a:r>
              <a:rPr lang="en-GB" altLang="en-US"/>
              <a:t>Predicting displacement reactions</a:t>
            </a:r>
          </a:p>
        </p:txBody>
      </p:sp>
      <p:sp>
        <p:nvSpPr>
          <p:cNvPr id="58371" name="TextBox 3">
            <a:extLst>
              <a:ext uri="{FF2B5EF4-FFF2-40B4-BE49-F238E27FC236}">
                <a16:creationId xmlns:a16="http://schemas.microsoft.com/office/drawing/2014/main" id="{7E4EC7BF-4FC4-44B9-A85C-88B50FF9575F}"/>
              </a:ext>
            </a:extLst>
          </p:cNvPr>
          <p:cNvSpPr txBox="1">
            <a:spLocks noChangeArrowheads="1"/>
          </p:cNvSpPr>
          <p:nvPr/>
        </p:nvSpPr>
        <p:spPr bwMode="auto">
          <a:xfrm>
            <a:off x="355600" y="784225"/>
            <a:ext cx="5368925"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happens if silver (Ag) reacts with zinc oxide (ZnO)? </a:t>
            </a:r>
          </a:p>
        </p:txBody>
      </p:sp>
      <p:sp>
        <p:nvSpPr>
          <p:cNvPr id="6" name="AutoShape 15">
            <a:extLst>
              <a:ext uri="{FF2B5EF4-FFF2-40B4-BE49-F238E27FC236}">
                <a16:creationId xmlns:a16="http://schemas.microsoft.com/office/drawing/2014/main" id="{00DF4EEF-4CDA-4806-8AE7-1DB2B40DD44D}"/>
              </a:ext>
            </a:extLst>
          </p:cNvPr>
          <p:cNvSpPr>
            <a:spLocks noChangeArrowheads="1"/>
          </p:cNvSpPr>
          <p:nvPr/>
        </p:nvSpPr>
        <p:spPr bwMode="auto">
          <a:xfrm>
            <a:off x="6372225" y="885825"/>
            <a:ext cx="2160588" cy="5113338"/>
          </a:xfrm>
          <a:prstGeom prst="roundRect">
            <a:avLst>
              <a:gd name="adj" fmla="val 0"/>
            </a:avLst>
          </a:prstGeom>
          <a:solidFill>
            <a:srgbClr val="FFCC99"/>
          </a:solidFill>
          <a:ln w="38100" algn="ctr">
            <a:solidFill>
              <a:srgbClr val="FF6600"/>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7" name="Text Box 16">
            <a:extLst>
              <a:ext uri="{FF2B5EF4-FFF2-40B4-BE49-F238E27FC236}">
                <a16:creationId xmlns:a16="http://schemas.microsoft.com/office/drawing/2014/main" id="{8A79F895-70C2-475A-923D-11E82F38A2AC}"/>
              </a:ext>
            </a:extLst>
          </p:cNvPr>
          <p:cNvSpPr txBox="1">
            <a:spLocks noChangeArrowheads="1"/>
          </p:cNvSpPr>
          <p:nvPr/>
        </p:nvSpPr>
        <p:spPr bwMode="auto">
          <a:xfrm>
            <a:off x="6564313" y="885825"/>
            <a:ext cx="177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potassium</a:t>
            </a:r>
          </a:p>
        </p:txBody>
      </p:sp>
      <p:sp>
        <p:nvSpPr>
          <p:cNvPr id="8" name="Text Box 17">
            <a:extLst>
              <a:ext uri="{FF2B5EF4-FFF2-40B4-BE49-F238E27FC236}">
                <a16:creationId xmlns:a16="http://schemas.microsoft.com/office/drawing/2014/main" id="{FF187034-4B7D-4C87-BDF6-69235151BEF6}"/>
              </a:ext>
            </a:extLst>
          </p:cNvPr>
          <p:cNvSpPr txBox="1">
            <a:spLocks noChangeArrowheads="1"/>
          </p:cNvSpPr>
          <p:nvPr/>
        </p:nvSpPr>
        <p:spPr bwMode="auto">
          <a:xfrm>
            <a:off x="6745288" y="1221299"/>
            <a:ext cx="1411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sodium</a:t>
            </a:r>
          </a:p>
        </p:txBody>
      </p:sp>
      <p:sp>
        <p:nvSpPr>
          <p:cNvPr id="9" name="Text Box 18">
            <a:extLst>
              <a:ext uri="{FF2B5EF4-FFF2-40B4-BE49-F238E27FC236}">
                <a16:creationId xmlns:a16="http://schemas.microsoft.com/office/drawing/2014/main" id="{2712898B-060C-4D9B-A1B7-5CD354FE75D4}"/>
              </a:ext>
            </a:extLst>
          </p:cNvPr>
          <p:cNvSpPr txBox="1">
            <a:spLocks noChangeArrowheads="1"/>
          </p:cNvSpPr>
          <p:nvPr/>
        </p:nvSpPr>
        <p:spPr bwMode="auto">
          <a:xfrm>
            <a:off x="6835775" y="1556773"/>
            <a:ext cx="1230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calcium</a:t>
            </a:r>
          </a:p>
        </p:txBody>
      </p:sp>
      <p:sp>
        <p:nvSpPr>
          <p:cNvPr id="10" name="Text Box 19">
            <a:extLst>
              <a:ext uri="{FF2B5EF4-FFF2-40B4-BE49-F238E27FC236}">
                <a16:creationId xmlns:a16="http://schemas.microsoft.com/office/drawing/2014/main" id="{E6D7DCBB-CF78-4F78-9122-809218283FAF}"/>
              </a:ext>
            </a:extLst>
          </p:cNvPr>
          <p:cNvSpPr txBox="1">
            <a:spLocks noChangeArrowheads="1"/>
          </p:cNvSpPr>
          <p:nvPr/>
        </p:nvSpPr>
        <p:spPr bwMode="auto">
          <a:xfrm>
            <a:off x="6494463" y="189701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magnesium</a:t>
            </a:r>
          </a:p>
        </p:txBody>
      </p:sp>
      <p:sp>
        <p:nvSpPr>
          <p:cNvPr id="11" name="Text Box 20">
            <a:extLst>
              <a:ext uri="{FF2B5EF4-FFF2-40B4-BE49-F238E27FC236}">
                <a16:creationId xmlns:a16="http://schemas.microsoft.com/office/drawing/2014/main" id="{F45CB61A-174B-4E2E-A59F-3564748A8896}"/>
              </a:ext>
            </a:extLst>
          </p:cNvPr>
          <p:cNvSpPr txBox="1">
            <a:spLocks noChangeArrowheads="1"/>
          </p:cNvSpPr>
          <p:nvPr/>
        </p:nvSpPr>
        <p:spPr bwMode="auto">
          <a:xfrm>
            <a:off x="6690940" y="2232484"/>
            <a:ext cx="1521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err="1">
                <a:solidFill>
                  <a:srgbClr val="010066"/>
                </a:solidFill>
              </a:rPr>
              <a:t>aluminum</a:t>
            </a:r>
            <a:endParaRPr lang="en-GB" altLang="en-US" dirty="0">
              <a:solidFill>
                <a:srgbClr val="010066"/>
              </a:solidFill>
            </a:endParaRPr>
          </a:p>
        </p:txBody>
      </p:sp>
      <p:sp>
        <p:nvSpPr>
          <p:cNvPr id="12" name="Text Box 21">
            <a:extLst>
              <a:ext uri="{FF2B5EF4-FFF2-40B4-BE49-F238E27FC236}">
                <a16:creationId xmlns:a16="http://schemas.microsoft.com/office/drawing/2014/main" id="{76A126AB-CA60-478A-B5EE-891D3A260C6A}"/>
              </a:ext>
            </a:extLst>
          </p:cNvPr>
          <p:cNvSpPr txBox="1">
            <a:spLocks noChangeArrowheads="1"/>
          </p:cNvSpPr>
          <p:nvPr/>
        </p:nvSpPr>
        <p:spPr bwMode="auto">
          <a:xfrm>
            <a:off x="6959600" y="2912659"/>
            <a:ext cx="982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200" b="1">
                <a:solidFill>
                  <a:srgbClr val="FF6600"/>
                </a:solidFill>
              </a:rPr>
              <a:t>zinc</a:t>
            </a:r>
            <a:endParaRPr lang="en-GB" altLang="en-US" sz="2800" b="1">
              <a:solidFill>
                <a:srgbClr val="FF6600"/>
              </a:solidFill>
            </a:endParaRPr>
          </a:p>
        </p:txBody>
      </p:sp>
      <p:sp>
        <p:nvSpPr>
          <p:cNvPr id="13" name="Text Box 22">
            <a:extLst>
              <a:ext uri="{FF2B5EF4-FFF2-40B4-BE49-F238E27FC236}">
                <a16:creationId xmlns:a16="http://schemas.microsoft.com/office/drawing/2014/main" id="{87E173D2-D963-4A73-A9C6-16D7E061066F}"/>
              </a:ext>
            </a:extLst>
          </p:cNvPr>
          <p:cNvSpPr txBox="1">
            <a:spLocks noChangeArrowheads="1"/>
          </p:cNvSpPr>
          <p:nvPr/>
        </p:nvSpPr>
        <p:spPr bwMode="auto">
          <a:xfrm>
            <a:off x="7100888" y="337513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iron</a:t>
            </a:r>
          </a:p>
        </p:txBody>
      </p:sp>
      <p:sp>
        <p:nvSpPr>
          <p:cNvPr id="14" name="Text Box 23">
            <a:extLst>
              <a:ext uri="{FF2B5EF4-FFF2-40B4-BE49-F238E27FC236}">
                <a16:creationId xmlns:a16="http://schemas.microsoft.com/office/drawing/2014/main" id="{4AD864D8-205E-45F3-BA9E-5FEBBBA01CAA}"/>
              </a:ext>
            </a:extLst>
          </p:cNvPr>
          <p:cNvSpPr txBox="1">
            <a:spLocks noChangeArrowheads="1"/>
          </p:cNvSpPr>
          <p:nvPr/>
        </p:nvSpPr>
        <p:spPr bwMode="auto">
          <a:xfrm>
            <a:off x="6886575" y="4386317"/>
            <a:ext cx="112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copper</a:t>
            </a:r>
          </a:p>
        </p:txBody>
      </p:sp>
      <p:sp>
        <p:nvSpPr>
          <p:cNvPr id="15" name="Text Box 24">
            <a:extLst>
              <a:ext uri="{FF2B5EF4-FFF2-40B4-BE49-F238E27FC236}">
                <a16:creationId xmlns:a16="http://schemas.microsoft.com/office/drawing/2014/main" id="{A48471D4-2034-4138-882F-EB28B203F4A8}"/>
              </a:ext>
            </a:extLst>
          </p:cNvPr>
          <p:cNvSpPr txBox="1">
            <a:spLocks noChangeArrowheads="1"/>
          </p:cNvSpPr>
          <p:nvPr/>
        </p:nvSpPr>
        <p:spPr bwMode="auto">
          <a:xfrm>
            <a:off x="7065963" y="5189028"/>
            <a:ext cx="768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gold</a:t>
            </a:r>
          </a:p>
        </p:txBody>
      </p:sp>
      <p:sp>
        <p:nvSpPr>
          <p:cNvPr id="16" name="Text Box 25">
            <a:extLst>
              <a:ext uri="{FF2B5EF4-FFF2-40B4-BE49-F238E27FC236}">
                <a16:creationId xmlns:a16="http://schemas.microsoft.com/office/drawing/2014/main" id="{1E93A3CA-52F6-475F-9EEB-8574A0177246}"/>
              </a:ext>
            </a:extLst>
          </p:cNvPr>
          <p:cNvSpPr txBox="1">
            <a:spLocks noChangeArrowheads="1"/>
          </p:cNvSpPr>
          <p:nvPr/>
        </p:nvSpPr>
        <p:spPr bwMode="auto">
          <a:xfrm>
            <a:off x="7018338" y="3715369"/>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solidFill>
                  <a:srgbClr val="010066"/>
                </a:solidFill>
              </a:rPr>
              <a:t>lead</a:t>
            </a:r>
          </a:p>
        </p:txBody>
      </p:sp>
      <p:sp>
        <p:nvSpPr>
          <p:cNvPr id="17" name="Text Box 26">
            <a:extLst>
              <a:ext uri="{FF2B5EF4-FFF2-40B4-BE49-F238E27FC236}">
                <a16:creationId xmlns:a16="http://schemas.microsoft.com/office/drawing/2014/main" id="{9EF626AE-0BBE-438B-BAD6-671CF572DE40}"/>
              </a:ext>
            </a:extLst>
          </p:cNvPr>
          <p:cNvSpPr txBox="1">
            <a:spLocks noChangeArrowheads="1"/>
          </p:cNvSpPr>
          <p:nvPr/>
        </p:nvSpPr>
        <p:spPr bwMode="auto">
          <a:xfrm>
            <a:off x="6823075" y="4726554"/>
            <a:ext cx="1254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200" b="1">
                <a:solidFill>
                  <a:srgbClr val="FF6600"/>
                </a:solidFill>
              </a:rPr>
              <a:t>silver</a:t>
            </a:r>
            <a:endParaRPr lang="en-GB" altLang="en-US" b="1">
              <a:solidFill>
                <a:srgbClr val="FF6600"/>
              </a:solidFill>
            </a:endParaRPr>
          </a:p>
        </p:txBody>
      </p:sp>
      <p:sp>
        <p:nvSpPr>
          <p:cNvPr id="18" name="Text Box 27">
            <a:extLst>
              <a:ext uri="{FF2B5EF4-FFF2-40B4-BE49-F238E27FC236}">
                <a16:creationId xmlns:a16="http://schemas.microsoft.com/office/drawing/2014/main" id="{0718B2E2-3D09-43EA-AA95-C730C757BAAB}"/>
              </a:ext>
            </a:extLst>
          </p:cNvPr>
          <p:cNvSpPr txBox="1">
            <a:spLocks noChangeArrowheads="1"/>
          </p:cNvSpPr>
          <p:nvPr/>
        </p:nvSpPr>
        <p:spPr bwMode="auto">
          <a:xfrm>
            <a:off x="6886575" y="2572423"/>
            <a:ext cx="112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6"/>
                </a:solidFill>
              </a:rPr>
              <a:t>carbon</a:t>
            </a:r>
          </a:p>
        </p:txBody>
      </p:sp>
      <p:sp>
        <p:nvSpPr>
          <p:cNvPr id="19" name="Text Box 28">
            <a:extLst>
              <a:ext uri="{FF2B5EF4-FFF2-40B4-BE49-F238E27FC236}">
                <a16:creationId xmlns:a16="http://schemas.microsoft.com/office/drawing/2014/main" id="{CCD4EA7D-592A-4E9E-B6E1-DA99C19E8EC6}"/>
              </a:ext>
            </a:extLst>
          </p:cNvPr>
          <p:cNvSpPr txBox="1">
            <a:spLocks noChangeArrowheads="1"/>
          </p:cNvSpPr>
          <p:nvPr/>
        </p:nvSpPr>
        <p:spPr bwMode="auto">
          <a:xfrm>
            <a:off x="6478588" y="4050843"/>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hydrogen</a:t>
            </a:r>
          </a:p>
        </p:txBody>
      </p:sp>
      <p:sp>
        <p:nvSpPr>
          <p:cNvPr id="20" name="Text Box 29">
            <a:extLst>
              <a:ext uri="{FF2B5EF4-FFF2-40B4-BE49-F238E27FC236}">
                <a16:creationId xmlns:a16="http://schemas.microsoft.com/office/drawing/2014/main" id="{7423ACE6-8E12-44D1-9F45-F19E69665955}"/>
              </a:ext>
            </a:extLst>
          </p:cNvPr>
          <p:cNvSpPr txBox="1">
            <a:spLocks noChangeArrowheads="1"/>
          </p:cNvSpPr>
          <p:nvPr/>
        </p:nvSpPr>
        <p:spPr bwMode="auto">
          <a:xfrm>
            <a:off x="6621463" y="5529263"/>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010066"/>
                </a:solidFill>
              </a:rPr>
              <a:t>platinum</a:t>
            </a:r>
          </a:p>
        </p:txBody>
      </p:sp>
      <p:sp>
        <p:nvSpPr>
          <p:cNvPr id="41" name="Rectangle 40">
            <a:extLst>
              <a:ext uri="{FF2B5EF4-FFF2-40B4-BE49-F238E27FC236}">
                <a16:creationId xmlns:a16="http://schemas.microsoft.com/office/drawing/2014/main" id="{13D7F334-81D8-41DC-AAAA-3136343D3296}"/>
              </a:ext>
            </a:extLst>
          </p:cNvPr>
          <p:cNvSpPr>
            <a:spLocks noChangeArrowheads="1"/>
          </p:cNvSpPr>
          <p:nvPr/>
        </p:nvSpPr>
        <p:spPr bwMode="auto">
          <a:xfrm>
            <a:off x="355600" y="4335463"/>
            <a:ext cx="5178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means it is less reactive than zinc, and no reaction will occur.</a:t>
            </a:r>
          </a:p>
        </p:txBody>
      </p:sp>
      <p:sp>
        <p:nvSpPr>
          <p:cNvPr id="39960" name="TextBox 27">
            <a:extLst>
              <a:ext uri="{FF2B5EF4-FFF2-40B4-BE49-F238E27FC236}">
                <a16:creationId xmlns:a16="http://schemas.microsoft.com/office/drawing/2014/main" id="{C4816E05-139F-4162-8E51-A4EABF34EA88}"/>
              </a:ext>
            </a:extLst>
          </p:cNvPr>
          <p:cNvSpPr txBox="1">
            <a:spLocks noChangeArrowheads="1"/>
          </p:cNvSpPr>
          <p:nvPr/>
        </p:nvSpPr>
        <p:spPr bwMode="auto">
          <a:xfrm>
            <a:off x="355600" y="3052763"/>
            <a:ext cx="5499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Silver cannot be oxidized as it is below zinc in the reactivity series.</a:t>
            </a:r>
          </a:p>
        </p:txBody>
      </p:sp>
      <p:cxnSp>
        <p:nvCxnSpPr>
          <p:cNvPr id="39961" name="Straight Arrow Connector 29">
            <a:extLst>
              <a:ext uri="{FF2B5EF4-FFF2-40B4-BE49-F238E27FC236}">
                <a16:creationId xmlns:a16="http://schemas.microsoft.com/office/drawing/2014/main" id="{6C52750F-B7AB-4785-9590-89BCA19E372C}"/>
              </a:ext>
            </a:extLst>
          </p:cNvPr>
          <p:cNvCxnSpPr>
            <a:cxnSpLocks noChangeShapeType="1"/>
          </p:cNvCxnSpPr>
          <p:nvPr/>
        </p:nvCxnSpPr>
        <p:spPr bwMode="auto">
          <a:xfrm>
            <a:off x="5854700" y="5035550"/>
            <a:ext cx="962025" cy="9525"/>
          </a:xfrm>
          <a:prstGeom prst="straightConnector1">
            <a:avLst/>
          </a:prstGeom>
          <a:noFill/>
          <a:ln w="76200" algn="ctr">
            <a:solidFill>
              <a:srgbClr val="010066"/>
            </a:solidFill>
            <a:round/>
            <a:headEnd/>
            <a:tailEnd type="arrow" w="med" len="med"/>
          </a:ln>
          <a:extLst>
            <a:ext uri="{909E8E84-426E-40DD-AFC4-6F175D3DCCD1}">
              <a14:hiddenFill xmlns:a14="http://schemas.microsoft.com/office/drawing/2010/main">
                <a:noFill/>
              </a14:hiddenFill>
            </a:ext>
          </a:extLst>
        </p:spPr>
      </p:cxnSp>
      <p:pic>
        <p:nvPicPr>
          <p:cNvPr id="36" name="Picture 35" descr="Picture31.jpg">
            <a:extLst>
              <a:ext uri="{FF2B5EF4-FFF2-40B4-BE49-F238E27FC236}">
                <a16:creationId xmlns:a16="http://schemas.microsoft.com/office/drawing/2014/main" id="{376314E0-EED6-43D3-AB22-5B9FC32351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030413"/>
            <a:ext cx="3584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Picture32.jpg">
            <a:extLst>
              <a:ext uri="{FF2B5EF4-FFF2-40B4-BE49-F238E27FC236}">
                <a16:creationId xmlns:a16="http://schemas.microsoft.com/office/drawing/2014/main" id="{58E14F56-3466-40B6-A5F0-AF4778A851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8675" y="5500688"/>
            <a:ext cx="4730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a:hlinkClick r:id="" action="ppaction://hlinkshowjump?jump=nextslide"/>
            <a:extLst>
              <a:ext uri="{FF2B5EF4-FFF2-40B4-BE49-F238E27FC236}">
                <a16:creationId xmlns:a16="http://schemas.microsoft.com/office/drawing/2014/main" id="{D91569EA-1C8F-4581-ACCE-D83C84F039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96AA4E96-0B5E-4211-ADCB-55818287D5C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9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96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41" grpId="0"/>
      <p:bldP spid="399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2">
            <a:extLst>
              <a:ext uri="{FF2B5EF4-FFF2-40B4-BE49-F238E27FC236}">
                <a16:creationId xmlns:a16="http://schemas.microsoft.com/office/drawing/2014/main" id="{0961DC66-E15D-424F-BDCC-84B98A1E17BE}"/>
              </a:ext>
            </a:extLst>
          </p:cNvPr>
          <p:cNvSpPr>
            <a:spLocks noChangeArrowheads="1"/>
          </p:cNvSpPr>
          <p:nvPr/>
        </p:nvSpPr>
        <p:spPr bwMode="auto">
          <a:xfrm>
            <a:off x="7680325" y="2695046"/>
            <a:ext cx="711200" cy="1628245"/>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60419" name="Title 1">
            <a:extLst>
              <a:ext uri="{FF2B5EF4-FFF2-40B4-BE49-F238E27FC236}">
                <a16:creationId xmlns:a16="http://schemas.microsoft.com/office/drawing/2014/main" id="{6F26B699-3B46-4F02-B834-A7E00C83004C}"/>
              </a:ext>
            </a:extLst>
          </p:cNvPr>
          <p:cNvSpPr>
            <a:spLocks noGrp="1" noChangeArrowheads="1"/>
          </p:cNvSpPr>
          <p:nvPr>
            <p:ph type="title"/>
          </p:nvPr>
        </p:nvSpPr>
        <p:spPr/>
        <p:txBody>
          <a:bodyPr/>
          <a:lstStyle/>
          <a:p>
            <a:r>
              <a:rPr lang="en-GB" altLang="en-US"/>
              <a:t>Working out reactivity using metal oxides</a:t>
            </a:r>
          </a:p>
        </p:txBody>
      </p:sp>
      <p:sp>
        <p:nvSpPr>
          <p:cNvPr id="60420" name="TextBox 17">
            <a:extLst>
              <a:ext uri="{FF2B5EF4-FFF2-40B4-BE49-F238E27FC236}">
                <a16:creationId xmlns:a16="http://schemas.microsoft.com/office/drawing/2014/main" id="{13D2AF4A-D4AD-4D2B-A333-8B31972704D6}"/>
              </a:ext>
            </a:extLst>
          </p:cNvPr>
          <p:cNvSpPr txBox="1">
            <a:spLocks noChangeArrowheads="1"/>
          </p:cNvSpPr>
          <p:nvPr/>
        </p:nvSpPr>
        <p:spPr bwMode="auto">
          <a:xfrm>
            <a:off x="355600" y="784225"/>
            <a:ext cx="7613646"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Look at the table below. Based on the reactions given, what is the order of reactivity of the metals?</a:t>
            </a:r>
          </a:p>
        </p:txBody>
      </p:sp>
      <p:sp>
        <p:nvSpPr>
          <p:cNvPr id="60421" name="TextBox 20">
            <a:extLst>
              <a:ext uri="{FF2B5EF4-FFF2-40B4-BE49-F238E27FC236}">
                <a16:creationId xmlns:a16="http://schemas.microsoft.com/office/drawing/2014/main" id="{28745A1B-AFEE-410A-B40D-7854D7D621F7}"/>
              </a:ext>
            </a:extLst>
          </p:cNvPr>
          <p:cNvSpPr txBox="1">
            <a:spLocks noChangeArrowheads="1"/>
          </p:cNvSpPr>
          <p:nvPr/>
        </p:nvSpPr>
        <p:spPr bwMode="auto">
          <a:xfrm>
            <a:off x="718608" y="2798939"/>
            <a:ext cx="2039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Mg + </a:t>
            </a:r>
            <a:r>
              <a:rPr lang="en-GB" altLang="en-US" dirty="0" err="1"/>
              <a:t>ZnO</a:t>
            </a:r>
            <a:endParaRPr lang="en-GB" altLang="en-US" dirty="0"/>
          </a:p>
        </p:txBody>
      </p:sp>
      <p:sp>
        <p:nvSpPr>
          <p:cNvPr id="60422" name="TextBox 21">
            <a:extLst>
              <a:ext uri="{FF2B5EF4-FFF2-40B4-BE49-F238E27FC236}">
                <a16:creationId xmlns:a16="http://schemas.microsoft.com/office/drawing/2014/main" id="{3305EB13-99E1-412B-866D-C3F042D965C9}"/>
              </a:ext>
            </a:extLst>
          </p:cNvPr>
          <p:cNvSpPr txBox="1">
            <a:spLocks noChangeArrowheads="1"/>
          </p:cNvSpPr>
          <p:nvPr/>
        </p:nvSpPr>
        <p:spPr bwMode="auto">
          <a:xfrm>
            <a:off x="2780947" y="2798939"/>
            <a:ext cx="2024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MgO + Zn</a:t>
            </a:r>
          </a:p>
        </p:txBody>
      </p:sp>
      <p:sp>
        <p:nvSpPr>
          <p:cNvPr id="60423" name="TextBox 22">
            <a:extLst>
              <a:ext uri="{FF2B5EF4-FFF2-40B4-BE49-F238E27FC236}">
                <a16:creationId xmlns:a16="http://schemas.microsoft.com/office/drawing/2014/main" id="{30BDAA32-E762-41A0-A771-3159901BDFB3}"/>
              </a:ext>
            </a:extLst>
          </p:cNvPr>
          <p:cNvSpPr txBox="1">
            <a:spLocks noChangeArrowheads="1"/>
          </p:cNvSpPr>
          <p:nvPr/>
        </p:nvSpPr>
        <p:spPr bwMode="auto">
          <a:xfrm>
            <a:off x="701146" y="3448227"/>
            <a:ext cx="2081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Na + MgO</a:t>
            </a:r>
          </a:p>
        </p:txBody>
      </p:sp>
      <p:sp>
        <p:nvSpPr>
          <p:cNvPr id="60424" name="TextBox 23">
            <a:extLst>
              <a:ext uri="{FF2B5EF4-FFF2-40B4-BE49-F238E27FC236}">
                <a16:creationId xmlns:a16="http://schemas.microsoft.com/office/drawing/2014/main" id="{6799D937-8EDB-42E1-A7E3-A1EEDA168A38}"/>
              </a:ext>
            </a:extLst>
          </p:cNvPr>
          <p:cNvSpPr txBox="1">
            <a:spLocks noChangeArrowheads="1"/>
          </p:cNvSpPr>
          <p:nvPr/>
        </p:nvSpPr>
        <p:spPr bwMode="auto">
          <a:xfrm>
            <a:off x="2780947" y="3448227"/>
            <a:ext cx="2049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Na</a:t>
            </a:r>
            <a:r>
              <a:rPr lang="en-GB" altLang="en-US" baseline="-25000"/>
              <a:t>2</a:t>
            </a:r>
            <a:r>
              <a:rPr lang="en-GB" altLang="en-US"/>
              <a:t>O + Mg</a:t>
            </a:r>
          </a:p>
        </p:txBody>
      </p:sp>
      <p:sp>
        <p:nvSpPr>
          <p:cNvPr id="60425" name="TextBox 24">
            <a:extLst>
              <a:ext uri="{FF2B5EF4-FFF2-40B4-BE49-F238E27FC236}">
                <a16:creationId xmlns:a16="http://schemas.microsoft.com/office/drawing/2014/main" id="{6675CB96-880A-4B47-B1A9-CB2F685CF458}"/>
              </a:ext>
            </a:extLst>
          </p:cNvPr>
          <p:cNvSpPr txBox="1">
            <a:spLocks noChangeArrowheads="1"/>
          </p:cNvSpPr>
          <p:nvPr/>
        </p:nvSpPr>
        <p:spPr bwMode="auto">
          <a:xfrm>
            <a:off x="734483" y="4118152"/>
            <a:ext cx="2024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Zn + </a:t>
            </a:r>
            <a:r>
              <a:rPr lang="en-GB" altLang="en-US" dirty="0" err="1"/>
              <a:t>CuO</a:t>
            </a:r>
            <a:endParaRPr lang="en-GB" altLang="en-US" dirty="0"/>
          </a:p>
        </p:txBody>
      </p:sp>
      <p:sp>
        <p:nvSpPr>
          <p:cNvPr id="60426" name="TextBox 25">
            <a:extLst>
              <a:ext uri="{FF2B5EF4-FFF2-40B4-BE49-F238E27FC236}">
                <a16:creationId xmlns:a16="http://schemas.microsoft.com/office/drawing/2014/main" id="{A6777367-2775-4054-9314-CC7F5219B0E9}"/>
              </a:ext>
            </a:extLst>
          </p:cNvPr>
          <p:cNvSpPr txBox="1">
            <a:spLocks noChangeArrowheads="1"/>
          </p:cNvSpPr>
          <p:nvPr/>
        </p:nvSpPr>
        <p:spPr bwMode="auto">
          <a:xfrm>
            <a:off x="2757135" y="4118152"/>
            <a:ext cx="204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ZnO + Cu</a:t>
            </a:r>
          </a:p>
        </p:txBody>
      </p:sp>
      <p:cxnSp>
        <p:nvCxnSpPr>
          <p:cNvPr id="36" name="Straight Arrow Connector 35">
            <a:extLst>
              <a:ext uri="{FF2B5EF4-FFF2-40B4-BE49-F238E27FC236}">
                <a16:creationId xmlns:a16="http://schemas.microsoft.com/office/drawing/2014/main" id="{241B735D-C77D-40FE-AFAA-F3EF0A67C8AA}"/>
              </a:ext>
            </a:extLst>
          </p:cNvPr>
          <p:cNvCxnSpPr>
            <a:cxnSpLocks noChangeShapeType="1"/>
          </p:cNvCxnSpPr>
          <p:nvPr/>
        </p:nvCxnSpPr>
        <p:spPr bwMode="auto">
          <a:xfrm flipV="1">
            <a:off x="7316788" y="2805113"/>
            <a:ext cx="0" cy="1343025"/>
          </a:xfrm>
          <a:prstGeom prst="straightConnector1">
            <a:avLst/>
          </a:prstGeom>
          <a:noFill/>
          <a:ln w="76200" algn="ctr">
            <a:solidFill>
              <a:srgbClr val="FF6600"/>
            </a:solidFill>
            <a:round/>
            <a:headEnd/>
            <a:tailEnd type="arrow" w="med" len="med"/>
          </a:ln>
          <a:extLst>
            <a:ext uri="{909E8E84-426E-40DD-AFC4-6F175D3DCCD1}">
              <a14:hiddenFill xmlns:a14="http://schemas.microsoft.com/office/drawing/2010/main">
                <a:noFill/>
              </a14:hiddenFill>
            </a:ext>
          </a:extLst>
        </p:spPr>
      </p:cxnSp>
      <p:sp>
        <p:nvSpPr>
          <p:cNvPr id="38" name="TextBox 37">
            <a:extLst>
              <a:ext uri="{FF2B5EF4-FFF2-40B4-BE49-F238E27FC236}">
                <a16:creationId xmlns:a16="http://schemas.microsoft.com/office/drawing/2014/main" id="{EC5590F9-8ADF-40DF-A711-064167CC0159}"/>
              </a:ext>
            </a:extLst>
          </p:cNvPr>
          <p:cNvSpPr txBox="1">
            <a:spLocks noChangeArrowheads="1"/>
          </p:cNvSpPr>
          <p:nvPr/>
        </p:nvSpPr>
        <p:spPr bwMode="auto">
          <a:xfrm>
            <a:off x="5332413" y="3060700"/>
            <a:ext cx="15795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increasing reactivity</a:t>
            </a:r>
          </a:p>
        </p:txBody>
      </p:sp>
      <p:sp>
        <p:nvSpPr>
          <p:cNvPr id="39" name="TextBox 38">
            <a:extLst>
              <a:ext uri="{FF2B5EF4-FFF2-40B4-BE49-F238E27FC236}">
                <a16:creationId xmlns:a16="http://schemas.microsoft.com/office/drawing/2014/main" id="{5DCB1202-DB84-484E-97E4-DF6B09C47C06}"/>
              </a:ext>
            </a:extLst>
          </p:cNvPr>
          <p:cNvSpPr txBox="1">
            <a:spLocks noChangeArrowheads="1"/>
          </p:cNvSpPr>
          <p:nvPr/>
        </p:nvSpPr>
        <p:spPr bwMode="auto">
          <a:xfrm>
            <a:off x="355599" y="5322888"/>
            <a:ext cx="7613645"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is oxidized and what is reduced in each of these reactions?</a:t>
            </a:r>
          </a:p>
        </p:txBody>
      </p:sp>
      <p:grpSp>
        <p:nvGrpSpPr>
          <p:cNvPr id="60430" name="Group 49">
            <a:extLst>
              <a:ext uri="{FF2B5EF4-FFF2-40B4-BE49-F238E27FC236}">
                <a16:creationId xmlns:a16="http://schemas.microsoft.com/office/drawing/2014/main" id="{F68FE608-6D0F-4D49-9E7B-87F05C3EAE04}"/>
              </a:ext>
            </a:extLst>
          </p:cNvPr>
          <p:cNvGrpSpPr>
            <a:grpSpLocks/>
          </p:cNvGrpSpPr>
          <p:nvPr/>
        </p:nvGrpSpPr>
        <p:grpSpPr bwMode="auto">
          <a:xfrm>
            <a:off x="688975" y="2243137"/>
            <a:ext cx="4141788" cy="2444618"/>
            <a:chOff x="688769" y="3575650"/>
            <a:chExt cx="4141415" cy="2445931"/>
          </a:xfrm>
        </p:grpSpPr>
        <p:sp>
          <p:nvSpPr>
            <p:cNvPr id="60436" name="Rectangle 27">
              <a:extLst>
                <a:ext uri="{FF2B5EF4-FFF2-40B4-BE49-F238E27FC236}">
                  <a16:creationId xmlns:a16="http://schemas.microsoft.com/office/drawing/2014/main" id="{ACF022E2-81FF-4C98-A39D-28EC2DD09986}"/>
                </a:ext>
              </a:extLst>
            </p:cNvPr>
            <p:cNvSpPr>
              <a:spLocks noChangeArrowheads="1"/>
            </p:cNvSpPr>
            <p:nvPr/>
          </p:nvSpPr>
          <p:spPr bwMode="auto">
            <a:xfrm>
              <a:off x="707136" y="3605314"/>
              <a:ext cx="4080017" cy="426720"/>
            </a:xfrm>
            <a:prstGeom prst="rect">
              <a:avLst/>
            </a:prstGeom>
            <a:solidFill>
              <a:srgbClr val="FF6600"/>
            </a:solidFill>
            <a:ln w="38100"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grpSp>
          <p:nvGrpSpPr>
            <p:cNvPr id="60437" name="Group 45">
              <a:extLst>
                <a:ext uri="{FF2B5EF4-FFF2-40B4-BE49-F238E27FC236}">
                  <a16:creationId xmlns:a16="http://schemas.microsoft.com/office/drawing/2014/main" id="{D27321CA-1E08-4A66-AE55-A1AEB374D883}"/>
                </a:ext>
              </a:extLst>
            </p:cNvPr>
            <p:cNvGrpSpPr>
              <a:grpSpLocks/>
            </p:cNvGrpSpPr>
            <p:nvPr/>
          </p:nvGrpSpPr>
          <p:grpSpPr bwMode="auto">
            <a:xfrm>
              <a:off x="688769" y="3575650"/>
              <a:ext cx="4141415" cy="2445931"/>
              <a:chOff x="688769" y="3575650"/>
              <a:chExt cx="4141415" cy="2445931"/>
            </a:xfrm>
          </p:grpSpPr>
          <p:sp>
            <p:nvSpPr>
              <p:cNvPr id="60438" name="Rectangle 26">
                <a:extLst>
                  <a:ext uri="{FF2B5EF4-FFF2-40B4-BE49-F238E27FC236}">
                    <a16:creationId xmlns:a16="http://schemas.microsoft.com/office/drawing/2014/main" id="{5C1F5F15-5974-45F3-9984-7CD7C8F661BC}"/>
                  </a:ext>
                </a:extLst>
              </p:cNvPr>
              <p:cNvSpPr>
                <a:spLocks noChangeArrowheads="1"/>
              </p:cNvSpPr>
              <p:nvPr/>
            </p:nvSpPr>
            <p:spPr bwMode="auto">
              <a:xfrm>
                <a:off x="694683" y="3601858"/>
                <a:ext cx="4112728" cy="2419723"/>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60439" name="TextBox 16">
                <a:extLst>
                  <a:ext uri="{FF2B5EF4-FFF2-40B4-BE49-F238E27FC236}">
                    <a16:creationId xmlns:a16="http://schemas.microsoft.com/office/drawing/2014/main" id="{9A4C1668-1210-464F-BBC6-25D40A25EC83}"/>
                  </a:ext>
                </a:extLst>
              </p:cNvPr>
              <p:cNvSpPr txBox="1">
                <a:spLocks noChangeArrowheads="1"/>
              </p:cNvSpPr>
              <p:nvPr/>
            </p:nvSpPr>
            <p:spPr bwMode="auto">
              <a:xfrm>
                <a:off x="719328" y="3587842"/>
                <a:ext cx="2109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reactants</a:t>
                </a:r>
              </a:p>
            </p:txBody>
          </p:sp>
          <p:sp>
            <p:nvSpPr>
              <p:cNvPr id="60440" name="TextBox 19">
                <a:extLst>
                  <a:ext uri="{FF2B5EF4-FFF2-40B4-BE49-F238E27FC236}">
                    <a16:creationId xmlns:a16="http://schemas.microsoft.com/office/drawing/2014/main" id="{4C3142C0-0808-4CE4-B4D0-616A19619B0E}"/>
                  </a:ext>
                </a:extLst>
              </p:cNvPr>
              <p:cNvSpPr txBox="1">
                <a:spLocks noChangeArrowheads="1"/>
              </p:cNvSpPr>
              <p:nvPr/>
            </p:nvSpPr>
            <p:spPr bwMode="auto">
              <a:xfrm>
                <a:off x="2755392" y="3575650"/>
                <a:ext cx="2074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products</a:t>
                </a:r>
              </a:p>
            </p:txBody>
          </p:sp>
          <p:cxnSp>
            <p:nvCxnSpPr>
              <p:cNvPr id="60441" name="Straight Connector 29">
                <a:extLst>
                  <a:ext uri="{FF2B5EF4-FFF2-40B4-BE49-F238E27FC236}">
                    <a16:creationId xmlns:a16="http://schemas.microsoft.com/office/drawing/2014/main" id="{88C0BD62-2287-442B-AEF9-CB616DC386DE}"/>
                  </a:ext>
                </a:extLst>
              </p:cNvPr>
              <p:cNvCxnSpPr>
                <a:cxnSpLocks noChangeShapeType="1"/>
                <a:stCxn id="60438" idx="0"/>
                <a:endCxn id="60438" idx="2"/>
              </p:cNvCxnSpPr>
              <p:nvPr/>
            </p:nvCxnSpPr>
            <p:spPr bwMode="auto">
              <a:xfrm>
                <a:off x="2751047" y="3601858"/>
                <a:ext cx="0" cy="2419723"/>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60442" name="Straight Connector 40">
                <a:extLst>
                  <a:ext uri="{FF2B5EF4-FFF2-40B4-BE49-F238E27FC236}">
                    <a16:creationId xmlns:a16="http://schemas.microsoft.com/office/drawing/2014/main" id="{03F8DC9F-FC3A-4931-B02B-B59B75FAF562}"/>
                  </a:ext>
                </a:extLst>
              </p:cNvPr>
              <p:cNvCxnSpPr>
                <a:cxnSpLocks noChangeShapeType="1"/>
              </p:cNvCxnSpPr>
              <p:nvPr/>
            </p:nvCxnSpPr>
            <p:spPr bwMode="auto">
              <a:xfrm>
                <a:off x="688769" y="4672783"/>
                <a:ext cx="4132613"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60443" name="Straight Connector 42">
                <a:extLst>
                  <a:ext uri="{FF2B5EF4-FFF2-40B4-BE49-F238E27FC236}">
                    <a16:creationId xmlns:a16="http://schemas.microsoft.com/office/drawing/2014/main" id="{2EDF6CBF-8684-4997-A3FE-3CD274BA7AD9}"/>
                  </a:ext>
                </a:extLst>
              </p:cNvPr>
              <p:cNvCxnSpPr>
                <a:cxnSpLocks noChangeShapeType="1"/>
              </p:cNvCxnSpPr>
              <p:nvPr/>
            </p:nvCxnSpPr>
            <p:spPr bwMode="auto">
              <a:xfrm>
                <a:off x="710005" y="5336709"/>
                <a:ext cx="4098663"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grpSp>
      </p:grpSp>
      <p:sp>
        <p:nvSpPr>
          <p:cNvPr id="26" name="Simplified Text Shape 1">
            <a:extLst>
              <a:ext uri="{FF2B5EF4-FFF2-40B4-BE49-F238E27FC236}">
                <a16:creationId xmlns:a16="http://schemas.microsoft.com/office/drawing/2014/main" id="{653813D1-C6E4-4302-9050-75869B84ADB3}"/>
              </a:ext>
            </a:extLst>
          </p:cNvPr>
          <p:cNvSpPr txBox="1">
            <a:spLocks noChangeArrowheads="1"/>
          </p:cNvSpPr>
          <p:nvPr/>
        </p:nvSpPr>
        <p:spPr bwMode="auto">
          <a:xfrm>
            <a:off x="7729538" y="2695046"/>
            <a:ext cx="62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Na</a:t>
            </a:r>
          </a:p>
          <a:p>
            <a:endParaRPr lang="en-GB" altLang="en-US" b="1" dirty="0"/>
          </a:p>
        </p:txBody>
      </p:sp>
      <p:sp>
        <p:nvSpPr>
          <p:cNvPr id="28" name="Simplified Text Shape 2">
            <a:extLst>
              <a:ext uri="{FF2B5EF4-FFF2-40B4-BE49-F238E27FC236}">
                <a16:creationId xmlns:a16="http://schemas.microsoft.com/office/drawing/2014/main" id="{7E0AC1AE-354D-4A17-8077-96A6D891237F}"/>
              </a:ext>
            </a:extLst>
          </p:cNvPr>
          <p:cNvSpPr txBox="1">
            <a:spLocks noChangeArrowheads="1"/>
          </p:cNvSpPr>
          <p:nvPr/>
        </p:nvSpPr>
        <p:spPr bwMode="auto">
          <a:xfrm>
            <a:off x="7729538" y="3094566"/>
            <a:ext cx="628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Mg</a:t>
            </a:r>
          </a:p>
          <a:p>
            <a:endParaRPr lang="en-GB" altLang="en-US" b="1"/>
          </a:p>
        </p:txBody>
      </p:sp>
      <p:sp>
        <p:nvSpPr>
          <p:cNvPr id="30" name="Simplified Text Shape 3">
            <a:extLst>
              <a:ext uri="{FF2B5EF4-FFF2-40B4-BE49-F238E27FC236}">
                <a16:creationId xmlns:a16="http://schemas.microsoft.com/office/drawing/2014/main" id="{369E3EBA-8075-4D63-A34C-ABCA455D1E3D}"/>
              </a:ext>
            </a:extLst>
          </p:cNvPr>
          <p:cNvSpPr txBox="1">
            <a:spLocks noChangeArrowheads="1"/>
          </p:cNvSpPr>
          <p:nvPr/>
        </p:nvSpPr>
        <p:spPr bwMode="auto">
          <a:xfrm>
            <a:off x="7729538" y="3494087"/>
            <a:ext cx="628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Zn</a:t>
            </a:r>
          </a:p>
          <a:p>
            <a:endParaRPr lang="en-GB" altLang="en-US" b="1"/>
          </a:p>
        </p:txBody>
      </p:sp>
      <p:sp>
        <p:nvSpPr>
          <p:cNvPr id="32" name="Simplified Text Shape 4">
            <a:extLst>
              <a:ext uri="{FF2B5EF4-FFF2-40B4-BE49-F238E27FC236}">
                <a16:creationId xmlns:a16="http://schemas.microsoft.com/office/drawing/2014/main" id="{6F0285E1-ED9C-4BF3-B757-73DB6532EF78}"/>
              </a:ext>
            </a:extLst>
          </p:cNvPr>
          <p:cNvSpPr txBox="1">
            <a:spLocks noChangeArrowheads="1"/>
          </p:cNvSpPr>
          <p:nvPr/>
        </p:nvSpPr>
        <p:spPr bwMode="auto">
          <a:xfrm>
            <a:off x="7729538" y="3895196"/>
            <a:ext cx="628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Cu</a:t>
            </a:r>
          </a:p>
        </p:txBody>
      </p:sp>
      <p:pic>
        <p:nvPicPr>
          <p:cNvPr id="60435" name="Picture 9" descr="notes_icon">
            <a:extLst>
              <a:ext uri="{FF2B5EF4-FFF2-40B4-BE49-F238E27FC236}">
                <a16:creationId xmlns:a16="http://schemas.microsoft.com/office/drawing/2014/main" id="{E4A66591-8D56-4A1D-90B5-3715F00D0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38" grpId="0"/>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C:\CVS\production\GCSEChemistry\src\images\metal.png">
            <a:extLst>
              <a:ext uri="{FF2B5EF4-FFF2-40B4-BE49-F238E27FC236}">
                <a16:creationId xmlns:a16="http://schemas.microsoft.com/office/drawing/2014/main" id="{110E1681-368B-46F8-B5FB-075A62A1D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9417" b="14111"/>
          <a:stretch>
            <a:fillRect/>
          </a:stretch>
        </p:blipFill>
        <p:spPr bwMode="auto">
          <a:xfrm>
            <a:off x="3916363" y="3697288"/>
            <a:ext cx="500221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a:extLst>
              <a:ext uri="{FF2B5EF4-FFF2-40B4-BE49-F238E27FC236}">
                <a16:creationId xmlns:a16="http://schemas.microsoft.com/office/drawing/2014/main" id="{4875BCA7-1C18-4795-8866-6AC3C6E8984F}"/>
              </a:ext>
            </a:extLst>
          </p:cNvPr>
          <p:cNvSpPr>
            <a:spLocks noGrp="1" noChangeArrowheads="1"/>
          </p:cNvSpPr>
          <p:nvPr>
            <p:ph type="title"/>
          </p:nvPr>
        </p:nvSpPr>
        <p:spPr/>
        <p:txBody>
          <a:bodyPr/>
          <a:lstStyle/>
          <a:p>
            <a:r>
              <a:rPr lang="en-GB" altLang="en-US"/>
              <a:t>What is the reactivity series</a:t>
            </a:r>
          </a:p>
        </p:txBody>
      </p:sp>
      <p:sp>
        <p:nvSpPr>
          <p:cNvPr id="11268" name="TextBox 6">
            <a:extLst>
              <a:ext uri="{FF2B5EF4-FFF2-40B4-BE49-F238E27FC236}">
                <a16:creationId xmlns:a16="http://schemas.microsoft.com/office/drawing/2014/main" id="{D9836445-DA22-46F3-8E14-ED77B2095956}"/>
              </a:ext>
            </a:extLst>
          </p:cNvPr>
          <p:cNvSpPr txBox="1">
            <a:spLocks noChangeArrowheads="1"/>
          </p:cNvSpPr>
          <p:nvPr/>
        </p:nvSpPr>
        <p:spPr bwMode="auto">
          <a:xfrm>
            <a:off x="355600" y="784225"/>
            <a:ext cx="788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possible to arrange a group of elements based on their </a:t>
            </a:r>
            <a:r>
              <a:rPr lang="en-GB" altLang="en-US" b="1">
                <a:solidFill>
                  <a:srgbClr val="FF6600"/>
                </a:solidFill>
              </a:rPr>
              <a:t>reactivity</a:t>
            </a:r>
            <a:r>
              <a:rPr lang="en-GB" altLang="en-US"/>
              <a:t>. This is how reactive each element is.</a:t>
            </a:r>
          </a:p>
        </p:txBody>
      </p:sp>
      <p:sp>
        <p:nvSpPr>
          <p:cNvPr id="22533" name="TextBox 9">
            <a:extLst>
              <a:ext uri="{FF2B5EF4-FFF2-40B4-BE49-F238E27FC236}">
                <a16:creationId xmlns:a16="http://schemas.microsoft.com/office/drawing/2014/main" id="{672FB673-C3B7-446E-B461-F499CC68798D}"/>
              </a:ext>
            </a:extLst>
          </p:cNvPr>
          <p:cNvSpPr txBox="1">
            <a:spLocks noChangeArrowheads="1"/>
          </p:cNvSpPr>
          <p:nvPr/>
        </p:nvSpPr>
        <p:spPr bwMode="auto">
          <a:xfrm>
            <a:off x="355600" y="1849438"/>
            <a:ext cx="8177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Different metal elements have different reactivities.</a:t>
            </a:r>
          </a:p>
        </p:txBody>
      </p:sp>
      <p:sp>
        <p:nvSpPr>
          <p:cNvPr id="22534" name="Rectangle 11">
            <a:extLst>
              <a:ext uri="{FF2B5EF4-FFF2-40B4-BE49-F238E27FC236}">
                <a16:creationId xmlns:a16="http://schemas.microsoft.com/office/drawing/2014/main" id="{0BF6C45E-8FA4-4433-9F86-782F3791B680}"/>
              </a:ext>
            </a:extLst>
          </p:cNvPr>
          <p:cNvSpPr>
            <a:spLocks noChangeArrowheads="1"/>
          </p:cNvSpPr>
          <p:nvPr/>
        </p:nvSpPr>
        <p:spPr bwMode="auto">
          <a:xfrm>
            <a:off x="355600" y="3609975"/>
            <a:ext cx="39036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metal elements are arranged in the </a:t>
            </a:r>
            <a:r>
              <a:rPr lang="en-GB" altLang="en-US" b="1">
                <a:solidFill>
                  <a:srgbClr val="FF6600"/>
                </a:solidFill>
              </a:rPr>
              <a:t>reactivity series</a:t>
            </a:r>
            <a:r>
              <a:rPr lang="en-GB" altLang="en-US">
                <a:solidFill>
                  <a:srgbClr val="010066"/>
                </a:solidFill>
              </a:rPr>
              <a:t>.</a:t>
            </a:r>
            <a:r>
              <a:rPr lang="en-GB" altLang="en-US" b="1">
                <a:solidFill>
                  <a:srgbClr val="FF6600"/>
                </a:solidFill>
              </a:rPr>
              <a:t> </a:t>
            </a:r>
            <a:r>
              <a:rPr lang="en-GB" altLang="en-US"/>
              <a:t>The most reactive metal is at the top and the least reactive metal is at the bottom.</a:t>
            </a:r>
          </a:p>
        </p:txBody>
      </p:sp>
      <p:sp>
        <p:nvSpPr>
          <p:cNvPr id="22535" name="Rectangle 12">
            <a:extLst>
              <a:ext uri="{FF2B5EF4-FFF2-40B4-BE49-F238E27FC236}">
                <a16:creationId xmlns:a16="http://schemas.microsoft.com/office/drawing/2014/main" id="{833B6E71-321C-4BCA-92CB-1AF38B56C836}"/>
              </a:ext>
            </a:extLst>
          </p:cNvPr>
          <p:cNvSpPr>
            <a:spLocks noChangeArrowheads="1"/>
          </p:cNvSpPr>
          <p:nvPr/>
        </p:nvSpPr>
        <p:spPr bwMode="auto">
          <a:xfrm>
            <a:off x="355600" y="2544763"/>
            <a:ext cx="8572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potassium reacts aggressively with water, whereas gold will not react with water. </a:t>
            </a:r>
          </a:p>
        </p:txBody>
      </p:sp>
      <p:pic>
        <p:nvPicPr>
          <p:cNvPr id="11272" name="Picture 9" descr="notes_icon">
            <a:extLst>
              <a:ext uri="{FF2B5EF4-FFF2-40B4-BE49-F238E27FC236}">
                <a16:creationId xmlns:a16="http://schemas.microsoft.com/office/drawing/2014/main" id="{9AB26381-AD87-4B7A-B910-7022217842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908ADC53-113E-46F8-89FF-85FC145CBE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1">
            <a:extLst>
              <a:ext uri="{FF2B5EF4-FFF2-40B4-BE49-F238E27FC236}">
                <a16:creationId xmlns:a16="http://schemas.microsoft.com/office/drawing/2014/main" id="{5131A664-70AF-45A2-BBD1-4A390BC1AD8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4655"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C209113-A812-4014-8645-28525BA2DDAB}"/>
              </a:ext>
            </a:extLst>
          </p:cNvPr>
          <p:cNvSpPr>
            <a:spLocks noGrp="1" noChangeArrowheads="1"/>
          </p:cNvSpPr>
          <p:nvPr>
            <p:ph type="title"/>
          </p:nvPr>
        </p:nvSpPr>
        <p:spPr/>
        <p:txBody>
          <a:bodyPr/>
          <a:lstStyle/>
          <a:p>
            <a:pPr eaLnBrk="1" hangingPunct="1"/>
            <a:r>
              <a:rPr lang="en-GB" altLang="en-US"/>
              <a:t>The reactivity series</a:t>
            </a:r>
          </a:p>
        </p:txBody>
      </p:sp>
      <p:sp>
        <p:nvSpPr>
          <p:cNvPr id="13315" name="Text Box 3">
            <a:extLst>
              <a:ext uri="{FF2B5EF4-FFF2-40B4-BE49-F238E27FC236}">
                <a16:creationId xmlns:a16="http://schemas.microsoft.com/office/drawing/2014/main" id="{CACF7077-A992-4C2A-A1B5-3A525C5C6732}"/>
              </a:ext>
            </a:extLst>
          </p:cNvPr>
          <p:cNvSpPr txBox="1">
            <a:spLocks noChangeArrowheads="1"/>
          </p:cNvSpPr>
          <p:nvPr/>
        </p:nvSpPr>
        <p:spPr bwMode="auto">
          <a:xfrm>
            <a:off x="355600" y="784225"/>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Font typeface="Wingdings" panose="05000000000000000000" pitchFamily="2" charset="2"/>
              <a:buNone/>
            </a:pPr>
            <a:r>
              <a:rPr lang="en-GB" altLang="en-US"/>
              <a:t>You can remember the order with this silly sentence:</a:t>
            </a:r>
          </a:p>
        </p:txBody>
      </p:sp>
      <p:pic>
        <p:nvPicPr>
          <p:cNvPr id="752648" name="Picture 8" descr="monkey">
            <a:extLst>
              <a:ext uri="{FF2B5EF4-FFF2-40B4-BE49-F238E27FC236}">
                <a16:creationId xmlns:a16="http://schemas.microsoft.com/office/drawing/2014/main" id="{4034C8ED-7826-427E-9635-783F86ECF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3946525"/>
            <a:ext cx="249555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10">
            <a:extLst>
              <a:ext uri="{FF2B5EF4-FFF2-40B4-BE49-F238E27FC236}">
                <a16:creationId xmlns:a16="http://schemas.microsoft.com/office/drawing/2014/main" id="{1D4285D2-5D3B-457E-9338-E5AE184EBCEE}"/>
              </a:ext>
            </a:extLst>
          </p:cNvPr>
          <p:cNvSpPr txBox="1">
            <a:spLocks noChangeArrowheads="1"/>
          </p:cNvSpPr>
          <p:nvPr/>
        </p:nvSpPr>
        <p:spPr bwMode="auto">
          <a:xfrm>
            <a:off x="4830763" y="3373438"/>
            <a:ext cx="120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carbon</a:t>
            </a:r>
          </a:p>
        </p:txBody>
      </p:sp>
      <p:sp>
        <p:nvSpPr>
          <p:cNvPr id="18" name="Text Box 4">
            <a:extLst>
              <a:ext uri="{FF2B5EF4-FFF2-40B4-BE49-F238E27FC236}">
                <a16:creationId xmlns:a16="http://schemas.microsoft.com/office/drawing/2014/main" id="{361125ED-86D5-4BE3-8822-68DB16A5325E}"/>
              </a:ext>
            </a:extLst>
          </p:cNvPr>
          <p:cNvSpPr txBox="1">
            <a:spLocks noChangeArrowheads="1"/>
          </p:cNvSpPr>
          <p:nvPr/>
        </p:nvSpPr>
        <p:spPr bwMode="auto">
          <a:xfrm>
            <a:off x="4964113" y="1635125"/>
            <a:ext cx="34559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7"/>
                </a:solidFill>
              </a:rPr>
              <a:t>Carbon and hydrogen are also in the reactivity series, even though they are non-metals.</a:t>
            </a:r>
          </a:p>
        </p:txBody>
      </p:sp>
      <p:sp>
        <p:nvSpPr>
          <p:cNvPr id="12" name="AutoShape 14">
            <a:extLst>
              <a:ext uri="{FF2B5EF4-FFF2-40B4-BE49-F238E27FC236}">
                <a16:creationId xmlns:a16="http://schemas.microsoft.com/office/drawing/2014/main" id="{1810E3DE-6444-4F4C-BB31-3DAC48A74E1C}"/>
              </a:ext>
            </a:extLst>
          </p:cNvPr>
          <p:cNvSpPr>
            <a:spLocks noChangeArrowheads="1"/>
          </p:cNvSpPr>
          <p:nvPr/>
        </p:nvSpPr>
        <p:spPr bwMode="auto">
          <a:xfrm flipV="1">
            <a:off x="1827213" y="1350963"/>
            <a:ext cx="692150" cy="4802187"/>
          </a:xfrm>
          <a:prstGeom prst="downArrow">
            <a:avLst>
              <a:gd name="adj1" fmla="val 64685"/>
              <a:gd name="adj2" fmla="val 93375"/>
            </a:avLst>
          </a:prstGeom>
          <a:solidFill>
            <a:srgbClr val="FF6600"/>
          </a:solidFill>
          <a:ln w="9525">
            <a:solidFill>
              <a:srgbClr val="FF6600"/>
            </a:solidFill>
            <a:miter lim="800000"/>
            <a:headEnd/>
            <a:tailEnd/>
          </a:ln>
        </p:spPr>
        <p:txBody>
          <a:bodyPr vert="eaVert"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increasing reactivity</a:t>
            </a:r>
          </a:p>
        </p:txBody>
      </p:sp>
      <p:sp>
        <p:nvSpPr>
          <p:cNvPr id="13" name="TextBox 12">
            <a:extLst>
              <a:ext uri="{FF2B5EF4-FFF2-40B4-BE49-F238E27FC236}">
                <a16:creationId xmlns:a16="http://schemas.microsoft.com/office/drawing/2014/main" id="{C84D9388-EDDA-4790-AEEF-633548D5B6DA}"/>
              </a:ext>
            </a:extLst>
          </p:cNvPr>
          <p:cNvSpPr txBox="1">
            <a:spLocks noChangeArrowheads="1"/>
          </p:cNvSpPr>
          <p:nvPr/>
        </p:nvSpPr>
        <p:spPr bwMode="auto">
          <a:xfrm>
            <a:off x="4818063" y="4319588"/>
            <a:ext cx="1470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hydrogen</a:t>
            </a:r>
          </a:p>
        </p:txBody>
      </p:sp>
      <p:sp>
        <p:nvSpPr>
          <p:cNvPr id="15" name="Simplified Text Shape 1">
            <a:extLst>
              <a:ext uri="{FF2B5EF4-FFF2-40B4-BE49-F238E27FC236}">
                <a16:creationId xmlns:a16="http://schemas.microsoft.com/office/drawing/2014/main" id="{76CDEFF8-5710-4481-A8F9-C2F482249DD4}"/>
              </a:ext>
            </a:extLst>
          </p:cNvPr>
          <p:cNvSpPr txBox="1">
            <a:spLocks noChangeArrowheads="1"/>
          </p:cNvSpPr>
          <p:nvPr/>
        </p:nvSpPr>
        <p:spPr bwMode="auto">
          <a:xfrm>
            <a:off x="355600" y="1381125"/>
            <a:ext cx="1781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FF6600"/>
                </a:solidFill>
              </a:rPr>
              <a:t>P</a:t>
            </a:r>
            <a:r>
              <a:rPr lang="en-GB" altLang="en-US" dirty="0">
                <a:solidFill>
                  <a:srgbClr val="002060"/>
                </a:solidFill>
              </a:rPr>
              <a:t>lease</a:t>
            </a:r>
          </a:p>
        </p:txBody>
      </p:sp>
      <p:sp>
        <p:nvSpPr>
          <p:cNvPr id="19" name="Simplified Text Shape 2">
            <a:extLst>
              <a:ext uri="{FF2B5EF4-FFF2-40B4-BE49-F238E27FC236}">
                <a16:creationId xmlns:a16="http://schemas.microsoft.com/office/drawing/2014/main" id="{E44DC316-B60A-4331-A3A2-B857488A1A29}"/>
              </a:ext>
            </a:extLst>
          </p:cNvPr>
          <p:cNvSpPr txBox="1">
            <a:spLocks noChangeArrowheads="1"/>
          </p:cNvSpPr>
          <p:nvPr/>
        </p:nvSpPr>
        <p:spPr bwMode="auto">
          <a:xfrm>
            <a:off x="355600" y="1819275"/>
            <a:ext cx="1781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FF6600"/>
                </a:solidFill>
              </a:rPr>
              <a:t>s</a:t>
            </a:r>
            <a:r>
              <a:rPr lang="en-GB" altLang="en-US">
                <a:solidFill>
                  <a:srgbClr val="002060"/>
                </a:solidFill>
              </a:rPr>
              <a:t>end</a:t>
            </a:r>
          </a:p>
        </p:txBody>
      </p:sp>
      <p:sp>
        <p:nvSpPr>
          <p:cNvPr id="21" name="Simplified Text Shape 3">
            <a:extLst>
              <a:ext uri="{FF2B5EF4-FFF2-40B4-BE49-F238E27FC236}">
                <a16:creationId xmlns:a16="http://schemas.microsoft.com/office/drawing/2014/main" id="{E3B862B9-27F0-44B8-A27E-530204B08E58}"/>
              </a:ext>
            </a:extLst>
          </p:cNvPr>
          <p:cNvSpPr txBox="1">
            <a:spLocks noChangeArrowheads="1"/>
          </p:cNvSpPr>
          <p:nvPr/>
        </p:nvSpPr>
        <p:spPr bwMode="auto">
          <a:xfrm>
            <a:off x="355600" y="2259013"/>
            <a:ext cx="1781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FF6600"/>
                </a:solidFill>
              </a:rPr>
              <a:t>C</a:t>
            </a:r>
            <a:r>
              <a:rPr lang="en-GB" altLang="en-US" dirty="0">
                <a:solidFill>
                  <a:srgbClr val="002060"/>
                </a:solidFill>
              </a:rPr>
              <a:t>harlie’s</a:t>
            </a:r>
          </a:p>
        </p:txBody>
      </p:sp>
      <p:sp>
        <p:nvSpPr>
          <p:cNvPr id="23" name="Simplified Text Shape 4">
            <a:extLst>
              <a:ext uri="{FF2B5EF4-FFF2-40B4-BE49-F238E27FC236}">
                <a16:creationId xmlns:a16="http://schemas.microsoft.com/office/drawing/2014/main" id="{B1714F15-C52B-4801-8891-1D8C3DD2C391}"/>
              </a:ext>
            </a:extLst>
          </p:cNvPr>
          <p:cNvSpPr txBox="1">
            <a:spLocks noChangeArrowheads="1"/>
          </p:cNvSpPr>
          <p:nvPr/>
        </p:nvSpPr>
        <p:spPr bwMode="auto">
          <a:xfrm>
            <a:off x="355600" y="2697163"/>
            <a:ext cx="1781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FF6600"/>
                </a:solidFill>
              </a:rPr>
              <a:t>m</a:t>
            </a:r>
            <a:r>
              <a:rPr lang="en-GB" altLang="en-US">
                <a:solidFill>
                  <a:srgbClr val="002060"/>
                </a:solidFill>
              </a:rPr>
              <a:t>onkeys</a:t>
            </a:r>
          </a:p>
        </p:txBody>
      </p:sp>
      <p:sp>
        <p:nvSpPr>
          <p:cNvPr id="25" name="Simplified Text Shape 5">
            <a:extLst>
              <a:ext uri="{FF2B5EF4-FFF2-40B4-BE49-F238E27FC236}">
                <a16:creationId xmlns:a16="http://schemas.microsoft.com/office/drawing/2014/main" id="{71662411-7CAA-432F-9DF3-169B672255D9}"/>
              </a:ext>
            </a:extLst>
          </p:cNvPr>
          <p:cNvSpPr txBox="1">
            <a:spLocks noChangeArrowheads="1"/>
          </p:cNvSpPr>
          <p:nvPr/>
        </p:nvSpPr>
        <p:spPr bwMode="auto">
          <a:xfrm>
            <a:off x="355600" y="3135313"/>
            <a:ext cx="17811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FF6600"/>
                </a:solidFill>
              </a:rPr>
              <a:t>a</a:t>
            </a:r>
            <a:r>
              <a:rPr lang="en-GB" altLang="en-US">
                <a:solidFill>
                  <a:srgbClr val="002060"/>
                </a:solidFill>
              </a:rPr>
              <a:t>nd</a:t>
            </a:r>
          </a:p>
        </p:txBody>
      </p:sp>
      <p:sp>
        <p:nvSpPr>
          <p:cNvPr id="27" name="Simplified Text Shape 6">
            <a:extLst>
              <a:ext uri="{FF2B5EF4-FFF2-40B4-BE49-F238E27FC236}">
                <a16:creationId xmlns:a16="http://schemas.microsoft.com/office/drawing/2014/main" id="{7347CBA8-9344-4BA3-9042-AE2764D028D6}"/>
              </a:ext>
            </a:extLst>
          </p:cNvPr>
          <p:cNvSpPr txBox="1">
            <a:spLocks noChangeArrowheads="1"/>
          </p:cNvSpPr>
          <p:nvPr/>
        </p:nvSpPr>
        <p:spPr bwMode="auto">
          <a:xfrm>
            <a:off x="355600" y="3575050"/>
            <a:ext cx="1781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FF6600"/>
                </a:solidFill>
              </a:rPr>
              <a:t>z</a:t>
            </a:r>
            <a:r>
              <a:rPr lang="en-GB" altLang="en-US">
                <a:solidFill>
                  <a:srgbClr val="002060"/>
                </a:solidFill>
              </a:rPr>
              <a:t>ebras</a:t>
            </a:r>
          </a:p>
        </p:txBody>
      </p:sp>
      <p:sp>
        <p:nvSpPr>
          <p:cNvPr id="29" name="Simplified Text Shape 7">
            <a:extLst>
              <a:ext uri="{FF2B5EF4-FFF2-40B4-BE49-F238E27FC236}">
                <a16:creationId xmlns:a16="http://schemas.microsoft.com/office/drawing/2014/main" id="{8C3A2531-B8F3-48D2-A128-535FF3B94344}"/>
              </a:ext>
            </a:extLst>
          </p:cNvPr>
          <p:cNvSpPr txBox="1">
            <a:spLocks noChangeArrowheads="1"/>
          </p:cNvSpPr>
          <p:nvPr/>
        </p:nvSpPr>
        <p:spPr bwMode="auto">
          <a:xfrm>
            <a:off x="355600" y="4013200"/>
            <a:ext cx="1781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FF6600"/>
                </a:solidFill>
              </a:rPr>
              <a:t>i</a:t>
            </a:r>
            <a:r>
              <a:rPr lang="en-GB" altLang="en-US">
                <a:solidFill>
                  <a:srgbClr val="002060"/>
                </a:solidFill>
              </a:rPr>
              <a:t>n</a:t>
            </a:r>
          </a:p>
        </p:txBody>
      </p:sp>
      <p:sp>
        <p:nvSpPr>
          <p:cNvPr id="31" name="Simplified Text Shape 8">
            <a:extLst>
              <a:ext uri="{FF2B5EF4-FFF2-40B4-BE49-F238E27FC236}">
                <a16:creationId xmlns:a16="http://schemas.microsoft.com/office/drawing/2014/main" id="{934057FF-AE2C-433E-8FDB-2E2AF2F9240F}"/>
              </a:ext>
            </a:extLst>
          </p:cNvPr>
          <p:cNvSpPr txBox="1">
            <a:spLocks noChangeArrowheads="1"/>
          </p:cNvSpPr>
          <p:nvPr/>
        </p:nvSpPr>
        <p:spPr bwMode="auto">
          <a:xfrm>
            <a:off x="355600" y="4452938"/>
            <a:ext cx="1781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FF6600"/>
                </a:solidFill>
              </a:rPr>
              <a:t>l</a:t>
            </a:r>
            <a:r>
              <a:rPr lang="en-GB" altLang="en-US">
                <a:solidFill>
                  <a:srgbClr val="002060"/>
                </a:solidFill>
              </a:rPr>
              <a:t>arge</a:t>
            </a:r>
          </a:p>
        </p:txBody>
      </p:sp>
      <p:sp>
        <p:nvSpPr>
          <p:cNvPr id="33" name="Simplified Text Shape 9">
            <a:extLst>
              <a:ext uri="{FF2B5EF4-FFF2-40B4-BE49-F238E27FC236}">
                <a16:creationId xmlns:a16="http://schemas.microsoft.com/office/drawing/2014/main" id="{7E2958EB-5980-4B20-9C66-0E492338B4B6}"/>
              </a:ext>
            </a:extLst>
          </p:cNvPr>
          <p:cNvSpPr txBox="1">
            <a:spLocks noChangeArrowheads="1"/>
          </p:cNvSpPr>
          <p:nvPr/>
        </p:nvSpPr>
        <p:spPr bwMode="auto">
          <a:xfrm>
            <a:off x="355600" y="4891088"/>
            <a:ext cx="1781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FF6600"/>
                </a:solidFill>
              </a:rPr>
              <a:t>c</a:t>
            </a:r>
            <a:r>
              <a:rPr lang="en-GB" altLang="en-US">
                <a:solidFill>
                  <a:srgbClr val="002060"/>
                </a:solidFill>
              </a:rPr>
              <a:t>ages</a:t>
            </a:r>
          </a:p>
        </p:txBody>
      </p:sp>
      <p:sp>
        <p:nvSpPr>
          <p:cNvPr id="35" name="Simplified Text Shape 10">
            <a:extLst>
              <a:ext uri="{FF2B5EF4-FFF2-40B4-BE49-F238E27FC236}">
                <a16:creationId xmlns:a16="http://schemas.microsoft.com/office/drawing/2014/main" id="{6E87A681-2518-4070-A265-12AF14016343}"/>
              </a:ext>
            </a:extLst>
          </p:cNvPr>
          <p:cNvSpPr txBox="1">
            <a:spLocks noChangeArrowheads="1"/>
          </p:cNvSpPr>
          <p:nvPr/>
        </p:nvSpPr>
        <p:spPr bwMode="auto">
          <a:xfrm>
            <a:off x="355600" y="5330825"/>
            <a:ext cx="1781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FF6600"/>
                </a:solidFill>
              </a:rPr>
              <a:t>s</a:t>
            </a:r>
            <a:r>
              <a:rPr lang="en-GB" altLang="en-US">
                <a:solidFill>
                  <a:srgbClr val="002060"/>
                </a:solidFill>
              </a:rPr>
              <a:t>ecurely</a:t>
            </a:r>
          </a:p>
        </p:txBody>
      </p:sp>
      <p:sp>
        <p:nvSpPr>
          <p:cNvPr id="37" name="Simplified Text Shape 11">
            <a:extLst>
              <a:ext uri="{FF2B5EF4-FFF2-40B4-BE49-F238E27FC236}">
                <a16:creationId xmlns:a16="http://schemas.microsoft.com/office/drawing/2014/main" id="{1C18B9A9-2D22-4D98-BC00-2F18C7CC4890}"/>
              </a:ext>
            </a:extLst>
          </p:cNvPr>
          <p:cNvSpPr txBox="1">
            <a:spLocks noChangeArrowheads="1"/>
          </p:cNvSpPr>
          <p:nvPr/>
        </p:nvSpPr>
        <p:spPr bwMode="auto">
          <a:xfrm>
            <a:off x="355600" y="5768975"/>
            <a:ext cx="1781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FF6600"/>
                </a:solidFill>
              </a:rPr>
              <a:t>g</a:t>
            </a:r>
            <a:r>
              <a:rPr lang="en-GB" altLang="en-US">
                <a:solidFill>
                  <a:srgbClr val="002060"/>
                </a:solidFill>
              </a:rPr>
              <a:t>uarded!</a:t>
            </a:r>
          </a:p>
        </p:txBody>
      </p:sp>
      <p:sp>
        <p:nvSpPr>
          <p:cNvPr id="39" name="Simplified Text Shape 12">
            <a:extLst>
              <a:ext uri="{FF2B5EF4-FFF2-40B4-BE49-F238E27FC236}">
                <a16:creationId xmlns:a16="http://schemas.microsoft.com/office/drawing/2014/main" id="{A8ED0985-B7FA-4342-9349-6A72C7FBB962}"/>
              </a:ext>
            </a:extLst>
          </p:cNvPr>
          <p:cNvSpPr txBox="1">
            <a:spLocks noChangeArrowheads="1"/>
          </p:cNvSpPr>
          <p:nvPr/>
        </p:nvSpPr>
        <p:spPr bwMode="auto">
          <a:xfrm>
            <a:off x="2624138" y="1381125"/>
            <a:ext cx="1997075" cy="463550"/>
          </a:xfrm>
          <a:prstGeom prst="rect">
            <a:avLst/>
          </a:prstGeom>
          <a:solidFill>
            <a:srgbClr val="FF6600"/>
          </a:solidFill>
          <a:ln w="38100" algn="ctr">
            <a:solidFill>
              <a:srgbClr val="FF6600"/>
            </a:solidFill>
            <a:miter lim="800000"/>
            <a:headEnd/>
            <a:tailEnd/>
          </a:ln>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potassium</a:t>
            </a:r>
          </a:p>
        </p:txBody>
      </p:sp>
      <p:sp>
        <p:nvSpPr>
          <p:cNvPr id="41" name="Simplified Text Shape 13">
            <a:extLst>
              <a:ext uri="{FF2B5EF4-FFF2-40B4-BE49-F238E27FC236}">
                <a16:creationId xmlns:a16="http://schemas.microsoft.com/office/drawing/2014/main" id="{4FE7606E-A233-4371-A83F-AAF62208526F}"/>
              </a:ext>
            </a:extLst>
          </p:cNvPr>
          <p:cNvSpPr txBox="1">
            <a:spLocks noChangeArrowheads="1"/>
          </p:cNvSpPr>
          <p:nvPr/>
        </p:nvSpPr>
        <p:spPr bwMode="auto">
          <a:xfrm>
            <a:off x="2624138" y="1825625"/>
            <a:ext cx="1997075" cy="465138"/>
          </a:xfrm>
          <a:prstGeom prst="rect">
            <a:avLst/>
          </a:prstGeom>
          <a:solidFill>
            <a:srgbClr val="FF6600"/>
          </a:solidFill>
          <a:ln w="38100" algn="ctr">
            <a:solidFill>
              <a:srgbClr val="FF6600"/>
            </a:solidFill>
            <a:miter lim="800000"/>
            <a:headEnd/>
            <a:tailEnd/>
          </a:ln>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sodium</a:t>
            </a:r>
          </a:p>
        </p:txBody>
      </p:sp>
      <p:sp>
        <p:nvSpPr>
          <p:cNvPr id="43" name="Simplified Text Shape 14">
            <a:extLst>
              <a:ext uri="{FF2B5EF4-FFF2-40B4-BE49-F238E27FC236}">
                <a16:creationId xmlns:a16="http://schemas.microsoft.com/office/drawing/2014/main" id="{31F1352F-4CE6-4487-A9F1-45F03E28561C}"/>
              </a:ext>
            </a:extLst>
          </p:cNvPr>
          <p:cNvSpPr txBox="1">
            <a:spLocks noChangeArrowheads="1"/>
          </p:cNvSpPr>
          <p:nvPr/>
        </p:nvSpPr>
        <p:spPr bwMode="auto">
          <a:xfrm>
            <a:off x="2624138" y="2271713"/>
            <a:ext cx="1997075" cy="463550"/>
          </a:xfrm>
          <a:prstGeom prst="rect">
            <a:avLst/>
          </a:prstGeom>
          <a:solidFill>
            <a:srgbClr val="FF6600"/>
          </a:solidFill>
          <a:ln w="38100" algn="ctr">
            <a:solidFill>
              <a:srgbClr val="FF6600"/>
            </a:solidFill>
            <a:miter lim="800000"/>
            <a:headEnd/>
            <a:tailEnd/>
          </a:ln>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calcium</a:t>
            </a:r>
          </a:p>
        </p:txBody>
      </p:sp>
      <p:sp>
        <p:nvSpPr>
          <p:cNvPr id="45" name="Simplified Text Shape 15">
            <a:extLst>
              <a:ext uri="{FF2B5EF4-FFF2-40B4-BE49-F238E27FC236}">
                <a16:creationId xmlns:a16="http://schemas.microsoft.com/office/drawing/2014/main" id="{A2586BAE-BD3A-401D-BBE6-F3924271FBCA}"/>
              </a:ext>
            </a:extLst>
          </p:cNvPr>
          <p:cNvSpPr txBox="1">
            <a:spLocks noChangeArrowheads="1"/>
          </p:cNvSpPr>
          <p:nvPr/>
        </p:nvSpPr>
        <p:spPr bwMode="auto">
          <a:xfrm>
            <a:off x="2624138" y="2717800"/>
            <a:ext cx="1997075" cy="463550"/>
          </a:xfrm>
          <a:prstGeom prst="rect">
            <a:avLst/>
          </a:prstGeom>
          <a:solidFill>
            <a:srgbClr val="FF6600"/>
          </a:solidFill>
          <a:ln w="38100" algn="ctr">
            <a:solidFill>
              <a:srgbClr val="FF6600"/>
            </a:solidFill>
            <a:miter lim="800000"/>
            <a:headEnd/>
            <a:tailEnd/>
          </a:ln>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magnesium</a:t>
            </a:r>
          </a:p>
        </p:txBody>
      </p:sp>
      <p:sp>
        <p:nvSpPr>
          <p:cNvPr id="47" name="Simplified Text Shape 16">
            <a:extLst>
              <a:ext uri="{FF2B5EF4-FFF2-40B4-BE49-F238E27FC236}">
                <a16:creationId xmlns:a16="http://schemas.microsoft.com/office/drawing/2014/main" id="{04EA931B-FDA6-474C-99E7-6B3720393665}"/>
              </a:ext>
            </a:extLst>
          </p:cNvPr>
          <p:cNvSpPr txBox="1">
            <a:spLocks noChangeArrowheads="1"/>
          </p:cNvSpPr>
          <p:nvPr/>
        </p:nvSpPr>
        <p:spPr bwMode="auto">
          <a:xfrm>
            <a:off x="2624138" y="3163888"/>
            <a:ext cx="1997075" cy="463550"/>
          </a:xfrm>
          <a:prstGeom prst="rect">
            <a:avLst/>
          </a:prstGeom>
          <a:solidFill>
            <a:srgbClr val="FF6600"/>
          </a:solidFill>
          <a:ln w="38100" algn="ctr">
            <a:solidFill>
              <a:srgbClr val="FF6600"/>
            </a:solidFill>
            <a:miter lim="800000"/>
            <a:headEnd/>
            <a:tailEnd/>
          </a:ln>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err="1">
                <a:solidFill>
                  <a:schemeClr val="bg1"/>
                </a:solidFill>
              </a:rPr>
              <a:t>aluminum</a:t>
            </a:r>
            <a:endParaRPr lang="en-GB" altLang="en-US" dirty="0">
              <a:solidFill>
                <a:schemeClr val="bg1"/>
              </a:solidFill>
            </a:endParaRPr>
          </a:p>
        </p:txBody>
      </p:sp>
      <p:sp>
        <p:nvSpPr>
          <p:cNvPr id="49" name="Simplified Text Shape 17">
            <a:extLst>
              <a:ext uri="{FF2B5EF4-FFF2-40B4-BE49-F238E27FC236}">
                <a16:creationId xmlns:a16="http://schemas.microsoft.com/office/drawing/2014/main" id="{6FBF39BE-2EA6-46DE-BC96-DA9F7C40AB4F}"/>
              </a:ext>
            </a:extLst>
          </p:cNvPr>
          <p:cNvSpPr txBox="1">
            <a:spLocks noChangeArrowheads="1"/>
          </p:cNvSpPr>
          <p:nvPr/>
        </p:nvSpPr>
        <p:spPr bwMode="auto">
          <a:xfrm>
            <a:off x="2624138" y="3608388"/>
            <a:ext cx="1997075" cy="465137"/>
          </a:xfrm>
          <a:prstGeom prst="rect">
            <a:avLst/>
          </a:prstGeom>
          <a:solidFill>
            <a:srgbClr val="FF6600"/>
          </a:solidFill>
          <a:ln w="38100" algn="ctr">
            <a:solidFill>
              <a:srgbClr val="FF6600"/>
            </a:solidFill>
            <a:miter lim="800000"/>
            <a:headEnd/>
            <a:tailEnd/>
          </a:ln>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zinc</a:t>
            </a:r>
          </a:p>
        </p:txBody>
      </p:sp>
      <p:sp>
        <p:nvSpPr>
          <p:cNvPr id="51" name="Simplified Text Shape 18">
            <a:extLst>
              <a:ext uri="{FF2B5EF4-FFF2-40B4-BE49-F238E27FC236}">
                <a16:creationId xmlns:a16="http://schemas.microsoft.com/office/drawing/2014/main" id="{615BC120-EAC1-43B6-8B84-DC90D9AC7511}"/>
              </a:ext>
            </a:extLst>
          </p:cNvPr>
          <p:cNvSpPr txBox="1">
            <a:spLocks noChangeArrowheads="1"/>
          </p:cNvSpPr>
          <p:nvPr/>
        </p:nvSpPr>
        <p:spPr bwMode="auto">
          <a:xfrm>
            <a:off x="2624138" y="4054475"/>
            <a:ext cx="1997075" cy="463550"/>
          </a:xfrm>
          <a:prstGeom prst="rect">
            <a:avLst/>
          </a:prstGeom>
          <a:solidFill>
            <a:srgbClr val="FF6600"/>
          </a:solidFill>
          <a:ln w="38100" algn="ctr">
            <a:solidFill>
              <a:srgbClr val="FF6600"/>
            </a:solidFill>
            <a:miter lim="800000"/>
            <a:headEnd/>
            <a:tailEnd/>
          </a:ln>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iron</a:t>
            </a:r>
          </a:p>
        </p:txBody>
      </p:sp>
      <p:sp>
        <p:nvSpPr>
          <p:cNvPr id="53" name="Simplified Text Shape 19">
            <a:extLst>
              <a:ext uri="{FF2B5EF4-FFF2-40B4-BE49-F238E27FC236}">
                <a16:creationId xmlns:a16="http://schemas.microsoft.com/office/drawing/2014/main" id="{2E0B2AC0-4C00-4B87-B26E-CD5F5024A8DC}"/>
              </a:ext>
            </a:extLst>
          </p:cNvPr>
          <p:cNvSpPr txBox="1">
            <a:spLocks noChangeArrowheads="1"/>
          </p:cNvSpPr>
          <p:nvPr/>
        </p:nvSpPr>
        <p:spPr bwMode="auto">
          <a:xfrm>
            <a:off x="2624138" y="4500563"/>
            <a:ext cx="1997075" cy="463550"/>
          </a:xfrm>
          <a:prstGeom prst="rect">
            <a:avLst/>
          </a:prstGeom>
          <a:solidFill>
            <a:srgbClr val="FF6600"/>
          </a:solidFill>
          <a:ln w="38100" algn="ctr">
            <a:solidFill>
              <a:srgbClr val="FF6600"/>
            </a:solidFill>
            <a:miter lim="800000"/>
            <a:headEnd/>
            <a:tailEnd/>
          </a:ln>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lead</a:t>
            </a:r>
          </a:p>
        </p:txBody>
      </p:sp>
      <p:sp>
        <p:nvSpPr>
          <p:cNvPr id="55" name="Simplified Text Shape 20">
            <a:extLst>
              <a:ext uri="{FF2B5EF4-FFF2-40B4-BE49-F238E27FC236}">
                <a16:creationId xmlns:a16="http://schemas.microsoft.com/office/drawing/2014/main" id="{0DEA532A-DC62-456A-9D7E-4CD6F4CF69B4}"/>
              </a:ext>
            </a:extLst>
          </p:cNvPr>
          <p:cNvSpPr txBox="1">
            <a:spLocks noChangeArrowheads="1"/>
          </p:cNvSpPr>
          <p:nvPr/>
        </p:nvSpPr>
        <p:spPr bwMode="auto">
          <a:xfrm>
            <a:off x="2624138" y="4945063"/>
            <a:ext cx="1997075" cy="465137"/>
          </a:xfrm>
          <a:prstGeom prst="rect">
            <a:avLst/>
          </a:prstGeom>
          <a:solidFill>
            <a:srgbClr val="FF6600"/>
          </a:solidFill>
          <a:ln w="38100" algn="ctr">
            <a:solidFill>
              <a:srgbClr val="FF6600"/>
            </a:solidFill>
            <a:miter lim="800000"/>
            <a:headEnd/>
            <a:tailEnd/>
          </a:ln>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copper</a:t>
            </a:r>
          </a:p>
        </p:txBody>
      </p:sp>
      <p:sp>
        <p:nvSpPr>
          <p:cNvPr id="57" name="Simplified Text Shape 21">
            <a:extLst>
              <a:ext uri="{FF2B5EF4-FFF2-40B4-BE49-F238E27FC236}">
                <a16:creationId xmlns:a16="http://schemas.microsoft.com/office/drawing/2014/main" id="{7C43C43C-2DF3-4D41-880E-1DC289A4AFFD}"/>
              </a:ext>
            </a:extLst>
          </p:cNvPr>
          <p:cNvSpPr txBox="1">
            <a:spLocks noChangeArrowheads="1"/>
          </p:cNvSpPr>
          <p:nvPr/>
        </p:nvSpPr>
        <p:spPr bwMode="auto">
          <a:xfrm>
            <a:off x="2624138" y="5391150"/>
            <a:ext cx="1997075" cy="463550"/>
          </a:xfrm>
          <a:prstGeom prst="rect">
            <a:avLst/>
          </a:prstGeom>
          <a:solidFill>
            <a:srgbClr val="FF6600"/>
          </a:solidFill>
          <a:ln w="38100" algn="ctr">
            <a:solidFill>
              <a:srgbClr val="FF6600"/>
            </a:solidFill>
            <a:miter lim="800000"/>
            <a:headEnd/>
            <a:tailEnd/>
          </a:ln>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silver</a:t>
            </a:r>
          </a:p>
        </p:txBody>
      </p:sp>
      <p:sp>
        <p:nvSpPr>
          <p:cNvPr id="59" name="Simplified Text Shape 22">
            <a:extLst>
              <a:ext uri="{FF2B5EF4-FFF2-40B4-BE49-F238E27FC236}">
                <a16:creationId xmlns:a16="http://schemas.microsoft.com/office/drawing/2014/main" id="{E5F0BBE7-90C3-467F-B4EA-EE4C96945FC6}"/>
              </a:ext>
            </a:extLst>
          </p:cNvPr>
          <p:cNvSpPr txBox="1">
            <a:spLocks noChangeArrowheads="1"/>
          </p:cNvSpPr>
          <p:nvPr/>
        </p:nvSpPr>
        <p:spPr bwMode="auto">
          <a:xfrm>
            <a:off x="2624138" y="5837238"/>
            <a:ext cx="1997075" cy="463550"/>
          </a:xfrm>
          <a:prstGeom prst="rect">
            <a:avLst/>
          </a:prstGeom>
          <a:solidFill>
            <a:srgbClr val="FF6600"/>
          </a:solidFill>
          <a:ln w="38100" algn="ctr">
            <a:solidFill>
              <a:srgbClr val="FF6600"/>
            </a:solidFill>
            <a:miter lim="800000"/>
            <a:headEnd/>
            <a:tailEnd/>
          </a:ln>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gold</a:t>
            </a:r>
          </a:p>
        </p:txBody>
      </p:sp>
      <p:cxnSp>
        <p:nvCxnSpPr>
          <p:cNvPr id="17" name="Straight Arrow Connector 16">
            <a:extLst>
              <a:ext uri="{FF2B5EF4-FFF2-40B4-BE49-F238E27FC236}">
                <a16:creationId xmlns:a16="http://schemas.microsoft.com/office/drawing/2014/main" id="{89A06CA1-EDBA-41D2-9115-966285BD0620}"/>
              </a:ext>
            </a:extLst>
          </p:cNvPr>
          <p:cNvCxnSpPr/>
          <p:nvPr/>
        </p:nvCxnSpPr>
        <p:spPr bwMode="auto">
          <a:xfrm flipH="1">
            <a:off x="4051300" y="3633788"/>
            <a:ext cx="719138" cy="0"/>
          </a:xfrm>
          <a:prstGeom prst="straightConnector1">
            <a:avLst/>
          </a:prstGeom>
          <a:ln w="25400">
            <a:solidFill>
              <a:srgbClr val="000066"/>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5F836E7-E995-49D2-916B-8433D04852C9}"/>
              </a:ext>
            </a:extLst>
          </p:cNvPr>
          <p:cNvCxnSpPr/>
          <p:nvPr/>
        </p:nvCxnSpPr>
        <p:spPr bwMode="auto">
          <a:xfrm flipH="1">
            <a:off x="4051300" y="4559300"/>
            <a:ext cx="719138" cy="0"/>
          </a:xfrm>
          <a:prstGeom prst="straightConnector1">
            <a:avLst/>
          </a:prstGeom>
          <a:ln w="25400">
            <a:solidFill>
              <a:srgbClr val="000066"/>
            </a:solidFill>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13345" name="Picture 35" descr="notes_icon">
            <a:extLst>
              <a:ext uri="{FF2B5EF4-FFF2-40B4-BE49-F238E27FC236}">
                <a16:creationId xmlns:a16="http://schemas.microsoft.com/office/drawing/2014/main" id="{F95C9389-4857-45D2-B071-A1329DACAD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a:hlinkClick r:id="" action="ppaction://hlinkshowjump?jump=nextslide"/>
            <a:extLst>
              <a:ext uri="{FF2B5EF4-FFF2-40B4-BE49-F238E27FC236}">
                <a16:creationId xmlns:a16="http://schemas.microsoft.com/office/drawing/2014/main" id="{31C8D14C-19A7-4952-98AC-9B881527CC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5264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9"/>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3"/>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5"/>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6392"/>
                                        </p:tgtEl>
                                        <p:attrNameLst>
                                          <p:attrName>style.visibility</p:attrName>
                                        </p:attrNameLst>
                                      </p:cBhvr>
                                      <p:to>
                                        <p:strVal val="visible"/>
                                      </p:to>
                                    </p:set>
                                  </p:childTnLst>
                                </p:cTn>
                              </p:par>
                              <p:par>
                                <p:cTn id="106" presetID="22" presetClass="entr" presetSubtype="2" fill="hold" nodeType="with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wipe(right)">
                                      <p:cBhvr>
                                        <p:cTn id="108" dur="500"/>
                                        <p:tgtEl>
                                          <p:spTgt spid="1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childTnLst>
                                </p:cTn>
                              </p:par>
                              <p:par>
                                <p:cTn id="113" presetID="22" presetClass="entr" presetSubtype="2" fill="hold" nodeType="with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right)">
                                      <p:cBhvr>
                                        <p:cTn id="115" dur="500"/>
                                        <p:tgtEl>
                                          <p:spTgt spid="14"/>
                                        </p:tgtEl>
                                      </p:cBhvr>
                                    </p:animEffect>
                                  </p:childTnLst>
                                </p:cTn>
                              </p:par>
                            </p:childTnLst>
                          </p:cTn>
                        </p:par>
                        <p:par>
                          <p:cTn id="116" fill="hold" nodeType="afterGroup">
                            <p:stCondLst>
                              <p:cond delay="500"/>
                            </p:stCondLst>
                            <p:childTnLst>
                              <p:par>
                                <p:cTn id="117" presetID="1" presetClass="entr" presetSubtype="0"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8" grpId="0"/>
      <p:bldP spid="12" grpId="0" animBg="1"/>
      <p:bldP spid="13" grpId="0"/>
      <p:bldP spid="15" grpId="0" build="allAtOnce"/>
      <p:bldP spid="19" grpId="0" build="allAtOnce"/>
      <p:bldP spid="21" grpId="0" build="allAtOnce"/>
      <p:bldP spid="23" grpId="0" build="allAtOnce"/>
      <p:bldP spid="25" grpId="0" build="allAtOnce"/>
      <p:bldP spid="27" grpId="0" build="allAtOnce"/>
      <p:bldP spid="29" grpId="0" build="allAtOnce"/>
      <p:bldP spid="31" grpId="0" build="allAtOnce"/>
      <p:bldP spid="33" grpId="0" build="allAtOnce"/>
      <p:bldP spid="35" grpId="0" build="allAtOnce"/>
      <p:bldP spid="37" grpId="0" build="allAtOnce"/>
      <p:bldP spid="39" grpId="0" animBg="1"/>
      <p:bldP spid="41" grpId="0" animBg="1"/>
      <p:bldP spid="43" grpId="0" animBg="1"/>
      <p:bldP spid="45" grpId="0" animBg="1"/>
      <p:bldP spid="47" grpId="0" animBg="1"/>
      <p:bldP spid="49" grpId="0" animBg="1"/>
      <p:bldP spid="51" grpId="0" animBg="1"/>
      <p:bldP spid="53" grpId="0" animBg="1"/>
      <p:bldP spid="55" grpId="0" animBg="1"/>
      <p:bldP spid="57"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1B99367-011E-4D77-B901-0C8CA9980C18}"/>
              </a:ext>
            </a:extLst>
          </p:cNvPr>
          <p:cNvSpPr>
            <a:spLocks noGrp="1" noChangeArrowheads="1"/>
          </p:cNvSpPr>
          <p:nvPr>
            <p:ph type="title"/>
          </p:nvPr>
        </p:nvSpPr>
        <p:spPr/>
        <p:txBody>
          <a:bodyPr/>
          <a:lstStyle/>
          <a:p>
            <a:r>
              <a:rPr lang="en-GB" altLang="en-US" dirty="0"/>
              <a:t>Reactivity ordering activity</a:t>
            </a:r>
          </a:p>
        </p:txBody>
      </p:sp>
      <p:pic>
        <p:nvPicPr>
          <p:cNvPr id="15364" name="Picture 5" descr="flash_icon">
            <a:extLst>
              <a:ext uri="{FF2B5EF4-FFF2-40B4-BE49-F238E27FC236}">
                <a16:creationId xmlns:a16="http://schemas.microsoft.com/office/drawing/2014/main" id="{9104C3A2-F349-45BA-B5CF-4CF88A6B98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notes_icon">
            <a:extLst>
              <a:ext uri="{FF2B5EF4-FFF2-40B4-BE49-F238E27FC236}">
                <a16:creationId xmlns:a16="http://schemas.microsoft.com/office/drawing/2014/main" id="{B9CB09D0-AF5E-48AD-BBA0-A94D0AB274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a:hlinkClick r:id="" action="ppaction://hlinkshowjump?jump=nextslide"/>
            <a:extLst>
              <a:ext uri="{FF2B5EF4-FFF2-40B4-BE49-F238E27FC236}">
                <a16:creationId xmlns:a16="http://schemas.microsoft.com/office/drawing/2014/main" id="{0C3C1F58-BEA3-4C2A-BF5E-C400A8287B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539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0C4CC83-1926-4A3E-99CD-5AAE3788CA9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C5004FB8-F94E-47DD-AB19-099DC61C379B}"/>
              </a:ext>
            </a:extLst>
          </p:cNvPr>
          <p:cNvSpPr>
            <a:spLocks noGrp="1" noChangeArrowheads="1"/>
          </p:cNvSpPr>
          <p:nvPr>
            <p:ph type="title"/>
          </p:nvPr>
        </p:nvSpPr>
        <p:spPr/>
        <p:txBody>
          <a:bodyPr/>
          <a:lstStyle/>
          <a:p>
            <a:r>
              <a:rPr lang="en-GB" altLang="en-US"/>
              <a:t>Building the reactivity series</a:t>
            </a:r>
          </a:p>
        </p:txBody>
      </p:sp>
      <p:sp>
        <p:nvSpPr>
          <p:cNvPr id="17411" name="TextBox 26">
            <a:extLst>
              <a:ext uri="{FF2B5EF4-FFF2-40B4-BE49-F238E27FC236}">
                <a16:creationId xmlns:a16="http://schemas.microsoft.com/office/drawing/2014/main" id="{152ADAA9-9E04-4F6A-84BE-3ECDCA913430}"/>
              </a:ext>
            </a:extLst>
          </p:cNvPr>
          <p:cNvSpPr txBox="1">
            <a:spLocks noChangeArrowheads="1"/>
          </p:cNvSpPr>
          <p:nvPr/>
        </p:nvSpPr>
        <p:spPr bwMode="auto">
          <a:xfrm>
            <a:off x="355600" y="784225"/>
            <a:ext cx="878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During a reaction, metals lose electrons to form </a:t>
            </a:r>
            <a:r>
              <a:rPr lang="en-GB" altLang="en-US" b="1">
                <a:solidFill>
                  <a:srgbClr val="FF6600"/>
                </a:solidFill>
              </a:rPr>
              <a:t>positive ions</a:t>
            </a:r>
            <a:r>
              <a:rPr lang="en-GB" altLang="en-US"/>
              <a:t>. </a:t>
            </a:r>
          </a:p>
        </p:txBody>
      </p:sp>
      <p:sp>
        <p:nvSpPr>
          <p:cNvPr id="24" name="Rectangle 23">
            <a:extLst>
              <a:ext uri="{FF2B5EF4-FFF2-40B4-BE49-F238E27FC236}">
                <a16:creationId xmlns:a16="http://schemas.microsoft.com/office/drawing/2014/main" id="{DAE88553-8937-4F8A-BABA-2A7778153BF0}"/>
              </a:ext>
            </a:extLst>
          </p:cNvPr>
          <p:cNvSpPr>
            <a:spLocks noChangeArrowheads="1"/>
          </p:cNvSpPr>
          <p:nvPr/>
        </p:nvSpPr>
        <p:spPr bwMode="auto">
          <a:xfrm>
            <a:off x="355600" y="1631950"/>
            <a:ext cx="8348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Therefore, the reactivity of a metal is related to its ability to form positive ions. </a:t>
            </a:r>
          </a:p>
        </p:txBody>
      </p:sp>
      <p:sp>
        <p:nvSpPr>
          <p:cNvPr id="25" name="Text Box 3">
            <a:extLst>
              <a:ext uri="{FF2B5EF4-FFF2-40B4-BE49-F238E27FC236}">
                <a16:creationId xmlns:a16="http://schemas.microsoft.com/office/drawing/2014/main" id="{C3BC0D23-C0E5-48F5-BE9D-EC88E2124C30}"/>
              </a:ext>
            </a:extLst>
          </p:cNvPr>
          <p:cNvSpPr txBox="1">
            <a:spLocks noChangeArrowheads="1"/>
          </p:cNvSpPr>
          <p:nvPr/>
        </p:nvSpPr>
        <p:spPr bwMode="auto">
          <a:xfrm>
            <a:off x="355600" y="4806950"/>
            <a:ext cx="4548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Font typeface="Wingdings" panose="05000000000000000000" pitchFamily="2" charset="2"/>
              <a:buNone/>
            </a:pPr>
            <a:r>
              <a:rPr lang="en-GB" altLang="en-US"/>
              <a:t>We can use the reactivity series to make predictions about the reactions of metals.</a:t>
            </a:r>
          </a:p>
        </p:txBody>
      </p:sp>
      <p:sp>
        <p:nvSpPr>
          <p:cNvPr id="28" name="TextBox 4">
            <a:extLst>
              <a:ext uri="{FF2B5EF4-FFF2-40B4-BE49-F238E27FC236}">
                <a16:creationId xmlns:a16="http://schemas.microsoft.com/office/drawing/2014/main" id="{D3BE09CC-ED2F-4FBB-AF69-BAFE23F40373}"/>
              </a:ext>
            </a:extLst>
          </p:cNvPr>
          <p:cNvSpPr txBox="1">
            <a:spLocks noChangeArrowheads="1"/>
          </p:cNvSpPr>
          <p:nvPr/>
        </p:nvSpPr>
        <p:spPr bwMode="auto">
          <a:xfrm>
            <a:off x="355600" y="2851150"/>
            <a:ext cx="42275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Reactions of metals with </a:t>
            </a:r>
            <a:r>
              <a:rPr lang="en-GB" altLang="en-US" b="1" dirty="0">
                <a:solidFill>
                  <a:srgbClr val="010066"/>
                </a:solidFill>
              </a:rPr>
              <a:t>water</a:t>
            </a:r>
            <a:r>
              <a:rPr lang="en-GB" altLang="en-US" dirty="0"/>
              <a:t> and </a:t>
            </a:r>
            <a:r>
              <a:rPr lang="en-GB" altLang="en-US" b="1" dirty="0">
                <a:solidFill>
                  <a:srgbClr val="010066"/>
                </a:solidFill>
              </a:rPr>
              <a:t>acids</a:t>
            </a:r>
            <a:r>
              <a:rPr lang="en-GB" altLang="en-US" b="1" dirty="0">
                <a:solidFill>
                  <a:srgbClr val="FF6600"/>
                </a:solidFill>
              </a:rPr>
              <a:t> </a:t>
            </a:r>
            <a:r>
              <a:rPr lang="en-GB" altLang="en-US" dirty="0"/>
              <a:t>can be used to arrange metal elements in order of reactivity.</a:t>
            </a:r>
          </a:p>
        </p:txBody>
      </p:sp>
      <p:pic>
        <p:nvPicPr>
          <p:cNvPr id="17415" name="Picture 23" descr="Z:\Science\GCSE Science 2016\Presentation update\Design\Images\Scientist_Scene (2).png">
            <a:extLst>
              <a:ext uri="{FF2B5EF4-FFF2-40B4-BE49-F238E27FC236}">
                <a16:creationId xmlns:a16="http://schemas.microsoft.com/office/drawing/2014/main" id="{0BEA9E12-1EBD-4B0C-A289-B0ED80DE1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025" y="2235200"/>
            <a:ext cx="4852988"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FD15BB37-66B8-447E-AC80-7B07D4AD29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63C2522-784E-4E15-9810-7E374AC3B5A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62B61EE-2690-4106-BD5B-A89B512F0CB0}"/>
              </a:ext>
            </a:extLst>
          </p:cNvPr>
          <p:cNvSpPr>
            <a:spLocks noGrp="1" noChangeArrowheads="1"/>
          </p:cNvSpPr>
          <p:nvPr>
            <p:ph type="title"/>
          </p:nvPr>
        </p:nvSpPr>
        <p:spPr/>
        <p:txBody>
          <a:bodyPr/>
          <a:lstStyle/>
          <a:p>
            <a:r>
              <a:rPr lang="en-GB" altLang="en-US"/>
              <a:t>Reacting metals with water</a:t>
            </a:r>
          </a:p>
        </p:txBody>
      </p:sp>
      <p:sp>
        <p:nvSpPr>
          <p:cNvPr id="19459" name="Text Box 3">
            <a:extLst>
              <a:ext uri="{FF2B5EF4-FFF2-40B4-BE49-F238E27FC236}">
                <a16:creationId xmlns:a16="http://schemas.microsoft.com/office/drawing/2014/main" id="{B06B5A71-229C-445D-B020-3A8FEA70F7AB}"/>
              </a:ext>
            </a:extLst>
          </p:cNvPr>
          <p:cNvSpPr txBox="1">
            <a:spLocks noChangeArrowheads="1"/>
          </p:cNvSpPr>
          <p:nvPr/>
        </p:nvSpPr>
        <p:spPr bwMode="auto">
          <a:xfrm>
            <a:off x="355600" y="788988"/>
            <a:ext cx="3492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7"/>
                </a:solidFill>
              </a:rPr>
              <a:t>When any metal reacts</a:t>
            </a:r>
            <a:r>
              <a:rPr lang="en-GB" altLang="en-US">
                <a:solidFill>
                  <a:srgbClr val="00FFFF"/>
                </a:solidFill>
              </a:rPr>
              <a:t> </a:t>
            </a:r>
            <a:r>
              <a:rPr lang="en-GB" altLang="en-US">
                <a:solidFill>
                  <a:srgbClr val="010067"/>
                </a:solidFill>
              </a:rPr>
              <a:t>with water, the products are a </a:t>
            </a:r>
            <a:r>
              <a:rPr lang="en-GB" altLang="en-US" b="1">
                <a:solidFill>
                  <a:srgbClr val="FF6600"/>
                </a:solidFill>
              </a:rPr>
              <a:t>metal hydroxide </a:t>
            </a:r>
            <a:r>
              <a:rPr lang="en-GB" altLang="en-US">
                <a:solidFill>
                  <a:srgbClr val="010067"/>
                </a:solidFill>
              </a:rPr>
              <a:t>and hydrogen gas.</a:t>
            </a:r>
          </a:p>
        </p:txBody>
      </p:sp>
      <p:sp>
        <p:nvSpPr>
          <p:cNvPr id="709636" name="Text Box 4">
            <a:extLst>
              <a:ext uri="{FF2B5EF4-FFF2-40B4-BE49-F238E27FC236}">
                <a16:creationId xmlns:a16="http://schemas.microsoft.com/office/drawing/2014/main" id="{076838C7-CBAC-47A2-9C68-2F8F75EB5F92}"/>
              </a:ext>
            </a:extLst>
          </p:cNvPr>
          <p:cNvSpPr txBox="1">
            <a:spLocks noChangeArrowheads="1"/>
          </p:cNvSpPr>
          <p:nvPr/>
        </p:nvSpPr>
        <p:spPr bwMode="auto">
          <a:xfrm>
            <a:off x="2170113" y="5772150"/>
            <a:ext cx="4803775" cy="833438"/>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rgbClr val="010067"/>
                </a:solidFill>
              </a:rPr>
              <a:t>What test could you do to show hydrogen is produced?</a:t>
            </a:r>
          </a:p>
        </p:txBody>
      </p:sp>
      <p:sp>
        <p:nvSpPr>
          <p:cNvPr id="709638" name="AutoShape 6">
            <a:extLst>
              <a:ext uri="{FF2B5EF4-FFF2-40B4-BE49-F238E27FC236}">
                <a16:creationId xmlns:a16="http://schemas.microsoft.com/office/drawing/2014/main" id="{58F222EE-7429-48B3-99AE-37E6AC19C399}"/>
              </a:ext>
            </a:extLst>
          </p:cNvPr>
          <p:cNvSpPr>
            <a:spLocks noChangeArrowheads="1"/>
          </p:cNvSpPr>
          <p:nvPr/>
        </p:nvSpPr>
        <p:spPr bwMode="auto">
          <a:xfrm>
            <a:off x="355600" y="4011613"/>
            <a:ext cx="8315325" cy="876300"/>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709639" name="Text Box 7">
            <a:extLst>
              <a:ext uri="{FF2B5EF4-FFF2-40B4-BE49-F238E27FC236}">
                <a16:creationId xmlns:a16="http://schemas.microsoft.com/office/drawing/2014/main" id="{B815CC87-F236-4C7D-BF7C-7DAF46E38C5C}"/>
              </a:ext>
            </a:extLst>
          </p:cNvPr>
          <p:cNvSpPr txBox="1">
            <a:spLocks noChangeArrowheads="1"/>
          </p:cNvSpPr>
          <p:nvPr/>
        </p:nvSpPr>
        <p:spPr bwMode="auto">
          <a:xfrm>
            <a:off x="539750" y="4217988"/>
            <a:ext cx="9858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metal</a:t>
            </a:r>
          </a:p>
        </p:txBody>
      </p:sp>
      <p:sp>
        <p:nvSpPr>
          <p:cNvPr id="709640" name="Text Box 8">
            <a:extLst>
              <a:ext uri="{FF2B5EF4-FFF2-40B4-BE49-F238E27FC236}">
                <a16:creationId xmlns:a16="http://schemas.microsoft.com/office/drawing/2014/main" id="{75568419-6AEF-43B7-A869-B750A407214F}"/>
              </a:ext>
            </a:extLst>
          </p:cNvPr>
          <p:cNvSpPr txBox="1">
            <a:spLocks noChangeArrowheads="1"/>
          </p:cNvSpPr>
          <p:nvPr/>
        </p:nvSpPr>
        <p:spPr bwMode="auto">
          <a:xfrm>
            <a:off x="2105025" y="4217988"/>
            <a:ext cx="9858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water</a:t>
            </a:r>
          </a:p>
        </p:txBody>
      </p:sp>
      <p:sp>
        <p:nvSpPr>
          <p:cNvPr id="709641" name="Text Box 9">
            <a:extLst>
              <a:ext uri="{FF2B5EF4-FFF2-40B4-BE49-F238E27FC236}">
                <a16:creationId xmlns:a16="http://schemas.microsoft.com/office/drawing/2014/main" id="{1E675F01-AE62-4C2C-A13A-7F79BE85F40A}"/>
              </a:ext>
            </a:extLst>
          </p:cNvPr>
          <p:cNvSpPr txBox="1">
            <a:spLocks noChangeArrowheads="1"/>
          </p:cNvSpPr>
          <p:nvPr/>
        </p:nvSpPr>
        <p:spPr bwMode="auto">
          <a:xfrm>
            <a:off x="3803650" y="4217988"/>
            <a:ext cx="2541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metal hydroxide</a:t>
            </a:r>
          </a:p>
        </p:txBody>
      </p:sp>
      <p:sp>
        <p:nvSpPr>
          <p:cNvPr id="709642" name="Text Box 10">
            <a:extLst>
              <a:ext uri="{FF2B5EF4-FFF2-40B4-BE49-F238E27FC236}">
                <a16:creationId xmlns:a16="http://schemas.microsoft.com/office/drawing/2014/main" id="{22265898-2FB1-4BC5-B5A4-DF73CE930741}"/>
              </a:ext>
            </a:extLst>
          </p:cNvPr>
          <p:cNvSpPr txBox="1">
            <a:spLocks noChangeArrowheads="1"/>
          </p:cNvSpPr>
          <p:nvPr/>
        </p:nvSpPr>
        <p:spPr bwMode="auto">
          <a:xfrm>
            <a:off x="6913563" y="4217988"/>
            <a:ext cx="15827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hydrogen</a:t>
            </a:r>
          </a:p>
        </p:txBody>
      </p:sp>
      <p:sp>
        <p:nvSpPr>
          <p:cNvPr id="709643" name="Text Box 11">
            <a:extLst>
              <a:ext uri="{FF2B5EF4-FFF2-40B4-BE49-F238E27FC236}">
                <a16:creationId xmlns:a16="http://schemas.microsoft.com/office/drawing/2014/main" id="{49A48F7C-B137-4548-A7C9-BB1BB652C809}"/>
              </a:ext>
            </a:extLst>
          </p:cNvPr>
          <p:cNvSpPr txBox="1">
            <a:spLocks noChangeArrowheads="1"/>
          </p:cNvSpPr>
          <p:nvPr/>
        </p:nvSpPr>
        <p:spPr bwMode="auto">
          <a:xfrm>
            <a:off x="1604963" y="417512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b="1">
                <a:solidFill>
                  <a:schemeClr val="bg1"/>
                </a:solidFill>
              </a:rPr>
              <a:t>+</a:t>
            </a:r>
          </a:p>
        </p:txBody>
      </p:sp>
      <p:sp>
        <p:nvSpPr>
          <p:cNvPr id="709645" name="Text Box 13">
            <a:extLst>
              <a:ext uri="{FF2B5EF4-FFF2-40B4-BE49-F238E27FC236}">
                <a16:creationId xmlns:a16="http://schemas.microsoft.com/office/drawing/2014/main" id="{81296889-7A4F-41F8-857C-8544B26878E7}"/>
              </a:ext>
            </a:extLst>
          </p:cNvPr>
          <p:cNvSpPr txBox="1">
            <a:spLocks noChangeArrowheads="1"/>
          </p:cNvSpPr>
          <p:nvPr/>
        </p:nvSpPr>
        <p:spPr bwMode="auto">
          <a:xfrm>
            <a:off x="6416675" y="417512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000">
                <a:solidFill>
                  <a:schemeClr val="bg1"/>
                </a:solidFill>
              </a:rPr>
              <a:t>+</a:t>
            </a:r>
          </a:p>
        </p:txBody>
      </p:sp>
      <p:sp>
        <p:nvSpPr>
          <p:cNvPr id="709646" name="Text Box 14">
            <a:extLst>
              <a:ext uri="{FF2B5EF4-FFF2-40B4-BE49-F238E27FC236}">
                <a16:creationId xmlns:a16="http://schemas.microsoft.com/office/drawing/2014/main" id="{482D4443-7295-4F3A-8D0A-AF0AAD4FE55C}"/>
              </a:ext>
            </a:extLst>
          </p:cNvPr>
          <p:cNvSpPr txBox="1">
            <a:spLocks noChangeArrowheads="1"/>
          </p:cNvSpPr>
          <p:nvPr/>
        </p:nvSpPr>
        <p:spPr bwMode="auto">
          <a:xfrm>
            <a:off x="355600" y="2582863"/>
            <a:ext cx="34925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7"/>
                </a:solidFill>
              </a:rPr>
              <a:t>The general equation for the reaction of a metal with water is:</a:t>
            </a:r>
            <a:endParaRPr lang="en-GB" altLang="en-US"/>
          </a:p>
        </p:txBody>
      </p:sp>
      <p:pic>
        <p:nvPicPr>
          <p:cNvPr id="19469" name="Picture 17" descr="Reactivity_rubidium.png">
            <a:extLst>
              <a:ext uri="{FF2B5EF4-FFF2-40B4-BE49-F238E27FC236}">
                <a16:creationId xmlns:a16="http://schemas.microsoft.com/office/drawing/2014/main" id="{D1B2AF93-A820-4286-9173-EE86AF3752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836613"/>
            <a:ext cx="4284663"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FE0E85E8-DD60-4AAE-8D5A-D5BDA0DC4A4F}"/>
              </a:ext>
            </a:extLst>
          </p:cNvPr>
          <p:cNvCxnSpPr/>
          <p:nvPr/>
        </p:nvCxnSpPr>
        <p:spPr bwMode="auto">
          <a:xfrm flipV="1">
            <a:off x="3167063" y="4449763"/>
            <a:ext cx="681037" cy="12700"/>
          </a:xfrm>
          <a:prstGeom prst="straightConnector1">
            <a:avLst/>
          </a:prstGeom>
          <a:solidFill>
            <a:schemeClr val="accent1"/>
          </a:solidFill>
          <a:ln w="57150" cap="flat" cmpd="sng" algn="ctr">
            <a:solidFill>
              <a:schemeClr val="bg1">
                <a:lumMod val="95000"/>
              </a:schemeClr>
            </a:solidFill>
            <a:prstDash val="solid"/>
            <a:round/>
            <a:headEnd type="none" w="med" len="med"/>
            <a:tailEnd type="arrow"/>
          </a:ln>
          <a:effectLst/>
        </p:spPr>
      </p:cxnSp>
      <p:sp>
        <p:nvSpPr>
          <p:cNvPr id="18" name="TextBox 17">
            <a:extLst>
              <a:ext uri="{FF2B5EF4-FFF2-40B4-BE49-F238E27FC236}">
                <a16:creationId xmlns:a16="http://schemas.microsoft.com/office/drawing/2014/main" id="{13B3B2B2-D400-4B60-8C5F-431DC6AE4534}"/>
              </a:ext>
            </a:extLst>
          </p:cNvPr>
          <p:cNvSpPr txBox="1">
            <a:spLocks noChangeArrowheads="1"/>
          </p:cNvSpPr>
          <p:nvPr/>
        </p:nvSpPr>
        <p:spPr bwMode="auto">
          <a:xfrm>
            <a:off x="355600" y="5105400"/>
            <a:ext cx="7373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Different metals react with water to a different extent.</a:t>
            </a:r>
          </a:p>
        </p:txBody>
      </p:sp>
      <p:pic>
        <p:nvPicPr>
          <p:cNvPr id="19" name="Picture 8">
            <a:hlinkClick r:id="" action="ppaction://hlinkshowjump?jump=nextslide"/>
            <a:extLst>
              <a:ext uri="{FF2B5EF4-FFF2-40B4-BE49-F238E27FC236}">
                <a16:creationId xmlns:a16="http://schemas.microsoft.com/office/drawing/2014/main" id="{A3EDA379-9FA4-4BCB-84E6-367071DD18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96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96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96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96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96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96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96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96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09636"/>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6" grpId="0" animBg="1" autoUpdateAnimBg="0"/>
      <p:bldP spid="709638" grpId="0" animBg="1"/>
      <p:bldP spid="709639" grpId="0"/>
      <p:bldP spid="709640" grpId="0"/>
      <p:bldP spid="709641" grpId="0"/>
      <p:bldP spid="709642" grpId="0"/>
      <p:bldP spid="709643" grpId="0"/>
      <p:bldP spid="709645" grpId="0"/>
      <p:bldP spid="709646" grpId="0" autoUpdateAnimBg="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41F7B45-47F5-4C32-B67B-532873EF95A4}"/>
              </a:ext>
            </a:extLst>
          </p:cNvPr>
          <p:cNvSpPr>
            <a:spLocks noGrp="1" noChangeArrowheads="1"/>
          </p:cNvSpPr>
          <p:nvPr>
            <p:ph type="title"/>
          </p:nvPr>
        </p:nvSpPr>
        <p:spPr/>
        <p:txBody>
          <a:bodyPr/>
          <a:lstStyle/>
          <a:p>
            <a:r>
              <a:rPr lang="en-GB" altLang="en-US" dirty="0"/>
              <a:t>Investigating reactivity with water</a:t>
            </a:r>
          </a:p>
        </p:txBody>
      </p:sp>
      <p:pic>
        <p:nvPicPr>
          <p:cNvPr id="21509" name="Picture 5" descr="flash_icon">
            <a:extLst>
              <a:ext uri="{FF2B5EF4-FFF2-40B4-BE49-F238E27FC236}">
                <a16:creationId xmlns:a16="http://schemas.microsoft.com/office/drawing/2014/main" id="{24E96065-D4BC-4639-A468-0C0BA751CF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a:hlinkClick r:id="" action="ppaction://hlinkshowjump?jump=nextslide"/>
            <a:extLst>
              <a:ext uri="{FF2B5EF4-FFF2-40B4-BE49-F238E27FC236}">
                <a16:creationId xmlns:a16="http://schemas.microsoft.com/office/drawing/2014/main" id="{1F876291-7B1F-4390-90F3-4658BFBF01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exp_icon">
            <a:extLst>
              <a:ext uri="{FF2B5EF4-FFF2-40B4-BE49-F238E27FC236}">
                <a16:creationId xmlns:a16="http://schemas.microsoft.com/office/drawing/2014/main" id="{961539D8-24B5-4829-8993-FC7BC29818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0038" y="150813"/>
            <a:ext cx="6111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FBA9989-8F8B-421D-A8CF-0C1D635DC5C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81341"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154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805F226-9817-451A-8E09-C5E427FBB677}"/>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41AE527-BFE8-4B0B-8AC5-F7D6916DC296}"/>
              </a:ext>
            </a:extLst>
          </p:cNvPr>
          <p:cNvSpPr>
            <a:spLocks noGrp="1" noChangeArrowheads="1"/>
          </p:cNvSpPr>
          <p:nvPr>
            <p:ph type="title"/>
          </p:nvPr>
        </p:nvSpPr>
        <p:spPr/>
        <p:txBody>
          <a:bodyPr/>
          <a:lstStyle/>
          <a:p>
            <a:r>
              <a:rPr lang="en-GB" altLang="en-US"/>
              <a:t>Which element is more reactive?</a:t>
            </a:r>
          </a:p>
        </p:txBody>
      </p:sp>
      <p:sp>
        <p:nvSpPr>
          <p:cNvPr id="23555" name="Text Box 3">
            <a:extLst>
              <a:ext uri="{FF2B5EF4-FFF2-40B4-BE49-F238E27FC236}">
                <a16:creationId xmlns:a16="http://schemas.microsoft.com/office/drawing/2014/main" id="{2B673943-47F6-41BE-BFF4-20064D971301}"/>
              </a:ext>
            </a:extLst>
          </p:cNvPr>
          <p:cNvSpPr txBox="1">
            <a:spLocks noChangeArrowheads="1"/>
          </p:cNvSpPr>
          <p:nvPr/>
        </p:nvSpPr>
        <p:spPr bwMode="auto">
          <a:xfrm>
            <a:off x="355600" y="784225"/>
            <a:ext cx="817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7"/>
                </a:solidFill>
              </a:rPr>
              <a:t>From the experiments with water at room temperature, the order of metals in the reactivity series can be determined.</a:t>
            </a:r>
          </a:p>
        </p:txBody>
      </p:sp>
      <p:sp>
        <p:nvSpPr>
          <p:cNvPr id="26" name="TextBox 25">
            <a:extLst>
              <a:ext uri="{FF2B5EF4-FFF2-40B4-BE49-F238E27FC236}">
                <a16:creationId xmlns:a16="http://schemas.microsoft.com/office/drawing/2014/main" id="{39AAB587-E6C9-4E8E-9FFD-7A0C8E772C00}"/>
              </a:ext>
            </a:extLst>
          </p:cNvPr>
          <p:cNvSpPr txBox="1">
            <a:spLocks noChangeArrowheads="1"/>
          </p:cNvSpPr>
          <p:nvPr/>
        </p:nvSpPr>
        <p:spPr bwMode="auto">
          <a:xfrm>
            <a:off x="2114550" y="5659438"/>
            <a:ext cx="4914900"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Why can magnesium only react with water in the form of steam?</a:t>
            </a:r>
          </a:p>
        </p:txBody>
      </p:sp>
      <p:sp>
        <p:nvSpPr>
          <p:cNvPr id="29" name="TextBox 28">
            <a:extLst>
              <a:ext uri="{FF2B5EF4-FFF2-40B4-BE49-F238E27FC236}">
                <a16:creationId xmlns:a16="http://schemas.microsoft.com/office/drawing/2014/main" id="{FAC07BCB-8A72-4FEC-8C42-77FBF7C35D1E}"/>
              </a:ext>
            </a:extLst>
          </p:cNvPr>
          <p:cNvSpPr txBox="1">
            <a:spLocks noChangeArrowheads="1"/>
          </p:cNvSpPr>
          <p:nvPr/>
        </p:nvSpPr>
        <p:spPr bwMode="auto">
          <a:xfrm>
            <a:off x="355601" y="1711325"/>
            <a:ext cx="8415866"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From their reactions with water, what is the order of reactivity for potassium, lithium and rubidium?</a:t>
            </a:r>
          </a:p>
        </p:txBody>
      </p:sp>
      <p:sp>
        <p:nvSpPr>
          <p:cNvPr id="41" name="AutoShape 6">
            <a:extLst>
              <a:ext uri="{FF2B5EF4-FFF2-40B4-BE49-F238E27FC236}">
                <a16:creationId xmlns:a16="http://schemas.microsoft.com/office/drawing/2014/main" id="{6B98A01A-F709-416F-AC88-BD5A9EFE52C4}"/>
              </a:ext>
            </a:extLst>
          </p:cNvPr>
          <p:cNvSpPr>
            <a:spLocks noChangeArrowheads="1"/>
          </p:cNvSpPr>
          <p:nvPr/>
        </p:nvSpPr>
        <p:spPr bwMode="auto">
          <a:xfrm>
            <a:off x="1589088" y="2725738"/>
            <a:ext cx="5748688" cy="444500"/>
          </a:xfrm>
          <a:prstGeom prst="roundRect">
            <a:avLst>
              <a:gd name="adj" fmla="val 0"/>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2" name="Text Box 7">
            <a:extLst>
              <a:ext uri="{FF2B5EF4-FFF2-40B4-BE49-F238E27FC236}">
                <a16:creationId xmlns:a16="http://schemas.microsoft.com/office/drawing/2014/main" id="{24929DBD-6758-45C2-A7F6-32DEBF7E0E1D}"/>
              </a:ext>
            </a:extLst>
          </p:cNvPr>
          <p:cNvSpPr txBox="1">
            <a:spLocks noChangeArrowheads="1"/>
          </p:cNvSpPr>
          <p:nvPr/>
        </p:nvSpPr>
        <p:spPr bwMode="auto">
          <a:xfrm>
            <a:off x="1634244" y="4752535"/>
            <a:ext cx="162648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rubidium</a:t>
            </a:r>
          </a:p>
        </p:txBody>
      </p:sp>
      <p:sp>
        <p:nvSpPr>
          <p:cNvPr id="43" name="Text Box 8">
            <a:extLst>
              <a:ext uri="{FF2B5EF4-FFF2-40B4-BE49-F238E27FC236}">
                <a16:creationId xmlns:a16="http://schemas.microsoft.com/office/drawing/2014/main" id="{6487E087-73DF-4D41-BF6C-1DC645C970D8}"/>
              </a:ext>
            </a:extLst>
          </p:cNvPr>
          <p:cNvSpPr txBox="1">
            <a:spLocks noChangeArrowheads="1"/>
          </p:cNvSpPr>
          <p:nvPr/>
        </p:nvSpPr>
        <p:spPr bwMode="auto">
          <a:xfrm>
            <a:off x="1639888" y="2709863"/>
            <a:ext cx="113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metal</a:t>
            </a:r>
          </a:p>
        </p:txBody>
      </p:sp>
      <p:sp>
        <p:nvSpPr>
          <p:cNvPr id="44" name="Text Box 9">
            <a:extLst>
              <a:ext uri="{FF2B5EF4-FFF2-40B4-BE49-F238E27FC236}">
                <a16:creationId xmlns:a16="http://schemas.microsoft.com/office/drawing/2014/main" id="{BB349691-7B5F-4412-B1E4-3E7849FDDD52}"/>
              </a:ext>
            </a:extLst>
          </p:cNvPr>
          <p:cNvSpPr txBox="1">
            <a:spLocks noChangeArrowheads="1"/>
          </p:cNvSpPr>
          <p:nvPr/>
        </p:nvSpPr>
        <p:spPr bwMode="auto">
          <a:xfrm>
            <a:off x="3368500" y="2709863"/>
            <a:ext cx="3144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reaction with water</a:t>
            </a:r>
          </a:p>
        </p:txBody>
      </p:sp>
      <p:sp>
        <p:nvSpPr>
          <p:cNvPr id="45" name="AutoShape 10">
            <a:extLst>
              <a:ext uri="{FF2B5EF4-FFF2-40B4-BE49-F238E27FC236}">
                <a16:creationId xmlns:a16="http://schemas.microsoft.com/office/drawing/2014/main" id="{0FBA9A1E-BABA-4F35-8ABA-75ED85977442}"/>
              </a:ext>
            </a:extLst>
          </p:cNvPr>
          <p:cNvSpPr>
            <a:spLocks noChangeArrowheads="1"/>
          </p:cNvSpPr>
          <p:nvPr/>
        </p:nvSpPr>
        <p:spPr bwMode="auto">
          <a:xfrm>
            <a:off x="1589088" y="2733675"/>
            <a:ext cx="5748690" cy="2628900"/>
          </a:xfrm>
          <a:prstGeom prst="roundRect">
            <a:avLst>
              <a:gd name="adj" fmla="val 0"/>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6" name="Text Box 11">
            <a:extLst>
              <a:ext uri="{FF2B5EF4-FFF2-40B4-BE49-F238E27FC236}">
                <a16:creationId xmlns:a16="http://schemas.microsoft.com/office/drawing/2014/main" id="{94A8BD86-F733-482C-BF2D-85715230FF38}"/>
              </a:ext>
            </a:extLst>
          </p:cNvPr>
          <p:cNvSpPr txBox="1">
            <a:spLocks noChangeArrowheads="1"/>
          </p:cNvSpPr>
          <p:nvPr/>
        </p:nvSpPr>
        <p:spPr bwMode="auto">
          <a:xfrm>
            <a:off x="1639888" y="3981803"/>
            <a:ext cx="1680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potassium</a:t>
            </a:r>
          </a:p>
        </p:txBody>
      </p:sp>
      <p:sp>
        <p:nvSpPr>
          <p:cNvPr id="47" name="Text Box 12">
            <a:extLst>
              <a:ext uri="{FF2B5EF4-FFF2-40B4-BE49-F238E27FC236}">
                <a16:creationId xmlns:a16="http://schemas.microsoft.com/office/drawing/2014/main" id="{64DF3B9D-C94C-4408-8719-D249A82EFD76}"/>
              </a:ext>
            </a:extLst>
          </p:cNvPr>
          <p:cNvSpPr txBox="1">
            <a:spLocks noChangeArrowheads="1"/>
          </p:cNvSpPr>
          <p:nvPr/>
        </p:nvSpPr>
        <p:spPr bwMode="auto">
          <a:xfrm>
            <a:off x="1634244" y="3259138"/>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lithium</a:t>
            </a:r>
          </a:p>
        </p:txBody>
      </p:sp>
      <p:sp>
        <p:nvSpPr>
          <p:cNvPr id="50" name="Line 15">
            <a:extLst>
              <a:ext uri="{FF2B5EF4-FFF2-40B4-BE49-F238E27FC236}">
                <a16:creationId xmlns:a16="http://schemas.microsoft.com/office/drawing/2014/main" id="{656DADB3-006B-42B1-A4D6-1D309FC71206}"/>
              </a:ext>
            </a:extLst>
          </p:cNvPr>
          <p:cNvSpPr>
            <a:spLocks noChangeShapeType="1"/>
          </p:cNvSpPr>
          <p:nvPr/>
        </p:nvSpPr>
        <p:spPr bwMode="auto">
          <a:xfrm>
            <a:off x="1589088" y="3163889"/>
            <a:ext cx="5748688"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sp>
        <p:nvSpPr>
          <p:cNvPr id="51" name="Line 16">
            <a:extLst>
              <a:ext uri="{FF2B5EF4-FFF2-40B4-BE49-F238E27FC236}">
                <a16:creationId xmlns:a16="http://schemas.microsoft.com/office/drawing/2014/main" id="{BFCF8A39-ED60-4D00-9C02-3089F63B5530}"/>
              </a:ext>
            </a:extLst>
          </p:cNvPr>
          <p:cNvSpPr>
            <a:spLocks noChangeShapeType="1"/>
          </p:cNvSpPr>
          <p:nvPr/>
        </p:nvSpPr>
        <p:spPr bwMode="auto">
          <a:xfrm>
            <a:off x="1589088" y="3824289"/>
            <a:ext cx="574868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sp>
        <p:nvSpPr>
          <p:cNvPr id="52" name="Line 17">
            <a:extLst>
              <a:ext uri="{FF2B5EF4-FFF2-40B4-BE49-F238E27FC236}">
                <a16:creationId xmlns:a16="http://schemas.microsoft.com/office/drawing/2014/main" id="{832AC00D-F78F-4296-A4E7-C35F087981F7}"/>
              </a:ext>
            </a:extLst>
          </p:cNvPr>
          <p:cNvSpPr>
            <a:spLocks noChangeShapeType="1"/>
          </p:cNvSpPr>
          <p:nvPr/>
        </p:nvSpPr>
        <p:spPr bwMode="auto">
          <a:xfrm>
            <a:off x="1589088" y="4605339"/>
            <a:ext cx="574868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sp>
        <p:nvSpPr>
          <p:cNvPr id="53" name="Line 18">
            <a:extLst>
              <a:ext uri="{FF2B5EF4-FFF2-40B4-BE49-F238E27FC236}">
                <a16:creationId xmlns:a16="http://schemas.microsoft.com/office/drawing/2014/main" id="{15BE906D-1737-4209-A754-6603B4BA294D}"/>
              </a:ext>
            </a:extLst>
          </p:cNvPr>
          <p:cNvSpPr>
            <a:spLocks noChangeShapeType="1"/>
          </p:cNvSpPr>
          <p:nvPr/>
        </p:nvSpPr>
        <p:spPr bwMode="auto">
          <a:xfrm>
            <a:off x="3320875" y="2733675"/>
            <a:ext cx="0" cy="262255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2" name="Text Box 27">
            <a:extLst>
              <a:ext uri="{FF2B5EF4-FFF2-40B4-BE49-F238E27FC236}">
                <a16:creationId xmlns:a16="http://schemas.microsoft.com/office/drawing/2014/main" id="{37573352-E02B-4007-B198-E9AA686C660A}"/>
              </a:ext>
            </a:extLst>
          </p:cNvPr>
          <p:cNvSpPr txBox="1">
            <a:spLocks noChangeArrowheads="1"/>
          </p:cNvSpPr>
          <p:nvPr/>
        </p:nvSpPr>
        <p:spPr bwMode="auto">
          <a:xfrm>
            <a:off x="3368324" y="4768073"/>
            <a:ext cx="39694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dirty="0"/>
              <a:t>explodes with sparks</a:t>
            </a:r>
          </a:p>
        </p:txBody>
      </p:sp>
      <p:sp>
        <p:nvSpPr>
          <p:cNvPr id="63" name="Text Box 28">
            <a:extLst>
              <a:ext uri="{FF2B5EF4-FFF2-40B4-BE49-F238E27FC236}">
                <a16:creationId xmlns:a16="http://schemas.microsoft.com/office/drawing/2014/main" id="{0C30AF84-3971-43F6-9D5A-E248DECA34DD}"/>
              </a:ext>
            </a:extLst>
          </p:cNvPr>
          <p:cNvSpPr txBox="1">
            <a:spLocks noChangeArrowheads="1"/>
          </p:cNvSpPr>
          <p:nvPr/>
        </p:nvSpPr>
        <p:spPr bwMode="auto">
          <a:xfrm>
            <a:off x="3368323" y="3827816"/>
            <a:ext cx="396945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dirty="0"/>
              <a:t>explosive reaction, lilac flame produced immediately</a:t>
            </a:r>
          </a:p>
        </p:txBody>
      </p:sp>
      <p:sp>
        <p:nvSpPr>
          <p:cNvPr id="64" name="Text Box 29">
            <a:extLst>
              <a:ext uri="{FF2B5EF4-FFF2-40B4-BE49-F238E27FC236}">
                <a16:creationId xmlns:a16="http://schemas.microsoft.com/office/drawing/2014/main" id="{9762F10F-3D0D-4BE5-BBE1-AFACBAAF6986}"/>
              </a:ext>
            </a:extLst>
          </p:cNvPr>
          <p:cNvSpPr txBox="1">
            <a:spLocks noChangeArrowheads="1"/>
          </p:cNvSpPr>
          <p:nvPr/>
        </p:nvSpPr>
        <p:spPr bwMode="auto">
          <a:xfrm>
            <a:off x="3368322" y="3271838"/>
            <a:ext cx="38226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dirty="0"/>
              <a:t>fizzes and slowly disappears</a:t>
            </a:r>
          </a:p>
        </p:txBody>
      </p:sp>
      <p:pic>
        <p:nvPicPr>
          <p:cNvPr id="23572" name="Picture 9" descr="notes_icon">
            <a:extLst>
              <a:ext uri="{FF2B5EF4-FFF2-40B4-BE49-F238E27FC236}">
                <a16:creationId xmlns:a16="http://schemas.microsoft.com/office/drawing/2014/main" id="{476758CC-6AE6-4E12-85D0-9723B36A7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a:hlinkClick r:id="" action="ppaction://hlinkshowjump?jump=nextslide"/>
            <a:extLst>
              <a:ext uri="{FF2B5EF4-FFF2-40B4-BE49-F238E27FC236}">
                <a16:creationId xmlns:a16="http://schemas.microsoft.com/office/drawing/2014/main" id="{DDCE26FC-BDAE-4F76-86D8-F2CB5A5D14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41" grpId="0" animBg="1"/>
      <p:bldP spid="42" grpId="0"/>
      <p:bldP spid="43" grpId="0"/>
      <p:bldP spid="44" grpId="0"/>
      <p:bldP spid="45" grpId="0" animBg="1"/>
      <p:bldP spid="46" grpId="0"/>
      <p:bldP spid="47" grpId="0"/>
      <p:bldP spid="62" grpId="0"/>
      <p:bldP spid="63" grpId="0"/>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lfr03Ja5"/>
  <p:tag name="ARTICULATE_DESIGN_ID_7_DEFAULT DESIGN" val="QAK23WlZ"/>
  <p:tag name="ARTICULATE_DESIGN_ID_1_DEFAULT DESIGN" val="DtOjssqS"/>
  <p:tag name="ARTICULATE_DESIGN_ID_8_DEFAULT DESIGN" val="EHPdpf4T"/>
  <p:tag name="ARTICULATE_DESIGN_ID_3_DEFAULT DESIGN" val="Bu1EeBPg"/>
  <p:tag name="ARTICULATE_DESIGN_ID_2_DEFAULT DESIGN" val="eib4xNz1"/>
  <p:tag name="ARTICULATE_DESIGN_ID_4_DEFAULT DESIGN" val="WvwfnPkc"/>
  <p:tag name="ARTICULATE_DESIGN_ID_5_DEFAULT DESIGN" val="2JQgtGHF"/>
  <p:tag name="ARTICULATE_DESIGN_ID_6_DEFAULT DESIGN" val="CsDSafDb"/>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15846</TotalTime>
  <Words>2650</Words>
  <Application>Microsoft Office PowerPoint</Application>
  <PresentationFormat>On-screen Show (4:3)</PresentationFormat>
  <Paragraphs>350</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Wingdings</vt:lpstr>
      <vt:lpstr>Arial</vt:lpstr>
      <vt:lpstr>Wingdings 2</vt:lpstr>
      <vt:lpstr>1_Default Design</vt:lpstr>
      <vt:lpstr>8_Default Design</vt:lpstr>
      <vt:lpstr>The Reactivity Series</vt:lpstr>
      <vt:lpstr>Information</vt:lpstr>
      <vt:lpstr>What is the reactivity series</vt:lpstr>
      <vt:lpstr>The reactivity series</vt:lpstr>
      <vt:lpstr>Reactivity ordering activity</vt:lpstr>
      <vt:lpstr>Building the reactivity series</vt:lpstr>
      <vt:lpstr>Reacting metals with water</vt:lpstr>
      <vt:lpstr>Investigating reactivity with water</vt:lpstr>
      <vt:lpstr>Which element is more reactive?</vt:lpstr>
      <vt:lpstr>Reacting metals with acid</vt:lpstr>
      <vt:lpstr>Products of metals reacting with acid</vt:lpstr>
      <vt:lpstr>Metals and hydrochloric acid</vt:lpstr>
      <vt:lpstr>Aluminum – the exception</vt:lpstr>
      <vt:lpstr>Predicting simple reactions</vt:lpstr>
      <vt:lpstr>What is the order of reactivity?</vt:lpstr>
      <vt:lpstr>Reacting metals with oxygen</vt:lpstr>
      <vt:lpstr>What is oxidation?</vt:lpstr>
      <vt:lpstr>What is reduction?</vt:lpstr>
      <vt:lpstr>What are displacement reactions?</vt:lpstr>
      <vt:lpstr>Displacement reactions</vt:lpstr>
      <vt:lpstr>Displacement of copper by magnesium</vt:lpstr>
      <vt:lpstr>What happens to the electrons?</vt:lpstr>
      <vt:lpstr>Predicting the order of reactivity</vt:lpstr>
      <vt:lpstr>Will displacement take place?</vt:lpstr>
      <vt:lpstr>Displacement reactions – metal oxides </vt:lpstr>
      <vt:lpstr>Predicting displacement reactions</vt:lpstr>
      <vt:lpstr>Working out reactivity using metal oxides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Reactivity Series</dc:title>
  <dc:subject>Boardworks High School Physical Science</dc:subject>
  <dc:creator>Boardworks</dc:creator>
  <cp:lastModifiedBy>Tim Crilly</cp:lastModifiedBy>
  <cp:revision>671</cp:revision>
  <dcterms:created xsi:type="dcterms:W3CDTF">2003-10-06T13:07:42Z</dcterms:created>
  <dcterms:modified xsi:type="dcterms:W3CDTF">2019-01-31T15:29:36Z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5C528923-9144-4BA1-A5DC-57A3B6E60D93</vt:lpwstr>
  </property>
  <property fmtid="{D5CDD505-2E9C-101B-9397-08002B2CF9AE}" pid="3" name="ArticulatePath">
    <vt:lpwstr>The Reactivity Series</vt:lpwstr>
  </property>
</Properties>
</file>