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activeX/activeX2.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activeX/activeX3.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4.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activeX/activeX5.xml" ContentType="application/vnd.ms-office.activeX+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76" r:id="rId1"/>
    <p:sldMasterId id="2147485291" r:id="rId2"/>
  </p:sldMasterIdLst>
  <p:notesMasterIdLst>
    <p:notesMasterId r:id="rId19"/>
  </p:notesMasterIdLst>
  <p:handoutMasterIdLst>
    <p:handoutMasterId r:id="rId20"/>
  </p:handoutMasterIdLst>
  <p:sldIdLst>
    <p:sldId id="430" r:id="rId3"/>
    <p:sldId id="527" r:id="rId4"/>
    <p:sldId id="485" r:id="rId5"/>
    <p:sldId id="486" r:id="rId6"/>
    <p:sldId id="487" r:id="rId7"/>
    <p:sldId id="488" r:id="rId8"/>
    <p:sldId id="489" r:id="rId9"/>
    <p:sldId id="493" r:id="rId10"/>
    <p:sldId id="491" r:id="rId11"/>
    <p:sldId id="508" r:id="rId12"/>
    <p:sldId id="494" r:id="rId13"/>
    <p:sldId id="495" r:id="rId14"/>
    <p:sldId id="496" r:id="rId15"/>
    <p:sldId id="507" r:id="rId16"/>
    <p:sldId id="506" r:id="rId17"/>
    <p:sldId id="497" r:id="rId18"/>
  </p:sldIdLst>
  <p:sldSz cx="9144000" cy="6858000" type="screen4x3"/>
  <p:notesSz cx="6858000" cy="9296400"/>
  <p:embeddedFontLst>
    <p:embeddedFont>
      <p:font typeface="Wingdings 2" panose="05020102010507070707" pitchFamily="18" charset="2"/>
      <p:regular r:id="rId21"/>
    </p:embeddedFont>
  </p:embeddedFontLst>
  <p:custDataLst>
    <p:tags r:id="rId22"/>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FF6600"/>
    <a:srgbClr val="FFCC99"/>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648" autoAdjust="0"/>
  </p:normalViewPr>
  <p:slideViewPr>
    <p:cSldViewPr snapToGrid="0" showGuides="1">
      <p:cViewPr varScale="1">
        <p:scale>
          <a:sx n="85" d="100"/>
          <a:sy n="85" d="100"/>
        </p:scale>
        <p:origin x="540" y="78"/>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96"/>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C6BFF70-2E60-4CB9-95C7-FAD7E47927AE}"/>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0A74B0EE-80F9-4910-BBBC-E23D75CF55E9}" type="slidenum">
              <a:rPr lang="en-GB" altLang="en-US"/>
              <a:pPr/>
              <a:t>‹#›</a:t>
            </a:fld>
            <a:endParaRPr lang="en-GB" altLang="en-US"/>
          </a:p>
        </p:txBody>
      </p:sp>
      <p:sp>
        <p:nvSpPr>
          <p:cNvPr id="5" name="Rectangle 7">
            <a:extLst>
              <a:ext uri="{FF2B5EF4-FFF2-40B4-BE49-F238E27FC236}">
                <a16:creationId xmlns:a16="http://schemas.microsoft.com/office/drawing/2014/main" id="{FE7F1407-FE8A-469B-85A3-1C2D1A9ACAD9}"/>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068C4190-D9F0-4E0A-9DDE-829F0D86192C}"/>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404528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89C85C78-4AF6-4B40-BBF2-AD9FB94AD3BB}"/>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CFEE9E1-21DF-411A-A93B-2D5CC77472C6}"/>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0A82FB3A-BF2D-46A8-A9DA-51816680CBB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D6919C27-DC12-4A79-8ED1-01B599F2FDE1}" type="slidenum">
              <a:rPr lang="en-US" altLang="en-US"/>
              <a:pPr/>
              <a:t>‹#›</a:t>
            </a:fld>
            <a:endParaRPr lang="en-US" altLang="en-US"/>
          </a:p>
        </p:txBody>
      </p:sp>
      <p:sp>
        <p:nvSpPr>
          <p:cNvPr id="7" name="Rectangle 7">
            <a:extLst>
              <a:ext uri="{FF2B5EF4-FFF2-40B4-BE49-F238E27FC236}">
                <a16:creationId xmlns:a16="http://schemas.microsoft.com/office/drawing/2014/main" id="{FC220646-A288-4D8D-81A8-B6938F273AAE}"/>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CA3CEA80-CDAB-4156-ABFE-3CCB517F1415}"/>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53116946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5435FC0-68BD-4C30-AB8A-818730E96A03}"/>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1F73F5B9-8760-4031-8D04-F2650DD97E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E7EE88E-5984-40B0-A40E-0AB77D90D330}"/>
              </a:ext>
            </a:extLst>
          </p:cNvPr>
          <p:cNvSpPr>
            <a:spLocks noGrp="1"/>
          </p:cNvSpPr>
          <p:nvPr>
            <p:ph type="sldNum" sz="quarter" idx="10"/>
          </p:nvPr>
        </p:nvSpPr>
        <p:spPr/>
        <p:txBody>
          <a:bodyPr/>
          <a:lstStyle/>
          <a:p>
            <a:fld id="{D6919C27-DC12-4A79-8ED1-01B599F2FDE1}"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662DCFF-BDA0-4ECA-BFAF-77F3A0284D92}"/>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C3A07163-D0F6-42AE-8771-DBB3594C35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Sodium is an alkali metal. Titanium, iron and copper are transition metals.</a:t>
            </a:r>
          </a:p>
          <a:p>
            <a:r>
              <a:rPr lang="en-GB" altLang="en-US" dirty="0">
                <a:latin typeface="Arial" panose="020B0604020202020204" pitchFamily="34" charset="0"/>
              </a:rPr>
              <a:t>In stage 1, students should be able to see that the </a:t>
            </a:r>
            <a:r>
              <a:rPr lang="en-GB" altLang="en-US" dirty="0" err="1">
                <a:latin typeface="Arial" panose="020B0604020202020204" pitchFamily="34" charset="0"/>
              </a:rPr>
              <a:t>color</a:t>
            </a:r>
            <a:r>
              <a:rPr lang="en-GB" altLang="en-US" dirty="0">
                <a:latin typeface="Arial" panose="020B0604020202020204" pitchFamily="34" charset="0"/>
              </a:rPr>
              <a:t> of the sodium block darkens when it is exposed to air. This is because the sodium is quickly oxidized when it is exposed to the oxygen in air, causing the surface to tarnish. Over a much longer period of time, iron and copper will also react and tarnish.</a:t>
            </a:r>
          </a:p>
          <a:p>
            <a:r>
              <a:rPr lang="en-GB" altLang="en-US" dirty="0">
                <a:latin typeface="Arial" panose="020B0604020202020204" pitchFamily="34" charset="0"/>
              </a:rPr>
              <a:t>The reactivity of transition metals tends to increase across a period. However, iron is more reactive than expected. </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stage 2 of this animation, please refer to the </a:t>
            </a:r>
            <a:r>
              <a:rPr lang="en-GB" altLang="en-US" i="1" dirty="0">
                <a:latin typeface="Arial" panose="020B0604020202020204" pitchFamily="34" charset="0"/>
              </a:rPr>
              <a:t>Flame Tests and Emission Spectroscopy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BE75CF64-AB03-4C7F-AE74-8D196FDFC28E}"/>
              </a:ext>
            </a:extLst>
          </p:cNvPr>
          <p:cNvSpPr>
            <a:spLocks noGrp="1"/>
          </p:cNvSpPr>
          <p:nvPr>
            <p:ph type="sldNum" sz="quarter" idx="10"/>
          </p:nvPr>
        </p:nvSpPr>
        <p:spPr/>
        <p:txBody>
          <a:bodyPr/>
          <a:lstStyle/>
          <a:p>
            <a:fld id="{D6919C27-DC12-4A79-8ED1-01B599F2FDE1}"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AFF58D7-53D1-4EC2-B787-D1A7AD70D7AD}"/>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544FBE74-CFFF-4689-AAC6-8DAAC00040B6}"/>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D73D46C-0195-4173-AF0E-41AF29EB0432}"/>
              </a:ext>
            </a:extLst>
          </p:cNvPr>
          <p:cNvSpPr>
            <a:spLocks noGrp="1"/>
          </p:cNvSpPr>
          <p:nvPr>
            <p:ph type="sldNum" sz="quarter" idx="10"/>
          </p:nvPr>
        </p:nvSpPr>
        <p:spPr/>
        <p:txBody>
          <a:bodyPr/>
          <a:lstStyle/>
          <a:p>
            <a:fld id="{D6919C27-DC12-4A79-8ED1-01B599F2FDE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FB31A98-42A1-40EA-B83F-7085D33B3637}"/>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F4498935-A2C0-43EE-9F69-D67FF4A0AB31}"/>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copper compounds, all © Dr John </a:t>
            </a:r>
            <a:r>
              <a:rPr lang="en-GB" altLang="en-US" dirty="0" err="1">
                <a:latin typeface="Arial" panose="020B0604020202020204" pitchFamily="34" charset="0"/>
              </a:rPr>
              <a:t>Mileham</a:t>
            </a:r>
            <a:r>
              <a:rPr lang="en-GB" altLang="en-US" dirty="0">
                <a:latin typeface="Arial" panose="020B0604020202020204" pitchFamily="34" charset="0"/>
              </a:rPr>
              <a:t>, 2018</a:t>
            </a:r>
          </a:p>
        </p:txBody>
      </p:sp>
      <p:sp>
        <p:nvSpPr>
          <p:cNvPr id="2" name="Slide Number Placeholder 1">
            <a:extLst>
              <a:ext uri="{FF2B5EF4-FFF2-40B4-BE49-F238E27FC236}">
                <a16:creationId xmlns:a16="http://schemas.microsoft.com/office/drawing/2014/main" id="{034BE4D5-F7D2-496B-AC6B-8E62E95DEFF6}"/>
              </a:ext>
            </a:extLst>
          </p:cNvPr>
          <p:cNvSpPr>
            <a:spLocks noGrp="1"/>
          </p:cNvSpPr>
          <p:nvPr>
            <p:ph type="sldNum" sz="quarter" idx="10"/>
          </p:nvPr>
        </p:nvSpPr>
        <p:spPr/>
        <p:txBody>
          <a:bodyPr/>
          <a:lstStyle/>
          <a:p>
            <a:fld id="{D6919C27-DC12-4A79-8ED1-01B599F2FDE1}"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5F3CCB2-659A-4083-B57C-8E07CFFFF08E}"/>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4257E081-6A73-43A2-99DD-6C04E9C3EC06}"/>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err="1">
                <a:latin typeface="Arial" panose="020B0604020202020204" pitchFamily="34" charset="0"/>
              </a:rPr>
              <a:t>colored</a:t>
            </a:r>
            <a:r>
              <a:rPr lang="en-GB" altLang="en-US" dirty="0">
                <a:latin typeface="Arial" panose="020B0604020202020204" pitchFamily="34" charset="0"/>
              </a:rPr>
              <a:t> compounds, all © Dr John </a:t>
            </a:r>
            <a:r>
              <a:rPr lang="en-GB" altLang="en-US" dirty="0" err="1">
                <a:latin typeface="Arial" panose="020B0604020202020204" pitchFamily="34" charset="0"/>
              </a:rPr>
              <a:t>Mileham</a:t>
            </a:r>
            <a:r>
              <a:rPr lang="en-GB" altLang="en-US" dirty="0">
                <a:latin typeface="Arial" panose="020B0604020202020204" pitchFamily="34" charset="0"/>
              </a:rPr>
              <a:t>, 2018</a:t>
            </a:r>
          </a:p>
        </p:txBody>
      </p:sp>
      <p:sp>
        <p:nvSpPr>
          <p:cNvPr id="2" name="Slide Number Placeholder 1">
            <a:extLst>
              <a:ext uri="{FF2B5EF4-FFF2-40B4-BE49-F238E27FC236}">
                <a16:creationId xmlns:a16="http://schemas.microsoft.com/office/drawing/2014/main" id="{89289BEE-FD06-4EA8-B8FE-0F3745150C87}"/>
              </a:ext>
            </a:extLst>
          </p:cNvPr>
          <p:cNvSpPr>
            <a:spLocks noGrp="1"/>
          </p:cNvSpPr>
          <p:nvPr>
            <p:ph type="sldNum" sz="quarter" idx="10"/>
          </p:nvPr>
        </p:nvSpPr>
        <p:spPr/>
        <p:txBody>
          <a:bodyPr/>
          <a:lstStyle/>
          <a:p>
            <a:fld id="{D6919C27-DC12-4A79-8ED1-01B599F2FDE1}"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DBCD15E-2E57-443C-8005-1850C088DF90}"/>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C5F48390-71E1-4FF6-82B4-E12B18E3FB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CC0CA43C-9559-4416-84A9-4B242B307F01}"/>
              </a:ext>
            </a:extLst>
          </p:cNvPr>
          <p:cNvSpPr>
            <a:spLocks noGrp="1"/>
          </p:cNvSpPr>
          <p:nvPr>
            <p:ph type="sldNum" sz="quarter" idx="10"/>
          </p:nvPr>
        </p:nvSpPr>
        <p:spPr/>
        <p:txBody>
          <a:bodyPr/>
          <a:lstStyle/>
          <a:p>
            <a:fld id="{D6919C27-DC12-4A79-8ED1-01B599F2FDE1}"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960CB1D-FF02-4136-B6E9-B6CDF8AB07F6}"/>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45ED76FE-72A7-458B-8534-329207FAE0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Haber process is used to produce ammonia by reacting nitrogen and hydrogen. For more information about the Haber process, please refer to </a:t>
            </a:r>
            <a:r>
              <a:rPr lang="en-GB" altLang="en-US" i="1" dirty="0">
                <a:latin typeface="Arial" panose="020B0604020202020204" pitchFamily="34" charset="0"/>
              </a:rPr>
              <a:t>The Haber Process </a:t>
            </a:r>
            <a:r>
              <a:rPr lang="en-GB" altLang="en-US" dirty="0">
                <a:latin typeface="Arial" panose="020B0604020202020204" pitchFamily="34" charset="0"/>
              </a:rPr>
              <a:t>presentation.</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catalysts and catalytic converters, please refer to the </a:t>
            </a:r>
            <a:r>
              <a:rPr lang="en-GB" altLang="en-US" i="1" dirty="0">
                <a:latin typeface="Arial" panose="020B0604020202020204" pitchFamily="34" charset="0"/>
              </a:rPr>
              <a:t>Catalysts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807CD84E-C664-45BA-B872-BA1E0F8F34A0}"/>
              </a:ext>
            </a:extLst>
          </p:cNvPr>
          <p:cNvSpPr>
            <a:spLocks noGrp="1"/>
          </p:cNvSpPr>
          <p:nvPr>
            <p:ph type="sldNum" sz="quarter" idx="10"/>
          </p:nvPr>
        </p:nvSpPr>
        <p:spPr/>
        <p:txBody>
          <a:bodyPr/>
          <a:lstStyle/>
          <a:p>
            <a:fld id="{D6919C27-DC12-4A79-8ED1-01B599F2FDE1}"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E3AF870-1A47-4E76-A98B-60806B54265F}"/>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D9254CFB-ADD2-4FD0-A10E-ABDBDFFC08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Copper is also used as a building material because it is anti-microbial. This property means that bacteria are unable to grow on the surface of copper. Therefore, copper is often used for hospital surfaces that are regularly touched, such as doors and bed rails, to help reduce the spread of disease-causing microbes in hospitals.</a:t>
            </a:r>
          </a:p>
          <a:p>
            <a:endParaRPr lang="en-GB" altLang="en-US" dirty="0">
              <a:latin typeface="Arial" panose="020B0604020202020204" pitchFamily="34" charset="0"/>
            </a:endParaRPr>
          </a:p>
          <a:p>
            <a:r>
              <a:rPr lang="en-GB" altLang="en-US" b="1" dirty="0">
                <a:latin typeface="Arial" panose="020B0604020202020204" pitchFamily="34" charset="0"/>
              </a:rPr>
              <a:t>Photo credits: </a:t>
            </a:r>
            <a:r>
              <a:rPr lang="en-GB" altLang="en-US" dirty="0">
                <a:latin typeface="Arial" panose="020B0604020202020204" pitchFamily="34" charset="0"/>
              </a:rPr>
              <a:t>bridge, building, ring, toothbrush, Eiffel Tower © </a:t>
            </a:r>
            <a:r>
              <a:rPr lang="en-GB" altLang="en-US" dirty="0" err="1">
                <a:latin typeface="Arial" panose="020B0604020202020204" pitchFamily="34" charset="0"/>
              </a:rPr>
              <a:t>Jupiterimages</a:t>
            </a:r>
            <a:r>
              <a:rPr lang="en-GB" altLang="en-US" dirty="0">
                <a:latin typeface="Arial" panose="020B0604020202020204" pitchFamily="34" charset="0"/>
              </a:rPr>
              <a:t> Corporation 2018, bracelet © Matthew Bowden, X-ray © </a:t>
            </a:r>
            <a:r>
              <a:rPr lang="en-GB" altLang="en-US" dirty="0" err="1">
                <a:latin typeface="Arial" panose="020B0604020202020204" pitchFamily="34" charset="0"/>
              </a:rPr>
              <a:t>Wellcome</a:t>
            </a:r>
            <a:r>
              <a:rPr lang="en-GB" altLang="en-US" dirty="0">
                <a:latin typeface="Arial" panose="020B0604020202020204" pitchFamily="34" charset="0"/>
              </a:rPr>
              <a:t> Photo Library, thermometer © Tomasz A. </a:t>
            </a:r>
            <a:r>
              <a:rPr lang="en-GB" altLang="en-US" dirty="0" err="1">
                <a:latin typeface="Arial" panose="020B0604020202020204" pitchFamily="34" charset="0"/>
              </a:rPr>
              <a:t>Poszwa</a:t>
            </a:r>
            <a:r>
              <a:rPr lang="en-GB" altLang="en-US" dirty="0">
                <a:latin typeface="Arial" panose="020B0604020202020204" pitchFamily="34" charset="0"/>
              </a:rPr>
              <a:t>, pottery © Michel </a:t>
            </a:r>
            <a:r>
              <a:rPr lang="en-GB" altLang="en-US" dirty="0" err="1">
                <a:latin typeface="Arial" panose="020B0604020202020204" pitchFamily="34" charset="0"/>
              </a:rPr>
              <a:t>Meynsbrughen</a:t>
            </a:r>
            <a:r>
              <a:rPr lang="en-GB" altLang="en-US" dirty="0">
                <a:latin typeface="Arial" panose="020B0604020202020204" pitchFamily="34" charset="0"/>
              </a:rPr>
              <a:t>, nickel © B Brown, shutterstock.com 2018</a:t>
            </a:r>
          </a:p>
        </p:txBody>
      </p:sp>
      <p:sp>
        <p:nvSpPr>
          <p:cNvPr id="2" name="Slide Number Placeholder 1">
            <a:extLst>
              <a:ext uri="{FF2B5EF4-FFF2-40B4-BE49-F238E27FC236}">
                <a16:creationId xmlns:a16="http://schemas.microsoft.com/office/drawing/2014/main" id="{C2A3CDF8-4C10-4516-A673-6C02CE27F14A}"/>
              </a:ext>
            </a:extLst>
          </p:cNvPr>
          <p:cNvSpPr>
            <a:spLocks noGrp="1"/>
          </p:cNvSpPr>
          <p:nvPr>
            <p:ph type="sldNum" sz="quarter" idx="10"/>
          </p:nvPr>
        </p:nvSpPr>
        <p:spPr/>
        <p:txBody>
          <a:bodyPr/>
          <a:lstStyle/>
          <a:p>
            <a:fld id="{D6919C27-DC12-4A79-8ED1-01B599F2FDE1}" type="slidenum">
              <a:rPr lang="en-US" altLang="en-US" smtClean="0"/>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16C8B60E-15E8-468E-80A7-42F28183F91D}"/>
              </a:ext>
            </a:extLst>
          </p:cNvPr>
          <p:cNvSpPr>
            <a:spLocks noGrp="1"/>
          </p:cNvSpPr>
          <p:nvPr>
            <p:ph type="sldNum" sz="quarter" idx="10"/>
          </p:nvPr>
        </p:nvSpPr>
        <p:spPr/>
        <p:txBody>
          <a:bodyPr/>
          <a:lstStyle/>
          <a:p>
            <a:fld id="{D6919C27-DC12-4A79-8ED1-01B599F2FDE1}" type="slidenum">
              <a:rPr lang="en-US" altLang="en-US" smtClean="0"/>
              <a:pPr/>
              <a:t>2</a:t>
            </a:fld>
            <a:endParaRPr lang="en-US" altLang="en-US"/>
          </a:p>
        </p:txBody>
      </p:sp>
    </p:spTree>
    <p:extLst>
      <p:ext uri="{BB962C8B-B14F-4D97-AF65-F5344CB8AC3E}">
        <p14:creationId xmlns:p14="http://schemas.microsoft.com/office/powerpoint/2010/main" val="18537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E72220D-118B-4275-8A0A-DB470231DC92}"/>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BC03784F-15F0-4F7A-AF34-A396BAA2B3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86F5374-C3D9-43DA-AFA8-0AC185786B4A}"/>
              </a:ext>
            </a:extLst>
          </p:cNvPr>
          <p:cNvSpPr>
            <a:spLocks noGrp="1"/>
          </p:cNvSpPr>
          <p:nvPr>
            <p:ph type="sldNum" sz="quarter" idx="10"/>
          </p:nvPr>
        </p:nvSpPr>
        <p:spPr/>
        <p:txBody>
          <a:bodyPr/>
          <a:lstStyle/>
          <a:p>
            <a:fld id="{D6919C27-DC12-4A79-8ED1-01B599F2FDE1}"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DFA4422-2A75-47DF-AADF-B70AB7BFDBED}"/>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FD7BA2A4-DF77-49F3-A5D2-9AADAF60E340}"/>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alkali metals are group 1 in the periodic table. For more information about alkali metals, please refer to the </a:t>
            </a:r>
            <a:r>
              <a:rPr lang="en-GB" altLang="en-US" i="1" dirty="0">
                <a:latin typeface="Arial" panose="020B0604020202020204" pitchFamily="34" charset="0"/>
              </a:rPr>
              <a:t>Group 1: Alkali Metals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1AA7B330-075F-407D-A925-FA2FBD3148D6}"/>
              </a:ext>
            </a:extLst>
          </p:cNvPr>
          <p:cNvSpPr>
            <a:spLocks noGrp="1"/>
          </p:cNvSpPr>
          <p:nvPr>
            <p:ph type="sldNum" sz="quarter" idx="10"/>
          </p:nvPr>
        </p:nvSpPr>
        <p:spPr/>
        <p:txBody>
          <a:bodyPr/>
          <a:lstStyle/>
          <a:p>
            <a:fld id="{D6919C27-DC12-4A79-8ED1-01B599F2FDE1}"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7497CB1-3B81-497A-91F9-46129C31863C}"/>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70B55956-0337-4AF1-9353-D21B285C2162}"/>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animated graph could be used as a stimulus for either small-group or whole-class discussion on the trends in densities among the transition metals, and as a comparison between the transition metals and some examples of other metals. Potassium (K) and rubidium (</a:t>
            </a:r>
            <a:r>
              <a:rPr lang="en-GB" altLang="en-US" dirty="0" err="1">
                <a:latin typeface="Arial" panose="020B0604020202020204" pitchFamily="34" charset="0"/>
              </a:rPr>
              <a:t>Rb</a:t>
            </a:r>
            <a:r>
              <a:rPr lang="en-GB" altLang="en-US" dirty="0">
                <a:latin typeface="Arial" panose="020B0604020202020204" pitchFamily="34" charset="0"/>
              </a:rPr>
              <a:t>) are alkali metals. Their density is much lower than that of the transition metals.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err="1"/>
              <a:t>Analyzing</a:t>
            </a:r>
            <a:r>
              <a:rPr lang="en-GB" b="1" dirty="0"/>
              <a:t> and Interpreting Data:</a:t>
            </a:r>
            <a:r>
              <a:rPr lang="en-GB" dirty="0"/>
              <a:t> </a:t>
            </a:r>
            <a:r>
              <a:rPr lang="en-GB" dirty="0" err="1"/>
              <a:t>Analyze</a:t>
            </a:r>
            <a:r>
              <a:rPr lang="en-GB" dirty="0"/>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810C13B2-F0BB-48DB-ACFB-555EE39240B0}"/>
              </a:ext>
            </a:extLst>
          </p:cNvPr>
          <p:cNvSpPr>
            <a:spLocks noGrp="1"/>
          </p:cNvSpPr>
          <p:nvPr>
            <p:ph type="sldNum" sz="quarter" idx="10"/>
          </p:nvPr>
        </p:nvSpPr>
        <p:spPr/>
        <p:txBody>
          <a:bodyPr/>
          <a:lstStyle/>
          <a:p>
            <a:fld id="{D6919C27-DC12-4A79-8ED1-01B599F2FDE1}"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FB11F3E-AD90-4D1A-9AFC-5126D8D305A2}"/>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662B9A36-C6E5-4C40-A923-0A339DB96CCB}"/>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animated graph could be used as a stimulus for either small-group or whole-class discussion on the trends in melting points among the transition metals, and as a comparison between the transition metals and some examples of other metals. Potassium (K) and rubidium (</a:t>
            </a:r>
            <a:r>
              <a:rPr lang="en-GB" altLang="en-US" dirty="0" err="1">
                <a:latin typeface="Arial" panose="020B0604020202020204" pitchFamily="34" charset="0"/>
              </a:rPr>
              <a:t>Rb</a:t>
            </a:r>
            <a:r>
              <a:rPr lang="en-GB" altLang="en-US" dirty="0">
                <a:latin typeface="Arial" panose="020B0604020202020204" pitchFamily="34" charset="0"/>
              </a:rPr>
              <a:t>) are alkali metals. Their melting point is significantly lower than that of the transition metals.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err="1"/>
              <a:t>Analyzing</a:t>
            </a:r>
            <a:r>
              <a:rPr lang="en-GB" b="1" dirty="0"/>
              <a:t> and Interpreting Data:</a:t>
            </a:r>
            <a:r>
              <a:rPr lang="en-GB" dirty="0"/>
              <a:t> </a:t>
            </a:r>
            <a:r>
              <a:rPr lang="en-GB" dirty="0" err="1"/>
              <a:t>Analyze</a:t>
            </a:r>
            <a:r>
              <a:rPr lang="en-GB" dirty="0"/>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0E755536-4F14-4AC2-8130-D906E5206642}"/>
              </a:ext>
            </a:extLst>
          </p:cNvPr>
          <p:cNvSpPr>
            <a:spLocks noGrp="1"/>
          </p:cNvSpPr>
          <p:nvPr>
            <p:ph type="sldNum" sz="quarter" idx="10"/>
          </p:nvPr>
        </p:nvSpPr>
        <p:spPr/>
        <p:txBody>
          <a:bodyPr/>
          <a:lstStyle/>
          <a:p>
            <a:fld id="{D6919C27-DC12-4A79-8ED1-01B599F2FDE1}"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BA8E7F4-2724-4E12-B886-283845C5F094}"/>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5511DDC0-8FD0-4F88-8056-30A658515464}"/>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an introductory or summary activity on the properties of transition metals,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9386AAD8-0039-4333-BAC9-5E169B9A96D3}"/>
              </a:ext>
            </a:extLst>
          </p:cNvPr>
          <p:cNvSpPr>
            <a:spLocks noGrp="1"/>
          </p:cNvSpPr>
          <p:nvPr>
            <p:ph type="sldNum" sz="quarter" idx="10"/>
          </p:nvPr>
        </p:nvSpPr>
        <p:spPr/>
        <p:txBody>
          <a:bodyPr/>
          <a:lstStyle/>
          <a:p>
            <a:fld id="{D6919C27-DC12-4A79-8ED1-01B599F2FDE1}"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3D207ED-BB59-479C-B27A-CE90747767FB}"/>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78FBC89-8BC9-4656-8E6C-B7B1042E248B}"/>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92F0EC5-F56E-4CAF-89A4-FFC08D6FEB38}"/>
              </a:ext>
            </a:extLst>
          </p:cNvPr>
          <p:cNvSpPr>
            <a:spLocks noGrp="1"/>
          </p:cNvSpPr>
          <p:nvPr>
            <p:ph type="sldNum" sz="quarter" idx="10"/>
          </p:nvPr>
        </p:nvSpPr>
        <p:spPr/>
        <p:txBody>
          <a:bodyPr/>
          <a:lstStyle/>
          <a:p>
            <a:fld id="{D6919C27-DC12-4A79-8ED1-01B599F2FDE1}"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9D48E24-FAA6-4D7C-9A1C-647CF7C7D7FA}"/>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DA1E4FD8-0E89-49AD-89A6-8457C9CEE1E8}"/>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Corrosion is the gradual destruction of metals by chemical reactions with substances in the environment. </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Chris Bradshaw, shutterstock.com 2018</a:t>
            </a:r>
          </a:p>
        </p:txBody>
      </p:sp>
      <p:sp>
        <p:nvSpPr>
          <p:cNvPr id="2" name="Slide Number Placeholder 1">
            <a:extLst>
              <a:ext uri="{FF2B5EF4-FFF2-40B4-BE49-F238E27FC236}">
                <a16:creationId xmlns:a16="http://schemas.microsoft.com/office/drawing/2014/main" id="{DB191271-A84A-436F-9A74-BEB11314E3B2}"/>
              </a:ext>
            </a:extLst>
          </p:cNvPr>
          <p:cNvSpPr>
            <a:spLocks noGrp="1"/>
          </p:cNvSpPr>
          <p:nvPr>
            <p:ph type="sldNum" sz="quarter" idx="10"/>
          </p:nvPr>
        </p:nvSpPr>
        <p:spPr/>
        <p:txBody>
          <a:bodyPr/>
          <a:lstStyle/>
          <a:p>
            <a:fld id="{D6919C27-DC12-4A79-8ED1-01B599F2FDE1}"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320369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4284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2213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8225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29380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295415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114600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63480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337382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552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4580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48390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11444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21981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94364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20762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76906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62380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2691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79160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7707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564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41962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757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67733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95519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6"/>
    </p:custDataLst>
    <p:extLst>
      <p:ext uri="{BB962C8B-B14F-4D97-AF65-F5344CB8AC3E}">
        <p14:creationId xmlns:p14="http://schemas.microsoft.com/office/powerpoint/2010/main" val="3673617690"/>
      </p:ext>
    </p:extLst>
  </p:cSld>
  <p:clrMap bg1="lt1" tx1="dk1" bg2="lt2" tx2="dk2" accent1="accent1" accent2="accent2" accent3="accent3" accent4="accent4" accent5="accent5" accent6="accent6" hlink="hlink" folHlink="folHlink"/>
  <p:sldLayoutIdLst>
    <p:sldLayoutId id="2147485277" r:id="rId1"/>
    <p:sldLayoutId id="2147485278" r:id="rId2"/>
    <p:sldLayoutId id="2147485279" r:id="rId3"/>
    <p:sldLayoutId id="2147485280" r:id="rId4"/>
    <p:sldLayoutId id="2147485281" r:id="rId5"/>
    <p:sldLayoutId id="2147485282" r:id="rId6"/>
    <p:sldLayoutId id="2147485283" r:id="rId7"/>
    <p:sldLayoutId id="2147485284" r:id="rId8"/>
    <p:sldLayoutId id="2147485285" r:id="rId9"/>
    <p:sldLayoutId id="2147485286" r:id="rId10"/>
    <p:sldLayoutId id="2147485287" r:id="rId11"/>
    <p:sldLayoutId id="2147485288" r:id="rId12"/>
    <p:sldLayoutId id="2147485289" r:id="rId13"/>
    <p:sldLayoutId id="214748529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57708099-369B-47E5-872B-DC1DBF306F7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1613804091"/>
      </p:ext>
    </p:extLst>
  </p:cSld>
  <p:clrMap bg1="lt1" tx1="dk1" bg2="lt2" tx2="dk2" accent1="accent1" accent2="accent2" accent3="accent3" accent4="accent4" accent5="accent5" accent6="accent6" hlink="hlink" folHlink="folHlink"/>
  <p:sldLayoutIdLst>
    <p:sldLayoutId id="2147485292" r:id="rId1"/>
    <p:sldLayoutId id="2147485293" r:id="rId2"/>
    <p:sldLayoutId id="2147485294" r:id="rId3"/>
    <p:sldLayoutId id="2147485295" r:id="rId4"/>
    <p:sldLayoutId id="2147485296" r:id="rId5"/>
    <p:sldLayoutId id="2147485297" r:id="rId6"/>
    <p:sldLayoutId id="2147485298" r:id="rId7"/>
    <p:sldLayoutId id="2147485299" r:id="rId8"/>
    <p:sldLayoutId id="2147485300" r:id="rId9"/>
    <p:sldLayoutId id="2147485301" r:id="rId10"/>
    <p:sldLayoutId id="2147485302" r:id="rId11"/>
    <p:sldLayoutId id="214748530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12.png"/><Relationship Id="rId2" Type="http://schemas.openxmlformats.org/officeDocument/2006/relationships/tags" Target="../tags/tag40.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0.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1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5.xml"/><Relationship Id="rId7" Type="http://schemas.openxmlformats.org/officeDocument/2006/relationships/image" Target="../media/image10.png"/><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notesSlide" Target="../notesSlides/notesSlide16.xml"/><Relationship Id="rId4" Type="http://schemas.openxmlformats.org/officeDocument/2006/relationships/slideLayout" Target="../slideLayouts/slideLayout20.xml"/><Relationship Id="rId9" Type="http://schemas.openxmlformats.org/officeDocument/2006/relationships/image" Target="../media/image1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notesSlide" Target="../notesSlides/notesSlide5.xml"/><Relationship Id="rId10" Type="http://schemas.openxmlformats.org/officeDocument/2006/relationships/image" Target="../media/image14.jpg"/><Relationship Id="rId4" Type="http://schemas.openxmlformats.org/officeDocument/2006/relationships/slideLayout" Target="../slideLayouts/slideLayout6.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2.png"/><Relationship Id="rId2" Type="http://schemas.openxmlformats.org/officeDocument/2006/relationships/tags" Target="../tags/tag36.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notesSlide" Target="../notesSlides/notesSlide6.xml"/><Relationship Id="rId10" Type="http://schemas.openxmlformats.org/officeDocument/2006/relationships/image" Target="../media/image14.jpg"/><Relationship Id="rId4" Type="http://schemas.openxmlformats.org/officeDocument/2006/relationships/slideLayout" Target="../slideLayouts/slideLayout6.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3.xml"/><Relationship Id="rId7" Type="http://schemas.openxmlformats.org/officeDocument/2006/relationships/image" Target="../media/image12.png"/><Relationship Id="rId2" Type="http://schemas.openxmlformats.org/officeDocument/2006/relationships/tags" Target="../tags/tag37.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CC65B901-456F-4C11-A4C5-5DC7600CB505}"/>
              </a:ext>
            </a:extLst>
          </p:cNvPr>
          <p:cNvSpPr>
            <a:spLocks noGrp="1"/>
          </p:cNvSpPr>
          <p:nvPr>
            <p:ph type="title"/>
          </p:nvPr>
        </p:nvSpPr>
        <p:spPr/>
        <p:txBody>
          <a:bodyPr/>
          <a:lstStyle/>
          <a:p>
            <a:r>
              <a:rPr lang="en-GB" altLang="en-US" dirty="0"/>
              <a:t>Transition </a:t>
            </a:r>
            <a:br>
              <a:rPr lang="en-GB" altLang="en-US" dirty="0"/>
            </a:br>
            <a:r>
              <a:rPr lang="en-GB" altLang="en-US" dirty="0"/>
              <a:t>Metals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a:extLst>
              <a:ext uri="{FF2B5EF4-FFF2-40B4-BE49-F238E27FC236}">
                <a16:creationId xmlns:a16="http://schemas.microsoft.com/office/drawing/2014/main" id="{DC88A470-173B-448D-A18E-D1F279351394}"/>
              </a:ext>
            </a:extLst>
          </p:cNvPr>
          <p:cNvSpPr>
            <a:spLocks noGrp="1" noChangeArrowheads="1"/>
          </p:cNvSpPr>
          <p:nvPr>
            <p:ph type="title"/>
          </p:nvPr>
        </p:nvSpPr>
        <p:spPr/>
        <p:txBody>
          <a:bodyPr/>
          <a:lstStyle/>
          <a:p>
            <a:r>
              <a:rPr lang="en-GB" altLang="en-US" dirty="0"/>
              <a:t>How do metals react with air?</a:t>
            </a:r>
          </a:p>
        </p:txBody>
      </p:sp>
      <p:pic>
        <p:nvPicPr>
          <p:cNvPr id="7" name="Picture 6">
            <a:hlinkClick r:id="" action="ppaction://hlinkshowjump?jump=nextslide"/>
            <a:extLst>
              <a:ext uri="{FF2B5EF4-FFF2-40B4-BE49-F238E27FC236}">
                <a16:creationId xmlns:a16="http://schemas.microsoft.com/office/drawing/2014/main" id="{908D2105-53E5-4281-844D-BA41B3F58F4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2F850BE8-F0E3-48C4-B9F9-F0F00320059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7D62012A-1F46-445B-854C-D765170AEEA4}"/>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AEAE853-7050-472E-9AF5-3A7FA1511C4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DABEC96-D567-422F-B45D-CF1588F00E0F}"/>
              </a:ext>
            </a:extLst>
          </p:cNvPr>
          <p:cNvSpPr>
            <a:spLocks noGrp="1" noChangeArrowheads="1"/>
          </p:cNvSpPr>
          <p:nvPr>
            <p:ph type="title"/>
          </p:nvPr>
        </p:nvSpPr>
        <p:spPr/>
        <p:txBody>
          <a:bodyPr/>
          <a:lstStyle/>
          <a:p>
            <a:r>
              <a:rPr lang="en-GB" altLang="en-US"/>
              <a:t>Transition metal ions</a:t>
            </a:r>
          </a:p>
        </p:txBody>
      </p:sp>
      <p:sp>
        <p:nvSpPr>
          <p:cNvPr id="22531" name="Text Box 3">
            <a:extLst>
              <a:ext uri="{FF2B5EF4-FFF2-40B4-BE49-F238E27FC236}">
                <a16:creationId xmlns:a16="http://schemas.microsoft.com/office/drawing/2014/main" id="{06BBB5FF-A994-4F67-AA9F-74A6F60AB083}"/>
              </a:ext>
            </a:extLst>
          </p:cNvPr>
          <p:cNvSpPr txBox="1">
            <a:spLocks noChangeArrowheads="1"/>
          </p:cNvSpPr>
          <p:nvPr/>
        </p:nvSpPr>
        <p:spPr bwMode="auto">
          <a:xfrm>
            <a:off x="342900" y="784225"/>
            <a:ext cx="813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6"/>
                </a:solidFill>
              </a:rPr>
              <a:t>When transition metals react, they </a:t>
            </a:r>
            <a:r>
              <a:rPr lang="en-GB" altLang="en-US" b="1" dirty="0">
                <a:solidFill>
                  <a:srgbClr val="010066"/>
                </a:solidFill>
              </a:rPr>
              <a:t>lose</a:t>
            </a:r>
            <a:r>
              <a:rPr lang="en-GB" altLang="en-US" dirty="0">
                <a:solidFill>
                  <a:srgbClr val="010066"/>
                </a:solidFill>
              </a:rPr>
              <a:t> </a:t>
            </a:r>
            <a:r>
              <a:rPr lang="en-GB" altLang="en-US" b="1" dirty="0">
                <a:solidFill>
                  <a:srgbClr val="010066"/>
                </a:solidFill>
              </a:rPr>
              <a:t>electrons</a:t>
            </a:r>
            <a:r>
              <a:rPr lang="en-GB" altLang="en-US" dirty="0">
                <a:solidFill>
                  <a:srgbClr val="010066"/>
                </a:solidFill>
              </a:rPr>
              <a:t>. </a:t>
            </a:r>
            <a:br>
              <a:rPr lang="en-GB" altLang="en-US" dirty="0">
                <a:solidFill>
                  <a:srgbClr val="010066"/>
                </a:solidFill>
              </a:rPr>
            </a:br>
            <a:r>
              <a:rPr lang="en-GB" altLang="en-US" dirty="0">
                <a:solidFill>
                  <a:srgbClr val="010066"/>
                </a:solidFill>
              </a:rPr>
              <a:t>As a result, they form </a:t>
            </a:r>
            <a:r>
              <a:rPr lang="en-GB" altLang="en-US" b="1" dirty="0">
                <a:solidFill>
                  <a:srgbClr val="010066"/>
                </a:solidFill>
              </a:rPr>
              <a:t>positive ions</a:t>
            </a:r>
            <a:r>
              <a:rPr lang="en-GB" altLang="en-US" dirty="0">
                <a:solidFill>
                  <a:srgbClr val="010066"/>
                </a:solidFill>
              </a:rPr>
              <a:t>.</a:t>
            </a:r>
          </a:p>
        </p:txBody>
      </p:sp>
      <p:sp>
        <p:nvSpPr>
          <p:cNvPr id="293892" name="Rectangle 4">
            <a:extLst>
              <a:ext uri="{FF2B5EF4-FFF2-40B4-BE49-F238E27FC236}">
                <a16:creationId xmlns:a16="http://schemas.microsoft.com/office/drawing/2014/main" id="{75605DBD-053C-46AE-8261-BDA61B2734F6}"/>
              </a:ext>
            </a:extLst>
          </p:cNvPr>
          <p:cNvSpPr>
            <a:spLocks noChangeArrowheads="1"/>
          </p:cNvSpPr>
          <p:nvPr/>
        </p:nvSpPr>
        <p:spPr bwMode="auto">
          <a:xfrm>
            <a:off x="342899" y="1820610"/>
            <a:ext cx="69610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Some transition metals only make one type of ion. For example:</a:t>
            </a:r>
          </a:p>
        </p:txBody>
      </p:sp>
      <p:sp>
        <p:nvSpPr>
          <p:cNvPr id="293893" name="Rectangle 5">
            <a:extLst>
              <a:ext uri="{FF2B5EF4-FFF2-40B4-BE49-F238E27FC236}">
                <a16:creationId xmlns:a16="http://schemas.microsoft.com/office/drawing/2014/main" id="{8E50AB8F-0E09-4299-B644-DECF1CB91186}"/>
              </a:ext>
            </a:extLst>
          </p:cNvPr>
          <p:cNvSpPr>
            <a:spLocks noChangeArrowheads="1"/>
          </p:cNvSpPr>
          <p:nvPr/>
        </p:nvSpPr>
        <p:spPr bwMode="auto">
          <a:xfrm>
            <a:off x="342899" y="4184373"/>
            <a:ext cx="84059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However, most transition metals can form more than one type of positive ion. This is because they can lose different numbers of electrons. For example:</a:t>
            </a:r>
          </a:p>
        </p:txBody>
      </p:sp>
      <p:sp>
        <p:nvSpPr>
          <p:cNvPr id="293898" name="Rectangle 10">
            <a:extLst>
              <a:ext uri="{FF2B5EF4-FFF2-40B4-BE49-F238E27FC236}">
                <a16:creationId xmlns:a16="http://schemas.microsoft.com/office/drawing/2014/main" id="{2D3ABE2A-2058-43EF-B50A-E03C14136BF5}"/>
              </a:ext>
            </a:extLst>
          </p:cNvPr>
          <p:cNvSpPr>
            <a:spLocks noChangeArrowheads="1"/>
          </p:cNvSpPr>
          <p:nvPr/>
        </p:nvSpPr>
        <p:spPr bwMode="auto">
          <a:xfrm>
            <a:off x="647703" y="2857729"/>
            <a:ext cx="4678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dirty="0">
                <a:solidFill>
                  <a:srgbClr val="010066"/>
                </a:solidFill>
              </a:rPr>
              <a:t>silver only forms Ag</a:t>
            </a:r>
            <a:r>
              <a:rPr lang="en-GB" altLang="en-US" baseline="30000" dirty="0">
                <a:solidFill>
                  <a:srgbClr val="010066"/>
                </a:solidFill>
              </a:rPr>
              <a:t>+</a:t>
            </a:r>
            <a:r>
              <a:rPr lang="en-GB" altLang="en-US" dirty="0">
                <a:solidFill>
                  <a:srgbClr val="010066"/>
                </a:solidFill>
              </a:rPr>
              <a:t> ions</a:t>
            </a:r>
          </a:p>
        </p:txBody>
      </p:sp>
      <p:sp>
        <p:nvSpPr>
          <p:cNvPr id="293899" name="Rectangle 11">
            <a:extLst>
              <a:ext uri="{FF2B5EF4-FFF2-40B4-BE49-F238E27FC236}">
                <a16:creationId xmlns:a16="http://schemas.microsoft.com/office/drawing/2014/main" id="{ED17285F-B4D8-4451-B259-E5741CA74CCC}"/>
              </a:ext>
            </a:extLst>
          </p:cNvPr>
          <p:cNvSpPr>
            <a:spLocks noChangeArrowheads="1"/>
          </p:cNvSpPr>
          <p:nvPr/>
        </p:nvSpPr>
        <p:spPr bwMode="auto">
          <a:xfrm>
            <a:off x="647703" y="3521051"/>
            <a:ext cx="4678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a:solidFill>
                  <a:srgbClr val="010066"/>
                </a:solidFill>
              </a:rPr>
              <a:t>zinc only forms Zn</a:t>
            </a:r>
            <a:r>
              <a:rPr lang="en-GB" altLang="en-US" baseline="30000">
                <a:solidFill>
                  <a:srgbClr val="010066"/>
                </a:solidFill>
              </a:rPr>
              <a:t>2+</a:t>
            </a:r>
            <a:r>
              <a:rPr lang="en-GB" altLang="en-US">
                <a:solidFill>
                  <a:srgbClr val="010066"/>
                </a:solidFill>
              </a:rPr>
              <a:t> ions.</a:t>
            </a:r>
          </a:p>
        </p:txBody>
      </p:sp>
      <p:sp>
        <p:nvSpPr>
          <p:cNvPr id="293900" name="Rectangle 12">
            <a:extLst>
              <a:ext uri="{FF2B5EF4-FFF2-40B4-BE49-F238E27FC236}">
                <a16:creationId xmlns:a16="http://schemas.microsoft.com/office/drawing/2014/main" id="{DD2E8C39-9216-4706-B0A9-8C4A042320E0}"/>
              </a:ext>
            </a:extLst>
          </p:cNvPr>
          <p:cNvSpPr>
            <a:spLocks noChangeArrowheads="1"/>
          </p:cNvSpPr>
          <p:nvPr/>
        </p:nvSpPr>
        <p:spPr bwMode="auto">
          <a:xfrm>
            <a:off x="647703" y="5590822"/>
            <a:ext cx="758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a:solidFill>
                  <a:srgbClr val="010066"/>
                </a:solidFill>
              </a:rPr>
              <a:t>iron can form both Fe</a:t>
            </a:r>
            <a:r>
              <a:rPr lang="en-GB" altLang="en-US" baseline="30000">
                <a:solidFill>
                  <a:srgbClr val="010066"/>
                </a:solidFill>
              </a:rPr>
              <a:t>2+</a:t>
            </a:r>
            <a:r>
              <a:rPr lang="en-GB" altLang="en-US">
                <a:solidFill>
                  <a:srgbClr val="010066"/>
                </a:solidFill>
              </a:rPr>
              <a:t> and Fe</a:t>
            </a:r>
            <a:r>
              <a:rPr lang="en-GB" altLang="en-US" baseline="30000">
                <a:solidFill>
                  <a:srgbClr val="010066"/>
                </a:solidFill>
              </a:rPr>
              <a:t>3+</a:t>
            </a:r>
            <a:r>
              <a:rPr lang="en-GB" altLang="en-US">
                <a:solidFill>
                  <a:srgbClr val="010066"/>
                </a:solidFill>
              </a:rPr>
              <a:t> ions.</a:t>
            </a:r>
          </a:p>
        </p:txBody>
      </p:sp>
      <p:pic>
        <p:nvPicPr>
          <p:cNvPr id="13" name="Picture 8">
            <a:hlinkClick r:id="" action="ppaction://hlinkshowjump?jump=nextslide"/>
            <a:extLst>
              <a:ext uri="{FF2B5EF4-FFF2-40B4-BE49-F238E27FC236}">
                <a16:creationId xmlns:a16="http://schemas.microsoft.com/office/drawing/2014/main" id="{BD7F2918-CFBF-452F-A272-EE0F6C2AA1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8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893"/>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9390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2" grpId="0"/>
      <p:bldP spid="293893" grpId="0"/>
      <p:bldP spid="293898" grpId="0"/>
      <p:bldP spid="293899" grpId="0"/>
      <p:bldP spid="2939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1575F00-84C8-4A9A-B7A4-F2D699B354C7}"/>
              </a:ext>
            </a:extLst>
          </p:cNvPr>
          <p:cNvSpPr>
            <a:spLocks noGrp="1" noChangeArrowheads="1"/>
          </p:cNvSpPr>
          <p:nvPr>
            <p:ph type="title"/>
          </p:nvPr>
        </p:nvSpPr>
        <p:spPr/>
        <p:txBody>
          <a:bodyPr/>
          <a:lstStyle/>
          <a:p>
            <a:r>
              <a:rPr lang="en-GB" altLang="en-US"/>
              <a:t>Transition metal compounds</a:t>
            </a:r>
          </a:p>
        </p:txBody>
      </p:sp>
      <p:sp>
        <p:nvSpPr>
          <p:cNvPr id="295939" name="Rectangle 3">
            <a:extLst>
              <a:ext uri="{FF2B5EF4-FFF2-40B4-BE49-F238E27FC236}">
                <a16:creationId xmlns:a16="http://schemas.microsoft.com/office/drawing/2014/main" id="{FAEBD0EE-0BEC-4EEF-AEA8-B5025645A468}"/>
              </a:ext>
            </a:extLst>
          </p:cNvPr>
          <p:cNvSpPr>
            <a:spLocks noChangeArrowheads="1"/>
          </p:cNvSpPr>
          <p:nvPr/>
        </p:nvSpPr>
        <p:spPr bwMode="auto">
          <a:xfrm>
            <a:off x="342900" y="4939945"/>
            <a:ext cx="52338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6"/>
                </a:solidFill>
              </a:rPr>
              <a:t>The number in brackets indicates how many electrons have been lost from the neutral copper atom.</a:t>
            </a:r>
          </a:p>
        </p:txBody>
      </p:sp>
      <p:sp>
        <p:nvSpPr>
          <p:cNvPr id="23556" name="Rectangle 4">
            <a:extLst>
              <a:ext uri="{FF2B5EF4-FFF2-40B4-BE49-F238E27FC236}">
                <a16:creationId xmlns:a16="http://schemas.microsoft.com/office/drawing/2014/main" id="{393BA5CC-99D3-4C61-A9A2-69C7F75266A8}"/>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Most transition metals can form different positive ions. </a:t>
            </a:r>
            <a:br>
              <a:rPr lang="en-GB" altLang="en-US">
                <a:solidFill>
                  <a:srgbClr val="010066"/>
                </a:solidFill>
              </a:rPr>
            </a:br>
            <a:r>
              <a:rPr lang="en-GB" altLang="en-US">
                <a:solidFill>
                  <a:srgbClr val="010066"/>
                </a:solidFill>
              </a:rPr>
              <a:t>This means they can form many compounds.</a:t>
            </a:r>
          </a:p>
        </p:txBody>
      </p:sp>
      <p:sp>
        <p:nvSpPr>
          <p:cNvPr id="295941" name="Rectangle 54">
            <a:extLst>
              <a:ext uri="{FF2B5EF4-FFF2-40B4-BE49-F238E27FC236}">
                <a16:creationId xmlns:a16="http://schemas.microsoft.com/office/drawing/2014/main" id="{BB4E7FF8-D3B9-45D6-A953-F237054CCFD4}"/>
              </a:ext>
            </a:extLst>
          </p:cNvPr>
          <p:cNvSpPr>
            <a:spLocks noChangeArrowheads="1"/>
          </p:cNvSpPr>
          <p:nvPr/>
        </p:nvSpPr>
        <p:spPr bwMode="auto">
          <a:xfrm>
            <a:off x="342901" y="1922874"/>
            <a:ext cx="49854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6"/>
                </a:solidFill>
              </a:rPr>
              <a:t>Copper can form </a:t>
            </a:r>
            <a:r>
              <a:rPr lang="en-GB" altLang="en-US" b="1" dirty="0">
                <a:solidFill>
                  <a:srgbClr val="010066"/>
                </a:solidFill>
              </a:rPr>
              <a:t>Cu</a:t>
            </a:r>
            <a:r>
              <a:rPr lang="en-GB" altLang="en-US" b="1" baseline="30000" dirty="0">
                <a:solidFill>
                  <a:srgbClr val="010066"/>
                </a:solidFill>
              </a:rPr>
              <a:t>+</a:t>
            </a:r>
            <a:r>
              <a:rPr lang="en-GB" altLang="en-US" b="1" dirty="0">
                <a:solidFill>
                  <a:srgbClr val="010066"/>
                </a:solidFill>
              </a:rPr>
              <a:t>, </a:t>
            </a:r>
            <a:r>
              <a:rPr lang="en-GB" altLang="en-US" dirty="0">
                <a:solidFill>
                  <a:srgbClr val="010066"/>
                </a:solidFill>
              </a:rPr>
              <a:t>which can </a:t>
            </a:r>
            <a:br>
              <a:rPr lang="en-GB" altLang="en-US" dirty="0">
                <a:solidFill>
                  <a:srgbClr val="010066"/>
                </a:solidFill>
              </a:rPr>
            </a:br>
            <a:r>
              <a:rPr lang="en-GB" altLang="en-US" dirty="0">
                <a:solidFill>
                  <a:srgbClr val="010066"/>
                </a:solidFill>
              </a:rPr>
              <a:t>make the red compound copper (I) oxide – Cu</a:t>
            </a:r>
            <a:r>
              <a:rPr lang="en-GB" altLang="en-US" baseline="-25000" dirty="0">
                <a:solidFill>
                  <a:srgbClr val="010066"/>
                </a:solidFill>
              </a:rPr>
              <a:t>2</a:t>
            </a:r>
            <a:r>
              <a:rPr lang="en-GB" altLang="en-US" dirty="0">
                <a:solidFill>
                  <a:srgbClr val="010066"/>
                </a:solidFill>
              </a:rPr>
              <a:t>O. </a:t>
            </a:r>
          </a:p>
        </p:txBody>
      </p:sp>
      <p:sp>
        <p:nvSpPr>
          <p:cNvPr id="295942" name="Rectangle 6">
            <a:extLst>
              <a:ext uri="{FF2B5EF4-FFF2-40B4-BE49-F238E27FC236}">
                <a16:creationId xmlns:a16="http://schemas.microsoft.com/office/drawing/2014/main" id="{B19205D4-4B43-42B5-96D3-F0C744F2930F}"/>
              </a:ext>
            </a:extLst>
          </p:cNvPr>
          <p:cNvSpPr>
            <a:spLocks noChangeArrowheads="1"/>
          </p:cNvSpPr>
          <p:nvPr/>
        </p:nvSpPr>
        <p:spPr bwMode="auto">
          <a:xfrm>
            <a:off x="342900" y="3431410"/>
            <a:ext cx="48612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6"/>
                </a:solidFill>
              </a:rPr>
              <a:t>Copper can also form </a:t>
            </a:r>
            <a:r>
              <a:rPr lang="en-GB" altLang="en-US" b="1" dirty="0">
                <a:solidFill>
                  <a:srgbClr val="010066"/>
                </a:solidFill>
              </a:rPr>
              <a:t>Cu</a:t>
            </a:r>
            <a:r>
              <a:rPr lang="en-GB" altLang="en-US" b="1" baseline="30000" dirty="0">
                <a:solidFill>
                  <a:srgbClr val="010066"/>
                </a:solidFill>
              </a:rPr>
              <a:t>2+</a:t>
            </a:r>
            <a:r>
              <a:rPr lang="en-GB" altLang="en-US" dirty="0">
                <a:solidFill>
                  <a:srgbClr val="010066"/>
                </a:solidFill>
              </a:rPr>
              <a:t>, which </a:t>
            </a:r>
            <a:br>
              <a:rPr lang="en-GB" altLang="en-US" dirty="0">
                <a:solidFill>
                  <a:srgbClr val="010066"/>
                </a:solidFill>
              </a:rPr>
            </a:br>
            <a:r>
              <a:rPr lang="en-GB" altLang="en-US" dirty="0">
                <a:solidFill>
                  <a:srgbClr val="010066"/>
                </a:solidFill>
              </a:rPr>
              <a:t>can make the black compound </a:t>
            </a:r>
            <a:br>
              <a:rPr lang="en-GB" altLang="en-US" dirty="0">
                <a:solidFill>
                  <a:srgbClr val="010066"/>
                </a:solidFill>
              </a:rPr>
            </a:br>
            <a:r>
              <a:rPr lang="en-GB" altLang="en-US" dirty="0">
                <a:solidFill>
                  <a:srgbClr val="010066"/>
                </a:solidFill>
              </a:rPr>
              <a:t>copper (II) oxide – </a:t>
            </a:r>
            <a:r>
              <a:rPr lang="en-GB" altLang="en-US" dirty="0" err="1">
                <a:solidFill>
                  <a:srgbClr val="010066"/>
                </a:solidFill>
              </a:rPr>
              <a:t>CuO</a:t>
            </a:r>
            <a:r>
              <a:rPr lang="en-GB" altLang="en-US" dirty="0">
                <a:solidFill>
                  <a:srgbClr val="010066"/>
                </a:solidFill>
              </a:rPr>
              <a:t>.</a:t>
            </a:r>
          </a:p>
        </p:txBody>
      </p:sp>
      <p:pic>
        <p:nvPicPr>
          <p:cNvPr id="10" name="Picture 9" descr="slide 13.jpg">
            <a:extLst>
              <a:ext uri="{FF2B5EF4-FFF2-40B4-BE49-F238E27FC236}">
                <a16:creationId xmlns:a16="http://schemas.microsoft.com/office/drawing/2014/main" id="{9E1312BA-B92B-4C54-9177-68FF29D980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7210" y="1727729"/>
            <a:ext cx="3011664" cy="21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5" descr="slide 12 - 2.jpg">
            <a:extLst>
              <a:ext uri="{FF2B5EF4-FFF2-40B4-BE49-F238E27FC236}">
                <a16:creationId xmlns:a16="http://schemas.microsoft.com/office/drawing/2014/main" id="{D67F6516-A09E-4E9E-B7D3-E41811A4CC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7088" y="3991856"/>
            <a:ext cx="3011665" cy="21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C6E002D6-5959-455F-A094-D18D2DF4117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9594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959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593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p:bldP spid="295941" grpId="0"/>
      <p:bldP spid="2959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76E61F61-39E9-402A-A8DE-5FE40E42ADE2}"/>
              </a:ext>
            </a:extLst>
          </p:cNvPr>
          <p:cNvSpPr txBox="1">
            <a:spLocks noChangeArrowheads="1"/>
          </p:cNvSpPr>
          <p:nvPr/>
        </p:nvSpPr>
        <p:spPr bwMode="auto">
          <a:xfrm>
            <a:off x="568325" y="1525588"/>
            <a:ext cx="7167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a:p>
        </p:txBody>
      </p:sp>
      <p:sp>
        <p:nvSpPr>
          <p:cNvPr id="297989" name="Text Box 5">
            <a:extLst>
              <a:ext uri="{FF2B5EF4-FFF2-40B4-BE49-F238E27FC236}">
                <a16:creationId xmlns:a16="http://schemas.microsoft.com/office/drawing/2014/main" id="{C0527AE9-D459-4529-B71C-3E9DD45F5743}"/>
              </a:ext>
            </a:extLst>
          </p:cNvPr>
          <p:cNvSpPr txBox="1">
            <a:spLocks noChangeArrowheads="1"/>
          </p:cNvSpPr>
          <p:nvPr/>
        </p:nvSpPr>
        <p:spPr bwMode="auto">
          <a:xfrm>
            <a:off x="360363" y="4546600"/>
            <a:ext cx="5006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Copper (II) sulfate crystals (CuSO</a:t>
            </a:r>
            <a:r>
              <a:rPr lang="en-GB" altLang="en-US" baseline="-25000"/>
              <a:t>4</a:t>
            </a:r>
            <a:r>
              <a:rPr lang="en-GB" altLang="en-US"/>
              <a:t>.5H</a:t>
            </a:r>
            <a:r>
              <a:rPr lang="en-GB" altLang="en-US" baseline="-25000"/>
              <a:t>2</a:t>
            </a:r>
            <a:r>
              <a:rPr lang="en-GB" altLang="en-US"/>
              <a:t>O) are </a:t>
            </a:r>
            <a:r>
              <a:rPr lang="en-GB" altLang="en-US" b="1">
                <a:solidFill>
                  <a:srgbClr val="0EB6F2"/>
                </a:solidFill>
              </a:rPr>
              <a:t>blue</a:t>
            </a:r>
            <a:r>
              <a:rPr lang="en-GB" altLang="en-US">
                <a:solidFill>
                  <a:srgbClr val="010066"/>
                </a:solidFill>
              </a:rPr>
              <a:t>.</a:t>
            </a:r>
            <a:r>
              <a:rPr lang="en-GB" altLang="en-US"/>
              <a:t> These can be turned white by heating the crystals to remove the water.</a:t>
            </a:r>
            <a:endParaRPr lang="en-GB" altLang="en-US" b="1"/>
          </a:p>
        </p:txBody>
      </p:sp>
      <p:sp>
        <p:nvSpPr>
          <p:cNvPr id="297990" name="Text Box 6">
            <a:extLst>
              <a:ext uri="{FF2B5EF4-FFF2-40B4-BE49-F238E27FC236}">
                <a16:creationId xmlns:a16="http://schemas.microsoft.com/office/drawing/2014/main" id="{379B230F-EE67-4E58-85E9-E0B6A230F29E}"/>
              </a:ext>
            </a:extLst>
          </p:cNvPr>
          <p:cNvSpPr txBox="1">
            <a:spLocks noChangeArrowheads="1"/>
          </p:cNvSpPr>
          <p:nvPr/>
        </p:nvSpPr>
        <p:spPr bwMode="auto">
          <a:xfrm>
            <a:off x="360363" y="3006725"/>
            <a:ext cx="5102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Iron (III) oxide (Fe</a:t>
            </a:r>
            <a:r>
              <a:rPr lang="en-GB" altLang="en-US" baseline="-25000"/>
              <a:t>2</a:t>
            </a:r>
            <a:r>
              <a:rPr lang="en-GB" altLang="en-US"/>
              <a:t>O</a:t>
            </a:r>
            <a:r>
              <a:rPr lang="en-GB" altLang="en-US" baseline="-25000"/>
              <a:t>3</a:t>
            </a:r>
            <a:r>
              <a:rPr lang="en-GB" altLang="en-US"/>
              <a:t>) is </a:t>
            </a:r>
            <a:r>
              <a:rPr lang="en-GB" altLang="en-US" b="1">
                <a:solidFill>
                  <a:srgbClr val="81271D"/>
                </a:solidFill>
              </a:rPr>
              <a:t>red/brown</a:t>
            </a:r>
            <a:r>
              <a:rPr lang="en-GB" altLang="en-US"/>
              <a:t>. When combined with water (hydrated) this is </a:t>
            </a:r>
            <a:r>
              <a:rPr lang="en-GB" altLang="en-US" b="1"/>
              <a:t>rust</a:t>
            </a:r>
            <a:r>
              <a:rPr lang="en-GB" altLang="en-US"/>
              <a:t>.</a:t>
            </a:r>
          </a:p>
        </p:txBody>
      </p:sp>
      <p:sp>
        <p:nvSpPr>
          <p:cNvPr id="297993" name="Text Box 9">
            <a:extLst>
              <a:ext uri="{FF2B5EF4-FFF2-40B4-BE49-F238E27FC236}">
                <a16:creationId xmlns:a16="http://schemas.microsoft.com/office/drawing/2014/main" id="{E2CBC748-7AC1-45AA-94E5-D0E670B7C97D}"/>
              </a:ext>
            </a:extLst>
          </p:cNvPr>
          <p:cNvSpPr txBox="1">
            <a:spLocks noChangeArrowheads="1"/>
          </p:cNvSpPr>
          <p:nvPr/>
        </p:nvSpPr>
        <p:spPr bwMode="auto">
          <a:xfrm>
            <a:off x="360363" y="1795463"/>
            <a:ext cx="514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t>Iron (II) oxide (FeO</a:t>
            </a:r>
            <a:r>
              <a:rPr lang="en-GB" altLang="en-US" baseline="-25000"/>
              <a:t>2</a:t>
            </a:r>
            <a:r>
              <a:rPr lang="en-GB" altLang="en-US"/>
              <a:t>) is </a:t>
            </a:r>
            <a:r>
              <a:rPr lang="en-GB" altLang="en-US" b="1">
                <a:solidFill>
                  <a:schemeClr val="tx1"/>
                </a:solidFill>
              </a:rPr>
              <a:t>black</a:t>
            </a:r>
            <a:r>
              <a:rPr lang="en-GB" altLang="en-US"/>
              <a:t>.</a:t>
            </a:r>
            <a:endParaRPr lang="en-GB" altLang="en-US" b="1"/>
          </a:p>
        </p:txBody>
      </p:sp>
      <p:sp>
        <p:nvSpPr>
          <p:cNvPr id="24583" name="Rectangle 13">
            <a:extLst>
              <a:ext uri="{FF2B5EF4-FFF2-40B4-BE49-F238E27FC236}">
                <a16:creationId xmlns:a16="http://schemas.microsoft.com/office/drawing/2014/main" id="{51CA1E00-EC01-4658-A993-973F9A331833}"/>
              </a:ext>
            </a:extLst>
          </p:cNvPr>
          <p:cNvSpPr>
            <a:spLocks noGrp="1" noChangeArrowheads="1"/>
          </p:cNvSpPr>
          <p:nvPr>
            <p:ph type="title"/>
          </p:nvPr>
        </p:nvSpPr>
        <p:spPr/>
        <p:txBody>
          <a:bodyPr/>
          <a:lstStyle/>
          <a:p>
            <a:r>
              <a:rPr lang="en-GB" altLang="en-US" dirty="0"/>
              <a:t>Transition metal compounds and </a:t>
            </a:r>
            <a:r>
              <a:rPr lang="en-GB" altLang="en-US" dirty="0" err="1"/>
              <a:t>color</a:t>
            </a:r>
            <a:endParaRPr lang="en-GB" altLang="en-US" dirty="0"/>
          </a:p>
        </p:txBody>
      </p:sp>
      <p:sp>
        <p:nvSpPr>
          <p:cNvPr id="24584" name="Text Box 3">
            <a:extLst>
              <a:ext uri="{FF2B5EF4-FFF2-40B4-BE49-F238E27FC236}">
                <a16:creationId xmlns:a16="http://schemas.microsoft.com/office/drawing/2014/main" id="{0CE998FF-E4C4-468E-B519-7EC5E58756E9}"/>
              </a:ext>
            </a:extLst>
          </p:cNvPr>
          <p:cNvSpPr txBox="1">
            <a:spLocks noChangeArrowheads="1"/>
          </p:cNvSpPr>
          <p:nvPr/>
        </p:nvSpPr>
        <p:spPr bwMode="auto">
          <a:xfrm>
            <a:off x="342900" y="78422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Most transition metals form </a:t>
            </a:r>
            <a:r>
              <a:rPr lang="en-GB" altLang="en-US" b="1" dirty="0" err="1"/>
              <a:t>colored</a:t>
            </a:r>
            <a:r>
              <a:rPr lang="en-GB" altLang="en-US" b="1" dirty="0"/>
              <a:t> compounds</a:t>
            </a:r>
            <a:r>
              <a:rPr lang="en-GB" altLang="en-US" dirty="0"/>
              <a:t>.</a:t>
            </a:r>
            <a:endParaRPr lang="en-GB" altLang="en-US" sz="1200" dirty="0"/>
          </a:p>
        </p:txBody>
      </p:sp>
      <p:pic>
        <p:nvPicPr>
          <p:cNvPr id="12" name="Picture 11" descr="iron oxide slide 14.jpg">
            <a:extLst>
              <a:ext uri="{FF2B5EF4-FFF2-40B4-BE49-F238E27FC236}">
                <a16:creationId xmlns:a16="http://schemas.microsoft.com/office/drawing/2014/main" id="{417472B8-6E58-493B-9006-06B4EF46AC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1384300"/>
            <a:ext cx="200501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lide 14 - 2.jpg">
            <a:extLst>
              <a:ext uri="{FF2B5EF4-FFF2-40B4-BE49-F238E27FC236}">
                <a16:creationId xmlns:a16="http://schemas.microsoft.com/office/drawing/2014/main" id="{BD4EE88B-C2DE-4009-9384-2C4F106809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80113" y="2916238"/>
            <a:ext cx="2005012"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lide 14 - 3.jpg">
            <a:extLst>
              <a:ext uri="{FF2B5EF4-FFF2-40B4-BE49-F238E27FC236}">
                <a16:creationId xmlns:a16="http://schemas.microsoft.com/office/drawing/2014/main" id="{DCA46446-62CE-456D-B2F9-7561A453324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21388" y="4562475"/>
            <a:ext cx="200501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hlinkClick r:id="" action="ppaction://hlinkshowjump?jump=nextslide"/>
            <a:extLst>
              <a:ext uri="{FF2B5EF4-FFF2-40B4-BE49-F238E27FC236}">
                <a16:creationId xmlns:a16="http://schemas.microsoft.com/office/drawing/2014/main" id="{9027D6E0-7C34-4BB0-B308-6C6E8DBD082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9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9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9" grpId="0"/>
      <p:bldP spid="297990" grpId="0"/>
      <p:bldP spid="2979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503720D-F39C-46AC-BBF1-6FAB0CB01340}"/>
              </a:ext>
            </a:extLst>
          </p:cNvPr>
          <p:cNvSpPr>
            <a:spLocks noGrp="1"/>
          </p:cNvSpPr>
          <p:nvPr>
            <p:ph type="title"/>
          </p:nvPr>
        </p:nvSpPr>
        <p:spPr/>
        <p:txBody>
          <a:bodyPr/>
          <a:lstStyle/>
          <a:p>
            <a:r>
              <a:rPr lang="en-GB" altLang="en-US"/>
              <a:t>Uses of transition metals</a:t>
            </a:r>
          </a:p>
        </p:txBody>
      </p:sp>
      <p:sp>
        <p:nvSpPr>
          <p:cNvPr id="26627" name="TextBox 2">
            <a:extLst>
              <a:ext uri="{FF2B5EF4-FFF2-40B4-BE49-F238E27FC236}">
                <a16:creationId xmlns:a16="http://schemas.microsoft.com/office/drawing/2014/main" id="{33C49BF0-73FE-4513-AF8E-573589342701}"/>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Due to their wide range of properties, transition metals have many applications, including:</a:t>
            </a:r>
          </a:p>
        </p:txBody>
      </p:sp>
      <p:sp>
        <p:nvSpPr>
          <p:cNvPr id="4" name="Rectangle 102">
            <a:extLst>
              <a:ext uri="{FF2B5EF4-FFF2-40B4-BE49-F238E27FC236}">
                <a16:creationId xmlns:a16="http://schemas.microsoft.com/office/drawing/2014/main" id="{51775753-E211-4511-A306-091668CE94BA}"/>
              </a:ext>
            </a:extLst>
          </p:cNvPr>
          <p:cNvSpPr>
            <a:spLocks noChangeArrowheads="1"/>
          </p:cNvSpPr>
          <p:nvPr/>
        </p:nvSpPr>
        <p:spPr bwMode="auto">
          <a:xfrm>
            <a:off x="342900" y="166528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b="1">
                <a:solidFill>
                  <a:srgbClr val="010066"/>
                </a:solidFill>
              </a:rPr>
              <a:t>building materials</a:t>
            </a:r>
            <a:r>
              <a:rPr lang="en-GB" altLang="en-US">
                <a:solidFill>
                  <a:srgbClr val="010066"/>
                </a:solidFill>
              </a:rPr>
              <a:t>: they are often strong and hard </a:t>
            </a:r>
          </a:p>
        </p:txBody>
      </p:sp>
      <p:sp>
        <p:nvSpPr>
          <p:cNvPr id="5" name="Rectangle 101">
            <a:extLst>
              <a:ext uri="{FF2B5EF4-FFF2-40B4-BE49-F238E27FC236}">
                <a16:creationId xmlns:a16="http://schemas.microsoft.com/office/drawing/2014/main" id="{A99B6E1E-6E6B-464E-8E0F-954405796805}"/>
              </a:ext>
            </a:extLst>
          </p:cNvPr>
          <p:cNvSpPr>
            <a:spLocks noChangeArrowheads="1"/>
          </p:cNvSpPr>
          <p:nvPr/>
        </p:nvSpPr>
        <p:spPr bwMode="auto">
          <a:xfrm>
            <a:off x="342900" y="217805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b="1" dirty="0" err="1">
                <a:solidFill>
                  <a:srgbClr val="010066"/>
                </a:solidFill>
              </a:rPr>
              <a:t>jewelry</a:t>
            </a:r>
            <a:r>
              <a:rPr lang="en-GB" altLang="en-US" dirty="0">
                <a:solidFill>
                  <a:srgbClr val="010066"/>
                </a:solidFill>
              </a:rPr>
              <a:t>: gold, silver and platinum are shiny and do not react readily with oxygen or water</a:t>
            </a:r>
          </a:p>
        </p:txBody>
      </p:sp>
      <p:sp>
        <p:nvSpPr>
          <p:cNvPr id="6" name="Rectangle 103">
            <a:extLst>
              <a:ext uri="{FF2B5EF4-FFF2-40B4-BE49-F238E27FC236}">
                <a16:creationId xmlns:a16="http://schemas.microsoft.com/office/drawing/2014/main" id="{CE631725-ABEC-4F6C-A77F-D2D558306D31}"/>
              </a:ext>
            </a:extLst>
          </p:cNvPr>
          <p:cNvSpPr>
            <a:spLocks noChangeArrowheads="1"/>
          </p:cNvSpPr>
          <p:nvPr/>
        </p:nvSpPr>
        <p:spPr bwMode="auto">
          <a:xfrm>
            <a:off x="342900" y="3060700"/>
            <a:ext cx="818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b="1">
                <a:solidFill>
                  <a:srgbClr val="010066"/>
                </a:solidFill>
              </a:rPr>
              <a:t>medicine</a:t>
            </a:r>
            <a:r>
              <a:rPr lang="en-GB" altLang="en-US">
                <a:solidFill>
                  <a:srgbClr val="010066"/>
                </a:solidFill>
              </a:rPr>
              <a:t>: titanium is used in artificial joints</a:t>
            </a:r>
          </a:p>
        </p:txBody>
      </p:sp>
      <p:sp>
        <p:nvSpPr>
          <p:cNvPr id="7" name="Rectangle 104">
            <a:extLst>
              <a:ext uri="{FF2B5EF4-FFF2-40B4-BE49-F238E27FC236}">
                <a16:creationId xmlns:a16="http://schemas.microsoft.com/office/drawing/2014/main" id="{62735F7E-62F6-4154-8787-9DD54C33BD22}"/>
              </a:ext>
            </a:extLst>
          </p:cNvPr>
          <p:cNvSpPr>
            <a:spLocks noChangeArrowheads="1"/>
          </p:cNvSpPr>
          <p:nvPr/>
        </p:nvSpPr>
        <p:spPr bwMode="auto">
          <a:xfrm>
            <a:off x="342900" y="35687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b="1" dirty="0">
                <a:solidFill>
                  <a:srgbClr val="010066"/>
                </a:solidFill>
              </a:rPr>
              <a:t>paints</a:t>
            </a:r>
            <a:r>
              <a:rPr lang="en-GB" altLang="en-US" dirty="0">
                <a:solidFill>
                  <a:srgbClr val="010066"/>
                </a:solidFill>
              </a:rPr>
              <a:t>: </a:t>
            </a:r>
            <a:r>
              <a:rPr lang="en-GB" altLang="en-US" dirty="0" err="1">
                <a:solidFill>
                  <a:srgbClr val="010066"/>
                </a:solidFill>
              </a:rPr>
              <a:t>colored</a:t>
            </a:r>
            <a:r>
              <a:rPr lang="en-GB" altLang="en-US" dirty="0">
                <a:solidFill>
                  <a:srgbClr val="010066"/>
                </a:solidFill>
              </a:rPr>
              <a:t> transition metal compounds are used to </a:t>
            </a:r>
            <a:r>
              <a:rPr lang="en-GB" altLang="en-US" dirty="0" err="1">
                <a:solidFill>
                  <a:srgbClr val="010066"/>
                </a:solidFill>
              </a:rPr>
              <a:t>color</a:t>
            </a:r>
            <a:r>
              <a:rPr lang="en-GB" altLang="en-US" dirty="0">
                <a:solidFill>
                  <a:srgbClr val="010066"/>
                </a:solidFill>
              </a:rPr>
              <a:t> paints and pottery glazes</a:t>
            </a:r>
          </a:p>
        </p:txBody>
      </p:sp>
      <p:sp>
        <p:nvSpPr>
          <p:cNvPr id="8" name="Rectangle 105">
            <a:extLst>
              <a:ext uri="{FF2B5EF4-FFF2-40B4-BE49-F238E27FC236}">
                <a16:creationId xmlns:a16="http://schemas.microsoft.com/office/drawing/2014/main" id="{B7D46392-5169-45AD-8130-8E7B3FD85A56}"/>
              </a:ext>
            </a:extLst>
          </p:cNvPr>
          <p:cNvSpPr>
            <a:spLocks noChangeArrowheads="1"/>
          </p:cNvSpPr>
          <p:nvPr/>
        </p:nvSpPr>
        <p:spPr bwMode="auto">
          <a:xfrm>
            <a:off x="342900" y="4449763"/>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b="1">
                <a:solidFill>
                  <a:srgbClr val="010066"/>
                </a:solidFill>
              </a:rPr>
              <a:t>alloys</a:t>
            </a:r>
            <a:r>
              <a:rPr lang="en-GB" altLang="en-US">
                <a:solidFill>
                  <a:srgbClr val="010066"/>
                </a:solidFill>
              </a:rPr>
              <a:t>: transition metal alloys are used in coins, musical instruments and food packaging</a:t>
            </a:r>
          </a:p>
        </p:txBody>
      </p:sp>
      <p:sp>
        <p:nvSpPr>
          <p:cNvPr id="9" name="Rectangle 106">
            <a:extLst>
              <a:ext uri="{FF2B5EF4-FFF2-40B4-BE49-F238E27FC236}">
                <a16:creationId xmlns:a16="http://schemas.microsoft.com/office/drawing/2014/main" id="{A643D73C-FB68-4941-998C-C807089A1889}"/>
              </a:ext>
            </a:extLst>
          </p:cNvPr>
          <p:cNvSpPr>
            <a:spLocks noChangeArrowheads="1"/>
          </p:cNvSpPr>
          <p:nvPr/>
        </p:nvSpPr>
        <p:spPr bwMode="auto">
          <a:xfrm>
            <a:off x="342900" y="5332413"/>
            <a:ext cx="86471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b="1">
                <a:solidFill>
                  <a:srgbClr val="010066"/>
                </a:solidFill>
              </a:rPr>
              <a:t>catalysts</a:t>
            </a:r>
            <a:r>
              <a:rPr lang="en-GB" altLang="en-US">
                <a:solidFill>
                  <a:srgbClr val="010066"/>
                </a:solidFill>
              </a:rPr>
              <a:t>: different transition metals are used as catalysts </a:t>
            </a:r>
            <a:br>
              <a:rPr lang="en-GB" altLang="en-US">
                <a:solidFill>
                  <a:srgbClr val="010066"/>
                </a:solidFill>
              </a:rPr>
            </a:br>
            <a:r>
              <a:rPr lang="en-GB" altLang="en-US">
                <a:solidFill>
                  <a:srgbClr val="010066"/>
                </a:solidFill>
              </a:rPr>
              <a:t>to speed up reactions in industrial processes.</a:t>
            </a:r>
          </a:p>
        </p:txBody>
      </p:sp>
      <p:pic>
        <p:nvPicPr>
          <p:cNvPr id="11" name="Picture 8">
            <a:hlinkClick r:id="" action="ppaction://hlinkshowjump?jump=nextslide"/>
            <a:extLst>
              <a:ext uri="{FF2B5EF4-FFF2-40B4-BE49-F238E27FC236}">
                <a16:creationId xmlns:a16="http://schemas.microsoft.com/office/drawing/2014/main" id="{AD77C69F-2939-4487-B503-EF1A6EAE44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16D433E9-2E84-488A-B675-BD69F7DA521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A13D6380-5B95-4B71-B407-D9BB0E8C9321}"/>
              </a:ext>
            </a:extLst>
          </p:cNvPr>
          <p:cNvSpPr>
            <a:spLocks noGrp="1"/>
          </p:cNvSpPr>
          <p:nvPr>
            <p:ph type="title"/>
          </p:nvPr>
        </p:nvSpPr>
        <p:spPr/>
        <p:txBody>
          <a:bodyPr/>
          <a:lstStyle/>
          <a:p>
            <a:r>
              <a:rPr lang="en-GB" altLang="en-US"/>
              <a:t>Uses of transition metals: catalysts</a:t>
            </a:r>
          </a:p>
        </p:txBody>
      </p:sp>
      <p:sp>
        <p:nvSpPr>
          <p:cNvPr id="27652" name="TextBox 4">
            <a:extLst>
              <a:ext uri="{FF2B5EF4-FFF2-40B4-BE49-F238E27FC236}">
                <a16:creationId xmlns:a16="http://schemas.microsoft.com/office/drawing/2014/main" id="{07075077-69C1-464D-BE17-B98E85A5AA07}"/>
              </a:ext>
            </a:extLst>
          </p:cNvPr>
          <p:cNvSpPr txBox="1">
            <a:spLocks noChangeArrowheads="1"/>
          </p:cNvSpPr>
          <p:nvPr/>
        </p:nvSpPr>
        <p:spPr bwMode="auto">
          <a:xfrm>
            <a:off x="342900" y="784225"/>
            <a:ext cx="83156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FF6600"/>
                </a:solidFill>
              </a:rPr>
              <a:t>catalyst</a:t>
            </a:r>
            <a:r>
              <a:rPr lang="en-GB" altLang="en-US" dirty="0"/>
              <a:t> is a substance that increases the rate of a chemical reaction without being used up. Catalysts improve the </a:t>
            </a:r>
            <a:r>
              <a:rPr lang="en-GB" altLang="en-US" b="1" dirty="0"/>
              <a:t>efficiency</a:t>
            </a:r>
            <a:r>
              <a:rPr lang="en-GB" altLang="en-US" dirty="0"/>
              <a:t> of many industrial processes. </a:t>
            </a:r>
          </a:p>
        </p:txBody>
      </p:sp>
      <p:sp>
        <p:nvSpPr>
          <p:cNvPr id="6" name="TextBox 5">
            <a:extLst>
              <a:ext uri="{FF2B5EF4-FFF2-40B4-BE49-F238E27FC236}">
                <a16:creationId xmlns:a16="http://schemas.microsoft.com/office/drawing/2014/main" id="{45DFC0A1-9AD6-4C57-9CAA-4938235CFD00}"/>
              </a:ext>
            </a:extLst>
          </p:cNvPr>
          <p:cNvSpPr txBox="1">
            <a:spLocks noChangeArrowheads="1"/>
          </p:cNvSpPr>
          <p:nvPr/>
        </p:nvSpPr>
        <p:spPr bwMode="auto">
          <a:xfrm>
            <a:off x="342900" y="2065338"/>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Transition metals are used as catalysts in different industrial processes: </a:t>
            </a:r>
          </a:p>
        </p:txBody>
      </p:sp>
      <p:sp>
        <p:nvSpPr>
          <p:cNvPr id="7" name="Rectangle 104">
            <a:extLst>
              <a:ext uri="{FF2B5EF4-FFF2-40B4-BE49-F238E27FC236}">
                <a16:creationId xmlns:a16="http://schemas.microsoft.com/office/drawing/2014/main" id="{0A7710DE-1FBD-45D4-A267-33F25AB4B78C}"/>
              </a:ext>
            </a:extLst>
          </p:cNvPr>
          <p:cNvSpPr>
            <a:spLocks noChangeArrowheads="1"/>
          </p:cNvSpPr>
          <p:nvPr/>
        </p:nvSpPr>
        <p:spPr bwMode="auto">
          <a:xfrm>
            <a:off x="342900" y="297815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b="1">
                <a:solidFill>
                  <a:srgbClr val="010066"/>
                </a:solidFill>
              </a:rPr>
              <a:t>platinum</a:t>
            </a:r>
            <a:r>
              <a:rPr lang="en-GB" altLang="en-US">
                <a:solidFill>
                  <a:srgbClr val="010066"/>
                </a:solidFill>
              </a:rPr>
              <a:t>: used in catalytic converters</a:t>
            </a:r>
          </a:p>
        </p:txBody>
      </p:sp>
      <p:sp>
        <p:nvSpPr>
          <p:cNvPr id="8" name="Rectangle 103">
            <a:extLst>
              <a:ext uri="{FF2B5EF4-FFF2-40B4-BE49-F238E27FC236}">
                <a16:creationId xmlns:a16="http://schemas.microsoft.com/office/drawing/2014/main" id="{1F6F2A57-DDBD-4FA8-91D7-A2E1981452E7}"/>
              </a:ext>
            </a:extLst>
          </p:cNvPr>
          <p:cNvSpPr>
            <a:spLocks noChangeArrowheads="1"/>
          </p:cNvSpPr>
          <p:nvPr/>
        </p:nvSpPr>
        <p:spPr bwMode="auto">
          <a:xfrm>
            <a:off x="342900" y="3521075"/>
            <a:ext cx="4110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b="1">
                <a:solidFill>
                  <a:srgbClr val="010066"/>
                </a:solidFill>
              </a:rPr>
              <a:t>nickel</a:t>
            </a:r>
            <a:r>
              <a:rPr lang="en-GB" altLang="en-US">
                <a:solidFill>
                  <a:srgbClr val="010066"/>
                </a:solidFill>
              </a:rPr>
              <a:t>: a catalyst in the production of margarine</a:t>
            </a:r>
          </a:p>
        </p:txBody>
      </p:sp>
      <p:sp>
        <p:nvSpPr>
          <p:cNvPr id="9" name="Rectangle 102">
            <a:extLst>
              <a:ext uri="{FF2B5EF4-FFF2-40B4-BE49-F238E27FC236}">
                <a16:creationId xmlns:a16="http://schemas.microsoft.com/office/drawing/2014/main" id="{4F6ED982-021B-474A-99B6-044230A088E3}"/>
              </a:ext>
            </a:extLst>
          </p:cNvPr>
          <p:cNvSpPr>
            <a:spLocks noChangeArrowheads="1"/>
          </p:cNvSpPr>
          <p:nvPr/>
        </p:nvSpPr>
        <p:spPr bwMode="auto">
          <a:xfrm>
            <a:off x="342900" y="4433888"/>
            <a:ext cx="3990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b="1">
                <a:solidFill>
                  <a:srgbClr val="010066"/>
                </a:solidFill>
              </a:rPr>
              <a:t>iron</a:t>
            </a:r>
            <a:r>
              <a:rPr lang="en-GB" altLang="en-US">
                <a:solidFill>
                  <a:srgbClr val="010066"/>
                </a:solidFill>
              </a:rPr>
              <a:t>: used as a catalyst in the </a:t>
            </a:r>
            <a:r>
              <a:rPr lang="en-GB" altLang="en-US" b="1">
                <a:solidFill>
                  <a:srgbClr val="FF6600"/>
                </a:solidFill>
              </a:rPr>
              <a:t>Haber process</a:t>
            </a:r>
          </a:p>
        </p:txBody>
      </p:sp>
      <p:sp>
        <p:nvSpPr>
          <p:cNvPr id="11" name="Rectangle 101">
            <a:extLst>
              <a:ext uri="{FF2B5EF4-FFF2-40B4-BE49-F238E27FC236}">
                <a16:creationId xmlns:a16="http://schemas.microsoft.com/office/drawing/2014/main" id="{193124C5-CB46-40CB-BD81-5FE944E2EB8F}"/>
              </a:ext>
            </a:extLst>
          </p:cNvPr>
          <p:cNvSpPr>
            <a:spLocks noChangeArrowheads="1"/>
          </p:cNvSpPr>
          <p:nvPr/>
        </p:nvSpPr>
        <p:spPr bwMode="auto">
          <a:xfrm>
            <a:off x="342900" y="5345113"/>
            <a:ext cx="5808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FF6600"/>
              </a:buClr>
              <a:buFont typeface="Wingdings" panose="05000000000000000000" pitchFamily="2" charset="2"/>
              <a:buChar char="l"/>
            </a:pPr>
            <a:r>
              <a:rPr lang="en-GB" altLang="en-US" b="1" dirty="0">
                <a:solidFill>
                  <a:srgbClr val="010066"/>
                </a:solidFill>
              </a:rPr>
              <a:t>vanadium</a:t>
            </a:r>
            <a:r>
              <a:rPr lang="en-GB" altLang="en-US" dirty="0">
                <a:solidFill>
                  <a:srgbClr val="010066"/>
                </a:solidFill>
              </a:rPr>
              <a:t>: vanadium oxide is the catalyst in the </a:t>
            </a:r>
            <a:r>
              <a:rPr lang="en-GB" altLang="en-US" b="1" dirty="0">
                <a:solidFill>
                  <a:srgbClr val="FF6600"/>
                </a:solidFill>
              </a:rPr>
              <a:t>Contact Process</a:t>
            </a:r>
            <a:r>
              <a:rPr lang="en-GB" altLang="en-US" dirty="0">
                <a:solidFill>
                  <a:srgbClr val="010066"/>
                </a:solidFill>
              </a:rPr>
              <a:t>.</a:t>
            </a:r>
          </a:p>
        </p:txBody>
      </p:sp>
      <p:pic>
        <p:nvPicPr>
          <p:cNvPr id="13" name="Picture 12" descr="catalytic%20converter_png[1].jpg">
            <a:extLst>
              <a:ext uri="{FF2B5EF4-FFF2-40B4-BE49-F238E27FC236}">
                <a16:creationId xmlns:a16="http://schemas.microsoft.com/office/drawing/2014/main" id="{9F109ED6-C2C6-4286-AC83-875405BDC4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0" y="3705225"/>
            <a:ext cx="2763838"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9C0E5919-CA7A-46E2-83A6-B14A134BB8A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D57BF61D-24FB-4D6C-B2A8-6FD95D8EA7C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D84B0899-274D-4AA6-9C11-0060289BD585}"/>
              </a:ext>
            </a:extLst>
          </p:cNvPr>
          <p:cNvSpPr>
            <a:spLocks noGrp="1" noChangeArrowheads="1"/>
          </p:cNvSpPr>
          <p:nvPr>
            <p:ph type="title"/>
          </p:nvPr>
        </p:nvSpPr>
        <p:spPr/>
        <p:txBody>
          <a:bodyPr/>
          <a:lstStyle/>
          <a:p>
            <a:pPr eaLnBrk="1" hangingPunct="1"/>
            <a:r>
              <a:rPr lang="en-GB" altLang="en-US" dirty="0"/>
              <a:t>What are transition metals used for?</a:t>
            </a:r>
          </a:p>
        </p:txBody>
      </p:sp>
      <p:pic>
        <p:nvPicPr>
          <p:cNvPr id="7" name="Picture 5" descr="flash_icon">
            <a:extLst>
              <a:ext uri="{FF2B5EF4-FFF2-40B4-BE49-F238E27FC236}">
                <a16:creationId xmlns:a16="http://schemas.microsoft.com/office/drawing/2014/main" id="{5BE06BD7-258A-42AD-A6C4-9F54CE4FF831}"/>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CA0B399E-51C4-4D9A-9488-4448292D25E2}"/>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2224A67-ABA8-421A-BAEE-C0B000D028E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E56775C-DDD0-4CE3-B127-791AFE6D6C1E}"/>
              </a:ext>
            </a:extLst>
          </p:cNvPr>
          <p:cNvSpPr>
            <a:spLocks noGrp="1" noChangeArrowheads="1"/>
          </p:cNvSpPr>
          <p:nvPr>
            <p:ph type="title"/>
          </p:nvPr>
        </p:nvSpPr>
        <p:spPr>
          <a:noFill/>
        </p:spPr>
        <p:txBody>
          <a:bodyPr/>
          <a:lstStyle/>
          <a:p>
            <a:r>
              <a:rPr lang="en-GB" altLang="en-US"/>
              <a:t>Where are the transition metals?</a:t>
            </a:r>
          </a:p>
        </p:txBody>
      </p:sp>
      <p:sp>
        <p:nvSpPr>
          <p:cNvPr id="17412" name="Text Box 4">
            <a:extLst>
              <a:ext uri="{FF2B5EF4-FFF2-40B4-BE49-F238E27FC236}">
                <a16:creationId xmlns:a16="http://schemas.microsoft.com/office/drawing/2014/main" id="{47DC284B-8634-4B83-BB47-C3DF6AB8ACF5}"/>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a:t>
            </a:r>
            <a:r>
              <a:rPr lang="en-GB" altLang="en-US" b="1">
                <a:solidFill>
                  <a:srgbClr val="FF6600"/>
                </a:solidFill>
              </a:rPr>
              <a:t>transition metals</a:t>
            </a:r>
            <a:r>
              <a:rPr lang="en-GB" altLang="en-US"/>
              <a:t> are the block of elements found between group 2 and group 3 of the </a:t>
            </a:r>
            <a:r>
              <a:rPr lang="en-GB" altLang="en-US">
                <a:solidFill>
                  <a:srgbClr val="010066"/>
                </a:solidFill>
              </a:rPr>
              <a:t>periodic table</a:t>
            </a:r>
            <a:r>
              <a:rPr lang="en-GB" altLang="en-US"/>
              <a:t>. </a:t>
            </a:r>
          </a:p>
        </p:txBody>
      </p:sp>
      <p:sp>
        <p:nvSpPr>
          <p:cNvPr id="17" name="TextBox 16">
            <a:extLst>
              <a:ext uri="{FF2B5EF4-FFF2-40B4-BE49-F238E27FC236}">
                <a16:creationId xmlns:a16="http://schemas.microsoft.com/office/drawing/2014/main" id="{6AD03286-595C-4CFE-8B3E-81E1817FEC9F}"/>
              </a:ext>
            </a:extLst>
          </p:cNvPr>
          <p:cNvSpPr txBox="1">
            <a:spLocks noChangeArrowheads="1"/>
          </p:cNvSpPr>
          <p:nvPr/>
        </p:nvSpPr>
        <p:spPr bwMode="auto">
          <a:xfrm>
            <a:off x="2257425" y="5764213"/>
            <a:ext cx="3059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FF6600"/>
                </a:solidFill>
              </a:rPr>
              <a:t>transition metals</a:t>
            </a:r>
          </a:p>
        </p:txBody>
      </p:sp>
      <p:cxnSp>
        <p:nvCxnSpPr>
          <p:cNvPr id="21" name="Straight Arrow Connector 20">
            <a:extLst>
              <a:ext uri="{FF2B5EF4-FFF2-40B4-BE49-F238E27FC236}">
                <a16:creationId xmlns:a16="http://schemas.microsoft.com/office/drawing/2014/main" id="{D82380C0-AAAA-444D-9E9A-77C1B83EF9F0}"/>
              </a:ext>
            </a:extLst>
          </p:cNvPr>
          <p:cNvCxnSpPr>
            <a:cxnSpLocks noChangeShapeType="1"/>
          </p:cNvCxnSpPr>
          <p:nvPr/>
        </p:nvCxnSpPr>
        <p:spPr bwMode="auto">
          <a:xfrm flipH="1">
            <a:off x="1749425" y="2257425"/>
            <a:ext cx="406400" cy="406400"/>
          </a:xfrm>
          <a:prstGeom prst="straightConnector1">
            <a:avLst/>
          </a:prstGeom>
          <a:noFill/>
          <a:ln w="28575" algn="ctr">
            <a:solidFill>
              <a:srgbClr val="010066"/>
            </a:solidFill>
            <a:round/>
            <a:headEnd/>
            <a:tailEnd type="arrow" w="med" len="med"/>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A554D13B-63CB-4737-8688-0ADAE49D0DF6}"/>
              </a:ext>
            </a:extLst>
          </p:cNvPr>
          <p:cNvSpPr txBox="1">
            <a:spLocks noChangeArrowheads="1"/>
          </p:cNvSpPr>
          <p:nvPr/>
        </p:nvSpPr>
        <p:spPr bwMode="auto">
          <a:xfrm>
            <a:off x="1716088" y="18176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group 2</a:t>
            </a:r>
          </a:p>
        </p:txBody>
      </p:sp>
      <p:cxnSp>
        <p:nvCxnSpPr>
          <p:cNvPr id="24" name="Straight Arrow Connector 23">
            <a:extLst>
              <a:ext uri="{FF2B5EF4-FFF2-40B4-BE49-F238E27FC236}">
                <a16:creationId xmlns:a16="http://schemas.microsoft.com/office/drawing/2014/main" id="{D9C81F33-2BDB-4A21-88AA-D32A2F2D080D}"/>
              </a:ext>
            </a:extLst>
          </p:cNvPr>
          <p:cNvCxnSpPr>
            <a:cxnSpLocks noChangeShapeType="1"/>
          </p:cNvCxnSpPr>
          <p:nvPr/>
        </p:nvCxnSpPr>
        <p:spPr bwMode="auto">
          <a:xfrm>
            <a:off x="5384800" y="2235200"/>
            <a:ext cx="361950" cy="450850"/>
          </a:xfrm>
          <a:prstGeom prst="straightConnector1">
            <a:avLst/>
          </a:prstGeom>
          <a:noFill/>
          <a:ln w="28575" algn="ctr">
            <a:solidFill>
              <a:srgbClr val="010066"/>
            </a:solidFill>
            <a:round/>
            <a:headEnd/>
            <a:tailEnd type="arrow" w="med" len="med"/>
          </a:ln>
          <a:extLst>
            <a:ext uri="{909E8E84-426E-40DD-AFC4-6F175D3DCCD1}">
              <a14:hiddenFill xmlns:a14="http://schemas.microsoft.com/office/drawing/2010/main">
                <a:noFill/>
              </a14:hiddenFill>
            </a:ext>
          </a:extLst>
        </p:spPr>
      </p:cxnSp>
      <p:sp>
        <p:nvSpPr>
          <p:cNvPr id="25" name="TextBox 24">
            <a:extLst>
              <a:ext uri="{FF2B5EF4-FFF2-40B4-BE49-F238E27FC236}">
                <a16:creationId xmlns:a16="http://schemas.microsoft.com/office/drawing/2014/main" id="{CC8D3C35-910C-4C99-A85F-81BECCECE8E9}"/>
              </a:ext>
            </a:extLst>
          </p:cNvPr>
          <p:cNvSpPr txBox="1">
            <a:spLocks noChangeArrowheads="1"/>
          </p:cNvSpPr>
          <p:nvPr/>
        </p:nvSpPr>
        <p:spPr bwMode="auto">
          <a:xfrm>
            <a:off x="4752975" y="1817688"/>
            <a:ext cx="1354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group 3</a:t>
            </a:r>
          </a:p>
        </p:txBody>
      </p:sp>
      <p:pic>
        <p:nvPicPr>
          <p:cNvPr id="12" name="Picture 11" descr="slide 3 - 1.png">
            <a:extLst>
              <a:ext uri="{FF2B5EF4-FFF2-40B4-BE49-F238E27FC236}">
                <a16:creationId xmlns:a16="http://schemas.microsoft.com/office/drawing/2014/main" id="{ABD66D70-89AD-4630-BFD2-E8DBF822A0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3250" y="5567363"/>
            <a:ext cx="38163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4" descr="slide 3 - periodic table.png">
            <a:extLst>
              <a:ext uri="{FF2B5EF4-FFF2-40B4-BE49-F238E27FC236}">
                <a16:creationId xmlns:a16="http://schemas.microsoft.com/office/drawing/2014/main" id="{89DD3952-AE50-46D4-9851-2582674975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0450" y="1976438"/>
            <a:ext cx="70231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hlinkClick r:id="" action="ppaction://hlinkshowjump?jump=nextslide"/>
            <a:extLst>
              <a:ext uri="{FF2B5EF4-FFF2-40B4-BE49-F238E27FC236}">
                <a16:creationId xmlns:a16="http://schemas.microsoft.com/office/drawing/2014/main" id="{AAD17BE6-110B-466E-ABFC-2934767E5E9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A856F57C-5368-48C5-9564-5A3F33F06F81}"/>
              </a:ext>
            </a:extLst>
          </p:cNvPr>
          <p:cNvSpPr txBox="1">
            <a:spLocks noChangeArrowheads="1"/>
          </p:cNvSpPr>
          <p:nvPr/>
        </p:nvSpPr>
        <p:spPr bwMode="auto">
          <a:xfrm>
            <a:off x="342900" y="784225"/>
            <a:ext cx="7780338"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do the properties of transition metals compare with those of </a:t>
            </a:r>
            <a:r>
              <a:rPr lang="en-GB" altLang="en-US" b="1" dirty="0">
                <a:solidFill>
                  <a:srgbClr val="010066"/>
                </a:solidFill>
              </a:rPr>
              <a:t>alkali metals</a:t>
            </a:r>
            <a:r>
              <a:rPr lang="en-GB" altLang="en-US" dirty="0"/>
              <a:t>?</a:t>
            </a:r>
          </a:p>
        </p:txBody>
      </p:sp>
      <p:sp>
        <p:nvSpPr>
          <p:cNvPr id="278532" name="Text Box 4">
            <a:extLst>
              <a:ext uri="{FF2B5EF4-FFF2-40B4-BE49-F238E27FC236}">
                <a16:creationId xmlns:a16="http://schemas.microsoft.com/office/drawing/2014/main" id="{069479D9-0FCE-479A-A75D-65F8CFF96FA9}"/>
              </a:ext>
            </a:extLst>
          </p:cNvPr>
          <p:cNvSpPr txBox="1">
            <a:spLocks noChangeArrowheads="1"/>
          </p:cNvSpPr>
          <p:nvPr/>
        </p:nvSpPr>
        <p:spPr bwMode="auto">
          <a:xfrm>
            <a:off x="342900" y="3721100"/>
            <a:ext cx="7889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are </a:t>
            </a:r>
            <a:r>
              <a:rPr lang="en-GB" altLang="en-US">
                <a:solidFill>
                  <a:srgbClr val="010066"/>
                </a:solidFill>
              </a:rPr>
              <a:t>more</a:t>
            </a:r>
            <a:r>
              <a:rPr lang="en-GB" altLang="en-US" b="1">
                <a:solidFill>
                  <a:srgbClr val="FF6600"/>
                </a:solidFill>
              </a:rPr>
              <a:t> </a:t>
            </a:r>
            <a:r>
              <a:rPr lang="en-GB" altLang="en-US" b="1">
                <a:solidFill>
                  <a:srgbClr val="010066"/>
                </a:solidFill>
              </a:rPr>
              <a:t>dense</a:t>
            </a:r>
            <a:r>
              <a:rPr lang="en-GB" altLang="en-US"/>
              <a:t>. This means that in a fixed volume of metal, there are more atoms of a transition metal than there are of an alkali metal.</a:t>
            </a:r>
          </a:p>
        </p:txBody>
      </p:sp>
      <p:sp>
        <p:nvSpPr>
          <p:cNvPr id="278533" name="Text Box 5">
            <a:extLst>
              <a:ext uri="{FF2B5EF4-FFF2-40B4-BE49-F238E27FC236}">
                <a16:creationId xmlns:a16="http://schemas.microsoft.com/office/drawing/2014/main" id="{D87A88C7-C48E-4F98-AEA3-15382E28476A}"/>
              </a:ext>
            </a:extLst>
          </p:cNvPr>
          <p:cNvSpPr txBox="1">
            <a:spLocks noChangeArrowheads="1"/>
          </p:cNvSpPr>
          <p:nvPr/>
        </p:nvSpPr>
        <p:spPr bwMode="auto">
          <a:xfrm>
            <a:off x="342900" y="5318125"/>
            <a:ext cx="880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have </a:t>
            </a:r>
            <a:r>
              <a:rPr lang="en-GB" altLang="en-US" b="1">
                <a:solidFill>
                  <a:srgbClr val="010066"/>
                </a:solidFill>
              </a:rPr>
              <a:t>higher</a:t>
            </a:r>
            <a:r>
              <a:rPr lang="en-GB" altLang="en-US" b="1">
                <a:solidFill>
                  <a:srgbClr val="FF6600"/>
                </a:solidFill>
              </a:rPr>
              <a:t> </a:t>
            </a:r>
            <a:r>
              <a:rPr lang="en-GB" altLang="en-US">
                <a:solidFill>
                  <a:srgbClr val="010066"/>
                </a:solidFill>
              </a:rPr>
              <a:t>melting and boiling points </a:t>
            </a:r>
            <a:r>
              <a:rPr lang="en-GB" altLang="en-US"/>
              <a:t>– except mercury.</a:t>
            </a:r>
          </a:p>
        </p:txBody>
      </p:sp>
      <p:sp>
        <p:nvSpPr>
          <p:cNvPr id="278534" name="Text Box 6">
            <a:extLst>
              <a:ext uri="{FF2B5EF4-FFF2-40B4-BE49-F238E27FC236}">
                <a16:creationId xmlns:a16="http://schemas.microsoft.com/office/drawing/2014/main" id="{3E475A7C-B0E7-4C2D-8858-571F99775443}"/>
              </a:ext>
            </a:extLst>
          </p:cNvPr>
          <p:cNvSpPr txBox="1">
            <a:spLocks noChangeArrowheads="1"/>
          </p:cNvSpPr>
          <p:nvPr/>
        </p:nvSpPr>
        <p:spPr bwMode="auto">
          <a:xfrm>
            <a:off x="347663" y="286702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are </a:t>
            </a:r>
            <a:r>
              <a:rPr lang="en-GB" altLang="en-US" b="1" dirty="0">
                <a:solidFill>
                  <a:srgbClr val="010066"/>
                </a:solidFill>
              </a:rPr>
              <a:t>harder</a:t>
            </a:r>
            <a:r>
              <a:rPr lang="en-GB" altLang="en-US" b="1" dirty="0">
                <a:solidFill>
                  <a:srgbClr val="FF6600"/>
                </a:solidFill>
              </a:rPr>
              <a:t> </a:t>
            </a:r>
            <a:r>
              <a:rPr lang="en-GB" altLang="en-US" dirty="0">
                <a:solidFill>
                  <a:srgbClr val="010066"/>
                </a:solidFill>
              </a:rPr>
              <a:t>and</a:t>
            </a:r>
            <a:r>
              <a:rPr lang="en-GB" altLang="en-US" b="1" dirty="0">
                <a:solidFill>
                  <a:srgbClr val="FF6600"/>
                </a:solidFill>
              </a:rPr>
              <a:t> </a:t>
            </a:r>
            <a:r>
              <a:rPr lang="en-GB" altLang="en-US" b="1" dirty="0">
                <a:solidFill>
                  <a:srgbClr val="010066"/>
                </a:solidFill>
              </a:rPr>
              <a:t>stronger</a:t>
            </a:r>
            <a:r>
              <a:rPr lang="en-GB" altLang="en-US" dirty="0"/>
              <a:t>. They cannot be cut with a knife.</a:t>
            </a:r>
          </a:p>
        </p:txBody>
      </p:sp>
      <p:sp>
        <p:nvSpPr>
          <p:cNvPr id="278535" name="Text Box 7">
            <a:extLst>
              <a:ext uri="{FF2B5EF4-FFF2-40B4-BE49-F238E27FC236}">
                <a16:creationId xmlns:a16="http://schemas.microsoft.com/office/drawing/2014/main" id="{BF1C38AE-6BF0-4574-B8A8-953E2FA12143}"/>
              </a:ext>
            </a:extLst>
          </p:cNvPr>
          <p:cNvSpPr txBox="1">
            <a:spLocks noChangeArrowheads="1"/>
          </p:cNvSpPr>
          <p:nvPr/>
        </p:nvSpPr>
        <p:spPr bwMode="auto">
          <a:xfrm>
            <a:off x="342900" y="2011363"/>
            <a:ext cx="734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Compared to the alkali metals, the transition metals:</a:t>
            </a:r>
          </a:p>
        </p:txBody>
      </p:sp>
      <p:sp>
        <p:nvSpPr>
          <p:cNvPr id="18440" name="Rectangle 11">
            <a:extLst>
              <a:ext uri="{FF2B5EF4-FFF2-40B4-BE49-F238E27FC236}">
                <a16:creationId xmlns:a16="http://schemas.microsoft.com/office/drawing/2014/main" id="{DA7A16B0-3A3F-4DEB-A8C9-5E79059A99F2}"/>
              </a:ext>
            </a:extLst>
          </p:cNvPr>
          <p:cNvSpPr>
            <a:spLocks noGrp="1" noChangeArrowheads="1"/>
          </p:cNvSpPr>
          <p:nvPr>
            <p:ph type="title"/>
          </p:nvPr>
        </p:nvSpPr>
        <p:spPr/>
        <p:txBody>
          <a:bodyPr/>
          <a:lstStyle/>
          <a:p>
            <a:r>
              <a:rPr lang="en-GB" altLang="en-US"/>
              <a:t>Comparing properties of different metals</a:t>
            </a:r>
          </a:p>
        </p:txBody>
      </p:sp>
      <p:pic>
        <p:nvPicPr>
          <p:cNvPr id="10" name="Picture 8">
            <a:hlinkClick r:id="" action="ppaction://hlinkshowjump?jump=nextslide"/>
            <a:extLst>
              <a:ext uri="{FF2B5EF4-FFF2-40B4-BE49-F238E27FC236}">
                <a16:creationId xmlns:a16="http://schemas.microsoft.com/office/drawing/2014/main" id="{97A41B55-4E4F-43E0-B904-20346030FD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9FB7B305-4991-464D-B1BC-33386CEE5ED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5"/>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85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853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P spid="278533" grpId="0"/>
      <p:bldP spid="278534" grpId="0"/>
      <p:bldP spid="2785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9">
            <a:extLst>
              <a:ext uri="{FF2B5EF4-FFF2-40B4-BE49-F238E27FC236}">
                <a16:creationId xmlns:a16="http://schemas.microsoft.com/office/drawing/2014/main" id="{B96AEC31-BDC3-4AE9-B6AC-62E23B7163FC}"/>
              </a:ext>
            </a:extLst>
          </p:cNvPr>
          <p:cNvSpPr>
            <a:spLocks noGrp="1" noChangeArrowheads="1"/>
          </p:cNvSpPr>
          <p:nvPr>
            <p:ph type="title"/>
          </p:nvPr>
        </p:nvSpPr>
        <p:spPr/>
        <p:txBody>
          <a:bodyPr/>
          <a:lstStyle/>
          <a:p>
            <a:r>
              <a:rPr lang="en-GB" altLang="en-US" dirty="0"/>
              <a:t>Comparing densities of metals</a:t>
            </a:r>
          </a:p>
        </p:txBody>
      </p:sp>
      <p:pic>
        <p:nvPicPr>
          <p:cNvPr id="7" name="Picture 6">
            <a:hlinkClick r:id="" action="ppaction://hlinkshowjump?jump=nextslide"/>
            <a:extLst>
              <a:ext uri="{FF2B5EF4-FFF2-40B4-BE49-F238E27FC236}">
                <a16:creationId xmlns:a16="http://schemas.microsoft.com/office/drawing/2014/main" id="{32CAAEB8-CCDF-4672-913A-60DB841438C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199FF4EF-B6BA-49A8-B376-56C85A73D2D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A38FBF1-5B4A-4409-85D1-8E6BCD2350DD}"/>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B2AB0D2C-60BB-49B9-B56C-3799B37256C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07F6875-4C15-40CF-BB56-6B76B1098536}"/>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8">
            <a:extLst>
              <a:ext uri="{FF2B5EF4-FFF2-40B4-BE49-F238E27FC236}">
                <a16:creationId xmlns:a16="http://schemas.microsoft.com/office/drawing/2014/main" id="{6E7996E3-DFC0-45BA-BB15-E2B4999F7983}"/>
              </a:ext>
            </a:extLst>
          </p:cNvPr>
          <p:cNvSpPr>
            <a:spLocks noGrp="1" noChangeArrowheads="1"/>
          </p:cNvSpPr>
          <p:nvPr>
            <p:ph type="title"/>
          </p:nvPr>
        </p:nvSpPr>
        <p:spPr/>
        <p:txBody>
          <a:bodyPr/>
          <a:lstStyle/>
          <a:p>
            <a:r>
              <a:rPr lang="en-GB" altLang="en-US" dirty="0"/>
              <a:t>Comparing melting points of metals</a:t>
            </a:r>
          </a:p>
        </p:txBody>
      </p:sp>
      <p:pic>
        <p:nvPicPr>
          <p:cNvPr id="7" name="Picture 6">
            <a:hlinkClick r:id="" action="ppaction://hlinkshowjump?jump=nextslide"/>
            <a:extLst>
              <a:ext uri="{FF2B5EF4-FFF2-40B4-BE49-F238E27FC236}">
                <a16:creationId xmlns:a16="http://schemas.microsoft.com/office/drawing/2014/main" id="{66887213-1860-4E82-B5DA-83E8CA787C7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7C1663C-0CDA-4596-92A6-613EEC6675B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F8638DFD-20FD-49B5-B075-A467C518298F}"/>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D8BD0F7-24E7-445F-803C-EE5DBC68D8F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8627245-B019-494C-80D8-D09EFDCFDCA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8">
            <a:extLst>
              <a:ext uri="{FF2B5EF4-FFF2-40B4-BE49-F238E27FC236}">
                <a16:creationId xmlns:a16="http://schemas.microsoft.com/office/drawing/2014/main" id="{C0DF4467-2A43-44DC-8D26-586B35822DDC}"/>
              </a:ext>
            </a:extLst>
          </p:cNvPr>
          <p:cNvSpPr>
            <a:spLocks noGrp="1" noChangeArrowheads="1"/>
          </p:cNvSpPr>
          <p:nvPr>
            <p:ph type="title"/>
          </p:nvPr>
        </p:nvSpPr>
        <p:spPr/>
        <p:txBody>
          <a:bodyPr/>
          <a:lstStyle/>
          <a:p>
            <a:pPr eaLnBrk="1" hangingPunct="1"/>
            <a:r>
              <a:rPr lang="en-GB" altLang="en-US" dirty="0"/>
              <a:t>Transition metals: true or false?</a:t>
            </a:r>
          </a:p>
        </p:txBody>
      </p:sp>
      <p:pic>
        <p:nvPicPr>
          <p:cNvPr id="7" name="Picture 6">
            <a:hlinkClick r:id="" action="ppaction://hlinkshowjump?jump=nextslide"/>
            <a:extLst>
              <a:ext uri="{FF2B5EF4-FFF2-40B4-BE49-F238E27FC236}">
                <a16:creationId xmlns:a16="http://schemas.microsoft.com/office/drawing/2014/main" id="{E4C1B192-7408-412F-907D-2641A159B45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C7BF66FF-B9B3-4049-93C3-6B7E5A2B5B8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E73D1AB-30BE-4536-B352-07A3BA1438C3}"/>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C5A25D0-E037-47D3-8D37-087D7F25189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ight Arrow 10">
            <a:extLst>
              <a:ext uri="{FF2B5EF4-FFF2-40B4-BE49-F238E27FC236}">
                <a16:creationId xmlns:a16="http://schemas.microsoft.com/office/drawing/2014/main" id="{C7093590-694E-4745-AF8A-5C0AAB181C33}"/>
              </a:ext>
            </a:extLst>
          </p:cNvPr>
          <p:cNvSpPr>
            <a:spLocks noChangeArrowheads="1"/>
          </p:cNvSpPr>
          <p:nvPr/>
        </p:nvSpPr>
        <p:spPr bwMode="auto">
          <a:xfrm>
            <a:off x="1651000" y="4035425"/>
            <a:ext cx="4821238" cy="1093788"/>
          </a:xfrm>
          <a:prstGeom prst="rightArrow">
            <a:avLst>
              <a:gd name="adj1" fmla="val 50000"/>
              <a:gd name="adj2" fmla="val 49935"/>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483" name="Text Box 3">
            <a:extLst>
              <a:ext uri="{FF2B5EF4-FFF2-40B4-BE49-F238E27FC236}">
                <a16:creationId xmlns:a16="http://schemas.microsoft.com/office/drawing/2014/main" id="{451D104A-2972-474D-98A2-E6D907E56D7F}"/>
              </a:ext>
            </a:extLst>
          </p:cNvPr>
          <p:cNvSpPr txBox="1">
            <a:spLocks noChangeArrowheads="1"/>
          </p:cNvSpPr>
          <p:nvPr/>
        </p:nvSpPr>
        <p:spPr bwMode="auto">
          <a:xfrm>
            <a:off x="342900" y="784225"/>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general trend is for a </a:t>
            </a:r>
            <a:r>
              <a:rPr lang="en-GB" altLang="en-US" b="1"/>
              <a:t>decrease</a:t>
            </a:r>
            <a:r>
              <a:rPr lang="en-GB" altLang="en-US"/>
              <a:t> in reactivity from left to right across a given period in the periodic table. </a:t>
            </a:r>
          </a:p>
        </p:txBody>
      </p:sp>
      <p:sp>
        <p:nvSpPr>
          <p:cNvPr id="22532" name="Text Box 36">
            <a:extLst>
              <a:ext uri="{FF2B5EF4-FFF2-40B4-BE49-F238E27FC236}">
                <a16:creationId xmlns:a16="http://schemas.microsoft.com/office/drawing/2014/main" id="{39563DA2-2D4A-468F-BB75-1E93E7E01C85}"/>
              </a:ext>
            </a:extLst>
          </p:cNvPr>
          <p:cNvSpPr txBox="1">
            <a:spLocks noChangeArrowheads="1"/>
          </p:cNvSpPr>
          <p:nvPr/>
        </p:nvSpPr>
        <p:spPr bwMode="auto">
          <a:xfrm>
            <a:off x="2178050" y="4351338"/>
            <a:ext cx="3343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decrease in reactivity</a:t>
            </a:r>
          </a:p>
        </p:txBody>
      </p:sp>
      <p:sp>
        <p:nvSpPr>
          <p:cNvPr id="289829" name="Rectangle 37">
            <a:extLst>
              <a:ext uri="{FF2B5EF4-FFF2-40B4-BE49-F238E27FC236}">
                <a16:creationId xmlns:a16="http://schemas.microsoft.com/office/drawing/2014/main" id="{301CFD9F-96A2-431E-A512-BAB04C038F74}"/>
              </a:ext>
            </a:extLst>
          </p:cNvPr>
          <p:cNvSpPr>
            <a:spLocks noChangeArrowheads="1"/>
          </p:cNvSpPr>
          <p:nvPr/>
        </p:nvSpPr>
        <p:spPr bwMode="auto">
          <a:xfrm>
            <a:off x="333375" y="5308600"/>
            <a:ext cx="8089900"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Where in the transition element block of the periodic table do you think silver and gold are found?</a:t>
            </a:r>
          </a:p>
        </p:txBody>
      </p:sp>
      <p:sp>
        <p:nvSpPr>
          <p:cNvPr id="289830" name="Line 38">
            <a:extLst>
              <a:ext uri="{FF2B5EF4-FFF2-40B4-BE49-F238E27FC236}">
                <a16:creationId xmlns:a16="http://schemas.microsoft.com/office/drawing/2014/main" id="{542386BD-F68C-4B3B-8A35-30B76B94FDE9}"/>
              </a:ext>
            </a:extLst>
          </p:cNvPr>
          <p:cNvSpPr>
            <a:spLocks noChangeShapeType="1"/>
          </p:cNvSpPr>
          <p:nvPr/>
        </p:nvSpPr>
        <p:spPr bwMode="auto">
          <a:xfrm>
            <a:off x="6464300" y="3359150"/>
            <a:ext cx="0" cy="13335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9831" name="Text Box 39">
            <a:extLst>
              <a:ext uri="{FF2B5EF4-FFF2-40B4-BE49-F238E27FC236}">
                <a16:creationId xmlns:a16="http://schemas.microsoft.com/office/drawing/2014/main" id="{03EF777B-F6F4-4D65-B6DE-A1823F6DBCEC}"/>
              </a:ext>
            </a:extLst>
          </p:cNvPr>
          <p:cNvSpPr txBox="1">
            <a:spLocks noChangeArrowheads="1"/>
          </p:cNvSpPr>
          <p:nvPr/>
        </p:nvSpPr>
        <p:spPr bwMode="auto">
          <a:xfrm>
            <a:off x="6464300" y="3941763"/>
            <a:ext cx="215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Zinc is more reactive than expected.</a:t>
            </a:r>
          </a:p>
        </p:txBody>
      </p:sp>
      <p:sp>
        <p:nvSpPr>
          <p:cNvPr id="20489" name="Rectangle 42">
            <a:extLst>
              <a:ext uri="{FF2B5EF4-FFF2-40B4-BE49-F238E27FC236}">
                <a16:creationId xmlns:a16="http://schemas.microsoft.com/office/drawing/2014/main" id="{481E68CB-8AA9-4758-838C-1DA0A0364CB8}"/>
              </a:ext>
            </a:extLst>
          </p:cNvPr>
          <p:cNvSpPr>
            <a:spLocks noGrp="1" noChangeArrowheads="1"/>
          </p:cNvSpPr>
          <p:nvPr>
            <p:ph type="title"/>
          </p:nvPr>
        </p:nvSpPr>
        <p:spPr/>
        <p:txBody>
          <a:bodyPr/>
          <a:lstStyle/>
          <a:p>
            <a:r>
              <a:rPr lang="en-GB" altLang="en-US"/>
              <a:t>How reactive are the transition metals?</a:t>
            </a:r>
          </a:p>
        </p:txBody>
      </p:sp>
      <p:pic>
        <p:nvPicPr>
          <p:cNvPr id="41" name="Picture 403" descr="Group 1 and Transition Elements_Part 4_slide 4_elements.png">
            <a:extLst>
              <a:ext uri="{FF2B5EF4-FFF2-40B4-BE49-F238E27FC236}">
                <a16:creationId xmlns:a16="http://schemas.microsoft.com/office/drawing/2014/main" id="{96775617-529A-40E1-B331-C119A54978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3173413"/>
            <a:ext cx="5595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45C9FD08-270D-4247-9351-4CE2597E38B1}"/>
              </a:ext>
            </a:extLst>
          </p:cNvPr>
          <p:cNvSpPr>
            <a:spLocks noChangeArrowheads="1"/>
          </p:cNvSpPr>
          <p:nvPr/>
        </p:nvSpPr>
        <p:spPr bwMode="auto">
          <a:xfrm>
            <a:off x="342900" y="179387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However, there are exceptions to this rule. For example, zinc is more reactive than expected and iron reacts quite readily with oxygen and water.</a:t>
            </a:r>
          </a:p>
        </p:txBody>
      </p:sp>
      <p:pic>
        <p:nvPicPr>
          <p:cNvPr id="13" name="Picture 8">
            <a:hlinkClick r:id="" action="ppaction://hlinkshowjump?jump=nextslide"/>
            <a:extLst>
              <a:ext uri="{FF2B5EF4-FFF2-40B4-BE49-F238E27FC236}">
                <a16:creationId xmlns:a16="http://schemas.microsoft.com/office/drawing/2014/main" id="{F9B27E22-12E6-4F0B-849F-868B1D38F2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98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98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982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532" grpId="0"/>
      <p:bldP spid="289829" grpId="0" animBg="1"/>
      <p:bldP spid="28983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10">
            <a:extLst>
              <a:ext uri="{FF2B5EF4-FFF2-40B4-BE49-F238E27FC236}">
                <a16:creationId xmlns:a16="http://schemas.microsoft.com/office/drawing/2014/main" id="{2F67AFE9-04DB-4B1E-A3D2-BD058BCDE7E8}"/>
              </a:ext>
            </a:extLst>
          </p:cNvPr>
          <p:cNvSpPr>
            <a:spLocks noGrp="1" noChangeArrowheads="1"/>
          </p:cNvSpPr>
          <p:nvPr>
            <p:ph type="title"/>
          </p:nvPr>
        </p:nvSpPr>
        <p:spPr/>
        <p:txBody>
          <a:bodyPr/>
          <a:lstStyle/>
          <a:p>
            <a:r>
              <a:rPr lang="en-GB" altLang="en-US"/>
              <a:t>The reactions of metals with water</a:t>
            </a:r>
          </a:p>
        </p:txBody>
      </p:sp>
      <p:sp>
        <p:nvSpPr>
          <p:cNvPr id="21508" name="Text Box 12">
            <a:extLst>
              <a:ext uri="{FF2B5EF4-FFF2-40B4-BE49-F238E27FC236}">
                <a16:creationId xmlns:a16="http://schemas.microsoft.com/office/drawing/2014/main" id="{1CEE19A5-22BA-4F3B-B061-0D419DC870FF}"/>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Unlike alkali metals, transition metals do not react strongly with water.</a:t>
            </a:r>
          </a:p>
        </p:txBody>
      </p:sp>
      <p:sp>
        <p:nvSpPr>
          <p:cNvPr id="287757" name="Text Box 13">
            <a:extLst>
              <a:ext uri="{FF2B5EF4-FFF2-40B4-BE49-F238E27FC236}">
                <a16:creationId xmlns:a16="http://schemas.microsoft.com/office/drawing/2014/main" id="{7CDEA199-C66F-409E-92A9-D9C4AB591ED4}"/>
              </a:ext>
            </a:extLst>
          </p:cNvPr>
          <p:cNvSpPr txBox="1">
            <a:spLocks noChangeArrowheads="1"/>
          </p:cNvSpPr>
          <p:nvPr/>
        </p:nvSpPr>
        <p:spPr bwMode="auto">
          <a:xfrm>
            <a:off x="342900" y="1685925"/>
            <a:ext cx="4668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Many transition metals, including copper, titanium and nickel, do not react with water at all. </a:t>
            </a:r>
          </a:p>
        </p:txBody>
      </p:sp>
      <p:sp>
        <p:nvSpPr>
          <p:cNvPr id="287758" name="Text Box 14">
            <a:extLst>
              <a:ext uri="{FF2B5EF4-FFF2-40B4-BE49-F238E27FC236}">
                <a16:creationId xmlns:a16="http://schemas.microsoft.com/office/drawing/2014/main" id="{19CFA33D-98C2-4611-B791-8C11A268AA83}"/>
              </a:ext>
            </a:extLst>
          </p:cNvPr>
          <p:cNvSpPr txBox="1">
            <a:spLocks noChangeArrowheads="1"/>
          </p:cNvSpPr>
          <p:nvPr/>
        </p:nvSpPr>
        <p:spPr bwMode="auto">
          <a:xfrm>
            <a:off x="342900" y="4965700"/>
            <a:ext cx="4432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One exception is iron, which reacts with water and oxygen to form </a:t>
            </a:r>
            <a:r>
              <a:rPr lang="en-GB" altLang="en-US" b="1">
                <a:solidFill>
                  <a:srgbClr val="FF6600"/>
                </a:solidFill>
              </a:rPr>
              <a:t>rust</a:t>
            </a:r>
            <a:r>
              <a:rPr lang="en-GB" altLang="en-US"/>
              <a:t>.</a:t>
            </a:r>
          </a:p>
        </p:txBody>
      </p:sp>
      <p:sp>
        <p:nvSpPr>
          <p:cNvPr id="287760" name="Text Box 16">
            <a:extLst>
              <a:ext uri="{FF2B5EF4-FFF2-40B4-BE49-F238E27FC236}">
                <a16:creationId xmlns:a16="http://schemas.microsoft.com/office/drawing/2014/main" id="{8A8E29D1-4263-4186-A331-DB321598BD44}"/>
              </a:ext>
            </a:extLst>
          </p:cNvPr>
          <p:cNvSpPr txBox="1">
            <a:spLocks noChangeArrowheads="1"/>
          </p:cNvSpPr>
          <p:nvPr/>
        </p:nvSpPr>
        <p:spPr bwMode="auto">
          <a:xfrm>
            <a:off x="342900" y="2955925"/>
            <a:ext cx="44323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Most transition metals </a:t>
            </a:r>
            <a:br>
              <a:rPr lang="en-GB" altLang="en-US" dirty="0"/>
            </a:br>
            <a:r>
              <a:rPr lang="en-GB" altLang="en-US" dirty="0"/>
              <a:t>are resistant to </a:t>
            </a:r>
            <a:r>
              <a:rPr lang="en-GB" altLang="en-US" b="1" dirty="0">
                <a:solidFill>
                  <a:srgbClr val="FF6600"/>
                </a:solidFill>
              </a:rPr>
              <a:t>corrosion</a:t>
            </a:r>
            <a:r>
              <a:rPr lang="en-GB" altLang="en-US" dirty="0">
                <a:solidFill>
                  <a:srgbClr val="010066"/>
                </a:solidFill>
              </a:rPr>
              <a:t>.</a:t>
            </a:r>
            <a:r>
              <a:rPr lang="en-GB" altLang="en-US" dirty="0"/>
              <a:t> </a:t>
            </a:r>
            <a:br>
              <a:rPr lang="en-GB" altLang="en-US" dirty="0"/>
            </a:br>
            <a:r>
              <a:rPr lang="en-GB" altLang="en-US" dirty="0"/>
              <a:t>This makes them suitable for structural uses, for example, </a:t>
            </a:r>
            <a:br>
              <a:rPr lang="en-GB" altLang="en-US" dirty="0"/>
            </a:br>
            <a:r>
              <a:rPr lang="en-GB" altLang="en-US" dirty="0"/>
              <a:t>in cars, buildings and bridges.</a:t>
            </a:r>
          </a:p>
        </p:txBody>
      </p:sp>
      <p:pic>
        <p:nvPicPr>
          <p:cNvPr id="10" name="Picture 9" descr="slide 10.jpg">
            <a:extLst>
              <a:ext uri="{FF2B5EF4-FFF2-40B4-BE49-F238E27FC236}">
                <a16:creationId xmlns:a16="http://schemas.microsoft.com/office/drawing/2014/main" id="{2C4C0902-7183-4111-8DC3-8F425CD672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4613" y="1395413"/>
            <a:ext cx="30480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B1356CBF-7F14-426B-AE2F-785CDACC2D8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B2A0A934-E33F-449B-A28E-AD9EF37BD08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7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7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7" grpId="0"/>
      <p:bldP spid="287758" grpId="0"/>
      <p:bldP spid="28776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a6NVx1fb"/>
  <p:tag name="ARTICULATE_DESIGN_ID_7_DEFAULT DESIGN" val="lvFNN8mY"/>
  <p:tag name="ARTICULATE_DESIGN_ID_1_DEFAULT DESIGN" val="xJet7atB"/>
  <p:tag name="ARTICULATE_DESIGN_ID_5_DEFAULT DESIGN" val="dlOuofdS"/>
  <p:tag name="ARTICULATE_DESIGN_ID_3_DEFAULT DESIGN" val="sRA5lMui"/>
  <p:tag name="ARTICULATE_DESIGN_ID_2_DEFAULT DESIGN" val="VDPJpXnE"/>
  <p:tag name="ARTICULATE_DESIGN_ID_4_DEFAULT DESIGN" val="0hS1WL5k"/>
  <p:tag name="ARTICULATE_DESIGN_ID_6_DEFAULT DESIGN" val="Nxy9d8tG"/>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14773</TotalTime>
  <Words>1406</Words>
  <Application>Microsoft Office PowerPoint</Application>
  <PresentationFormat>On-screen Show (4:3)</PresentationFormat>
  <Paragraphs>117</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Wingdings</vt:lpstr>
      <vt:lpstr>Arial</vt:lpstr>
      <vt:lpstr>Wingdings 2</vt:lpstr>
      <vt:lpstr>1_Default Design</vt:lpstr>
      <vt:lpstr>5_Default Design</vt:lpstr>
      <vt:lpstr>Transition  Metals</vt:lpstr>
      <vt:lpstr>Information</vt:lpstr>
      <vt:lpstr>Where are the transition metals?</vt:lpstr>
      <vt:lpstr>Comparing properties of different metals</vt:lpstr>
      <vt:lpstr>Comparing densities of metals</vt:lpstr>
      <vt:lpstr>Comparing melting points of metals</vt:lpstr>
      <vt:lpstr>Transition metals: true or false?</vt:lpstr>
      <vt:lpstr>How reactive are the transition metals?</vt:lpstr>
      <vt:lpstr>The reactions of metals with water</vt:lpstr>
      <vt:lpstr>How do metals react with air?</vt:lpstr>
      <vt:lpstr>Transition metal ions</vt:lpstr>
      <vt:lpstr>Transition metal compounds</vt:lpstr>
      <vt:lpstr>Transition metal compounds and color</vt:lpstr>
      <vt:lpstr>Uses of transition metals</vt:lpstr>
      <vt:lpstr>Uses of transition metals: catalysts</vt:lpstr>
      <vt:lpstr>What are transition metals used for?</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Metals</dc:title>
  <dc:subject>Boardworks High School Physical Science</dc:subject>
  <dc:creator>Boardworks</dc:creator>
  <cp:lastModifiedBy>Tim Crilly</cp:lastModifiedBy>
  <cp:revision>571</cp:revision>
  <dcterms:created xsi:type="dcterms:W3CDTF">2003-10-06T13:07:42Z</dcterms:created>
  <dcterms:modified xsi:type="dcterms:W3CDTF">2019-01-31T15:29:38Z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9370B3C8-D78B-4D9F-A2DC-FDC1D47BB8A0</vt:lpwstr>
  </property>
  <property fmtid="{D5CDD505-2E9C-101B-9397-08002B2CF9AE}" pid="3" name="ArticulatePath">
    <vt:lpwstr>Transition Metals</vt:lpwstr>
  </property>
</Properties>
</file>