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activeX/activeX2.xml" ContentType="application/vnd.ms-office.activeX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activeX/activeX4.xml" ContentType="application/vnd.ms-office.activeX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activeX/activeX5.xml" ContentType="application/vnd.ms-office.activeX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331" r:id="rId1"/>
    <p:sldMasterId id="2147485346" r:id="rId2"/>
  </p:sldMasterIdLst>
  <p:notesMasterIdLst>
    <p:notesMasterId r:id="rId20"/>
  </p:notesMasterIdLst>
  <p:handoutMasterIdLst>
    <p:handoutMasterId r:id="rId21"/>
  </p:handoutMasterIdLst>
  <p:sldIdLst>
    <p:sldId id="430" r:id="rId3"/>
    <p:sldId id="527" r:id="rId4"/>
    <p:sldId id="493" r:id="rId5"/>
    <p:sldId id="486" r:id="rId6"/>
    <p:sldId id="487" r:id="rId7"/>
    <p:sldId id="488" r:id="rId8"/>
    <p:sldId id="489" r:id="rId9"/>
    <p:sldId id="490" r:id="rId10"/>
    <p:sldId id="491" r:id="rId11"/>
    <p:sldId id="494" r:id="rId12"/>
    <p:sldId id="495" r:id="rId13"/>
    <p:sldId id="528" r:id="rId14"/>
    <p:sldId id="496" r:id="rId15"/>
    <p:sldId id="506" r:id="rId16"/>
    <p:sldId id="499" r:id="rId17"/>
    <p:sldId id="529" r:id="rId18"/>
    <p:sldId id="600" r:id="rId19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22"/>
    </p:embeddedFont>
  </p:embeddedFontLst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00"/>
    <a:srgbClr val="010066"/>
    <a:srgbClr val="CC0099"/>
    <a:srgbClr val="33CC33"/>
    <a:srgbClr val="009900"/>
    <a:srgbClr val="FF616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648" autoAdjust="0"/>
  </p:normalViewPr>
  <p:slideViewPr>
    <p:cSldViewPr snapToGrid="0" showGuides="1">
      <p:cViewPr varScale="1">
        <p:scale>
          <a:sx n="85" d="100"/>
          <a:sy n="85" d="100"/>
        </p:scale>
        <p:origin x="540" y="78"/>
      </p:cViewPr>
      <p:guideLst>
        <p:guide orient="horz" pos="494"/>
        <p:guide orient="horz" pos="3876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96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A65E948B-A91B-4729-B287-D061129D474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F0AC227-E4CD-4F8D-9E67-F142B56A6B9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E1D620-ECE7-4F72-96E6-A1C3E3AF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30" tIns="46415" rIns="92830" bIns="46415"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FAC28C-A408-495A-98B9-96ABA2AF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5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647604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37E6656F-3983-4F57-BA9C-F51F7498CE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59A4E5C-CD6B-4EF8-BABE-443C602EA6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86D7BDC-D4C5-486B-A6B4-747766BFC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A96730D-5ECB-49C3-8765-7D0BF40E7D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C549248-4AF8-47CC-A51A-D29D349E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30" tIns="46415" rIns="92830" bIns="46415"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439140A-15F5-4F26-BB37-58177F8CF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5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4081784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571ABBD-C801-4556-857A-9AC12DA54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763F8AC-9554-46E1-9436-023912686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47185-8349-40D3-9CD5-82E809919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7981C5F-5D2E-4580-A98D-DE8E6C065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4B2D23C-8196-45D2-8463-CE8CDE7C0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 eaLnBrk="1" hangingPunct="1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/>
              <a:t>Developing and Using Models: </a:t>
            </a:r>
            <a:r>
              <a:rPr lang="en-GB" dirty="0"/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452A2A-E052-485F-A5E1-B7DC6BEA1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3D21381-C52C-4054-A3E0-4B9E0C86E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76871E4-61EB-4477-9ABB-8F54FC644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 eaLnBrk="1" hangingPunct="1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/>
              <a:t>Developing and Using Models: </a:t>
            </a:r>
            <a:r>
              <a:rPr lang="en-GB" dirty="0"/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A6661-B116-45E1-8CEA-A60BB999A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07BBC1C-A2E2-4A6C-9FD5-B105FE695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9A6AF75-7976-4290-9CD5-8575C8F5A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covalent compounds and the forces between simple covalent molecules, please refer to the </a:t>
            </a:r>
            <a:r>
              <a:rPr lang="en-GB" altLang="en-US" i="1" dirty="0">
                <a:latin typeface="Arial" panose="020B0604020202020204" pitchFamily="34" charset="0"/>
              </a:rPr>
              <a:t>Covalent Compounds </a:t>
            </a:r>
            <a:r>
              <a:rPr lang="en-GB" altLang="en-US" dirty="0">
                <a:latin typeface="Arial" panose="020B0604020202020204" pitchFamily="34" charset="0"/>
              </a:rPr>
              <a:t>and </a:t>
            </a:r>
            <a:r>
              <a:rPr lang="en-GB" altLang="en-US" i="1" dirty="0">
                <a:latin typeface="Arial" panose="020B0604020202020204" pitchFamily="34" charset="0"/>
              </a:rPr>
              <a:t>Intermolecular Forces </a:t>
            </a:r>
            <a:r>
              <a:rPr lang="en-GB" altLang="en-US" dirty="0">
                <a:latin typeface="Arial" panose="020B0604020202020204" pitchFamily="34" charset="0"/>
              </a:rPr>
              <a:t>presentations respectively.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8FCEC-92C1-4B7E-B2FB-02C989342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009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B623204-9150-4E73-AC04-E777184A8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1852BC5-C374-42CF-8332-BB8E0E1FF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This drag and drop activity provides the opportunity for informal assessment of students’ understanding of the differences between covalent and ionic bonding. Appropriately </a:t>
            </a:r>
            <a:r>
              <a:rPr lang="en-GB" altLang="en-US" dirty="0" err="1">
                <a:latin typeface="Arial" panose="020B0604020202020204" pitchFamily="34" charset="0"/>
              </a:rPr>
              <a:t>colored</a:t>
            </a:r>
            <a:r>
              <a:rPr lang="en-GB" altLang="en-US" dirty="0">
                <a:latin typeface="Arial" panose="020B0604020202020204" pitchFamily="34" charset="0"/>
              </a:rPr>
              <a:t> voting cards could be used with this activity to increase class participation.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276C7-70F6-4A47-A10E-A31DF34041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07BBC1C-A2E2-4A6C-9FD5-B105FE695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9A6AF75-7976-4290-9CD5-8575C8F5A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Please note that this diagram is not drawn to scale. It should be stressed to students that an electron is tiny compared to a metal ion. This means that the electrons are able to pass between the metal ions.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defTabSz="928299" eaLnBrk="1" hangingPunct="1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/>
              <a:t>Developing and Using Models: </a:t>
            </a:r>
            <a:r>
              <a:rPr lang="en-GB" dirty="0"/>
              <a:t>Develop, revise, and/or use a model based on evidence to illustrate and/or predict the relationships between systems or between components of a system.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8FCEC-92C1-4B7E-B2FB-02C989342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CAED5B3-0D2B-424A-92CC-47681E40C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9175067-040B-4854-AE7E-B91F42CAD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 eaLnBrk="1" hangingPunct="1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/>
              <a:t>Developing and Using Models: </a:t>
            </a:r>
            <a:r>
              <a:rPr lang="en-GB" dirty="0"/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21751-97C7-4E5D-822F-46782D9A4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07BBC1C-A2E2-4A6C-9FD5-B105FE695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9A6AF75-7976-4290-9CD5-8575C8F5A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Constructing Explanations and Designing Solutions:</a:t>
            </a:r>
            <a:r>
              <a:rPr lang="en-GB" dirty="0"/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8FCEC-92C1-4B7E-B2FB-02C989342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2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51A1D5F-A40D-44BB-AC3B-432A3FACA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54243" indent="-29009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60374" indent="-232075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24523" indent="-232075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88672" indent="-232075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fld id="{34A61985-4BAE-4A43-9B11-5C7ABE45FC41}" type="slidenum">
              <a:rPr lang="en-GB" altLang="en-US" sz="1200">
                <a:solidFill>
                  <a:schemeClr val="tx1"/>
                </a:solidFill>
              </a:rPr>
              <a:pPr/>
              <a:t>17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B05D080-B1F2-4730-A165-0F22E9A0C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CB9E58D-8DB4-48B5-866E-3AEED8D02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Students should understand that the forces affecting the bulk properties are between different particles in each case: in ionic compounds, the forces are between ions; in simple molecular compounds, the forces are between molecules; in polymers, the forces are between chains of molecules; in giant covalent structures, the forces are between atoms and, in metallic compounds, the forces are between ions and delocalized electrons.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Constructing Explanations and Designing Solutions:</a:t>
            </a:r>
            <a:r>
              <a:rPr lang="en-GB" dirty="0"/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77536-6207-4FC9-A8E2-CDB8C3E65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40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34744E1-3579-49AB-8E30-39E3EFE9D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8A0969E-7D9E-48A8-B459-F3FD49607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The element with electron configuration 2,8,8 is Argon (</a:t>
            </a:r>
            <a:r>
              <a:rPr lang="en-GB" altLang="en-US" dirty="0" err="1">
                <a:latin typeface="Arial" panose="020B0604020202020204" pitchFamily="34" charset="0"/>
              </a:rPr>
              <a:t>Ar</a:t>
            </a:r>
            <a:r>
              <a:rPr lang="en-GB" altLang="en-US" dirty="0">
                <a:latin typeface="Arial" panose="020B0604020202020204" pitchFamily="34" charset="0"/>
              </a:rPr>
              <a:t>).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defTabSz="928299" eaLnBrk="1" hangingPunct="1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/>
              <a:t>Developing and Using Models: </a:t>
            </a:r>
            <a:r>
              <a:rPr lang="en-GB" dirty="0"/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62959-3148-42A2-A2DA-D6CE605FDD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57D6B3F-23B5-4DE5-A54F-D53DE129B2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C43A99D-704C-49C5-B5ED-821E328FA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DD843-103C-4541-84F9-9D7DAE758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6200" y="8831580"/>
            <a:ext cx="2971800" cy="464820"/>
          </a:xfrm>
        </p:spPr>
        <p:txBody>
          <a:bodyPr/>
          <a:lstStyle/>
          <a:p>
            <a:fld id="{3A96730D-5ECB-49C3-8765-7D0BF40E7D9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6B44B88-F2D0-4B70-9341-8C6606C0E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72D5355-1DDF-48A3-869F-3CF1F57DF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157B17-01EB-495E-B26C-09D7DA77D4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B97EEF5-2783-44D2-BB41-44C7597A4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16EBAF9-2B32-4077-BCE5-D9740032D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 eaLnBrk="1" hangingPunct="1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/>
              <a:t>Developing and Using Models: </a:t>
            </a:r>
            <a:r>
              <a:rPr lang="en-GB" dirty="0"/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7B4C02-619F-4172-A905-0FD438D0A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7A0601D-57B5-45C0-8663-F62DE5AA1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BCA8703-17F4-4361-B53D-0D03074D8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 eaLnBrk="1" hangingPunct="1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/>
              <a:t>Developing and Using Models: </a:t>
            </a:r>
            <a:r>
              <a:rPr lang="en-GB" dirty="0"/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13E5A-0EB9-47D8-9E24-546A25F20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626C3AA-4DF8-4C56-9720-4D8060C48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43BC35B-0CA1-4F4C-BAA0-73C7EBDC7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This two-part interactive animation shows how bonding occurs in two compounds – sodium chloride and magnesium oxide. It shows how the ions are formed, which electrons are transferred and how this leads to the formation of the ionic lattices.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  <a:p>
            <a:pPr defTabSz="928299" eaLnBrk="1" hangingPunct="1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/>
              <a:t>Developing and Using Models: </a:t>
            </a:r>
            <a:r>
              <a:rPr lang="en-GB" dirty="0"/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3B7FB3-BD97-47D2-B8A7-A0E826695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DFD0529-CB17-4C6F-87AC-F4954C4286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50B00E4-2EF0-42F2-AB60-C1E3E9357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This completing sentences activity could be used as an introductory or summary activity on ions and ionic bonding.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FC5BE-3434-4F7F-A82D-B3232903B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730D-5ECB-49C3-8765-7D0BF40E7D9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4"/>
            <a:ext cx="4973653" cy="3119215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07609-7DEE-4ADD-BBCC-3ADD57984E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A5A9B567-E1EA-4B68-8B7D-B2080927E9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85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96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36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04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65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0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31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759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342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091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37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730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12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591019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682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26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816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730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23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00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82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4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62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8393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83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0B436-5CDA-47B6-ADF4-7DB3E8730AC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6C91EE15-05AA-46A5-B9A9-8EE8EC1669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17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0158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2" r:id="rId1"/>
    <p:sldLayoutId id="2147485333" r:id="rId2"/>
    <p:sldLayoutId id="2147485334" r:id="rId3"/>
    <p:sldLayoutId id="2147485335" r:id="rId4"/>
    <p:sldLayoutId id="2147485336" r:id="rId5"/>
    <p:sldLayoutId id="2147485337" r:id="rId6"/>
    <p:sldLayoutId id="2147485338" r:id="rId7"/>
    <p:sldLayoutId id="2147485339" r:id="rId8"/>
    <p:sldLayoutId id="2147485340" r:id="rId9"/>
    <p:sldLayoutId id="2147485341" r:id="rId10"/>
    <p:sldLayoutId id="2147485342" r:id="rId11"/>
    <p:sldLayoutId id="2147485343" r:id="rId12"/>
    <p:sldLayoutId id="2147485344" r:id="rId13"/>
    <p:sldLayoutId id="214748534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DCFDF-32FE-4F1B-9A8B-E3C7CC6057E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D40A5A99-09C9-490B-9F5A-D54D121CD8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17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37161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  <p:sldLayoutId id="2147485351" r:id="rId5"/>
    <p:sldLayoutId id="2147485352" r:id="rId6"/>
    <p:sldLayoutId id="2147485353" r:id="rId7"/>
    <p:sldLayoutId id="2147485354" r:id="rId8"/>
    <p:sldLayoutId id="2147485355" r:id="rId9"/>
    <p:sldLayoutId id="2147485356" r:id="rId10"/>
    <p:sldLayoutId id="2147485357" r:id="rId11"/>
    <p:sldLayoutId id="21474853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4.xml"/><Relationship Id="rId7" Type="http://schemas.openxmlformats.org/officeDocument/2006/relationships/image" Target="../media/image9.png"/><Relationship Id="rId2" Type="http://schemas.openxmlformats.org/officeDocument/2006/relationships/tags" Target="../tags/tag4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8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ontrol" Target="../activeX/activeX5.xml"/><Relationship Id="rId7" Type="http://schemas.openxmlformats.org/officeDocument/2006/relationships/image" Target="../media/image6.png"/><Relationship Id="rId2" Type="http://schemas.openxmlformats.org/officeDocument/2006/relationships/tags" Target="../tags/tag4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8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1.xml"/><Relationship Id="rId7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8.wm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2.xml"/><Relationship Id="rId7" Type="http://schemas.openxmlformats.org/officeDocument/2006/relationships/image" Target="../media/image9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8.wmf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3.xml"/><Relationship Id="rId7" Type="http://schemas.openxmlformats.org/officeDocument/2006/relationships/image" Target="../media/image9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8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4ACA317D-85B2-4330-AE5C-E0005C39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Types of Chemical </a:t>
            </a:r>
            <a:br>
              <a:rPr lang="en-GB" altLang="en-US" dirty="0"/>
            </a:br>
            <a:r>
              <a:rPr lang="en-GB" altLang="en-US" dirty="0"/>
              <a:t>Bonds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ovalent Bonding Part 1 arrow 1.png">
            <a:extLst>
              <a:ext uri="{FF2B5EF4-FFF2-40B4-BE49-F238E27FC236}">
                <a16:creationId xmlns:a16="http://schemas.microsoft.com/office/drawing/2014/main" id="{0A3F8570-A950-4ABD-B8AC-1F9C5C12F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4292599"/>
            <a:ext cx="9318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1" descr="Covalent Bonding Part 1 arrows.png">
            <a:extLst>
              <a:ext uri="{FF2B5EF4-FFF2-40B4-BE49-F238E27FC236}">
                <a16:creationId xmlns:a16="http://schemas.microsoft.com/office/drawing/2014/main" id="{0EDDD2F8-7CE9-4CF7-955C-D28A74702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27" y="2085622"/>
            <a:ext cx="4175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>
            <a:extLst>
              <a:ext uri="{FF2B5EF4-FFF2-40B4-BE49-F238E27FC236}">
                <a16:creationId xmlns:a16="http://schemas.microsoft.com/office/drawing/2014/main" id="{B0C8092E-6A94-4A02-BE53-6355ADE87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is a covalent bond?</a:t>
            </a: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5BC9FD75-3480-4746-A513-A13BEDA21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781050"/>
            <a:ext cx="8315325" cy="8302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Non-metal elements </a:t>
            </a:r>
            <a:r>
              <a:rPr lang="en-GB" altLang="en-US" dirty="0"/>
              <a:t>usually just need one or two electrons to fill their outer shells. So how do they form a bond?</a:t>
            </a:r>
          </a:p>
        </p:txBody>
      </p:sp>
      <p:sp>
        <p:nvSpPr>
          <p:cNvPr id="594949" name="Rectangle 5">
            <a:extLst>
              <a:ext uri="{FF2B5EF4-FFF2-40B4-BE49-F238E27FC236}">
                <a16:creationId xmlns:a16="http://schemas.microsoft.com/office/drawing/2014/main" id="{B37F2DE9-D255-4DA1-8F31-0EF6D4E2E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5333646"/>
            <a:ext cx="8193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shared electrons join the atoms together. This is called a </a:t>
            </a:r>
            <a:r>
              <a:rPr lang="en-GB" altLang="en-US" b="1" dirty="0">
                <a:solidFill>
                  <a:srgbClr val="FF6600"/>
                </a:solidFill>
              </a:rPr>
              <a:t>covalent bond</a:t>
            </a:r>
            <a:r>
              <a:rPr lang="en-GB" altLang="en-US" dirty="0"/>
              <a:t>. </a:t>
            </a:r>
          </a:p>
        </p:txBody>
      </p:sp>
      <p:sp>
        <p:nvSpPr>
          <p:cNvPr id="594950" name="Rectangle 6">
            <a:extLst>
              <a:ext uri="{FF2B5EF4-FFF2-40B4-BE49-F238E27FC236}">
                <a16:creationId xmlns:a16="http://schemas.microsoft.com/office/drawing/2014/main" id="{49330918-86D2-4DCE-B7F9-A0540C0F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057349"/>
            <a:ext cx="8580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two non-metal atoms cannot form a bond by transferring electrons from one to another. Instead, they </a:t>
            </a:r>
            <a:r>
              <a:rPr lang="en-GB" altLang="en-US" b="1" dirty="0">
                <a:solidFill>
                  <a:srgbClr val="FF6600"/>
                </a:solidFill>
              </a:rPr>
              <a:t>share</a:t>
            </a:r>
            <a:r>
              <a:rPr lang="en-GB" altLang="en-US" b="1" dirty="0"/>
              <a:t> </a:t>
            </a:r>
            <a:r>
              <a:rPr lang="en-GB" altLang="en-US" dirty="0"/>
              <a:t>electrons.</a:t>
            </a:r>
          </a:p>
        </p:txBody>
      </p:sp>
      <p:sp>
        <p:nvSpPr>
          <p:cNvPr id="594951" name="Text Box 7">
            <a:extLst>
              <a:ext uri="{FF2B5EF4-FFF2-40B4-BE49-F238E27FC236}">
                <a16:creationId xmlns:a16="http://schemas.microsoft.com/office/drawing/2014/main" id="{BBBB8175-907A-4A1B-8C94-80E21367F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035424"/>
            <a:ext cx="2416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Each atom now has a full, stable outer shell.</a:t>
            </a:r>
          </a:p>
        </p:txBody>
      </p:sp>
      <p:pic>
        <p:nvPicPr>
          <p:cNvPr id="25610" name="Picture 10" descr="chlorine_atom 3 shells-stars">
            <a:extLst>
              <a:ext uri="{FF2B5EF4-FFF2-40B4-BE49-F238E27FC236}">
                <a16:creationId xmlns:a16="http://schemas.microsoft.com/office/drawing/2014/main" id="{A450F73D-D176-4C3D-8B47-36B584389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22" y="1695625"/>
            <a:ext cx="1414816" cy="141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 Box 11">
            <a:extLst>
              <a:ext uri="{FF2B5EF4-FFF2-40B4-BE49-F238E27FC236}">
                <a16:creationId xmlns:a16="http://schemas.microsoft.com/office/drawing/2014/main" id="{958922A2-75A4-4AB0-9101-CA2067E4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1972204"/>
            <a:ext cx="222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 dirty="0"/>
              <a:t>incomplete outer shells</a:t>
            </a:r>
          </a:p>
        </p:txBody>
      </p:sp>
      <p:pic>
        <p:nvPicPr>
          <p:cNvPr id="25612" name="Picture 14" descr="chlorine_atom 3 shells-dots">
            <a:extLst>
              <a:ext uri="{FF2B5EF4-FFF2-40B4-BE49-F238E27FC236}">
                <a16:creationId xmlns:a16="http://schemas.microsoft.com/office/drawing/2014/main" id="{89F07076-818E-4D81-98A4-F7E511FE0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40" y="1708056"/>
            <a:ext cx="1343648" cy="134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5">
            <a:extLst>
              <a:ext uri="{FF2B5EF4-FFF2-40B4-BE49-F238E27FC236}">
                <a16:creationId xmlns:a16="http://schemas.microsoft.com/office/drawing/2014/main" id="{460ADC13-6259-4DFF-887F-2C8DBC6A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155" y="2158110"/>
            <a:ext cx="488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200" b="1" dirty="0"/>
              <a:t>Cl</a:t>
            </a:r>
          </a:p>
        </p:txBody>
      </p:sp>
      <p:sp>
        <p:nvSpPr>
          <p:cNvPr id="25614" name="Text Box 17">
            <a:extLst>
              <a:ext uri="{FF2B5EF4-FFF2-40B4-BE49-F238E27FC236}">
                <a16:creationId xmlns:a16="http://schemas.microsoft.com/office/drawing/2014/main" id="{335B183C-1DF7-45D7-B1DA-EAE0C531F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0156" y="2158110"/>
            <a:ext cx="488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200" b="1" dirty="0"/>
              <a:t>Cl</a:t>
            </a:r>
          </a:p>
        </p:txBody>
      </p:sp>
      <p:pic>
        <p:nvPicPr>
          <p:cNvPr id="87060" name="Picture 20" descr="Cov_Bond_Pt1_chlorine">
            <a:extLst>
              <a:ext uri="{FF2B5EF4-FFF2-40B4-BE49-F238E27FC236}">
                <a16:creationId xmlns:a16="http://schemas.microsoft.com/office/drawing/2014/main" id="{A510C12B-1B23-49B7-B98E-F99597150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55" y="3927890"/>
            <a:ext cx="2569158" cy="136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4589FE-BF9C-466C-A896-E9101A03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F38FB1-2ED2-4C97-8EA2-BAF08F2D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9" grpId="0"/>
      <p:bldP spid="594950" grpId="0"/>
      <p:bldP spid="5949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Covalent Bonding Part 1 arrow 2.png">
            <a:extLst>
              <a:ext uri="{FF2B5EF4-FFF2-40B4-BE49-F238E27FC236}">
                <a16:creationId xmlns:a16="http://schemas.microsoft.com/office/drawing/2014/main" id="{9AAE210B-6DEF-4229-88F4-9D97B6FD2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2243138"/>
            <a:ext cx="4984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044" name="Rectangle 52">
            <a:extLst>
              <a:ext uri="{FF2B5EF4-FFF2-40B4-BE49-F238E27FC236}">
                <a16:creationId xmlns:a16="http://schemas.microsoft.com/office/drawing/2014/main" id="{F38D5DE9-4857-4BF8-A97C-6AFAD21F8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30" y="1537935"/>
            <a:ext cx="46767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Covalent bonds are the result of electrostatic attraction between the positively-charged nuclei of the atoms and the negatively-charged shared electrons.</a:t>
            </a:r>
          </a:p>
        </p:txBody>
      </p:sp>
      <p:sp>
        <p:nvSpPr>
          <p:cNvPr id="596995" name="Rectangle 3">
            <a:extLst>
              <a:ext uri="{FF2B5EF4-FFF2-40B4-BE49-F238E27FC236}">
                <a16:creationId xmlns:a16="http://schemas.microsoft.com/office/drawing/2014/main" id="{DDBF1B0F-BE95-413C-BA3D-46642B0A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649663"/>
            <a:ext cx="8407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Only outer shells of electrons are involved in bonding, so the inner shells do not always have to be included in diagrams. Two common ways to represent a covalent bond are:</a:t>
            </a:r>
          </a:p>
        </p:txBody>
      </p:sp>
      <p:sp>
        <p:nvSpPr>
          <p:cNvPr id="26629" name="AutoShape 19">
            <a:extLst>
              <a:ext uri="{FF2B5EF4-FFF2-40B4-BE49-F238E27FC236}">
                <a16:creationId xmlns:a16="http://schemas.microsoft.com/office/drawing/2014/main" id="{C16B643D-2CB9-4983-96C1-3B832573C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792163"/>
            <a:ext cx="8170862" cy="561975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6630" name="Text Box 20">
            <a:extLst>
              <a:ext uri="{FF2B5EF4-FFF2-40B4-BE49-F238E27FC236}">
                <a16:creationId xmlns:a16="http://schemas.microsoft.com/office/drawing/2014/main" id="{22F222D0-0470-402D-B688-1C9B9B2BD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1850"/>
            <a:ext cx="822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A covalent bond consists of a shared pair of electrons.</a:t>
            </a:r>
          </a:p>
        </p:txBody>
      </p:sp>
      <p:sp>
        <p:nvSpPr>
          <p:cNvPr id="597013" name="Text Box 21">
            <a:extLst>
              <a:ext uri="{FF2B5EF4-FFF2-40B4-BE49-F238E27FC236}">
                <a16:creationId xmlns:a16="http://schemas.microsoft.com/office/drawing/2014/main" id="{1E505925-1FC1-476E-823D-8B0A3FFB2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5" y="3187700"/>
            <a:ext cx="250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covalent bond</a:t>
            </a:r>
          </a:p>
        </p:txBody>
      </p:sp>
      <p:sp>
        <p:nvSpPr>
          <p:cNvPr id="26648" name="AutoShape 26">
            <a:extLst>
              <a:ext uri="{FF2B5EF4-FFF2-40B4-BE49-F238E27FC236}">
                <a16:creationId xmlns:a16="http://schemas.microsoft.com/office/drawing/2014/main" id="{CBE09D1B-9A99-4AAA-929F-4DA77D10B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4891088"/>
            <a:ext cx="4691063" cy="1671637"/>
          </a:xfrm>
          <a:prstGeom prst="rect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7D4335F8-2D15-47BB-B8E2-095D025ED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5095875"/>
            <a:ext cx="16224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altLang="en-US" b="1"/>
              <a:t>simplified dot and cross diagram</a:t>
            </a:r>
          </a:p>
        </p:txBody>
      </p:sp>
      <p:pic>
        <p:nvPicPr>
          <p:cNvPr id="26650" name="Picture 23" descr="atom_1_shell_v3">
            <a:extLst>
              <a:ext uri="{FF2B5EF4-FFF2-40B4-BE49-F238E27FC236}">
                <a16:creationId xmlns:a16="http://schemas.microsoft.com/office/drawing/2014/main" id="{CCAD228C-BACA-4BE5-A271-84B50026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5021263"/>
            <a:ext cx="14255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Text Box 24">
            <a:extLst>
              <a:ext uri="{FF2B5EF4-FFF2-40B4-BE49-F238E27FC236}">
                <a16:creationId xmlns:a16="http://schemas.microsoft.com/office/drawing/2014/main" id="{6894D4EF-7550-497B-84C7-00BD88038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5513388"/>
            <a:ext cx="49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Cl</a:t>
            </a:r>
          </a:p>
        </p:txBody>
      </p:sp>
      <p:pic>
        <p:nvPicPr>
          <p:cNvPr id="26652" name="Picture 27" descr="electron">
            <a:extLst>
              <a:ext uri="{FF2B5EF4-FFF2-40B4-BE49-F238E27FC236}">
                <a16:creationId xmlns:a16="http://schemas.microsoft.com/office/drawing/2014/main" id="{8F5B3468-2DFB-4A6C-BA3B-557E2E0E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962525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8" descr="atom_1_shell_v3">
            <a:extLst>
              <a:ext uri="{FF2B5EF4-FFF2-40B4-BE49-F238E27FC236}">
                <a16:creationId xmlns:a16="http://schemas.microsoft.com/office/drawing/2014/main" id="{E3EBED58-4368-4B9D-9654-B9C2D6D0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5021263"/>
            <a:ext cx="14255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9" descr="cross">
            <a:extLst>
              <a:ext uri="{FF2B5EF4-FFF2-40B4-BE49-F238E27FC236}">
                <a16:creationId xmlns:a16="http://schemas.microsoft.com/office/drawing/2014/main" id="{A54B7327-6C43-46FE-9FF4-59121720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732463"/>
            <a:ext cx="28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5" name="Text Box 30">
            <a:extLst>
              <a:ext uri="{FF2B5EF4-FFF2-40B4-BE49-F238E27FC236}">
                <a16:creationId xmlns:a16="http://schemas.microsoft.com/office/drawing/2014/main" id="{680A8A58-C704-44BC-B9ED-76E27756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5503863"/>
            <a:ext cx="49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Cl</a:t>
            </a:r>
          </a:p>
        </p:txBody>
      </p:sp>
      <p:pic>
        <p:nvPicPr>
          <p:cNvPr id="26656" name="Picture 31" descr="cross">
            <a:extLst>
              <a:ext uri="{FF2B5EF4-FFF2-40B4-BE49-F238E27FC236}">
                <a16:creationId xmlns:a16="http://schemas.microsoft.com/office/drawing/2014/main" id="{51573CD7-D57E-41F5-BCED-CCD69986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4957763"/>
            <a:ext cx="28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32" descr="cross">
            <a:extLst>
              <a:ext uri="{FF2B5EF4-FFF2-40B4-BE49-F238E27FC236}">
                <a16:creationId xmlns:a16="http://schemas.microsoft.com/office/drawing/2014/main" id="{8A426B0C-924B-4399-AD14-EE6200BA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6284913"/>
            <a:ext cx="28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33" descr="cross">
            <a:extLst>
              <a:ext uri="{FF2B5EF4-FFF2-40B4-BE49-F238E27FC236}">
                <a16:creationId xmlns:a16="http://schemas.microsoft.com/office/drawing/2014/main" id="{E0785CB5-A05A-4FB2-81D4-BBCED8A9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6291263"/>
            <a:ext cx="28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34" descr="cross">
            <a:extLst>
              <a:ext uri="{FF2B5EF4-FFF2-40B4-BE49-F238E27FC236}">
                <a16:creationId xmlns:a16="http://schemas.microsoft.com/office/drawing/2014/main" id="{573978AF-1D82-4878-AC1E-D92FA1CA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4941888"/>
            <a:ext cx="28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Picture 35" descr="cross">
            <a:extLst>
              <a:ext uri="{FF2B5EF4-FFF2-40B4-BE49-F238E27FC236}">
                <a16:creationId xmlns:a16="http://schemas.microsoft.com/office/drawing/2014/main" id="{B273B4BC-4ACE-42E3-AB95-1A21B6676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5487988"/>
            <a:ext cx="28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36" descr="cross">
            <a:extLst>
              <a:ext uri="{FF2B5EF4-FFF2-40B4-BE49-F238E27FC236}">
                <a16:creationId xmlns:a16="http://schemas.microsoft.com/office/drawing/2014/main" id="{A75E2EDB-621B-4757-BFD2-1D8297A1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5732463"/>
            <a:ext cx="288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2" name="Picture 37" descr="electron">
            <a:extLst>
              <a:ext uri="{FF2B5EF4-FFF2-40B4-BE49-F238E27FC236}">
                <a16:creationId xmlns:a16="http://schemas.microsoft.com/office/drawing/2014/main" id="{A73CB1F5-6BAC-4660-AA0C-E30060FD7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4962525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38" descr="electron">
            <a:extLst>
              <a:ext uri="{FF2B5EF4-FFF2-40B4-BE49-F238E27FC236}">
                <a16:creationId xmlns:a16="http://schemas.microsoft.com/office/drawing/2014/main" id="{998DAF45-6387-47DF-A9E1-7FB6B4A78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6308725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Picture 39" descr="electron">
            <a:extLst>
              <a:ext uri="{FF2B5EF4-FFF2-40B4-BE49-F238E27FC236}">
                <a16:creationId xmlns:a16="http://schemas.microsoft.com/office/drawing/2014/main" id="{844C2FEE-32ED-4D9F-B32B-0C61992EA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308725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Picture 40" descr="electron">
            <a:extLst>
              <a:ext uri="{FF2B5EF4-FFF2-40B4-BE49-F238E27FC236}">
                <a16:creationId xmlns:a16="http://schemas.microsoft.com/office/drawing/2014/main" id="{570CDFE4-2095-4F7B-96A5-78CECB2C2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5537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6" name="Picture 41" descr="electron">
            <a:extLst>
              <a:ext uri="{FF2B5EF4-FFF2-40B4-BE49-F238E27FC236}">
                <a16:creationId xmlns:a16="http://schemas.microsoft.com/office/drawing/2014/main" id="{A88207C6-AC56-41AA-B203-BD125A7A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749925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7" name="Picture 42" descr="electron">
            <a:extLst>
              <a:ext uri="{FF2B5EF4-FFF2-40B4-BE49-F238E27FC236}">
                <a16:creationId xmlns:a16="http://schemas.microsoft.com/office/drawing/2014/main" id="{03482A35-4002-4D92-8CC4-08BFF4BB6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534025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4">
            <a:extLst>
              <a:ext uri="{FF2B5EF4-FFF2-40B4-BE49-F238E27FC236}">
                <a16:creationId xmlns:a16="http://schemas.microsoft.com/office/drawing/2014/main" id="{BC9167E1-3015-4C86-AD23-1739F3DD7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is a covalent bond drawn?</a:t>
            </a:r>
          </a:p>
        </p:txBody>
      </p:sp>
      <p:pic>
        <p:nvPicPr>
          <p:cNvPr id="26643" name="Picture 45" descr="chlorine_atom 3 shells-stars2">
            <a:extLst>
              <a:ext uri="{FF2B5EF4-FFF2-40B4-BE49-F238E27FC236}">
                <a16:creationId xmlns:a16="http://schemas.microsoft.com/office/drawing/2014/main" id="{F28154DD-246C-46F3-8D8B-1D5524C2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517650"/>
            <a:ext cx="15224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Text Box 46">
            <a:extLst>
              <a:ext uri="{FF2B5EF4-FFF2-40B4-BE49-F238E27FC236}">
                <a16:creationId xmlns:a16="http://schemas.microsoft.com/office/drawing/2014/main" id="{0DF6B450-2834-4370-BFB3-44072D09A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018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Cl</a:t>
            </a:r>
          </a:p>
        </p:txBody>
      </p:sp>
      <p:pic>
        <p:nvPicPr>
          <p:cNvPr id="26645" name="Picture 481" descr="chlorine_atom 3 shells-dots">
            <a:extLst>
              <a:ext uri="{FF2B5EF4-FFF2-40B4-BE49-F238E27FC236}">
                <a16:creationId xmlns:a16="http://schemas.microsoft.com/office/drawing/2014/main" id="{51937099-BD06-496F-960B-383A68DD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535113"/>
            <a:ext cx="1498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Text Box 49">
            <a:extLst>
              <a:ext uri="{FF2B5EF4-FFF2-40B4-BE49-F238E27FC236}">
                <a16:creationId xmlns:a16="http://schemas.microsoft.com/office/drawing/2014/main" id="{AA009B1B-62CD-4DEB-A8EA-94D6A07C2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20018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Cl</a:t>
            </a:r>
          </a:p>
        </p:txBody>
      </p:sp>
      <p:pic>
        <p:nvPicPr>
          <p:cNvPr id="26647" name="Picture 50" descr="Star">
            <a:extLst>
              <a:ext uri="{FF2B5EF4-FFF2-40B4-BE49-F238E27FC236}">
                <a16:creationId xmlns:a16="http://schemas.microsoft.com/office/drawing/2014/main" id="{65D3F5DD-F999-4407-86D3-19AF4A66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2055813"/>
            <a:ext cx="241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 Box 5">
            <a:extLst>
              <a:ext uri="{FF2B5EF4-FFF2-40B4-BE49-F238E27FC236}">
                <a16:creationId xmlns:a16="http://schemas.microsoft.com/office/drawing/2014/main" id="{6B9F8EFB-B77E-484B-8B56-E7F4980AA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275" y="5126038"/>
            <a:ext cx="9509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ball and stick</a:t>
            </a:r>
          </a:p>
        </p:txBody>
      </p:sp>
      <p:sp>
        <p:nvSpPr>
          <p:cNvPr id="26638" name="Text Box 7">
            <a:extLst>
              <a:ext uri="{FF2B5EF4-FFF2-40B4-BE49-F238E27FC236}">
                <a16:creationId xmlns:a16="http://schemas.microsoft.com/office/drawing/2014/main" id="{BE29ADAD-F023-4336-9B45-CA32D610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138" y="5057775"/>
            <a:ext cx="792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/>
              <a:t>Cl</a:t>
            </a:r>
          </a:p>
        </p:txBody>
      </p:sp>
      <p:sp>
        <p:nvSpPr>
          <p:cNvPr id="26639" name="Text Box 8">
            <a:extLst>
              <a:ext uri="{FF2B5EF4-FFF2-40B4-BE49-F238E27FC236}">
                <a16:creationId xmlns:a16="http://schemas.microsoft.com/office/drawing/2014/main" id="{EC05B1C9-9949-476D-9A2E-0D8FCB38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5" y="5057775"/>
            <a:ext cx="792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/>
              <a:t>Cl</a:t>
            </a:r>
          </a:p>
        </p:txBody>
      </p:sp>
      <p:sp>
        <p:nvSpPr>
          <p:cNvPr id="26640" name="Text Box 9">
            <a:extLst>
              <a:ext uri="{FF2B5EF4-FFF2-40B4-BE49-F238E27FC236}">
                <a16:creationId xmlns:a16="http://schemas.microsoft.com/office/drawing/2014/main" id="{E647B402-90D5-4F4E-8BF4-4E27F493C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5103813"/>
            <a:ext cx="5762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en-US" sz="2800" b="1"/>
              <a:t>–</a:t>
            </a:r>
          </a:p>
        </p:txBody>
      </p:sp>
      <p:sp>
        <p:nvSpPr>
          <p:cNvPr id="26641" name="AutoShape 10">
            <a:extLst>
              <a:ext uri="{FF2B5EF4-FFF2-40B4-BE49-F238E27FC236}">
                <a16:creationId xmlns:a16="http://schemas.microsoft.com/office/drawing/2014/main" id="{92D4FB09-DC71-4B74-9114-2027156C2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8" y="4973638"/>
            <a:ext cx="2711450" cy="1506537"/>
          </a:xfrm>
          <a:prstGeom prst="rect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26642" name="Picture 48" descr="Cov_Bond_Pt1_chlorine2">
            <a:extLst>
              <a:ext uri="{FF2B5EF4-FFF2-40B4-BE49-F238E27FC236}">
                <a16:creationId xmlns:a16="http://schemas.microsoft.com/office/drawing/2014/main" id="{C89E2BD0-F84E-401B-96B5-B4234E85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5684838"/>
            <a:ext cx="1511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C82F5B-5D8C-4588-B2A2-5C37059D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7FBCEE-530E-4C0A-ABDB-C5AE5432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44" grpId="0"/>
      <p:bldP spid="596995" grpId="0"/>
      <p:bldP spid="597013" grpId="0"/>
      <p:bldP spid="26648" grpId="0" animBg="1"/>
      <p:bldP spid="26649" grpId="0"/>
      <p:bldP spid="26651" grpId="0"/>
      <p:bldP spid="26655" grpId="0"/>
      <p:bldP spid="26644" grpId="0"/>
      <p:bldP spid="26646" grpId="0"/>
      <p:bldP spid="26637" grpId="0"/>
      <p:bldP spid="26638" grpId="0"/>
      <p:bldP spid="26639" grpId="0"/>
      <p:bldP spid="26640" grpId="0"/>
      <p:bldP spid="266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A66DBA90-F530-4DBB-B688-549214623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Covalent compounds</a:t>
            </a:r>
          </a:p>
        </p:txBody>
      </p:sp>
      <p:sp>
        <p:nvSpPr>
          <p:cNvPr id="28678" name="Text Box 10">
            <a:extLst>
              <a:ext uri="{FF2B5EF4-FFF2-40B4-BE49-F238E27FC236}">
                <a16:creationId xmlns:a16="http://schemas.microsoft.com/office/drawing/2014/main" id="{1A66CD87-BC5D-4662-B7F8-A04610EE1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" y="784225"/>
            <a:ext cx="818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There are three different types of covalent molecules.</a:t>
            </a:r>
          </a:p>
        </p:txBody>
      </p:sp>
      <p:sp>
        <p:nvSpPr>
          <p:cNvPr id="201739" name="Rectangle 11">
            <a:extLst>
              <a:ext uri="{FF2B5EF4-FFF2-40B4-BE49-F238E27FC236}">
                <a16:creationId xmlns:a16="http://schemas.microsoft.com/office/drawing/2014/main" id="{39043808-30CA-4D00-A1EC-5CC6443F5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550440"/>
            <a:ext cx="8189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FF6600"/>
                </a:solidFill>
              </a:rPr>
              <a:t>Simple covalent molecules:</a:t>
            </a:r>
            <a:r>
              <a:rPr lang="en-GB" altLang="en-US" dirty="0">
                <a:solidFill>
                  <a:srgbClr val="010066"/>
                </a:solidFill>
              </a:rPr>
              <a:t> compounds that contain only a few atoms bonded together. There are weak electric forces between the molecules.</a:t>
            </a:r>
            <a:endParaRPr lang="en-GB" altLang="en-US" dirty="0"/>
          </a:p>
        </p:txBody>
      </p:sp>
      <p:sp>
        <p:nvSpPr>
          <p:cNvPr id="201740" name="Rectangle 12">
            <a:extLst>
              <a:ext uri="{FF2B5EF4-FFF2-40B4-BE49-F238E27FC236}">
                <a16:creationId xmlns:a16="http://schemas.microsoft.com/office/drawing/2014/main" id="{61FB90D8-D092-46DA-85C4-9D7CA51A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326415"/>
            <a:ext cx="84172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different structures of these types of compounds mean that they have different properties.</a:t>
            </a:r>
          </a:p>
        </p:txBody>
      </p:sp>
      <p:pic>
        <p:nvPicPr>
          <p:cNvPr id="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37ABAD-00BC-408A-8B7D-F4FF4D7F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notes_icon">
            <a:extLst>
              <a:ext uri="{FF2B5EF4-FFF2-40B4-BE49-F238E27FC236}">
                <a16:creationId xmlns:a16="http://schemas.microsoft.com/office/drawing/2014/main" id="{577AA96B-1084-4199-92D5-DB144354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917A5EB9-A53E-4B7E-9CA1-678AEA52A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055320"/>
            <a:ext cx="8189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FF6600"/>
                </a:solidFill>
              </a:rPr>
              <a:t>Polymers: </a:t>
            </a:r>
            <a:r>
              <a:rPr lang="en-GB" altLang="en-US" dirty="0">
                <a:solidFill>
                  <a:srgbClr val="010066"/>
                </a:solidFill>
              </a:rPr>
              <a:t>long chains of molecules joined together. There are electric forces between the chains.</a:t>
            </a:r>
            <a:endParaRPr lang="en-GB" altLang="en-US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3C0D549-8873-453E-B839-F0DD9C9D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190867"/>
            <a:ext cx="8189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FF6600"/>
                </a:solidFill>
              </a:rPr>
              <a:t>Giant covalent structures: </a:t>
            </a:r>
            <a:r>
              <a:rPr lang="en-GB" altLang="en-US" dirty="0">
                <a:solidFill>
                  <a:srgbClr val="010066"/>
                </a:solidFill>
              </a:rPr>
              <a:t>millions of atoms are covalently bonded together.</a:t>
            </a:r>
            <a:endParaRPr lang="en-GB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6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9" grpId="0"/>
      <p:bldP spid="201740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8">
            <a:extLst>
              <a:ext uri="{FF2B5EF4-FFF2-40B4-BE49-F238E27FC236}">
                <a16:creationId xmlns:a16="http://schemas.microsoft.com/office/drawing/2014/main" id="{5535F765-90AE-400C-8EAE-E14D369D8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Comparing covalent and ionic bonding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624FC2-DD2D-4EDC-A49B-225F54572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67E31BDB-3E30-48E0-8DD0-098ACCA2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7CE91AC5-9542-4E5E-9160-1955546A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28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D3EC7121-6E6B-4EBE-8BD7-1E568DAB1A1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C6_malleability part 1_V2">
            <a:extLst>
              <a:ext uri="{FF2B5EF4-FFF2-40B4-BE49-F238E27FC236}">
                <a16:creationId xmlns:a16="http://schemas.microsoft.com/office/drawing/2014/main" id="{CEEF4484-F799-48BA-BD62-896C68C3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79" y="1704489"/>
            <a:ext cx="3376746" cy="35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A66DBA90-F530-4DBB-B688-549214623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the structure of metals?</a:t>
            </a:r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04617586-8FBC-4203-8118-37A75267D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717" y="936506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/>
              <a:t>sea of electrons</a:t>
            </a:r>
          </a:p>
        </p:txBody>
      </p:sp>
      <p:sp>
        <p:nvSpPr>
          <p:cNvPr id="201735" name="Text Box 7">
            <a:extLst>
              <a:ext uri="{FF2B5EF4-FFF2-40B4-BE49-F238E27FC236}">
                <a16:creationId xmlns:a16="http://schemas.microsoft.com/office/drawing/2014/main" id="{C78F1D12-A2FF-424C-AE53-4035036A5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5413207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 dirty="0"/>
              <a:t>metal ions</a:t>
            </a:r>
          </a:p>
        </p:txBody>
      </p:sp>
      <p:sp>
        <p:nvSpPr>
          <p:cNvPr id="28678" name="Text Box 10">
            <a:extLst>
              <a:ext uri="{FF2B5EF4-FFF2-40B4-BE49-F238E27FC236}">
                <a16:creationId xmlns:a16="http://schemas.microsoft.com/office/drawing/2014/main" id="{1A66CD87-BC5D-4662-B7F8-A04610EE1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5389429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Metal particles are held together by strong </a:t>
            </a:r>
            <a:r>
              <a:rPr lang="en-GB" altLang="en-US" b="1" dirty="0">
                <a:solidFill>
                  <a:srgbClr val="FF6600"/>
                </a:solidFill>
              </a:rPr>
              <a:t>metallic bonds </a:t>
            </a:r>
            <a:r>
              <a:rPr lang="en-GB" altLang="en-US" dirty="0"/>
              <a:t>and are arranged in tightly packed layers, forming a </a:t>
            </a:r>
            <a:r>
              <a:rPr lang="en-GB" altLang="en-US" b="1" dirty="0">
                <a:solidFill>
                  <a:srgbClr val="FF6600"/>
                </a:solidFill>
              </a:rPr>
              <a:t>regular lattice </a:t>
            </a:r>
            <a:r>
              <a:rPr lang="en-GB" altLang="en-US" dirty="0"/>
              <a:t>structure. </a:t>
            </a:r>
          </a:p>
        </p:txBody>
      </p:sp>
      <p:sp>
        <p:nvSpPr>
          <p:cNvPr id="201739" name="Rectangle 11">
            <a:extLst>
              <a:ext uri="{FF2B5EF4-FFF2-40B4-BE49-F238E27FC236}">
                <a16:creationId xmlns:a16="http://schemas.microsoft.com/office/drawing/2014/main" id="{39043808-30CA-4D00-A1EC-5CC6443F5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500843"/>
            <a:ext cx="496743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outer electrons of the metal atoms are detached and create a “sea of electrons</a:t>
            </a:r>
            <a:r>
              <a:rPr lang="en-GB" altLang="en-US" dirty="0"/>
              <a:t>.”</a:t>
            </a:r>
          </a:p>
        </p:txBody>
      </p:sp>
      <p:sp>
        <p:nvSpPr>
          <p:cNvPr id="201740" name="Rectangle 12">
            <a:extLst>
              <a:ext uri="{FF2B5EF4-FFF2-40B4-BE49-F238E27FC236}">
                <a16:creationId xmlns:a16="http://schemas.microsoft.com/office/drawing/2014/main" id="{61FB90D8-D092-46DA-85C4-9D7CA51A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847572"/>
            <a:ext cx="55546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These electrons are </a:t>
            </a:r>
            <a:r>
              <a:rPr lang="en-GB" altLang="en-US" b="1" dirty="0">
                <a:solidFill>
                  <a:srgbClr val="FF6600"/>
                </a:solidFill>
              </a:rPr>
              <a:t>delocalized</a:t>
            </a:r>
            <a:r>
              <a:rPr lang="en-GB" altLang="en-US" dirty="0">
                <a:solidFill>
                  <a:srgbClr val="010066"/>
                </a:solidFill>
              </a:rPr>
              <a:t> and are free to move through the structure. The metal atoms become positively-charged ions and are attracted to the sea of electrons. This strong attraction is known as metallic bonding.</a:t>
            </a:r>
          </a:p>
        </p:txBody>
      </p:sp>
      <p:pic>
        <p:nvPicPr>
          <p:cNvPr id="15" name="Picture 14" descr="Properties_of_metals_and_alloys_3.1.png">
            <a:extLst>
              <a:ext uri="{FF2B5EF4-FFF2-40B4-BE49-F238E27FC236}">
                <a16:creationId xmlns:a16="http://schemas.microsoft.com/office/drawing/2014/main" id="{5164F6B9-2AA9-49FE-9622-0EED6930A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40" y="1456082"/>
            <a:ext cx="2519362" cy="131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37ABAD-00BC-408A-8B7D-F4FF4D7F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35039328-6D55-4F3B-BB1D-CBC1F99AB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ovalent Bonding Part 1 arrow 2.png">
            <a:extLst>
              <a:ext uri="{FF2B5EF4-FFF2-40B4-BE49-F238E27FC236}">
                <a16:creationId xmlns:a16="http://schemas.microsoft.com/office/drawing/2014/main" id="{07DD8990-65A2-4535-891B-1DF48DCD1F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142">
            <a:off x="7031344" y="4543642"/>
            <a:ext cx="358938" cy="8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ovalent Bonding Part 1 arrow 2.png">
            <a:extLst>
              <a:ext uri="{FF2B5EF4-FFF2-40B4-BE49-F238E27FC236}">
                <a16:creationId xmlns:a16="http://schemas.microsoft.com/office/drawing/2014/main" id="{103527B5-F23C-4E0E-903F-07C0CAC4B1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055">
            <a:off x="7361116" y="4510714"/>
            <a:ext cx="358938" cy="8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FEDC3B57-5DAB-4253-91A9-5D0B337A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/>
      <p:bldP spid="201735" grpId="0"/>
      <p:bldP spid="201739" grpId="0"/>
      <p:bldP spid="2017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D200E377-3E17-4190-9D06-C14E13265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Metallic structures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B3F316E6-0955-4C4E-9DB1-8451F603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1CCC24-9876-4A16-92BC-5153C420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D7EA94-68EE-4303-B888-ABC1761F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50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F26B6864-EB7F-4A0E-B305-184D7E06403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A66DBA90-F530-4DBB-B688-549214623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GB" altLang="en-US" dirty="0"/>
              <a:t>Strength of forces between particles</a:t>
            </a:r>
          </a:p>
        </p:txBody>
      </p:sp>
      <p:sp>
        <p:nvSpPr>
          <p:cNvPr id="28678" name="Text Box 10">
            <a:extLst>
              <a:ext uri="{FF2B5EF4-FFF2-40B4-BE49-F238E27FC236}">
                <a16:creationId xmlns:a16="http://schemas.microsoft.com/office/drawing/2014/main" id="{1A66CD87-BC5D-4662-B7F8-A04610EE1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" y="784225"/>
            <a:ext cx="82931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FF6600"/>
                </a:solidFill>
              </a:rPr>
              <a:t>Electric forces </a:t>
            </a:r>
            <a:r>
              <a:rPr lang="en-GB" altLang="en-US" dirty="0"/>
              <a:t>hold atoms and molecules together. </a:t>
            </a:r>
            <a:br>
              <a:rPr lang="en-GB" altLang="en-US" dirty="0"/>
            </a:br>
            <a:r>
              <a:rPr lang="en-GB" altLang="en-US" dirty="0"/>
              <a:t>The strength of these forces determines the properties of </a:t>
            </a:r>
            <a:br>
              <a:rPr lang="en-GB" altLang="en-US" dirty="0"/>
            </a:br>
            <a:r>
              <a:rPr lang="en-GB" altLang="en-US" dirty="0"/>
              <a:t>a substance.</a:t>
            </a:r>
          </a:p>
        </p:txBody>
      </p:sp>
      <p:sp>
        <p:nvSpPr>
          <p:cNvPr id="201739" name="Rectangle 11">
            <a:extLst>
              <a:ext uri="{FF2B5EF4-FFF2-40B4-BE49-F238E27FC236}">
                <a16:creationId xmlns:a16="http://schemas.microsoft.com/office/drawing/2014/main" id="{39043808-30CA-4D00-A1EC-5CC6443F5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2232834"/>
            <a:ext cx="54370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Use a data book to find out about the properties (such as melting and boiling points) of a range of substances with different types of bonding.</a:t>
            </a:r>
            <a:endParaRPr lang="en-GB" altLang="en-US" dirty="0"/>
          </a:p>
        </p:txBody>
      </p:sp>
      <p:sp>
        <p:nvSpPr>
          <p:cNvPr id="201740" name="Rectangle 12">
            <a:extLst>
              <a:ext uri="{FF2B5EF4-FFF2-40B4-BE49-F238E27FC236}">
                <a16:creationId xmlns:a16="http://schemas.microsoft.com/office/drawing/2014/main" id="{61FB90D8-D092-46DA-85C4-9D7CA51A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4050775"/>
            <a:ext cx="4150078" cy="1938992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What does your research tell you about the strength of the forces between the particles (atoms, ions or molecules) in different types of structures?</a:t>
            </a:r>
          </a:p>
        </p:txBody>
      </p:sp>
      <p:pic>
        <p:nvPicPr>
          <p:cNvPr id="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37ABAD-00BC-408A-8B7D-F4FF4D7F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92127F-982A-439D-B0CC-C113E10AB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60" y="1984554"/>
            <a:ext cx="3441029" cy="4559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244F4-590C-4F7D-B6F7-ED77C8F0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87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9" grpId="0"/>
      <p:bldP spid="2017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0159184-CF57-40AA-B02B-336F91E0E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9321"/>
              </p:ext>
            </p:extLst>
          </p:nvPr>
        </p:nvGraphicFramePr>
        <p:xfrm>
          <a:off x="360363" y="1767595"/>
          <a:ext cx="8501415" cy="4296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2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bonding</a:t>
                      </a:r>
                    </a:p>
                  </a:txBody>
                  <a:tcPr marL="91432" marR="91432" marT="45719" marB="45719" anchor="ctr">
                    <a:lnL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type of structure</a:t>
                      </a:r>
                    </a:p>
                  </a:txBody>
                  <a:tcPr marL="91432" marR="91432" marT="45719" marB="45719" anchor="ctr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strength of electric forces</a:t>
                      </a:r>
                    </a:p>
                  </a:txBody>
                  <a:tcPr marL="91432" marR="91432" marT="45719" marB="45719" anchor="ctr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melting point</a:t>
                      </a:r>
                    </a:p>
                  </a:txBody>
                  <a:tcPr marL="91432" marR="91432" marT="45719" marB="45719" anchor="ctr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state at room temperature</a:t>
                      </a:r>
                    </a:p>
                  </a:txBody>
                  <a:tcPr marL="91432" marR="91432" marT="45719" marB="45719" anchor="ctr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15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10066"/>
                          </a:solidFill>
                        </a:rPr>
                        <a:t>ionic</a:t>
                      </a:r>
                    </a:p>
                  </a:txBody>
                  <a:tcPr marL="91432" marR="91432" marT="45719" marB="45719" anchor="ctr">
                    <a:lnL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/>
                    </a:p>
                  </a:txBody>
                  <a:tcPr marL="91432" marR="91432" marT="45719" marB="45719" anchor="ctr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/>
                    </a:p>
                  </a:txBody>
                  <a:tcPr marL="91432" marR="91432" marT="45719" marB="45719" anchor="ctr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/>
                    </a:p>
                  </a:txBody>
                  <a:tcPr marL="91432" marR="91432" marT="45719" marB="45719" anchor="ctr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dirty="0"/>
                    </a:p>
                  </a:txBody>
                  <a:tcPr marL="91432" marR="91432" marT="45719" marB="45719" anchor="ctr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800">
                <a:tc rowSpan="3"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10066"/>
                          </a:solidFill>
                        </a:rPr>
                        <a:t>covalent</a:t>
                      </a:r>
                    </a:p>
                  </a:txBody>
                  <a:tcPr marL="91432" marR="91432" marT="45719" marB="45719" anchor="ctr">
                    <a:lnL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8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8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80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10066"/>
                          </a:solidFill>
                        </a:rPr>
                        <a:t>metallic</a:t>
                      </a:r>
                    </a:p>
                  </a:txBody>
                  <a:tcPr marL="91432" marR="91432" marT="45719" marB="45719" anchor="ctr">
                    <a:lnL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2" marR="91432" marT="45719" marB="45719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908" name="Rectangle 14">
            <a:extLst>
              <a:ext uri="{FF2B5EF4-FFF2-40B4-BE49-F238E27FC236}">
                <a16:creationId xmlns:a16="http://schemas.microsoft.com/office/drawing/2014/main" id="{3FFAA532-C079-4AFB-BAA7-583A250D2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Bonding and structures</a:t>
            </a:r>
          </a:p>
        </p:txBody>
      </p:sp>
      <p:sp>
        <p:nvSpPr>
          <p:cNvPr id="36909" name="Rectangle 15">
            <a:extLst>
              <a:ext uri="{FF2B5EF4-FFF2-40B4-BE49-F238E27FC236}">
                <a16:creationId xmlns:a16="http://schemas.microsoft.com/office/drawing/2014/main" id="{219DA28A-84B4-4838-98B3-16813E5B7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784225"/>
            <a:ext cx="8575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Use your understanding of chemical bonds and the results of your research to fill in the gaps in the table.</a:t>
            </a:r>
          </a:p>
        </p:txBody>
      </p:sp>
      <p:sp>
        <p:nvSpPr>
          <p:cNvPr id="36910" name="Rectangle 17">
            <a:extLst>
              <a:ext uri="{FF2B5EF4-FFF2-40B4-BE49-F238E27FC236}">
                <a16:creationId xmlns:a16="http://schemas.microsoft.com/office/drawing/2014/main" id="{813E152A-6797-4A57-9C4E-E9AE77C14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006" y="2740497"/>
            <a:ext cx="147478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giant ionic</a:t>
            </a:r>
          </a:p>
        </p:txBody>
      </p:sp>
      <p:sp>
        <p:nvSpPr>
          <p:cNvPr id="538642" name="Rectangle 18">
            <a:extLst>
              <a:ext uri="{FF2B5EF4-FFF2-40B4-BE49-F238E27FC236}">
                <a16:creationId xmlns:a16="http://schemas.microsoft.com/office/drawing/2014/main" id="{3A7467C6-1F2B-418D-8468-421B60C5B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423" y="2740467"/>
            <a:ext cx="237331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strong</a:t>
            </a:r>
          </a:p>
        </p:txBody>
      </p:sp>
      <p:sp>
        <p:nvSpPr>
          <p:cNvPr id="538643" name="Rectangle 19">
            <a:extLst>
              <a:ext uri="{FF2B5EF4-FFF2-40B4-BE49-F238E27FC236}">
                <a16:creationId xmlns:a16="http://schemas.microsoft.com/office/drawing/2014/main" id="{87640085-FD28-4603-842D-48F51469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872" y="2740497"/>
            <a:ext cx="2159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solid</a:t>
            </a:r>
          </a:p>
        </p:txBody>
      </p:sp>
      <p:sp>
        <p:nvSpPr>
          <p:cNvPr id="36919" name="Text Box 30">
            <a:extLst>
              <a:ext uri="{FF2B5EF4-FFF2-40B4-BE49-F238E27FC236}">
                <a16:creationId xmlns:a16="http://schemas.microsoft.com/office/drawing/2014/main" id="{5EE72B26-B48A-4818-86E4-85E84411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006" y="5359929"/>
            <a:ext cx="147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giant </a:t>
            </a:r>
          </a:p>
          <a:p>
            <a:r>
              <a:rPr lang="en-GB" altLang="en-US" sz="2000" dirty="0"/>
              <a:t>metallic</a:t>
            </a:r>
          </a:p>
        </p:txBody>
      </p:sp>
      <p:sp>
        <p:nvSpPr>
          <p:cNvPr id="538655" name="Text Box 31">
            <a:extLst>
              <a:ext uri="{FF2B5EF4-FFF2-40B4-BE49-F238E27FC236}">
                <a16:creationId xmlns:a16="http://schemas.microsoft.com/office/drawing/2014/main" id="{DDA1FAEF-8D51-428B-B9A5-54746BE5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423" y="5513886"/>
            <a:ext cx="2403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strong</a:t>
            </a:r>
          </a:p>
        </p:txBody>
      </p:sp>
      <p:sp>
        <p:nvSpPr>
          <p:cNvPr id="538656" name="Text Box 32">
            <a:extLst>
              <a:ext uri="{FF2B5EF4-FFF2-40B4-BE49-F238E27FC236}">
                <a16:creationId xmlns:a16="http://schemas.microsoft.com/office/drawing/2014/main" id="{D8302B11-14D8-4CEA-8B42-55DDDB7B9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872" y="5359929"/>
            <a:ext cx="215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solid (except mercury – liquid)</a:t>
            </a:r>
          </a:p>
        </p:txBody>
      </p:sp>
      <p:sp>
        <p:nvSpPr>
          <p:cNvPr id="22" name="Rectangle 195">
            <a:extLst>
              <a:ext uri="{FF2B5EF4-FFF2-40B4-BE49-F238E27FC236}">
                <a16:creationId xmlns:a16="http://schemas.microsoft.com/office/drawing/2014/main" id="{9F958559-BB5A-45FB-B6E8-3A1EF9C3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472" y="2740497"/>
            <a:ext cx="12858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very high</a:t>
            </a:r>
          </a:p>
        </p:txBody>
      </p:sp>
      <p:sp>
        <p:nvSpPr>
          <p:cNvPr id="24" name="Rectangle 193">
            <a:extLst>
              <a:ext uri="{FF2B5EF4-FFF2-40B4-BE49-F238E27FC236}">
                <a16:creationId xmlns:a16="http://schemas.microsoft.com/office/drawing/2014/main" id="{AF5FA0D1-E973-4CAA-9204-722B3788E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472" y="5513916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very high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0D5B023E-F57D-42F3-8B6D-C15A2B981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006" y="3284803"/>
            <a:ext cx="147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simple </a:t>
            </a:r>
          </a:p>
          <a:p>
            <a:r>
              <a:rPr lang="en-GB" altLang="en-US" sz="2000" dirty="0"/>
              <a:t>molecular</a:t>
            </a:r>
          </a:p>
        </p:txBody>
      </p:sp>
      <p:sp>
        <p:nvSpPr>
          <p:cNvPr id="30" name="Text Box 251">
            <a:extLst>
              <a:ext uri="{FF2B5EF4-FFF2-40B4-BE49-F238E27FC236}">
                <a16:creationId xmlns:a16="http://schemas.microsoft.com/office/drawing/2014/main" id="{D52385B1-0220-494F-9782-0383C9D2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423" y="3438760"/>
            <a:ext cx="2219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very weak</a:t>
            </a:r>
          </a:p>
        </p:txBody>
      </p:sp>
      <p:sp>
        <p:nvSpPr>
          <p:cNvPr id="31" name="Text Box 261">
            <a:extLst>
              <a:ext uri="{FF2B5EF4-FFF2-40B4-BE49-F238E27FC236}">
                <a16:creationId xmlns:a16="http://schemas.microsoft.com/office/drawing/2014/main" id="{ABE81C22-FBDD-49CB-9C73-9F11D33A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872" y="3284803"/>
            <a:ext cx="215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/>
              <a:t>usually gas or liquid</a:t>
            </a:r>
          </a:p>
        </p:txBody>
      </p:sp>
      <p:sp>
        <p:nvSpPr>
          <p:cNvPr id="32" name="Text Box 271">
            <a:extLst>
              <a:ext uri="{FF2B5EF4-FFF2-40B4-BE49-F238E27FC236}">
                <a16:creationId xmlns:a16="http://schemas.microsoft.com/office/drawing/2014/main" id="{9C6371D5-B97E-4D92-864B-17E397D5E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006" y="4668310"/>
            <a:ext cx="147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giant </a:t>
            </a:r>
          </a:p>
          <a:p>
            <a:r>
              <a:rPr lang="en-GB" altLang="en-US" sz="2000" dirty="0"/>
              <a:t>covalent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5966E89C-4B09-4F9D-B00A-E602637C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423" y="4822267"/>
            <a:ext cx="233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very strong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4164263B-1DAA-4482-834B-EFE91763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872" y="4822297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/>
              <a:t>solid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6FBC9DD9-2666-4955-953A-FA822940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006" y="4125472"/>
            <a:ext cx="1474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polymer</a:t>
            </a: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8A6DA454-6CF2-4C5F-A1DD-2D78D1CB8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423" y="4125442"/>
            <a:ext cx="2219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fairly strong</a:t>
            </a:r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D3AE6667-7251-412A-AA39-239D24E99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285" y="3971485"/>
            <a:ext cx="215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/>
              <a:t>usually solid,</a:t>
            </a:r>
          </a:p>
          <a:p>
            <a:r>
              <a:rPr lang="en-GB" altLang="en-US" sz="2000"/>
              <a:t>sometimes liquid</a:t>
            </a:r>
          </a:p>
        </p:txBody>
      </p:sp>
      <p:sp>
        <p:nvSpPr>
          <p:cNvPr id="41" name="Rectangle 194">
            <a:extLst>
              <a:ext uri="{FF2B5EF4-FFF2-40B4-BE49-F238E27FC236}">
                <a16:creationId xmlns:a16="http://schemas.microsoft.com/office/drawing/2014/main" id="{93B111C3-0954-43FE-BC3B-56C0C1172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472" y="4822297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/>
              <a:t>very high</a:t>
            </a:r>
          </a:p>
        </p:txBody>
      </p:sp>
      <p:sp>
        <p:nvSpPr>
          <p:cNvPr id="42" name="Rectangle 192">
            <a:extLst>
              <a:ext uri="{FF2B5EF4-FFF2-40B4-BE49-F238E27FC236}">
                <a16:creationId xmlns:a16="http://schemas.microsoft.com/office/drawing/2014/main" id="{9702F6F0-D545-4D67-94FC-3F123EBC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472" y="343879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/>
              <a:t>low</a:t>
            </a:r>
          </a:p>
        </p:txBody>
      </p:sp>
      <p:sp>
        <p:nvSpPr>
          <p:cNvPr id="43" name="Rectangle 191">
            <a:extLst>
              <a:ext uri="{FF2B5EF4-FFF2-40B4-BE49-F238E27FC236}">
                <a16:creationId xmlns:a16="http://schemas.microsoft.com/office/drawing/2014/main" id="{26A0485F-785C-4A93-BB14-6941F15EE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472" y="4125472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high</a:t>
            </a:r>
          </a:p>
        </p:txBody>
      </p:sp>
      <p:pic>
        <p:nvPicPr>
          <p:cNvPr id="25" name="Picture 9" descr="notes_icon">
            <a:extLst>
              <a:ext uri="{FF2B5EF4-FFF2-40B4-BE49-F238E27FC236}">
                <a16:creationId xmlns:a16="http://schemas.microsoft.com/office/drawing/2014/main" id="{432CD0AC-3423-44D6-88DB-6A6E6BD78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F4060C73-6B46-46FB-80CC-B5ECE16A6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42" grpId="0"/>
      <p:bldP spid="538643" grpId="0"/>
      <p:bldP spid="538655" grpId="0"/>
      <p:bldP spid="538656" grpId="0"/>
      <p:bldP spid="22" grpId="0"/>
      <p:bldP spid="24" grpId="0"/>
      <p:bldP spid="30" grpId="0"/>
      <p:bldP spid="31" grpId="0"/>
      <p:bldP spid="33" grpId="0"/>
      <p:bldP spid="34" grpId="0"/>
      <p:bldP spid="39" grpId="0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3. Scale, Proportion, and Quantity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>
            <a:extLst>
              <a:ext uri="{FF2B5EF4-FFF2-40B4-BE49-F238E27FC236}">
                <a16:creationId xmlns:a16="http://schemas.microsoft.com/office/drawing/2014/main" id="{EBC2922B-04EE-44A0-B22D-3505426A5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Why do atoms form bonds?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CCFE51-CAE4-4816-B9C9-1BDEA1AC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07710F4B-19C1-4E74-B62B-E32DEB5DE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1D328BA3-34AC-403A-AEBD-4B308078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0B2A9-5AEF-4112-9BB6-5ACF11E9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52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57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5DDF1BB0-F7E6-4A86-BF82-16CCEA11022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3">
            <a:extLst>
              <a:ext uri="{FF2B5EF4-FFF2-40B4-BE49-F238E27FC236}">
                <a16:creationId xmlns:a16="http://schemas.microsoft.com/office/drawing/2014/main" id="{4F90D70D-E2D5-4A03-895E-CCB6BA941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781050"/>
            <a:ext cx="598205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Compounds that contain ions are called </a:t>
            </a:r>
            <a:r>
              <a:rPr lang="en-GB" altLang="en-US" b="1" dirty="0">
                <a:solidFill>
                  <a:srgbClr val="FF6600"/>
                </a:solidFill>
              </a:rPr>
              <a:t>ionic compounds</a:t>
            </a:r>
            <a:r>
              <a:rPr lang="en-GB" altLang="en-US" dirty="0"/>
              <a:t>. These compounds are usually formed by a reaction between a </a:t>
            </a:r>
            <a:r>
              <a:rPr lang="en-GB" altLang="en-US" dirty="0">
                <a:solidFill>
                  <a:srgbClr val="002060"/>
                </a:solidFill>
              </a:rPr>
              <a:t>metal and a non-metal</a:t>
            </a:r>
            <a:r>
              <a:rPr lang="en-GB" altLang="en-US" dirty="0"/>
              <a:t>.</a:t>
            </a:r>
            <a:endParaRPr lang="en-GB" altLang="en-US" sz="1200" dirty="0"/>
          </a:p>
        </p:txBody>
      </p:sp>
      <p:sp>
        <p:nvSpPr>
          <p:cNvPr id="74800" name="Rectangle 48">
            <a:extLst>
              <a:ext uri="{FF2B5EF4-FFF2-40B4-BE49-F238E27FC236}">
                <a16:creationId xmlns:a16="http://schemas.microsoft.com/office/drawing/2014/main" id="{ACBC272C-2377-426A-BF5F-6F7AE5E30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2489200"/>
            <a:ext cx="8037513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Why do these substances react together and form bonds?</a:t>
            </a:r>
          </a:p>
        </p:txBody>
      </p:sp>
      <p:sp>
        <p:nvSpPr>
          <p:cNvPr id="74801" name="Rectangle 49">
            <a:extLst>
              <a:ext uri="{FF2B5EF4-FFF2-40B4-BE49-F238E27FC236}">
                <a16:creationId xmlns:a16="http://schemas.microsoft.com/office/drawing/2014/main" id="{DFB5BE47-A94A-4522-83D9-CB4D6074E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076575"/>
            <a:ext cx="7659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The metal and non-metal atoms have incomplete outer electron shells and so are </a:t>
            </a:r>
            <a:r>
              <a:rPr lang="en-GB" altLang="en-US" dirty="0">
                <a:solidFill>
                  <a:srgbClr val="002060"/>
                </a:solidFill>
              </a:rPr>
              <a:t>unstable</a:t>
            </a:r>
            <a:r>
              <a:rPr lang="en-GB" altLang="en-US" dirty="0"/>
              <a:t>.</a:t>
            </a:r>
          </a:p>
        </p:txBody>
      </p:sp>
      <p:sp>
        <p:nvSpPr>
          <p:cNvPr id="74802" name="Rectangle 50">
            <a:extLst>
              <a:ext uri="{FF2B5EF4-FFF2-40B4-BE49-F238E27FC236}">
                <a16:creationId xmlns:a16="http://schemas.microsoft.com/office/drawing/2014/main" id="{D3EFFBD1-A0A4-4435-B5AA-AFE2E096A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4044950"/>
            <a:ext cx="836400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Electrons are transferred from the metal atoms to the non-metal atoms. The metal and the non-metal atoms form ions with completely full outer shells and become stable.</a:t>
            </a:r>
          </a:p>
        </p:txBody>
      </p:sp>
      <p:sp>
        <p:nvSpPr>
          <p:cNvPr id="74803" name="Rectangle 51">
            <a:extLst>
              <a:ext uri="{FF2B5EF4-FFF2-40B4-BE49-F238E27FC236}">
                <a16:creationId xmlns:a16="http://schemas.microsoft.com/office/drawing/2014/main" id="{1F896F92-3EAF-4D8E-97BC-08F9DD6E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5380038"/>
            <a:ext cx="84430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The positive and negative ions are strongly attracted to each other. This </a:t>
            </a:r>
            <a:r>
              <a:rPr lang="en-GB" altLang="en-US" b="1" dirty="0">
                <a:solidFill>
                  <a:srgbClr val="FF6600"/>
                </a:solidFill>
              </a:rPr>
              <a:t>electrostatic</a:t>
            </a:r>
            <a:r>
              <a:rPr lang="en-GB" altLang="en-US" dirty="0"/>
              <a:t> attraction is called </a:t>
            </a:r>
            <a:r>
              <a:rPr lang="en-GB" altLang="en-US" b="1" dirty="0">
                <a:solidFill>
                  <a:srgbClr val="FF6600"/>
                </a:solidFill>
              </a:rPr>
              <a:t>ionic bonding</a:t>
            </a:r>
            <a:r>
              <a:rPr lang="en-GB" altLang="en-US" dirty="0"/>
              <a:t>.</a:t>
            </a:r>
          </a:p>
        </p:txBody>
      </p:sp>
      <p:sp>
        <p:nvSpPr>
          <p:cNvPr id="20488" name="Rectangle 60">
            <a:extLst>
              <a:ext uri="{FF2B5EF4-FFF2-40B4-BE49-F238E27FC236}">
                <a16:creationId xmlns:a16="http://schemas.microsoft.com/office/drawing/2014/main" id="{B047E528-8CE5-4AAF-9B9C-D0A84885D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is ionic bonding?</a:t>
            </a:r>
          </a:p>
        </p:txBody>
      </p:sp>
      <p:pic>
        <p:nvPicPr>
          <p:cNvPr id="20489" name="Picture 61" descr="IonsIonicBond_pt2_slide3_compoundmatrix">
            <a:extLst>
              <a:ext uri="{FF2B5EF4-FFF2-40B4-BE49-F238E27FC236}">
                <a16:creationId xmlns:a16="http://schemas.microsoft.com/office/drawing/2014/main" id="{C60BEA42-0502-438C-A79D-55CEDD25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849313"/>
            <a:ext cx="18526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12DFE7-4640-45E9-AC44-A7E5435E6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00" grpId="0" animBg="1"/>
      <p:bldP spid="74801" grpId="0"/>
      <p:bldP spid="74802" grpId="0"/>
      <p:bldP spid="748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DFC951A-6D0F-4FF6-9532-43675C4F6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Group 1 and Group 7 elements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BA5B5653-052D-467C-84C0-438E1F909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781050"/>
            <a:ext cx="8375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 </a:t>
            </a:r>
            <a:r>
              <a:rPr lang="en-GB" altLang="en-US" b="1">
                <a:solidFill>
                  <a:srgbClr val="FF6600"/>
                </a:solidFill>
              </a:rPr>
              <a:t>alkali metals</a:t>
            </a:r>
            <a:r>
              <a:rPr lang="en-GB" altLang="en-US"/>
              <a:t>, found in Group 1 in the periodic table, react with </a:t>
            </a:r>
            <a:r>
              <a:rPr lang="en-GB" altLang="en-US">
                <a:solidFill>
                  <a:srgbClr val="002060"/>
                </a:solidFill>
              </a:rPr>
              <a:t>non-metals</a:t>
            </a:r>
            <a:r>
              <a:rPr lang="en-GB" altLang="en-US"/>
              <a:t> to form ionic compounds. </a:t>
            </a:r>
            <a:endParaRPr lang="en-GB" altLang="en-US" sz="1200"/>
          </a:p>
        </p:txBody>
      </p:sp>
      <p:sp>
        <p:nvSpPr>
          <p:cNvPr id="515078" name="Rectangle 6">
            <a:extLst>
              <a:ext uri="{FF2B5EF4-FFF2-40B4-BE49-F238E27FC236}">
                <a16:creationId xmlns:a16="http://schemas.microsoft.com/office/drawing/2014/main" id="{9A557C17-0B33-49C2-B695-D5FDEAB9B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1684338"/>
            <a:ext cx="49847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 alkali metals all have one electron in their outer shell. </a:t>
            </a:r>
          </a:p>
          <a:p>
            <a:pPr eaLnBrk="1" hangingPunct="1"/>
            <a:r>
              <a:rPr lang="en-GB" altLang="en-US"/>
              <a:t>They lose this electron to form an ion with a </a:t>
            </a:r>
            <a:r>
              <a:rPr lang="en-GB" altLang="en-US">
                <a:solidFill>
                  <a:srgbClr val="010066"/>
                </a:solidFill>
              </a:rPr>
              <a:t>single positive charge</a:t>
            </a:r>
            <a:r>
              <a:rPr lang="en-GB" altLang="en-US"/>
              <a:t>.</a:t>
            </a:r>
            <a:endParaRPr lang="en-GB" altLang="en-US" sz="1200"/>
          </a:p>
        </p:txBody>
      </p:sp>
      <p:sp>
        <p:nvSpPr>
          <p:cNvPr id="515080" name="Rectangle 8">
            <a:extLst>
              <a:ext uri="{FF2B5EF4-FFF2-40B4-BE49-F238E27FC236}">
                <a16:creationId xmlns:a16="http://schemas.microsoft.com/office/drawing/2014/main" id="{2A8ADC89-7B95-4EBF-BF9F-37C30CB71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503613"/>
            <a:ext cx="8375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 </a:t>
            </a:r>
            <a:r>
              <a:rPr lang="en-GB" altLang="en-US" b="1">
                <a:solidFill>
                  <a:srgbClr val="FF6600"/>
                </a:solidFill>
              </a:rPr>
              <a:t>halogens</a:t>
            </a:r>
            <a:r>
              <a:rPr lang="en-GB" altLang="en-US"/>
              <a:t>, found in Group 7 in the periodic table, react with the alkali metals to form ionic compounds. </a:t>
            </a:r>
            <a:endParaRPr lang="en-GB" altLang="en-US" sz="1200"/>
          </a:p>
        </p:txBody>
      </p:sp>
      <p:sp>
        <p:nvSpPr>
          <p:cNvPr id="515081" name="Rectangle 9">
            <a:extLst>
              <a:ext uri="{FF2B5EF4-FFF2-40B4-BE49-F238E27FC236}">
                <a16:creationId xmlns:a16="http://schemas.microsoft.com/office/drawing/2014/main" id="{27C0B641-FC3F-4BDB-B9E0-68C9EE40F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4425950"/>
            <a:ext cx="4200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The halogens all have seven electrons in their outer shell. They gain an extra electron to form an ion with a </a:t>
            </a:r>
            <a:r>
              <a:rPr lang="en-GB" altLang="en-US">
                <a:solidFill>
                  <a:srgbClr val="010066"/>
                </a:solidFill>
              </a:rPr>
              <a:t>single negative charge</a:t>
            </a:r>
            <a:r>
              <a:rPr lang="en-GB" altLang="en-US"/>
              <a:t>.</a:t>
            </a:r>
            <a:endParaRPr lang="en-GB" altLang="en-US" sz="1200"/>
          </a:p>
        </p:txBody>
      </p:sp>
      <p:sp>
        <p:nvSpPr>
          <p:cNvPr id="515123" name="Text Box 51">
            <a:extLst>
              <a:ext uri="{FF2B5EF4-FFF2-40B4-BE49-F238E27FC236}">
                <a16:creationId xmlns:a16="http://schemas.microsoft.com/office/drawing/2014/main" id="{43A5CDCB-11F8-4D75-9E10-BFD08D46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450" y="2295525"/>
            <a:ext cx="10017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600" b="1"/>
              <a:t>2.1</a:t>
            </a:r>
          </a:p>
        </p:txBody>
      </p:sp>
      <p:sp>
        <p:nvSpPr>
          <p:cNvPr id="515124" name="Text Box 52">
            <a:extLst>
              <a:ext uri="{FF2B5EF4-FFF2-40B4-BE49-F238E27FC236}">
                <a16:creationId xmlns:a16="http://schemas.microsoft.com/office/drawing/2014/main" id="{01EDBAA1-6FED-4C6C-A217-1B7AC5D61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145088"/>
            <a:ext cx="10017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600" b="1"/>
              <a:t>2.7</a:t>
            </a:r>
          </a:p>
        </p:txBody>
      </p:sp>
      <p:pic>
        <p:nvPicPr>
          <p:cNvPr id="9229" name="Picture 13" descr="Ions_ionic_bonding_pic1">
            <a:extLst>
              <a:ext uri="{FF2B5EF4-FFF2-40B4-BE49-F238E27FC236}">
                <a16:creationId xmlns:a16="http://schemas.microsoft.com/office/drawing/2014/main" id="{206FC6D9-8AB1-4418-A1EB-99CFAA44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1620838"/>
            <a:ext cx="1730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Ions_ionic_bonding_pic2">
            <a:extLst>
              <a:ext uri="{FF2B5EF4-FFF2-40B4-BE49-F238E27FC236}">
                <a16:creationId xmlns:a16="http://schemas.microsoft.com/office/drawing/2014/main" id="{3369CA9C-5F20-4B6E-9DAC-E33524CC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4530725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ED5952-E9A1-4B2B-97FE-2534FAB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8" grpId="0"/>
      <p:bldP spid="515080" grpId="0"/>
      <p:bldP spid="515081" grpId="0"/>
      <p:bldP spid="515123" grpId="0"/>
      <p:bldP spid="51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95A5C6E7-809D-4DCC-8620-FC6AE10A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781050"/>
            <a:ext cx="8580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Sodium chloride is an ionic compound formed by the reaction between the alkali metal sodium and the halogen chlorine.</a:t>
            </a:r>
          </a:p>
        </p:txBody>
      </p:sp>
      <p:sp>
        <p:nvSpPr>
          <p:cNvPr id="449540" name="Rectangle 4">
            <a:extLst>
              <a:ext uri="{FF2B5EF4-FFF2-40B4-BE49-F238E27FC236}">
                <a16:creationId xmlns:a16="http://schemas.microsoft.com/office/drawing/2014/main" id="{1AC14DD0-626D-4CDE-AA5E-8349E1985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1662113"/>
            <a:ext cx="3613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Sodium has </a:t>
            </a:r>
            <a:r>
              <a:rPr lang="en-GB" altLang="en-US" b="1">
                <a:solidFill>
                  <a:srgbClr val="010066"/>
                </a:solidFill>
              </a:rPr>
              <a:t>1 electron</a:t>
            </a:r>
            <a:r>
              <a:rPr lang="en-GB" altLang="en-US">
                <a:solidFill>
                  <a:srgbClr val="010066"/>
                </a:solidFill>
              </a:rPr>
              <a:t> </a:t>
            </a:r>
          </a:p>
          <a:p>
            <a:pPr eaLnBrk="1" hangingPunct="1"/>
            <a:r>
              <a:rPr lang="en-GB" altLang="en-US"/>
              <a:t>in its outer shell. </a:t>
            </a:r>
          </a:p>
        </p:txBody>
      </p:sp>
      <p:sp>
        <p:nvSpPr>
          <p:cNvPr id="449541" name="Rectangle 5">
            <a:extLst>
              <a:ext uri="{FF2B5EF4-FFF2-40B4-BE49-F238E27FC236}">
                <a16:creationId xmlns:a16="http://schemas.microsoft.com/office/drawing/2014/main" id="{A4D15510-9E80-4F26-9A05-0603CF385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3792538"/>
            <a:ext cx="3695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Chlorine has </a:t>
            </a:r>
            <a:r>
              <a:rPr lang="en-GB" altLang="en-US" b="1">
                <a:solidFill>
                  <a:srgbClr val="010066"/>
                </a:solidFill>
              </a:rPr>
              <a:t>7 electrons</a:t>
            </a:r>
            <a:r>
              <a:rPr lang="en-GB" altLang="en-US">
                <a:solidFill>
                  <a:srgbClr val="010066"/>
                </a:solidFill>
              </a:rPr>
              <a:t> </a:t>
            </a:r>
            <a:r>
              <a:rPr lang="en-GB" altLang="en-US"/>
              <a:t>in its outer shell. </a:t>
            </a:r>
            <a:endParaRPr lang="en-GB" altLang="en-US" sz="800"/>
          </a:p>
        </p:txBody>
      </p:sp>
      <p:sp>
        <p:nvSpPr>
          <p:cNvPr id="449542" name="Text Box 6">
            <a:extLst>
              <a:ext uri="{FF2B5EF4-FFF2-40B4-BE49-F238E27FC236}">
                <a16:creationId xmlns:a16="http://schemas.microsoft.com/office/drawing/2014/main" id="{85A6CD71-D3AC-4B00-A97F-9FB853143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6067425"/>
            <a:ext cx="9699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600" b="1"/>
              <a:t>2.8.7</a:t>
            </a:r>
          </a:p>
        </p:txBody>
      </p:sp>
      <p:sp>
        <p:nvSpPr>
          <p:cNvPr id="449543" name="Text Box 7">
            <a:extLst>
              <a:ext uri="{FF2B5EF4-FFF2-40B4-BE49-F238E27FC236}">
                <a16:creationId xmlns:a16="http://schemas.microsoft.com/office/drawing/2014/main" id="{D12E0754-FC6E-4E8D-B8BE-34A5E7E47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6067425"/>
            <a:ext cx="12906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600" b="1" dirty="0"/>
              <a:t>[2.8.8]</a:t>
            </a:r>
            <a:r>
              <a:rPr lang="en-GB" altLang="en-US" sz="2600" b="1" baseline="30000" dirty="0"/>
              <a:t>–</a:t>
            </a:r>
          </a:p>
        </p:txBody>
      </p:sp>
      <p:sp>
        <p:nvSpPr>
          <p:cNvPr id="449551" name="Rectangle 15">
            <a:extLst>
              <a:ext uri="{FF2B5EF4-FFF2-40B4-BE49-F238E27FC236}">
                <a16:creationId xmlns:a16="http://schemas.microsoft.com/office/drawing/2014/main" id="{8F464A74-0D22-4845-9310-BE408306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763" y="1455738"/>
            <a:ext cx="39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449544" name="Rectangle 8">
            <a:extLst>
              <a:ext uri="{FF2B5EF4-FFF2-40B4-BE49-F238E27FC236}">
                <a16:creationId xmlns:a16="http://schemas.microsoft.com/office/drawing/2014/main" id="{B934E122-2FC0-47DC-B4EF-B6B99CB00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788" y="3998913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013366"/>
                </a:solidFill>
              </a:rPr>
              <a:t>-</a:t>
            </a:r>
          </a:p>
        </p:txBody>
      </p:sp>
      <p:sp>
        <p:nvSpPr>
          <p:cNvPr id="449612" name="Text Box 76">
            <a:extLst>
              <a:ext uri="{FF2B5EF4-FFF2-40B4-BE49-F238E27FC236}">
                <a16:creationId xmlns:a16="http://schemas.microsoft.com/office/drawing/2014/main" id="{40B234C4-3955-4EC5-9D83-67B033F58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3314700"/>
            <a:ext cx="10017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600" b="1"/>
              <a:t>2.8.1</a:t>
            </a:r>
          </a:p>
        </p:txBody>
      </p:sp>
      <p:sp>
        <p:nvSpPr>
          <p:cNvPr id="449613" name="Text Box 77">
            <a:extLst>
              <a:ext uri="{FF2B5EF4-FFF2-40B4-BE49-F238E27FC236}">
                <a16:creationId xmlns:a16="http://schemas.microsoft.com/office/drawing/2014/main" id="{EFE5ADB6-5915-4E6C-B9B7-0D7D6FE0D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3314700"/>
            <a:ext cx="1071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600" b="1"/>
              <a:t>[2.8]</a:t>
            </a:r>
            <a:r>
              <a:rPr lang="en-GB" altLang="en-US" sz="2600" b="1" baseline="30000"/>
              <a:t>+</a:t>
            </a:r>
          </a:p>
        </p:txBody>
      </p:sp>
      <p:sp>
        <p:nvSpPr>
          <p:cNvPr id="449619" name="AutoShape 83">
            <a:extLst>
              <a:ext uri="{FF2B5EF4-FFF2-40B4-BE49-F238E27FC236}">
                <a16:creationId xmlns:a16="http://schemas.microsoft.com/office/drawing/2014/main" id="{DE1B592A-4897-49AB-B4A8-E8BA4CFC7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2239963"/>
            <a:ext cx="800100" cy="330200"/>
          </a:xfrm>
          <a:prstGeom prst="rightArrow">
            <a:avLst>
              <a:gd name="adj1" fmla="val 50000"/>
              <a:gd name="adj2" fmla="val 69776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449642" name="AutoShape 106">
            <a:extLst>
              <a:ext uri="{FF2B5EF4-FFF2-40B4-BE49-F238E27FC236}">
                <a16:creationId xmlns:a16="http://schemas.microsoft.com/office/drawing/2014/main" id="{B1C6AF4C-6744-477B-B7E0-7288E33C1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4842052"/>
            <a:ext cx="800100" cy="330200"/>
          </a:xfrm>
          <a:prstGeom prst="rightArrow">
            <a:avLst>
              <a:gd name="adj1" fmla="val 50000"/>
              <a:gd name="adj2" fmla="val 69776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449644" name="Rectangle 108">
            <a:extLst>
              <a:ext uri="{FF2B5EF4-FFF2-40B4-BE49-F238E27FC236}">
                <a16:creationId xmlns:a16="http://schemas.microsoft.com/office/drawing/2014/main" id="{8AF65C0E-D0EA-4C33-8055-9F3979619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2544763"/>
            <a:ext cx="3867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By losing this electron, </a:t>
            </a:r>
            <a:br>
              <a:rPr lang="en-GB" altLang="en-US"/>
            </a:br>
            <a:r>
              <a:rPr lang="en-GB" altLang="en-US"/>
              <a:t>it has a filled outer shell and forms a </a:t>
            </a:r>
            <a:r>
              <a:rPr lang="en-GB" altLang="en-US" b="1">
                <a:solidFill>
                  <a:srgbClr val="FF6600"/>
                </a:solidFill>
              </a:rPr>
              <a:t>positive ion</a:t>
            </a:r>
            <a:r>
              <a:rPr lang="en-GB" altLang="en-US"/>
              <a:t>.</a:t>
            </a:r>
          </a:p>
        </p:txBody>
      </p:sp>
      <p:sp>
        <p:nvSpPr>
          <p:cNvPr id="449647" name="Rectangle 111">
            <a:extLst>
              <a:ext uri="{FF2B5EF4-FFF2-40B4-BE49-F238E27FC236}">
                <a16:creationId xmlns:a16="http://schemas.microsoft.com/office/drawing/2014/main" id="{4CC06A41-CF87-4362-8833-64BBBB9F0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4675188"/>
            <a:ext cx="3606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By gaining an electron from sodium, it has a filled outer shell and forms a </a:t>
            </a:r>
            <a:r>
              <a:rPr lang="en-GB" altLang="en-US" b="1">
                <a:solidFill>
                  <a:srgbClr val="FF6600"/>
                </a:solidFill>
              </a:rPr>
              <a:t>negative ion</a:t>
            </a:r>
            <a:r>
              <a:rPr lang="en-GB" altLang="en-US"/>
              <a:t>.</a:t>
            </a:r>
          </a:p>
        </p:txBody>
      </p:sp>
      <p:sp>
        <p:nvSpPr>
          <p:cNvPr id="22544" name="Rectangle 116">
            <a:extLst>
              <a:ext uri="{FF2B5EF4-FFF2-40B4-BE49-F238E27FC236}">
                <a16:creationId xmlns:a16="http://schemas.microsoft.com/office/drawing/2014/main" id="{15AC81FD-F2C4-4502-B55D-56C03DCF2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How are ionic bonds formed? (1)</a:t>
            </a:r>
          </a:p>
        </p:txBody>
      </p:sp>
      <p:pic>
        <p:nvPicPr>
          <p:cNvPr id="449653" name="Picture 117" descr="IonsIonicBond_pt2_slide5Na2">
            <a:extLst>
              <a:ext uri="{FF2B5EF4-FFF2-40B4-BE49-F238E27FC236}">
                <a16:creationId xmlns:a16="http://schemas.microsoft.com/office/drawing/2014/main" id="{60251AD6-F650-4918-9A67-CC915023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593850"/>
            <a:ext cx="16637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654" name="Picture 118" descr="IonsIonicBond_pt2_slide5Na2">
            <a:extLst>
              <a:ext uri="{FF2B5EF4-FFF2-40B4-BE49-F238E27FC236}">
                <a16:creationId xmlns:a16="http://schemas.microsoft.com/office/drawing/2014/main" id="{791713C9-A3FF-4F8D-8303-7F4275F5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749425"/>
            <a:ext cx="14382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655" name="Picture 119" descr="IonsIonicBond_pt2_slide5Cl2">
            <a:extLst>
              <a:ext uri="{FF2B5EF4-FFF2-40B4-BE49-F238E27FC236}">
                <a16:creationId xmlns:a16="http://schemas.microsoft.com/office/drawing/2014/main" id="{78EC2AF8-A908-4FCF-BABA-159781BF1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224338"/>
            <a:ext cx="18097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656" name="Picture 120" descr="IonsIonicBond_pt2_slide5Cl2">
            <a:extLst>
              <a:ext uri="{FF2B5EF4-FFF2-40B4-BE49-F238E27FC236}">
                <a16:creationId xmlns:a16="http://schemas.microsoft.com/office/drawing/2014/main" id="{3CD22CBC-A9BF-4492-BD44-029DBA594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4225925"/>
            <a:ext cx="17621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ons_ionic_bonding_Pt2_pg5a.png">
            <a:extLst>
              <a:ext uri="{FF2B5EF4-FFF2-40B4-BE49-F238E27FC236}">
                <a16:creationId xmlns:a16="http://schemas.microsoft.com/office/drawing/2014/main" id="{E70D3465-D8A3-4280-8DF1-597C045718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670050"/>
            <a:ext cx="16891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Ions_ionic_bonding_Pt2_pg5b.png">
            <a:extLst>
              <a:ext uri="{FF2B5EF4-FFF2-40B4-BE49-F238E27FC236}">
                <a16:creationId xmlns:a16="http://schemas.microsoft.com/office/drawing/2014/main" id="{313145BC-AEA9-4EB0-9E8D-1DE6FCC201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4168775"/>
            <a:ext cx="2066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8DA7A6-6B70-4B0E-86F1-E4DE41C8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2DCBE6-AB46-4588-A4A6-49DBA94F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0" grpId="0"/>
      <p:bldP spid="449541" grpId="0"/>
      <p:bldP spid="449542" grpId="0"/>
      <p:bldP spid="449543" grpId="0"/>
      <p:bldP spid="449551" grpId="0"/>
      <p:bldP spid="449544" grpId="0"/>
      <p:bldP spid="449612" grpId="0"/>
      <p:bldP spid="449613" grpId="0"/>
      <p:bldP spid="449619" grpId="0" animBg="1"/>
      <p:bldP spid="449642" grpId="0" animBg="1"/>
      <p:bldP spid="449644" grpId="0"/>
      <p:bldP spid="4496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EC8D260E-40E1-4BAA-A2B1-51E410406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781050"/>
            <a:ext cx="7947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/>
              <a:t>The </a:t>
            </a:r>
            <a:r>
              <a:rPr lang="en-GB" altLang="en-US" b="1">
                <a:solidFill>
                  <a:srgbClr val="FF6600"/>
                </a:solidFill>
              </a:rPr>
              <a:t>positive</a:t>
            </a:r>
            <a:r>
              <a:rPr lang="en-GB" altLang="en-US"/>
              <a:t> sodium ions and the </a:t>
            </a:r>
            <a:r>
              <a:rPr lang="en-GB" altLang="en-US" b="1">
                <a:solidFill>
                  <a:srgbClr val="FF6600"/>
                </a:solidFill>
              </a:rPr>
              <a:t>negative</a:t>
            </a:r>
            <a:r>
              <a:rPr lang="en-GB" altLang="en-US"/>
              <a:t> chloride ions are strongly attracted to each other.</a:t>
            </a:r>
          </a:p>
        </p:txBody>
      </p:sp>
      <p:sp>
        <p:nvSpPr>
          <p:cNvPr id="355423" name="Rectangle 95">
            <a:extLst>
              <a:ext uri="{FF2B5EF4-FFF2-40B4-BE49-F238E27FC236}">
                <a16:creationId xmlns:a16="http://schemas.microsoft.com/office/drawing/2014/main" id="{4877B6C8-81C9-4F57-BB8F-5E3AC288A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5362575"/>
            <a:ext cx="841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>
                <a:solidFill>
                  <a:srgbClr val="010066"/>
                </a:solidFill>
              </a:rPr>
              <a:t>It is this electrostatic attraction that forms ionic bonds in sodium chloride and other ionic compounds.</a:t>
            </a:r>
          </a:p>
        </p:txBody>
      </p:sp>
      <p:sp>
        <p:nvSpPr>
          <p:cNvPr id="23557" name="Rectangle 109">
            <a:extLst>
              <a:ext uri="{FF2B5EF4-FFF2-40B4-BE49-F238E27FC236}">
                <a16:creationId xmlns:a16="http://schemas.microsoft.com/office/drawing/2014/main" id="{C9D96332-517F-43B5-91A3-BD8084502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How are ionic bonds formed? (2)</a:t>
            </a:r>
          </a:p>
        </p:txBody>
      </p:sp>
      <p:pic>
        <p:nvPicPr>
          <p:cNvPr id="355438" name="Picture 110" descr="IonsIonicBond_pt2_slide6_Na">
            <a:extLst>
              <a:ext uri="{FF2B5EF4-FFF2-40B4-BE49-F238E27FC236}">
                <a16:creationId xmlns:a16="http://schemas.microsoft.com/office/drawing/2014/main" id="{67AD3FF0-FE68-4FCC-88F6-53DAE5AD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152650"/>
            <a:ext cx="3236912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439" name="Picture 111" descr="IonsIonicBond_pt2_slide6_Cl">
            <a:extLst>
              <a:ext uri="{FF2B5EF4-FFF2-40B4-BE49-F238E27FC236}">
                <a16:creationId xmlns:a16="http://schemas.microsoft.com/office/drawing/2014/main" id="{51A547F1-1B7E-453E-9D1F-53EFFA9C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711325"/>
            <a:ext cx="4078288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E7BB26-D476-471E-BCC7-62BE6B9C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E477FB-125E-43CB-B77F-E9820765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4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38">
            <a:extLst>
              <a:ext uri="{FF2B5EF4-FFF2-40B4-BE49-F238E27FC236}">
                <a16:creationId xmlns:a16="http://schemas.microsoft.com/office/drawing/2014/main" id="{9A5DA3EF-6E58-4032-9D7D-3D413010C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Formation of an ionic bond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FDCC07-5786-4D26-97CC-6B61BEAC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77AF1FFC-9D37-403B-BBF7-1ACAF63F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024D0956-85E2-4093-B9C2-870410E0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B6A544-6FFF-45BC-9BBE-33C921B6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52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81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49A1D6A2-0F0F-4A39-B298-728EC70F671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>
            <a:extLst>
              <a:ext uri="{FF2B5EF4-FFF2-40B4-BE49-F238E27FC236}">
                <a16:creationId xmlns:a16="http://schemas.microsoft.com/office/drawing/2014/main" id="{72306D9B-08E4-447D-A207-625BE2424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1612900"/>
            <a:ext cx="110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C1F4475-5CC5-4155-A2BC-AE6E8ED42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Ions and ionic bonding – summary</a:t>
            </a:r>
          </a:p>
        </p:txBody>
      </p:sp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1EB279-9E0C-42F5-99BA-8FAB06F9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lash_icon">
            <a:extLst>
              <a:ext uri="{FF2B5EF4-FFF2-40B4-BE49-F238E27FC236}">
                <a16:creationId xmlns:a16="http://schemas.microsoft.com/office/drawing/2014/main" id="{4526053E-35E9-4AFC-8478-E45E16F9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tes_icon">
            <a:extLst>
              <a:ext uri="{FF2B5EF4-FFF2-40B4-BE49-F238E27FC236}">
                <a16:creationId xmlns:a16="http://schemas.microsoft.com/office/drawing/2014/main" id="{C725EEFD-E148-493B-A06F-746D8F2A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106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4EF08111-8A12-411E-B5E4-ADBDF78266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DEFAULT DESIGN" val="mv0gcvlO"/>
  <p:tag name="ARTICULATE_DESIGN_ID_7_DEFAULT DESIGN" val="nA2sh9Hu"/>
  <p:tag name="ARTICULATE_DESIGN_ID_1_DEFAULT DESIGN" val="nhKm4Gie"/>
  <p:tag name="ARTICULATE_DESIGN_ID_8_DEFAULT DESIGN" val="si2vJykZ"/>
  <p:tag name="ARTICULATE_DESIGN_ID_3_DEFAULT DESIGN" val="7yERW7vA"/>
  <p:tag name="ARTICULATE_DESIGN_ID_2_DEFAULT DESIGN" val="ZpfkPagx"/>
  <p:tag name="ARTICULATE_DESIGN_ID_4_DEFAULT DESIGN" val="es67hyJJ"/>
  <p:tag name="ARTICULATE_DESIGN_ID_5_DEFAULT DESIGN" val="6hc6XabT"/>
  <p:tag name="ARTICULATE_DESIGN_ID_6_DEFAULT DESIGN" val="aGKIZC4d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14953</TotalTime>
  <Words>1593</Words>
  <Application>Microsoft Office PowerPoint</Application>
  <PresentationFormat>On-screen Show (4:3)</PresentationFormat>
  <Paragraphs>168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Wingdings</vt:lpstr>
      <vt:lpstr>Arial</vt:lpstr>
      <vt:lpstr>Wingdings 2</vt:lpstr>
      <vt:lpstr>1_Default Design</vt:lpstr>
      <vt:lpstr>8_Default Design</vt:lpstr>
      <vt:lpstr>Types of Chemical  Bonds</vt:lpstr>
      <vt:lpstr>Information</vt:lpstr>
      <vt:lpstr>Why do atoms form bonds?</vt:lpstr>
      <vt:lpstr>What is ionic bonding?</vt:lpstr>
      <vt:lpstr>Group 1 and Group 7 elements</vt:lpstr>
      <vt:lpstr>How are ionic bonds formed? (1)</vt:lpstr>
      <vt:lpstr>How are ionic bonds formed? (2)</vt:lpstr>
      <vt:lpstr>Formation of an ionic bond</vt:lpstr>
      <vt:lpstr>Ions and ionic bonding – summary</vt:lpstr>
      <vt:lpstr>What is a covalent bond?</vt:lpstr>
      <vt:lpstr>How is a covalent bond drawn?</vt:lpstr>
      <vt:lpstr>Covalent compounds</vt:lpstr>
      <vt:lpstr>Comparing covalent and ionic bonding</vt:lpstr>
      <vt:lpstr>What is the structure of metals?</vt:lpstr>
      <vt:lpstr>Metallic structures</vt:lpstr>
      <vt:lpstr>Strength of forces between particles</vt:lpstr>
      <vt:lpstr>Bonding and structures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Chemical Bonds</dc:title>
  <dc:subject>Boardworks High School Physical Science</dc:subject>
  <dc:creator>Boardworks</dc:creator>
  <cp:lastModifiedBy>Tim Crilly</cp:lastModifiedBy>
  <cp:revision>570</cp:revision>
  <dcterms:created xsi:type="dcterms:W3CDTF">2003-10-06T13:07:42Z</dcterms:created>
  <dcterms:modified xsi:type="dcterms:W3CDTF">2019-01-31T15:29:42Z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43368DEB-A2F4-4A41-8220-BDF3E409E6A2</vt:lpwstr>
  </property>
  <property fmtid="{D5CDD505-2E9C-101B-9397-08002B2CF9AE}" pid="3" name="ArticulatePath">
    <vt:lpwstr>Types of Chemical Bonds</vt:lpwstr>
  </property>
</Properties>
</file>