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notesSlides/notesSlide1.xml" ContentType="application/vnd.openxmlformats-officedocument.presentationml.notesSlide+xml"/>
  <Override PartName="/ppt/tags/tag32.xml" ContentType="application/vnd.openxmlformats-officedocument.presentationml.tags+xml"/>
  <Override PartName="/ppt/notesSlides/notesSlide2.xml" ContentType="application/vnd.openxmlformats-officedocument.presentationml.notesSlide+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activeX/activeX1.xml" ContentType="application/vnd.ms-office.activeX+xml"/>
  <Override PartName="/ppt/notesSlides/notesSlide5.xml" ContentType="application/vnd.openxmlformats-officedocument.presentationml.notesSlide+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notesSlides/notesSlide8.xml" ContentType="application/vnd.openxmlformats-officedocument.presentationml.notesSlide+xml"/>
  <Override PartName="/ppt/tags/tag39.xml" ContentType="application/vnd.openxmlformats-officedocument.presentationml.tags+xml"/>
  <Override PartName="/ppt/activeX/activeX2.xml" ContentType="application/vnd.ms-office.activeX+xml"/>
  <Override PartName="/ppt/notesSlides/notesSlide9.xml" ContentType="application/vnd.openxmlformats-officedocument.presentationml.notesSlide+xml"/>
  <Override PartName="/ppt/tags/tag40.xml" ContentType="application/vnd.openxmlformats-officedocument.presentationml.tags+xml"/>
  <Override PartName="/ppt/activeX/activeX3.xml" ContentType="application/vnd.ms-office.activeX+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456" r:id="rId1"/>
    <p:sldMasterId id="2147485471" r:id="rId2"/>
  </p:sldMasterIdLst>
  <p:notesMasterIdLst>
    <p:notesMasterId r:id="rId13"/>
  </p:notesMasterIdLst>
  <p:handoutMasterIdLst>
    <p:handoutMasterId r:id="rId14"/>
  </p:handoutMasterIdLst>
  <p:sldIdLst>
    <p:sldId id="430" r:id="rId3"/>
    <p:sldId id="527" r:id="rId4"/>
    <p:sldId id="484" r:id="rId5"/>
    <p:sldId id="485" r:id="rId6"/>
    <p:sldId id="486" r:id="rId7"/>
    <p:sldId id="494" r:id="rId8"/>
    <p:sldId id="487" r:id="rId9"/>
    <p:sldId id="488" r:id="rId10"/>
    <p:sldId id="489" r:id="rId11"/>
    <p:sldId id="490" r:id="rId12"/>
  </p:sldIdLst>
  <p:sldSz cx="9144000" cy="6858000" type="screen4x3"/>
  <p:notesSz cx="6858000" cy="9296400"/>
  <p:embeddedFontLst>
    <p:embeddedFont>
      <p:font typeface="Wingdings 2" panose="05020102010507070707" pitchFamily="18" charset="2"/>
      <p:regular r:id="rId15"/>
    </p:embeddedFont>
  </p:embeddedFontLst>
  <p:custDataLst>
    <p:tags r:id="rId16"/>
  </p:custData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4">
          <p15:clr>
            <a:srgbClr val="A4A3A4"/>
          </p15:clr>
        </p15:guide>
        <p15:guide id="2" orient="horz" pos="3876">
          <p15:clr>
            <a:srgbClr val="A4A3A4"/>
          </p15:clr>
        </p15:guide>
        <p15:guide id="3" pos="5375">
          <p15:clr>
            <a:srgbClr val="A4A3A4"/>
          </p15:clr>
        </p15:guide>
        <p15:guide id="4" pos="21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066"/>
    <a:srgbClr val="FF6600"/>
    <a:srgbClr val="FFCC99"/>
    <a:srgbClr val="FFC197"/>
    <a:srgbClr val="CC0099"/>
    <a:srgbClr val="33CC33"/>
    <a:srgbClr val="009900"/>
    <a:srgbClr val="FF61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2728" autoAdjust="0"/>
  </p:normalViewPr>
  <p:slideViewPr>
    <p:cSldViewPr snapToGrid="0" showGuides="1">
      <p:cViewPr>
        <p:scale>
          <a:sx n="85" d="100"/>
          <a:sy n="85" d="100"/>
        </p:scale>
        <p:origin x="618" y="150"/>
      </p:cViewPr>
      <p:guideLst>
        <p:guide orient="horz" pos="494"/>
        <p:guide orient="horz" pos="3876"/>
        <p:guide pos="5375"/>
        <p:guide pos="216"/>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showGuides="1">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1.fntdata"/><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30.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D73190B8-E988-41C0-9970-C5F4CB64AEA5}"/>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4ACF9157-E201-440D-A778-63FC9706400E}" type="slidenum">
              <a:rPr lang="en-GB" altLang="en-US"/>
              <a:pPr/>
              <a:t>‹#›</a:t>
            </a:fld>
            <a:endParaRPr lang="en-GB" altLang="en-US"/>
          </a:p>
        </p:txBody>
      </p:sp>
      <p:sp>
        <p:nvSpPr>
          <p:cNvPr id="5" name="Rectangle 7">
            <a:extLst>
              <a:ext uri="{FF2B5EF4-FFF2-40B4-BE49-F238E27FC236}">
                <a16:creationId xmlns:a16="http://schemas.microsoft.com/office/drawing/2014/main" id="{104FC567-A87B-43D8-B861-26232A64FA3F}"/>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8" name="Rectangle 9">
            <a:extLst>
              <a:ext uri="{FF2B5EF4-FFF2-40B4-BE49-F238E27FC236}">
                <a16:creationId xmlns:a16="http://schemas.microsoft.com/office/drawing/2014/main" id="{6F344B03-6579-4756-B2CC-1DE625C82BBA}"/>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custDataLst>
      <p:tags r:id="rId2"/>
    </p:custDataLst>
    <p:extLst>
      <p:ext uri="{BB962C8B-B14F-4D97-AF65-F5344CB8AC3E}">
        <p14:creationId xmlns:p14="http://schemas.microsoft.com/office/powerpoint/2010/main" val="9812812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4">
            <a:extLst>
              <a:ext uri="{FF2B5EF4-FFF2-40B4-BE49-F238E27FC236}">
                <a16:creationId xmlns:a16="http://schemas.microsoft.com/office/drawing/2014/main" id="{B1BB92C6-807D-4326-A9CA-980F1AAA843C}"/>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17D1F0A1-D7AF-4F8D-B489-B5784EFB7A49}"/>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BA8D5331-76EA-4B93-9514-08D1384B7008}"/>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E21EDCE2-4A0A-4D9E-AE00-B6AD23396EBC}" type="slidenum">
              <a:rPr lang="en-US" altLang="en-US"/>
              <a:pPr/>
              <a:t>‹#›</a:t>
            </a:fld>
            <a:endParaRPr lang="en-US" altLang="en-US"/>
          </a:p>
        </p:txBody>
      </p:sp>
      <p:sp>
        <p:nvSpPr>
          <p:cNvPr id="7" name="Rectangle 7">
            <a:extLst>
              <a:ext uri="{FF2B5EF4-FFF2-40B4-BE49-F238E27FC236}">
                <a16:creationId xmlns:a16="http://schemas.microsoft.com/office/drawing/2014/main" id="{78633E43-737A-4301-9727-C5D5649E8822}"/>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8" name="Rectangle 9">
            <a:extLst>
              <a:ext uri="{FF2B5EF4-FFF2-40B4-BE49-F238E27FC236}">
                <a16:creationId xmlns:a16="http://schemas.microsoft.com/office/drawing/2014/main" id="{48F29E7F-36B4-45C1-B28C-882A9CF17089}"/>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1713093768"/>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8F2A42E-9C10-46C6-9C0E-53E6A848F0A4}"/>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B099886C-B8EE-4F5A-858F-FA126BE79C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528C975D-F904-41E0-A679-5E059DF57961}"/>
              </a:ext>
            </a:extLst>
          </p:cNvPr>
          <p:cNvSpPr>
            <a:spLocks noGrp="1"/>
          </p:cNvSpPr>
          <p:nvPr>
            <p:ph type="sldNum" sz="quarter" idx="10"/>
          </p:nvPr>
        </p:nvSpPr>
        <p:spPr/>
        <p:txBody>
          <a:bodyPr/>
          <a:lstStyle/>
          <a:p>
            <a:fld id="{E21EDCE2-4A0A-4D9E-AE00-B6AD23396EBC}"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8E44B64-97D7-4595-843E-067CA903F13C}"/>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0E43EAD9-B597-443D-821E-F2975D6E4A9F}"/>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This true-or-false quiz could be used as a starter exercise to work on yield. Students could be given </a:t>
            </a:r>
            <a:r>
              <a:rPr lang="en-GB" altLang="en-US" dirty="0" err="1">
                <a:latin typeface="Arial" panose="020B0604020202020204" pitchFamily="34" charset="0"/>
              </a:rPr>
              <a:t>colored</a:t>
            </a:r>
            <a:r>
              <a:rPr lang="en-GB" altLang="en-US" dirty="0">
                <a:latin typeface="Arial" panose="020B0604020202020204" pitchFamily="34" charset="0"/>
              </a:rPr>
              <a:t> traffic light cards (red = false, green = true) to vote on the statements shown. To stretch students, they could be asked to explain their voting.</a:t>
            </a:r>
          </a:p>
        </p:txBody>
      </p:sp>
      <p:sp>
        <p:nvSpPr>
          <p:cNvPr id="2" name="Slide Number Placeholder 1">
            <a:extLst>
              <a:ext uri="{FF2B5EF4-FFF2-40B4-BE49-F238E27FC236}">
                <a16:creationId xmlns:a16="http://schemas.microsoft.com/office/drawing/2014/main" id="{B8588B63-F294-4AD1-9A17-BB6ADF307417}"/>
              </a:ext>
            </a:extLst>
          </p:cNvPr>
          <p:cNvSpPr>
            <a:spLocks noGrp="1"/>
          </p:cNvSpPr>
          <p:nvPr>
            <p:ph type="sldNum" sz="quarter" idx="10"/>
          </p:nvPr>
        </p:nvSpPr>
        <p:spPr/>
        <p:txBody>
          <a:bodyPr/>
          <a:lstStyle/>
          <a:p>
            <a:fld id="{E21EDCE2-4A0A-4D9E-AE00-B6AD23396EBC}" type="slidenum">
              <a:rPr lang="en-US" altLang="en-US" smtClean="0"/>
              <a:pPr/>
              <a:t>10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848BD16A-15C5-4E95-BAD4-F47D8B7322A0}"/>
              </a:ext>
            </a:extLst>
          </p:cNvPr>
          <p:cNvSpPr>
            <a:spLocks noGrp="1"/>
          </p:cNvSpPr>
          <p:nvPr>
            <p:ph type="sldNum" sz="quarter" idx="10"/>
          </p:nvPr>
        </p:nvSpPr>
        <p:spPr/>
        <p:txBody>
          <a:bodyPr/>
          <a:lstStyle/>
          <a:p>
            <a:fld id="{E21EDCE2-4A0A-4D9E-AE00-B6AD23396EBC}" type="slidenum">
              <a:rPr lang="en-US" altLang="en-US" smtClean="0"/>
              <a:pPr/>
              <a:t>2</a:t>
            </a:fld>
            <a:endParaRPr lang="en-US" altLang="en-US"/>
          </a:p>
        </p:txBody>
      </p:sp>
    </p:spTree>
    <p:extLst>
      <p:ext uri="{BB962C8B-B14F-4D97-AF65-F5344CB8AC3E}">
        <p14:creationId xmlns:p14="http://schemas.microsoft.com/office/powerpoint/2010/main" val="3409906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631F596-1EE8-4645-91A7-18AF10F85FC0}"/>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569D89DF-D641-498A-881F-672B88FE3DAA}"/>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atom economy of a reaction is a way of measuring the amount of starting materials that end up as useful products. The higher the atom economy of a reaction, the more starting material ends up as useful products. For more information about atom economy, please refer to the </a:t>
            </a:r>
            <a:r>
              <a:rPr lang="en-GB" altLang="en-US" i="1" dirty="0">
                <a:latin typeface="Arial" panose="020B0604020202020204" pitchFamily="34" charset="0"/>
              </a:rPr>
              <a:t>Atom Economy </a:t>
            </a:r>
            <a:r>
              <a:rPr lang="en-GB" altLang="en-US" dirty="0">
                <a:latin typeface="Arial" panose="020B0604020202020204" pitchFamily="34" charset="0"/>
              </a:rPr>
              <a:t>presentation.</a:t>
            </a:r>
          </a:p>
          <a:p>
            <a:endParaRPr lang="en-GB" altLang="en-US" dirty="0">
              <a:latin typeface="Arial" panose="020B0604020202020204" pitchFamily="34" charset="0"/>
            </a:endParaRPr>
          </a:p>
          <a:p>
            <a:r>
              <a:rPr lang="en-GB" altLang="en-US" dirty="0">
                <a:latin typeface="Arial" panose="020B0604020202020204" pitchFamily="34" charset="0"/>
              </a:rPr>
              <a:t>This presentation is accompanied by the worksheet </a:t>
            </a:r>
            <a:r>
              <a:rPr lang="en-GB" altLang="en-US" i="1" dirty="0">
                <a:latin typeface="Arial" panose="020B0604020202020204" pitchFamily="34" charset="0"/>
              </a:rPr>
              <a:t>Yield</a:t>
            </a:r>
            <a:r>
              <a:rPr lang="en-GB" altLang="en-US" dirty="0">
                <a:latin typeface="Arial" panose="020B0604020202020204" pitchFamily="34" charset="0"/>
              </a:rPr>
              <a:t>.</a:t>
            </a:r>
          </a:p>
        </p:txBody>
      </p:sp>
      <p:sp>
        <p:nvSpPr>
          <p:cNvPr id="2" name="Slide Number Placeholder 1">
            <a:extLst>
              <a:ext uri="{FF2B5EF4-FFF2-40B4-BE49-F238E27FC236}">
                <a16:creationId xmlns:a16="http://schemas.microsoft.com/office/drawing/2014/main" id="{9B0E3BD5-D871-4C0D-BBBC-2159109BED65}"/>
              </a:ext>
            </a:extLst>
          </p:cNvPr>
          <p:cNvSpPr>
            <a:spLocks noGrp="1"/>
          </p:cNvSpPr>
          <p:nvPr>
            <p:ph type="sldNum" sz="quarter" idx="10"/>
          </p:nvPr>
        </p:nvSpPr>
        <p:spPr/>
        <p:txBody>
          <a:bodyPr/>
          <a:lstStyle/>
          <a:p>
            <a:fld id="{E21EDCE2-4A0A-4D9E-AE00-B6AD23396EBC}"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092B74F-8530-41EB-B952-28D2FCCE516C}"/>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4FDCB4C5-F688-421C-987D-51BE920B9400}"/>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actual yield is usually less than the theoretical yield because the reactants may form other unexpected products, or some product may be lost when it is transferred. The actual yield could also be less if the reaction does not go to completion. This can happen if the reaction is reversible and means that some of the reactants will always be present.</a:t>
            </a:r>
          </a:p>
          <a:p>
            <a:endParaRPr lang="en-GB" altLang="en-US" dirty="0">
              <a:latin typeface="Arial" panose="020B0604020202020204" pitchFamily="34" charset="0"/>
            </a:endParaRPr>
          </a:p>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0" fontAlgn="base" latinLnBrk="0" hangingPunct="0">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Asking Questions and Defining Problems: </a:t>
            </a:r>
            <a:r>
              <a:rPr lang="en-GB" sz="1200" kern="1200" dirty="0">
                <a:solidFill>
                  <a:schemeClr val="tx1"/>
                </a:solidFill>
                <a:effectLst/>
                <a:latin typeface="Arial" charset="0"/>
                <a:ea typeface="+mn-ea"/>
                <a:cs typeface="+mn-cs"/>
              </a:rPr>
              <a:t>Ask questions to clarify and refine a model, an explanation, or an engineering problem.</a:t>
            </a:r>
            <a:endParaRPr lang="en-GB" dirty="0">
              <a:effectLst/>
            </a:endParaRPr>
          </a:p>
        </p:txBody>
      </p:sp>
      <p:sp>
        <p:nvSpPr>
          <p:cNvPr id="2" name="Slide Number Placeholder 1">
            <a:extLst>
              <a:ext uri="{FF2B5EF4-FFF2-40B4-BE49-F238E27FC236}">
                <a16:creationId xmlns:a16="http://schemas.microsoft.com/office/drawing/2014/main" id="{9B94BF4E-D711-478F-8C29-C89186AC4995}"/>
              </a:ext>
            </a:extLst>
          </p:cNvPr>
          <p:cNvSpPr>
            <a:spLocks noGrp="1"/>
          </p:cNvSpPr>
          <p:nvPr>
            <p:ph type="sldNum" sz="quarter" idx="10"/>
          </p:nvPr>
        </p:nvSpPr>
        <p:spPr/>
        <p:txBody>
          <a:bodyPr/>
          <a:lstStyle/>
          <a:p>
            <a:fld id="{E21EDCE2-4A0A-4D9E-AE00-B6AD23396EBC}"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1ADC1F3-825B-4AD3-86A8-8C48037A5E68}"/>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2F5F84FB-FE95-4B69-9AD2-D04BF38C2B4E}"/>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There are many factors that can lead to the actual yield being less than the theoretical yield. For example, the reactants may form unexpected products and there may be unwanted, competing reactions. Some of the product may be lost when it is transferred between equipment and there may also be product losses due to evaporation. The reaction may not go to completion, meaning that some of the reactants will not form product and this could be due to the reaction being reversible, meaning that the products are able to react together to form the reactants again. </a:t>
            </a:r>
          </a:p>
          <a:p>
            <a:endParaRPr lang="en-GB" altLang="en-US" dirty="0">
              <a:latin typeface="Arial" panose="020B0604020202020204" pitchFamily="34" charset="0"/>
            </a:endParaRPr>
          </a:p>
          <a:p>
            <a:r>
              <a:rPr lang="en-GB" altLang="en-US" dirty="0">
                <a:latin typeface="Arial" panose="020B0604020202020204" pitchFamily="34" charset="0"/>
              </a:rPr>
              <a:t>Appropriately </a:t>
            </a:r>
            <a:r>
              <a:rPr lang="en-GB" altLang="en-US" dirty="0" err="1">
                <a:latin typeface="Arial" panose="020B0604020202020204" pitchFamily="34" charset="0"/>
              </a:rPr>
              <a:t>colored</a:t>
            </a:r>
            <a:r>
              <a:rPr lang="en-GB" altLang="en-US" dirty="0">
                <a:latin typeface="Arial" panose="020B0604020202020204" pitchFamily="34" charset="0"/>
              </a:rPr>
              <a:t> voting cards could be used with this classification activity to increase class participation.</a:t>
            </a:r>
          </a:p>
        </p:txBody>
      </p:sp>
      <p:sp>
        <p:nvSpPr>
          <p:cNvPr id="2" name="Slide Number Placeholder 1">
            <a:extLst>
              <a:ext uri="{FF2B5EF4-FFF2-40B4-BE49-F238E27FC236}">
                <a16:creationId xmlns:a16="http://schemas.microsoft.com/office/drawing/2014/main" id="{FC3D11C9-ABB9-40F1-950A-7BD58658A181}"/>
              </a:ext>
            </a:extLst>
          </p:cNvPr>
          <p:cNvSpPr>
            <a:spLocks noGrp="1"/>
          </p:cNvSpPr>
          <p:nvPr>
            <p:ph type="sldNum" sz="quarter" idx="10"/>
          </p:nvPr>
        </p:nvSpPr>
        <p:spPr/>
        <p:txBody>
          <a:bodyPr/>
          <a:lstStyle/>
          <a:p>
            <a:fld id="{E21EDCE2-4A0A-4D9E-AE00-B6AD23396EBC}"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8416EC7-A1AD-4F68-9AAF-9FA88B861CDB}"/>
              </a:ext>
            </a:extLst>
          </p:cNvPr>
          <p:cNvSpPr>
            <a:spLocks noGrp="1" noRot="1" noChangeAspect="1" noTextEdit="1"/>
          </p:cNvSpPr>
          <p:nvPr>
            <p:ph type="sldImg"/>
          </p:nvPr>
        </p:nvSpPr>
        <p:spPr>
          <a:ln/>
        </p:spPr>
      </p:sp>
      <p:sp>
        <p:nvSpPr>
          <p:cNvPr id="27651" name="Notes Placeholder 2">
            <a:extLst>
              <a:ext uri="{FF2B5EF4-FFF2-40B4-BE49-F238E27FC236}">
                <a16:creationId xmlns:a16="http://schemas.microsoft.com/office/drawing/2014/main" id="{D0A82DDD-C90E-4A08-BE95-08D38A702AE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p>
            <a:pPr>
              <a:lnSpc>
                <a:spcPct val="120000"/>
              </a:lnSpc>
            </a:pPr>
            <a:r>
              <a:rPr lang="en-GB" altLang="en-US" b="1" dirty="0">
                <a:latin typeface="Arial" panose="020B0604020202020204" pitchFamily="34" charset="0"/>
              </a:rPr>
              <a:t>Teacher notes</a:t>
            </a:r>
          </a:p>
          <a:p>
            <a:pPr>
              <a:lnSpc>
                <a:spcPct val="120000"/>
              </a:lnSpc>
            </a:pPr>
            <a:r>
              <a:rPr lang="en-GB" altLang="en-US" dirty="0">
                <a:latin typeface="Arial" panose="020B0604020202020204" pitchFamily="34" charset="0"/>
              </a:rPr>
              <a:t>Explain that the ratio of hydrogen to water (1:1) means that there are the same number of moles of hydrogen as moles of water. If the ratio was different, 1:2 for example, they would need to multiply the moles of hydrogen by 2 to find the number of moles of water.</a:t>
            </a:r>
          </a:p>
          <a:p>
            <a:pPr>
              <a:lnSpc>
                <a:spcPct val="120000"/>
              </a:lnSpc>
            </a:pPr>
            <a:endParaRPr lang="en-GB" altLang="en-US" dirty="0">
              <a:latin typeface="Arial" panose="020B0604020202020204" pitchFamily="34" charset="0"/>
            </a:endParaRPr>
          </a:p>
          <a:p>
            <a:pPr>
              <a:lnSpc>
                <a:spcPct val="120000"/>
              </a:lnSpc>
            </a:pPr>
            <a:r>
              <a:rPr lang="en-GB" altLang="en-US" dirty="0" err="1">
                <a:latin typeface="Arial" panose="020B0604020202020204" pitchFamily="34" charset="0"/>
              </a:rPr>
              <a:t>R.f.m</a:t>
            </a:r>
            <a:r>
              <a:rPr lang="en-GB" altLang="en-US" dirty="0">
                <a:latin typeface="Arial" panose="020B0604020202020204" pitchFamily="34" charset="0"/>
              </a:rPr>
              <a:t> stands for relative formula mass. This is calculated by adding together the relative atomic masses of every atom in a molecular formula.</a:t>
            </a:r>
          </a:p>
          <a:p>
            <a:pPr>
              <a:lnSpc>
                <a:spcPct val="120000"/>
              </a:lnSpc>
            </a:pPr>
            <a:endParaRPr lang="en-GB" altLang="en-US" dirty="0">
              <a:latin typeface="Arial" panose="020B0604020202020204" pitchFamily="34" charset="0"/>
            </a:endParaRPr>
          </a:p>
          <a:p>
            <a:pPr>
              <a:lnSpc>
                <a:spcPct val="120000"/>
              </a:lnSpc>
            </a:pPr>
            <a:r>
              <a:rPr lang="en-GB" altLang="en-US" dirty="0">
                <a:latin typeface="Arial" panose="020B0604020202020204" pitchFamily="34" charset="0"/>
              </a:rPr>
              <a:t>As an extension activity, ask students to use the same method to calculate how much oxygen reacts with 10 grams of hydrogen in this reaction and compare the amount of hydrogen and oxygen to the theoretical yield in grams. They should notice that the sum of the mass of reactants equals the mass of the products, which is 90 grams in this case.</a:t>
            </a:r>
          </a:p>
          <a:p>
            <a:pPr>
              <a:lnSpc>
                <a:spcPct val="120000"/>
              </a:lnSpc>
            </a:pPr>
            <a:endParaRPr lang="en-GB" altLang="en-US" dirty="0">
              <a:latin typeface="Arial" panose="020B0604020202020204" pitchFamily="34" charset="0"/>
            </a:endParaRPr>
          </a:p>
          <a:p>
            <a:pPr marL="0" marR="0" lvl="0" indent="0" algn="l" defTabSz="914400" rtl="0" eaLnBrk="0" fontAlgn="base" latinLnBrk="0" hangingPunct="0">
              <a:lnSpc>
                <a:spcPct val="12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lnSpc>
                <a:spcPct val="12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and/or use a model (including mathematical and computational) to generate data to support explanations, predict phenomena,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systems, and/or solve problems.</a:t>
            </a:r>
          </a:p>
          <a:p>
            <a:pPr marL="171450" marR="0" lvl="0" indent="-171450" algn="l" defTabSz="914400" rtl="0" eaLnBrk="0" fontAlgn="base" latinLnBrk="0" hangingPunct="0">
              <a:lnSpc>
                <a:spcPct val="12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p>
          <a:p>
            <a:pPr marL="171450" marR="0" lvl="0" indent="-171450" algn="l" defTabSz="914400" rtl="0" eaLnBrk="0" fontAlgn="base" latinLnBrk="0" hangingPunct="0">
              <a:lnSpc>
                <a:spcPct val="12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ratios, rates, percentages, and unit conversions in the context of complicated measurement problems involving quantities with derived or compound units (such as mg/mL, kg/m3, acre-feet, etc.).</a:t>
            </a:r>
            <a:endParaRPr lang="en-GB" dirty="0">
              <a:effectLst/>
            </a:endParaRPr>
          </a:p>
        </p:txBody>
      </p:sp>
      <p:sp>
        <p:nvSpPr>
          <p:cNvPr id="2" name="Slide Number Placeholder 1">
            <a:extLst>
              <a:ext uri="{FF2B5EF4-FFF2-40B4-BE49-F238E27FC236}">
                <a16:creationId xmlns:a16="http://schemas.microsoft.com/office/drawing/2014/main" id="{0C3BC80E-1935-44B0-A5AC-99F95310206F}"/>
              </a:ext>
            </a:extLst>
          </p:cNvPr>
          <p:cNvSpPr>
            <a:spLocks noGrp="1"/>
          </p:cNvSpPr>
          <p:nvPr>
            <p:ph type="sldNum" sz="quarter" idx="10"/>
          </p:nvPr>
        </p:nvSpPr>
        <p:spPr/>
        <p:txBody>
          <a:bodyPr/>
          <a:lstStyle/>
          <a:p>
            <a:fld id="{E21EDCE2-4A0A-4D9E-AE00-B6AD23396EBC}"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D23D7BB-2A54-4FA1-A902-3213DE0893F9}"/>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C4A85B93-2BEC-484F-B2AF-AAAD32D768D0}"/>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A percentage yield of 100% means that no product has been lost and the actual yield obtained from an experiment is equal to the theoretical yield. The percentage yield is never 100% because the actual yield is always less than the theoretical yield. The reasons for this are outlined in slide 5. If the percentage yield of a reaction is 0% then no product has been made.</a:t>
            </a:r>
          </a:p>
          <a:p>
            <a:endParaRPr lang="en-GB" altLang="en-US" dirty="0">
              <a:latin typeface="Arial" panose="020B0604020202020204" pitchFamily="34" charset="0"/>
            </a:endParaRPr>
          </a:p>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Asking Questions and Defining Problems: </a:t>
            </a:r>
            <a:r>
              <a:rPr lang="en-GB" sz="1200" kern="1200" dirty="0">
                <a:solidFill>
                  <a:schemeClr val="tx1"/>
                </a:solidFill>
                <a:effectLst/>
                <a:latin typeface="Arial" charset="0"/>
                <a:ea typeface="+mn-ea"/>
                <a:cs typeface="+mn-cs"/>
              </a:rPr>
              <a:t>Ask questions to clarify and refine a model, an explanation, or an engineering problem.</a:t>
            </a:r>
          </a:p>
          <a:p>
            <a:pPr marL="171450" marR="0" lvl="0" indent="-171450" algn="l" defTabSz="914400" rtl="0" eaLnBrk="0" fontAlgn="base" latinLnBrk="0" hangingPunct="0">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Developing and Using Models: </a:t>
            </a:r>
            <a:r>
              <a:rPr lang="en-GB" sz="1200" kern="1200" dirty="0">
                <a:solidFill>
                  <a:schemeClr val="tx1"/>
                </a:solidFill>
                <a:effectLst/>
                <a:latin typeface="Arial" charset="0"/>
                <a:ea typeface="+mn-ea"/>
                <a:cs typeface="+mn-cs"/>
              </a:rPr>
              <a:t>Develop and/or use a model (including mathematical and computational) to generate data to support explanations, predict phenomena, </a:t>
            </a:r>
            <a:r>
              <a:rPr lang="en-GB" sz="1200" kern="1200" dirty="0" err="1">
                <a:solidFill>
                  <a:schemeClr val="tx1"/>
                </a:solidFill>
                <a:effectLst/>
                <a:latin typeface="Arial" charset="0"/>
                <a:ea typeface="+mn-ea"/>
                <a:cs typeface="+mn-cs"/>
              </a:rPr>
              <a:t>analyze</a:t>
            </a:r>
            <a:r>
              <a:rPr lang="en-GB" sz="1200" kern="1200" dirty="0">
                <a:solidFill>
                  <a:schemeClr val="tx1"/>
                </a:solidFill>
                <a:effectLst/>
                <a:latin typeface="Arial" charset="0"/>
                <a:ea typeface="+mn-ea"/>
                <a:cs typeface="+mn-cs"/>
              </a:rPr>
              <a:t> systems, and/or solve problems.</a:t>
            </a:r>
          </a:p>
        </p:txBody>
      </p:sp>
      <p:sp>
        <p:nvSpPr>
          <p:cNvPr id="2" name="Slide Number Placeholder 1">
            <a:extLst>
              <a:ext uri="{FF2B5EF4-FFF2-40B4-BE49-F238E27FC236}">
                <a16:creationId xmlns:a16="http://schemas.microsoft.com/office/drawing/2014/main" id="{0FB00B4D-D8A1-4FF2-B631-EC2CBA2EA02C}"/>
              </a:ext>
            </a:extLst>
          </p:cNvPr>
          <p:cNvSpPr>
            <a:spLocks noGrp="1"/>
          </p:cNvSpPr>
          <p:nvPr>
            <p:ph type="sldNum" sz="quarter" idx="10"/>
          </p:nvPr>
        </p:nvSpPr>
        <p:spPr/>
        <p:txBody>
          <a:bodyPr/>
          <a:lstStyle/>
          <a:p>
            <a:fld id="{E21EDCE2-4A0A-4D9E-AE00-B6AD23396EBC}"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8521978-1A2F-4A5D-A7BA-6F8E0E8827F7}"/>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6A547EF4-4934-4404-88B1-2CF8BB713791}"/>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calculated percentage yield shows that the yield of product (copper) obtained is 80% of the theoretical yield, most likely due to the loss of copper during filtration.</a:t>
            </a:r>
          </a:p>
          <a:p>
            <a:endParaRPr lang="en-GB" altLang="en-US" dirty="0">
              <a:latin typeface="Arial" panose="020B0604020202020204" pitchFamily="34" charset="0"/>
            </a:endParaRPr>
          </a:p>
          <a:p>
            <a:pPr marL="0" marR="0" lvl="0" indent="0" algn="l" defTabSz="914400" rtl="0" eaLnBrk="0" fontAlgn="base" latinLnBrk="0" hangingPunct="0">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p>
          <a:p>
            <a:pPr marL="171450" marR="0" lvl="0" indent="-171450" algn="l" defTabSz="914400" rtl="0" eaLnBrk="0" fontAlgn="base" latinLnBrk="0" hangingPunct="0">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ratios, rates, percentages, and unit conversions in the context of complicated measurement problems involving quantities with derived or compound units (such as mg/mL, kg/m3, acre-feet, etc.).</a:t>
            </a:r>
            <a:endParaRPr lang="en-GB" dirty="0">
              <a:effectLst/>
            </a:endParaRPr>
          </a:p>
        </p:txBody>
      </p:sp>
      <p:sp>
        <p:nvSpPr>
          <p:cNvPr id="2" name="Slide Number Placeholder 1">
            <a:extLst>
              <a:ext uri="{FF2B5EF4-FFF2-40B4-BE49-F238E27FC236}">
                <a16:creationId xmlns:a16="http://schemas.microsoft.com/office/drawing/2014/main" id="{50B4AE8A-8CD0-4B56-BAB4-ABE0D68358F6}"/>
              </a:ext>
            </a:extLst>
          </p:cNvPr>
          <p:cNvSpPr>
            <a:spLocks noGrp="1"/>
          </p:cNvSpPr>
          <p:nvPr>
            <p:ph type="sldNum" sz="quarter" idx="10"/>
          </p:nvPr>
        </p:nvSpPr>
        <p:spPr/>
        <p:txBody>
          <a:bodyPr/>
          <a:lstStyle/>
          <a:p>
            <a:fld id="{E21EDCE2-4A0A-4D9E-AE00-B6AD23396EBC}"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8944B33-2FFF-4EF0-9B1E-9951B9B03CE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24B35407-07DB-4EEC-9998-3F370DBD6248}"/>
              </a:ext>
            </a:extLst>
          </p:cNvPr>
          <p:cNvSpPr>
            <a:spLocks noGrp="1" noChangeArrowheads="1"/>
          </p:cNvSpPr>
          <p:nvPr>
            <p:ph type="body" idx="1"/>
          </p:nvPr>
        </p:nvSpPr>
        <p:spPr>
          <a:xfrm>
            <a:off x="914400"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ts val="432"/>
              </a:spcBef>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Practices:</a:t>
            </a:r>
          </a:p>
          <a:p>
            <a:pPr marL="171450" marR="0" lvl="0" indent="-171450" algn="l" defTabSz="914400" rtl="0" eaLnBrk="0" fontAlgn="base" latinLnBrk="0" hangingPunct="0">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techniques of algebra and functions to represent and solve scientific and engineering problems.</a:t>
            </a:r>
          </a:p>
          <a:p>
            <a:pPr marL="171450" marR="0" lvl="0" indent="-171450" algn="l" defTabSz="914400" rtl="0" eaLnBrk="0" fontAlgn="base" latinLnBrk="0" hangingPunct="0">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Apply ratios, rates, percentages, and unit conversions in the context of complicated measurement problems involving quantities with derived or compound units (such as mg/mL, kg/m3, acre-feet, etc.).</a:t>
            </a:r>
            <a:endParaRPr lang="en-GB" dirty="0">
              <a:effectLst/>
            </a:endParaRPr>
          </a:p>
        </p:txBody>
      </p:sp>
      <p:sp>
        <p:nvSpPr>
          <p:cNvPr id="2" name="Slide Number Placeholder 1">
            <a:extLst>
              <a:ext uri="{FF2B5EF4-FFF2-40B4-BE49-F238E27FC236}">
                <a16:creationId xmlns:a16="http://schemas.microsoft.com/office/drawing/2014/main" id="{EFDDFD8A-507D-4663-A504-3E75B547C19F}"/>
              </a:ext>
            </a:extLst>
          </p:cNvPr>
          <p:cNvSpPr>
            <a:spLocks noGrp="1"/>
          </p:cNvSpPr>
          <p:nvPr>
            <p:ph type="sldNum" sz="quarter" idx="10"/>
          </p:nvPr>
        </p:nvSpPr>
        <p:spPr/>
        <p:txBody>
          <a:bodyPr/>
          <a:lstStyle/>
          <a:p>
            <a:fld id="{E21EDCE2-4A0A-4D9E-AE00-B6AD23396EBC}"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16.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p:nvPr>
        </p:nvSpPr>
        <p:spPr>
          <a:xfrm>
            <a:off x="3230310" y="1187864"/>
            <a:ext cx="4973653" cy="3119215"/>
          </a:xfrm>
        </p:spPr>
        <p:txBody>
          <a:bodyPr/>
          <a:lstStyle>
            <a:lvl1pPr algn="ctr">
              <a:lnSpc>
                <a:spcPct val="100000"/>
              </a:lnSpc>
              <a:defRPr sz="4400">
                <a:solidFill>
                  <a:srgbClr val="FF6600"/>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7C507609-7DEE-4ADD-BBCC-3ADD57984E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A5A9B567-E1EA-4B68-8B7D-B2080927E9AE}"/>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10</a:t>
            </a:r>
          </a:p>
        </p:txBody>
      </p:sp>
    </p:spTree>
    <p:custDataLst>
      <p:tags r:id="rId1"/>
    </p:custDataLst>
    <p:extLst>
      <p:ext uri="{BB962C8B-B14F-4D97-AF65-F5344CB8AC3E}">
        <p14:creationId xmlns:p14="http://schemas.microsoft.com/office/powerpoint/2010/main" val="246907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232612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24651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460220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custDataLst>
      <p:tags r:id="rId1"/>
    </p:custDataLst>
    <p:extLst>
      <p:ext uri="{BB962C8B-B14F-4D97-AF65-F5344CB8AC3E}">
        <p14:creationId xmlns:p14="http://schemas.microsoft.com/office/powerpoint/2010/main" val="772087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10</a:t>
            </a:r>
          </a:p>
        </p:txBody>
      </p:sp>
    </p:spTree>
    <p:custDataLst>
      <p:tags r:id="rId1"/>
    </p:custDataLst>
    <p:extLst>
      <p:ext uri="{BB962C8B-B14F-4D97-AF65-F5344CB8AC3E}">
        <p14:creationId xmlns:p14="http://schemas.microsoft.com/office/powerpoint/2010/main" val="3755073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custDataLst>
      <p:tags r:id="rId1"/>
    </p:custDataLst>
    <p:extLst>
      <p:ext uri="{BB962C8B-B14F-4D97-AF65-F5344CB8AC3E}">
        <p14:creationId xmlns:p14="http://schemas.microsoft.com/office/powerpoint/2010/main" val="3683812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3726456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4216575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333859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166347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573489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22261641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411914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5546827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16293430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3259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9414315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946200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53538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984959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21028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406336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02193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85006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304752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C850B436-5CDA-47B6-ADF4-7DB3E8730AC3}"/>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6C91EE15-05AA-46A5-B9A9-8EE8EC16691A}"/>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10</a:t>
            </a:r>
          </a:p>
        </p:txBody>
      </p:sp>
    </p:spTree>
    <p:custDataLst>
      <p:tags r:id="rId16"/>
    </p:custDataLst>
    <p:extLst>
      <p:ext uri="{BB962C8B-B14F-4D97-AF65-F5344CB8AC3E}">
        <p14:creationId xmlns:p14="http://schemas.microsoft.com/office/powerpoint/2010/main" val="2316709318"/>
      </p:ext>
    </p:extLst>
  </p:cSld>
  <p:clrMap bg1="lt1" tx1="dk1" bg2="lt2" tx2="dk2" accent1="accent1" accent2="accent2" accent3="accent3" accent4="accent4" accent5="accent5" accent6="accent6" hlink="hlink" folHlink="folHlink"/>
  <p:sldLayoutIdLst>
    <p:sldLayoutId id="2147485457" r:id="rId1"/>
    <p:sldLayoutId id="2147485458" r:id="rId2"/>
    <p:sldLayoutId id="2147485459" r:id="rId3"/>
    <p:sldLayoutId id="2147485460" r:id="rId4"/>
    <p:sldLayoutId id="2147485461" r:id="rId5"/>
    <p:sldLayoutId id="2147485462" r:id="rId6"/>
    <p:sldLayoutId id="2147485463" r:id="rId7"/>
    <p:sldLayoutId id="2147485464" r:id="rId8"/>
    <p:sldLayoutId id="2147485465" r:id="rId9"/>
    <p:sldLayoutId id="2147485466" r:id="rId10"/>
    <p:sldLayoutId id="2147485467" r:id="rId11"/>
    <p:sldLayoutId id="2147485468" r:id="rId12"/>
    <p:sldLayoutId id="2147485469" r:id="rId13"/>
    <p:sldLayoutId id="2147485470"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ED4DCFDF-32FE-4F1B-9A8B-E3C7CC6057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D40A5A99-09C9-490B-9F5A-D54D121CD895}"/>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10</a:t>
            </a:r>
          </a:p>
        </p:txBody>
      </p:sp>
    </p:spTree>
    <p:custDataLst>
      <p:tags r:id="rId14"/>
    </p:custDataLst>
    <p:extLst>
      <p:ext uri="{BB962C8B-B14F-4D97-AF65-F5344CB8AC3E}">
        <p14:creationId xmlns:p14="http://schemas.microsoft.com/office/powerpoint/2010/main" val="1904968191"/>
      </p:ext>
    </p:extLst>
  </p:cSld>
  <p:clrMap bg1="lt1" tx1="dk1" bg2="lt2" tx2="dk2" accent1="accent1" accent2="accent2" accent3="accent3" accent4="accent4" accent5="accent5" accent6="accent6" hlink="hlink" folHlink="folHlink"/>
  <p:sldLayoutIdLst>
    <p:sldLayoutId id="2147485472" r:id="rId1"/>
    <p:sldLayoutId id="2147485473" r:id="rId2"/>
    <p:sldLayoutId id="2147485474" r:id="rId3"/>
    <p:sldLayoutId id="2147485475" r:id="rId4"/>
    <p:sldLayoutId id="2147485476" r:id="rId5"/>
    <p:sldLayoutId id="2147485477" r:id="rId6"/>
    <p:sldLayoutId id="2147485478" r:id="rId7"/>
    <p:sldLayoutId id="2147485479" r:id="rId8"/>
    <p:sldLayoutId id="2147485480" r:id="rId9"/>
    <p:sldLayoutId id="2147485481" r:id="rId10"/>
    <p:sldLayoutId id="2147485482" r:id="rId11"/>
    <p:sldLayoutId id="2147485483"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10.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control" Target="../activeX/activeX3.xml"/><Relationship Id="rId7" Type="http://schemas.openxmlformats.org/officeDocument/2006/relationships/image" Target="../media/image9.png"/><Relationship Id="rId2" Type="http://schemas.openxmlformats.org/officeDocument/2006/relationships/tags" Target="../tags/tag40.xml"/><Relationship Id="rId1" Type="http://schemas.openxmlformats.org/officeDocument/2006/relationships/vmlDrawing" Target="../drawings/vmlDrawing3.vml"/><Relationship Id="rId6" Type="http://schemas.openxmlformats.org/officeDocument/2006/relationships/image" Target="../media/image13.png"/><Relationship Id="rId5" Type="http://schemas.openxmlformats.org/officeDocument/2006/relationships/notesSlide" Target="../notesSlides/notesSlide10.xml"/><Relationship Id="rId4" Type="http://schemas.openxmlformats.org/officeDocument/2006/relationships/slideLayout" Target="../slideLayouts/slideLayout20.xml"/><Relationship Id="rId9" Type="http://schemas.openxmlformats.org/officeDocument/2006/relationships/image" Target="../media/image12.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3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34.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control" Target="../activeX/activeX1.xml"/><Relationship Id="rId7" Type="http://schemas.openxmlformats.org/officeDocument/2006/relationships/image" Target="../media/image13.png"/><Relationship Id="rId2" Type="http://schemas.openxmlformats.org/officeDocument/2006/relationships/tags" Target="../tags/tag35.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notesSlide" Target="../notesSlides/notesSlide5.xml"/><Relationship Id="rId10" Type="http://schemas.openxmlformats.org/officeDocument/2006/relationships/image" Target="../media/image12.wmf"/><Relationship Id="rId4" Type="http://schemas.openxmlformats.org/officeDocument/2006/relationships/slideLayout" Target="../slideLayouts/slideLayout6.xml"/><Relationship Id="rId9" Type="http://schemas.openxmlformats.org/officeDocument/2006/relationships/image" Target="../media/image14.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36.xml"/><Relationship Id="rId6" Type="http://schemas.openxmlformats.org/officeDocument/2006/relationships/image" Target="../media/image11.png"/><Relationship Id="rId5" Type="http://schemas.openxmlformats.org/officeDocument/2006/relationships/image" Target="../media/image9.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37.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8.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38.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control" Target="../activeX/activeX2.xml"/><Relationship Id="rId7" Type="http://schemas.openxmlformats.org/officeDocument/2006/relationships/image" Target="../media/image13.png"/><Relationship Id="rId2" Type="http://schemas.openxmlformats.org/officeDocument/2006/relationships/tags" Target="../tags/tag39.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notesSlide" Target="../notesSlides/notesSlide9.xml"/><Relationship Id="rId10" Type="http://schemas.openxmlformats.org/officeDocument/2006/relationships/image" Target="../media/image12.wmf"/><Relationship Id="rId4" Type="http://schemas.openxmlformats.org/officeDocument/2006/relationships/slideLayout" Target="../slideLayouts/slideLayout6.xml"/><Relationship Id="rId9" Type="http://schemas.openxmlformats.org/officeDocument/2006/relationships/image" Target="../media/image1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a:extLst>
              <a:ext uri="{FF2B5EF4-FFF2-40B4-BE49-F238E27FC236}">
                <a16:creationId xmlns:a16="http://schemas.microsoft.com/office/drawing/2014/main" id="{E1F6963C-8DCA-4707-BF78-33F3B35824EC}"/>
              </a:ext>
            </a:extLst>
          </p:cNvPr>
          <p:cNvSpPr>
            <a:spLocks noGrp="1"/>
          </p:cNvSpPr>
          <p:nvPr>
            <p:ph type="title"/>
          </p:nvPr>
        </p:nvSpPr>
        <p:spPr/>
        <p:txBody>
          <a:bodyPr/>
          <a:lstStyle/>
          <a:p>
            <a:r>
              <a:rPr lang="en-GB" altLang="en-US"/>
              <a:t>Yield</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CA5475EC-43FC-48A0-8AB0-65F8135912C9}"/>
              </a:ext>
            </a:extLst>
          </p:cNvPr>
          <p:cNvSpPr>
            <a:spLocks noGrp="1" noChangeArrowheads="1"/>
          </p:cNvSpPr>
          <p:nvPr>
            <p:ph type="title"/>
          </p:nvPr>
        </p:nvSpPr>
        <p:spPr/>
        <p:txBody>
          <a:bodyPr/>
          <a:lstStyle/>
          <a:p>
            <a:r>
              <a:rPr lang="en-GB" altLang="en-US" dirty="0"/>
              <a:t>Yield </a:t>
            </a:r>
            <a:r>
              <a:rPr lang="en-GB" altLang="en-US" sz="1000" dirty="0"/>
              <a:t> </a:t>
            </a:r>
            <a:r>
              <a:rPr lang="en-GB" altLang="en-US" dirty="0"/>
              <a:t>– true or false?</a:t>
            </a:r>
            <a:endParaRPr lang="en-US" altLang="en-US" dirty="0"/>
          </a:p>
        </p:txBody>
      </p:sp>
      <p:pic>
        <p:nvPicPr>
          <p:cNvPr id="7" name="Picture 5" descr="flash_icon">
            <a:extLst>
              <a:ext uri="{FF2B5EF4-FFF2-40B4-BE49-F238E27FC236}">
                <a16:creationId xmlns:a16="http://schemas.microsoft.com/office/drawing/2014/main" id="{C621DEC7-E225-4189-B89F-00C509CD5BEB}"/>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8" name="Picture 9" descr="notes_icon">
            <a:extLst>
              <a:ext uri="{FF2B5EF4-FFF2-40B4-BE49-F238E27FC236}">
                <a16:creationId xmlns:a16="http://schemas.microsoft.com/office/drawing/2014/main" id="{EE5773DB-9300-4F88-8574-217C0E5CAB18}"/>
              </a:ext>
            </a:extLst>
          </p:cNvPr>
          <p:cNvPicPr>
            <a:picLocks noChangeAspect="1" noChangeArrowheads="1"/>
          </p:cNvPicPr>
          <p:nvPr/>
        </p:nvPicPr>
        <p:blipFill>
          <a:blip r:embed="rId7" cstate="print"/>
          <a:srcRect/>
          <a:stretch>
            <a:fillRect/>
          </a:stretch>
        </p:blipFill>
        <p:spPr bwMode="auto">
          <a:xfrm>
            <a:off x="8065222" y="153987"/>
            <a:ext cx="442912" cy="38735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3095"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C3941FFD-F3A6-4824-B9C6-AEA255927E5B}"/>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marL="216000" indent="-216000">
              <a:buSzPct val="100000"/>
              <a:buFont typeface="Wingdings 2" panose="05020102010507070707" pitchFamily="18" charset="2"/>
              <a:buChar char=""/>
            </a:pPr>
            <a:r>
              <a:rPr lang="en-GB" sz="1600" dirty="0"/>
              <a:t>Asking Questions and Defining Problems</a:t>
            </a:r>
          </a:p>
          <a:p>
            <a:pPr marL="216000" indent="-216000">
              <a:buSzPct val="100000"/>
              <a:buFont typeface="Wingdings 2" panose="05020102010507070707" pitchFamily="18" charset="2"/>
              <a:buChar char=""/>
            </a:pPr>
            <a:r>
              <a:rPr lang="en-GB" sz="1600" dirty="0"/>
              <a:t>Developing and Using Models</a:t>
            </a:r>
          </a:p>
          <a:p>
            <a:pPr marL="216000" indent="-216000">
              <a:buSzPct val="100000"/>
              <a:buFont typeface="Wingdings 2" panose="05020102010507070707" pitchFamily="18" charset="2"/>
              <a:buChar char=""/>
            </a:pPr>
            <a:r>
              <a:rPr lang="en-GB" sz="1600" dirty="0"/>
              <a:t>Using Mathematics and Computational Thinking</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3. Scale, Proportion, and Quantity</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4FE21A76-AD48-419B-A977-4256ADF1BB05}"/>
              </a:ext>
            </a:extLst>
          </p:cNvPr>
          <p:cNvSpPr>
            <a:spLocks noGrp="1" noChangeArrowheads="1"/>
          </p:cNvSpPr>
          <p:nvPr>
            <p:ph type="title"/>
          </p:nvPr>
        </p:nvSpPr>
        <p:spPr>
          <a:noFill/>
        </p:spPr>
        <p:txBody>
          <a:bodyPr/>
          <a:lstStyle/>
          <a:p>
            <a:r>
              <a:rPr lang="en-GB" altLang="en-US"/>
              <a:t>Introduction to yield and atom economy</a:t>
            </a:r>
            <a:endParaRPr lang="en-US" altLang="en-US"/>
          </a:p>
        </p:txBody>
      </p:sp>
      <p:pic>
        <p:nvPicPr>
          <p:cNvPr id="14339" name="Picture 5" descr="scientist lady_KW2">
            <a:extLst>
              <a:ext uri="{FF2B5EF4-FFF2-40B4-BE49-F238E27FC236}">
                <a16:creationId xmlns:a16="http://schemas.microsoft.com/office/drawing/2014/main" id="{C6AFBC7B-371F-4B8A-A9D8-28B5B01390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7775" y="2517775"/>
            <a:ext cx="4003675" cy="363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1737" name="Text Box 9">
            <a:extLst>
              <a:ext uri="{FF2B5EF4-FFF2-40B4-BE49-F238E27FC236}">
                <a16:creationId xmlns:a16="http://schemas.microsoft.com/office/drawing/2014/main" id="{1B10FDB5-3E5B-4D5E-9B1B-5C1BDCA4ED5B}"/>
              </a:ext>
            </a:extLst>
          </p:cNvPr>
          <p:cNvSpPr txBox="1">
            <a:spLocks noChangeArrowheads="1"/>
          </p:cNvSpPr>
          <p:nvPr/>
        </p:nvSpPr>
        <p:spPr bwMode="auto">
          <a:xfrm>
            <a:off x="342900" y="1665288"/>
            <a:ext cx="8189913"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All manufacturers want reactions to be as </a:t>
            </a:r>
            <a:r>
              <a:rPr lang="en-GB" altLang="en-US" b="1">
                <a:solidFill>
                  <a:srgbClr val="010066"/>
                </a:solidFill>
              </a:rPr>
              <a:t>efficient</a:t>
            </a:r>
            <a:r>
              <a:rPr lang="en-GB" altLang="en-US">
                <a:solidFill>
                  <a:srgbClr val="010066"/>
                </a:solidFill>
              </a:rPr>
              <a:t> as possible. They do not want to waste resources </a:t>
            </a:r>
            <a:br>
              <a:rPr lang="en-GB" altLang="en-US">
                <a:solidFill>
                  <a:srgbClr val="010066"/>
                </a:solidFill>
              </a:rPr>
            </a:br>
            <a:r>
              <a:rPr lang="en-GB" altLang="en-US">
                <a:solidFill>
                  <a:srgbClr val="010066"/>
                </a:solidFill>
              </a:rPr>
              <a:t>or energy, and they want to make </a:t>
            </a:r>
            <a:br>
              <a:rPr lang="en-GB" altLang="en-US">
                <a:solidFill>
                  <a:srgbClr val="010066"/>
                </a:solidFill>
              </a:rPr>
            </a:br>
            <a:r>
              <a:rPr lang="en-GB" altLang="en-US">
                <a:solidFill>
                  <a:srgbClr val="010066"/>
                </a:solidFill>
              </a:rPr>
              <a:t>as much product as possible.</a:t>
            </a:r>
          </a:p>
        </p:txBody>
      </p:sp>
      <p:sp>
        <p:nvSpPr>
          <p:cNvPr id="201740" name="Text Box 12">
            <a:extLst>
              <a:ext uri="{FF2B5EF4-FFF2-40B4-BE49-F238E27FC236}">
                <a16:creationId xmlns:a16="http://schemas.microsoft.com/office/drawing/2014/main" id="{68BBD1C2-DF25-40A0-A360-CEDEEC6CB582}"/>
              </a:ext>
            </a:extLst>
          </p:cNvPr>
          <p:cNvSpPr txBox="1">
            <a:spLocks noChangeArrowheads="1"/>
          </p:cNvSpPr>
          <p:nvPr/>
        </p:nvSpPr>
        <p:spPr bwMode="auto">
          <a:xfrm>
            <a:off x="342900" y="3609975"/>
            <a:ext cx="4027488"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dirty="0">
                <a:solidFill>
                  <a:srgbClr val="010066"/>
                </a:solidFill>
              </a:rPr>
              <a:t>The </a:t>
            </a:r>
            <a:r>
              <a:rPr lang="en-GB" altLang="en-US" b="1" dirty="0">
                <a:solidFill>
                  <a:srgbClr val="FF6600"/>
                </a:solidFill>
              </a:rPr>
              <a:t>yield</a:t>
            </a:r>
            <a:r>
              <a:rPr lang="en-GB" altLang="en-US" dirty="0">
                <a:solidFill>
                  <a:srgbClr val="010066"/>
                </a:solidFill>
              </a:rPr>
              <a:t> of a reaction is the mass of a product obtained in a reaction. </a:t>
            </a:r>
          </a:p>
        </p:txBody>
      </p:sp>
      <p:sp>
        <p:nvSpPr>
          <p:cNvPr id="14343" name="Text Box 9">
            <a:extLst>
              <a:ext uri="{FF2B5EF4-FFF2-40B4-BE49-F238E27FC236}">
                <a16:creationId xmlns:a16="http://schemas.microsoft.com/office/drawing/2014/main" id="{175FA0CF-795A-4BA1-8F48-B553C71C2506}"/>
              </a:ext>
            </a:extLst>
          </p:cNvPr>
          <p:cNvSpPr txBox="1">
            <a:spLocks noChangeArrowheads="1"/>
          </p:cNvSpPr>
          <p:nvPr/>
        </p:nvSpPr>
        <p:spPr bwMode="auto">
          <a:xfrm>
            <a:off x="342900" y="784225"/>
            <a:ext cx="6889750" cy="461963"/>
          </a:xfrm>
          <a:prstGeom prst="rect">
            <a:avLst/>
          </a:prstGeom>
          <a:solidFill>
            <a:srgbClr val="FFCC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How do manufacturers avoid wasting chemicals?</a:t>
            </a:r>
          </a:p>
        </p:txBody>
      </p:sp>
      <p:sp>
        <p:nvSpPr>
          <p:cNvPr id="14345" name="Rectangle 8">
            <a:extLst>
              <a:ext uri="{FF2B5EF4-FFF2-40B4-BE49-F238E27FC236}">
                <a16:creationId xmlns:a16="http://schemas.microsoft.com/office/drawing/2014/main" id="{83363E7A-311B-4B44-8E15-7F16933C22C3}"/>
              </a:ext>
            </a:extLst>
          </p:cNvPr>
          <p:cNvSpPr>
            <a:spLocks noChangeArrowheads="1"/>
          </p:cNvSpPr>
          <p:nvPr/>
        </p:nvSpPr>
        <p:spPr bwMode="auto">
          <a:xfrm>
            <a:off x="342900" y="5275263"/>
            <a:ext cx="61404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t>Scientists can work out how efficient a reaction is using </a:t>
            </a:r>
            <a:r>
              <a:rPr lang="en-GB" altLang="en-US" b="1"/>
              <a:t>yield</a:t>
            </a:r>
            <a:r>
              <a:rPr lang="en-GB" altLang="en-US"/>
              <a:t> and </a:t>
            </a:r>
            <a:r>
              <a:rPr lang="en-GB" altLang="en-US" b="1">
                <a:solidFill>
                  <a:srgbClr val="010066"/>
                </a:solidFill>
              </a:rPr>
              <a:t>atom economy</a:t>
            </a:r>
            <a:r>
              <a:rPr lang="en-GB" altLang="en-US"/>
              <a:t>.</a:t>
            </a:r>
            <a:endParaRPr lang="en-GB" altLang="en-US">
              <a:solidFill>
                <a:srgbClr val="010066"/>
              </a:solidFill>
            </a:endParaRPr>
          </a:p>
        </p:txBody>
      </p:sp>
      <p:pic>
        <p:nvPicPr>
          <p:cNvPr id="10" name="Picture 8">
            <a:hlinkClick r:id="" action="ppaction://hlinkshowjump?jump=nextslide"/>
            <a:extLst>
              <a:ext uri="{FF2B5EF4-FFF2-40B4-BE49-F238E27FC236}">
                <a16:creationId xmlns:a16="http://schemas.microsoft.com/office/drawing/2014/main" id="{D97ABEA4-7B19-4B2E-A318-A6E3C51E466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907D7D06-8BF9-4D5E-8220-1A53C1894867}"/>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2" name="Picture 51">
            <a:extLst>
              <a:ext uri="{FF2B5EF4-FFF2-40B4-BE49-F238E27FC236}">
                <a16:creationId xmlns:a16="http://schemas.microsoft.com/office/drawing/2014/main" id="{72234142-4DC2-499E-B45B-67689CEDC5BB}"/>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64655" y="82550"/>
            <a:ext cx="45030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173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17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45"/>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7" grpId="0"/>
      <p:bldP spid="201740" grpId="0"/>
      <p:bldP spid="143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3550B2D-EA89-4C0C-BC49-A8B48275C2EF}"/>
              </a:ext>
            </a:extLst>
          </p:cNvPr>
          <p:cNvSpPr>
            <a:spLocks noGrp="1" noChangeArrowheads="1"/>
          </p:cNvSpPr>
          <p:nvPr>
            <p:ph type="title"/>
          </p:nvPr>
        </p:nvSpPr>
        <p:spPr>
          <a:noFill/>
        </p:spPr>
        <p:txBody>
          <a:bodyPr/>
          <a:lstStyle/>
          <a:p>
            <a:r>
              <a:rPr lang="en-GB" altLang="en-US" dirty="0"/>
              <a:t>What are the different types of yield?</a:t>
            </a:r>
            <a:endParaRPr lang="en-US" altLang="en-US" dirty="0"/>
          </a:p>
        </p:txBody>
      </p:sp>
      <p:sp>
        <p:nvSpPr>
          <p:cNvPr id="203782" name="Text Box 6">
            <a:extLst>
              <a:ext uri="{FF2B5EF4-FFF2-40B4-BE49-F238E27FC236}">
                <a16:creationId xmlns:a16="http://schemas.microsoft.com/office/drawing/2014/main" id="{63E82F1F-5EE5-4E6E-82F9-348628C97B1B}"/>
              </a:ext>
            </a:extLst>
          </p:cNvPr>
          <p:cNvSpPr txBox="1">
            <a:spLocks noChangeArrowheads="1"/>
          </p:cNvSpPr>
          <p:nvPr/>
        </p:nvSpPr>
        <p:spPr bwMode="auto">
          <a:xfrm>
            <a:off x="311150" y="3360738"/>
            <a:ext cx="88328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spcBef>
                <a:spcPct val="50000"/>
              </a:spcBef>
              <a:buClr>
                <a:srgbClr val="FF6600"/>
              </a:buClr>
              <a:buFont typeface="Wingdings" panose="05000000000000000000" pitchFamily="2" charset="2"/>
              <a:buChar char="l"/>
            </a:pPr>
            <a:r>
              <a:rPr lang="en-GB" altLang="en-US">
                <a:solidFill>
                  <a:srgbClr val="010066"/>
                </a:solidFill>
              </a:rPr>
              <a:t>The </a:t>
            </a:r>
            <a:r>
              <a:rPr lang="en-GB" altLang="en-US" b="1">
                <a:solidFill>
                  <a:srgbClr val="010066"/>
                </a:solidFill>
              </a:rPr>
              <a:t>theoretical yield</a:t>
            </a:r>
            <a:r>
              <a:rPr lang="en-GB" altLang="en-US">
                <a:solidFill>
                  <a:srgbClr val="010066"/>
                </a:solidFill>
              </a:rPr>
              <a:t> is the maximum mass of a product expected from the reaction, using reacting masses.</a:t>
            </a:r>
          </a:p>
        </p:txBody>
      </p:sp>
      <p:sp>
        <p:nvSpPr>
          <p:cNvPr id="203783" name="Text Box 7">
            <a:extLst>
              <a:ext uri="{FF2B5EF4-FFF2-40B4-BE49-F238E27FC236}">
                <a16:creationId xmlns:a16="http://schemas.microsoft.com/office/drawing/2014/main" id="{DA670C7E-B4A8-4F0B-AC10-B50DD5D74362}"/>
              </a:ext>
            </a:extLst>
          </p:cNvPr>
          <p:cNvSpPr txBox="1">
            <a:spLocks noChangeArrowheads="1"/>
          </p:cNvSpPr>
          <p:nvPr/>
        </p:nvSpPr>
        <p:spPr bwMode="auto">
          <a:xfrm>
            <a:off x="342900" y="2274888"/>
            <a:ext cx="78454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To calculate the percentage yield, you need to work out the </a:t>
            </a:r>
            <a:r>
              <a:rPr lang="en-GB" altLang="en-US" b="1">
                <a:solidFill>
                  <a:srgbClr val="FF6600"/>
                </a:solidFill>
              </a:rPr>
              <a:t>theoretical yield</a:t>
            </a:r>
            <a:r>
              <a:rPr lang="en-GB" altLang="en-US"/>
              <a:t> and the </a:t>
            </a:r>
            <a:r>
              <a:rPr lang="en-GB" altLang="en-US" b="1">
                <a:solidFill>
                  <a:srgbClr val="FF6600"/>
                </a:solidFill>
              </a:rPr>
              <a:t>actual yield</a:t>
            </a:r>
            <a:r>
              <a:rPr lang="en-GB" altLang="en-US"/>
              <a:t>.</a:t>
            </a:r>
          </a:p>
        </p:txBody>
      </p:sp>
      <p:sp>
        <p:nvSpPr>
          <p:cNvPr id="203786" name="Text Box 10">
            <a:extLst>
              <a:ext uri="{FF2B5EF4-FFF2-40B4-BE49-F238E27FC236}">
                <a16:creationId xmlns:a16="http://schemas.microsoft.com/office/drawing/2014/main" id="{51618718-C99F-4466-AF75-41FA49582F52}"/>
              </a:ext>
            </a:extLst>
          </p:cNvPr>
          <p:cNvSpPr txBox="1">
            <a:spLocks noChangeArrowheads="1"/>
          </p:cNvSpPr>
          <p:nvPr/>
        </p:nvSpPr>
        <p:spPr bwMode="auto">
          <a:xfrm>
            <a:off x="327025" y="4524375"/>
            <a:ext cx="80597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spcBef>
                <a:spcPct val="50000"/>
              </a:spcBef>
              <a:buClr>
                <a:srgbClr val="FF6600"/>
              </a:buClr>
              <a:buFont typeface="Wingdings" panose="05000000000000000000" pitchFamily="2" charset="2"/>
              <a:buChar char="l"/>
            </a:pPr>
            <a:r>
              <a:rPr lang="en-GB" altLang="en-US">
                <a:solidFill>
                  <a:srgbClr val="010066"/>
                </a:solidFill>
              </a:rPr>
              <a:t>The </a:t>
            </a:r>
            <a:r>
              <a:rPr lang="en-GB" altLang="en-US" b="1">
                <a:solidFill>
                  <a:srgbClr val="010066"/>
                </a:solidFill>
              </a:rPr>
              <a:t>actual yield</a:t>
            </a:r>
            <a:r>
              <a:rPr lang="en-GB" altLang="en-US">
                <a:solidFill>
                  <a:srgbClr val="010066"/>
                </a:solidFill>
              </a:rPr>
              <a:t> is the mass of the product that is actually obtained from the real chemical reaction.</a:t>
            </a:r>
          </a:p>
        </p:txBody>
      </p:sp>
      <p:sp>
        <p:nvSpPr>
          <p:cNvPr id="15366" name="Text Box 11">
            <a:extLst>
              <a:ext uri="{FF2B5EF4-FFF2-40B4-BE49-F238E27FC236}">
                <a16:creationId xmlns:a16="http://schemas.microsoft.com/office/drawing/2014/main" id="{23C4BC2E-65FE-47C5-BB51-977C0A104FE6}"/>
              </a:ext>
            </a:extLst>
          </p:cNvPr>
          <p:cNvSpPr txBox="1">
            <a:spLocks noChangeArrowheads="1"/>
          </p:cNvSpPr>
          <p:nvPr/>
        </p:nvSpPr>
        <p:spPr bwMode="auto">
          <a:xfrm>
            <a:off x="342900" y="784225"/>
            <a:ext cx="81899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The </a:t>
            </a:r>
            <a:r>
              <a:rPr lang="en-GB" altLang="en-US" b="1">
                <a:solidFill>
                  <a:srgbClr val="FF6600"/>
                </a:solidFill>
              </a:rPr>
              <a:t>percentage yield</a:t>
            </a:r>
            <a:r>
              <a:rPr lang="en-GB" altLang="en-US">
                <a:solidFill>
                  <a:srgbClr val="FF6600"/>
                </a:solidFill>
              </a:rPr>
              <a:t> </a:t>
            </a:r>
            <a:r>
              <a:rPr lang="en-GB" altLang="en-US">
                <a:solidFill>
                  <a:srgbClr val="010066"/>
                </a:solidFill>
              </a:rPr>
              <a:t>of a chemical reaction shows how much of a useful product was actually made compared with the amount of product that was expected.</a:t>
            </a:r>
          </a:p>
        </p:txBody>
      </p:sp>
      <p:sp>
        <p:nvSpPr>
          <p:cNvPr id="203788" name="Text Box 12">
            <a:extLst>
              <a:ext uri="{FF2B5EF4-FFF2-40B4-BE49-F238E27FC236}">
                <a16:creationId xmlns:a16="http://schemas.microsoft.com/office/drawing/2014/main" id="{FE1018BC-F2B7-4B52-B046-DAB9A078D48C}"/>
              </a:ext>
            </a:extLst>
          </p:cNvPr>
          <p:cNvSpPr txBox="1">
            <a:spLocks noChangeArrowheads="1"/>
          </p:cNvSpPr>
          <p:nvPr/>
        </p:nvSpPr>
        <p:spPr bwMode="auto">
          <a:xfrm>
            <a:off x="342900" y="5578298"/>
            <a:ext cx="8462433" cy="461962"/>
          </a:xfrm>
          <a:prstGeom prst="rect">
            <a:avLst/>
          </a:prstGeom>
          <a:solidFill>
            <a:srgbClr val="FFCC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spcBef>
                <a:spcPct val="50000"/>
              </a:spcBef>
              <a:buClr>
                <a:srgbClr val="FF6600"/>
              </a:buClr>
              <a:buFont typeface="Wingdings" panose="05000000000000000000" pitchFamily="2" charset="2"/>
              <a:buNone/>
            </a:pPr>
            <a:r>
              <a:rPr lang="en-GB" altLang="en-US" dirty="0"/>
              <a:t>Why is the actual yield usually less than the theoretical yield?</a:t>
            </a:r>
          </a:p>
        </p:txBody>
      </p:sp>
      <p:pic>
        <p:nvPicPr>
          <p:cNvPr id="10" name="Picture 8">
            <a:hlinkClick r:id="" action="ppaction://hlinkshowjump?jump=nextslide"/>
            <a:extLst>
              <a:ext uri="{FF2B5EF4-FFF2-40B4-BE49-F238E27FC236}">
                <a16:creationId xmlns:a16="http://schemas.microsoft.com/office/drawing/2014/main" id="{82E7E05E-712B-46F8-84D1-63895FC37C1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B3E280BC-B3EA-4AC2-AE8B-3CE026018EC8}"/>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12" name="Picture 9">
            <a:extLst>
              <a:ext uri="{FF2B5EF4-FFF2-40B4-BE49-F238E27FC236}">
                <a16:creationId xmlns:a16="http://schemas.microsoft.com/office/drawing/2014/main" id="{945C2405-98D3-4F81-8B2E-6062B7A2EACD}"/>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37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37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378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3788"/>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2" grpId="0"/>
      <p:bldP spid="203783" grpId="0"/>
      <p:bldP spid="203786" grpId="0"/>
      <p:bldP spid="20378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4640A32F-237C-498C-8420-3A6316E00FE5}"/>
              </a:ext>
            </a:extLst>
          </p:cNvPr>
          <p:cNvSpPr>
            <a:spLocks noGrp="1" noChangeArrowheads="1"/>
          </p:cNvSpPr>
          <p:nvPr>
            <p:ph type="title"/>
          </p:nvPr>
        </p:nvSpPr>
        <p:spPr/>
        <p:txBody>
          <a:bodyPr/>
          <a:lstStyle/>
          <a:p>
            <a:r>
              <a:rPr lang="en-GB" altLang="en-US" dirty="0"/>
              <a:t>What factors affect the actual yield?</a:t>
            </a:r>
            <a:endParaRPr lang="en-US" altLang="en-US" dirty="0"/>
          </a:p>
        </p:txBody>
      </p:sp>
      <p:pic>
        <p:nvPicPr>
          <p:cNvPr id="7" name="Picture 6">
            <a:hlinkClick r:id="" action="ppaction://hlinkshowjump?jump=nextslide"/>
            <a:extLst>
              <a:ext uri="{FF2B5EF4-FFF2-40B4-BE49-F238E27FC236}">
                <a16:creationId xmlns:a16="http://schemas.microsoft.com/office/drawing/2014/main" id="{1625D3D8-6805-4944-8869-4B2CF733BCA9}"/>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EB95DA30-5A2A-46CD-959F-252F63881257}"/>
              </a:ext>
            </a:extLst>
          </p:cNvPr>
          <p:cNvPicPr>
            <a:picLocks noChangeAspect="1" noChangeArrowheads="1"/>
          </p:cNvPicPr>
          <p:nvPr/>
        </p:nvPicPr>
        <p:blipFill>
          <a:blip r:embed="rId7" cstate="print"/>
          <a:srcRect/>
          <a:stretch>
            <a:fillRect/>
          </a:stretch>
        </p:blipFill>
        <p:spPr bwMode="auto">
          <a:xfrm>
            <a:off x="8569324" y="112712"/>
            <a:ext cx="385763" cy="431800"/>
          </a:xfrm>
          <a:prstGeom prst="rect">
            <a:avLst/>
          </a:prstGeom>
          <a:noFill/>
          <a:ln w="9525">
            <a:noFill/>
            <a:miter lim="800000"/>
            <a:headEnd/>
            <a:tailEnd/>
          </a:ln>
        </p:spPr>
      </p:pic>
      <p:pic>
        <p:nvPicPr>
          <p:cNvPr id="9" name="Picture 9" descr="notes_icon">
            <a:extLst>
              <a:ext uri="{FF2B5EF4-FFF2-40B4-BE49-F238E27FC236}">
                <a16:creationId xmlns:a16="http://schemas.microsoft.com/office/drawing/2014/main" id="{68686B92-855F-4D69-8A4B-95CB8FA103B1}"/>
              </a:ext>
            </a:extLst>
          </p:cNvPr>
          <p:cNvPicPr>
            <a:picLocks noChangeAspect="1" noChangeArrowheads="1"/>
          </p:cNvPicPr>
          <p:nvPr/>
        </p:nvPicPr>
        <p:blipFill>
          <a:blip r:embed="rId8" cstate="print"/>
          <a:srcRect/>
          <a:stretch>
            <a:fillRect/>
          </a:stretch>
        </p:blipFill>
        <p:spPr bwMode="auto">
          <a:xfrm>
            <a:off x="8065222" y="153987"/>
            <a:ext cx="442912" cy="38735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1047"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AF573A2B-9DFD-4EB3-B697-2255E83BE33C}"/>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
            <a:extLst>
              <a:ext uri="{FF2B5EF4-FFF2-40B4-BE49-F238E27FC236}">
                <a16:creationId xmlns:a16="http://schemas.microsoft.com/office/drawing/2014/main" id="{25ABE1D1-260D-4EAF-8DA8-2E776BEFDE2C}"/>
              </a:ext>
            </a:extLst>
          </p:cNvPr>
          <p:cNvSpPr>
            <a:spLocks noChangeArrowheads="1"/>
          </p:cNvSpPr>
          <p:nvPr/>
        </p:nvSpPr>
        <p:spPr bwMode="auto">
          <a:xfrm>
            <a:off x="2589213" y="1709738"/>
            <a:ext cx="3846512" cy="538162"/>
          </a:xfrm>
          <a:prstGeom prst="roundRect">
            <a:avLst>
              <a:gd name="adj" fmla="val 102"/>
            </a:avLst>
          </a:prstGeom>
          <a:solidFill>
            <a:srgbClr val="FF6600"/>
          </a:solidFill>
          <a:ln w="38100" algn="ctr">
            <a:solidFill>
              <a:srgbClr val="FF6600"/>
            </a:solidFill>
            <a:round/>
            <a:headEnd/>
            <a:tailEnd/>
          </a:ln>
        </p:spPr>
        <p:txBody>
          <a:bodyPr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16387" name="Title 1">
            <a:extLst>
              <a:ext uri="{FF2B5EF4-FFF2-40B4-BE49-F238E27FC236}">
                <a16:creationId xmlns:a16="http://schemas.microsoft.com/office/drawing/2014/main" id="{0BCFF11C-2162-47C3-BEAD-F16C89704077}"/>
              </a:ext>
            </a:extLst>
          </p:cNvPr>
          <p:cNvSpPr>
            <a:spLocks noGrp="1"/>
          </p:cNvSpPr>
          <p:nvPr>
            <p:ph type="title"/>
          </p:nvPr>
        </p:nvSpPr>
        <p:spPr/>
        <p:txBody>
          <a:bodyPr/>
          <a:lstStyle/>
          <a:p>
            <a:r>
              <a:rPr lang="en-GB" altLang="en-US"/>
              <a:t>How is theoretical yield calculated?</a:t>
            </a:r>
          </a:p>
        </p:txBody>
      </p:sp>
      <p:sp>
        <p:nvSpPr>
          <p:cNvPr id="16388" name="Rectangle 3">
            <a:extLst>
              <a:ext uri="{FF2B5EF4-FFF2-40B4-BE49-F238E27FC236}">
                <a16:creationId xmlns:a16="http://schemas.microsoft.com/office/drawing/2014/main" id="{13F31AE8-8BFE-4A76-AE67-F4BE516F9DF8}"/>
              </a:ext>
            </a:extLst>
          </p:cNvPr>
          <p:cNvSpPr>
            <a:spLocks noChangeArrowheads="1"/>
          </p:cNvSpPr>
          <p:nvPr/>
        </p:nvSpPr>
        <p:spPr bwMode="auto">
          <a:xfrm>
            <a:off x="2589213" y="1733550"/>
            <a:ext cx="3846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2H</a:t>
            </a:r>
            <a:r>
              <a:rPr lang="en-GB" altLang="en-US" b="1" baseline="-25000">
                <a:solidFill>
                  <a:schemeClr val="bg1"/>
                </a:solidFill>
              </a:rPr>
              <a:t>2 (g)</a:t>
            </a:r>
            <a:r>
              <a:rPr lang="en-GB" altLang="en-US" b="1">
                <a:solidFill>
                  <a:schemeClr val="bg1"/>
                </a:solidFill>
              </a:rPr>
              <a:t> + O</a:t>
            </a:r>
            <a:r>
              <a:rPr lang="en-GB" altLang="en-US" b="1" baseline="-25000">
                <a:solidFill>
                  <a:schemeClr val="bg1"/>
                </a:solidFill>
              </a:rPr>
              <a:t>2 (g)</a:t>
            </a:r>
            <a:r>
              <a:rPr lang="en-GB" altLang="en-US" b="1">
                <a:solidFill>
                  <a:schemeClr val="bg1"/>
                </a:solidFill>
              </a:rPr>
              <a:t> → 2H</a:t>
            </a:r>
            <a:r>
              <a:rPr lang="en-GB" altLang="en-US" b="1" baseline="-25000">
                <a:solidFill>
                  <a:schemeClr val="bg1"/>
                </a:solidFill>
              </a:rPr>
              <a:t>2</a:t>
            </a:r>
            <a:r>
              <a:rPr lang="en-GB" altLang="en-US" b="1">
                <a:solidFill>
                  <a:schemeClr val="bg1"/>
                </a:solidFill>
              </a:rPr>
              <a:t>O</a:t>
            </a:r>
            <a:r>
              <a:rPr lang="en-GB" altLang="en-US" b="1" baseline="-25000">
                <a:solidFill>
                  <a:schemeClr val="bg1"/>
                </a:solidFill>
              </a:rPr>
              <a:t> (l)</a:t>
            </a:r>
            <a:endParaRPr lang="en-GB" altLang="en-US" b="1">
              <a:solidFill>
                <a:schemeClr val="bg1"/>
              </a:solidFill>
            </a:endParaRPr>
          </a:p>
        </p:txBody>
      </p:sp>
      <p:sp>
        <p:nvSpPr>
          <p:cNvPr id="16390" name="Rectangle 6">
            <a:extLst>
              <a:ext uri="{FF2B5EF4-FFF2-40B4-BE49-F238E27FC236}">
                <a16:creationId xmlns:a16="http://schemas.microsoft.com/office/drawing/2014/main" id="{B53571B5-2967-4A72-978C-53A385FF27CD}"/>
              </a:ext>
            </a:extLst>
          </p:cNvPr>
          <p:cNvSpPr>
            <a:spLocks noChangeArrowheads="1"/>
          </p:cNvSpPr>
          <p:nvPr/>
        </p:nvSpPr>
        <p:spPr bwMode="auto">
          <a:xfrm>
            <a:off x="342900" y="784225"/>
            <a:ext cx="8189913" cy="83026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Calculate the theoretical yield when 10 grams of hydrogen react with excess oxygen to produce water.</a:t>
            </a:r>
          </a:p>
        </p:txBody>
      </p:sp>
      <p:sp>
        <p:nvSpPr>
          <p:cNvPr id="16392" name="Rectangle 87">
            <a:extLst>
              <a:ext uri="{FF2B5EF4-FFF2-40B4-BE49-F238E27FC236}">
                <a16:creationId xmlns:a16="http://schemas.microsoft.com/office/drawing/2014/main" id="{E5B96477-874F-43D6-BC7C-35860099FB7F}"/>
              </a:ext>
            </a:extLst>
          </p:cNvPr>
          <p:cNvSpPr>
            <a:spLocks noChangeArrowheads="1"/>
          </p:cNvSpPr>
          <p:nvPr/>
        </p:nvSpPr>
        <p:spPr bwMode="auto">
          <a:xfrm>
            <a:off x="342900" y="2314575"/>
            <a:ext cx="83613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F6600"/>
                </a:solidFill>
              </a:rPr>
              <a:t>1) </a:t>
            </a:r>
            <a:r>
              <a:rPr lang="en-GB" altLang="en-US"/>
              <a:t>Convert from grams of hydrogen (H</a:t>
            </a:r>
            <a:r>
              <a:rPr lang="en-GB" altLang="en-US" baseline="-25000"/>
              <a:t>2</a:t>
            </a:r>
            <a:r>
              <a:rPr lang="en-GB" altLang="en-US"/>
              <a:t>) to moles.</a:t>
            </a:r>
          </a:p>
        </p:txBody>
      </p:sp>
      <p:sp>
        <p:nvSpPr>
          <p:cNvPr id="16393" name="Rectangle 9">
            <a:extLst>
              <a:ext uri="{FF2B5EF4-FFF2-40B4-BE49-F238E27FC236}">
                <a16:creationId xmlns:a16="http://schemas.microsoft.com/office/drawing/2014/main" id="{0D7A633E-2A4C-4737-9294-6638C9BCCAB9}"/>
              </a:ext>
            </a:extLst>
          </p:cNvPr>
          <p:cNvSpPr>
            <a:spLocks noChangeArrowheads="1"/>
          </p:cNvSpPr>
          <p:nvPr/>
        </p:nvSpPr>
        <p:spPr bwMode="auto">
          <a:xfrm>
            <a:off x="342900" y="3575050"/>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F6600"/>
                </a:solidFill>
              </a:rPr>
              <a:t>2) </a:t>
            </a:r>
            <a:r>
              <a:rPr lang="en-GB" altLang="en-US"/>
              <a:t>Use the coefficients in the balanced equation to find the ratio of hydrogen to water</a:t>
            </a:r>
            <a:r>
              <a:rPr lang="en-GB" altLang="en-US">
                <a:solidFill>
                  <a:srgbClr val="002060"/>
                </a:solidFill>
              </a:rPr>
              <a:t>.</a:t>
            </a:r>
          </a:p>
        </p:txBody>
      </p:sp>
      <p:sp>
        <p:nvSpPr>
          <p:cNvPr id="16394" name="Rectangle 104">
            <a:extLst>
              <a:ext uri="{FF2B5EF4-FFF2-40B4-BE49-F238E27FC236}">
                <a16:creationId xmlns:a16="http://schemas.microsoft.com/office/drawing/2014/main" id="{4E08F334-ABF9-4FFD-906B-FD568A90E6EC}"/>
              </a:ext>
            </a:extLst>
          </p:cNvPr>
          <p:cNvSpPr>
            <a:spLocks noChangeArrowheads="1"/>
          </p:cNvSpPr>
          <p:nvPr/>
        </p:nvSpPr>
        <p:spPr bwMode="auto">
          <a:xfrm>
            <a:off x="342900" y="5167313"/>
            <a:ext cx="81899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F6600"/>
                </a:solidFill>
              </a:rPr>
              <a:t>3) </a:t>
            </a:r>
            <a:r>
              <a:rPr lang="en-GB" altLang="en-US"/>
              <a:t>Then convert from moles of water to grams of water.</a:t>
            </a:r>
          </a:p>
        </p:txBody>
      </p:sp>
      <p:sp>
        <p:nvSpPr>
          <p:cNvPr id="11" name="Rectangle 86">
            <a:extLst>
              <a:ext uri="{FF2B5EF4-FFF2-40B4-BE49-F238E27FC236}">
                <a16:creationId xmlns:a16="http://schemas.microsoft.com/office/drawing/2014/main" id="{125A4669-0883-4CA2-B16E-718DEAA607BA}"/>
              </a:ext>
            </a:extLst>
          </p:cNvPr>
          <p:cNvSpPr>
            <a:spLocks noChangeArrowheads="1"/>
          </p:cNvSpPr>
          <p:nvPr/>
        </p:nvSpPr>
        <p:spPr bwMode="auto">
          <a:xfrm>
            <a:off x="700088" y="2730500"/>
            <a:ext cx="5438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moles H</a:t>
            </a:r>
            <a:r>
              <a:rPr lang="en-GB" altLang="en-US" baseline="-25000"/>
              <a:t>2 </a:t>
            </a:r>
            <a:r>
              <a:rPr lang="en-GB" altLang="en-US"/>
              <a:t>= mass of H</a:t>
            </a:r>
            <a:r>
              <a:rPr lang="en-GB" altLang="en-US" baseline="-25000"/>
              <a:t>2</a:t>
            </a:r>
            <a:r>
              <a:rPr lang="en-GB" altLang="en-US"/>
              <a:t> (g) ÷ r.f.m of H</a:t>
            </a:r>
            <a:r>
              <a:rPr lang="en-GB" altLang="en-US" baseline="-25000"/>
              <a:t>2</a:t>
            </a:r>
            <a:r>
              <a:rPr lang="en-GB" altLang="en-US"/>
              <a:t> </a:t>
            </a:r>
          </a:p>
        </p:txBody>
      </p:sp>
      <p:sp>
        <p:nvSpPr>
          <p:cNvPr id="12" name="Rectangle 85">
            <a:extLst>
              <a:ext uri="{FF2B5EF4-FFF2-40B4-BE49-F238E27FC236}">
                <a16:creationId xmlns:a16="http://schemas.microsoft.com/office/drawing/2014/main" id="{8B14B0DB-4422-4C37-99E5-2556926F797C}"/>
              </a:ext>
            </a:extLst>
          </p:cNvPr>
          <p:cNvSpPr>
            <a:spLocks noChangeArrowheads="1"/>
          </p:cNvSpPr>
          <p:nvPr/>
        </p:nvSpPr>
        <p:spPr bwMode="auto">
          <a:xfrm>
            <a:off x="1981200" y="3133725"/>
            <a:ext cx="1555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10 ÷ 2</a:t>
            </a:r>
          </a:p>
        </p:txBody>
      </p:sp>
      <p:sp>
        <p:nvSpPr>
          <p:cNvPr id="13" name="Rectangle 84">
            <a:extLst>
              <a:ext uri="{FF2B5EF4-FFF2-40B4-BE49-F238E27FC236}">
                <a16:creationId xmlns:a16="http://schemas.microsoft.com/office/drawing/2014/main" id="{C34E0515-A9DD-4E0E-A5B9-EA250F0E0620}"/>
              </a:ext>
            </a:extLst>
          </p:cNvPr>
          <p:cNvSpPr>
            <a:spLocks noChangeArrowheads="1"/>
          </p:cNvSpPr>
          <p:nvPr/>
        </p:nvSpPr>
        <p:spPr bwMode="auto">
          <a:xfrm>
            <a:off x="3311525" y="3124200"/>
            <a:ext cx="3136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a:t>
            </a:r>
            <a:r>
              <a:rPr lang="en-GB" altLang="en-US" b="1"/>
              <a:t>5 moles</a:t>
            </a:r>
          </a:p>
        </p:txBody>
      </p:sp>
      <p:sp>
        <p:nvSpPr>
          <p:cNvPr id="14" name="Rectangle 83">
            <a:extLst>
              <a:ext uri="{FF2B5EF4-FFF2-40B4-BE49-F238E27FC236}">
                <a16:creationId xmlns:a16="http://schemas.microsoft.com/office/drawing/2014/main" id="{6D37026F-CEE4-4E56-A303-266027C44358}"/>
              </a:ext>
            </a:extLst>
          </p:cNvPr>
          <p:cNvSpPr>
            <a:spLocks noChangeArrowheads="1"/>
          </p:cNvSpPr>
          <p:nvPr/>
        </p:nvSpPr>
        <p:spPr bwMode="auto">
          <a:xfrm>
            <a:off x="696913" y="4357688"/>
            <a:ext cx="20796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moles H</a:t>
            </a:r>
            <a:r>
              <a:rPr lang="en-GB" altLang="en-US" baseline="-25000"/>
              <a:t>2</a:t>
            </a:r>
            <a:r>
              <a:rPr lang="en-GB" altLang="en-US"/>
              <a:t> = 2</a:t>
            </a:r>
          </a:p>
        </p:txBody>
      </p:sp>
      <p:sp>
        <p:nvSpPr>
          <p:cNvPr id="15" name="Rectangle 82">
            <a:extLst>
              <a:ext uri="{FF2B5EF4-FFF2-40B4-BE49-F238E27FC236}">
                <a16:creationId xmlns:a16="http://schemas.microsoft.com/office/drawing/2014/main" id="{95750055-2BA0-4B10-A529-5211DC9CABE5}"/>
              </a:ext>
            </a:extLst>
          </p:cNvPr>
          <p:cNvSpPr>
            <a:spLocks noChangeArrowheads="1"/>
          </p:cNvSpPr>
          <p:nvPr/>
        </p:nvSpPr>
        <p:spPr bwMode="auto">
          <a:xfrm>
            <a:off x="696913" y="4727575"/>
            <a:ext cx="22717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moles H</a:t>
            </a:r>
            <a:r>
              <a:rPr lang="en-GB" altLang="en-US" baseline="-25000"/>
              <a:t>2</a:t>
            </a:r>
            <a:r>
              <a:rPr lang="en-GB" altLang="en-US"/>
              <a:t>O = 2</a:t>
            </a:r>
          </a:p>
        </p:txBody>
      </p:sp>
      <p:sp>
        <p:nvSpPr>
          <p:cNvPr id="16" name="Rectangle 81">
            <a:extLst>
              <a:ext uri="{FF2B5EF4-FFF2-40B4-BE49-F238E27FC236}">
                <a16:creationId xmlns:a16="http://schemas.microsoft.com/office/drawing/2014/main" id="{CBB04E74-4F83-49FC-A7A3-ABA386710FF8}"/>
              </a:ext>
            </a:extLst>
          </p:cNvPr>
          <p:cNvSpPr>
            <a:spLocks noChangeArrowheads="1"/>
          </p:cNvSpPr>
          <p:nvPr/>
        </p:nvSpPr>
        <p:spPr bwMode="auto">
          <a:xfrm>
            <a:off x="3657600" y="4478338"/>
            <a:ext cx="3687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t>ratio of H</a:t>
            </a:r>
            <a:r>
              <a:rPr lang="en-GB" altLang="en-US" b="1" baseline="-25000"/>
              <a:t>2</a:t>
            </a:r>
            <a:r>
              <a:rPr lang="en-GB" altLang="en-US" b="1"/>
              <a:t> : H</a:t>
            </a:r>
            <a:r>
              <a:rPr lang="en-GB" altLang="en-US" b="1" baseline="-25000"/>
              <a:t>2</a:t>
            </a:r>
            <a:r>
              <a:rPr lang="en-GB" altLang="en-US" b="1"/>
              <a:t>O = 1</a:t>
            </a:r>
            <a:r>
              <a:rPr lang="en-GB" altLang="en-US" sz="1000" b="1"/>
              <a:t> </a:t>
            </a:r>
            <a:r>
              <a:rPr lang="en-GB" altLang="en-US" b="1"/>
              <a:t>:</a:t>
            </a:r>
            <a:r>
              <a:rPr lang="en-GB" altLang="en-US" sz="1000" b="1"/>
              <a:t> </a:t>
            </a:r>
            <a:r>
              <a:rPr lang="en-GB" altLang="en-US" b="1"/>
              <a:t>1 </a:t>
            </a:r>
          </a:p>
        </p:txBody>
      </p:sp>
      <p:sp>
        <p:nvSpPr>
          <p:cNvPr id="17" name="Rectangle 103">
            <a:extLst>
              <a:ext uri="{FF2B5EF4-FFF2-40B4-BE49-F238E27FC236}">
                <a16:creationId xmlns:a16="http://schemas.microsoft.com/office/drawing/2014/main" id="{8D125024-8FA4-4639-A920-2B3DBCBCCB29}"/>
              </a:ext>
            </a:extLst>
          </p:cNvPr>
          <p:cNvSpPr>
            <a:spLocks noChangeArrowheads="1"/>
          </p:cNvSpPr>
          <p:nvPr/>
        </p:nvSpPr>
        <p:spPr bwMode="auto">
          <a:xfrm>
            <a:off x="696913" y="5581650"/>
            <a:ext cx="5521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mass of H</a:t>
            </a:r>
            <a:r>
              <a:rPr lang="en-GB" altLang="en-US" baseline="-25000"/>
              <a:t>2</a:t>
            </a:r>
            <a:r>
              <a:rPr lang="en-GB" altLang="en-US"/>
              <a:t>O (g) = moles × r.f.m of H</a:t>
            </a:r>
            <a:r>
              <a:rPr lang="en-GB" altLang="en-US" baseline="-25000"/>
              <a:t>2</a:t>
            </a:r>
            <a:r>
              <a:rPr lang="en-GB" altLang="en-US"/>
              <a:t>O</a:t>
            </a:r>
          </a:p>
        </p:txBody>
      </p:sp>
      <p:sp>
        <p:nvSpPr>
          <p:cNvPr id="18" name="Rectangle 102">
            <a:extLst>
              <a:ext uri="{FF2B5EF4-FFF2-40B4-BE49-F238E27FC236}">
                <a16:creationId xmlns:a16="http://schemas.microsoft.com/office/drawing/2014/main" id="{EA4E98C5-1C25-47E5-9015-A1DCF57853B6}"/>
              </a:ext>
            </a:extLst>
          </p:cNvPr>
          <p:cNvSpPr>
            <a:spLocks noChangeArrowheads="1"/>
          </p:cNvSpPr>
          <p:nvPr/>
        </p:nvSpPr>
        <p:spPr bwMode="auto">
          <a:xfrm>
            <a:off x="2897188" y="6011863"/>
            <a:ext cx="2298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5 × 18</a:t>
            </a:r>
          </a:p>
        </p:txBody>
      </p:sp>
      <p:sp>
        <p:nvSpPr>
          <p:cNvPr id="19" name="Rectangle 101">
            <a:extLst>
              <a:ext uri="{FF2B5EF4-FFF2-40B4-BE49-F238E27FC236}">
                <a16:creationId xmlns:a16="http://schemas.microsoft.com/office/drawing/2014/main" id="{42C1017B-D38C-470E-9DAB-A9F81C3FDF49}"/>
              </a:ext>
            </a:extLst>
          </p:cNvPr>
          <p:cNvSpPr>
            <a:spLocks noChangeArrowheads="1"/>
          </p:cNvSpPr>
          <p:nvPr/>
        </p:nvSpPr>
        <p:spPr bwMode="auto">
          <a:xfrm>
            <a:off x="4227513" y="6005513"/>
            <a:ext cx="2298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 </a:t>
            </a:r>
            <a:r>
              <a:rPr lang="en-GB" altLang="en-US" b="1">
                <a:solidFill>
                  <a:srgbClr val="FF6600"/>
                </a:solidFill>
              </a:rPr>
              <a:t>90</a:t>
            </a:r>
            <a:r>
              <a:rPr lang="en-GB" altLang="en-US" sz="1000" b="1">
                <a:solidFill>
                  <a:srgbClr val="FF6600"/>
                </a:solidFill>
              </a:rPr>
              <a:t> </a:t>
            </a:r>
            <a:r>
              <a:rPr lang="en-GB" altLang="en-US" b="1">
                <a:solidFill>
                  <a:srgbClr val="FF6600"/>
                </a:solidFill>
              </a:rPr>
              <a:t>g</a:t>
            </a:r>
          </a:p>
        </p:txBody>
      </p:sp>
      <p:pic>
        <p:nvPicPr>
          <p:cNvPr id="21" name="Picture 8">
            <a:hlinkClick r:id="" action="ppaction://hlinkshowjump?jump=nextslide"/>
            <a:extLst>
              <a:ext uri="{FF2B5EF4-FFF2-40B4-BE49-F238E27FC236}">
                <a16:creationId xmlns:a16="http://schemas.microsoft.com/office/drawing/2014/main" id="{B784631C-6DFB-41D1-A524-4EE42E5E859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2" name="Picture 9" descr="notes_icon">
            <a:extLst>
              <a:ext uri="{FF2B5EF4-FFF2-40B4-BE49-F238E27FC236}">
                <a16:creationId xmlns:a16="http://schemas.microsoft.com/office/drawing/2014/main" id="{F6B35BB4-149F-45A9-A94C-4763480FFAA0}"/>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pic>
        <p:nvPicPr>
          <p:cNvPr id="20" name="Picture 9">
            <a:extLst>
              <a:ext uri="{FF2B5EF4-FFF2-40B4-BE49-F238E27FC236}">
                <a16:creationId xmlns:a16="http://schemas.microsoft.com/office/drawing/2014/main" id="{98AAD43E-55EC-4F67-B80E-83B2727B2DD6}"/>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9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39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nodeType="afterEffect">
                                  <p:stCondLst>
                                    <p:cond delay="0"/>
                                  </p:stCondLst>
                                  <p:childTnLst>
                                    <p:set>
                                      <p:cBhvr>
                                        <p:cTn id="53"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p:bldP spid="16393" grpId="0"/>
      <p:bldP spid="16394" grpId="0"/>
      <p:bldP spid="11" grpId="0"/>
      <p:bldP spid="12" grpId="0"/>
      <p:bldP spid="13" grpId="0"/>
      <p:bldP spid="14" grpId="0"/>
      <p:bldP spid="15" grpId="0"/>
      <p:bldP spid="16"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7" descr="Book_red1.png">
            <a:extLst>
              <a:ext uri="{FF2B5EF4-FFF2-40B4-BE49-F238E27FC236}">
                <a16:creationId xmlns:a16="http://schemas.microsoft.com/office/drawing/2014/main" id="{7BB067A8-7482-4A63-A860-C632485AD71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784225"/>
            <a:ext cx="9144000" cy="525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
            <a:extLst>
              <a:ext uri="{FF2B5EF4-FFF2-40B4-BE49-F238E27FC236}">
                <a16:creationId xmlns:a16="http://schemas.microsoft.com/office/drawing/2014/main" id="{C684E6BC-43BA-447E-B254-1F8F788AC9ED}"/>
              </a:ext>
            </a:extLst>
          </p:cNvPr>
          <p:cNvSpPr>
            <a:spLocks noGrp="1" noChangeArrowheads="1"/>
          </p:cNvSpPr>
          <p:nvPr>
            <p:ph type="title"/>
          </p:nvPr>
        </p:nvSpPr>
        <p:spPr/>
        <p:txBody>
          <a:bodyPr/>
          <a:lstStyle/>
          <a:p>
            <a:r>
              <a:rPr lang="en-GB" altLang="en-US"/>
              <a:t>How is percentage yield calculated?</a:t>
            </a:r>
            <a:endParaRPr lang="en-US" altLang="en-US"/>
          </a:p>
        </p:txBody>
      </p:sp>
      <p:sp>
        <p:nvSpPr>
          <p:cNvPr id="207877" name="Text Box 5">
            <a:extLst>
              <a:ext uri="{FF2B5EF4-FFF2-40B4-BE49-F238E27FC236}">
                <a16:creationId xmlns:a16="http://schemas.microsoft.com/office/drawing/2014/main" id="{1549B45C-25C0-48B6-9D51-2F89BEFAE653}"/>
              </a:ext>
            </a:extLst>
          </p:cNvPr>
          <p:cNvSpPr txBox="1">
            <a:spLocks noChangeArrowheads="1"/>
          </p:cNvSpPr>
          <p:nvPr/>
        </p:nvSpPr>
        <p:spPr bwMode="auto">
          <a:xfrm>
            <a:off x="342900" y="4270375"/>
            <a:ext cx="7829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The percentage yield is always less than 100%.</a:t>
            </a:r>
          </a:p>
        </p:txBody>
      </p:sp>
      <p:sp>
        <p:nvSpPr>
          <p:cNvPr id="207878" name="Text Box 6">
            <a:extLst>
              <a:ext uri="{FF2B5EF4-FFF2-40B4-BE49-F238E27FC236}">
                <a16:creationId xmlns:a16="http://schemas.microsoft.com/office/drawing/2014/main" id="{869FF0CF-0AF0-42C6-BF4F-309603CE005F}"/>
              </a:ext>
            </a:extLst>
          </p:cNvPr>
          <p:cNvSpPr txBox="1">
            <a:spLocks noChangeArrowheads="1"/>
          </p:cNvSpPr>
          <p:nvPr/>
        </p:nvSpPr>
        <p:spPr bwMode="auto">
          <a:xfrm>
            <a:off x="342900" y="2239963"/>
            <a:ext cx="8418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The equation for working out the percentage yield is:</a:t>
            </a:r>
            <a:endParaRPr lang="en-GB" altLang="en-US"/>
          </a:p>
        </p:txBody>
      </p:sp>
      <p:sp>
        <p:nvSpPr>
          <p:cNvPr id="207879" name="Text Box 7">
            <a:extLst>
              <a:ext uri="{FF2B5EF4-FFF2-40B4-BE49-F238E27FC236}">
                <a16:creationId xmlns:a16="http://schemas.microsoft.com/office/drawing/2014/main" id="{8E074316-6538-445E-92CB-435B92E86450}"/>
              </a:ext>
            </a:extLst>
          </p:cNvPr>
          <p:cNvSpPr txBox="1">
            <a:spLocks noChangeArrowheads="1"/>
          </p:cNvSpPr>
          <p:nvPr/>
        </p:nvSpPr>
        <p:spPr bwMode="auto">
          <a:xfrm>
            <a:off x="342900" y="4938007"/>
            <a:ext cx="5938838" cy="457200"/>
          </a:xfrm>
          <a:prstGeom prst="rect">
            <a:avLst/>
          </a:prstGeom>
          <a:solidFill>
            <a:srgbClr val="FFCC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Why is the percentage yield never 100%?</a:t>
            </a:r>
            <a:endParaRPr lang="en-GB" altLang="en-US" sz="1200">
              <a:solidFill>
                <a:srgbClr val="010066"/>
              </a:solidFill>
            </a:endParaRPr>
          </a:p>
        </p:txBody>
      </p:sp>
      <p:sp>
        <p:nvSpPr>
          <p:cNvPr id="207880" name="Text Box 8">
            <a:extLst>
              <a:ext uri="{FF2B5EF4-FFF2-40B4-BE49-F238E27FC236}">
                <a16:creationId xmlns:a16="http://schemas.microsoft.com/office/drawing/2014/main" id="{73D1B01C-9BAA-4E0B-88C8-0F22F13F4615}"/>
              </a:ext>
            </a:extLst>
          </p:cNvPr>
          <p:cNvSpPr txBox="1">
            <a:spLocks noChangeArrowheads="1"/>
          </p:cNvSpPr>
          <p:nvPr/>
        </p:nvSpPr>
        <p:spPr bwMode="auto">
          <a:xfrm>
            <a:off x="342900" y="5650794"/>
            <a:ext cx="8658225" cy="457200"/>
          </a:xfrm>
          <a:prstGeom prst="rect">
            <a:avLst/>
          </a:prstGeom>
          <a:solidFill>
            <a:srgbClr val="FFCC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dirty="0">
                <a:solidFill>
                  <a:srgbClr val="010066"/>
                </a:solidFill>
              </a:rPr>
              <a:t>What does it mean if the percentage yield of a reaction is 0%?</a:t>
            </a:r>
            <a:endParaRPr lang="en-GB" altLang="en-US" dirty="0"/>
          </a:p>
        </p:txBody>
      </p:sp>
      <p:sp>
        <p:nvSpPr>
          <p:cNvPr id="207882" name="AutoShape 10">
            <a:extLst>
              <a:ext uri="{FF2B5EF4-FFF2-40B4-BE49-F238E27FC236}">
                <a16:creationId xmlns:a16="http://schemas.microsoft.com/office/drawing/2014/main" id="{1D20814A-EFCA-4AE5-8D9E-1B31080DA8B9}"/>
              </a:ext>
            </a:extLst>
          </p:cNvPr>
          <p:cNvSpPr>
            <a:spLocks noChangeArrowheads="1"/>
          </p:cNvSpPr>
          <p:nvPr/>
        </p:nvSpPr>
        <p:spPr bwMode="auto">
          <a:xfrm>
            <a:off x="342900" y="2989263"/>
            <a:ext cx="7343775" cy="1062037"/>
          </a:xfrm>
          <a:prstGeom prst="roundRect">
            <a:avLst>
              <a:gd name="adj" fmla="val 0"/>
            </a:avLst>
          </a:prstGeom>
          <a:solidFill>
            <a:srgbClr val="FF6600"/>
          </a:solidFill>
          <a:ln w="38100">
            <a:solidFill>
              <a:srgbClr val="FF6600"/>
            </a:solidFill>
            <a:round/>
            <a:headEnd/>
            <a:tailEnd/>
          </a:ln>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endParaRPr lang="en-GB" altLang="en-US"/>
          </a:p>
        </p:txBody>
      </p:sp>
      <p:sp>
        <p:nvSpPr>
          <p:cNvPr id="207883" name="Text Box 11">
            <a:extLst>
              <a:ext uri="{FF2B5EF4-FFF2-40B4-BE49-F238E27FC236}">
                <a16:creationId xmlns:a16="http://schemas.microsoft.com/office/drawing/2014/main" id="{4A1C2EDB-0B98-4ADB-902A-1442CAEFB150}"/>
              </a:ext>
            </a:extLst>
          </p:cNvPr>
          <p:cNvSpPr txBox="1">
            <a:spLocks noChangeArrowheads="1"/>
          </p:cNvSpPr>
          <p:nvPr/>
        </p:nvSpPr>
        <p:spPr bwMode="auto">
          <a:xfrm>
            <a:off x="536575" y="3292475"/>
            <a:ext cx="2589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b="1">
                <a:solidFill>
                  <a:schemeClr val="bg1"/>
                </a:solidFill>
              </a:rPr>
              <a:t>percentage yield</a:t>
            </a:r>
          </a:p>
        </p:txBody>
      </p:sp>
      <p:sp>
        <p:nvSpPr>
          <p:cNvPr id="207884" name="Text Box 12">
            <a:extLst>
              <a:ext uri="{FF2B5EF4-FFF2-40B4-BE49-F238E27FC236}">
                <a16:creationId xmlns:a16="http://schemas.microsoft.com/office/drawing/2014/main" id="{1CD87AEE-3CD0-4E70-B7F6-A7F0550455E2}"/>
              </a:ext>
            </a:extLst>
          </p:cNvPr>
          <p:cNvSpPr txBox="1">
            <a:spLocks noChangeArrowheads="1"/>
          </p:cNvSpPr>
          <p:nvPr/>
        </p:nvSpPr>
        <p:spPr bwMode="auto">
          <a:xfrm>
            <a:off x="3232150" y="3292475"/>
            <a:ext cx="36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b="1">
                <a:solidFill>
                  <a:schemeClr val="bg1"/>
                </a:solidFill>
              </a:rPr>
              <a:t>=</a:t>
            </a:r>
          </a:p>
        </p:txBody>
      </p:sp>
      <p:sp>
        <p:nvSpPr>
          <p:cNvPr id="207885" name="Text Box 13">
            <a:extLst>
              <a:ext uri="{FF2B5EF4-FFF2-40B4-BE49-F238E27FC236}">
                <a16:creationId xmlns:a16="http://schemas.microsoft.com/office/drawing/2014/main" id="{169051D8-2E04-4931-8619-6F421F809B82}"/>
              </a:ext>
            </a:extLst>
          </p:cNvPr>
          <p:cNvSpPr txBox="1">
            <a:spLocks noChangeArrowheads="1"/>
          </p:cNvSpPr>
          <p:nvPr/>
        </p:nvSpPr>
        <p:spPr bwMode="auto">
          <a:xfrm>
            <a:off x="6292850" y="3292475"/>
            <a:ext cx="36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b="1">
                <a:solidFill>
                  <a:schemeClr val="bg1"/>
                </a:solidFill>
              </a:rPr>
              <a:t>×</a:t>
            </a:r>
          </a:p>
        </p:txBody>
      </p:sp>
      <p:sp>
        <p:nvSpPr>
          <p:cNvPr id="207886" name="Text Box 14">
            <a:extLst>
              <a:ext uri="{FF2B5EF4-FFF2-40B4-BE49-F238E27FC236}">
                <a16:creationId xmlns:a16="http://schemas.microsoft.com/office/drawing/2014/main" id="{A7C3E427-1F22-47D3-83A5-EB0839ADAA7A}"/>
              </a:ext>
            </a:extLst>
          </p:cNvPr>
          <p:cNvSpPr txBox="1">
            <a:spLocks noChangeArrowheads="1"/>
          </p:cNvSpPr>
          <p:nvPr/>
        </p:nvSpPr>
        <p:spPr bwMode="auto">
          <a:xfrm>
            <a:off x="3684588" y="3019425"/>
            <a:ext cx="25273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spcBef>
                <a:spcPct val="50000"/>
              </a:spcBef>
            </a:pPr>
            <a:r>
              <a:rPr lang="en-GB" altLang="en-US" b="1">
                <a:solidFill>
                  <a:schemeClr val="bg1"/>
                </a:solidFill>
              </a:rPr>
              <a:t>actual yield</a:t>
            </a:r>
          </a:p>
          <a:p>
            <a:pPr algn="ctr" eaLnBrk="1" hangingPunct="1">
              <a:spcBef>
                <a:spcPct val="50000"/>
              </a:spcBef>
            </a:pPr>
            <a:r>
              <a:rPr lang="en-GB" altLang="en-US" b="1">
                <a:solidFill>
                  <a:schemeClr val="bg1"/>
                </a:solidFill>
              </a:rPr>
              <a:t>theoretical yield</a:t>
            </a:r>
          </a:p>
        </p:txBody>
      </p:sp>
      <p:sp>
        <p:nvSpPr>
          <p:cNvPr id="18445" name="Line 15">
            <a:extLst>
              <a:ext uri="{FF2B5EF4-FFF2-40B4-BE49-F238E27FC236}">
                <a16:creationId xmlns:a16="http://schemas.microsoft.com/office/drawing/2014/main" id="{464CC543-85B7-4F54-B8D1-316B1928E746}"/>
              </a:ext>
            </a:extLst>
          </p:cNvPr>
          <p:cNvSpPr>
            <a:spLocks noChangeShapeType="1"/>
          </p:cNvSpPr>
          <p:nvPr/>
        </p:nvSpPr>
        <p:spPr bwMode="auto">
          <a:xfrm>
            <a:off x="3778250" y="3521075"/>
            <a:ext cx="2336800"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888" name="Text Box 16">
            <a:extLst>
              <a:ext uri="{FF2B5EF4-FFF2-40B4-BE49-F238E27FC236}">
                <a16:creationId xmlns:a16="http://schemas.microsoft.com/office/drawing/2014/main" id="{E54B7A78-7FB2-4AE8-9384-50BF7D186ADB}"/>
              </a:ext>
            </a:extLst>
          </p:cNvPr>
          <p:cNvSpPr txBox="1">
            <a:spLocks noChangeArrowheads="1"/>
          </p:cNvSpPr>
          <p:nvPr/>
        </p:nvSpPr>
        <p:spPr bwMode="auto">
          <a:xfrm>
            <a:off x="6759575" y="3292475"/>
            <a:ext cx="693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b="1">
                <a:solidFill>
                  <a:schemeClr val="bg1"/>
                </a:solidFill>
              </a:rPr>
              <a:t>100</a:t>
            </a:r>
            <a:endParaRPr lang="en-GB" altLang="en-US">
              <a:solidFill>
                <a:schemeClr val="bg1"/>
              </a:solidFill>
            </a:endParaRPr>
          </a:p>
        </p:txBody>
      </p:sp>
      <p:sp>
        <p:nvSpPr>
          <p:cNvPr id="18448" name="Text Box 6">
            <a:extLst>
              <a:ext uri="{FF2B5EF4-FFF2-40B4-BE49-F238E27FC236}">
                <a16:creationId xmlns:a16="http://schemas.microsoft.com/office/drawing/2014/main" id="{30C024A9-A46F-4C6D-A1EE-99F1954E312C}"/>
              </a:ext>
            </a:extLst>
          </p:cNvPr>
          <p:cNvSpPr txBox="1">
            <a:spLocks noChangeArrowheads="1"/>
          </p:cNvSpPr>
          <p:nvPr/>
        </p:nvSpPr>
        <p:spPr bwMode="auto">
          <a:xfrm>
            <a:off x="342900" y="784225"/>
            <a:ext cx="63785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The percentage yield of a reaction is the actual yield written as a percentage of the theoretical yield.</a:t>
            </a:r>
            <a:endParaRPr lang="en-GB" altLang="en-US"/>
          </a:p>
        </p:txBody>
      </p:sp>
      <p:pic>
        <p:nvPicPr>
          <p:cNvPr id="18" name="Picture 8">
            <a:hlinkClick r:id="" action="ppaction://hlinkshowjump?jump=nextslide"/>
            <a:extLst>
              <a:ext uri="{FF2B5EF4-FFF2-40B4-BE49-F238E27FC236}">
                <a16:creationId xmlns:a16="http://schemas.microsoft.com/office/drawing/2014/main" id="{21FB826A-7A65-4A51-A444-F49E863CC25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9" name="Picture 9" descr="notes_icon">
            <a:extLst>
              <a:ext uri="{FF2B5EF4-FFF2-40B4-BE49-F238E27FC236}">
                <a16:creationId xmlns:a16="http://schemas.microsoft.com/office/drawing/2014/main" id="{5372EEE2-60E3-4A6E-A53C-B102C2178E2E}"/>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20" name="Picture 9">
            <a:extLst>
              <a:ext uri="{FF2B5EF4-FFF2-40B4-BE49-F238E27FC236}">
                <a16:creationId xmlns:a16="http://schemas.microsoft.com/office/drawing/2014/main" id="{7080BC30-B8CC-4238-901D-F16A345F6A70}"/>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78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78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788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788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788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788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788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7877"/>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7879"/>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7880"/>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0"/>
                                  </p:stCondLst>
                                  <p:childTnLst>
                                    <p:set>
                                      <p:cBhvr>
                                        <p:cTn id="35"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7" grpId="0"/>
      <p:bldP spid="207878" grpId="0"/>
      <p:bldP spid="207879" grpId="0" animBg="1"/>
      <p:bldP spid="207880" grpId="0" animBg="1"/>
      <p:bldP spid="207882" grpId="0" animBg="1"/>
      <p:bldP spid="207883" grpId="0"/>
      <p:bldP spid="207884" grpId="0"/>
      <p:bldP spid="207885" grpId="0"/>
      <p:bldP spid="207886" grpId="0"/>
      <p:bldP spid="2078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3D6FE039-D44B-4CAE-9152-3E91BBB69A16}"/>
              </a:ext>
            </a:extLst>
          </p:cNvPr>
          <p:cNvSpPr>
            <a:spLocks noGrp="1" noChangeArrowheads="1"/>
          </p:cNvSpPr>
          <p:nvPr>
            <p:ph type="title"/>
          </p:nvPr>
        </p:nvSpPr>
        <p:spPr/>
        <p:txBody>
          <a:bodyPr/>
          <a:lstStyle/>
          <a:p>
            <a:r>
              <a:rPr lang="en-GB" altLang="en-US"/>
              <a:t>Calculating percentage yield: example</a:t>
            </a:r>
            <a:endParaRPr lang="en-US" altLang="en-US"/>
          </a:p>
        </p:txBody>
      </p:sp>
      <p:sp>
        <p:nvSpPr>
          <p:cNvPr id="209928" name="Text Box 8">
            <a:extLst>
              <a:ext uri="{FF2B5EF4-FFF2-40B4-BE49-F238E27FC236}">
                <a16:creationId xmlns:a16="http://schemas.microsoft.com/office/drawing/2014/main" id="{AD7EF17A-2EE0-4973-B108-7D30A3BCD736}"/>
              </a:ext>
            </a:extLst>
          </p:cNvPr>
          <p:cNvSpPr txBox="1">
            <a:spLocks noChangeArrowheads="1"/>
          </p:cNvSpPr>
          <p:nvPr/>
        </p:nvSpPr>
        <p:spPr bwMode="auto">
          <a:xfrm>
            <a:off x="342900" y="2484613"/>
            <a:ext cx="72342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He lost some copper when he filtered the solution, and ended up with 40 grams.  </a:t>
            </a:r>
            <a:endParaRPr lang="en-GB" altLang="en-US" dirty="0"/>
          </a:p>
        </p:txBody>
      </p:sp>
      <p:sp>
        <p:nvSpPr>
          <p:cNvPr id="209930" name="AutoShape 10">
            <a:extLst>
              <a:ext uri="{FF2B5EF4-FFF2-40B4-BE49-F238E27FC236}">
                <a16:creationId xmlns:a16="http://schemas.microsoft.com/office/drawing/2014/main" id="{01CF6F0B-1683-46BC-BC91-CC2782098F49}"/>
              </a:ext>
            </a:extLst>
          </p:cNvPr>
          <p:cNvSpPr>
            <a:spLocks noChangeArrowheads="1"/>
          </p:cNvSpPr>
          <p:nvPr/>
        </p:nvSpPr>
        <p:spPr bwMode="auto">
          <a:xfrm>
            <a:off x="344488" y="4275313"/>
            <a:ext cx="6270625" cy="998538"/>
          </a:xfrm>
          <a:prstGeom prst="roundRect">
            <a:avLst>
              <a:gd name="adj" fmla="val 0"/>
            </a:avLst>
          </a:prstGeom>
          <a:solidFill>
            <a:srgbClr val="FF6600"/>
          </a:solidFill>
          <a:ln w="38100">
            <a:solidFill>
              <a:srgbClr val="FF6600"/>
            </a:solidFill>
            <a:round/>
            <a:headEnd/>
            <a:tailEnd/>
          </a:ln>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solidFill>
                <a:schemeClr val="bg1"/>
              </a:solidFill>
            </a:endParaRPr>
          </a:p>
        </p:txBody>
      </p:sp>
      <p:sp>
        <p:nvSpPr>
          <p:cNvPr id="209931" name="Rectangle 11">
            <a:extLst>
              <a:ext uri="{FF2B5EF4-FFF2-40B4-BE49-F238E27FC236}">
                <a16:creationId xmlns:a16="http://schemas.microsoft.com/office/drawing/2014/main" id="{E8B52A15-FDAB-4FBE-A847-B8DEC11C5F93}"/>
              </a:ext>
            </a:extLst>
          </p:cNvPr>
          <p:cNvSpPr>
            <a:spLocks noChangeArrowheads="1"/>
          </p:cNvSpPr>
          <p:nvPr/>
        </p:nvSpPr>
        <p:spPr bwMode="auto">
          <a:xfrm>
            <a:off x="363538" y="4545188"/>
            <a:ext cx="7105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b="1">
                <a:solidFill>
                  <a:schemeClr val="bg1"/>
                </a:solidFill>
              </a:rPr>
              <a:t>percentage yield =                               × 100   </a:t>
            </a:r>
            <a:endParaRPr lang="en-GB" altLang="en-US">
              <a:solidFill>
                <a:schemeClr val="bg1"/>
              </a:solidFill>
            </a:endParaRPr>
          </a:p>
        </p:txBody>
      </p:sp>
      <p:sp>
        <p:nvSpPr>
          <p:cNvPr id="209932" name="Rectangle 12">
            <a:extLst>
              <a:ext uri="{FF2B5EF4-FFF2-40B4-BE49-F238E27FC236}">
                <a16:creationId xmlns:a16="http://schemas.microsoft.com/office/drawing/2014/main" id="{2CF0C4D2-4514-4BA2-8F40-536C7A2F2D7A}"/>
              </a:ext>
            </a:extLst>
          </p:cNvPr>
          <p:cNvSpPr>
            <a:spLocks noChangeArrowheads="1"/>
          </p:cNvSpPr>
          <p:nvPr/>
        </p:nvSpPr>
        <p:spPr bwMode="auto">
          <a:xfrm>
            <a:off x="3073400" y="4843638"/>
            <a:ext cx="27416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b="1">
                <a:solidFill>
                  <a:schemeClr val="bg1"/>
                </a:solidFill>
              </a:rPr>
              <a:t>theoretical yield</a:t>
            </a:r>
          </a:p>
        </p:txBody>
      </p:sp>
      <p:sp>
        <p:nvSpPr>
          <p:cNvPr id="209935" name="Rectangle 15">
            <a:extLst>
              <a:ext uri="{FF2B5EF4-FFF2-40B4-BE49-F238E27FC236}">
                <a16:creationId xmlns:a16="http://schemas.microsoft.com/office/drawing/2014/main" id="{CB6933D3-C897-434E-B390-5EF83F13825D}"/>
              </a:ext>
            </a:extLst>
          </p:cNvPr>
          <p:cNvSpPr>
            <a:spLocks noChangeArrowheads="1"/>
          </p:cNvSpPr>
          <p:nvPr/>
        </p:nvSpPr>
        <p:spPr bwMode="auto">
          <a:xfrm>
            <a:off x="342900" y="5658556"/>
            <a:ext cx="640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a:solidFill>
                  <a:srgbClr val="010066"/>
                </a:solidFill>
              </a:rPr>
              <a:t>percentage yield =              × 100  =</a:t>
            </a:r>
            <a:endParaRPr lang="en-GB" altLang="en-US">
              <a:solidFill>
                <a:srgbClr val="FF6600"/>
              </a:solidFill>
            </a:endParaRPr>
          </a:p>
        </p:txBody>
      </p:sp>
      <p:sp>
        <p:nvSpPr>
          <p:cNvPr id="209936" name="Rectangle 1688">
            <a:extLst>
              <a:ext uri="{FF2B5EF4-FFF2-40B4-BE49-F238E27FC236}">
                <a16:creationId xmlns:a16="http://schemas.microsoft.com/office/drawing/2014/main" id="{D0176DA8-F65F-4236-AAF1-4524502B4F3C}"/>
              </a:ext>
            </a:extLst>
          </p:cNvPr>
          <p:cNvSpPr>
            <a:spLocks noChangeArrowheads="1"/>
          </p:cNvSpPr>
          <p:nvPr/>
        </p:nvSpPr>
        <p:spPr bwMode="auto">
          <a:xfrm>
            <a:off x="3133725" y="5404556"/>
            <a:ext cx="785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a:solidFill>
                  <a:srgbClr val="010066"/>
                </a:solidFill>
              </a:rPr>
              <a:t>40</a:t>
            </a:r>
            <a:r>
              <a:rPr lang="en-GB" altLang="en-US" sz="1000">
                <a:solidFill>
                  <a:srgbClr val="010066"/>
                </a:solidFill>
              </a:rPr>
              <a:t> </a:t>
            </a:r>
            <a:r>
              <a:rPr lang="en-GB" altLang="en-US">
                <a:solidFill>
                  <a:srgbClr val="010066"/>
                </a:solidFill>
              </a:rPr>
              <a:t>g </a:t>
            </a:r>
          </a:p>
        </p:txBody>
      </p:sp>
      <p:sp>
        <p:nvSpPr>
          <p:cNvPr id="15" name="Rectangle 14">
            <a:extLst>
              <a:ext uri="{FF2B5EF4-FFF2-40B4-BE49-F238E27FC236}">
                <a16:creationId xmlns:a16="http://schemas.microsoft.com/office/drawing/2014/main" id="{D6A3CF0B-90E3-4C25-AECA-D822039679DA}"/>
              </a:ext>
            </a:extLst>
          </p:cNvPr>
          <p:cNvSpPr>
            <a:spLocks noChangeArrowheads="1"/>
          </p:cNvSpPr>
          <p:nvPr/>
        </p:nvSpPr>
        <p:spPr bwMode="auto">
          <a:xfrm>
            <a:off x="5367338" y="5656969"/>
            <a:ext cx="10429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eaLnBrk="1" hangingPunct="1"/>
            <a:r>
              <a:rPr lang="en-GB" altLang="en-US" b="1">
                <a:solidFill>
                  <a:srgbClr val="FF6600"/>
                </a:solidFill>
              </a:rPr>
              <a:t>80%</a:t>
            </a:r>
          </a:p>
        </p:txBody>
      </p:sp>
      <p:sp>
        <p:nvSpPr>
          <p:cNvPr id="19467" name="Text Box 6">
            <a:extLst>
              <a:ext uri="{FF2B5EF4-FFF2-40B4-BE49-F238E27FC236}">
                <a16:creationId xmlns:a16="http://schemas.microsoft.com/office/drawing/2014/main" id="{CBA8D353-4557-45E5-9821-5573855F1E6E}"/>
              </a:ext>
            </a:extLst>
          </p:cNvPr>
          <p:cNvSpPr txBox="1">
            <a:spLocks noChangeArrowheads="1"/>
          </p:cNvSpPr>
          <p:nvPr/>
        </p:nvSpPr>
        <p:spPr bwMode="auto">
          <a:xfrm>
            <a:off x="342900" y="784225"/>
            <a:ext cx="74120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Paul reacted copper sulfate solution with some iron. </a:t>
            </a:r>
            <a:endParaRPr lang="en-GB" altLang="en-US" dirty="0"/>
          </a:p>
        </p:txBody>
      </p:sp>
      <p:sp>
        <p:nvSpPr>
          <p:cNvPr id="18" name="Rectangle 17">
            <a:extLst>
              <a:ext uri="{FF2B5EF4-FFF2-40B4-BE49-F238E27FC236}">
                <a16:creationId xmlns:a16="http://schemas.microsoft.com/office/drawing/2014/main" id="{B9D8384D-3A7F-4F08-9075-A14D7010F846}"/>
              </a:ext>
            </a:extLst>
          </p:cNvPr>
          <p:cNvSpPr>
            <a:spLocks noChangeArrowheads="1"/>
          </p:cNvSpPr>
          <p:nvPr/>
        </p:nvSpPr>
        <p:spPr bwMode="auto">
          <a:xfrm>
            <a:off x="342900" y="3518957"/>
            <a:ext cx="6450013" cy="46196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What is the </a:t>
            </a:r>
            <a:r>
              <a:rPr lang="en-GB" altLang="en-US" b="1">
                <a:solidFill>
                  <a:srgbClr val="010066"/>
                </a:solidFill>
              </a:rPr>
              <a:t>percentage yield</a:t>
            </a:r>
            <a:r>
              <a:rPr lang="en-GB" altLang="en-US">
                <a:solidFill>
                  <a:srgbClr val="010066"/>
                </a:solidFill>
              </a:rPr>
              <a:t> of the reaction?</a:t>
            </a:r>
            <a:endParaRPr lang="en-GB" altLang="en-US"/>
          </a:p>
        </p:txBody>
      </p:sp>
      <p:pic>
        <p:nvPicPr>
          <p:cNvPr id="19469" name="Picture 185" descr="scientist_male_large.png">
            <a:extLst>
              <a:ext uri="{FF2B5EF4-FFF2-40B4-BE49-F238E27FC236}">
                <a16:creationId xmlns:a16="http://schemas.microsoft.com/office/drawing/2014/main" id="{E7C43621-5885-44EC-9202-7644AC91F03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61138" y="3135313"/>
            <a:ext cx="2316162"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0" name="Rectangle 16">
            <a:extLst>
              <a:ext uri="{FF2B5EF4-FFF2-40B4-BE49-F238E27FC236}">
                <a16:creationId xmlns:a16="http://schemas.microsoft.com/office/drawing/2014/main" id="{28A8AE56-DFED-4272-A5D4-D16E5D873B65}"/>
              </a:ext>
            </a:extLst>
          </p:cNvPr>
          <p:cNvSpPr>
            <a:spLocks noChangeArrowheads="1"/>
          </p:cNvSpPr>
          <p:nvPr/>
        </p:nvSpPr>
        <p:spPr bwMode="auto">
          <a:xfrm>
            <a:off x="342900" y="1448682"/>
            <a:ext cx="8189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Using reacting masses, he worked out that the theoretical yield of the reaction was 50 grams of copper.</a:t>
            </a:r>
            <a:endParaRPr lang="en-GB" altLang="en-US" dirty="0"/>
          </a:p>
        </p:txBody>
      </p:sp>
      <p:pic>
        <p:nvPicPr>
          <p:cNvPr id="19" name="Picture 18" descr="slide 9 line.png">
            <a:extLst>
              <a:ext uri="{FF2B5EF4-FFF2-40B4-BE49-F238E27FC236}">
                <a16:creationId xmlns:a16="http://schemas.microsoft.com/office/drawing/2014/main" id="{2CA9D6B3-4C35-4948-A950-69FFF0E4D18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70250" y="4772201"/>
            <a:ext cx="2354263" cy="20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descr="slide 9 line 2.png">
            <a:extLst>
              <a:ext uri="{FF2B5EF4-FFF2-40B4-BE49-F238E27FC236}">
                <a16:creationId xmlns:a16="http://schemas.microsoft.com/office/drawing/2014/main" id="{137AE47A-C1D1-4A14-B37C-62D0E88AECC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071813" y="5850644"/>
            <a:ext cx="95091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0">
            <a:extLst>
              <a:ext uri="{FF2B5EF4-FFF2-40B4-BE49-F238E27FC236}">
                <a16:creationId xmlns:a16="http://schemas.microsoft.com/office/drawing/2014/main" id="{CFAB6B5F-01C9-4BEA-B5F9-35E2A3EBF913}"/>
              </a:ext>
            </a:extLst>
          </p:cNvPr>
          <p:cNvSpPr>
            <a:spLocks noChangeArrowheads="1"/>
          </p:cNvSpPr>
          <p:nvPr/>
        </p:nvSpPr>
        <p:spPr bwMode="auto">
          <a:xfrm>
            <a:off x="3351213" y="4292776"/>
            <a:ext cx="19446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bg1"/>
                </a:solidFill>
              </a:rPr>
              <a:t>actual yield </a:t>
            </a:r>
            <a:endParaRPr lang="en-GB" altLang="en-US"/>
          </a:p>
        </p:txBody>
      </p:sp>
      <p:sp>
        <p:nvSpPr>
          <p:cNvPr id="22" name="Rectangle 21">
            <a:extLst>
              <a:ext uri="{FF2B5EF4-FFF2-40B4-BE49-F238E27FC236}">
                <a16:creationId xmlns:a16="http://schemas.microsoft.com/office/drawing/2014/main" id="{E06FFCBD-96C7-4C60-B054-BE335F7F03F4}"/>
              </a:ext>
            </a:extLst>
          </p:cNvPr>
          <p:cNvSpPr>
            <a:spLocks noChangeArrowheads="1"/>
          </p:cNvSpPr>
          <p:nvPr/>
        </p:nvSpPr>
        <p:spPr bwMode="auto">
          <a:xfrm>
            <a:off x="3165475" y="5930019"/>
            <a:ext cx="7350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eaLnBrk="1" hangingPunct="1"/>
            <a:r>
              <a:rPr lang="en-GB" altLang="en-US">
                <a:solidFill>
                  <a:srgbClr val="010066"/>
                </a:solidFill>
              </a:rPr>
              <a:t>50</a:t>
            </a:r>
            <a:r>
              <a:rPr lang="en-GB" altLang="en-US" sz="1000">
                <a:solidFill>
                  <a:srgbClr val="010066"/>
                </a:solidFill>
              </a:rPr>
              <a:t> </a:t>
            </a:r>
            <a:r>
              <a:rPr lang="en-GB" altLang="en-US">
                <a:solidFill>
                  <a:srgbClr val="010066"/>
                </a:solidFill>
              </a:rPr>
              <a:t>g</a:t>
            </a:r>
          </a:p>
        </p:txBody>
      </p:sp>
      <p:pic>
        <p:nvPicPr>
          <p:cNvPr id="23" name="Picture 8">
            <a:hlinkClick r:id="" action="ppaction://hlinkshowjump?jump=nextslide"/>
            <a:extLst>
              <a:ext uri="{FF2B5EF4-FFF2-40B4-BE49-F238E27FC236}">
                <a16:creationId xmlns:a16="http://schemas.microsoft.com/office/drawing/2014/main" id="{3D2FF023-EBF9-47A5-B510-A14F4A947903}"/>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4" name="Picture 9" descr="notes_icon">
            <a:extLst>
              <a:ext uri="{FF2B5EF4-FFF2-40B4-BE49-F238E27FC236}">
                <a16:creationId xmlns:a16="http://schemas.microsoft.com/office/drawing/2014/main" id="{943521F0-C266-49E3-B53A-4BB7A770B982}"/>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pic>
        <p:nvPicPr>
          <p:cNvPr id="25" name="Picture 9">
            <a:extLst>
              <a:ext uri="{FF2B5EF4-FFF2-40B4-BE49-F238E27FC236}">
                <a16:creationId xmlns:a16="http://schemas.microsoft.com/office/drawing/2014/main" id="{2B67DC10-07BD-4697-B381-97C817554259}"/>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992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9930"/>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209931"/>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09932"/>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9935"/>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209936"/>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8" grpId="0"/>
      <p:bldP spid="209930" grpId="0" animBg="1"/>
      <p:bldP spid="209931" grpId="0"/>
      <p:bldP spid="209932" grpId="0"/>
      <p:bldP spid="209935" grpId="0"/>
      <p:bldP spid="209936" grpId="0"/>
      <p:bldP spid="15" grpId="0"/>
      <p:bldP spid="18" grpId="0" animBg="1"/>
      <p:bldP spid="19470" grpId="0"/>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F6FB98BF-3789-4C7E-B079-C97F1FBDF6E0}"/>
              </a:ext>
            </a:extLst>
          </p:cNvPr>
          <p:cNvSpPr>
            <a:spLocks noGrp="1" noChangeArrowheads="1"/>
          </p:cNvSpPr>
          <p:nvPr>
            <p:ph type="title"/>
          </p:nvPr>
        </p:nvSpPr>
        <p:spPr/>
        <p:txBody>
          <a:bodyPr/>
          <a:lstStyle/>
          <a:p>
            <a:r>
              <a:rPr lang="en-GB" altLang="en-US" dirty="0"/>
              <a:t>Calculating percentage yield</a:t>
            </a:r>
            <a:endParaRPr lang="en-US" altLang="en-US" dirty="0"/>
          </a:p>
        </p:txBody>
      </p:sp>
      <p:pic>
        <p:nvPicPr>
          <p:cNvPr id="7" name="Picture 6">
            <a:hlinkClick r:id="" action="ppaction://hlinkshowjump?jump=nextslide"/>
            <a:extLst>
              <a:ext uri="{FF2B5EF4-FFF2-40B4-BE49-F238E27FC236}">
                <a16:creationId xmlns:a16="http://schemas.microsoft.com/office/drawing/2014/main" id="{BCAC23EC-4CD4-4EFE-891B-C0C37B311155}"/>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25E01AC1-6532-438C-ABAF-A2980E281413}"/>
              </a:ext>
            </a:extLst>
          </p:cNvPr>
          <p:cNvPicPr>
            <a:picLocks noChangeAspect="1" noChangeArrowheads="1"/>
          </p:cNvPicPr>
          <p:nvPr/>
        </p:nvPicPr>
        <p:blipFill>
          <a:blip r:embed="rId7" cstate="print"/>
          <a:srcRect/>
          <a:stretch>
            <a:fillRect/>
          </a:stretch>
        </p:blipFill>
        <p:spPr bwMode="auto">
          <a:xfrm>
            <a:off x="8569324" y="112712"/>
            <a:ext cx="385763" cy="431800"/>
          </a:xfrm>
          <a:prstGeom prst="rect">
            <a:avLst/>
          </a:prstGeom>
          <a:noFill/>
          <a:ln w="9525">
            <a:noFill/>
            <a:miter lim="800000"/>
            <a:headEnd/>
            <a:tailEnd/>
          </a:ln>
        </p:spPr>
      </p:pic>
      <p:pic>
        <p:nvPicPr>
          <p:cNvPr id="10" name="Picture 9">
            <a:extLst>
              <a:ext uri="{FF2B5EF4-FFF2-40B4-BE49-F238E27FC236}">
                <a16:creationId xmlns:a16="http://schemas.microsoft.com/office/drawing/2014/main" id="{053E6DB1-477C-49E3-858A-70A8738AE216}"/>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ustDataLst>
      <p:tags r:id="rId2"/>
    </p:custDataLst>
    <p:controls>
      <mc:AlternateContent xmlns:mc="http://schemas.openxmlformats.org/markup-compatibility/2006">
        <mc:Choice xmlns:v="urn:schemas-microsoft-com:vml" Requires="v">
          <p:control spid="2071" name="ShockwaveFlash1" r:id="rId3" imgW="8699400" imgH="5308560"/>
        </mc:Choice>
        <mc:Fallback>
          <p:control name="ShockwaveFlash1" r:id="rId3" imgW="8699400" imgH="5308560">
            <p:pic>
              <p:nvPicPr>
                <p:cNvPr id="4" name="ShockwaveFlash1">
                  <a:extLst>
                    <a:ext uri="{FF2B5EF4-FFF2-40B4-BE49-F238E27FC236}">
                      <a16:creationId xmlns:a16="http://schemas.microsoft.com/office/drawing/2014/main" id="{61161AE6-6025-4B7F-B9B7-C2C6B09B2569}"/>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DESIGN_ID_DEFAULT DESIGN" val="Fp3uQWTI"/>
  <p:tag name="ARTICULATE_DESIGN_ID_5_DEFAULT DESIGN" val="a0MylRTY"/>
  <p:tag name="ARTICULATE_DESIGN_ID_1_DEFAULT DESIGN" val="Ct58iiiB"/>
  <p:tag name="ARTICULATE_DESIGN_ID_6_DEFAULT DESIGN" val="edwjzDi5"/>
  <p:tag name="ARTICULATE_DESIGN_ID_3_DEFAULT DESIGN" val="tStZGwuW"/>
  <p:tag name="ARTICULATE_DESIGN_ID_2_DEFAULT DESIGN" val="JTZyLRjR"/>
  <p:tag name="ARTICULATE_DESIGN_ID_4_DEFAULT DESIGN" val="CbFHvgVG"/>
  <p:tag name="ARTICULATE_SLIDE_COUNT" val="1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14495</TotalTime>
  <Words>1458</Words>
  <Application>Microsoft Office PowerPoint</Application>
  <PresentationFormat>On-screen Show (4:3)</PresentationFormat>
  <Paragraphs>110</Paragraphs>
  <Slides>10</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Wingdings</vt:lpstr>
      <vt:lpstr>Arial</vt:lpstr>
      <vt:lpstr>Wingdings 2</vt:lpstr>
      <vt:lpstr>1_Default Design</vt:lpstr>
      <vt:lpstr>6_Default Design</vt:lpstr>
      <vt:lpstr>Yield</vt:lpstr>
      <vt:lpstr>Information</vt:lpstr>
      <vt:lpstr>Introduction to yield and atom economy</vt:lpstr>
      <vt:lpstr>What are the different types of yield?</vt:lpstr>
      <vt:lpstr>What factors affect the actual yield?</vt:lpstr>
      <vt:lpstr>How is theoretical yield calculated?</vt:lpstr>
      <vt:lpstr>How is percentage yield calculated?</vt:lpstr>
      <vt:lpstr>Calculating percentage yield: example</vt:lpstr>
      <vt:lpstr>Calculating percentage yield</vt:lpstr>
      <vt:lpstr>Yield  – true or false?</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Yield</dc:title>
  <dc:subject>Boardworks High School Physical Science</dc:subject>
  <dc:creator>Boardworks</dc:creator>
  <cp:lastModifiedBy>Tim Crilly</cp:lastModifiedBy>
  <cp:revision>554</cp:revision>
  <dcterms:created xsi:type="dcterms:W3CDTF">2003-10-06T13:07:42Z</dcterms:created>
  <dcterms:modified xsi:type="dcterms:W3CDTF">2019-01-31T15:29:43Z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A759F158-06C7-4A6C-B58C-0DB64367362C</vt:lpwstr>
  </property>
  <property fmtid="{D5CDD505-2E9C-101B-9397-08002B2CF9AE}" pid="3" name="ArticulatePath">
    <vt:lpwstr>Yield</vt:lpwstr>
  </property>
</Properties>
</file>