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activeX/activeX1.xml" ContentType="application/vnd.ms-office.activeX+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activeX/activeX2.xml" ContentType="application/vnd.ms-office.activeX+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activeX/activeX3.xml" ContentType="application/vnd.ms-office.activeX+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activeX/activeX4.xml" ContentType="application/vnd.ms-office.activeX+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activeX/activeX5.xml" ContentType="application/vnd.ms-office.activeX+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27"/>
  </p:notesMasterIdLst>
  <p:handoutMasterIdLst>
    <p:handoutMasterId r:id="rId28"/>
  </p:handoutMasterIdLst>
  <p:sldIdLst>
    <p:sldId id="430" r:id="rId3"/>
    <p:sldId id="525" r:id="rId4"/>
    <p:sldId id="484" r:id="rId5"/>
    <p:sldId id="500" r:id="rId6"/>
    <p:sldId id="507" r:id="rId7"/>
    <p:sldId id="486" r:id="rId8"/>
    <p:sldId id="487" r:id="rId9"/>
    <p:sldId id="488" r:id="rId10"/>
    <p:sldId id="489" r:id="rId11"/>
    <p:sldId id="490" r:id="rId12"/>
    <p:sldId id="491" r:id="rId13"/>
    <p:sldId id="492" r:id="rId14"/>
    <p:sldId id="508" r:id="rId15"/>
    <p:sldId id="509" r:id="rId16"/>
    <p:sldId id="512" r:id="rId17"/>
    <p:sldId id="495" r:id="rId18"/>
    <p:sldId id="494" r:id="rId19"/>
    <p:sldId id="496" r:id="rId20"/>
    <p:sldId id="497" r:id="rId21"/>
    <p:sldId id="522" r:id="rId22"/>
    <p:sldId id="524" r:id="rId23"/>
    <p:sldId id="498" r:id="rId24"/>
    <p:sldId id="510" r:id="rId25"/>
    <p:sldId id="501" r:id="rId26"/>
  </p:sldIdLst>
  <p:sldSz cx="9144000" cy="6858000" type="screen4x3"/>
  <p:notesSz cx="6858000" cy="9296400"/>
  <p:embeddedFontLst>
    <p:embeddedFont>
      <p:font typeface="Wingdings 2" panose="05020102010507070707" pitchFamily="18" charset="2"/>
      <p:regular r:id="rId29"/>
    </p:embeddedFont>
  </p:embeddedFontLst>
  <p:custDataLst>
    <p:tags r:id="rId30"/>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204" userDrawn="1">
          <p15:clr>
            <a:srgbClr val="A4A3A4"/>
          </p15:clr>
        </p15:guide>
        <p15:guide id="3" pos="4581" userDrawn="1">
          <p15:clr>
            <a:srgbClr val="A4A3A4"/>
          </p15:clr>
        </p15:guide>
        <p15:guide id="4" orient="horz" pos="48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010066"/>
    <a:srgbClr val="BEDAF0"/>
    <a:srgbClr val="333333"/>
    <a:srgbClr val="FFFFFF"/>
    <a:srgbClr val="FF6600"/>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p:scale>
          <a:sx n="85" d="100"/>
          <a:sy n="85" d="100"/>
        </p:scale>
        <p:origin x="618" y="162"/>
      </p:cViewPr>
      <p:guideLst>
        <p:guide orient="horz" pos="3906"/>
        <p:guide pos="204"/>
        <p:guide pos="4581"/>
        <p:guide orient="horz" pos="48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CB85A24-CC71-4EBD-9F9E-77C0BC1BCD79}"/>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376EFD9-74F3-4DA3-9F5E-4FDB1EB29D57}" type="slidenum">
              <a:rPr lang="en-GB" altLang="en-US"/>
              <a:pPr/>
              <a:t>‹#›</a:t>
            </a:fld>
            <a:endParaRPr lang="en-GB" altLang="en-US"/>
          </a:p>
        </p:txBody>
      </p:sp>
      <p:sp>
        <p:nvSpPr>
          <p:cNvPr id="10244" name="Rectangle 7"/>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5" name="Rectangle 9">
            <a:extLst>
              <a:ext uri="{FF2B5EF4-FFF2-40B4-BE49-F238E27FC236}">
                <a16:creationId xmlns:a16="http://schemas.microsoft.com/office/drawing/2014/main" id="{1A6DC224-E09E-4D38-AAD4-A6309B4521E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4222407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id="{4E0C1D04-842E-4DDA-85DA-010BD4D80A82}"/>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1619A3B-AC77-4F8A-822E-5379320C8B2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5B40EEA-2BDC-4A1A-846A-91A8B24EC113}" type="slidenum">
              <a:rPr lang="en-US" altLang="en-US"/>
              <a:pPr/>
              <a:t>‹#›</a:t>
            </a:fld>
            <a:endParaRPr lang="en-US" altLang="en-US"/>
          </a:p>
        </p:txBody>
      </p:sp>
      <p:sp>
        <p:nvSpPr>
          <p:cNvPr id="9222" name="Rectangle 9"/>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26F12175-C9B6-4142-8923-B7C79B8D922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26719132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5DC6F1C9-F0D6-4DF7-92B3-D1EECB781EB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23C50CA4-5BB0-48AE-A5E4-D378DFF27DC4}"/>
              </a:ext>
            </a:extLst>
          </p:cNvPr>
          <p:cNvSpPr>
            <a:spLocks noGrp="1"/>
          </p:cNvSpPr>
          <p:nvPr>
            <p:ph type="body" idx="1"/>
          </p:nvPr>
        </p:nvSpPr>
        <p:spPr/>
        <p:txBody>
          <a:bodyPr/>
          <a:lstStyle/>
          <a:p>
            <a:endParaRPr lang="en-GB" dirty="0"/>
          </a:p>
        </p:txBody>
      </p:sp>
      <p:sp>
        <p:nvSpPr>
          <p:cNvPr id="2" name="Slide Number Placeholder 1">
            <a:extLst>
              <a:ext uri="{FF2B5EF4-FFF2-40B4-BE49-F238E27FC236}">
                <a16:creationId xmlns:a16="http://schemas.microsoft.com/office/drawing/2014/main" id="{FC5BFBD4-0514-4DDC-8AA0-C942950B2955}"/>
              </a:ext>
            </a:extLst>
          </p:cNvPr>
          <p:cNvSpPr>
            <a:spLocks noGrp="1"/>
          </p:cNvSpPr>
          <p:nvPr>
            <p:ph type="sldNum" sz="quarter" idx="10"/>
          </p:nvPr>
        </p:nvSpPr>
        <p:spPr/>
        <p:txBody>
          <a:bodyPr/>
          <a:lstStyle/>
          <a:p>
            <a:fld id="{45B40EEA-2BDC-4A1A-846A-91A8B24EC113}"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4400" y="4415790"/>
            <a:ext cx="5029200" cy="4183380"/>
          </a:xfrm>
          <a:noFill/>
          <a:ln/>
        </p:spPr>
        <p:txBody>
          <a:bodyPr/>
          <a:lstStyle/>
          <a:p>
            <a:r>
              <a:rPr lang="en-GB" altLang="en-US" b="1" dirty="0"/>
              <a:t>Teacher notes</a:t>
            </a:r>
          </a:p>
          <a:p>
            <a:r>
              <a:rPr lang="en-GB" altLang="en-US" dirty="0"/>
              <a:t>Students may need reminding that the symbol “</a:t>
            </a:r>
            <a:r>
              <a:rPr lang="el-GR" altLang="en-US" dirty="0"/>
              <a:t>Δ</a:t>
            </a:r>
            <a:r>
              <a:rPr lang="en-GB" altLang="en-US" dirty="0"/>
              <a:t>” represents “change in.”</a:t>
            </a:r>
          </a:p>
        </p:txBody>
      </p:sp>
      <p:sp>
        <p:nvSpPr>
          <p:cNvPr id="2" name="Slide Number Placeholder 1">
            <a:extLst>
              <a:ext uri="{FF2B5EF4-FFF2-40B4-BE49-F238E27FC236}">
                <a16:creationId xmlns:a16="http://schemas.microsoft.com/office/drawing/2014/main" id="{DC9B9C99-DF66-4F2A-A004-F911CE47E61D}"/>
              </a:ext>
            </a:extLst>
          </p:cNvPr>
          <p:cNvSpPr>
            <a:spLocks noGrp="1"/>
          </p:cNvSpPr>
          <p:nvPr>
            <p:ph type="sldNum" sz="quarter" idx="10"/>
          </p:nvPr>
        </p:nvSpPr>
        <p:spPr/>
        <p:txBody>
          <a:bodyPr/>
          <a:lstStyle/>
          <a:p>
            <a:fld id="{45B40EEA-2BDC-4A1A-846A-91A8B24EC113}" type="slidenum">
              <a:rPr lang="en-US" altLang="en-US" smtClean="0"/>
              <a:pPr/>
              <a:t>10</a:t>
            </a:fld>
            <a:endParaRPr lang="en-US" altLang="en-US"/>
          </a:p>
        </p:txBody>
      </p:sp>
    </p:spTree>
    <p:extLst>
      <p:ext uri="{BB962C8B-B14F-4D97-AF65-F5344CB8AC3E}">
        <p14:creationId xmlns:p14="http://schemas.microsoft.com/office/powerpoint/2010/main" val="382293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lvl="0">
              <a:defRPr/>
            </a:pPr>
            <a:r>
              <a:rPr lang="en-GB" dirty="0"/>
              <a:t>This slide covers the Science and Engineering Practices:</a:t>
            </a:r>
          </a:p>
          <a:p>
            <a:pPr marL="171450" lvl="0" indent="-171450">
              <a:buFont typeface="Arial" panose="020B0604020202020204" pitchFamily="34" charset="0"/>
              <a:buChar char="•"/>
              <a:defRPr/>
            </a:pPr>
            <a:r>
              <a:rPr lang="en-GB" b="1" dirty="0"/>
              <a:t>Developing and Using Models: </a:t>
            </a:r>
            <a:r>
              <a:rPr lang="en-GB" dirty="0"/>
              <a:t>Develop and/or use a model (including mathematical and computational) to generate data to support explanations, predict phenomena, </a:t>
            </a:r>
            <a:r>
              <a:rPr lang="en-GB" dirty="0" err="1"/>
              <a:t>analyze</a:t>
            </a:r>
            <a:r>
              <a:rPr lang="en-GB" dirty="0"/>
              <a:t> systems, and/or solve problems.</a:t>
            </a:r>
          </a:p>
          <a:p>
            <a:pPr marL="171450" lvl="0" indent="-171450">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p>
          <a:p>
            <a:pPr lvl="0">
              <a:defRPr/>
            </a:pPr>
            <a:endParaRPr lang="en-GB" dirty="0"/>
          </a:p>
          <a:p>
            <a:r>
              <a:rPr lang="en-GB" altLang="en-US" b="1" dirty="0"/>
              <a:t>Photo credit: </a:t>
            </a:r>
            <a:r>
              <a:rPr lang="en-US" altLang="en-US" dirty="0"/>
              <a:t>© </a:t>
            </a:r>
            <a:r>
              <a:rPr lang="en-US" altLang="en-US" dirty="0" err="1"/>
              <a:t>Jupiterimages</a:t>
            </a:r>
            <a:r>
              <a:rPr lang="en-US" altLang="en-US" dirty="0"/>
              <a:t> Corporation, 2018</a:t>
            </a:r>
          </a:p>
        </p:txBody>
      </p:sp>
      <p:sp>
        <p:nvSpPr>
          <p:cNvPr id="2" name="Slide Number Placeholder 1">
            <a:extLst>
              <a:ext uri="{FF2B5EF4-FFF2-40B4-BE49-F238E27FC236}">
                <a16:creationId xmlns:a16="http://schemas.microsoft.com/office/drawing/2014/main" id="{F1B0672B-3FF9-49AB-86F1-24927D8736BB}"/>
              </a:ext>
            </a:extLst>
          </p:cNvPr>
          <p:cNvSpPr>
            <a:spLocks noGrp="1"/>
          </p:cNvSpPr>
          <p:nvPr>
            <p:ph type="sldNum" sz="quarter" idx="10"/>
          </p:nvPr>
        </p:nvSpPr>
        <p:spPr/>
        <p:txBody>
          <a:bodyPr/>
          <a:lstStyle/>
          <a:p>
            <a:fld id="{45B40EEA-2BDC-4A1A-846A-91A8B24EC113}" type="slidenum">
              <a:rPr lang="en-US" altLang="en-US" smtClean="0"/>
              <a:pPr/>
              <a:t>11</a:t>
            </a:fld>
            <a:endParaRPr lang="en-US" altLang="en-US"/>
          </a:p>
        </p:txBody>
      </p:sp>
    </p:spTree>
    <p:extLst>
      <p:ext uri="{BB962C8B-B14F-4D97-AF65-F5344CB8AC3E}">
        <p14:creationId xmlns:p14="http://schemas.microsoft.com/office/powerpoint/2010/main" val="4081525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GB" altLang="en-US" b="1" dirty="0"/>
              <a:t>Teacher notes</a:t>
            </a:r>
          </a:p>
          <a:p>
            <a:r>
              <a:rPr lang="en-GB" altLang="en-US" dirty="0"/>
              <a:t>There are five questions included in this flash activity. They involve rearranging the acceleration equation and substituting the values given in the question. </a:t>
            </a:r>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3C3B3D28-0103-4628-A9FD-D8525EBE988F}"/>
              </a:ext>
            </a:extLst>
          </p:cNvPr>
          <p:cNvSpPr>
            <a:spLocks noGrp="1"/>
          </p:cNvSpPr>
          <p:nvPr>
            <p:ph type="sldNum" sz="quarter" idx="10"/>
          </p:nvPr>
        </p:nvSpPr>
        <p:spPr/>
        <p:txBody>
          <a:bodyPr/>
          <a:lstStyle/>
          <a:p>
            <a:fld id="{45B40EEA-2BDC-4A1A-846A-91A8B24EC113}" type="slidenum">
              <a:rPr lang="en-US" altLang="en-US" smtClean="0"/>
              <a:pPr/>
              <a:t>12</a:t>
            </a:fld>
            <a:endParaRPr lang="en-US" altLang="en-US"/>
          </a:p>
        </p:txBody>
      </p:sp>
    </p:spTree>
    <p:extLst>
      <p:ext uri="{BB962C8B-B14F-4D97-AF65-F5344CB8AC3E}">
        <p14:creationId xmlns:p14="http://schemas.microsoft.com/office/powerpoint/2010/main" val="88216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p:cNvSpPr>
          <p:nvPr>
            <p:ph type="body" idx="1"/>
          </p:nvPr>
        </p:nvSpPr>
        <p:spPr>
          <a:noFill/>
          <a:ln/>
        </p:spPr>
        <p:txBody>
          <a:bodyPr/>
          <a:lstStyle/>
          <a:p>
            <a:endParaRPr lang="en-GB" altLang="en-US" dirty="0"/>
          </a:p>
        </p:txBody>
      </p:sp>
      <p:sp>
        <p:nvSpPr>
          <p:cNvPr id="2" name="Slide Number Placeholder 1">
            <a:extLst>
              <a:ext uri="{FF2B5EF4-FFF2-40B4-BE49-F238E27FC236}">
                <a16:creationId xmlns:a16="http://schemas.microsoft.com/office/drawing/2014/main" id="{FE3B89C5-CBFD-4DBB-ADBE-98298B298872}"/>
              </a:ext>
            </a:extLst>
          </p:cNvPr>
          <p:cNvSpPr>
            <a:spLocks noGrp="1"/>
          </p:cNvSpPr>
          <p:nvPr>
            <p:ph type="sldNum" sz="quarter" idx="10"/>
          </p:nvPr>
        </p:nvSpPr>
        <p:spPr/>
        <p:txBody>
          <a:bodyPr/>
          <a:lstStyle/>
          <a:p>
            <a:fld id="{45B40EEA-2BDC-4A1A-846A-91A8B24EC113}" type="slidenum">
              <a:rPr lang="en-US" altLang="en-US" smtClean="0"/>
              <a:pPr/>
              <a:t>13</a:t>
            </a:fld>
            <a:endParaRPr lang="en-US" altLang="en-US"/>
          </a:p>
        </p:txBody>
      </p:sp>
    </p:spTree>
    <p:extLst>
      <p:ext uri="{BB962C8B-B14F-4D97-AF65-F5344CB8AC3E}">
        <p14:creationId xmlns:p14="http://schemas.microsoft.com/office/powerpoint/2010/main" val="425857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a:ln/>
        </p:spPr>
      </p:sp>
      <p:sp>
        <p:nvSpPr>
          <p:cNvPr id="40963" name="Notes Placeholder 2"/>
          <p:cNvSpPr>
            <a:spLocks noGrp="1"/>
          </p:cNvSpPr>
          <p:nvPr>
            <p:ph type="body" idx="1"/>
          </p:nvPr>
        </p:nvSpPr>
        <p:spPr>
          <a:noFill/>
          <a:ln/>
        </p:spPr>
        <p:txBody>
          <a:bodyPr/>
          <a:lstStyle/>
          <a:p>
            <a:pPr lvl="0">
              <a:defRPr/>
            </a:pPr>
            <a:r>
              <a:rPr lang="en-GB" dirty="0"/>
              <a:t>This slide covers the Science and Engineering Practices:</a:t>
            </a:r>
          </a:p>
          <a:p>
            <a:pPr marL="171450" lvl="0" indent="-171450">
              <a:buFont typeface="Arial" panose="020B0604020202020204" pitchFamily="34" charset="0"/>
              <a:buChar char="•"/>
              <a:defRPr/>
            </a:pPr>
            <a:r>
              <a:rPr lang="en-GB" b="1" dirty="0"/>
              <a:t>Developing and Using Models: </a:t>
            </a:r>
            <a:r>
              <a:rPr lang="en-GB" dirty="0"/>
              <a:t>Develop and/or use a model (including mathematical and computational) to generate data to support explanations, predict phenomena, </a:t>
            </a:r>
            <a:r>
              <a:rPr lang="en-GB" dirty="0" err="1"/>
              <a:t>analyze</a:t>
            </a:r>
            <a:r>
              <a:rPr lang="en-GB" dirty="0"/>
              <a:t> systems, and/or solve problems.</a:t>
            </a:r>
          </a:p>
          <a:p>
            <a:pPr marL="171450" lvl="0" indent="-171450">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p>
          <a:p>
            <a:endParaRPr lang="en-GB" altLang="en-US" b="1" dirty="0"/>
          </a:p>
          <a:p>
            <a:r>
              <a:rPr lang="en-GB" altLang="en-US" b="1" dirty="0"/>
              <a:t>Photo credit: </a:t>
            </a:r>
            <a:r>
              <a:rPr lang="en-GB" altLang="en-US" b="0" dirty="0"/>
              <a:t>©</a:t>
            </a:r>
            <a:r>
              <a:rPr lang="en-GB" altLang="en-US" b="1" dirty="0"/>
              <a:t> </a:t>
            </a:r>
            <a:r>
              <a:rPr lang="en-GB" altLang="en-US" dirty="0"/>
              <a:t>Ruth Peterkin, shutterstock.com 2018</a:t>
            </a:r>
          </a:p>
        </p:txBody>
      </p:sp>
      <p:sp>
        <p:nvSpPr>
          <p:cNvPr id="2" name="Slide Number Placeholder 1">
            <a:extLst>
              <a:ext uri="{FF2B5EF4-FFF2-40B4-BE49-F238E27FC236}">
                <a16:creationId xmlns:a16="http://schemas.microsoft.com/office/drawing/2014/main" id="{F2C46153-0F10-4B97-8C0F-5723B6739614}"/>
              </a:ext>
            </a:extLst>
          </p:cNvPr>
          <p:cNvSpPr>
            <a:spLocks noGrp="1"/>
          </p:cNvSpPr>
          <p:nvPr>
            <p:ph type="sldNum" sz="quarter" idx="10"/>
          </p:nvPr>
        </p:nvSpPr>
        <p:spPr/>
        <p:txBody>
          <a:bodyPr/>
          <a:lstStyle/>
          <a:p>
            <a:fld id="{45B40EEA-2BDC-4A1A-846A-91A8B24EC113}" type="slidenum">
              <a:rPr lang="en-US" altLang="en-US" smtClean="0"/>
              <a:pPr/>
              <a:t>14</a:t>
            </a:fld>
            <a:endParaRPr lang="en-US" altLang="en-US"/>
          </a:p>
        </p:txBody>
      </p:sp>
    </p:spTree>
    <p:extLst>
      <p:ext uri="{BB962C8B-B14F-4D97-AF65-F5344CB8AC3E}">
        <p14:creationId xmlns:p14="http://schemas.microsoft.com/office/powerpoint/2010/main" val="3883439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a:ln/>
        </p:spPr>
      </p:sp>
      <p:sp>
        <p:nvSpPr>
          <p:cNvPr id="43011" name="Notes Placeholder 2"/>
          <p:cNvSpPr>
            <a:spLocks noGrp="1"/>
          </p:cNvSpPr>
          <p:nvPr>
            <p:ph type="body" idx="1"/>
          </p:nvPr>
        </p:nvSpPr>
        <p:spPr>
          <a:noFill/>
          <a:ln/>
        </p:spPr>
        <p:txBody>
          <a:bodyPr/>
          <a:lstStyle/>
          <a:p>
            <a:pPr lvl="0">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Acceleration</a:t>
            </a:r>
            <a:r>
              <a:rPr lang="en-GB" altLang="en-US" dirty="0">
                <a:latin typeface="Arial" panose="020B0604020202020204" pitchFamily="34" charset="0"/>
              </a:rPr>
              <a:t>.</a:t>
            </a:r>
          </a:p>
          <a:p>
            <a:endParaRPr lang="en-GB" altLang="en-US" dirty="0"/>
          </a:p>
          <a:p>
            <a:pPr lvl="0">
              <a:defRPr/>
            </a:pPr>
            <a:r>
              <a:rPr lang="en-GB" dirty="0"/>
              <a:t>This slide covers the Science and Engineering Practices:</a:t>
            </a:r>
          </a:p>
          <a:p>
            <a:pPr marL="171450" lvl="0" indent="-171450">
              <a:buFont typeface="Arial" panose="020B0604020202020204" pitchFamily="34" charset="0"/>
              <a:buChar char="•"/>
              <a:defRPr/>
            </a:pPr>
            <a:r>
              <a:rPr lang="en-GB" b="1" dirty="0"/>
              <a:t>Developing and Using Models: </a:t>
            </a:r>
            <a:r>
              <a:rPr lang="en-GB" dirty="0"/>
              <a:t>Develop and/or use a model (including mathematical and computational) to generate data to support explanations, predict phenomena, </a:t>
            </a:r>
            <a:r>
              <a:rPr lang="en-GB" dirty="0" err="1"/>
              <a:t>analyze</a:t>
            </a:r>
            <a:r>
              <a:rPr lang="en-GB" dirty="0"/>
              <a:t> systems, and/or solve problems.</a:t>
            </a:r>
          </a:p>
          <a:p>
            <a:pPr marL="171450" lvl="0" indent="-171450">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p>
          <a:p>
            <a:endParaRPr lang="en-GB" altLang="en-US" b="1" dirty="0"/>
          </a:p>
          <a:p>
            <a:r>
              <a:rPr lang="en-GB" altLang="en-US" b="1" dirty="0"/>
              <a:t>Photo credit: © </a:t>
            </a:r>
            <a:r>
              <a:rPr lang="en-GB" altLang="en-US" dirty="0"/>
              <a:t>Ruth Peterkin, shutterstock.com 2018</a:t>
            </a:r>
          </a:p>
        </p:txBody>
      </p:sp>
      <p:sp>
        <p:nvSpPr>
          <p:cNvPr id="2" name="Slide Number Placeholder 1">
            <a:extLst>
              <a:ext uri="{FF2B5EF4-FFF2-40B4-BE49-F238E27FC236}">
                <a16:creationId xmlns:a16="http://schemas.microsoft.com/office/drawing/2014/main" id="{AF1A9022-0F7E-4E2E-A1F5-FB4BD7DFA728}"/>
              </a:ext>
            </a:extLst>
          </p:cNvPr>
          <p:cNvSpPr>
            <a:spLocks noGrp="1"/>
          </p:cNvSpPr>
          <p:nvPr>
            <p:ph type="sldNum" sz="quarter" idx="10"/>
          </p:nvPr>
        </p:nvSpPr>
        <p:spPr/>
        <p:txBody>
          <a:bodyPr/>
          <a:lstStyle/>
          <a:p>
            <a:fld id="{45B40EEA-2BDC-4A1A-846A-91A8B24EC113}" type="slidenum">
              <a:rPr lang="en-US" altLang="en-US" smtClean="0"/>
              <a:pPr/>
              <a:t>15</a:t>
            </a:fld>
            <a:endParaRPr lang="en-US" altLang="en-US"/>
          </a:p>
        </p:txBody>
      </p:sp>
    </p:spTree>
    <p:extLst>
      <p:ext uri="{BB962C8B-B14F-4D97-AF65-F5344CB8AC3E}">
        <p14:creationId xmlns:p14="http://schemas.microsoft.com/office/powerpoint/2010/main" val="3934507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14400" y="4415790"/>
            <a:ext cx="5029200" cy="418338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ffectLst/>
            </a:endParaRPr>
          </a:p>
        </p:txBody>
      </p:sp>
      <p:sp>
        <p:nvSpPr>
          <p:cNvPr id="47108" name="Rectangle 7"/>
          <p:cNvSpPr>
            <a:spLocks noChangeArrowheads="1"/>
          </p:cNvSpPr>
          <p:nvPr/>
        </p:nvSpPr>
        <p:spPr bwMode="auto">
          <a:xfrm>
            <a:off x="3886200" y="8831580"/>
            <a:ext cx="2971800" cy="464820"/>
          </a:xfrm>
          <a:prstGeom prst="rect">
            <a:avLst/>
          </a:prstGeom>
          <a:noFill/>
          <a:ln w="9525">
            <a:noFill/>
            <a:miter lim="800000"/>
            <a:headEnd/>
            <a:tailEnd/>
          </a:ln>
        </p:spPr>
        <p:txBody>
          <a:bodyPr anchor="b"/>
          <a:lstStyle/>
          <a:p>
            <a:pPr algn="r"/>
            <a:fld id="{BB3242CB-EA99-49F7-83D1-F6226FFD074D}" type="slidenum">
              <a:rPr lang="en-US" altLang="en-US" sz="1200" b="1">
                <a:solidFill>
                  <a:schemeClr val="tx1"/>
                </a:solidFill>
              </a:rPr>
              <a:pPr algn="r"/>
              <a:t>16</a:t>
            </a:fld>
            <a:endParaRPr lang="en-US" altLang="en-US" sz="1200" b="1">
              <a:solidFill>
                <a:schemeClr val="tx1"/>
              </a:solidFill>
            </a:endParaRPr>
          </a:p>
        </p:txBody>
      </p:sp>
      <p:sp>
        <p:nvSpPr>
          <p:cNvPr id="2" name="Slide Number Placeholder 1">
            <a:extLst>
              <a:ext uri="{FF2B5EF4-FFF2-40B4-BE49-F238E27FC236}">
                <a16:creationId xmlns:a16="http://schemas.microsoft.com/office/drawing/2014/main" id="{09D74EE3-31F7-482D-9831-471B1DA6DBFC}"/>
              </a:ext>
            </a:extLst>
          </p:cNvPr>
          <p:cNvSpPr>
            <a:spLocks noGrp="1"/>
          </p:cNvSpPr>
          <p:nvPr>
            <p:ph type="sldNum" sz="quarter" idx="10"/>
          </p:nvPr>
        </p:nvSpPr>
        <p:spPr/>
        <p:txBody>
          <a:bodyPr/>
          <a:lstStyle/>
          <a:p>
            <a:fld id="{45B40EEA-2BDC-4A1A-846A-91A8B24EC113}" type="slidenum">
              <a:rPr lang="en-US" altLang="en-US" smtClean="0"/>
              <a:pPr/>
              <a:t>16</a:t>
            </a:fld>
            <a:endParaRPr lang="en-US" altLang="en-US"/>
          </a:p>
        </p:txBody>
      </p:sp>
    </p:spTree>
    <p:extLst>
      <p:ext uri="{BB962C8B-B14F-4D97-AF65-F5344CB8AC3E}">
        <p14:creationId xmlns:p14="http://schemas.microsoft.com/office/powerpoint/2010/main" val="417299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415790"/>
            <a:ext cx="5029200" cy="4183380"/>
          </a:xfrm>
          <a:noFill/>
          <a:ln/>
        </p:spPr>
        <p:txBody>
          <a:bodyPr/>
          <a:lstStyle/>
          <a:p>
            <a:r>
              <a:rPr lang="en-GB" altLang="en-US" b="1" dirty="0"/>
              <a:t>Teacher notes</a:t>
            </a:r>
          </a:p>
          <a:p>
            <a:r>
              <a:rPr lang="en-GB" altLang="en-US" dirty="0"/>
              <a:t>This animated velocity–time graph introduces the idea that the gradient of velocity–time graphs can provide qualitative information about the acceleration of an object. Students should be made aware that deceleration is essentially negative acceleration.</a:t>
            </a:r>
          </a:p>
          <a:p>
            <a:endParaRPr lang="en-GB" altLang="en-US" dirty="0"/>
          </a:p>
          <a:p>
            <a:r>
              <a:rPr lang="en-GB" altLang="en-US" dirty="0"/>
              <a:t>Students could also be made aware that a curved gradient indicates that the object is accelerating or decelerating at a non-uniform (variable) rate.</a:t>
            </a:r>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B1BBED32-A7DA-43A5-85FD-682519907928}"/>
              </a:ext>
            </a:extLst>
          </p:cNvPr>
          <p:cNvSpPr>
            <a:spLocks noGrp="1"/>
          </p:cNvSpPr>
          <p:nvPr>
            <p:ph type="sldNum" sz="quarter" idx="10"/>
          </p:nvPr>
        </p:nvSpPr>
        <p:spPr/>
        <p:txBody>
          <a:bodyPr/>
          <a:lstStyle/>
          <a:p>
            <a:fld id="{45B40EEA-2BDC-4A1A-846A-91A8B24EC113}" type="slidenum">
              <a:rPr lang="en-US" altLang="en-US" smtClean="0"/>
              <a:pPr/>
              <a:t>17</a:t>
            </a:fld>
            <a:endParaRPr lang="en-US" altLang="en-US"/>
          </a:p>
        </p:txBody>
      </p:sp>
    </p:spTree>
    <p:extLst>
      <p:ext uri="{BB962C8B-B14F-4D97-AF65-F5344CB8AC3E}">
        <p14:creationId xmlns:p14="http://schemas.microsoft.com/office/powerpoint/2010/main" val="2147560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415790"/>
            <a:ext cx="5029200" cy="4183380"/>
          </a:xfrm>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Acceleration</a:t>
            </a:r>
            <a:r>
              <a:rPr lang="en-GB" altLang="en-US" dirty="0">
                <a:latin typeface="Arial" panose="020B0604020202020204" pitchFamily="34" charset="0"/>
              </a:rPr>
              <a:t>.</a:t>
            </a:r>
          </a:p>
          <a:p>
            <a:pPr marL="0" marR="0" lvl="0" indent="0" algn="l" defTabSz="914400" rtl="0" eaLnBrk="0" fontAlgn="base" latinLnBrk="0" hangingPunct="0">
              <a:lnSpc>
                <a:spcPct val="10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480E5A0F-5A4F-4143-B15B-DCD7B7294899}"/>
              </a:ext>
            </a:extLst>
          </p:cNvPr>
          <p:cNvSpPr>
            <a:spLocks noGrp="1"/>
          </p:cNvSpPr>
          <p:nvPr>
            <p:ph type="sldNum" sz="quarter" idx="10"/>
          </p:nvPr>
        </p:nvSpPr>
        <p:spPr/>
        <p:txBody>
          <a:bodyPr/>
          <a:lstStyle/>
          <a:p>
            <a:fld id="{45B40EEA-2BDC-4A1A-846A-91A8B24EC113}" type="slidenum">
              <a:rPr lang="en-US" altLang="en-US" smtClean="0"/>
              <a:pPr/>
              <a:t>18</a:t>
            </a:fld>
            <a:endParaRPr lang="en-US" altLang="en-US"/>
          </a:p>
        </p:txBody>
      </p:sp>
    </p:spTree>
    <p:extLst>
      <p:ext uri="{BB962C8B-B14F-4D97-AF65-F5344CB8AC3E}">
        <p14:creationId xmlns:p14="http://schemas.microsoft.com/office/powerpoint/2010/main" val="2864564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04900" y="698500"/>
            <a:ext cx="4648200" cy="3486150"/>
          </a:xfrm>
          <a:ln/>
        </p:spPr>
      </p:sp>
      <p:sp>
        <p:nvSpPr>
          <p:cNvPr id="53251" name="Rectangle 3"/>
          <p:cNvSpPr>
            <a:spLocks noGrp="1" noChangeArrowheads="1"/>
          </p:cNvSpPr>
          <p:nvPr>
            <p:ph type="body" idx="1"/>
          </p:nvPr>
        </p:nvSpPr>
        <p:spPr>
          <a:xfrm>
            <a:off x="914400" y="4417200"/>
            <a:ext cx="5029200" cy="4183200"/>
          </a:xfrm>
          <a:solidFill>
            <a:srgbClr val="FFFFFF"/>
          </a:solid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FFE51CA9-8F7D-4386-AA6C-DF68E6A0BDF1}"/>
              </a:ext>
            </a:extLst>
          </p:cNvPr>
          <p:cNvSpPr>
            <a:spLocks noGrp="1"/>
          </p:cNvSpPr>
          <p:nvPr>
            <p:ph type="sldNum" sz="quarter" idx="10"/>
          </p:nvPr>
        </p:nvSpPr>
        <p:spPr/>
        <p:txBody>
          <a:bodyPr/>
          <a:lstStyle/>
          <a:p>
            <a:fld id="{45B40EEA-2BDC-4A1A-846A-91A8B24EC113}" type="slidenum">
              <a:rPr lang="en-US" altLang="en-US" smtClean="0"/>
              <a:pPr/>
              <a:t>19</a:t>
            </a:fld>
            <a:endParaRPr lang="en-US" altLang="en-US"/>
          </a:p>
        </p:txBody>
      </p:sp>
    </p:spTree>
    <p:extLst>
      <p:ext uri="{BB962C8B-B14F-4D97-AF65-F5344CB8AC3E}">
        <p14:creationId xmlns:p14="http://schemas.microsoft.com/office/powerpoint/2010/main" val="228208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FB9AC9EA-EA1E-408B-8B2A-1116C97F37C9}"/>
              </a:ext>
            </a:extLst>
          </p:cNvPr>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515596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p:cNvSpPr>
          <p:nvPr>
            <p:ph type="body" idx="1"/>
          </p:nvPr>
        </p:nvSpPr>
        <p:spPr>
          <a:noFill/>
          <a:ln/>
        </p:spPr>
        <p:txBody>
          <a:bodyPr/>
          <a:lstStyle/>
          <a:p>
            <a:r>
              <a:rPr lang="en-GB" altLang="en-US" b="1" dirty="0"/>
              <a:t>Teacher notes</a:t>
            </a:r>
          </a:p>
          <a:p>
            <a:r>
              <a:rPr lang="en-GB" altLang="en-US" dirty="0"/>
              <a:t>On slides 20 to 22, it is shown that the area underneath a velocity–time graph is equivalent to the displacement. Slide 20 and 21 discuss this mathematically and slide 22 is a flash activity that performs a step-by-step calculation. </a:t>
            </a:r>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92D4C79D-AB76-4320-9A09-CDCE47C14920}"/>
              </a:ext>
            </a:extLst>
          </p:cNvPr>
          <p:cNvSpPr>
            <a:spLocks noGrp="1"/>
          </p:cNvSpPr>
          <p:nvPr>
            <p:ph type="sldNum" sz="quarter" idx="10"/>
          </p:nvPr>
        </p:nvSpPr>
        <p:spPr/>
        <p:txBody>
          <a:bodyPr/>
          <a:lstStyle/>
          <a:p>
            <a:fld id="{45B40EEA-2BDC-4A1A-846A-91A8B24EC113}" type="slidenum">
              <a:rPr lang="en-US" altLang="en-US" smtClean="0"/>
              <a:pPr/>
              <a:t>20</a:t>
            </a:fld>
            <a:endParaRPr lang="en-US" altLang="en-US"/>
          </a:p>
        </p:txBody>
      </p:sp>
    </p:spTree>
    <p:extLst>
      <p:ext uri="{BB962C8B-B14F-4D97-AF65-F5344CB8AC3E}">
        <p14:creationId xmlns:p14="http://schemas.microsoft.com/office/powerpoint/2010/main" val="57083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p:cNvSpPr>
          <p:nvPr>
            <p:ph type="body" idx="1"/>
          </p:nvPr>
        </p:nvSpPr>
        <p:spPr>
          <a:noFill/>
          <a:ln/>
        </p:spPr>
        <p:txBody>
          <a:bodyPr/>
          <a:lstStyle/>
          <a:p>
            <a:r>
              <a:rPr lang="en-GB" altLang="en-US" b="1" dirty="0"/>
              <a:t>Teacher notes</a:t>
            </a:r>
            <a:endParaRPr lang="en-GB" altLang="en-US" dirty="0"/>
          </a:p>
          <a:p>
            <a:r>
              <a:rPr lang="en-GB" altLang="en-US" dirty="0"/>
              <a:t>You could extend this slide by asking students to calculate the total displacement of the object in the graph above (84 m). </a:t>
            </a:r>
          </a:p>
          <a:p>
            <a:endParaRPr lang="en-GB" altLang="en-US" dirty="0"/>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Acceleration</a:t>
            </a:r>
            <a:r>
              <a:rPr lang="en-GB" altLang="en-US" dirty="0">
                <a:latin typeface="Arial" panose="020B0604020202020204" pitchFamily="34" charset="0"/>
              </a:rPr>
              <a:t>.</a:t>
            </a:r>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44FA3D18-9683-4D75-8CE7-756A85516ECA}"/>
              </a:ext>
            </a:extLst>
          </p:cNvPr>
          <p:cNvSpPr>
            <a:spLocks noGrp="1"/>
          </p:cNvSpPr>
          <p:nvPr>
            <p:ph type="sldNum" sz="quarter" idx="10"/>
          </p:nvPr>
        </p:nvSpPr>
        <p:spPr/>
        <p:txBody>
          <a:bodyPr/>
          <a:lstStyle/>
          <a:p>
            <a:fld id="{45B40EEA-2BDC-4A1A-846A-91A8B24EC113}" type="slidenum">
              <a:rPr lang="en-US" altLang="en-US" smtClean="0"/>
              <a:pPr/>
              <a:t>21</a:t>
            </a:fld>
            <a:endParaRPr lang="en-US" altLang="en-US"/>
          </a:p>
        </p:txBody>
      </p:sp>
    </p:spTree>
    <p:extLst>
      <p:ext uri="{BB962C8B-B14F-4D97-AF65-F5344CB8AC3E}">
        <p14:creationId xmlns:p14="http://schemas.microsoft.com/office/powerpoint/2010/main" val="1240129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14400" y="4415790"/>
            <a:ext cx="5029200" cy="4183380"/>
          </a:xfrm>
          <a:noFill/>
          <a:ln/>
        </p:spPr>
        <p:txBody>
          <a:bodyPr/>
          <a:lstStyle/>
          <a:p>
            <a:r>
              <a:rPr lang="en-GB" altLang="en-US" b="1" dirty="0"/>
              <a:t>Teacher notes</a:t>
            </a:r>
          </a:p>
          <a:p>
            <a:r>
              <a:rPr lang="en-GB" altLang="en-US" dirty="0"/>
              <a:t>This six-part animated sequence provides a step-by-step guide to how the displacement of an object can be calculated from the area underneath its velocity–time graph.</a:t>
            </a:r>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A6D6D043-AFA5-4F10-BCD0-EAEE2B59469F}"/>
              </a:ext>
            </a:extLst>
          </p:cNvPr>
          <p:cNvSpPr>
            <a:spLocks noGrp="1"/>
          </p:cNvSpPr>
          <p:nvPr>
            <p:ph type="sldNum" sz="quarter" idx="10"/>
          </p:nvPr>
        </p:nvSpPr>
        <p:spPr/>
        <p:txBody>
          <a:bodyPr/>
          <a:lstStyle/>
          <a:p>
            <a:fld id="{45B40EEA-2BDC-4A1A-846A-91A8B24EC113}" type="slidenum">
              <a:rPr lang="en-US" altLang="en-US" smtClean="0"/>
              <a:pPr/>
              <a:t>22</a:t>
            </a:fld>
            <a:endParaRPr lang="en-US" altLang="en-US"/>
          </a:p>
        </p:txBody>
      </p:sp>
    </p:spTree>
    <p:extLst>
      <p:ext uri="{BB962C8B-B14F-4D97-AF65-F5344CB8AC3E}">
        <p14:creationId xmlns:p14="http://schemas.microsoft.com/office/powerpoint/2010/main" val="3194472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GB" altLang="en-US" dirty="0"/>
          </a:p>
        </p:txBody>
      </p:sp>
      <p:sp>
        <p:nvSpPr>
          <p:cNvPr id="2" name="Slide Number Placeholder 1">
            <a:extLst>
              <a:ext uri="{FF2B5EF4-FFF2-40B4-BE49-F238E27FC236}">
                <a16:creationId xmlns:a16="http://schemas.microsoft.com/office/drawing/2014/main" id="{FA1901EF-D37D-40E6-B66A-51DF6C123198}"/>
              </a:ext>
            </a:extLst>
          </p:cNvPr>
          <p:cNvSpPr>
            <a:spLocks noGrp="1"/>
          </p:cNvSpPr>
          <p:nvPr>
            <p:ph type="sldNum" sz="quarter" idx="10"/>
          </p:nvPr>
        </p:nvSpPr>
        <p:spPr/>
        <p:txBody>
          <a:bodyPr/>
          <a:lstStyle/>
          <a:p>
            <a:fld id="{45B40EEA-2BDC-4A1A-846A-91A8B24EC113}" type="slidenum">
              <a:rPr lang="en-US" altLang="en-US" smtClean="0"/>
              <a:pPr/>
              <a:t>23</a:t>
            </a:fld>
            <a:endParaRPr lang="en-US" altLang="en-US"/>
          </a:p>
        </p:txBody>
      </p:sp>
    </p:spTree>
    <p:extLst>
      <p:ext uri="{BB962C8B-B14F-4D97-AF65-F5344CB8AC3E}">
        <p14:creationId xmlns:p14="http://schemas.microsoft.com/office/powerpoint/2010/main" val="3349999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GB" altLang="en-US" b="1" dirty="0"/>
              <a:t>Teacher notes</a:t>
            </a:r>
          </a:p>
          <a:p>
            <a:r>
              <a:rPr lang="en-GB" altLang="en-US" dirty="0"/>
              <a:t>These two slides could be extended by asking students to draw other graphs of motion where the object is not traveling in a straight line, such as a golf ball hit from a golf tee. </a:t>
            </a:r>
          </a:p>
        </p:txBody>
      </p:sp>
      <p:sp>
        <p:nvSpPr>
          <p:cNvPr id="2" name="Slide Number Placeholder 1">
            <a:extLst>
              <a:ext uri="{FF2B5EF4-FFF2-40B4-BE49-F238E27FC236}">
                <a16:creationId xmlns:a16="http://schemas.microsoft.com/office/drawing/2014/main" id="{60A5BAEA-5F9B-468B-85F0-F0D93BFAA208}"/>
              </a:ext>
            </a:extLst>
          </p:cNvPr>
          <p:cNvSpPr>
            <a:spLocks noGrp="1"/>
          </p:cNvSpPr>
          <p:nvPr>
            <p:ph type="sldNum" sz="quarter" idx="10"/>
          </p:nvPr>
        </p:nvSpPr>
        <p:spPr/>
        <p:txBody>
          <a:bodyPr/>
          <a:lstStyle/>
          <a:p>
            <a:fld id="{45B40EEA-2BDC-4A1A-846A-91A8B24EC113}" type="slidenum">
              <a:rPr lang="en-US" altLang="en-US" smtClean="0"/>
              <a:pPr/>
              <a:t>24</a:t>
            </a:fld>
            <a:endParaRPr lang="en-US" altLang="en-US"/>
          </a:p>
        </p:txBody>
      </p:sp>
    </p:spTree>
    <p:extLst>
      <p:ext uri="{BB962C8B-B14F-4D97-AF65-F5344CB8AC3E}">
        <p14:creationId xmlns:p14="http://schemas.microsoft.com/office/powerpoint/2010/main" val="211498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GB" altLang="en-US" b="1" dirty="0"/>
              <a:t>Photo credits: </a:t>
            </a:r>
            <a:r>
              <a:rPr lang="en-GB" altLang="en-US" dirty="0"/>
              <a:t>train © Mike </a:t>
            </a:r>
            <a:r>
              <a:rPr lang="en-GB" altLang="en-US" dirty="0" err="1"/>
              <a:t>Vam</a:t>
            </a:r>
            <a:r>
              <a:rPr lang="en-GB" altLang="en-US" dirty="0"/>
              <a:t> 2018, motorbike © Pete Smith 2018</a:t>
            </a:r>
          </a:p>
        </p:txBody>
      </p:sp>
      <p:sp>
        <p:nvSpPr>
          <p:cNvPr id="2" name="Slide Number Placeholder 1">
            <a:extLst>
              <a:ext uri="{FF2B5EF4-FFF2-40B4-BE49-F238E27FC236}">
                <a16:creationId xmlns:a16="http://schemas.microsoft.com/office/drawing/2014/main" id="{A1F115FE-B91D-49A3-97EB-F54D6693F52A}"/>
              </a:ext>
            </a:extLst>
          </p:cNvPr>
          <p:cNvSpPr>
            <a:spLocks noGrp="1"/>
          </p:cNvSpPr>
          <p:nvPr>
            <p:ph type="sldNum" sz="quarter" idx="10"/>
          </p:nvPr>
        </p:nvSpPr>
        <p:spPr/>
        <p:txBody>
          <a:bodyPr/>
          <a:lstStyle/>
          <a:p>
            <a:fld id="{45B40EEA-2BDC-4A1A-846A-91A8B24EC113}" type="slidenum">
              <a:rPr lang="en-US" altLang="en-US" smtClean="0"/>
              <a:pPr/>
              <a:t>3</a:t>
            </a:fld>
            <a:endParaRPr lang="en-US" altLang="en-US"/>
          </a:p>
        </p:txBody>
      </p:sp>
    </p:spTree>
    <p:extLst>
      <p:ext uri="{BB962C8B-B14F-4D97-AF65-F5344CB8AC3E}">
        <p14:creationId xmlns:p14="http://schemas.microsoft.com/office/powerpoint/2010/main" val="19527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GB" altLang="en-US" dirty="0"/>
          </a:p>
        </p:txBody>
      </p:sp>
      <p:sp>
        <p:nvSpPr>
          <p:cNvPr id="2" name="Slide Number Placeholder 1">
            <a:extLst>
              <a:ext uri="{FF2B5EF4-FFF2-40B4-BE49-F238E27FC236}">
                <a16:creationId xmlns:a16="http://schemas.microsoft.com/office/drawing/2014/main" id="{1697B654-BD66-4495-AC9E-CE9AC35EE452}"/>
              </a:ext>
            </a:extLst>
          </p:cNvPr>
          <p:cNvSpPr>
            <a:spLocks noGrp="1"/>
          </p:cNvSpPr>
          <p:nvPr>
            <p:ph type="sldNum" sz="quarter" idx="10"/>
          </p:nvPr>
        </p:nvSpPr>
        <p:spPr/>
        <p:txBody>
          <a:bodyPr/>
          <a:lstStyle/>
          <a:p>
            <a:fld id="{45B40EEA-2BDC-4A1A-846A-91A8B24EC113}" type="slidenum">
              <a:rPr lang="en-US" altLang="en-US" smtClean="0"/>
              <a:pPr/>
              <a:t>4</a:t>
            </a:fld>
            <a:endParaRPr lang="en-US" altLang="en-US"/>
          </a:p>
        </p:txBody>
      </p:sp>
    </p:spTree>
    <p:extLst>
      <p:ext uri="{BB962C8B-B14F-4D97-AF65-F5344CB8AC3E}">
        <p14:creationId xmlns:p14="http://schemas.microsoft.com/office/powerpoint/2010/main" val="314952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p:cNvSpPr>
          <p:nvPr>
            <p:ph type="body" idx="1"/>
          </p:nvPr>
        </p:nvSpPr>
        <p:spPr>
          <a:noFill/>
          <a:ln/>
        </p:spPr>
        <p:txBody>
          <a:bodyPr/>
          <a:lstStyle/>
          <a:p>
            <a:r>
              <a:rPr lang="en-GB" altLang="en-US" b="1" dirty="0"/>
              <a:t>Teacher notes</a:t>
            </a:r>
          </a:p>
          <a:p>
            <a:r>
              <a:rPr lang="en-GB" altLang="en-US" dirty="0"/>
              <a:t>Ask students to suggest guesses for these objects. An Olympic athlete, like Usain Bolt, might be capable of accelerations in excess of 9 m/s</a:t>
            </a:r>
            <a:r>
              <a:rPr lang="en-GB" altLang="en-US" baseline="30000" dirty="0"/>
              <a:t>2</a:t>
            </a:r>
            <a:r>
              <a:rPr lang="en-GB" altLang="en-US" dirty="0"/>
              <a:t>. A roller coaster would typically provide riders with accelerations between 30 and 60 m/s</a:t>
            </a:r>
            <a:r>
              <a:rPr lang="en-GB" altLang="en-US" baseline="30000" dirty="0"/>
              <a:t>2</a:t>
            </a:r>
            <a:r>
              <a:rPr lang="en-GB" altLang="en-US" dirty="0"/>
              <a:t>. </a:t>
            </a:r>
          </a:p>
        </p:txBody>
      </p:sp>
      <p:sp>
        <p:nvSpPr>
          <p:cNvPr id="2" name="Slide Number Placeholder 1">
            <a:extLst>
              <a:ext uri="{FF2B5EF4-FFF2-40B4-BE49-F238E27FC236}">
                <a16:creationId xmlns:a16="http://schemas.microsoft.com/office/drawing/2014/main" id="{32E32FFB-4CD3-4261-9ED0-24CDE53C4781}"/>
              </a:ext>
            </a:extLst>
          </p:cNvPr>
          <p:cNvSpPr>
            <a:spLocks noGrp="1"/>
          </p:cNvSpPr>
          <p:nvPr>
            <p:ph type="sldNum" sz="quarter" idx="10"/>
          </p:nvPr>
        </p:nvSpPr>
        <p:spPr/>
        <p:txBody>
          <a:bodyPr/>
          <a:lstStyle/>
          <a:p>
            <a:fld id="{45B40EEA-2BDC-4A1A-846A-91A8B24EC113}" type="slidenum">
              <a:rPr lang="en-US" altLang="en-US" smtClean="0"/>
              <a:pPr/>
              <a:t>5</a:t>
            </a:fld>
            <a:endParaRPr lang="en-US" altLang="en-US"/>
          </a:p>
        </p:txBody>
      </p:sp>
    </p:spTree>
    <p:extLst>
      <p:ext uri="{BB962C8B-B14F-4D97-AF65-F5344CB8AC3E}">
        <p14:creationId xmlns:p14="http://schemas.microsoft.com/office/powerpoint/2010/main" val="224426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GB" altLang="en-US" dirty="0"/>
          </a:p>
        </p:txBody>
      </p:sp>
      <p:sp>
        <p:nvSpPr>
          <p:cNvPr id="2" name="Slide Number Placeholder 1">
            <a:extLst>
              <a:ext uri="{FF2B5EF4-FFF2-40B4-BE49-F238E27FC236}">
                <a16:creationId xmlns:a16="http://schemas.microsoft.com/office/drawing/2014/main" id="{7E39D106-C177-4DCA-961C-D633E42AE92A}"/>
              </a:ext>
            </a:extLst>
          </p:cNvPr>
          <p:cNvSpPr>
            <a:spLocks noGrp="1"/>
          </p:cNvSpPr>
          <p:nvPr>
            <p:ph type="sldNum" sz="quarter" idx="10"/>
          </p:nvPr>
        </p:nvSpPr>
        <p:spPr/>
        <p:txBody>
          <a:bodyPr/>
          <a:lstStyle/>
          <a:p>
            <a:fld id="{45B40EEA-2BDC-4A1A-846A-91A8B24EC113}" type="slidenum">
              <a:rPr lang="en-US" altLang="en-US" smtClean="0"/>
              <a:pPr/>
              <a:t>6</a:t>
            </a:fld>
            <a:endParaRPr lang="en-US" altLang="en-US"/>
          </a:p>
        </p:txBody>
      </p:sp>
    </p:spTree>
    <p:extLst>
      <p:ext uri="{BB962C8B-B14F-4D97-AF65-F5344CB8AC3E}">
        <p14:creationId xmlns:p14="http://schemas.microsoft.com/office/powerpoint/2010/main" val="263710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lvl="0">
              <a:defRPr/>
            </a:pPr>
            <a:r>
              <a:rPr lang="en-GB" dirty="0"/>
              <a:t>This slide covers the Science and Engineering Practices:</a:t>
            </a:r>
          </a:p>
          <a:p>
            <a:pPr marL="171450" lvl="0" indent="-171450">
              <a:buFont typeface="Arial" panose="020B0604020202020204" pitchFamily="34" charset="0"/>
              <a:buChar char="•"/>
              <a:defRPr/>
            </a:pPr>
            <a:r>
              <a:rPr lang="en-GB" b="1" dirty="0"/>
              <a:t>Developing and Using Models: </a:t>
            </a:r>
            <a:r>
              <a:rPr lang="en-GB" dirty="0"/>
              <a:t>Develop and/or use a model (including mathematical and computational) to generate data to support explanations, predict phenomena, </a:t>
            </a:r>
            <a:r>
              <a:rPr lang="en-GB" dirty="0" err="1"/>
              <a:t>analyze</a:t>
            </a:r>
            <a:r>
              <a:rPr lang="en-GB" dirty="0"/>
              <a:t> systems, and/or solve problems.</a:t>
            </a:r>
          </a:p>
          <a:p>
            <a:pPr marL="171450" lvl="0" indent="-171450">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p>
          <a:p>
            <a:pPr lvl="0">
              <a:defRPr/>
            </a:pPr>
            <a:endParaRPr lang="en-GB" dirty="0"/>
          </a:p>
          <a:p>
            <a:r>
              <a:rPr lang="en-US" altLang="en-US" b="1" dirty="0"/>
              <a:t>Photo credit: </a:t>
            </a:r>
            <a:r>
              <a:rPr lang="en-US" altLang="en-US" dirty="0"/>
              <a:t>© Jaywarren79, Shutterstock.com 2018</a:t>
            </a:r>
            <a:endParaRPr lang="en-GB" altLang="en-US" dirty="0"/>
          </a:p>
        </p:txBody>
      </p:sp>
      <p:sp>
        <p:nvSpPr>
          <p:cNvPr id="2" name="Slide Number Placeholder 1">
            <a:extLst>
              <a:ext uri="{FF2B5EF4-FFF2-40B4-BE49-F238E27FC236}">
                <a16:creationId xmlns:a16="http://schemas.microsoft.com/office/drawing/2014/main" id="{0CC83A53-4437-48F1-A326-A94D48EE1F0A}"/>
              </a:ext>
            </a:extLst>
          </p:cNvPr>
          <p:cNvSpPr>
            <a:spLocks noGrp="1"/>
          </p:cNvSpPr>
          <p:nvPr>
            <p:ph type="sldNum" sz="quarter" idx="10"/>
          </p:nvPr>
        </p:nvSpPr>
        <p:spPr/>
        <p:txBody>
          <a:bodyPr/>
          <a:lstStyle/>
          <a:p>
            <a:fld id="{45B40EEA-2BDC-4A1A-846A-91A8B24EC113}" type="slidenum">
              <a:rPr lang="en-US" altLang="en-US" smtClean="0"/>
              <a:pPr/>
              <a:t>7</a:t>
            </a:fld>
            <a:endParaRPr lang="en-US" altLang="en-US"/>
          </a:p>
        </p:txBody>
      </p:sp>
    </p:spTree>
    <p:extLst>
      <p:ext uri="{BB962C8B-B14F-4D97-AF65-F5344CB8AC3E}">
        <p14:creationId xmlns:p14="http://schemas.microsoft.com/office/powerpoint/2010/main" val="5994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GB" altLang="en-US" dirty="0"/>
          </a:p>
        </p:txBody>
      </p:sp>
      <p:sp>
        <p:nvSpPr>
          <p:cNvPr id="2" name="Slide Number Placeholder 1">
            <a:extLst>
              <a:ext uri="{FF2B5EF4-FFF2-40B4-BE49-F238E27FC236}">
                <a16:creationId xmlns:a16="http://schemas.microsoft.com/office/drawing/2014/main" id="{C397F013-6F07-4D4C-AF99-F88B17EAEB5E}"/>
              </a:ext>
            </a:extLst>
          </p:cNvPr>
          <p:cNvSpPr>
            <a:spLocks noGrp="1"/>
          </p:cNvSpPr>
          <p:nvPr>
            <p:ph type="sldNum" sz="quarter" idx="10"/>
          </p:nvPr>
        </p:nvSpPr>
        <p:spPr/>
        <p:txBody>
          <a:bodyPr/>
          <a:lstStyle/>
          <a:p>
            <a:fld id="{45B40EEA-2BDC-4A1A-846A-91A8B24EC113}" type="slidenum">
              <a:rPr lang="en-US" altLang="en-US" smtClean="0"/>
              <a:pPr/>
              <a:t>8</a:t>
            </a:fld>
            <a:endParaRPr lang="en-US" altLang="en-US"/>
          </a:p>
        </p:txBody>
      </p:sp>
    </p:spTree>
    <p:extLst>
      <p:ext uri="{BB962C8B-B14F-4D97-AF65-F5344CB8AC3E}">
        <p14:creationId xmlns:p14="http://schemas.microsoft.com/office/powerpoint/2010/main" val="314517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EE64E9BE-6189-483B-972B-4BD643B23AFB}"/>
              </a:ext>
            </a:extLst>
          </p:cNvPr>
          <p:cNvSpPr>
            <a:spLocks noGrp="1"/>
          </p:cNvSpPr>
          <p:nvPr>
            <p:ph type="sldNum" sz="quarter" idx="10"/>
          </p:nvPr>
        </p:nvSpPr>
        <p:spPr/>
        <p:txBody>
          <a:bodyPr/>
          <a:lstStyle/>
          <a:p>
            <a:fld id="{45B40EEA-2BDC-4A1A-846A-91A8B24EC113}" type="slidenum">
              <a:rPr lang="en-US" altLang="en-US" smtClean="0"/>
              <a:pPr/>
              <a:t>9</a:t>
            </a:fld>
            <a:endParaRPr lang="en-US" altLang="en-US"/>
          </a:p>
        </p:txBody>
      </p:sp>
    </p:spTree>
    <p:extLst>
      <p:ext uri="{BB962C8B-B14F-4D97-AF65-F5344CB8AC3E}">
        <p14:creationId xmlns:p14="http://schemas.microsoft.com/office/powerpoint/2010/main" val="1416119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64730635-8E8E-49BD-A264-8414C47C148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5E31A6B9-C358-4FC9-AA8A-ACBD7D24A4DC}"/>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24</a:t>
            </a:r>
            <a:endParaRPr lang="en-GB" altLang="en-US" sz="1000" dirty="0">
              <a:solidFill>
                <a:srgbClr val="5B0091"/>
              </a:solidFill>
              <a:cs typeface="Arial" charset="0"/>
            </a:endParaRP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39665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F1F2614E-411B-477E-ABA6-5EF2E935CCF8}"/>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F18B2EFC-BE00-4D3D-8306-A133A303779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24</a:t>
            </a:r>
            <a:endParaRPr lang="en-GB" altLang="en-US" sz="1000" dirty="0">
              <a:solidFill>
                <a:srgbClr val="5B0091"/>
              </a:solidFill>
              <a:cs typeface="Arial" charset="0"/>
            </a:endParaRPr>
          </a:p>
        </p:txBody>
      </p:sp>
    </p:spTree>
    <p:custDataLst>
      <p:tags r:id="rId16"/>
    </p:custDataLst>
  </p:cSld>
  <p:clrMap bg1="lt1" tx1="dk1" bg2="lt2" tx2="dk2" accent1="accent1" accent2="accent2" accent3="accent3" accent4="accent4" accent5="accent5" accent6="accent6" hlink="hlink" folHlink="folHlink"/>
  <p:sldLayoutIdLst>
    <p:sldLayoutId id="2147486325" r:id="rId1"/>
    <p:sldLayoutId id="2147486246" r:id="rId2"/>
    <p:sldLayoutId id="2147486247" r:id="rId3"/>
    <p:sldLayoutId id="2147486248" r:id="rId4"/>
    <p:sldLayoutId id="2147486249" r:id="rId5"/>
    <p:sldLayoutId id="2147486250" r:id="rId6"/>
    <p:sldLayoutId id="2147486251" r:id="rId7"/>
    <p:sldLayoutId id="2147486252" r:id="rId8"/>
    <p:sldLayoutId id="2147486253" r:id="rId9"/>
    <p:sldLayoutId id="2147486254" r:id="rId10"/>
    <p:sldLayoutId id="2147486255" r:id="rId11"/>
    <p:sldLayoutId id="2147486256" r:id="rId12"/>
    <p:sldLayoutId id="2147486257" r:id="rId13"/>
    <p:sldLayoutId id="214748634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30CE72D1-B415-4318-8D5C-5F9EC0C017D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45196ED2-6F82-4EE7-A52E-389765F984AF}"/>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24</a:t>
            </a:r>
            <a:endParaRPr lang="en-GB" altLang="en-US" sz="1000" dirty="0">
              <a:solidFill>
                <a:srgbClr val="5B0091"/>
              </a:solidFill>
              <a:cs typeface="Arial" charset="0"/>
            </a:endParaRPr>
          </a:p>
        </p:txBody>
      </p:sp>
    </p:spTree>
    <p:custDataLst>
      <p:tags r:id="rId14"/>
    </p:custDataLst>
  </p:cSld>
  <p:clrMap bg1="lt1" tx1="dk1" bg2="lt2" tx2="dk2" accent1="accent1" accent2="accent2" accent3="accent3" accent4="accent4" accent5="accent5" accent6="accent6" hlink="hlink" folHlink="folHlink"/>
  <p:sldLayoutIdLst>
    <p:sldLayoutId id="2147486258" r:id="rId1"/>
    <p:sldLayoutId id="2147486259" r:id="rId2"/>
    <p:sldLayoutId id="2147486260" r:id="rId3"/>
    <p:sldLayoutId id="2147486261" r:id="rId4"/>
    <p:sldLayoutId id="2147486262" r:id="rId5"/>
    <p:sldLayoutId id="2147486263" r:id="rId6"/>
    <p:sldLayoutId id="2147486264" r:id="rId7"/>
    <p:sldLayoutId id="2147486265" r:id="rId8"/>
    <p:sldLayoutId id="2147486266" r:id="rId9"/>
    <p:sldLayoutId id="2147486267" r:id="rId10"/>
    <p:sldLayoutId id="2147486268" r:id="rId11"/>
    <p:sldLayoutId id="214748626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21.xml"/><Relationship Id="rId1" Type="http://schemas.openxmlformats.org/officeDocument/2006/relationships/vmlDrawing" Target="../drawings/vmlDrawing1.vml"/><Relationship Id="rId6" Type="http://schemas.openxmlformats.org/officeDocument/2006/relationships/image" Target="../media/image22.png"/><Relationship Id="rId11" Type="http://schemas.openxmlformats.org/officeDocument/2006/relationships/image" Target="../media/image21.wmf"/><Relationship Id="rId5" Type="http://schemas.openxmlformats.org/officeDocument/2006/relationships/notesSlide" Target="../notesSlides/notesSlide12.xml"/><Relationship Id="rId10" Type="http://schemas.openxmlformats.org/officeDocument/2006/relationships/image" Target="../media/image23.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26.xml"/><Relationship Id="rId1" Type="http://schemas.openxmlformats.org/officeDocument/2006/relationships/vmlDrawing" Target="../drawings/vmlDrawing2.vml"/><Relationship Id="rId6" Type="http://schemas.openxmlformats.org/officeDocument/2006/relationships/image" Target="../media/image22.png"/><Relationship Id="rId11" Type="http://schemas.openxmlformats.org/officeDocument/2006/relationships/image" Target="../media/image21.wmf"/><Relationship Id="rId5" Type="http://schemas.openxmlformats.org/officeDocument/2006/relationships/notesSlide" Target="../notesSlides/notesSlide17.xml"/><Relationship Id="rId10" Type="http://schemas.openxmlformats.org/officeDocument/2006/relationships/image" Target="../media/image23.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3.xml"/><Relationship Id="rId7" Type="http://schemas.openxmlformats.org/officeDocument/2006/relationships/image" Target="../media/image6.png"/><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notesSlide" Target="../notesSlides/notesSlide19.xml"/><Relationship Id="rId10" Type="http://schemas.openxmlformats.org/officeDocument/2006/relationships/image" Target="../media/image21.wmf"/><Relationship Id="rId4" Type="http://schemas.openxmlformats.org/officeDocument/2006/relationships/slideLayout" Target="../slideLayouts/slideLayout6.xml"/><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1.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14.png"/><Relationship Id="rId2" Type="http://schemas.openxmlformats.org/officeDocument/2006/relationships/tags" Target="../tags/tag31.xml"/><Relationship Id="rId1" Type="http://schemas.openxmlformats.org/officeDocument/2006/relationships/vmlDrawing" Target="../drawings/vmlDrawing4.vml"/><Relationship Id="rId6" Type="http://schemas.openxmlformats.org/officeDocument/2006/relationships/image" Target="../media/image22.png"/><Relationship Id="rId11" Type="http://schemas.openxmlformats.org/officeDocument/2006/relationships/image" Target="../media/image21.wmf"/><Relationship Id="rId5" Type="http://schemas.openxmlformats.org/officeDocument/2006/relationships/notesSlide" Target="../notesSlides/notesSlide22.xml"/><Relationship Id="rId10" Type="http://schemas.openxmlformats.org/officeDocument/2006/relationships/image" Target="../media/image23.jp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image" Target="../media/image6.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control" Target="../activeX/activeX5.xml"/><Relationship Id="rId7" Type="http://schemas.openxmlformats.org/officeDocument/2006/relationships/image" Target="../media/image14.png"/><Relationship Id="rId2" Type="http://schemas.openxmlformats.org/officeDocument/2006/relationships/tags" Target="../tags/tag33.xml"/><Relationship Id="rId1" Type="http://schemas.openxmlformats.org/officeDocument/2006/relationships/vmlDrawing" Target="../drawings/vmlDrawing5.vml"/><Relationship Id="rId6" Type="http://schemas.openxmlformats.org/officeDocument/2006/relationships/image" Target="../media/image22.png"/><Relationship Id="rId5" Type="http://schemas.openxmlformats.org/officeDocument/2006/relationships/notesSlide" Target="../notesSlides/notesSlide24.xml"/><Relationship Id="rId4" Type="http://schemas.openxmlformats.org/officeDocument/2006/relationships/slideLayout" Target="../slideLayouts/slideLayout20.xml"/><Relationship Id="rId9"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80AF1-06CA-4779-B8BB-66F9DF21F6C2}"/>
              </a:ext>
            </a:extLst>
          </p:cNvPr>
          <p:cNvSpPr>
            <a:spLocks noGrp="1"/>
          </p:cNvSpPr>
          <p:nvPr>
            <p:ph type="title"/>
          </p:nvPr>
        </p:nvSpPr>
        <p:spPr>
          <a:xfrm>
            <a:off x="3222702" y="1187865"/>
            <a:ext cx="4995747" cy="3138808"/>
          </a:xfrm>
        </p:spPr>
        <p:txBody>
          <a:bodyPr/>
          <a:lstStyle/>
          <a:p>
            <a:r>
              <a:rPr lang="en-GB" dirty="0"/>
              <a:t>Acceleration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036130" y="3078163"/>
            <a:ext cx="3355903" cy="2938462"/>
          </a:xfrm>
          <a:prstGeom prst="rect">
            <a:avLst/>
          </a:prstGeom>
          <a:noFill/>
          <a:ln w="9525">
            <a:noFill/>
            <a:miter lim="800000"/>
            <a:headEnd/>
            <a:tailEnd/>
          </a:ln>
        </p:spPr>
      </p:pic>
      <p:sp>
        <p:nvSpPr>
          <p:cNvPr id="31747" name="Rectangle 2"/>
          <p:cNvSpPr>
            <a:spLocks noGrp="1" noChangeArrowheads="1"/>
          </p:cNvSpPr>
          <p:nvPr>
            <p:ph type="title"/>
          </p:nvPr>
        </p:nvSpPr>
        <p:spPr/>
        <p:txBody>
          <a:bodyPr/>
          <a:lstStyle/>
          <a:p>
            <a:r>
              <a:rPr lang="en-GB" altLang="en-US"/>
              <a:t>Using a formula triangle</a:t>
            </a:r>
          </a:p>
        </p:txBody>
      </p:sp>
      <p:sp>
        <p:nvSpPr>
          <p:cNvPr id="31748" name="Text Box 3"/>
          <p:cNvSpPr txBox="1">
            <a:spLocks noChangeArrowheads="1"/>
          </p:cNvSpPr>
          <p:nvPr/>
        </p:nvSpPr>
        <p:spPr bwMode="auto">
          <a:xfrm>
            <a:off x="342899" y="784225"/>
            <a:ext cx="8734425" cy="1200150"/>
          </a:xfrm>
          <a:prstGeom prst="rect">
            <a:avLst/>
          </a:prstGeom>
          <a:noFill/>
          <a:ln w="9525" algn="ctr">
            <a:noFill/>
            <a:miter lim="800000"/>
            <a:headEnd/>
            <a:tailEnd/>
          </a:ln>
        </p:spPr>
        <p:txBody>
          <a:bodyPr wrap="square">
            <a:spAutoFit/>
          </a:bodyPr>
          <a:lstStyle/>
          <a:p>
            <a:pPr eaLnBrk="1" hangingPunct="1">
              <a:spcBef>
                <a:spcPct val="50000"/>
              </a:spcBef>
            </a:pPr>
            <a:r>
              <a:rPr lang="en-GB" altLang="en-US" dirty="0">
                <a:solidFill>
                  <a:srgbClr val="010066"/>
                </a:solidFill>
              </a:rPr>
              <a:t>A formula triangle helps you to rearrange a formula. The formula triangle for acceleration (a), change in velocity (</a:t>
            </a:r>
            <a:r>
              <a:rPr lang="el-GR" altLang="en-US" dirty="0">
                <a:solidFill>
                  <a:srgbClr val="010066"/>
                </a:solidFill>
              </a:rPr>
              <a:t>Δ</a:t>
            </a:r>
            <a:r>
              <a:rPr lang="en-GB" altLang="en-US" dirty="0">
                <a:solidFill>
                  <a:srgbClr val="010066"/>
                </a:solidFill>
              </a:rPr>
              <a:t>v) and time (t) is shown below.</a:t>
            </a:r>
          </a:p>
        </p:txBody>
      </p:sp>
      <p:sp>
        <p:nvSpPr>
          <p:cNvPr id="31749" name="Text Box 6"/>
          <p:cNvSpPr txBox="1">
            <a:spLocks noChangeArrowheads="1"/>
          </p:cNvSpPr>
          <p:nvPr/>
        </p:nvSpPr>
        <p:spPr bwMode="auto">
          <a:xfrm>
            <a:off x="5737225" y="3994150"/>
            <a:ext cx="484188" cy="1006475"/>
          </a:xfrm>
          <a:prstGeom prst="rect">
            <a:avLst/>
          </a:prstGeom>
          <a:noFill/>
          <a:ln w="9525">
            <a:noFill/>
            <a:miter lim="800000"/>
            <a:headEnd/>
            <a:tailEnd/>
          </a:ln>
        </p:spPr>
        <p:txBody>
          <a:bodyPr>
            <a:spAutoFit/>
          </a:bodyPr>
          <a:lstStyle/>
          <a:p>
            <a:pPr algn="ctr">
              <a:spcBef>
                <a:spcPct val="50000"/>
              </a:spcBef>
            </a:pPr>
            <a:r>
              <a:rPr lang="en-GB" altLang="en-US" sz="6000" b="1">
                <a:solidFill>
                  <a:srgbClr val="286DA6"/>
                </a:solidFill>
                <a:sym typeface="Symbol" pitchFamily="18" charset="2"/>
              </a:rPr>
              <a:t></a:t>
            </a:r>
          </a:p>
        </p:txBody>
      </p:sp>
      <p:sp>
        <p:nvSpPr>
          <p:cNvPr id="31750" name="Text Box 7"/>
          <p:cNvSpPr txBox="1">
            <a:spLocks noChangeArrowheads="1"/>
          </p:cNvSpPr>
          <p:nvPr/>
        </p:nvSpPr>
        <p:spPr bwMode="auto">
          <a:xfrm>
            <a:off x="3094038" y="3971925"/>
            <a:ext cx="685800" cy="1006475"/>
          </a:xfrm>
          <a:prstGeom prst="rect">
            <a:avLst/>
          </a:prstGeom>
          <a:noFill/>
          <a:ln w="9525">
            <a:noFill/>
            <a:miter lim="800000"/>
            <a:headEnd/>
            <a:tailEnd/>
          </a:ln>
        </p:spPr>
        <p:txBody>
          <a:bodyPr>
            <a:spAutoFit/>
          </a:bodyPr>
          <a:lstStyle/>
          <a:p>
            <a:pPr algn="ctr">
              <a:spcBef>
                <a:spcPct val="50000"/>
              </a:spcBef>
            </a:pPr>
            <a:r>
              <a:rPr lang="en-GB" altLang="en-US" sz="6000" b="1" dirty="0">
                <a:solidFill>
                  <a:srgbClr val="286DA6"/>
                </a:solidFill>
                <a:sym typeface="Symbol" pitchFamily="18" charset="2"/>
              </a:rPr>
              <a:t></a:t>
            </a:r>
          </a:p>
        </p:txBody>
      </p:sp>
      <p:sp>
        <p:nvSpPr>
          <p:cNvPr id="31751" name="Text Box 8"/>
          <p:cNvSpPr txBox="1">
            <a:spLocks noChangeArrowheads="1"/>
          </p:cNvSpPr>
          <p:nvPr/>
        </p:nvSpPr>
        <p:spPr bwMode="auto">
          <a:xfrm>
            <a:off x="4495800" y="5867400"/>
            <a:ext cx="523875" cy="762000"/>
          </a:xfrm>
          <a:prstGeom prst="rect">
            <a:avLst/>
          </a:prstGeom>
          <a:noFill/>
          <a:ln w="9525">
            <a:noFill/>
            <a:miter lim="800000"/>
            <a:headEnd/>
            <a:tailEnd/>
          </a:ln>
        </p:spPr>
        <p:txBody>
          <a:bodyPr>
            <a:spAutoFit/>
          </a:bodyPr>
          <a:lstStyle/>
          <a:p>
            <a:pPr algn="ctr">
              <a:spcBef>
                <a:spcPct val="50000"/>
              </a:spcBef>
            </a:pPr>
            <a:r>
              <a:rPr lang="en-GB" altLang="en-US" sz="4400" b="1">
                <a:solidFill>
                  <a:srgbClr val="286DA6"/>
                </a:solidFill>
                <a:sym typeface="Symbol" pitchFamily="18" charset="2"/>
              </a:rPr>
              <a:t>×</a:t>
            </a:r>
          </a:p>
        </p:txBody>
      </p:sp>
      <p:sp>
        <p:nvSpPr>
          <p:cNvPr id="194569" name="Text Box 9"/>
          <p:cNvSpPr txBox="1">
            <a:spLocks noChangeArrowheads="1"/>
          </p:cNvSpPr>
          <p:nvPr/>
        </p:nvSpPr>
        <p:spPr bwMode="auto">
          <a:xfrm>
            <a:off x="349250" y="2060575"/>
            <a:ext cx="8353425" cy="830263"/>
          </a:xfrm>
          <a:prstGeom prst="rect">
            <a:avLst/>
          </a:prstGeom>
          <a:noFill/>
          <a:ln w="9525">
            <a:noFill/>
            <a:miter lim="800000"/>
            <a:headEnd/>
            <a:tailEnd/>
          </a:ln>
        </p:spPr>
        <p:txBody>
          <a:bodyPr>
            <a:spAutoFit/>
          </a:bodyPr>
          <a:lstStyle/>
          <a:p>
            <a:pPr>
              <a:spcBef>
                <a:spcPct val="50000"/>
              </a:spcBef>
            </a:pPr>
            <a:r>
              <a:rPr lang="en-GB" altLang="en-US" dirty="0">
                <a:solidFill>
                  <a:srgbClr val="010066"/>
                </a:solidFill>
              </a:rPr>
              <a:t>Cover the quantity that you are trying to work out. This gives the rearranged formula needed for the calculation.</a:t>
            </a:r>
          </a:p>
        </p:txBody>
      </p:sp>
      <p:sp>
        <p:nvSpPr>
          <p:cNvPr id="194570" name="Text Box 10"/>
          <p:cNvSpPr txBox="1">
            <a:spLocks noChangeArrowheads="1"/>
          </p:cNvSpPr>
          <p:nvPr/>
        </p:nvSpPr>
        <p:spPr bwMode="auto">
          <a:xfrm>
            <a:off x="342900" y="3197225"/>
            <a:ext cx="3795713" cy="830263"/>
          </a:xfrm>
          <a:prstGeom prst="rect">
            <a:avLst/>
          </a:prstGeom>
          <a:noFill/>
          <a:ln w="9525">
            <a:noFill/>
            <a:miter lim="800000"/>
            <a:headEnd/>
            <a:tailEnd/>
          </a:ln>
        </p:spPr>
        <p:txBody>
          <a:bodyPr>
            <a:spAutoFit/>
          </a:bodyPr>
          <a:lstStyle/>
          <a:p>
            <a:pPr>
              <a:spcBef>
                <a:spcPct val="50000"/>
              </a:spcBef>
            </a:pPr>
            <a:r>
              <a:rPr lang="en-GB" altLang="en-US" dirty="0">
                <a:solidFill>
                  <a:srgbClr val="010066"/>
                </a:solidFill>
              </a:rPr>
              <a:t>So to find acceleration (a), cover up </a:t>
            </a:r>
            <a:r>
              <a:rPr lang="en-GB" altLang="en-US" b="1" dirty="0">
                <a:solidFill>
                  <a:srgbClr val="286DA6"/>
                </a:solidFill>
              </a:rPr>
              <a:t>a</a:t>
            </a:r>
            <a:r>
              <a:rPr lang="en-GB" altLang="en-US" dirty="0">
                <a:solidFill>
                  <a:srgbClr val="010066"/>
                </a:solidFill>
              </a:rPr>
              <a:t>…</a:t>
            </a:r>
          </a:p>
        </p:txBody>
      </p:sp>
      <p:sp>
        <p:nvSpPr>
          <p:cNvPr id="194571" name="Text Box 11"/>
          <p:cNvSpPr txBox="1">
            <a:spLocks noChangeArrowheads="1"/>
          </p:cNvSpPr>
          <p:nvPr/>
        </p:nvSpPr>
        <p:spPr bwMode="auto">
          <a:xfrm>
            <a:off x="6124575" y="3197225"/>
            <a:ext cx="2238375" cy="830997"/>
          </a:xfrm>
          <a:prstGeom prst="rect">
            <a:avLst/>
          </a:prstGeom>
          <a:noFill/>
          <a:ln w="9525">
            <a:noFill/>
            <a:miter lim="800000"/>
            <a:headEnd/>
            <a:tailEnd/>
          </a:ln>
        </p:spPr>
        <p:txBody>
          <a:bodyPr>
            <a:spAutoFit/>
          </a:bodyPr>
          <a:lstStyle/>
          <a:p>
            <a:pPr>
              <a:spcBef>
                <a:spcPct val="50000"/>
              </a:spcBef>
            </a:pPr>
            <a:r>
              <a:rPr lang="en-GB" altLang="en-US" dirty="0">
                <a:solidFill>
                  <a:srgbClr val="010066"/>
                </a:solidFill>
              </a:rPr>
              <a:t>…which gives the formula…</a:t>
            </a:r>
          </a:p>
        </p:txBody>
      </p:sp>
      <p:pic>
        <p:nvPicPr>
          <p:cNvPr id="194572" name="Picture 12" descr="hand"/>
          <p:cNvPicPr>
            <a:picLocks noChangeAspect="1" noChangeArrowheads="1"/>
          </p:cNvPicPr>
          <p:nvPr/>
        </p:nvPicPr>
        <p:blipFill>
          <a:blip r:embed="rId5" cstate="print"/>
          <a:srcRect/>
          <a:stretch>
            <a:fillRect/>
          </a:stretch>
        </p:blipFill>
        <p:spPr bwMode="auto">
          <a:xfrm rot="4128571">
            <a:off x="1765530" y="3985396"/>
            <a:ext cx="2533811" cy="2231197"/>
          </a:xfrm>
          <a:prstGeom prst="rect">
            <a:avLst/>
          </a:prstGeom>
          <a:noFill/>
          <a:ln w="9525">
            <a:noFill/>
            <a:miter lim="800000"/>
            <a:headEnd/>
            <a:tailEnd/>
          </a:ln>
        </p:spPr>
      </p:pic>
      <p:sp>
        <p:nvSpPr>
          <p:cNvPr id="194574" name="Line 14"/>
          <p:cNvSpPr>
            <a:spLocks noChangeShapeType="1"/>
          </p:cNvSpPr>
          <p:nvPr/>
        </p:nvSpPr>
        <p:spPr bwMode="auto">
          <a:xfrm flipV="1">
            <a:off x="7666038" y="4718050"/>
            <a:ext cx="777875" cy="0"/>
          </a:xfrm>
          <a:prstGeom prst="line">
            <a:avLst/>
          </a:prstGeom>
          <a:noFill/>
          <a:ln w="57150">
            <a:solidFill>
              <a:srgbClr val="286DA6"/>
            </a:solidFill>
            <a:round/>
            <a:headEnd/>
            <a:tailEnd/>
          </a:ln>
        </p:spPr>
        <p:txBody>
          <a:bodyPr/>
          <a:lstStyle/>
          <a:p>
            <a:endParaRPr lang="en-GB"/>
          </a:p>
        </p:txBody>
      </p:sp>
      <p:sp>
        <p:nvSpPr>
          <p:cNvPr id="194575" name="Text Box 15"/>
          <p:cNvSpPr txBox="1">
            <a:spLocks noChangeArrowheads="1"/>
          </p:cNvSpPr>
          <p:nvPr/>
        </p:nvSpPr>
        <p:spPr bwMode="auto">
          <a:xfrm>
            <a:off x="6505575" y="4425950"/>
            <a:ext cx="990600" cy="641350"/>
          </a:xfrm>
          <a:prstGeom prst="rect">
            <a:avLst/>
          </a:prstGeom>
          <a:noFill/>
          <a:ln w="9525">
            <a:noFill/>
            <a:miter lim="800000"/>
            <a:headEnd/>
            <a:tailEnd/>
          </a:ln>
        </p:spPr>
        <p:txBody>
          <a:bodyPr>
            <a:spAutoFit/>
          </a:bodyPr>
          <a:lstStyle/>
          <a:p>
            <a:pPr>
              <a:spcBef>
                <a:spcPct val="50000"/>
              </a:spcBef>
            </a:pPr>
            <a:r>
              <a:rPr lang="en-GB" altLang="en-US" sz="3600" b="1">
                <a:solidFill>
                  <a:srgbClr val="286DA6"/>
                </a:solidFill>
              </a:rPr>
              <a:t>a  =</a:t>
            </a:r>
          </a:p>
        </p:txBody>
      </p:sp>
      <p:sp>
        <p:nvSpPr>
          <p:cNvPr id="194576" name="Text Box 16"/>
          <p:cNvSpPr txBox="1">
            <a:spLocks noChangeArrowheads="1"/>
          </p:cNvSpPr>
          <p:nvPr/>
        </p:nvSpPr>
        <p:spPr bwMode="auto">
          <a:xfrm>
            <a:off x="7580313" y="4021138"/>
            <a:ext cx="884237" cy="646112"/>
          </a:xfrm>
          <a:prstGeom prst="rect">
            <a:avLst/>
          </a:prstGeom>
          <a:noFill/>
          <a:ln w="9525">
            <a:noFill/>
            <a:miter lim="800000"/>
            <a:headEnd/>
            <a:tailEnd/>
          </a:ln>
        </p:spPr>
        <p:txBody>
          <a:bodyPr>
            <a:spAutoFit/>
          </a:bodyPr>
          <a:lstStyle/>
          <a:p>
            <a:pPr algn="ctr">
              <a:spcBef>
                <a:spcPct val="50000"/>
              </a:spcBef>
            </a:pPr>
            <a:r>
              <a:rPr lang="el-GR" altLang="en-US" sz="3600" b="1" dirty="0">
                <a:solidFill>
                  <a:srgbClr val="286DA6"/>
                </a:solidFill>
                <a:sym typeface="Symbol" pitchFamily="18" charset="2"/>
              </a:rPr>
              <a:t>Δ</a:t>
            </a:r>
            <a:r>
              <a:rPr lang="en-GB" altLang="en-US" sz="3600" b="1" dirty="0">
                <a:solidFill>
                  <a:srgbClr val="286DA6"/>
                </a:solidFill>
                <a:sym typeface="Symbol" pitchFamily="18" charset="2"/>
              </a:rPr>
              <a:t>v</a:t>
            </a:r>
            <a:endParaRPr lang="en-GB" altLang="en-US" sz="4400" b="1" dirty="0">
              <a:solidFill>
                <a:srgbClr val="286DA6"/>
              </a:solidFill>
              <a:sym typeface="Symbol" pitchFamily="18" charset="2"/>
            </a:endParaRPr>
          </a:p>
        </p:txBody>
      </p:sp>
      <p:sp>
        <p:nvSpPr>
          <p:cNvPr id="194577" name="Text Box 17"/>
          <p:cNvSpPr txBox="1">
            <a:spLocks noChangeArrowheads="1"/>
          </p:cNvSpPr>
          <p:nvPr/>
        </p:nvSpPr>
        <p:spPr bwMode="auto">
          <a:xfrm>
            <a:off x="7698581" y="4746625"/>
            <a:ext cx="647700" cy="762000"/>
          </a:xfrm>
          <a:prstGeom prst="rect">
            <a:avLst/>
          </a:prstGeom>
          <a:noFill/>
          <a:ln w="9525">
            <a:noFill/>
            <a:miter lim="800000"/>
            <a:headEnd/>
            <a:tailEnd/>
          </a:ln>
        </p:spPr>
        <p:txBody>
          <a:bodyPr>
            <a:spAutoFit/>
          </a:bodyPr>
          <a:lstStyle/>
          <a:p>
            <a:pPr algn="ctr">
              <a:spcBef>
                <a:spcPct val="50000"/>
              </a:spcBef>
            </a:pPr>
            <a:r>
              <a:rPr lang="en-GB" altLang="en-US" sz="4400" b="1">
                <a:solidFill>
                  <a:srgbClr val="286DA6"/>
                </a:solidFill>
                <a:sym typeface="Symbol" pitchFamily="18" charset="2"/>
              </a:rPr>
              <a:t>t</a:t>
            </a:r>
          </a:p>
        </p:txBody>
      </p:sp>
      <p:pic>
        <p:nvPicPr>
          <p:cNvPr id="18" name="Picture 10">
            <a:hlinkClick r:id="" action="ppaction://hlinkshowjump?jump=nextslide"/>
            <a:extLst>
              <a:ext uri="{FF2B5EF4-FFF2-40B4-BE49-F238E27FC236}">
                <a16:creationId xmlns:a16="http://schemas.microsoft.com/office/drawing/2014/main" id="{CA9B9688-E4B8-4DE5-923B-F9CB9BFD40E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17259F22-7D58-4AAE-A29A-69206FF42458}"/>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0243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7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9" grpId="0"/>
      <p:bldP spid="194570" grpId="0"/>
      <p:bldP spid="194571" grpId="0"/>
      <p:bldP spid="194574" grpId="0" animBg="1"/>
      <p:bldP spid="194575" grpId="0"/>
      <p:bldP spid="194576" grpId="0"/>
      <p:bldP spid="19457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Text Box 2"/>
          <p:cNvSpPr txBox="1">
            <a:spLocks noChangeArrowheads="1"/>
          </p:cNvSpPr>
          <p:nvPr/>
        </p:nvSpPr>
        <p:spPr bwMode="auto">
          <a:xfrm>
            <a:off x="342900" y="784225"/>
            <a:ext cx="8189913" cy="1200329"/>
          </a:xfrm>
          <a:prstGeom prst="rect">
            <a:avLst/>
          </a:prstGeom>
          <a:solidFill>
            <a:srgbClr val="BEDAF0"/>
          </a:solidFill>
          <a:ln w="9525">
            <a:noFill/>
            <a:miter lim="800000"/>
            <a:headEnd/>
            <a:tailEnd/>
          </a:ln>
        </p:spPr>
        <p:txBody>
          <a:bodyPr>
            <a:spAutoFit/>
          </a:bodyPr>
          <a:lstStyle/>
          <a:p>
            <a:pPr>
              <a:spcBef>
                <a:spcPct val="50000"/>
              </a:spcBef>
            </a:pPr>
            <a:r>
              <a:rPr lang="en-GB" altLang="en-US" dirty="0">
                <a:solidFill>
                  <a:srgbClr val="010066"/>
                </a:solidFill>
              </a:rPr>
              <a:t>A hungry cheetah spots a gazelle and decides to chase it. The cheetah accelerates at 10</a:t>
            </a:r>
            <a:r>
              <a:rPr lang="en-GB" altLang="en-US" sz="1000" dirty="0">
                <a:solidFill>
                  <a:srgbClr val="010066"/>
                </a:solidFill>
              </a:rPr>
              <a:t> </a:t>
            </a:r>
            <a:r>
              <a:rPr lang="en-GB" altLang="en-US" dirty="0">
                <a:solidFill>
                  <a:srgbClr val="010066"/>
                </a:solidFill>
              </a:rPr>
              <a:t>m/s</a:t>
            </a:r>
            <a:r>
              <a:rPr lang="en-GB" altLang="en-US" baseline="30000" dirty="0">
                <a:solidFill>
                  <a:srgbClr val="010066"/>
                </a:solidFill>
              </a:rPr>
              <a:t>2</a:t>
            </a:r>
            <a:r>
              <a:rPr lang="en-GB" altLang="en-US" dirty="0">
                <a:solidFill>
                  <a:srgbClr val="010066"/>
                </a:solidFill>
              </a:rPr>
              <a:t> from rest until it reaches 20</a:t>
            </a:r>
            <a:r>
              <a:rPr lang="en-GB" altLang="en-US" sz="1000" dirty="0">
                <a:solidFill>
                  <a:srgbClr val="010066"/>
                </a:solidFill>
              </a:rPr>
              <a:t> </a:t>
            </a:r>
            <a:r>
              <a:rPr lang="en-GB" altLang="en-US" dirty="0">
                <a:solidFill>
                  <a:srgbClr val="010066"/>
                </a:solidFill>
              </a:rPr>
              <a:t>m/s. How long did this take?</a:t>
            </a:r>
          </a:p>
        </p:txBody>
      </p:sp>
      <p:sp>
        <p:nvSpPr>
          <p:cNvPr id="25603" name="Text Box 4"/>
          <p:cNvSpPr txBox="1">
            <a:spLocks noChangeArrowheads="1"/>
          </p:cNvSpPr>
          <p:nvPr/>
        </p:nvSpPr>
        <p:spPr bwMode="auto">
          <a:xfrm>
            <a:off x="380121" y="2464380"/>
            <a:ext cx="2238904" cy="457200"/>
          </a:xfrm>
          <a:prstGeom prst="rect">
            <a:avLst/>
          </a:prstGeom>
          <a:noFill/>
          <a:ln w="9525">
            <a:noFill/>
            <a:miter lim="800000"/>
            <a:headEnd/>
            <a:tailEnd/>
          </a:ln>
        </p:spPr>
        <p:txBody>
          <a:bodyPr wrap="square">
            <a:spAutoFit/>
          </a:bodyPr>
          <a:lstStyle/>
          <a:p>
            <a:pPr>
              <a:spcBef>
                <a:spcPct val="50000"/>
              </a:spcBef>
            </a:pPr>
            <a:r>
              <a:rPr lang="en-GB" altLang="en-US" dirty="0">
                <a:solidFill>
                  <a:srgbClr val="010066"/>
                </a:solidFill>
              </a:rPr>
              <a:t>acceleration  </a:t>
            </a:r>
            <a:r>
              <a:rPr lang="en-US" altLang="en-US" dirty="0">
                <a:solidFill>
                  <a:srgbClr val="010066"/>
                </a:solidFill>
              </a:rPr>
              <a:t>=</a:t>
            </a:r>
            <a:r>
              <a:rPr lang="en-GB" altLang="en-US" dirty="0">
                <a:solidFill>
                  <a:srgbClr val="010066"/>
                </a:solidFill>
              </a:rPr>
              <a:t>  </a:t>
            </a:r>
            <a:endParaRPr lang="en-GB" altLang="en-US" baseline="30000" dirty="0">
              <a:solidFill>
                <a:srgbClr val="010066"/>
              </a:solidFill>
            </a:endParaRPr>
          </a:p>
        </p:txBody>
      </p:sp>
      <p:sp>
        <p:nvSpPr>
          <p:cNvPr id="25606" name="Text Box 8"/>
          <p:cNvSpPr txBox="1">
            <a:spLocks noChangeArrowheads="1"/>
          </p:cNvSpPr>
          <p:nvPr/>
        </p:nvSpPr>
        <p:spPr bwMode="auto">
          <a:xfrm>
            <a:off x="2187575" y="4707093"/>
            <a:ext cx="476250" cy="457200"/>
          </a:xfrm>
          <a:prstGeom prst="rect">
            <a:avLst/>
          </a:prstGeom>
          <a:noFill/>
          <a:ln w="9525">
            <a:noFill/>
            <a:miter lim="800000"/>
            <a:headEnd/>
            <a:tailEnd/>
          </a:ln>
        </p:spPr>
        <p:txBody>
          <a:bodyPr>
            <a:spAutoFit/>
          </a:bodyPr>
          <a:lstStyle/>
          <a:p>
            <a:pPr>
              <a:spcBef>
                <a:spcPct val="50000"/>
              </a:spcBef>
            </a:pPr>
            <a:r>
              <a:rPr lang="en-US" altLang="en-US" dirty="0">
                <a:solidFill>
                  <a:srgbClr val="010066"/>
                </a:solidFill>
              </a:rPr>
              <a:t>=</a:t>
            </a:r>
            <a:r>
              <a:rPr lang="en-GB" altLang="en-US" dirty="0">
                <a:solidFill>
                  <a:srgbClr val="010066"/>
                </a:solidFill>
              </a:rPr>
              <a:t>  </a:t>
            </a:r>
            <a:endParaRPr lang="en-GB" altLang="en-US" baseline="30000" dirty="0">
              <a:solidFill>
                <a:srgbClr val="010066"/>
              </a:solidFill>
            </a:endParaRPr>
          </a:p>
        </p:txBody>
      </p:sp>
      <p:sp>
        <p:nvSpPr>
          <p:cNvPr id="196619" name="Text Box 11"/>
          <p:cNvSpPr txBox="1">
            <a:spLocks noChangeArrowheads="1"/>
          </p:cNvSpPr>
          <p:nvPr/>
        </p:nvSpPr>
        <p:spPr bwMode="auto">
          <a:xfrm>
            <a:off x="2187575" y="5730964"/>
            <a:ext cx="1192213" cy="457200"/>
          </a:xfrm>
          <a:prstGeom prst="rect">
            <a:avLst/>
          </a:prstGeom>
          <a:noFill/>
          <a:ln w="38100">
            <a:noFill/>
            <a:miter lim="800000"/>
            <a:headEnd/>
            <a:tailEnd/>
          </a:ln>
        </p:spPr>
        <p:txBody>
          <a:bodyPr wrap="square">
            <a:spAutoFit/>
          </a:bodyPr>
          <a:lstStyle/>
          <a:p>
            <a:pPr>
              <a:spcBef>
                <a:spcPct val="50000"/>
              </a:spcBef>
            </a:pPr>
            <a:r>
              <a:rPr lang="en-GB" altLang="en-US" dirty="0">
                <a:solidFill>
                  <a:srgbClr val="010066"/>
                </a:solidFill>
              </a:rPr>
              <a:t>= </a:t>
            </a:r>
            <a:r>
              <a:rPr lang="en-GB" altLang="en-US" dirty="0"/>
              <a:t>  </a:t>
            </a:r>
            <a:r>
              <a:rPr lang="en-GB" altLang="en-US" b="1" dirty="0">
                <a:solidFill>
                  <a:srgbClr val="286DA6"/>
                </a:solidFill>
              </a:rPr>
              <a:t>2</a:t>
            </a:r>
            <a:r>
              <a:rPr lang="en-GB" altLang="en-US" sz="1000" b="1" dirty="0">
                <a:solidFill>
                  <a:srgbClr val="286DA6"/>
                </a:solidFill>
              </a:rPr>
              <a:t> </a:t>
            </a:r>
            <a:r>
              <a:rPr lang="en-GB" altLang="en-US" b="1" dirty="0">
                <a:solidFill>
                  <a:srgbClr val="286DA6"/>
                </a:solidFill>
              </a:rPr>
              <a:t>s</a:t>
            </a:r>
            <a:endParaRPr lang="en-GB" altLang="en-US" b="1" u="sng" dirty="0">
              <a:solidFill>
                <a:srgbClr val="286DA6"/>
              </a:solidFill>
            </a:endParaRPr>
          </a:p>
        </p:txBody>
      </p:sp>
      <p:sp>
        <p:nvSpPr>
          <p:cNvPr id="33801" name="Rectangle 12"/>
          <p:cNvSpPr>
            <a:spLocks noGrp="1" noChangeArrowheads="1"/>
          </p:cNvSpPr>
          <p:nvPr>
            <p:ph type="title"/>
          </p:nvPr>
        </p:nvSpPr>
        <p:spPr/>
        <p:txBody>
          <a:bodyPr/>
          <a:lstStyle/>
          <a:p>
            <a:r>
              <a:rPr lang="en-GB" altLang="en-US"/>
              <a:t>Acceleration problem</a:t>
            </a:r>
          </a:p>
        </p:txBody>
      </p:sp>
      <p:sp>
        <p:nvSpPr>
          <p:cNvPr id="25611" name="Text Box 14"/>
          <p:cNvSpPr txBox="1">
            <a:spLocks noChangeArrowheads="1"/>
          </p:cNvSpPr>
          <p:nvPr/>
        </p:nvSpPr>
        <p:spPr bwMode="auto">
          <a:xfrm>
            <a:off x="629994" y="3556580"/>
            <a:ext cx="2091348" cy="457200"/>
          </a:xfrm>
          <a:prstGeom prst="rect">
            <a:avLst/>
          </a:prstGeom>
          <a:noFill/>
          <a:ln w="9525">
            <a:noFill/>
            <a:miter lim="800000"/>
            <a:headEnd/>
            <a:tailEnd/>
          </a:ln>
        </p:spPr>
        <p:txBody>
          <a:bodyPr wrap="square">
            <a:spAutoFit/>
          </a:bodyPr>
          <a:lstStyle/>
          <a:p>
            <a:pPr>
              <a:spcBef>
                <a:spcPct val="50000"/>
              </a:spcBef>
            </a:pPr>
            <a:r>
              <a:rPr lang="en-GB" altLang="en-US" dirty="0">
                <a:solidFill>
                  <a:srgbClr val="010066"/>
                </a:solidFill>
              </a:rPr>
              <a:t>time taken  </a:t>
            </a:r>
            <a:r>
              <a:rPr lang="en-US" altLang="en-US" dirty="0">
                <a:solidFill>
                  <a:srgbClr val="010066"/>
                </a:solidFill>
              </a:rPr>
              <a:t>=</a:t>
            </a:r>
            <a:r>
              <a:rPr lang="en-GB" altLang="en-US" dirty="0">
                <a:solidFill>
                  <a:srgbClr val="010066"/>
                </a:solidFill>
              </a:rPr>
              <a:t>  </a:t>
            </a:r>
            <a:endParaRPr lang="en-GB" altLang="en-US" baseline="30000" dirty="0">
              <a:solidFill>
                <a:srgbClr val="010066"/>
              </a:solidFill>
            </a:endParaRPr>
          </a:p>
        </p:txBody>
      </p:sp>
      <p:pic>
        <p:nvPicPr>
          <p:cNvPr id="33803" name="Picture 17" descr="cheetah"/>
          <p:cNvPicPr>
            <a:picLocks noChangeAspect="1" noChangeArrowheads="1"/>
          </p:cNvPicPr>
          <p:nvPr/>
        </p:nvPicPr>
        <p:blipFill>
          <a:blip r:embed="rId4" cstate="print"/>
          <a:srcRect/>
          <a:stretch>
            <a:fillRect/>
          </a:stretch>
        </p:blipFill>
        <p:spPr bwMode="auto">
          <a:xfrm>
            <a:off x="4718756" y="4420972"/>
            <a:ext cx="3573983" cy="2041300"/>
          </a:xfrm>
          <a:prstGeom prst="rect">
            <a:avLst/>
          </a:prstGeom>
          <a:noFill/>
          <a:ln w="9525">
            <a:noFill/>
            <a:miter lim="800000"/>
            <a:headEnd/>
            <a:tailEnd/>
          </a:ln>
        </p:spPr>
      </p:pic>
      <p:pic>
        <p:nvPicPr>
          <p:cNvPr id="14" name="Picture 10">
            <a:hlinkClick r:id="" action="ppaction://hlinkshowjump?jump=nextslide"/>
            <a:extLst>
              <a:ext uri="{FF2B5EF4-FFF2-40B4-BE49-F238E27FC236}">
                <a16:creationId xmlns:a16="http://schemas.microsoft.com/office/drawing/2014/main" id="{D1BD69A0-52D4-4C30-A18C-2A7EB8EF4F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13162D8A-42AA-4A8B-A713-6A7EBAB6759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
        <p:nvSpPr>
          <p:cNvPr id="15" name="Text Box 6">
            <a:extLst>
              <a:ext uri="{FF2B5EF4-FFF2-40B4-BE49-F238E27FC236}">
                <a16:creationId xmlns:a16="http://schemas.microsoft.com/office/drawing/2014/main" id="{7B4CA663-C0D3-4CD3-855A-0E6330573F5D}"/>
              </a:ext>
            </a:extLst>
          </p:cNvPr>
          <p:cNvSpPr txBox="1">
            <a:spLocks noChangeArrowheads="1"/>
          </p:cNvSpPr>
          <p:nvPr/>
        </p:nvSpPr>
        <p:spPr bwMode="auto">
          <a:xfrm>
            <a:off x="2764020" y="2234833"/>
            <a:ext cx="2674571"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change in velocity</a:t>
            </a:r>
            <a:endParaRPr lang="en-GB" altLang="en-US" baseline="30000" dirty="0">
              <a:solidFill>
                <a:srgbClr val="010066"/>
              </a:solidFill>
            </a:endParaRPr>
          </a:p>
        </p:txBody>
      </p:sp>
      <p:sp>
        <p:nvSpPr>
          <p:cNvPr id="16" name="Text Box 6">
            <a:extLst>
              <a:ext uri="{FF2B5EF4-FFF2-40B4-BE49-F238E27FC236}">
                <a16:creationId xmlns:a16="http://schemas.microsoft.com/office/drawing/2014/main" id="{CF33C6F7-46ED-4099-A2F5-4A5AA3AB1FB9}"/>
              </a:ext>
            </a:extLst>
          </p:cNvPr>
          <p:cNvSpPr txBox="1">
            <a:spLocks noChangeArrowheads="1"/>
          </p:cNvSpPr>
          <p:nvPr/>
        </p:nvSpPr>
        <p:spPr bwMode="auto">
          <a:xfrm>
            <a:off x="2764020" y="2703941"/>
            <a:ext cx="2674571"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time taken</a:t>
            </a:r>
            <a:endParaRPr lang="en-GB" altLang="en-US" baseline="30000" dirty="0">
              <a:solidFill>
                <a:srgbClr val="010066"/>
              </a:solidFill>
            </a:endParaRPr>
          </a:p>
        </p:txBody>
      </p:sp>
      <p:cxnSp>
        <p:nvCxnSpPr>
          <p:cNvPr id="20" name="Straight Connector 19">
            <a:extLst>
              <a:ext uri="{FF2B5EF4-FFF2-40B4-BE49-F238E27FC236}">
                <a16:creationId xmlns:a16="http://schemas.microsoft.com/office/drawing/2014/main" id="{D57929F3-85B3-4EFF-94D1-A9A37F3EF4D4}"/>
              </a:ext>
            </a:extLst>
          </p:cNvPr>
          <p:cNvCxnSpPr/>
          <p:nvPr/>
        </p:nvCxnSpPr>
        <p:spPr bwMode="auto">
          <a:xfrm>
            <a:off x="2699543" y="2702046"/>
            <a:ext cx="2803525" cy="0"/>
          </a:xfrm>
          <a:prstGeom prst="line">
            <a:avLst/>
          </a:prstGeom>
          <a:solidFill>
            <a:schemeClr val="accent1"/>
          </a:solidFill>
          <a:ln w="38100" cap="flat" cmpd="sng" algn="ctr">
            <a:solidFill>
              <a:srgbClr val="010066"/>
            </a:solidFill>
            <a:prstDash val="solid"/>
            <a:round/>
            <a:headEnd type="none" w="med" len="med"/>
            <a:tailEnd type="none" w="med" len="med"/>
          </a:ln>
          <a:effectLst/>
        </p:spPr>
      </p:cxnSp>
      <p:sp>
        <p:nvSpPr>
          <p:cNvPr id="21" name="Text Box 6">
            <a:extLst>
              <a:ext uri="{FF2B5EF4-FFF2-40B4-BE49-F238E27FC236}">
                <a16:creationId xmlns:a16="http://schemas.microsoft.com/office/drawing/2014/main" id="{8436A419-A266-48B3-92AC-7289D7F1F7CD}"/>
              </a:ext>
            </a:extLst>
          </p:cNvPr>
          <p:cNvSpPr txBox="1">
            <a:spLocks noChangeArrowheads="1"/>
          </p:cNvSpPr>
          <p:nvPr/>
        </p:nvSpPr>
        <p:spPr bwMode="auto">
          <a:xfrm>
            <a:off x="2764020" y="3316257"/>
            <a:ext cx="2674571"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change in velocity</a:t>
            </a:r>
            <a:endParaRPr lang="en-GB" altLang="en-US" baseline="30000" dirty="0">
              <a:solidFill>
                <a:srgbClr val="010066"/>
              </a:solidFill>
            </a:endParaRPr>
          </a:p>
        </p:txBody>
      </p:sp>
      <p:sp>
        <p:nvSpPr>
          <p:cNvPr id="22" name="Text Box 6">
            <a:extLst>
              <a:ext uri="{FF2B5EF4-FFF2-40B4-BE49-F238E27FC236}">
                <a16:creationId xmlns:a16="http://schemas.microsoft.com/office/drawing/2014/main" id="{061F1592-4D1E-4CA2-8458-07A32BD22D9D}"/>
              </a:ext>
            </a:extLst>
          </p:cNvPr>
          <p:cNvSpPr txBox="1">
            <a:spLocks noChangeArrowheads="1"/>
          </p:cNvSpPr>
          <p:nvPr/>
        </p:nvSpPr>
        <p:spPr bwMode="auto">
          <a:xfrm>
            <a:off x="2764020" y="3785365"/>
            <a:ext cx="2674571"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acceleration</a:t>
            </a:r>
            <a:endParaRPr lang="en-GB" altLang="en-US" baseline="30000" dirty="0">
              <a:solidFill>
                <a:srgbClr val="010066"/>
              </a:solidFill>
            </a:endParaRPr>
          </a:p>
        </p:txBody>
      </p:sp>
      <p:cxnSp>
        <p:nvCxnSpPr>
          <p:cNvPr id="23" name="Straight Connector 22">
            <a:extLst>
              <a:ext uri="{FF2B5EF4-FFF2-40B4-BE49-F238E27FC236}">
                <a16:creationId xmlns:a16="http://schemas.microsoft.com/office/drawing/2014/main" id="{755A86BE-26E0-4AA5-B914-C704E6B5BFBA}"/>
              </a:ext>
            </a:extLst>
          </p:cNvPr>
          <p:cNvCxnSpPr/>
          <p:nvPr/>
        </p:nvCxnSpPr>
        <p:spPr bwMode="auto">
          <a:xfrm>
            <a:off x="2699543" y="3783470"/>
            <a:ext cx="2803525" cy="0"/>
          </a:xfrm>
          <a:prstGeom prst="line">
            <a:avLst/>
          </a:prstGeom>
          <a:solidFill>
            <a:schemeClr val="accent1"/>
          </a:solidFill>
          <a:ln w="38100" cap="flat" cmpd="sng" algn="ctr">
            <a:solidFill>
              <a:srgbClr val="010066"/>
            </a:solidFill>
            <a:prstDash val="solid"/>
            <a:round/>
            <a:headEnd type="none" w="med" len="med"/>
            <a:tailEnd type="none" w="med" len="med"/>
          </a:ln>
          <a:effectLst/>
        </p:spPr>
      </p:cxnSp>
      <p:sp>
        <p:nvSpPr>
          <p:cNvPr id="24" name="Text Box 6">
            <a:extLst>
              <a:ext uri="{FF2B5EF4-FFF2-40B4-BE49-F238E27FC236}">
                <a16:creationId xmlns:a16="http://schemas.microsoft.com/office/drawing/2014/main" id="{BAE8B5CE-4787-44D4-A6D9-DA7475B1B4ED}"/>
              </a:ext>
            </a:extLst>
          </p:cNvPr>
          <p:cNvSpPr txBox="1">
            <a:spLocks noChangeArrowheads="1"/>
          </p:cNvSpPr>
          <p:nvPr/>
        </p:nvSpPr>
        <p:spPr bwMode="auto">
          <a:xfrm>
            <a:off x="2699543" y="4470830"/>
            <a:ext cx="712913"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20</a:t>
            </a:r>
            <a:endParaRPr lang="en-GB" altLang="en-US" baseline="30000" dirty="0">
              <a:solidFill>
                <a:srgbClr val="010066"/>
              </a:solidFill>
            </a:endParaRPr>
          </a:p>
        </p:txBody>
      </p:sp>
      <p:sp>
        <p:nvSpPr>
          <p:cNvPr id="25" name="Text Box 6">
            <a:extLst>
              <a:ext uri="{FF2B5EF4-FFF2-40B4-BE49-F238E27FC236}">
                <a16:creationId xmlns:a16="http://schemas.microsoft.com/office/drawing/2014/main" id="{EFBD03C3-1927-443E-871E-C1AFF64FAF08}"/>
              </a:ext>
            </a:extLst>
          </p:cNvPr>
          <p:cNvSpPr txBox="1">
            <a:spLocks noChangeArrowheads="1"/>
          </p:cNvSpPr>
          <p:nvPr/>
        </p:nvSpPr>
        <p:spPr bwMode="auto">
          <a:xfrm>
            <a:off x="2699543" y="4939938"/>
            <a:ext cx="712912"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10</a:t>
            </a:r>
            <a:endParaRPr lang="en-GB" altLang="en-US" baseline="30000" dirty="0">
              <a:solidFill>
                <a:srgbClr val="010066"/>
              </a:solidFill>
            </a:endParaRPr>
          </a:p>
        </p:txBody>
      </p:sp>
      <p:cxnSp>
        <p:nvCxnSpPr>
          <p:cNvPr id="26" name="Straight Connector 25">
            <a:extLst>
              <a:ext uri="{FF2B5EF4-FFF2-40B4-BE49-F238E27FC236}">
                <a16:creationId xmlns:a16="http://schemas.microsoft.com/office/drawing/2014/main" id="{00CA16E5-3146-437D-8910-B68579C33A0B}"/>
              </a:ext>
            </a:extLst>
          </p:cNvPr>
          <p:cNvCxnSpPr>
            <a:cxnSpLocks/>
          </p:cNvCxnSpPr>
          <p:nvPr/>
        </p:nvCxnSpPr>
        <p:spPr bwMode="auto">
          <a:xfrm>
            <a:off x="2699940" y="4938043"/>
            <a:ext cx="712118" cy="0"/>
          </a:xfrm>
          <a:prstGeom prst="line">
            <a:avLst/>
          </a:prstGeom>
          <a:solidFill>
            <a:schemeClr val="accent1"/>
          </a:solidFill>
          <a:ln w="38100" cap="flat" cmpd="sng" algn="ctr">
            <a:solidFill>
              <a:srgbClr val="010066"/>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22959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6619"/>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6" grpId="0"/>
      <p:bldP spid="196619" grpId="0"/>
      <p:bldP spid="25611" grpId="0"/>
      <p:bldP spid="15" grpId="0"/>
      <p:bldP spid="16" grpId="0"/>
      <p:bldP spid="21" grpId="0"/>
      <p:bldP spid="22"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ltLang="en-US" dirty="0"/>
              <a:t>Acceleration calculations</a:t>
            </a:r>
          </a:p>
        </p:txBody>
      </p:sp>
      <p:pic>
        <p:nvPicPr>
          <p:cNvPr id="8" name="Picture 5" descr="flash_icon">
            <a:extLst>
              <a:ext uri="{FF2B5EF4-FFF2-40B4-BE49-F238E27FC236}">
                <a16:creationId xmlns:a16="http://schemas.microsoft.com/office/drawing/2014/main" id="{7F085820-D930-4875-81D7-70385BD1BD4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30884CCE-FA16-4FD2-B874-8E9171A92C43}"/>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10">
            <a:hlinkClick r:id="" action="ppaction://hlinkshowjump?jump=nextslide"/>
            <a:extLst>
              <a:ext uri="{FF2B5EF4-FFF2-40B4-BE49-F238E27FC236}">
                <a16:creationId xmlns:a16="http://schemas.microsoft.com/office/drawing/2014/main" id="{4939D03B-5826-4C8F-A87D-478F76609C7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6FFB884B-C9EF-41D6-A0BD-184232F733A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1450" y="75369"/>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0A68878-BF2A-4AA8-A568-A5FE729D972B}"/>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6297702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p:txBody>
          <a:bodyPr/>
          <a:lstStyle/>
          <a:p>
            <a:r>
              <a:rPr lang="en-GB" altLang="en-US"/>
              <a:t>Uniform acceleration</a:t>
            </a:r>
          </a:p>
        </p:txBody>
      </p:sp>
      <p:sp>
        <p:nvSpPr>
          <p:cNvPr id="37891" name="Rectangle 2"/>
          <p:cNvSpPr>
            <a:spLocks noChangeArrowheads="1"/>
          </p:cNvSpPr>
          <p:nvPr/>
        </p:nvSpPr>
        <p:spPr bwMode="auto">
          <a:xfrm>
            <a:off x="358775" y="784225"/>
            <a:ext cx="8256588" cy="830263"/>
          </a:xfrm>
          <a:prstGeom prst="rect">
            <a:avLst/>
          </a:prstGeom>
          <a:noFill/>
          <a:ln w="9525">
            <a:noFill/>
            <a:miter lim="800000"/>
            <a:headEnd/>
            <a:tailEnd/>
          </a:ln>
        </p:spPr>
        <p:txBody>
          <a:bodyPr>
            <a:spAutoFit/>
          </a:bodyPr>
          <a:lstStyle/>
          <a:p>
            <a:r>
              <a:rPr lang="en-GB" altLang="en-US" dirty="0">
                <a:solidFill>
                  <a:srgbClr val="010066"/>
                </a:solidFill>
              </a:rPr>
              <a:t>If an object’s acceleration is </a:t>
            </a:r>
            <a:r>
              <a:rPr lang="en-GB" altLang="en-US" b="1" dirty="0">
                <a:solidFill>
                  <a:srgbClr val="286DA6"/>
                </a:solidFill>
              </a:rPr>
              <a:t>constant</a:t>
            </a:r>
            <a:r>
              <a:rPr lang="en-GB" altLang="en-US" dirty="0">
                <a:solidFill>
                  <a:srgbClr val="010066"/>
                </a:solidFill>
              </a:rPr>
              <a:t>, and it is traveling in a </a:t>
            </a:r>
            <a:r>
              <a:rPr lang="en-GB" altLang="en-US" b="1" dirty="0">
                <a:solidFill>
                  <a:srgbClr val="286DA6"/>
                </a:solidFill>
              </a:rPr>
              <a:t>straight</a:t>
            </a:r>
            <a:r>
              <a:rPr lang="en-GB" altLang="en-US" dirty="0"/>
              <a:t> </a:t>
            </a:r>
            <a:r>
              <a:rPr lang="en-GB" altLang="en-US" dirty="0">
                <a:solidFill>
                  <a:srgbClr val="010066"/>
                </a:solidFill>
              </a:rPr>
              <a:t>line, then this equation applies:</a:t>
            </a:r>
          </a:p>
        </p:txBody>
      </p:sp>
      <p:grpSp>
        <p:nvGrpSpPr>
          <p:cNvPr id="2" name="Group 13"/>
          <p:cNvGrpSpPr>
            <a:grpSpLocks/>
          </p:cNvGrpSpPr>
          <p:nvPr/>
        </p:nvGrpSpPr>
        <p:grpSpPr bwMode="auto">
          <a:xfrm>
            <a:off x="1362976" y="5645150"/>
            <a:ext cx="6418049" cy="901700"/>
            <a:chOff x="1253075" y="5712178"/>
            <a:chExt cx="6417409" cy="902406"/>
          </a:xfrm>
        </p:grpSpPr>
        <p:sp>
          <p:nvSpPr>
            <p:cNvPr id="37902" name="Rectangle 12"/>
            <p:cNvSpPr>
              <a:spLocks noChangeArrowheads="1"/>
            </p:cNvSpPr>
            <p:nvPr/>
          </p:nvSpPr>
          <p:spPr bwMode="auto">
            <a:xfrm>
              <a:off x="1253075" y="5712178"/>
              <a:ext cx="6417409" cy="902406"/>
            </a:xfrm>
            <a:prstGeom prst="rect">
              <a:avLst/>
            </a:prstGeom>
            <a:solidFill>
              <a:srgbClr val="286DA6"/>
            </a:solidFill>
            <a:ln w="9525" algn="ctr">
              <a:noFill/>
              <a:round/>
              <a:headEnd/>
              <a:tailEnd/>
            </a:ln>
          </p:spPr>
          <p:txBody>
            <a:bodyPr anchor="ctr"/>
            <a:lstStyle/>
            <a:p>
              <a:endParaRPr lang="en-GB" altLang="en-US"/>
            </a:p>
          </p:txBody>
        </p:sp>
        <p:sp>
          <p:nvSpPr>
            <p:cNvPr id="37903" name="TextBox 3"/>
            <p:cNvSpPr txBox="1">
              <a:spLocks noChangeArrowheads="1"/>
            </p:cNvSpPr>
            <p:nvPr/>
          </p:nvSpPr>
          <p:spPr bwMode="auto">
            <a:xfrm>
              <a:off x="1343379" y="5747456"/>
              <a:ext cx="6214229" cy="831850"/>
            </a:xfrm>
            <a:prstGeom prst="rect">
              <a:avLst/>
            </a:prstGeom>
            <a:noFill/>
            <a:ln w="9525">
              <a:noFill/>
              <a:miter lim="800000"/>
              <a:headEnd/>
              <a:tailEnd/>
            </a:ln>
          </p:spPr>
          <p:txBody>
            <a:bodyPr wrap="square" anchor="ctr">
              <a:spAutoFit/>
            </a:bodyPr>
            <a:lstStyle/>
            <a:p>
              <a:pPr algn="ctr"/>
              <a:r>
                <a:rPr lang="en-GB" altLang="en-US" b="1" dirty="0">
                  <a:solidFill>
                    <a:schemeClr val="bg1"/>
                  </a:solidFill>
                </a:rPr>
                <a:t>Acceleration that is not changing is often referred to as uniform acceleration.</a:t>
              </a:r>
            </a:p>
          </p:txBody>
        </p:sp>
      </p:grpSp>
      <p:grpSp>
        <p:nvGrpSpPr>
          <p:cNvPr id="3" name="Group 15"/>
          <p:cNvGrpSpPr>
            <a:grpSpLocks/>
          </p:cNvGrpSpPr>
          <p:nvPr/>
        </p:nvGrpSpPr>
        <p:grpSpPr bwMode="auto">
          <a:xfrm>
            <a:off x="3228623" y="1751063"/>
            <a:ext cx="2675467" cy="628650"/>
            <a:chOff x="2889802" y="1910706"/>
            <a:chExt cx="2675774" cy="629237"/>
          </a:xfrm>
        </p:grpSpPr>
        <p:sp>
          <p:nvSpPr>
            <p:cNvPr id="37900" name="Rectangle 14"/>
            <p:cNvSpPr>
              <a:spLocks noChangeArrowheads="1"/>
            </p:cNvSpPr>
            <p:nvPr/>
          </p:nvSpPr>
          <p:spPr bwMode="auto">
            <a:xfrm>
              <a:off x="2889802" y="1910706"/>
              <a:ext cx="2675774" cy="629237"/>
            </a:xfrm>
            <a:prstGeom prst="rect">
              <a:avLst/>
            </a:prstGeom>
            <a:solidFill>
              <a:srgbClr val="286DA6"/>
            </a:solidFill>
            <a:ln w="9525" algn="ctr">
              <a:noFill/>
              <a:round/>
              <a:headEnd/>
              <a:tailEnd/>
            </a:ln>
          </p:spPr>
          <p:txBody>
            <a:bodyPr/>
            <a:lstStyle/>
            <a:p>
              <a:endParaRPr lang="en-GB" altLang="en-US"/>
            </a:p>
          </p:txBody>
        </p:sp>
        <p:sp>
          <p:nvSpPr>
            <p:cNvPr id="37901" name="Text Box 7"/>
            <p:cNvSpPr txBox="1">
              <a:spLocks noChangeArrowheads="1"/>
            </p:cNvSpPr>
            <p:nvPr/>
          </p:nvSpPr>
          <p:spPr bwMode="auto">
            <a:xfrm>
              <a:off x="3036359" y="1971814"/>
              <a:ext cx="2393950" cy="492903"/>
            </a:xfrm>
            <a:prstGeom prst="rect">
              <a:avLst/>
            </a:prstGeom>
            <a:solidFill>
              <a:srgbClr val="286DA6"/>
            </a:solidFill>
            <a:ln w="9525" algn="ctr">
              <a:noFill/>
              <a:miter lim="800000"/>
              <a:headEnd/>
              <a:tailEnd/>
            </a:ln>
          </p:spPr>
          <p:txBody>
            <a:bodyPr anchor="ctr">
              <a:spAutoFit/>
            </a:bodyPr>
            <a:lstStyle/>
            <a:p>
              <a:pPr algn="ctr" eaLnBrk="1" hangingPunct="1">
                <a:spcBef>
                  <a:spcPct val="50000"/>
                </a:spcBef>
              </a:pPr>
              <a:r>
                <a:rPr lang="en-GB" altLang="en-US" sz="2600" b="1" dirty="0">
                  <a:solidFill>
                    <a:schemeClr val="bg1"/>
                  </a:solidFill>
                </a:rPr>
                <a:t>v</a:t>
              </a:r>
              <a:r>
                <a:rPr lang="en-GB" altLang="en-US" sz="2600" b="1" baseline="30000" dirty="0">
                  <a:solidFill>
                    <a:schemeClr val="bg1"/>
                  </a:solidFill>
                </a:rPr>
                <a:t>2 </a:t>
              </a:r>
              <a:r>
                <a:rPr lang="en-GB" altLang="en-US" sz="2600" b="1" dirty="0">
                  <a:solidFill>
                    <a:schemeClr val="bg1"/>
                  </a:solidFill>
                </a:rPr>
                <a:t>– u</a:t>
              </a:r>
              <a:r>
                <a:rPr lang="en-GB" altLang="en-US" sz="2600" b="1" baseline="30000" dirty="0">
                  <a:solidFill>
                    <a:schemeClr val="bg1"/>
                  </a:solidFill>
                </a:rPr>
                <a:t>2</a:t>
              </a:r>
              <a:r>
                <a:rPr lang="en-GB" altLang="en-US" sz="2600" b="1" dirty="0">
                  <a:solidFill>
                    <a:schemeClr val="bg1"/>
                  </a:solidFill>
                </a:rPr>
                <a:t> = 2</a:t>
              </a:r>
              <a:r>
                <a:rPr lang="en-GB" altLang="en-US" sz="800" b="1" dirty="0">
                  <a:solidFill>
                    <a:schemeClr val="bg1"/>
                  </a:solidFill>
                </a:rPr>
                <a:t> </a:t>
              </a:r>
              <a:r>
                <a:rPr lang="en-GB" altLang="en-US" sz="2600" b="1" dirty="0">
                  <a:solidFill>
                    <a:schemeClr val="bg1"/>
                  </a:solidFill>
                </a:rPr>
                <a:t>a</a:t>
              </a:r>
              <a:r>
                <a:rPr lang="en-GB" altLang="en-US" sz="800" b="1" dirty="0">
                  <a:solidFill>
                    <a:schemeClr val="bg1"/>
                  </a:solidFill>
                </a:rPr>
                <a:t> </a:t>
              </a:r>
              <a:r>
                <a:rPr lang="en-GB" altLang="en-US" sz="2600" b="1" dirty="0">
                  <a:solidFill>
                    <a:schemeClr val="bg1"/>
                  </a:solidFill>
                </a:rPr>
                <a:t>s</a:t>
              </a:r>
            </a:p>
          </p:txBody>
        </p:sp>
      </p:grpSp>
      <p:sp>
        <p:nvSpPr>
          <p:cNvPr id="8" name="Rectangle 11"/>
          <p:cNvSpPr>
            <a:spLocks noChangeArrowheads="1"/>
          </p:cNvSpPr>
          <p:nvPr/>
        </p:nvSpPr>
        <p:spPr bwMode="auto">
          <a:xfrm>
            <a:off x="342900" y="3484713"/>
            <a:ext cx="8801100" cy="461665"/>
          </a:xfrm>
          <a:prstGeom prst="rect">
            <a:avLst/>
          </a:prstGeom>
          <a:noFill/>
          <a:ln w="9525">
            <a:noFill/>
            <a:miter lim="800000"/>
            <a:headEnd/>
            <a:tailEnd/>
          </a:ln>
        </p:spPr>
        <p:txBody>
          <a:bodyPr wrap="square">
            <a:spAutoFit/>
          </a:bodyPr>
          <a:lstStyle/>
          <a:p>
            <a:pPr marL="361950" indent="-361950">
              <a:buClr>
                <a:srgbClr val="286DA6"/>
              </a:buClr>
              <a:buFont typeface="Wingdings" pitchFamily="2" charset="2"/>
              <a:buChar char="l"/>
            </a:pPr>
            <a:r>
              <a:rPr lang="en-GB" altLang="en-US" b="1" dirty="0">
                <a:solidFill>
                  <a:srgbClr val="286DA6"/>
                </a:solidFill>
              </a:rPr>
              <a:t>v</a:t>
            </a:r>
            <a:r>
              <a:rPr lang="en-GB" altLang="en-US" b="1" dirty="0">
                <a:solidFill>
                  <a:srgbClr val="010066"/>
                </a:solidFill>
              </a:rPr>
              <a:t> </a:t>
            </a:r>
            <a:r>
              <a:rPr lang="en-GB" altLang="en-US" dirty="0">
                <a:solidFill>
                  <a:srgbClr val="010066"/>
                </a:solidFill>
              </a:rPr>
              <a:t>is the final velocity, measured in </a:t>
            </a:r>
            <a:r>
              <a:rPr lang="en-GB" altLang="en-US" b="1" dirty="0">
                <a:solidFill>
                  <a:srgbClr val="286DA6"/>
                </a:solidFill>
              </a:rPr>
              <a:t>meters per second</a:t>
            </a:r>
            <a:r>
              <a:rPr lang="en-GB" altLang="en-US" dirty="0">
                <a:solidFill>
                  <a:srgbClr val="286DA6"/>
                </a:solidFill>
              </a:rPr>
              <a:t> </a:t>
            </a:r>
            <a:r>
              <a:rPr lang="en-GB" altLang="en-US" b="1" dirty="0">
                <a:solidFill>
                  <a:srgbClr val="286DA6"/>
                </a:solidFill>
              </a:rPr>
              <a:t>(</a:t>
            </a:r>
            <a:r>
              <a:rPr lang="en-GB" altLang="en-US" b="1" dirty="0">
                <a:solidFill>
                  <a:srgbClr val="286DA6"/>
                </a:solidFill>
                <a:sym typeface="Symbol" pitchFamily="18" charset="2"/>
              </a:rPr>
              <a:t>m/s</a:t>
            </a:r>
            <a:r>
              <a:rPr lang="en-GB" altLang="en-US" b="1" dirty="0">
                <a:solidFill>
                  <a:srgbClr val="286DA6"/>
                </a:solidFill>
              </a:rPr>
              <a:t>)</a:t>
            </a:r>
            <a:r>
              <a:rPr lang="en-GB" altLang="en-US" dirty="0">
                <a:solidFill>
                  <a:srgbClr val="333333"/>
                </a:solidFill>
              </a:rPr>
              <a:t>.</a:t>
            </a:r>
          </a:p>
        </p:txBody>
      </p:sp>
      <p:sp>
        <p:nvSpPr>
          <p:cNvPr id="9" name="Text Box 12"/>
          <p:cNvSpPr txBox="1">
            <a:spLocks noChangeArrowheads="1"/>
          </p:cNvSpPr>
          <p:nvPr/>
        </p:nvSpPr>
        <p:spPr bwMode="auto">
          <a:xfrm>
            <a:off x="342900" y="2516288"/>
            <a:ext cx="7559675" cy="831850"/>
          </a:xfrm>
          <a:prstGeom prst="rect">
            <a:avLst/>
          </a:prstGeom>
          <a:noFill/>
          <a:ln w="9525">
            <a:noFill/>
            <a:miter lim="800000"/>
            <a:headEnd/>
            <a:tailEnd/>
          </a:ln>
        </p:spPr>
        <p:txBody>
          <a:bodyPr>
            <a:spAutoFit/>
          </a:bodyPr>
          <a:lstStyle/>
          <a:p>
            <a:pPr marL="361950" indent="-361950">
              <a:buClr>
                <a:srgbClr val="286DA6"/>
              </a:buClr>
              <a:buFont typeface="Wingdings" pitchFamily="2" charset="2"/>
              <a:buChar char="l"/>
            </a:pPr>
            <a:r>
              <a:rPr lang="en-GB" altLang="en-US" b="1" dirty="0">
                <a:solidFill>
                  <a:srgbClr val="286DA6"/>
                </a:solidFill>
              </a:rPr>
              <a:t>a</a:t>
            </a:r>
            <a:r>
              <a:rPr lang="en-GB" altLang="en-US" dirty="0">
                <a:solidFill>
                  <a:srgbClr val="010066"/>
                </a:solidFill>
              </a:rPr>
              <a:t> is acceleration, measured in </a:t>
            </a:r>
            <a:r>
              <a:rPr lang="en-GB" altLang="en-US" b="1" dirty="0">
                <a:solidFill>
                  <a:srgbClr val="286DA6"/>
                </a:solidFill>
              </a:rPr>
              <a:t>meters per second squared</a:t>
            </a:r>
            <a:r>
              <a:rPr lang="en-GB" altLang="en-US" b="1" dirty="0">
                <a:solidFill>
                  <a:srgbClr val="010066"/>
                </a:solidFill>
              </a:rPr>
              <a:t> </a:t>
            </a:r>
            <a:r>
              <a:rPr lang="en-GB" altLang="en-US" b="1" dirty="0">
                <a:solidFill>
                  <a:srgbClr val="286DA6"/>
                </a:solidFill>
              </a:rPr>
              <a:t>(m/s</a:t>
            </a:r>
            <a:r>
              <a:rPr lang="en-GB" altLang="en-US" b="1" baseline="30000" dirty="0">
                <a:solidFill>
                  <a:srgbClr val="286DA6"/>
                </a:solidFill>
              </a:rPr>
              <a:t>2</a:t>
            </a:r>
            <a:r>
              <a:rPr lang="en-GB" altLang="en-US" b="1" dirty="0">
                <a:solidFill>
                  <a:srgbClr val="286DA6"/>
                </a:solidFill>
              </a:rPr>
              <a:t>)</a:t>
            </a:r>
            <a:r>
              <a:rPr lang="en-GB" altLang="en-US" dirty="0">
                <a:solidFill>
                  <a:srgbClr val="333333"/>
                </a:solidFill>
              </a:rPr>
              <a:t>.</a:t>
            </a:r>
          </a:p>
        </p:txBody>
      </p:sp>
      <p:sp>
        <p:nvSpPr>
          <p:cNvPr id="10" name="Rectangle 13"/>
          <p:cNvSpPr>
            <a:spLocks noChangeArrowheads="1"/>
          </p:cNvSpPr>
          <p:nvPr/>
        </p:nvSpPr>
        <p:spPr bwMode="auto">
          <a:xfrm>
            <a:off x="342900" y="5051376"/>
            <a:ext cx="8189913" cy="457200"/>
          </a:xfrm>
          <a:prstGeom prst="rect">
            <a:avLst/>
          </a:prstGeom>
          <a:noFill/>
          <a:ln w="9525">
            <a:noFill/>
            <a:miter lim="800000"/>
            <a:headEnd/>
            <a:tailEnd/>
          </a:ln>
        </p:spPr>
        <p:txBody>
          <a:bodyPr>
            <a:spAutoFit/>
          </a:bodyPr>
          <a:lstStyle/>
          <a:p>
            <a:pPr marL="361950" indent="-361950">
              <a:buClr>
                <a:srgbClr val="286DA6"/>
              </a:buClr>
              <a:buFont typeface="Wingdings" pitchFamily="2" charset="2"/>
              <a:buChar char="l"/>
            </a:pPr>
            <a:r>
              <a:rPr lang="en-GB" altLang="en-US" b="1" dirty="0">
                <a:solidFill>
                  <a:srgbClr val="286DA6"/>
                </a:solidFill>
              </a:rPr>
              <a:t>s</a:t>
            </a:r>
            <a:r>
              <a:rPr lang="en-GB" altLang="en-US" dirty="0">
                <a:solidFill>
                  <a:srgbClr val="010066"/>
                </a:solidFill>
              </a:rPr>
              <a:t> is the displacement, measured in </a:t>
            </a:r>
            <a:r>
              <a:rPr lang="en-GB" altLang="en-US" b="1" dirty="0">
                <a:solidFill>
                  <a:srgbClr val="286DA6"/>
                </a:solidFill>
              </a:rPr>
              <a:t>meters</a:t>
            </a:r>
            <a:r>
              <a:rPr lang="en-GB" altLang="en-US" dirty="0">
                <a:solidFill>
                  <a:srgbClr val="010066"/>
                </a:solidFill>
              </a:rPr>
              <a:t> </a:t>
            </a:r>
            <a:r>
              <a:rPr lang="en-GB" altLang="en-US" b="1" dirty="0">
                <a:solidFill>
                  <a:srgbClr val="286DA6"/>
                </a:solidFill>
              </a:rPr>
              <a:t>(m)</a:t>
            </a:r>
            <a:r>
              <a:rPr lang="en-GB" altLang="en-US" dirty="0">
                <a:solidFill>
                  <a:srgbClr val="333333"/>
                </a:solidFill>
              </a:rPr>
              <a:t>.</a:t>
            </a:r>
          </a:p>
        </p:txBody>
      </p:sp>
      <p:sp>
        <p:nvSpPr>
          <p:cNvPr id="11" name="Rectangle 14"/>
          <p:cNvSpPr>
            <a:spLocks noChangeArrowheads="1"/>
          </p:cNvSpPr>
          <p:nvPr/>
        </p:nvSpPr>
        <p:spPr bwMode="auto">
          <a:xfrm>
            <a:off x="339725" y="4082952"/>
            <a:ext cx="7031920" cy="831850"/>
          </a:xfrm>
          <a:prstGeom prst="rect">
            <a:avLst/>
          </a:prstGeom>
          <a:noFill/>
          <a:ln w="9525">
            <a:noFill/>
            <a:miter lim="800000"/>
            <a:headEnd/>
            <a:tailEnd/>
          </a:ln>
        </p:spPr>
        <p:txBody>
          <a:bodyPr wrap="square">
            <a:spAutoFit/>
          </a:bodyPr>
          <a:lstStyle/>
          <a:p>
            <a:pPr marL="361950" indent="-361950">
              <a:buClr>
                <a:srgbClr val="286DA6"/>
              </a:buClr>
              <a:buFont typeface="Wingdings" pitchFamily="2" charset="2"/>
              <a:buChar char="l"/>
            </a:pPr>
            <a:r>
              <a:rPr lang="en-GB" altLang="en-US" b="1" dirty="0">
                <a:solidFill>
                  <a:srgbClr val="286DA6"/>
                </a:solidFill>
              </a:rPr>
              <a:t>u</a:t>
            </a:r>
            <a:r>
              <a:rPr lang="en-GB" altLang="en-US" b="1" dirty="0">
                <a:solidFill>
                  <a:srgbClr val="010066"/>
                </a:solidFill>
              </a:rPr>
              <a:t> </a:t>
            </a:r>
            <a:r>
              <a:rPr lang="en-GB" altLang="en-US" dirty="0">
                <a:solidFill>
                  <a:srgbClr val="010066"/>
                </a:solidFill>
              </a:rPr>
              <a:t>is the initial velocity, measured in </a:t>
            </a:r>
            <a:r>
              <a:rPr lang="en-GB" altLang="en-US" b="1" dirty="0">
                <a:solidFill>
                  <a:srgbClr val="286DA6"/>
                </a:solidFill>
              </a:rPr>
              <a:t>meters per second</a:t>
            </a:r>
            <a:r>
              <a:rPr lang="en-GB" altLang="en-US" dirty="0">
                <a:solidFill>
                  <a:srgbClr val="010066"/>
                </a:solidFill>
              </a:rPr>
              <a:t> </a:t>
            </a:r>
            <a:r>
              <a:rPr lang="en-GB" altLang="en-US" b="1" dirty="0">
                <a:solidFill>
                  <a:srgbClr val="286DA6"/>
                </a:solidFill>
              </a:rPr>
              <a:t>(</a:t>
            </a:r>
            <a:r>
              <a:rPr lang="en-GB" altLang="en-US" b="1" dirty="0">
                <a:solidFill>
                  <a:srgbClr val="286DA6"/>
                </a:solidFill>
                <a:sym typeface="Symbol" pitchFamily="18" charset="2"/>
              </a:rPr>
              <a:t>m/s</a:t>
            </a:r>
            <a:r>
              <a:rPr lang="en-GB" altLang="en-US" b="1" dirty="0">
                <a:solidFill>
                  <a:srgbClr val="286DA6"/>
                </a:solidFill>
              </a:rPr>
              <a:t>)</a:t>
            </a:r>
            <a:r>
              <a:rPr lang="en-GB" altLang="en-US" dirty="0">
                <a:solidFill>
                  <a:srgbClr val="333333"/>
                </a:solidFill>
              </a:rPr>
              <a:t>.</a:t>
            </a:r>
          </a:p>
        </p:txBody>
      </p:sp>
      <p:pic>
        <p:nvPicPr>
          <p:cNvPr id="17" name="Picture 10">
            <a:hlinkClick r:id="" action="ppaction://hlinkshowjump?jump=nextslide"/>
            <a:extLst>
              <a:ext uri="{FF2B5EF4-FFF2-40B4-BE49-F238E27FC236}">
                <a16:creationId xmlns:a16="http://schemas.microsoft.com/office/drawing/2014/main" id="{A53E3607-D2D8-4BE7-ABCA-F48C54194A5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62321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r>
              <a:rPr lang="en-GB" altLang="en-US" dirty="0"/>
              <a:t>Acceleration problem</a:t>
            </a:r>
          </a:p>
        </p:txBody>
      </p:sp>
      <p:sp>
        <p:nvSpPr>
          <p:cNvPr id="39939" name="Rectangle 2"/>
          <p:cNvSpPr>
            <a:spLocks noChangeArrowheads="1"/>
          </p:cNvSpPr>
          <p:nvPr/>
        </p:nvSpPr>
        <p:spPr bwMode="auto">
          <a:xfrm>
            <a:off x="358774" y="784225"/>
            <a:ext cx="8264487" cy="1570038"/>
          </a:xfrm>
          <a:prstGeom prst="rect">
            <a:avLst/>
          </a:prstGeom>
          <a:solidFill>
            <a:srgbClr val="BEDAF0"/>
          </a:solidFill>
          <a:ln w="9525">
            <a:noFill/>
            <a:miter lim="800000"/>
            <a:headEnd/>
            <a:tailEnd/>
          </a:ln>
        </p:spPr>
        <p:txBody>
          <a:bodyPr wrap="square">
            <a:spAutoFit/>
          </a:bodyPr>
          <a:lstStyle/>
          <a:p>
            <a:r>
              <a:rPr lang="en-GB" altLang="en-US" dirty="0">
                <a:solidFill>
                  <a:srgbClr val="010066"/>
                </a:solidFill>
              </a:rPr>
              <a:t>A cruise ship accelerates from rest at a constant rate and travels in a straight line out of the </a:t>
            </a:r>
            <a:r>
              <a:rPr lang="en-GB" altLang="en-US" dirty="0" err="1">
                <a:solidFill>
                  <a:srgbClr val="010066"/>
                </a:solidFill>
              </a:rPr>
              <a:t>harbor</a:t>
            </a:r>
            <a:r>
              <a:rPr lang="en-GB" altLang="en-US" dirty="0">
                <a:solidFill>
                  <a:srgbClr val="010066"/>
                </a:solidFill>
              </a:rPr>
              <a:t>. If its final velocity is </a:t>
            </a:r>
            <a:r>
              <a:rPr lang="en-GB" altLang="en-US" b="1" dirty="0">
                <a:solidFill>
                  <a:srgbClr val="010066"/>
                </a:solidFill>
              </a:rPr>
              <a:t>10</a:t>
            </a:r>
            <a:r>
              <a:rPr lang="en-GB" altLang="en-US" sz="1000" b="1" dirty="0">
                <a:solidFill>
                  <a:srgbClr val="010066"/>
                </a:solidFill>
              </a:rPr>
              <a:t> </a:t>
            </a:r>
            <a:r>
              <a:rPr lang="en-GB" altLang="en-US" b="1" dirty="0">
                <a:solidFill>
                  <a:srgbClr val="010066"/>
                </a:solidFill>
              </a:rPr>
              <a:t>m/s</a:t>
            </a:r>
            <a:r>
              <a:rPr lang="en-GB" altLang="en-US" dirty="0">
                <a:solidFill>
                  <a:srgbClr val="010066"/>
                </a:solidFill>
              </a:rPr>
              <a:t> and the distance from the port to the sea is </a:t>
            </a:r>
            <a:r>
              <a:rPr lang="en-GB" altLang="en-US" b="1" dirty="0">
                <a:solidFill>
                  <a:srgbClr val="010066"/>
                </a:solidFill>
              </a:rPr>
              <a:t>150</a:t>
            </a:r>
            <a:r>
              <a:rPr lang="en-GB" altLang="en-US" sz="1000" b="1" dirty="0">
                <a:solidFill>
                  <a:srgbClr val="010066"/>
                </a:solidFill>
              </a:rPr>
              <a:t> </a:t>
            </a:r>
            <a:r>
              <a:rPr lang="en-GB" altLang="en-US" b="1" dirty="0">
                <a:solidFill>
                  <a:srgbClr val="010066"/>
                </a:solidFill>
              </a:rPr>
              <a:t>m</a:t>
            </a:r>
            <a:r>
              <a:rPr lang="en-GB" altLang="en-US" dirty="0">
                <a:solidFill>
                  <a:srgbClr val="010066"/>
                </a:solidFill>
              </a:rPr>
              <a:t>, what was its acceleration? </a:t>
            </a:r>
          </a:p>
        </p:txBody>
      </p:sp>
      <p:sp>
        <p:nvSpPr>
          <p:cNvPr id="8" name="Text Box 18"/>
          <p:cNvSpPr txBox="1">
            <a:spLocks noChangeArrowheads="1"/>
          </p:cNvSpPr>
          <p:nvPr/>
        </p:nvSpPr>
        <p:spPr bwMode="auto">
          <a:xfrm>
            <a:off x="5258330" y="5033422"/>
            <a:ext cx="1584325" cy="795338"/>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altLang="en-US" dirty="0">
                <a:solidFill>
                  <a:srgbClr val="010066"/>
                </a:solidFill>
              </a:rPr>
              <a:t>v</a:t>
            </a:r>
            <a:r>
              <a:rPr lang="en-GB" altLang="en-US" baseline="30000" dirty="0">
                <a:solidFill>
                  <a:srgbClr val="010066"/>
                </a:solidFill>
              </a:rPr>
              <a:t>2</a:t>
            </a:r>
            <a:r>
              <a:rPr lang="en-GB" altLang="en-US" dirty="0">
                <a:solidFill>
                  <a:srgbClr val="010066"/>
                </a:solidFill>
              </a:rPr>
              <a:t> – u</a:t>
            </a:r>
            <a:r>
              <a:rPr lang="en-GB" altLang="en-US" baseline="30000" dirty="0">
                <a:solidFill>
                  <a:srgbClr val="010066"/>
                </a:solidFill>
              </a:rPr>
              <a:t>2</a:t>
            </a:r>
          </a:p>
          <a:p>
            <a:pPr algn="ctr" eaLnBrk="1" hangingPunct="1">
              <a:lnSpc>
                <a:spcPct val="70000"/>
              </a:lnSpc>
              <a:spcBef>
                <a:spcPct val="50000"/>
              </a:spcBef>
            </a:pPr>
            <a:r>
              <a:rPr lang="en-GB" altLang="en-US" dirty="0">
                <a:solidFill>
                  <a:srgbClr val="010066"/>
                </a:solidFill>
              </a:rPr>
              <a:t>2s</a:t>
            </a:r>
          </a:p>
        </p:txBody>
      </p:sp>
      <p:sp>
        <p:nvSpPr>
          <p:cNvPr id="9" name="Text Box 19"/>
          <p:cNvSpPr txBox="1">
            <a:spLocks noChangeArrowheads="1"/>
          </p:cNvSpPr>
          <p:nvPr/>
        </p:nvSpPr>
        <p:spPr bwMode="auto">
          <a:xfrm>
            <a:off x="6502930" y="5144547"/>
            <a:ext cx="860425" cy="457200"/>
          </a:xfrm>
          <a:prstGeom prst="rect">
            <a:avLst/>
          </a:prstGeom>
          <a:noFill/>
          <a:ln w="9525" algn="ctr">
            <a:noFill/>
            <a:miter lim="800000"/>
            <a:headEnd/>
            <a:tailEnd/>
          </a:ln>
        </p:spPr>
        <p:txBody>
          <a:bodyPr>
            <a:spAutoFit/>
          </a:bodyPr>
          <a:lstStyle/>
          <a:p>
            <a:pPr eaLnBrk="1" hangingPunct="1">
              <a:spcBef>
                <a:spcPct val="50000"/>
              </a:spcBef>
            </a:pPr>
            <a:r>
              <a:rPr lang="en-GB" altLang="en-US" dirty="0">
                <a:solidFill>
                  <a:srgbClr val="010066"/>
                </a:solidFill>
              </a:rPr>
              <a:t> = a</a:t>
            </a:r>
          </a:p>
        </p:txBody>
      </p:sp>
      <p:sp>
        <p:nvSpPr>
          <p:cNvPr id="10" name="Line 20"/>
          <p:cNvSpPr>
            <a:spLocks noChangeShapeType="1"/>
          </p:cNvSpPr>
          <p:nvPr/>
        </p:nvSpPr>
        <p:spPr bwMode="auto">
          <a:xfrm>
            <a:off x="5498396" y="5369972"/>
            <a:ext cx="1030287" cy="0"/>
          </a:xfrm>
          <a:prstGeom prst="line">
            <a:avLst/>
          </a:prstGeom>
          <a:noFill/>
          <a:ln w="38100">
            <a:solidFill>
              <a:srgbClr val="010066"/>
            </a:solidFill>
            <a:round/>
            <a:headEnd/>
            <a:tailEnd/>
          </a:ln>
        </p:spPr>
        <p:txBody>
          <a:bodyPr wrap="square">
            <a:spAutoFit/>
          </a:bodyPr>
          <a:lstStyle/>
          <a:p>
            <a:endParaRPr lang="en-GB" dirty="0"/>
          </a:p>
        </p:txBody>
      </p:sp>
      <p:sp>
        <p:nvSpPr>
          <p:cNvPr id="12" name="Text Box 7"/>
          <p:cNvSpPr txBox="1">
            <a:spLocks noChangeArrowheads="1"/>
          </p:cNvSpPr>
          <p:nvPr/>
        </p:nvSpPr>
        <p:spPr bwMode="auto">
          <a:xfrm>
            <a:off x="5415849" y="2805366"/>
            <a:ext cx="2393950" cy="461963"/>
          </a:xfrm>
          <a:prstGeom prst="rect">
            <a:avLst/>
          </a:prstGeom>
          <a:noFill/>
          <a:ln w="9525" algn="ctr">
            <a:noFill/>
            <a:miter lim="800000"/>
            <a:headEnd/>
            <a:tailEnd/>
          </a:ln>
        </p:spPr>
        <p:txBody>
          <a:bodyPr anchor="ctr">
            <a:spAutoFit/>
          </a:bodyPr>
          <a:lstStyle/>
          <a:p>
            <a:pPr algn="ctr" eaLnBrk="1" hangingPunct="1">
              <a:spcBef>
                <a:spcPct val="50000"/>
              </a:spcBef>
            </a:pPr>
            <a:r>
              <a:rPr lang="en-GB" altLang="en-US" dirty="0">
                <a:solidFill>
                  <a:srgbClr val="010066"/>
                </a:solidFill>
              </a:rPr>
              <a:t>v</a:t>
            </a:r>
            <a:r>
              <a:rPr lang="en-GB" altLang="en-US" baseline="30000" dirty="0">
                <a:solidFill>
                  <a:srgbClr val="010066"/>
                </a:solidFill>
              </a:rPr>
              <a:t>2 </a:t>
            </a:r>
            <a:r>
              <a:rPr lang="en-GB" altLang="en-US" dirty="0">
                <a:solidFill>
                  <a:srgbClr val="010066"/>
                </a:solidFill>
              </a:rPr>
              <a:t>– u</a:t>
            </a:r>
            <a:r>
              <a:rPr lang="en-GB" altLang="en-US" baseline="30000" dirty="0">
                <a:solidFill>
                  <a:srgbClr val="010066"/>
                </a:solidFill>
              </a:rPr>
              <a:t>2</a:t>
            </a:r>
            <a:r>
              <a:rPr lang="en-GB" altLang="en-US" dirty="0">
                <a:solidFill>
                  <a:srgbClr val="010066"/>
                </a:solidFill>
              </a:rPr>
              <a:t> = 2</a:t>
            </a:r>
            <a:r>
              <a:rPr lang="en-GB" altLang="en-US" sz="600" dirty="0">
                <a:solidFill>
                  <a:srgbClr val="010066"/>
                </a:solidFill>
              </a:rPr>
              <a:t> </a:t>
            </a:r>
            <a:r>
              <a:rPr lang="en-GB" altLang="en-US" dirty="0">
                <a:solidFill>
                  <a:srgbClr val="010066"/>
                </a:solidFill>
              </a:rPr>
              <a:t>a</a:t>
            </a:r>
            <a:r>
              <a:rPr lang="en-GB" altLang="en-US" sz="600" dirty="0">
                <a:solidFill>
                  <a:srgbClr val="010066"/>
                </a:solidFill>
              </a:rPr>
              <a:t> </a:t>
            </a:r>
            <a:r>
              <a:rPr lang="en-GB" altLang="en-US" dirty="0">
                <a:solidFill>
                  <a:srgbClr val="010066"/>
                </a:solidFill>
              </a:rPr>
              <a:t>s</a:t>
            </a:r>
          </a:p>
        </p:txBody>
      </p:sp>
      <p:sp>
        <p:nvSpPr>
          <p:cNvPr id="16" name="Down Arrow 15"/>
          <p:cNvSpPr>
            <a:spLocks noChangeArrowheads="1"/>
          </p:cNvSpPr>
          <p:nvPr/>
        </p:nvSpPr>
        <p:spPr bwMode="auto">
          <a:xfrm>
            <a:off x="5858584" y="3754514"/>
            <a:ext cx="438679" cy="795338"/>
          </a:xfrm>
          <a:prstGeom prst="downArrow">
            <a:avLst>
              <a:gd name="adj1" fmla="val 50000"/>
              <a:gd name="adj2" fmla="val 50001"/>
            </a:avLst>
          </a:prstGeom>
          <a:solidFill>
            <a:srgbClr val="286DA6"/>
          </a:solidFill>
          <a:ln w="9525" algn="ctr">
            <a:noFill/>
            <a:round/>
            <a:headEnd/>
            <a:tailEnd/>
          </a:ln>
        </p:spPr>
        <p:txBody>
          <a:bodyPr/>
          <a:lstStyle/>
          <a:p>
            <a:endParaRPr lang="en-GB" altLang="en-US"/>
          </a:p>
        </p:txBody>
      </p:sp>
      <p:sp>
        <p:nvSpPr>
          <p:cNvPr id="17" name="TextBox 16"/>
          <p:cNvSpPr txBox="1">
            <a:spLocks noChangeArrowheads="1"/>
          </p:cNvSpPr>
          <p:nvPr/>
        </p:nvSpPr>
        <p:spPr bwMode="auto">
          <a:xfrm>
            <a:off x="6305730" y="3719589"/>
            <a:ext cx="1893888" cy="830263"/>
          </a:xfrm>
          <a:prstGeom prst="rect">
            <a:avLst/>
          </a:prstGeom>
          <a:noFill/>
          <a:ln w="9525">
            <a:noFill/>
            <a:miter lim="800000"/>
            <a:headEnd/>
            <a:tailEnd/>
          </a:ln>
        </p:spPr>
        <p:txBody>
          <a:bodyPr wrap="square">
            <a:spAutoFit/>
          </a:bodyPr>
          <a:lstStyle/>
          <a:p>
            <a:pPr algn="ctr"/>
            <a:r>
              <a:rPr lang="en-GB" altLang="en-US" dirty="0">
                <a:solidFill>
                  <a:srgbClr val="010066"/>
                </a:solidFill>
              </a:rPr>
              <a:t>divide both sides by 2s</a:t>
            </a:r>
          </a:p>
        </p:txBody>
      </p:sp>
      <p:pic>
        <p:nvPicPr>
          <p:cNvPr id="39947" name="Picture 18" descr="Ruth Peterkin_48918724.jpg"/>
          <p:cNvPicPr>
            <a:picLocks noChangeAspect="1"/>
          </p:cNvPicPr>
          <p:nvPr/>
        </p:nvPicPr>
        <p:blipFill>
          <a:blip r:embed="rId4" cstate="print"/>
          <a:srcRect/>
          <a:stretch>
            <a:fillRect/>
          </a:stretch>
        </p:blipFill>
        <p:spPr bwMode="auto">
          <a:xfrm>
            <a:off x="358774" y="2805366"/>
            <a:ext cx="4400317" cy="2935474"/>
          </a:xfrm>
          <a:prstGeom prst="rect">
            <a:avLst/>
          </a:prstGeom>
          <a:noFill/>
          <a:ln w="9525">
            <a:noFill/>
            <a:miter lim="800000"/>
            <a:headEnd/>
            <a:tailEnd/>
          </a:ln>
        </p:spPr>
      </p:pic>
      <p:pic>
        <p:nvPicPr>
          <p:cNvPr id="13" name="Picture 10">
            <a:hlinkClick r:id="" action="ppaction://hlinkshowjump?jump=nextslide"/>
            <a:extLst>
              <a:ext uri="{FF2B5EF4-FFF2-40B4-BE49-F238E27FC236}">
                <a16:creationId xmlns:a16="http://schemas.microsoft.com/office/drawing/2014/main" id="{F41A730C-E432-46E5-BB82-17B4165A1A0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2CF11F19-9589-4B1C-95BC-B9322551642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2889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1"/>
          <p:cNvSpPr txBox="1">
            <a:spLocks noChangeArrowheads="1"/>
          </p:cNvSpPr>
          <p:nvPr/>
        </p:nvSpPr>
        <p:spPr bwMode="auto">
          <a:xfrm>
            <a:off x="6302197" y="3777725"/>
            <a:ext cx="1329442" cy="793750"/>
          </a:xfrm>
          <a:prstGeom prst="rect">
            <a:avLst/>
          </a:prstGeom>
          <a:noFill/>
          <a:ln w="9525" algn="ctr">
            <a:noFill/>
            <a:miter lim="800000"/>
            <a:headEnd/>
            <a:tailEnd/>
          </a:ln>
        </p:spPr>
        <p:txBody>
          <a:bodyPr wrap="square">
            <a:spAutoFit/>
          </a:bodyPr>
          <a:lstStyle/>
          <a:p>
            <a:pPr algn="ctr" eaLnBrk="1" hangingPunct="1">
              <a:lnSpc>
                <a:spcPct val="70000"/>
              </a:lnSpc>
              <a:spcBef>
                <a:spcPct val="50000"/>
              </a:spcBef>
            </a:pPr>
            <a:r>
              <a:rPr lang="en-GB" altLang="en-US" dirty="0">
                <a:solidFill>
                  <a:srgbClr val="010066"/>
                </a:solidFill>
              </a:rPr>
              <a:t>10</a:t>
            </a:r>
            <a:r>
              <a:rPr lang="en-GB" altLang="en-US" baseline="30000" dirty="0">
                <a:solidFill>
                  <a:srgbClr val="010066"/>
                </a:solidFill>
              </a:rPr>
              <a:t>2</a:t>
            </a:r>
            <a:r>
              <a:rPr lang="en-GB" altLang="en-US" dirty="0">
                <a:solidFill>
                  <a:srgbClr val="010066"/>
                </a:solidFill>
              </a:rPr>
              <a:t> – 0</a:t>
            </a:r>
            <a:r>
              <a:rPr lang="en-GB" altLang="en-US" baseline="30000" dirty="0">
                <a:solidFill>
                  <a:srgbClr val="010066"/>
                </a:solidFill>
              </a:rPr>
              <a:t>2</a:t>
            </a:r>
          </a:p>
          <a:p>
            <a:pPr algn="ctr" eaLnBrk="1" hangingPunct="1">
              <a:lnSpc>
                <a:spcPct val="70000"/>
              </a:lnSpc>
              <a:spcBef>
                <a:spcPct val="50000"/>
              </a:spcBef>
            </a:pPr>
            <a:r>
              <a:rPr lang="en-GB" altLang="en-US" dirty="0">
                <a:solidFill>
                  <a:srgbClr val="010066"/>
                </a:solidFill>
              </a:rPr>
              <a:t>2 × 150</a:t>
            </a:r>
          </a:p>
        </p:txBody>
      </p:sp>
      <p:sp>
        <p:nvSpPr>
          <p:cNvPr id="41987" name="Title 1"/>
          <p:cNvSpPr>
            <a:spLocks noGrp="1" noChangeArrowheads="1"/>
          </p:cNvSpPr>
          <p:nvPr>
            <p:ph type="title"/>
          </p:nvPr>
        </p:nvSpPr>
        <p:spPr/>
        <p:txBody>
          <a:bodyPr/>
          <a:lstStyle/>
          <a:p>
            <a:r>
              <a:rPr lang="en-GB" altLang="en-US" dirty="0"/>
              <a:t>Acceleration problem</a:t>
            </a:r>
          </a:p>
        </p:txBody>
      </p:sp>
      <p:sp>
        <p:nvSpPr>
          <p:cNvPr id="4" name="Text Box 3"/>
          <p:cNvSpPr txBox="1">
            <a:spLocks noChangeArrowheads="1"/>
          </p:cNvSpPr>
          <p:nvPr/>
        </p:nvSpPr>
        <p:spPr bwMode="auto">
          <a:xfrm>
            <a:off x="5894564" y="5893157"/>
            <a:ext cx="2143125" cy="461963"/>
          </a:xfrm>
          <a:prstGeom prst="rect">
            <a:avLst/>
          </a:prstGeom>
          <a:noFill/>
          <a:ln w="38100">
            <a:noFill/>
            <a:miter lim="800000"/>
            <a:headEnd/>
            <a:tailEnd/>
          </a:ln>
        </p:spPr>
        <p:txBody>
          <a:bodyPr>
            <a:spAutoFit/>
          </a:bodyPr>
          <a:lstStyle/>
          <a:p>
            <a:pPr>
              <a:spcBef>
                <a:spcPct val="50000"/>
              </a:spcBef>
            </a:pPr>
            <a:r>
              <a:rPr lang="en-GB" altLang="en-US" dirty="0">
                <a:solidFill>
                  <a:srgbClr val="010066"/>
                </a:solidFill>
              </a:rPr>
              <a:t>=</a:t>
            </a:r>
            <a:r>
              <a:rPr lang="en-GB" altLang="en-US" dirty="0">
                <a:solidFill>
                  <a:srgbClr val="333333"/>
                </a:solidFill>
              </a:rPr>
              <a:t>  </a:t>
            </a:r>
            <a:r>
              <a:rPr lang="en-GB" altLang="en-US" b="1" dirty="0">
                <a:solidFill>
                  <a:srgbClr val="286DA6"/>
                </a:solidFill>
              </a:rPr>
              <a:t>0.33</a:t>
            </a:r>
            <a:r>
              <a:rPr lang="en-GB" altLang="en-US" sz="1000" b="1" dirty="0">
                <a:solidFill>
                  <a:srgbClr val="286DA6"/>
                </a:solidFill>
              </a:rPr>
              <a:t> </a:t>
            </a:r>
            <a:r>
              <a:rPr lang="en-GB" altLang="en-US" b="1" dirty="0">
                <a:solidFill>
                  <a:srgbClr val="286DA6"/>
                </a:solidFill>
              </a:rPr>
              <a:t>m/s</a:t>
            </a:r>
            <a:r>
              <a:rPr lang="en-GB" altLang="en-US" b="1" baseline="30000" dirty="0">
                <a:solidFill>
                  <a:srgbClr val="286DA6"/>
                </a:solidFill>
              </a:rPr>
              <a:t>2</a:t>
            </a:r>
            <a:endParaRPr lang="en-GB" altLang="en-US" b="1" dirty="0">
              <a:solidFill>
                <a:srgbClr val="286DA6"/>
              </a:solidFill>
            </a:endParaRPr>
          </a:p>
        </p:txBody>
      </p:sp>
      <p:sp>
        <p:nvSpPr>
          <p:cNvPr id="5" name="Text Box 10"/>
          <p:cNvSpPr txBox="1">
            <a:spLocks noChangeArrowheads="1"/>
          </p:cNvSpPr>
          <p:nvPr/>
        </p:nvSpPr>
        <p:spPr bwMode="auto">
          <a:xfrm>
            <a:off x="5897563" y="3893436"/>
            <a:ext cx="476250" cy="457200"/>
          </a:xfrm>
          <a:prstGeom prst="rect">
            <a:avLst/>
          </a:prstGeom>
          <a:noFill/>
          <a:ln w="9525">
            <a:noFill/>
            <a:miter lim="800000"/>
            <a:headEnd/>
            <a:tailEnd/>
          </a:ln>
        </p:spPr>
        <p:txBody>
          <a:bodyPr>
            <a:spAutoFit/>
          </a:bodyPr>
          <a:lstStyle/>
          <a:p>
            <a:pPr>
              <a:spcBef>
                <a:spcPct val="50000"/>
              </a:spcBef>
            </a:pPr>
            <a:r>
              <a:rPr lang="en-US" altLang="en-US" dirty="0">
                <a:solidFill>
                  <a:srgbClr val="010066"/>
                </a:solidFill>
              </a:rPr>
              <a:t>=</a:t>
            </a:r>
            <a:r>
              <a:rPr lang="en-GB" altLang="en-US" dirty="0">
                <a:solidFill>
                  <a:srgbClr val="010066"/>
                </a:solidFill>
              </a:rPr>
              <a:t>  </a:t>
            </a:r>
            <a:endParaRPr lang="en-GB" altLang="en-US" baseline="30000" dirty="0">
              <a:solidFill>
                <a:srgbClr val="010066"/>
              </a:solidFill>
            </a:endParaRPr>
          </a:p>
        </p:txBody>
      </p:sp>
      <p:sp>
        <p:nvSpPr>
          <p:cNvPr id="6" name="Line 111"/>
          <p:cNvSpPr>
            <a:spLocks noChangeShapeType="1"/>
          </p:cNvSpPr>
          <p:nvPr/>
        </p:nvSpPr>
        <p:spPr bwMode="auto">
          <a:xfrm flipV="1">
            <a:off x="6331124" y="4120448"/>
            <a:ext cx="1271588" cy="0"/>
          </a:xfrm>
          <a:prstGeom prst="line">
            <a:avLst/>
          </a:prstGeom>
          <a:noFill/>
          <a:ln w="38100">
            <a:solidFill>
              <a:srgbClr val="010066"/>
            </a:solidFill>
            <a:round/>
            <a:headEnd/>
            <a:tailEnd/>
          </a:ln>
        </p:spPr>
        <p:txBody>
          <a:bodyPr wrap="square">
            <a:spAutoFit/>
          </a:bodyPr>
          <a:lstStyle/>
          <a:p>
            <a:endParaRPr lang="en-GB"/>
          </a:p>
        </p:txBody>
      </p:sp>
      <p:sp>
        <p:nvSpPr>
          <p:cNvPr id="36879" name="Text Box 18"/>
          <p:cNvSpPr txBox="1">
            <a:spLocks noChangeArrowheads="1"/>
          </p:cNvSpPr>
          <p:nvPr/>
        </p:nvSpPr>
        <p:spPr bwMode="auto">
          <a:xfrm>
            <a:off x="6220172" y="2609323"/>
            <a:ext cx="1278645" cy="795337"/>
          </a:xfrm>
          <a:prstGeom prst="rect">
            <a:avLst/>
          </a:prstGeom>
          <a:noFill/>
          <a:ln w="9525" algn="ctr">
            <a:noFill/>
            <a:miter lim="800000"/>
            <a:headEnd/>
            <a:tailEnd/>
          </a:ln>
        </p:spPr>
        <p:txBody>
          <a:bodyPr wrap="square">
            <a:spAutoFit/>
          </a:bodyPr>
          <a:lstStyle/>
          <a:p>
            <a:pPr algn="ctr" eaLnBrk="1" hangingPunct="1">
              <a:lnSpc>
                <a:spcPct val="70000"/>
              </a:lnSpc>
              <a:spcBef>
                <a:spcPct val="50000"/>
              </a:spcBef>
            </a:pPr>
            <a:r>
              <a:rPr lang="en-GB" altLang="en-US" dirty="0">
                <a:solidFill>
                  <a:srgbClr val="010066"/>
                </a:solidFill>
              </a:rPr>
              <a:t>v</a:t>
            </a:r>
            <a:r>
              <a:rPr lang="en-GB" altLang="en-US" baseline="30000" dirty="0">
                <a:solidFill>
                  <a:srgbClr val="010066"/>
                </a:solidFill>
              </a:rPr>
              <a:t>2</a:t>
            </a:r>
            <a:r>
              <a:rPr lang="en-GB" altLang="en-US" dirty="0">
                <a:solidFill>
                  <a:srgbClr val="010066"/>
                </a:solidFill>
              </a:rPr>
              <a:t> – u</a:t>
            </a:r>
            <a:r>
              <a:rPr lang="en-GB" altLang="en-US" baseline="30000" dirty="0">
                <a:solidFill>
                  <a:srgbClr val="010066"/>
                </a:solidFill>
              </a:rPr>
              <a:t>2</a:t>
            </a:r>
          </a:p>
          <a:p>
            <a:pPr algn="ctr" eaLnBrk="1" hangingPunct="1">
              <a:lnSpc>
                <a:spcPct val="70000"/>
              </a:lnSpc>
              <a:spcBef>
                <a:spcPct val="50000"/>
              </a:spcBef>
            </a:pPr>
            <a:r>
              <a:rPr lang="en-GB" altLang="en-US" dirty="0">
                <a:solidFill>
                  <a:srgbClr val="010066"/>
                </a:solidFill>
              </a:rPr>
              <a:t>2s</a:t>
            </a:r>
          </a:p>
        </p:txBody>
      </p:sp>
      <p:sp>
        <p:nvSpPr>
          <p:cNvPr id="36880" name="Text Box 19"/>
          <p:cNvSpPr txBox="1">
            <a:spLocks noChangeArrowheads="1"/>
          </p:cNvSpPr>
          <p:nvPr/>
        </p:nvSpPr>
        <p:spPr bwMode="auto">
          <a:xfrm>
            <a:off x="5561013" y="2742673"/>
            <a:ext cx="955675" cy="458787"/>
          </a:xfrm>
          <a:prstGeom prst="rect">
            <a:avLst/>
          </a:prstGeom>
          <a:noFill/>
          <a:ln w="9525" algn="ctr">
            <a:noFill/>
            <a:miter lim="800000"/>
            <a:headEnd/>
            <a:tailEnd/>
          </a:ln>
        </p:spPr>
        <p:txBody>
          <a:bodyPr>
            <a:spAutoFit/>
          </a:bodyPr>
          <a:lstStyle/>
          <a:p>
            <a:pPr eaLnBrk="1" hangingPunct="1">
              <a:spcBef>
                <a:spcPct val="50000"/>
              </a:spcBef>
            </a:pPr>
            <a:r>
              <a:rPr lang="en-GB" altLang="en-US" dirty="0">
                <a:solidFill>
                  <a:srgbClr val="010066"/>
                </a:solidFill>
              </a:rPr>
              <a:t>a  =</a:t>
            </a:r>
          </a:p>
        </p:txBody>
      </p:sp>
      <p:sp>
        <p:nvSpPr>
          <p:cNvPr id="36881" name="Line 20"/>
          <p:cNvSpPr>
            <a:spLocks noChangeShapeType="1"/>
          </p:cNvSpPr>
          <p:nvPr/>
        </p:nvSpPr>
        <p:spPr bwMode="auto">
          <a:xfrm>
            <a:off x="6342942" y="2957162"/>
            <a:ext cx="1023938" cy="0"/>
          </a:xfrm>
          <a:prstGeom prst="line">
            <a:avLst/>
          </a:prstGeom>
          <a:noFill/>
          <a:ln w="38100">
            <a:solidFill>
              <a:srgbClr val="010066"/>
            </a:solidFill>
            <a:round/>
            <a:headEnd/>
            <a:tailEnd/>
          </a:ln>
        </p:spPr>
        <p:txBody>
          <a:bodyPr>
            <a:spAutoFit/>
          </a:bodyPr>
          <a:lstStyle/>
          <a:p>
            <a:endParaRPr lang="en-GB" b="1">
              <a:solidFill>
                <a:srgbClr val="333333"/>
              </a:solidFill>
            </a:endParaRPr>
          </a:p>
        </p:txBody>
      </p:sp>
      <p:sp>
        <p:nvSpPr>
          <p:cNvPr id="14" name="Text Box 12"/>
          <p:cNvSpPr txBox="1">
            <a:spLocks noChangeArrowheads="1"/>
          </p:cNvSpPr>
          <p:nvPr/>
        </p:nvSpPr>
        <p:spPr bwMode="auto">
          <a:xfrm>
            <a:off x="6197600" y="4889152"/>
            <a:ext cx="945621" cy="793750"/>
          </a:xfrm>
          <a:prstGeom prst="rect">
            <a:avLst/>
          </a:prstGeom>
          <a:noFill/>
          <a:ln w="9525" algn="ctr">
            <a:noFill/>
            <a:miter lim="800000"/>
            <a:headEnd/>
            <a:tailEnd/>
          </a:ln>
        </p:spPr>
        <p:txBody>
          <a:bodyPr wrap="square">
            <a:spAutoFit/>
          </a:bodyPr>
          <a:lstStyle/>
          <a:p>
            <a:pPr algn="ctr" eaLnBrk="1" hangingPunct="1">
              <a:lnSpc>
                <a:spcPct val="70000"/>
              </a:lnSpc>
              <a:spcBef>
                <a:spcPct val="50000"/>
              </a:spcBef>
            </a:pPr>
            <a:r>
              <a:rPr lang="en-GB" altLang="en-US" dirty="0">
                <a:solidFill>
                  <a:srgbClr val="010066"/>
                </a:solidFill>
              </a:rPr>
              <a:t>100</a:t>
            </a:r>
            <a:endParaRPr lang="en-GB" altLang="en-US" baseline="30000" dirty="0">
              <a:solidFill>
                <a:srgbClr val="010066"/>
              </a:solidFill>
            </a:endParaRPr>
          </a:p>
          <a:p>
            <a:pPr algn="ctr" eaLnBrk="1" hangingPunct="1">
              <a:lnSpc>
                <a:spcPct val="70000"/>
              </a:lnSpc>
              <a:spcBef>
                <a:spcPct val="50000"/>
              </a:spcBef>
            </a:pPr>
            <a:r>
              <a:rPr lang="en-GB" altLang="en-US" dirty="0">
                <a:solidFill>
                  <a:srgbClr val="010066"/>
                </a:solidFill>
              </a:rPr>
              <a:t>300</a:t>
            </a:r>
          </a:p>
        </p:txBody>
      </p:sp>
      <p:sp>
        <p:nvSpPr>
          <p:cNvPr id="15" name="Text Box 111"/>
          <p:cNvSpPr txBox="1">
            <a:spLocks noChangeArrowheads="1"/>
          </p:cNvSpPr>
          <p:nvPr/>
        </p:nvSpPr>
        <p:spPr bwMode="auto">
          <a:xfrm>
            <a:off x="5894564" y="5006627"/>
            <a:ext cx="476250" cy="457200"/>
          </a:xfrm>
          <a:prstGeom prst="rect">
            <a:avLst/>
          </a:prstGeom>
          <a:noFill/>
          <a:ln w="9525">
            <a:noFill/>
            <a:miter lim="800000"/>
            <a:headEnd/>
            <a:tailEnd/>
          </a:ln>
        </p:spPr>
        <p:txBody>
          <a:bodyPr>
            <a:spAutoFit/>
          </a:bodyPr>
          <a:lstStyle/>
          <a:p>
            <a:pPr>
              <a:spcBef>
                <a:spcPct val="50000"/>
              </a:spcBef>
            </a:pPr>
            <a:r>
              <a:rPr lang="en-US" altLang="en-US">
                <a:solidFill>
                  <a:srgbClr val="010066"/>
                </a:solidFill>
              </a:rPr>
              <a:t>=</a:t>
            </a:r>
            <a:r>
              <a:rPr lang="en-GB" altLang="en-US">
                <a:solidFill>
                  <a:srgbClr val="010066"/>
                </a:solidFill>
              </a:rPr>
              <a:t>  </a:t>
            </a:r>
            <a:endParaRPr lang="en-GB" altLang="en-US" baseline="30000">
              <a:solidFill>
                <a:srgbClr val="010066"/>
              </a:solidFill>
            </a:endParaRPr>
          </a:p>
        </p:txBody>
      </p:sp>
      <p:sp>
        <p:nvSpPr>
          <p:cNvPr id="17" name="Line 11"/>
          <p:cNvSpPr>
            <a:spLocks noChangeShapeType="1"/>
          </p:cNvSpPr>
          <p:nvPr/>
        </p:nvSpPr>
        <p:spPr bwMode="auto">
          <a:xfrm>
            <a:off x="6343209" y="5222527"/>
            <a:ext cx="699558" cy="0"/>
          </a:xfrm>
          <a:prstGeom prst="line">
            <a:avLst/>
          </a:prstGeom>
          <a:noFill/>
          <a:ln w="38100">
            <a:solidFill>
              <a:srgbClr val="010066"/>
            </a:solidFill>
            <a:round/>
            <a:headEnd/>
            <a:tailEnd/>
          </a:ln>
        </p:spPr>
        <p:txBody>
          <a:bodyPr wrap="square">
            <a:spAutoFit/>
          </a:bodyPr>
          <a:lstStyle/>
          <a:p>
            <a:endParaRPr lang="en-GB">
              <a:solidFill>
                <a:srgbClr val="333333"/>
              </a:solidFill>
            </a:endParaRPr>
          </a:p>
        </p:txBody>
      </p:sp>
      <p:pic>
        <p:nvPicPr>
          <p:cNvPr id="19" name="Picture 10">
            <a:hlinkClick r:id="" action="ppaction://hlinkshowjump?jump=nextslide"/>
            <a:extLst>
              <a:ext uri="{FF2B5EF4-FFF2-40B4-BE49-F238E27FC236}">
                <a16:creationId xmlns:a16="http://schemas.microsoft.com/office/drawing/2014/main" id="{B087B9FF-966C-48D6-802D-A12E91CDE2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51">
            <a:extLst>
              <a:ext uri="{FF2B5EF4-FFF2-40B4-BE49-F238E27FC236}">
                <a16:creationId xmlns:a16="http://schemas.microsoft.com/office/drawing/2014/main" id="{141F3C0A-5473-499C-93F1-08C6425A829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7020" y="78039"/>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31F317C8-069B-4C8B-AE70-E28D0679751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64616" y="86520"/>
            <a:ext cx="442911" cy="516730"/>
          </a:xfrm>
          <a:prstGeom prst="rect">
            <a:avLst/>
          </a:prstGeom>
          <a:noFill/>
          <a:ln w="9525">
            <a:noFill/>
            <a:miter lim="800000"/>
            <a:headEnd/>
            <a:tailEnd/>
          </a:ln>
        </p:spPr>
      </p:pic>
      <p:sp>
        <p:nvSpPr>
          <p:cNvPr id="18" name="Rectangle 2">
            <a:extLst>
              <a:ext uri="{FF2B5EF4-FFF2-40B4-BE49-F238E27FC236}">
                <a16:creationId xmlns:a16="http://schemas.microsoft.com/office/drawing/2014/main" id="{99DB82EA-FA56-4178-A0B8-B3FE335DDC1A}"/>
              </a:ext>
            </a:extLst>
          </p:cNvPr>
          <p:cNvSpPr>
            <a:spLocks noChangeArrowheads="1"/>
          </p:cNvSpPr>
          <p:nvPr/>
        </p:nvSpPr>
        <p:spPr bwMode="auto">
          <a:xfrm>
            <a:off x="358774" y="784225"/>
            <a:ext cx="8264487" cy="1570038"/>
          </a:xfrm>
          <a:prstGeom prst="rect">
            <a:avLst/>
          </a:prstGeom>
          <a:solidFill>
            <a:srgbClr val="BEDAF0"/>
          </a:solidFill>
          <a:ln w="9525">
            <a:noFill/>
            <a:miter lim="800000"/>
            <a:headEnd/>
            <a:tailEnd/>
          </a:ln>
        </p:spPr>
        <p:txBody>
          <a:bodyPr wrap="square">
            <a:spAutoFit/>
          </a:bodyPr>
          <a:lstStyle/>
          <a:p>
            <a:r>
              <a:rPr lang="en-GB" altLang="en-US" dirty="0">
                <a:solidFill>
                  <a:srgbClr val="010066"/>
                </a:solidFill>
              </a:rPr>
              <a:t>A cruise ship accelerates from rest at a constant rate and travels in a straight line out of the </a:t>
            </a:r>
            <a:r>
              <a:rPr lang="en-GB" altLang="en-US" dirty="0" err="1">
                <a:solidFill>
                  <a:srgbClr val="010066"/>
                </a:solidFill>
              </a:rPr>
              <a:t>harbor</a:t>
            </a:r>
            <a:r>
              <a:rPr lang="en-GB" altLang="en-US" dirty="0">
                <a:solidFill>
                  <a:srgbClr val="010066"/>
                </a:solidFill>
              </a:rPr>
              <a:t>. If its final velocity is </a:t>
            </a:r>
            <a:r>
              <a:rPr lang="en-GB" altLang="en-US" b="1" dirty="0">
                <a:solidFill>
                  <a:srgbClr val="010066"/>
                </a:solidFill>
              </a:rPr>
              <a:t>10</a:t>
            </a:r>
            <a:r>
              <a:rPr lang="en-GB" altLang="en-US" sz="1000" b="1" dirty="0">
                <a:solidFill>
                  <a:srgbClr val="010066"/>
                </a:solidFill>
              </a:rPr>
              <a:t> </a:t>
            </a:r>
            <a:r>
              <a:rPr lang="en-GB" altLang="en-US" b="1" dirty="0">
                <a:solidFill>
                  <a:srgbClr val="010066"/>
                </a:solidFill>
              </a:rPr>
              <a:t>m/s</a:t>
            </a:r>
            <a:r>
              <a:rPr lang="en-GB" altLang="en-US" dirty="0">
                <a:solidFill>
                  <a:srgbClr val="010066"/>
                </a:solidFill>
              </a:rPr>
              <a:t> and the distance from the port to the sea is </a:t>
            </a:r>
            <a:r>
              <a:rPr lang="en-GB" altLang="en-US" b="1" dirty="0">
                <a:solidFill>
                  <a:srgbClr val="010066"/>
                </a:solidFill>
              </a:rPr>
              <a:t>150</a:t>
            </a:r>
            <a:r>
              <a:rPr lang="en-GB" altLang="en-US" sz="1000" b="1" dirty="0">
                <a:solidFill>
                  <a:srgbClr val="010066"/>
                </a:solidFill>
              </a:rPr>
              <a:t> </a:t>
            </a:r>
            <a:r>
              <a:rPr lang="en-GB" altLang="en-US" b="1" dirty="0">
                <a:solidFill>
                  <a:srgbClr val="010066"/>
                </a:solidFill>
              </a:rPr>
              <a:t>m</a:t>
            </a:r>
            <a:r>
              <a:rPr lang="en-GB" altLang="en-US" dirty="0">
                <a:solidFill>
                  <a:srgbClr val="010066"/>
                </a:solidFill>
              </a:rPr>
              <a:t>, what was its acceleration? </a:t>
            </a:r>
          </a:p>
        </p:txBody>
      </p:sp>
      <p:pic>
        <p:nvPicPr>
          <p:cNvPr id="20" name="Picture 18" descr="Ruth Peterkin_48918724.jpg">
            <a:extLst>
              <a:ext uri="{FF2B5EF4-FFF2-40B4-BE49-F238E27FC236}">
                <a16:creationId xmlns:a16="http://schemas.microsoft.com/office/drawing/2014/main" id="{109EB162-B49A-4FE3-A79E-2B4B41FC3949}"/>
              </a:ext>
            </a:extLst>
          </p:cNvPr>
          <p:cNvPicPr>
            <a:picLocks noChangeAspect="1"/>
          </p:cNvPicPr>
          <p:nvPr/>
        </p:nvPicPr>
        <p:blipFill>
          <a:blip r:embed="rId7" cstate="print"/>
          <a:srcRect/>
          <a:stretch>
            <a:fillRect/>
          </a:stretch>
        </p:blipFill>
        <p:spPr bwMode="auto">
          <a:xfrm>
            <a:off x="358774" y="2805366"/>
            <a:ext cx="4400317" cy="293547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91961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animBg="1"/>
      <p:bldP spid="36879" grpId="0"/>
      <p:bldP spid="36880" grpId="0"/>
      <p:bldP spid="36881" grpId="0" animBg="1"/>
      <p:bldP spid="14" grpId="0"/>
      <p:bldP spid="15"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cceleration_19.2.png"/>
          <p:cNvPicPr>
            <a:picLocks noChangeAspect="1"/>
          </p:cNvPicPr>
          <p:nvPr/>
        </p:nvPicPr>
        <p:blipFill>
          <a:blip r:embed="rId4" cstate="print"/>
          <a:srcRect/>
          <a:stretch>
            <a:fillRect/>
          </a:stretch>
        </p:blipFill>
        <p:spPr bwMode="auto">
          <a:xfrm>
            <a:off x="5000092" y="2157413"/>
            <a:ext cx="2608262" cy="2517775"/>
          </a:xfrm>
          <a:prstGeom prst="rect">
            <a:avLst/>
          </a:prstGeom>
          <a:noFill/>
          <a:ln w="9525">
            <a:noFill/>
            <a:miter lim="800000"/>
            <a:headEnd/>
            <a:tailEnd/>
          </a:ln>
        </p:spPr>
      </p:pic>
      <p:pic>
        <p:nvPicPr>
          <p:cNvPr id="15" name="Picture 14" descr="Acceleration_19.1.png"/>
          <p:cNvPicPr>
            <a:picLocks noChangeAspect="1"/>
          </p:cNvPicPr>
          <p:nvPr/>
        </p:nvPicPr>
        <p:blipFill>
          <a:blip r:embed="rId5" cstate="print"/>
          <a:srcRect/>
          <a:stretch>
            <a:fillRect/>
          </a:stretch>
        </p:blipFill>
        <p:spPr bwMode="auto">
          <a:xfrm>
            <a:off x="1170957" y="2157413"/>
            <a:ext cx="2608262" cy="2517775"/>
          </a:xfrm>
          <a:prstGeom prst="rect">
            <a:avLst/>
          </a:prstGeom>
          <a:noFill/>
          <a:ln w="9525">
            <a:noFill/>
            <a:miter lim="800000"/>
            <a:headEnd/>
            <a:tailEnd/>
          </a:ln>
        </p:spPr>
      </p:pic>
      <p:sp>
        <p:nvSpPr>
          <p:cNvPr id="203782" name="Text Box 6">
            <a:extLst>
              <a:ext uri="{FF2B5EF4-FFF2-40B4-BE49-F238E27FC236}">
                <a16:creationId xmlns:a16="http://schemas.microsoft.com/office/drawing/2014/main" id="{0F38AEAB-FC7A-48BD-BE4D-1D44052BCE46}"/>
              </a:ext>
            </a:extLst>
          </p:cNvPr>
          <p:cNvSpPr txBox="1">
            <a:spLocks noChangeArrowheads="1"/>
          </p:cNvSpPr>
          <p:nvPr/>
        </p:nvSpPr>
        <p:spPr bwMode="auto">
          <a:xfrm>
            <a:off x="358775" y="784225"/>
            <a:ext cx="8174038" cy="1200150"/>
          </a:xfrm>
          <a:prstGeom prst="rect">
            <a:avLst/>
          </a:prstGeom>
          <a:noFill/>
          <a:ln w="9525" algn="ctr">
            <a:noFill/>
            <a:miter lim="800000"/>
            <a:headEnd/>
            <a:tailEnd/>
          </a:ln>
          <a:effectLst/>
        </p:spPr>
        <p:txBody>
          <a:bodyPr>
            <a:spAutoFit/>
          </a:bodyPr>
          <a:lstStyle/>
          <a:p>
            <a:pPr eaLnBrk="1" hangingPunct="1">
              <a:spcBef>
                <a:spcPct val="50000"/>
              </a:spcBef>
              <a:defRPr/>
            </a:pPr>
            <a:r>
              <a:rPr lang="en-GB" dirty="0">
                <a:solidFill>
                  <a:srgbClr val="010066"/>
                </a:solidFill>
              </a:rPr>
              <a:t>A graph of velocity over time can be used to work out the acceleration of an object. Acceleration is represented by the slope of the line: the </a:t>
            </a:r>
            <a:r>
              <a:rPr lang="en-GB" b="1" dirty="0">
                <a:solidFill>
                  <a:srgbClr val="286DA6"/>
                </a:solidFill>
              </a:rPr>
              <a:t>gradient</a:t>
            </a:r>
            <a:r>
              <a:rPr lang="en-GB" dirty="0">
                <a:solidFill>
                  <a:srgbClr val="010066"/>
                </a:solidFill>
              </a:rPr>
              <a:t>.</a:t>
            </a:r>
          </a:p>
        </p:txBody>
      </p:sp>
      <p:sp>
        <p:nvSpPr>
          <p:cNvPr id="203783" name="Text Box 7"/>
          <p:cNvSpPr txBox="1">
            <a:spLocks noChangeArrowheads="1"/>
          </p:cNvSpPr>
          <p:nvPr/>
        </p:nvSpPr>
        <p:spPr bwMode="auto">
          <a:xfrm>
            <a:off x="1147412" y="4835879"/>
            <a:ext cx="3174647" cy="1201738"/>
          </a:xfrm>
          <a:prstGeom prst="rect">
            <a:avLst/>
          </a:prstGeom>
          <a:noFill/>
          <a:ln w="9525" algn="ctr">
            <a:noFill/>
            <a:miter lim="800000"/>
            <a:headEnd/>
            <a:tailEnd/>
          </a:ln>
        </p:spPr>
        <p:txBody>
          <a:bodyPr wrap="square">
            <a:spAutoFit/>
          </a:bodyPr>
          <a:lstStyle/>
          <a:p>
            <a:pPr algn="ctr" eaLnBrk="1" hangingPunct="1">
              <a:spcBef>
                <a:spcPct val="50000"/>
              </a:spcBef>
              <a:buClr>
                <a:srgbClr val="286DA6"/>
              </a:buClr>
            </a:pPr>
            <a:r>
              <a:rPr lang="en-GB" altLang="en-US" dirty="0">
                <a:solidFill>
                  <a:srgbClr val="010066"/>
                </a:solidFill>
              </a:rPr>
              <a:t>If the gradient goes </a:t>
            </a:r>
            <a:r>
              <a:rPr lang="en-GB" altLang="en-US" b="1" dirty="0">
                <a:solidFill>
                  <a:srgbClr val="286DA6"/>
                </a:solidFill>
              </a:rPr>
              <a:t>up</a:t>
            </a:r>
            <a:r>
              <a:rPr lang="en-GB" altLang="en-US" dirty="0">
                <a:solidFill>
                  <a:srgbClr val="010066"/>
                </a:solidFill>
              </a:rPr>
              <a:t>, the object has a </a:t>
            </a:r>
            <a:r>
              <a:rPr lang="en-GB" altLang="en-US" b="1" dirty="0">
                <a:solidFill>
                  <a:srgbClr val="286DA6"/>
                </a:solidFill>
              </a:rPr>
              <a:t>positive</a:t>
            </a:r>
            <a:r>
              <a:rPr lang="en-GB" altLang="en-US" dirty="0">
                <a:solidFill>
                  <a:srgbClr val="010066"/>
                </a:solidFill>
              </a:rPr>
              <a:t> acceleration.</a:t>
            </a:r>
          </a:p>
        </p:txBody>
      </p:sp>
      <p:sp>
        <p:nvSpPr>
          <p:cNvPr id="203785" name="Text Box 9"/>
          <p:cNvSpPr txBox="1">
            <a:spLocks noChangeArrowheads="1"/>
          </p:cNvSpPr>
          <p:nvPr/>
        </p:nvSpPr>
        <p:spPr bwMode="auto">
          <a:xfrm>
            <a:off x="4765850" y="4835879"/>
            <a:ext cx="3573463" cy="1569660"/>
          </a:xfrm>
          <a:prstGeom prst="rect">
            <a:avLst/>
          </a:prstGeom>
          <a:noFill/>
          <a:ln w="9525" algn="ctr">
            <a:noFill/>
            <a:miter lim="800000"/>
            <a:headEnd/>
            <a:tailEnd/>
          </a:ln>
        </p:spPr>
        <p:txBody>
          <a:bodyPr wrap="square">
            <a:spAutoFit/>
          </a:bodyPr>
          <a:lstStyle/>
          <a:p>
            <a:pPr algn="ctr" eaLnBrk="1" hangingPunct="1">
              <a:spcBef>
                <a:spcPct val="50000"/>
              </a:spcBef>
              <a:buClr>
                <a:srgbClr val="286DA6"/>
              </a:buClr>
            </a:pPr>
            <a:r>
              <a:rPr lang="en-GB" altLang="en-US" dirty="0">
                <a:solidFill>
                  <a:srgbClr val="010066"/>
                </a:solidFill>
              </a:rPr>
              <a:t>If the gradient goes </a:t>
            </a:r>
            <a:r>
              <a:rPr lang="en-GB" altLang="en-US" b="1" dirty="0">
                <a:solidFill>
                  <a:srgbClr val="286DA6"/>
                </a:solidFill>
              </a:rPr>
              <a:t>down</a:t>
            </a:r>
            <a:r>
              <a:rPr lang="en-GB" altLang="en-US" dirty="0">
                <a:solidFill>
                  <a:srgbClr val="010066"/>
                </a:solidFill>
              </a:rPr>
              <a:t>, the object has a </a:t>
            </a:r>
            <a:r>
              <a:rPr lang="en-GB" altLang="en-US" b="1" dirty="0">
                <a:solidFill>
                  <a:srgbClr val="286DA6"/>
                </a:solidFill>
              </a:rPr>
              <a:t>negative</a:t>
            </a:r>
            <a:r>
              <a:rPr lang="en-GB" altLang="en-US" dirty="0">
                <a:solidFill>
                  <a:srgbClr val="010066"/>
                </a:solidFill>
              </a:rPr>
              <a:t> acceleration, or </a:t>
            </a:r>
            <a:r>
              <a:rPr lang="en-GB" altLang="en-US" b="1" dirty="0">
                <a:solidFill>
                  <a:srgbClr val="286DA6"/>
                </a:solidFill>
              </a:rPr>
              <a:t>deceleration</a:t>
            </a:r>
            <a:r>
              <a:rPr lang="en-GB" altLang="en-US" dirty="0">
                <a:solidFill>
                  <a:srgbClr val="010066"/>
                </a:solidFill>
              </a:rPr>
              <a:t>.</a:t>
            </a:r>
          </a:p>
        </p:txBody>
      </p:sp>
      <p:sp>
        <p:nvSpPr>
          <p:cNvPr id="46088" name="Rectangle 18"/>
          <p:cNvSpPr>
            <a:spLocks noGrp="1" noChangeArrowheads="1"/>
          </p:cNvSpPr>
          <p:nvPr>
            <p:ph type="title"/>
          </p:nvPr>
        </p:nvSpPr>
        <p:spPr/>
        <p:txBody>
          <a:bodyPr/>
          <a:lstStyle/>
          <a:p>
            <a:r>
              <a:rPr lang="en-GB" altLang="en-US"/>
              <a:t>Calculating acceleration from the gradient</a:t>
            </a:r>
          </a:p>
        </p:txBody>
      </p:sp>
      <p:pic>
        <p:nvPicPr>
          <p:cNvPr id="9" name="Picture 10">
            <a:hlinkClick r:id="" action="ppaction://hlinkshowjump?jump=nextslide"/>
            <a:extLst>
              <a:ext uri="{FF2B5EF4-FFF2-40B4-BE49-F238E27FC236}">
                <a16:creationId xmlns:a16="http://schemas.microsoft.com/office/drawing/2014/main" id="{95C90D21-E12F-4098-9EEC-A206018D0C9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75423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378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3" grpId="0"/>
      <p:bldP spid="2037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ltLang="en-US" dirty="0"/>
              <a:t>Analyzing velocity–time graphs</a:t>
            </a:r>
          </a:p>
        </p:txBody>
      </p:sp>
      <p:pic>
        <p:nvPicPr>
          <p:cNvPr id="8" name="Picture 5" descr="flash_icon">
            <a:extLst>
              <a:ext uri="{FF2B5EF4-FFF2-40B4-BE49-F238E27FC236}">
                <a16:creationId xmlns:a16="http://schemas.microsoft.com/office/drawing/2014/main" id="{7C620E83-0A44-4C4B-AA88-01F2E1B2EFF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7713E69B-3969-4838-BE85-ADDFBD460CBF}"/>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10">
            <a:hlinkClick r:id="" action="ppaction://hlinkshowjump?jump=nextslide"/>
            <a:extLst>
              <a:ext uri="{FF2B5EF4-FFF2-40B4-BE49-F238E27FC236}">
                <a16:creationId xmlns:a16="http://schemas.microsoft.com/office/drawing/2014/main" id="{E344B08B-3598-4FE7-8D92-B3E7C100197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a:extLst>
              <a:ext uri="{FF2B5EF4-FFF2-40B4-BE49-F238E27FC236}">
                <a16:creationId xmlns:a16="http://schemas.microsoft.com/office/drawing/2014/main" id="{26A4D9F4-04AC-425E-8711-05E35207AEF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1450" y="75369"/>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DD281C8-DBB9-422A-8E02-2533A617E587}"/>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049061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ltLang="en-US"/>
              <a:t>What’s the acceleration?</a:t>
            </a:r>
          </a:p>
        </p:txBody>
      </p:sp>
      <p:sp>
        <p:nvSpPr>
          <p:cNvPr id="50179" name="Text Box 3"/>
          <p:cNvSpPr txBox="1">
            <a:spLocks noChangeArrowheads="1"/>
          </p:cNvSpPr>
          <p:nvPr/>
        </p:nvSpPr>
        <p:spPr bwMode="auto">
          <a:xfrm>
            <a:off x="342899" y="784225"/>
            <a:ext cx="8734425" cy="461665"/>
          </a:xfrm>
          <a:prstGeom prst="rect">
            <a:avLst/>
          </a:prstGeom>
          <a:solidFill>
            <a:srgbClr val="BEDAF0"/>
          </a:solidFill>
          <a:ln w="9525" algn="ctr">
            <a:noFill/>
            <a:miter lim="800000"/>
            <a:headEnd/>
            <a:tailEnd/>
          </a:ln>
        </p:spPr>
        <p:txBody>
          <a:bodyPr wrap="square">
            <a:spAutoFit/>
          </a:bodyPr>
          <a:lstStyle/>
          <a:p>
            <a:pPr eaLnBrk="1" hangingPunct="1">
              <a:spcBef>
                <a:spcPct val="50000"/>
              </a:spcBef>
            </a:pPr>
            <a:r>
              <a:rPr lang="en-GB" altLang="en-US" dirty="0">
                <a:solidFill>
                  <a:srgbClr val="010066"/>
                </a:solidFill>
              </a:rPr>
              <a:t>What is the acceleration of the object between points </a:t>
            </a:r>
            <a:r>
              <a:rPr lang="en-GB" altLang="en-US" b="1" dirty="0">
                <a:solidFill>
                  <a:srgbClr val="010066"/>
                </a:solidFill>
              </a:rPr>
              <a:t>A</a:t>
            </a:r>
            <a:r>
              <a:rPr lang="en-GB" altLang="en-US" dirty="0">
                <a:solidFill>
                  <a:srgbClr val="010066"/>
                </a:solidFill>
              </a:rPr>
              <a:t> and </a:t>
            </a:r>
            <a:r>
              <a:rPr lang="en-GB" altLang="en-US" b="1" dirty="0">
                <a:solidFill>
                  <a:srgbClr val="010066"/>
                </a:solidFill>
              </a:rPr>
              <a:t>B</a:t>
            </a:r>
            <a:r>
              <a:rPr lang="en-GB" altLang="en-US" dirty="0">
                <a:solidFill>
                  <a:srgbClr val="010066"/>
                </a:solidFill>
              </a:rPr>
              <a:t>?</a:t>
            </a:r>
          </a:p>
        </p:txBody>
      </p:sp>
      <p:sp>
        <p:nvSpPr>
          <p:cNvPr id="205853" name="Text Box 29"/>
          <p:cNvSpPr txBox="1">
            <a:spLocks noChangeArrowheads="1"/>
          </p:cNvSpPr>
          <p:nvPr/>
        </p:nvSpPr>
        <p:spPr bwMode="auto">
          <a:xfrm>
            <a:off x="4818237" y="1595789"/>
            <a:ext cx="3817938" cy="1200150"/>
          </a:xfrm>
          <a:prstGeom prst="rect">
            <a:avLst/>
          </a:prstGeom>
          <a:noFill/>
          <a:ln w="9525" algn="ctr">
            <a:noFill/>
            <a:miter lim="800000"/>
            <a:headEnd/>
            <a:tailEnd/>
          </a:ln>
        </p:spPr>
        <p:txBody>
          <a:bodyPr>
            <a:spAutoFit/>
          </a:bodyPr>
          <a:lstStyle/>
          <a:p>
            <a:pPr marL="354013" indent="-354013" eaLnBrk="1" hangingPunct="1">
              <a:spcBef>
                <a:spcPct val="50000"/>
              </a:spcBef>
              <a:buClr>
                <a:srgbClr val="286DA6"/>
              </a:buClr>
              <a:buFont typeface="Wingdings" pitchFamily="2" charset="2"/>
              <a:buChar char="l"/>
            </a:pPr>
            <a:r>
              <a:rPr lang="en-GB" altLang="en-US" dirty="0">
                <a:solidFill>
                  <a:srgbClr val="010066"/>
                </a:solidFill>
              </a:rPr>
              <a:t>The object’s velocity has increased by 20</a:t>
            </a:r>
            <a:r>
              <a:rPr lang="en-GB" altLang="en-US" sz="1000" dirty="0">
                <a:solidFill>
                  <a:srgbClr val="010066"/>
                </a:solidFill>
              </a:rPr>
              <a:t> </a:t>
            </a:r>
            <a:r>
              <a:rPr lang="en-GB" altLang="en-US" dirty="0">
                <a:solidFill>
                  <a:srgbClr val="010066"/>
                </a:solidFill>
              </a:rPr>
              <a:t>m/s (25 – 5 = 20).</a:t>
            </a:r>
          </a:p>
        </p:txBody>
      </p:sp>
      <p:sp>
        <p:nvSpPr>
          <p:cNvPr id="205854" name="Text Box 30"/>
          <p:cNvSpPr txBox="1">
            <a:spLocks noChangeArrowheads="1"/>
          </p:cNvSpPr>
          <p:nvPr/>
        </p:nvSpPr>
        <p:spPr bwMode="auto">
          <a:xfrm>
            <a:off x="4818237" y="3083454"/>
            <a:ext cx="3681413" cy="831850"/>
          </a:xfrm>
          <a:prstGeom prst="rect">
            <a:avLst/>
          </a:prstGeom>
          <a:noFill/>
          <a:ln w="9525" algn="ctr">
            <a:noFill/>
            <a:miter lim="800000"/>
            <a:headEnd/>
            <a:tailEnd/>
          </a:ln>
        </p:spPr>
        <p:txBody>
          <a:bodyPr>
            <a:spAutoFit/>
          </a:bodyPr>
          <a:lstStyle/>
          <a:p>
            <a:pPr marL="354013" indent="-354013" eaLnBrk="1" hangingPunct="1">
              <a:spcBef>
                <a:spcPct val="50000"/>
              </a:spcBef>
              <a:buClr>
                <a:srgbClr val="286DA6"/>
              </a:buClr>
              <a:buFont typeface="Wingdings" pitchFamily="2" charset="2"/>
              <a:buChar char="l"/>
            </a:pPr>
            <a:r>
              <a:rPr lang="en-GB" altLang="en-US" dirty="0">
                <a:solidFill>
                  <a:srgbClr val="010066"/>
                </a:solidFill>
              </a:rPr>
              <a:t>It took 4</a:t>
            </a:r>
            <a:r>
              <a:rPr lang="en-GB" altLang="en-US" sz="1000" dirty="0">
                <a:solidFill>
                  <a:srgbClr val="010066"/>
                </a:solidFill>
              </a:rPr>
              <a:t> </a:t>
            </a:r>
            <a:r>
              <a:rPr lang="en-GB" altLang="en-US" dirty="0">
                <a:solidFill>
                  <a:srgbClr val="010066"/>
                </a:solidFill>
              </a:rPr>
              <a:t>s to change speed (6 – 2 = 4).</a:t>
            </a:r>
          </a:p>
        </p:txBody>
      </p:sp>
      <p:sp>
        <p:nvSpPr>
          <p:cNvPr id="205855" name="Text Box 31"/>
          <p:cNvSpPr txBox="1">
            <a:spLocks noChangeArrowheads="1"/>
          </p:cNvSpPr>
          <p:nvPr/>
        </p:nvSpPr>
        <p:spPr bwMode="auto">
          <a:xfrm>
            <a:off x="4818238" y="4302832"/>
            <a:ext cx="2533650" cy="461963"/>
          </a:xfrm>
          <a:prstGeom prst="rect">
            <a:avLst/>
          </a:prstGeom>
          <a:noFill/>
          <a:ln w="9525" algn="ctr">
            <a:noFill/>
            <a:miter lim="800000"/>
            <a:headEnd/>
            <a:tailEnd/>
          </a:ln>
        </p:spPr>
        <p:txBody>
          <a:bodyPr wrap="square">
            <a:spAutoFit/>
          </a:bodyPr>
          <a:lstStyle/>
          <a:p>
            <a:pPr marL="354013" indent="-354013" eaLnBrk="1" hangingPunct="1">
              <a:spcBef>
                <a:spcPct val="50000"/>
              </a:spcBef>
              <a:buClr>
                <a:srgbClr val="286DA6"/>
              </a:buClr>
              <a:buFont typeface="Wingdings" pitchFamily="2" charset="2"/>
              <a:buChar char="l"/>
            </a:pPr>
            <a:r>
              <a:rPr lang="en-GB" altLang="en-US" dirty="0">
                <a:solidFill>
                  <a:srgbClr val="010066"/>
                </a:solidFill>
              </a:rPr>
              <a:t>acceleration =</a:t>
            </a:r>
          </a:p>
        </p:txBody>
      </p:sp>
      <p:sp>
        <p:nvSpPr>
          <p:cNvPr id="205856" name="Text Box 32"/>
          <p:cNvSpPr txBox="1">
            <a:spLocks noChangeArrowheads="1"/>
          </p:cNvSpPr>
          <p:nvPr/>
        </p:nvSpPr>
        <p:spPr bwMode="auto">
          <a:xfrm>
            <a:off x="6907391" y="5213350"/>
            <a:ext cx="507813" cy="457200"/>
          </a:xfrm>
          <a:prstGeom prst="rect">
            <a:avLst/>
          </a:prstGeom>
          <a:noFill/>
          <a:ln w="9525" algn="ctr">
            <a:noFill/>
            <a:miter lim="800000"/>
            <a:headEnd/>
            <a:tailEnd/>
          </a:ln>
        </p:spPr>
        <p:txBody>
          <a:bodyPr wrap="square">
            <a:spAutoFit/>
          </a:bodyPr>
          <a:lstStyle/>
          <a:p>
            <a:pPr marL="354013" indent="-354013" eaLnBrk="1" hangingPunct="1">
              <a:spcBef>
                <a:spcPct val="50000"/>
              </a:spcBef>
              <a:buClr>
                <a:srgbClr val="CC00CC"/>
              </a:buClr>
              <a:buFont typeface="Wingdings" pitchFamily="2" charset="2"/>
              <a:buNone/>
            </a:pPr>
            <a:r>
              <a:rPr lang="en-GB" altLang="en-US" dirty="0">
                <a:solidFill>
                  <a:srgbClr val="010066"/>
                </a:solidFill>
              </a:rPr>
              <a:t>=</a:t>
            </a:r>
          </a:p>
        </p:txBody>
      </p:sp>
      <p:sp>
        <p:nvSpPr>
          <p:cNvPr id="205857" name="Text Box 33"/>
          <p:cNvSpPr txBox="1">
            <a:spLocks noChangeArrowheads="1"/>
          </p:cNvSpPr>
          <p:nvPr/>
        </p:nvSpPr>
        <p:spPr bwMode="auto">
          <a:xfrm>
            <a:off x="6907391" y="5930900"/>
            <a:ext cx="1635125" cy="457200"/>
          </a:xfrm>
          <a:prstGeom prst="rect">
            <a:avLst/>
          </a:prstGeom>
          <a:noFill/>
          <a:ln w="9525" algn="ctr">
            <a:noFill/>
            <a:miter lim="800000"/>
            <a:headEnd/>
            <a:tailEnd/>
          </a:ln>
        </p:spPr>
        <p:txBody>
          <a:bodyPr>
            <a:spAutoFit/>
          </a:bodyPr>
          <a:lstStyle/>
          <a:p>
            <a:pPr marL="354013" indent="-354013" eaLnBrk="1" hangingPunct="1">
              <a:spcBef>
                <a:spcPct val="50000"/>
              </a:spcBef>
              <a:buClr>
                <a:srgbClr val="CC00CC"/>
              </a:buClr>
              <a:buFont typeface="Wingdings" pitchFamily="2" charset="2"/>
              <a:buNone/>
            </a:pPr>
            <a:r>
              <a:rPr lang="en-GB" altLang="en-US" dirty="0">
                <a:solidFill>
                  <a:srgbClr val="010066"/>
                </a:solidFill>
              </a:rPr>
              <a:t>= </a:t>
            </a:r>
            <a:r>
              <a:rPr lang="en-GB" altLang="en-US" b="1" dirty="0">
                <a:solidFill>
                  <a:srgbClr val="286DA6"/>
                </a:solidFill>
              </a:rPr>
              <a:t>5</a:t>
            </a:r>
            <a:r>
              <a:rPr lang="en-GB" altLang="en-US" sz="1000" b="1" dirty="0">
                <a:solidFill>
                  <a:srgbClr val="286DA6"/>
                </a:solidFill>
              </a:rPr>
              <a:t> </a:t>
            </a:r>
            <a:r>
              <a:rPr lang="en-GB" altLang="en-US" b="1" dirty="0">
                <a:solidFill>
                  <a:srgbClr val="286DA6"/>
                </a:solidFill>
              </a:rPr>
              <a:t>m/s</a:t>
            </a:r>
            <a:r>
              <a:rPr lang="en-GB" altLang="en-US" b="1" baseline="30000" dirty="0">
                <a:solidFill>
                  <a:srgbClr val="286DA6"/>
                </a:solidFill>
              </a:rPr>
              <a:t>2</a:t>
            </a:r>
          </a:p>
        </p:txBody>
      </p:sp>
      <p:sp>
        <p:nvSpPr>
          <p:cNvPr id="29707" name="Text Box 18"/>
          <p:cNvSpPr txBox="1">
            <a:spLocks noChangeArrowheads="1"/>
          </p:cNvSpPr>
          <p:nvPr/>
        </p:nvSpPr>
        <p:spPr bwMode="auto">
          <a:xfrm>
            <a:off x="7214490" y="4154665"/>
            <a:ext cx="1365060" cy="793750"/>
          </a:xfrm>
          <a:prstGeom prst="rect">
            <a:avLst/>
          </a:prstGeom>
          <a:noFill/>
          <a:ln w="9525" algn="ctr">
            <a:noFill/>
            <a:miter lim="800000"/>
            <a:headEnd/>
            <a:tailEnd/>
          </a:ln>
        </p:spPr>
        <p:txBody>
          <a:bodyPr wrap="square">
            <a:spAutoFit/>
          </a:bodyPr>
          <a:lstStyle/>
          <a:p>
            <a:pPr algn="ctr" eaLnBrk="1" hangingPunct="1">
              <a:lnSpc>
                <a:spcPct val="70000"/>
              </a:lnSpc>
              <a:spcBef>
                <a:spcPct val="50000"/>
              </a:spcBef>
            </a:pPr>
            <a:r>
              <a:rPr lang="en-GB" altLang="en-US" dirty="0">
                <a:solidFill>
                  <a:srgbClr val="010066"/>
                </a:solidFill>
              </a:rPr>
              <a:t>velocity</a:t>
            </a:r>
          </a:p>
          <a:p>
            <a:pPr algn="ctr" eaLnBrk="1" hangingPunct="1">
              <a:lnSpc>
                <a:spcPct val="70000"/>
              </a:lnSpc>
              <a:spcBef>
                <a:spcPct val="50000"/>
              </a:spcBef>
            </a:pPr>
            <a:r>
              <a:rPr lang="en-GB" altLang="en-US" dirty="0">
                <a:solidFill>
                  <a:srgbClr val="010066"/>
                </a:solidFill>
              </a:rPr>
              <a:t>time</a:t>
            </a:r>
          </a:p>
        </p:txBody>
      </p:sp>
      <p:cxnSp>
        <p:nvCxnSpPr>
          <p:cNvPr id="29708" name="Straight Connector 40"/>
          <p:cNvCxnSpPr>
            <a:cxnSpLocks noChangeShapeType="1"/>
          </p:cNvCxnSpPr>
          <p:nvPr/>
        </p:nvCxnSpPr>
        <p:spPr bwMode="auto">
          <a:xfrm>
            <a:off x="7278689" y="4510265"/>
            <a:ext cx="1236663" cy="0"/>
          </a:xfrm>
          <a:prstGeom prst="line">
            <a:avLst/>
          </a:prstGeom>
          <a:noFill/>
          <a:ln w="38100" algn="ctr">
            <a:solidFill>
              <a:srgbClr val="010066"/>
            </a:solidFill>
            <a:round/>
            <a:headEnd/>
            <a:tailEnd/>
          </a:ln>
        </p:spPr>
      </p:cxnSp>
      <p:grpSp>
        <p:nvGrpSpPr>
          <p:cNvPr id="2" name="Group 38"/>
          <p:cNvGrpSpPr>
            <a:grpSpLocks/>
          </p:cNvGrpSpPr>
          <p:nvPr/>
        </p:nvGrpSpPr>
        <p:grpSpPr bwMode="auto">
          <a:xfrm>
            <a:off x="7376937" y="4992688"/>
            <a:ext cx="528638" cy="896937"/>
            <a:chOff x="6532056" y="4993101"/>
            <a:chExt cx="527709" cy="896288"/>
          </a:xfrm>
        </p:grpSpPr>
        <p:sp>
          <p:nvSpPr>
            <p:cNvPr id="50192" name="Rectangle 36"/>
            <p:cNvSpPr>
              <a:spLocks noChangeArrowheads="1"/>
            </p:cNvSpPr>
            <p:nvPr/>
          </p:nvSpPr>
          <p:spPr bwMode="auto">
            <a:xfrm>
              <a:off x="6532056" y="4993101"/>
              <a:ext cx="527709" cy="461665"/>
            </a:xfrm>
            <a:prstGeom prst="rect">
              <a:avLst/>
            </a:prstGeom>
            <a:noFill/>
            <a:ln w="9525">
              <a:noFill/>
              <a:miter lim="800000"/>
              <a:headEnd/>
              <a:tailEnd/>
            </a:ln>
          </p:spPr>
          <p:txBody>
            <a:bodyPr wrap="none">
              <a:spAutoFit/>
            </a:bodyPr>
            <a:lstStyle/>
            <a:p>
              <a:pPr marL="354013" indent="-354013" eaLnBrk="1" hangingPunct="1">
                <a:spcBef>
                  <a:spcPct val="50000"/>
                </a:spcBef>
                <a:buClr>
                  <a:srgbClr val="CC00CC"/>
                </a:buClr>
                <a:buFont typeface="Wingdings" pitchFamily="2" charset="2"/>
                <a:buNone/>
              </a:pPr>
              <a:r>
                <a:rPr lang="en-GB" altLang="en-US" dirty="0">
                  <a:solidFill>
                    <a:srgbClr val="010066"/>
                  </a:solidFill>
                </a:rPr>
                <a:t>20</a:t>
              </a:r>
            </a:p>
          </p:txBody>
        </p:sp>
        <p:sp>
          <p:nvSpPr>
            <p:cNvPr id="50193" name="Rectangle 37"/>
            <p:cNvSpPr>
              <a:spLocks noChangeArrowheads="1"/>
            </p:cNvSpPr>
            <p:nvPr/>
          </p:nvSpPr>
          <p:spPr bwMode="auto">
            <a:xfrm>
              <a:off x="6617816" y="5427724"/>
              <a:ext cx="356188" cy="461665"/>
            </a:xfrm>
            <a:prstGeom prst="rect">
              <a:avLst/>
            </a:prstGeom>
            <a:noFill/>
            <a:ln w="9525">
              <a:noFill/>
              <a:miter lim="800000"/>
              <a:headEnd/>
              <a:tailEnd/>
            </a:ln>
          </p:spPr>
          <p:txBody>
            <a:bodyPr wrap="none">
              <a:spAutoFit/>
            </a:bodyPr>
            <a:lstStyle/>
            <a:p>
              <a:pPr marL="354013" indent="-354013" eaLnBrk="1" hangingPunct="1">
                <a:spcBef>
                  <a:spcPct val="50000"/>
                </a:spcBef>
                <a:buClr>
                  <a:srgbClr val="CC00CC"/>
                </a:buClr>
                <a:buFont typeface="Wingdings" pitchFamily="2" charset="2"/>
                <a:buNone/>
              </a:pPr>
              <a:r>
                <a:rPr lang="en-GB" altLang="en-US">
                  <a:solidFill>
                    <a:srgbClr val="010066"/>
                  </a:solidFill>
                </a:rPr>
                <a:t>4</a:t>
              </a:r>
            </a:p>
          </p:txBody>
        </p:sp>
      </p:grpSp>
      <p:cxnSp>
        <p:nvCxnSpPr>
          <p:cNvPr id="39952" name="Straight Connector 440"/>
          <p:cNvCxnSpPr>
            <a:cxnSpLocks noChangeShapeType="1"/>
          </p:cNvCxnSpPr>
          <p:nvPr/>
        </p:nvCxnSpPr>
        <p:spPr bwMode="auto">
          <a:xfrm flipV="1">
            <a:off x="7267400" y="5440363"/>
            <a:ext cx="747712" cy="1587"/>
          </a:xfrm>
          <a:prstGeom prst="line">
            <a:avLst/>
          </a:prstGeom>
          <a:noFill/>
          <a:ln w="28575" algn="ctr">
            <a:solidFill>
              <a:srgbClr val="010066"/>
            </a:solidFill>
            <a:round/>
            <a:headEnd/>
            <a:tailEnd/>
          </a:ln>
        </p:spPr>
      </p:cxnSp>
      <p:pic>
        <p:nvPicPr>
          <p:cNvPr id="50191" name="Picture 42" descr="Acceleration_20.1.png"/>
          <p:cNvPicPr>
            <a:picLocks noChangeAspect="1"/>
          </p:cNvPicPr>
          <p:nvPr/>
        </p:nvPicPr>
        <p:blipFill>
          <a:blip r:embed="rId4" cstate="print"/>
          <a:srcRect/>
          <a:stretch>
            <a:fillRect/>
          </a:stretch>
        </p:blipFill>
        <p:spPr bwMode="auto">
          <a:xfrm>
            <a:off x="177800" y="1851376"/>
            <a:ext cx="4633921" cy="3978981"/>
          </a:xfrm>
          <a:prstGeom prst="rect">
            <a:avLst/>
          </a:prstGeom>
          <a:noFill/>
          <a:ln w="9525">
            <a:noFill/>
            <a:miter lim="800000"/>
            <a:headEnd/>
            <a:tailEnd/>
          </a:ln>
        </p:spPr>
      </p:pic>
      <p:pic>
        <p:nvPicPr>
          <p:cNvPr id="18" name="Picture 10">
            <a:hlinkClick r:id="" action="ppaction://hlinkshowjump?jump=nextslide"/>
            <a:extLst>
              <a:ext uri="{FF2B5EF4-FFF2-40B4-BE49-F238E27FC236}">
                <a16:creationId xmlns:a16="http://schemas.microsoft.com/office/drawing/2014/main" id="{3D8E4BFA-4B99-4A14-B38B-1C16D78B86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51">
            <a:extLst>
              <a:ext uri="{FF2B5EF4-FFF2-40B4-BE49-F238E27FC236}">
                <a16:creationId xmlns:a16="http://schemas.microsoft.com/office/drawing/2014/main" id="{1EF3B231-55D2-4DA2-AF3C-628529343D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7020" y="78039"/>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D5F9B282-8BBF-45C6-9C4A-2B8BE1B3553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4616"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81074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8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8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95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85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53" grpId="0"/>
      <p:bldP spid="205854" grpId="0"/>
      <p:bldP spid="205855" grpId="0"/>
      <p:bldP spid="205856" grpId="0"/>
      <p:bldP spid="205857" grpId="0"/>
      <p:bldP spid="297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ltLang="en-US" dirty="0"/>
              <a:t>Calculating acceleration from a graph</a:t>
            </a:r>
          </a:p>
        </p:txBody>
      </p:sp>
      <p:pic>
        <p:nvPicPr>
          <p:cNvPr id="7" name="Picture 5" descr="flash_icon">
            <a:extLst>
              <a:ext uri="{FF2B5EF4-FFF2-40B4-BE49-F238E27FC236}">
                <a16:creationId xmlns:a16="http://schemas.microsoft.com/office/drawing/2014/main" id="{92C96BA1-E131-45EB-B901-FA95B212FDEC}"/>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10">
            <a:hlinkClick r:id="" action="ppaction://hlinkshowjump?jump=nextslide"/>
            <a:extLst>
              <a:ext uri="{FF2B5EF4-FFF2-40B4-BE49-F238E27FC236}">
                <a16:creationId xmlns:a16="http://schemas.microsoft.com/office/drawing/2014/main" id="{30F6FEB3-F2A9-4ECD-B89D-27138B75DFB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544E5BCB-9337-44B6-9295-2CD43D7D6BD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33715"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37B233C-94E0-4163-AA0C-9E3AB3FAC99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5396094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err="1"/>
              <a:t>Analyzing</a:t>
            </a:r>
            <a:r>
              <a:rPr lang="en-GB" sz="1600" dirty="0"/>
              <a:t> and Interpreting Data</a:t>
            </a:r>
          </a:p>
          <a:p>
            <a:pPr>
              <a:buSzPct val="100000"/>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9" name="TextBox 744"/>
          <p:cNvSpPr txBox="1">
            <a:spLocks noChangeArrowheads="1"/>
          </p:cNvSpPr>
          <p:nvPr/>
        </p:nvSpPr>
        <p:spPr bwMode="auto">
          <a:xfrm>
            <a:off x="4109154" y="2127832"/>
            <a:ext cx="5000978" cy="1569660"/>
          </a:xfrm>
          <a:prstGeom prst="rect">
            <a:avLst/>
          </a:prstGeom>
          <a:noFill/>
          <a:ln w="9525">
            <a:noFill/>
            <a:miter lim="800000"/>
            <a:headEnd/>
            <a:tailEnd/>
          </a:ln>
        </p:spPr>
        <p:txBody>
          <a:bodyPr wrap="square">
            <a:spAutoFit/>
          </a:bodyPr>
          <a:lstStyle/>
          <a:p>
            <a:r>
              <a:rPr lang="en-GB" altLang="en-US" dirty="0">
                <a:solidFill>
                  <a:srgbClr val="010066"/>
                </a:solidFill>
              </a:rPr>
              <a:t>In a velocity–time graph, the distance </a:t>
            </a:r>
            <a:r>
              <a:rPr lang="en-GB" altLang="en-US" b="1" dirty="0">
                <a:solidFill>
                  <a:srgbClr val="286DA6"/>
                </a:solidFill>
              </a:rPr>
              <a:t>along</a:t>
            </a:r>
            <a:r>
              <a:rPr lang="en-GB" altLang="en-US" dirty="0"/>
              <a:t> </a:t>
            </a:r>
            <a:r>
              <a:rPr lang="en-GB" altLang="en-US" dirty="0">
                <a:solidFill>
                  <a:srgbClr val="010066"/>
                </a:solidFill>
              </a:rPr>
              <a:t>the y axis (i.e. the </a:t>
            </a:r>
            <a:r>
              <a:rPr lang="en-GB" altLang="en-US" b="1" dirty="0">
                <a:solidFill>
                  <a:srgbClr val="286DA6"/>
                </a:solidFill>
              </a:rPr>
              <a:t>height</a:t>
            </a:r>
            <a:r>
              <a:rPr lang="en-GB" altLang="en-US" dirty="0"/>
              <a:t> </a:t>
            </a:r>
            <a:r>
              <a:rPr lang="en-GB" altLang="en-US" dirty="0">
                <a:solidFill>
                  <a:srgbClr val="010066"/>
                </a:solidFill>
              </a:rPr>
              <a:t>of the rectangle) represents the </a:t>
            </a:r>
            <a:r>
              <a:rPr lang="en-GB" altLang="en-US" b="1" dirty="0">
                <a:solidFill>
                  <a:srgbClr val="286DA6"/>
                </a:solidFill>
              </a:rPr>
              <a:t>velocity</a:t>
            </a:r>
            <a:r>
              <a:rPr lang="en-GB" altLang="en-US" dirty="0"/>
              <a:t> </a:t>
            </a:r>
            <a:r>
              <a:rPr lang="en-GB" altLang="en-US" dirty="0">
                <a:solidFill>
                  <a:srgbClr val="010066"/>
                </a:solidFill>
              </a:rPr>
              <a:t>of the object.</a:t>
            </a:r>
          </a:p>
        </p:txBody>
      </p:sp>
      <p:sp>
        <p:nvSpPr>
          <p:cNvPr id="54276" name="Title 86"/>
          <p:cNvSpPr>
            <a:spLocks noGrp="1" noChangeArrowheads="1"/>
          </p:cNvSpPr>
          <p:nvPr>
            <p:ph type="title"/>
          </p:nvPr>
        </p:nvSpPr>
        <p:spPr/>
        <p:txBody>
          <a:bodyPr/>
          <a:lstStyle/>
          <a:p>
            <a:r>
              <a:rPr lang="en-GB" altLang="en-US" dirty="0"/>
              <a:t>The area under a velocity–time graph</a:t>
            </a:r>
          </a:p>
        </p:txBody>
      </p:sp>
      <p:sp>
        <p:nvSpPr>
          <p:cNvPr id="54288" name="Text Box 8"/>
          <p:cNvSpPr txBox="1">
            <a:spLocks noChangeArrowheads="1"/>
          </p:cNvSpPr>
          <p:nvPr/>
        </p:nvSpPr>
        <p:spPr bwMode="auto">
          <a:xfrm>
            <a:off x="4602868" y="1509812"/>
            <a:ext cx="3558998" cy="462147"/>
          </a:xfrm>
          <a:prstGeom prst="rect">
            <a:avLst/>
          </a:prstGeom>
          <a:noFill/>
          <a:ln w="9525" algn="ctr">
            <a:noFill/>
            <a:miter lim="800000"/>
            <a:headEnd/>
            <a:tailEnd/>
          </a:ln>
        </p:spPr>
        <p:txBody>
          <a:bodyPr wrap="square">
            <a:spAutoFit/>
          </a:bodyPr>
          <a:lstStyle/>
          <a:p>
            <a:pPr algn="ctr" eaLnBrk="1" hangingPunct="1">
              <a:spcBef>
                <a:spcPct val="50000"/>
              </a:spcBef>
            </a:pPr>
            <a:r>
              <a:rPr lang="en-GB" altLang="en-US" b="1" dirty="0">
                <a:solidFill>
                  <a:srgbClr val="286DA6"/>
                </a:solidFill>
              </a:rPr>
              <a:t>area  = height × width</a:t>
            </a:r>
          </a:p>
        </p:txBody>
      </p:sp>
      <p:sp>
        <p:nvSpPr>
          <p:cNvPr id="40994" name="TextBox 136"/>
          <p:cNvSpPr txBox="1">
            <a:spLocks noChangeArrowheads="1"/>
          </p:cNvSpPr>
          <p:nvPr/>
        </p:nvSpPr>
        <p:spPr bwMode="auto">
          <a:xfrm>
            <a:off x="4109154" y="3819075"/>
            <a:ext cx="4540250" cy="1200150"/>
          </a:xfrm>
          <a:prstGeom prst="rect">
            <a:avLst/>
          </a:prstGeom>
          <a:noFill/>
          <a:ln w="9525">
            <a:noFill/>
            <a:miter lim="800000"/>
            <a:headEnd/>
            <a:tailEnd/>
          </a:ln>
        </p:spPr>
        <p:txBody>
          <a:bodyPr>
            <a:spAutoFit/>
          </a:bodyPr>
          <a:lstStyle/>
          <a:p>
            <a:r>
              <a:rPr lang="en-GB" altLang="en-US" dirty="0">
                <a:solidFill>
                  <a:srgbClr val="010066"/>
                </a:solidFill>
              </a:rPr>
              <a:t>The distance </a:t>
            </a:r>
            <a:r>
              <a:rPr lang="en-GB" altLang="en-US" b="1" dirty="0">
                <a:solidFill>
                  <a:srgbClr val="286DA6"/>
                </a:solidFill>
              </a:rPr>
              <a:t>along</a:t>
            </a:r>
            <a:r>
              <a:rPr lang="en-GB" altLang="en-US" dirty="0">
                <a:solidFill>
                  <a:srgbClr val="010066"/>
                </a:solidFill>
              </a:rPr>
              <a:t> the x axis (i.e. the </a:t>
            </a:r>
            <a:r>
              <a:rPr lang="en-GB" altLang="en-US" b="1" dirty="0">
                <a:solidFill>
                  <a:srgbClr val="286DA6"/>
                </a:solidFill>
              </a:rPr>
              <a:t>width</a:t>
            </a:r>
            <a:r>
              <a:rPr lang="en-GB" altLang="en-US" dirty="0"/>
              <a:t> </a:t>
            </a:r>
            <a:r>
              <a:rPr lang="en-GB" altLang="en-US" dirty="0">
                <a:solidFill>
                  <a:srgbClr val="010066"/>
                </a:solidFill>
              </a:rPr>
              <a:t>of the rectangle) represents the </a:t>
            </a:r>
            <a:r>
              <a:rPr lang="en-GB" altLang="en-US" b="1" dirty="0">
                <a:solidFill>
                  <a:srgbClr val="286DA6"/>
                </a:solidFill>
              </a:rPr>
              <a:t>time</a:t>
            </a:r>
            <a:r>
              <a:rPr lang="en-GB" altLang="en-US" dirty="0"/>
              <a:t> </a:t>
            </a:r>
            <a:r>
              <a:rPr lang="en-GB" altLang="en-US" dirty="0">
                <a:solidFill>
                  <a:srgbClr val="010066"/>
                </a:solidFill>
              </a:rPr>
              <a:t>taken. </a:t>
            </a:r>
          </a:p>
        </p:txBody>
      </p:sp>
      <p:sp>
        <p:nvSpPr>
          <p:cNvPr id="139" name="Text Box 6">
            <a:extLst>
              <a:ext uri="{FF2B5EF4-FFF2-40B4-BE49-F238E27FC236}">
                <a16:creationId xmlns:a16="http://schemas.microsoft.com/office/drawing/2014/main" id="{195E77D0-BE88-42AA-AAD1-68CFA67BA8D0}"/>
              </a:ext>
            </a:extLst>
          </p:cNvPr>
          <p:cNvSpPr txBox="1">
            <a:spLocks noChangeArrowheads="1"/>
          </p:cNvSpPr>
          <p:nvPr/>
        </p:nvSpPr>
        <p:spPr bwMode="auto">
          <a:xfrm>
            <a:off x="336550" y="752475"/>
            <a:ext cx="8559094" cy="830263"/>
          </a:xfrm>
          <a:prstGeom prst="rect">
            <a:avLst/>
          </a:prstGeom>
          <a:noFill/>
          <a:ln w="9525" algn="ctr">
            <a:noFill/>
            <a:miter lim="800000"/>
            <a:headEnd/>
            <a:tailEnd/>
          </a:ln>
          <a:effectLst/>
        </p:spPr>
        <p:txBody>
          <a:bodyPr wrap="square">
            <a:spAutoFit/>
          </a:bodyPr>
          <a:lstStyle/>
          <a:p>
            <a:pPr eaLnBrk="1" hangingPunct="1">
              <a:spcBef>
                <a:spcPct val="50000"/>
              </a:spcBef>
              <a:defRPr/>
            </a:pPr>
            <a:r>
              <a:rPr lang="en-GB" dirty="0">
                <a:solidFill>
                  <a:srgbClr val="010066"/>
                </a:solidFill>
              </a:rPr>
              <a:t>What does the </a:t>
            </a:r>
            <a:r>
              <a:rPr lang="en-GB" b="1" dirty="0">
                <a:solidFill>
                  <a:srgbClr val="286DA6"/>
                </a:solidFill>
              </a:rPr>
              <a:t>area</a:t>
            </a:r>
            <a:r>
              <a:rPr lang="en-GB" dirty="0">
                <a:solidFill>
                  <a:srgbClr val="010066"/>
                </a:solidFill>
              </a:rPr>
              <a:t> underneath a velocity–time graph represent?</a:t>
            </a:r>
          </a:p>
        </p:txBody>
      </p:sp>
      <p:sp>
        <p:nvSpPr>
          <p:cNvPr id="50" name="TextBox 74"/>
          <p:cNvSpPr txBox="1">
            <a:spLocks noChangeArrowheads="1"/>
          </p:cNvSpPr>
          <p:nvPr/>
        </p:nvSpPr>
        <p:spPr bwMode="auto">
          <a:xfrm>
            <a:off x="339725" y="5140808"/>
            <a:ext cx="8737600" cy="830262"/>
          </a:xfrm>
          <a:prstGeom prst="rect">
            <a:avLst/>
          </a:prstGeom>
          <a:noFill/>
          <a:ln w="9525">
            <a:noFill/>
            <a:miter lim="800000"/>
            <a:headEnd/>
            <a:tailEnd/>
          </a:ln>
        </p:spPr>
        <p:txBody>
          <a:bodyPr wrap="square">
            <a:spAutoFit/>
          </a:bodyPr>
          <a:lstStyle/>
          <a:p>
            <a:r>
              <a:rPr lang="en-GB" altLang="en-US" dirty="0">
                <a:solidFill>
                  <a:srgbClr val="010066"/>
                </a:solidFill>
              </a:rPr>
              <a:t>Therefore, the area of the rectangle is equivalent to the velocity multiplied by the time:</a:t>
            </a:r>
          </a:p>
        </p:txBody>
      </p:sp>
      <p:sp>
        <p:nvSpPr>
          <p:cNvPr id="54286" name="Text Box 8"/>
          <p:cNvSpPr txBox="1">
            <a:spLocks noChangeArrowheads="1"/>
          </p:cNvSpPr>
          <p:nvPr/>
        </p:nvSpPr>
        <p:spPr bwMode="auto">
          <a:xfrm>
            <a:off x="2722584" y="6036203"/>
            <a:ext cx="3565327" cy="461962"/>
          </a:xfrm>
          <a:prstGeom prst="rect">
            <a:avLst/>
          </a:prstGeom>
          <a:noFill/>
          <a:ln w="9525" algn="ctr">
            <a:noFill/>
            <a:miter lim="800000"/>
            <a:headEnd/>
            <a:tailEnd/>
          </a:ln>
        </p:spPr>
        <p:txBody>
          <a:bodyPr wrap="square">
            <a:spAutoFit/>
          </a:bodyPr>
          <a:lstStyle/>
          <a:p>
            <a:pPr algn="ctr" eaLnBrk="1" hangingPunct="1">
              <a:spcBef>
                <a:spcPct val="50000"/>
              </a:spcBef>
            </a:pPr>
            <a:r>
              <a:rPr lang="en-GB" altLang="en-US" b="1" dirty="0">
                <a:solidFill>
                  <a:srgbClr val="286DA6"/>
                </a:solidFill>
              </a:rPr>
              <a:t>area  = velocity × time</a:t>
            </a:r>
          </a:p>
        </p:txBody>
      </p:sp>
      <p:pic>
        <p:nvPicPr>
          <p:cNvPr id="54284" name="Picture 48" descr="Acceleration_23.1.png"/>
          <p:cNvPicPr>
            <a:picLocks noChangeAspect="1"/>
          </p:cNvPicPr>
          <p:nvPr/>
        </p:nvPicPr>
        <p:blipFill>
          <a:blip r:embed="rId4" cstate="print"/>
          <a:srcRect/>
          <a:stretch>
            <a:fillRect/>
          </a:stretch>
        </p:blipFill>
        <p:spPr bwMode="auto">
          <a:xfrm>
            <a:off x="180975" y="1690157"/>
            <a:ext cx="3908659" cy="3227388"/>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C9AE7DE1-5354-4E7F-9FA3-9CA688F5E02B}"/>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0">
            <a:hlinkClick r:id="" action="ppaction://hlinkshowjump?jump=nextslide"/>
            <a:extLst>
              <a:ext uri="{FF2B5EF4-FFF2-40B4-BE49-F238E27FC236}">
                <a16:creationId xmlns:a16="http://schemas.microsoft.com/office/drawing/2014/main" id="{03B3BEAD-A75E-4E76-8A90-2F98BA3BFB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5">
            <a:extLst>
              <a:ext uri="{FF2B5EF4-FFF2-40B4-BE49-F238E27FC236}">
                <a16:creationId xmlns:a16="http://schemas.microsoft.com/office/drawing/2014/main" id="{2C4BB631-4C86-4422-B6D7-BAE2439D939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3715"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81382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28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9" grpId="0"/>
      <p:bldP spid="54288" grpId="0"/>
      <p:bldP spid="40994" grpId="0"/>
      <p:bldP spid="50" grpId="0"/>
      <p:bldP spid="542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86"/>
          <p:cNvSpPr>
            <a:spLocks noGrp="1" noChangeArrowheads="1"/>
          </p:cNvSpPr>
          <p:nvPr>
            <p:ph type="title"/>
          </p:nvPr>
        </p:nvSpPr>
        <p:spPr/>
        <p:txBody>
          <a:bodyPr/>
          <a:lstStyle/>
          <a:p>
            <a:r>
              <a:rPr lang="en-GB" altLang="en-US"/>
              <a:t>The area under a velocity–time graph</a:t>
            </a:r>
          </a:p>
        </p:txBody>
      </p:sp>
      <p:sp>
        <p:nvSpPr>
          <p:cNvPr id="139" name="Text Box 6">
            <a:extLst>
              <a:ext uri="{FF2B5EF4-FFF2-40B4-BE49-F238E27FC236}">
                <a16:creationId xmlns:a16="http://schemas.microsoft.com/office/drawing/2014/main" id="{4C3DA171-E2B0-4461-8ED1-8FC05FC6BCE3}"/>
              </a:ext>
            </a:extLst>
          </p:cNvPr>
          <p:cNvSpPr txBox="1">
            <a:spLocks noChangeArrowheads="1"/>
          </p:cNvSpPr>
          <p:nvPr/>
        </p:nvSpPr>
        <p:spPr bwMode="auto">
          <a:xfrm>
            <a:off x="336549" y="752475"/>
            <a:ext cx="8740775" cy="830263"/>
          </a:xfrm>
          <a:prstGeom prst="rect">
            <a:avLst/>
          </a:prstGeom>
          <a:noFill/>
          <a:ln w="9525" algn="ctr">
            <a:noFill/>
            <a:miter lim="800000"/>
            <a:headEnd/>
            <a:tailEnd/>
          </a:ln>
          <a:effectLst/>
        </p:spPr>
        <p:txBody>
          <a:bodyPr wrap="square">
            <a:spAutoFit/>
          </a:bodyPr>
          <a:lstStyle/>
          <a:p>
            <a:pPr eaLnBrk="1" hangingPunct="1">
              <a:spcBef>
                <a:spcPct val="50000"/>
              </a:spcBef>
              <a:defRPr/>
            </a:pPr>
            <a:r>
              <a:rPr lang="en-GB" dirty="0">
                <a:solidFill>
                  <a:srgbClr val="010066"/>
                </a:solidFill>
              </a:rPr>
              <a:t>What does the </a:t>
            </a:r>
            <a:r>
              <a:rPr lang="en-GB" b="1" dirty="0">
                <a:solidFill>
                  <a:srgbClr val="286DA6"/>
                </a:solidFill>
              </a:rPr>
              <a:t>area</a:t>
            </a:r>
            <a:r>
              <a:rPr lang="en-GB" dirty="0">
                <a:solidFill>
                  <a:srgbClr val="010066"/>
                </a:solidFill>
              </a:rPr>
              <a:t> underneath a velocity–time graph represent?</a:t>
            </a:r>
          </a:p>
        </p:txBody>
      </p:sp>
      <p:sp>
        <p:nvSpPr>
          <p:cNvPr id="42006" name="Text Box 84"/>
          <p:cNvSpPr txBox="1">
            <a:spLocks noChangeArrowheads="1"/>
          </p:cNvSpPr>
          <p:nvPr/>
        </p:nvSpPr>
        <p:spPr bwMode="auto">
          <a:xfrm>
            <a:off x="4781284" y="1428662"/>
            <a:ext cx="3590925" cy="461962"/>
          </a:xfrm>
          <a:prstGeom prst="rect">
            <a:avLst/>
          </a:prstGeom>
          <a:noFill/>
          <a:ln w="9525" algn="ctr">
            <a:noFill/>
            <a:miter lim="800000"/>
            <a:headEnd/>
            <a:tailEnd/>
          </a:ln>
        </p:spPr>
        <p:txBody>
          <a:bodyPr wrap="square">
            <a:spAutoFit/>
          </a:bodyPr>
          <a:lstStyle/>
          <a:p>
            <a:pPr algn="ctr" eaLnBrk="1" hangingPunct="1">
              <a:spcBef>
                <a:spcPct val="50000"/>
              </a:spcBef>
            </a:pPr>
            <a:r>
              <a:rPr lang="en-GB" altLang="en-US" b="1" dirty="0">
                <a:solidFill>
                  <a:srgbClr val="286DA6"/>
                </a:solidFill>
              </a:rPr>
              <a:t>area  = velocity × time</a:t>
            </a:r>
          </a:p>
        </p:txBody>
      </p:sp>
      <p:sp>
        <p:nvSpPr>
          <p:cNvPr id="46" name="TextBox 136"/>
          <p:cNvSpPr txBox="1">
            <a:spLocks noChangeArrowheads="1"/>
          </p:cNvSpPr>
          <p:nvPr/>
        </p:nvSpPr>
        <p:spPr bwMode="auto">
          <a:xfrm>
            <a:off x="4087282" y="1963209"/>
            <a:ext cx="4584700" cy="461963"/>
          </a:xfrm>
          <a:prstGeom prst="rect">
            <a:avLst/>
          </a:prstGeom>
          <a:noFill/>
          <a:ln w="9525">
            <a:noFill/>
            <a:miter lim="800000"/>
            <a:headEnd/>
            <a:tailEnd/>
          </a:ln>
        </p:spPr>
        <p:txBody>
          <a:bodyPr anchor="ctr">
            <a:spAutoFit/>
          </a:bodyPr>
          <a:lstStyle/>
          <a:p>
            <a:r>
              <a:rPr lang="en-GB" altLang="en-US" dirty="0">
                <a:solidFill>
                  <a:srgbClr val="010066"/>
                </a:solidFill>
              </a:rPr>
              <a:t>Remember that:</a:t>
            </a:r>
          </a:p>
        </p:txBody>
      </p:sp>
      <p:sp>
        <p:nvSpPr>
          <p:cNvPr id="49" name="Text Box 8">
            <a:extLst>
              <a:ext uri="{FF2B5EF4-FFF2-40B4-BE49-F238E27FC236}">
                <a16:creationId xmlns:a16="http://schemas.microsoft.com/office/drawing/2014/main" id="{5F0C2975-DB71-435C-B39B-D90AF8757DCE}"/>
              </a:ext>
            </a:extLst>
          </p:cNvPr>
          <p:cNvSpPr txBox="1">
            <a:spLocks noChangeArrowheads="1"/>
          </p:cNvSpPr>
          <p:nvPr/>
        </p:nvSpPr>
        <p:spPr bwMode="auto">
          <a:xfrm>
            <a:off x="4823882" y="2680583"/>
            <a:ext cx="1771650" cy="460375"/>
          </a:xfrm>
          <a:prstGeom prst="rect">
            <a:avLst/>
          </a:prstGeom>
          <a:noFill/>
          <a:ln w="9525" algn="ctr">
            <a:noFill/>
            <a:miter lim="800000"/>
            <a:headEnd/>
            <a:tailEnd/>
          </a:ln>
        </p:spPr>
        <p:txBody>
          <a:bodyPr>
            <a:spAutoFit/>
          </a:bodyPr>
          <a:lstStyle/>
          <a:p>
            <a:pPr algn="ctr" eaLnBrk="1" hangingPunct="1">
              <a:spcBef>
                <a:spcPct val="50000"/>
              </a:spcBef>
              <a:defRPr/>
            </a:pPr>
            <a:r>
              <a:rPr lang="en-GB" b="1" dirty="0">
                <a:solidFill>
                  <a:srgbClr val="286DA6"/>
                </a:solidFill>
              </a:rPr>
              <a:t>velocity  = </a:t>
            </a:r>
          </a:p>
        </p:txBody>
      </p:sp>
      <p:sp>
        <p:nvSpPr>
          <p:cNvPr id="51" name="TextBox 50">
            <a:extLst>
              <a:ext uri="{FF2B5EF4-FFF2-40B4-BE49-F238E27FC236}">
                <a16:creationId xmlns:a16="http://schemas.microsoft.com/office/drawing/2014/main" id="{85BBC2FF-0542-4E01-8DB2-1F7FEF255F72}"/>
              </a:ext>
            </a:extLst>
          </p:cNvPr>
          <p:cNvSpPr txBox="1"/>
          <p:nvPr/>
        </p:nvSpPr>
        <p:spPr bwMode="auto">
          <a:xfrm>
            <a:off x="6247870" y="2474208"/>
            <a:ext cx="2166937" cy="830262"/>
          </a:xfrm>
          <a:prstGeom prst="rect">
            <a:avLst/>
          </a:prstGeom>
          <a:noFill/>
        </p:spPr>
        <p:txBody>
          <a:bodyPr>
            <a:spAutoFit/>
          </a:bodyPr>
          <a:lstStyle/>
          <a:p>
            <a:pPr algn="ctr">
              <a:defRPr/>
            </a:pPr>
            <a:r>
              <a:rPr lang="en-GB" b="1" dirty="0">
                <a:solidFill>
                  <a:srgbClr val="286DA6"/>
                </a:solidFill>
              </a:rPr>
              <a:t>distance</a:t>
            </a:r>
            <a:br>
              <a:rPr lang="en-GB" b="1" dirty="0">
                <a:solidFill>
                  <a:srgbClr val="286DA6"/>
                </a:solidFill>
              </a:rPr>
            </a:br>
            <a:endParaRPr lang="en-GB" b="1" dirty="0">
              <a:solidFill>
                <a:srgbClr val="286DA6"/>
              </a:solidFill>
            </a:endParaRPr>
          </a:p>
        </p:txBody>
      </p:sp>
      <p:cxnSp>
        <p:nvCxnSpPr>
          <p:cNvPr id="42019" name="Straight Connector 20"/>
          <p:cNvCxnSpPr>
            <a:cxnSpLocks noChangeShapeType="1"/>
          </p:cNvCxnSpPr>
          <p:nvPr/>
        </p:nvCxnSpPr>
        <p:spPr bwMode="auto">
          <a:xfrm>
            <a:off x="6608232" y="2898070"/>
            <a:ext cx="1419225" cy="0"/>
          </a:xfrm>
          <a:prstGeom prst="line">
            <a:avLst/>
          </a:prstGeom>
          <a:noFill/>
          <a:ln w="38100" algn="ctr">
            <a:solidFill>
              <a:srgbClr val="286DA6"/>
            </a:solidFill>
            <a:round/>
            <a:headEnd/>
            <a:tailEnd/>
          </a:ln>
        </p:spPr>
      </p:cxnSp>
      <p:sp>
        <p:nvSpPr>
          <p:cNvPr id="42014" name="Down Arrow 84"/>
          <p:cNvSpPr>
            <a:spLocks noChangeArrowheads="1"/>
          </p:cNvSpPr>
          <p:nvPr/>
        </p:nvSpPr>
        <p:spPr bwMode="auto">
          <a:xfrm>
            <a:off x="6136744" y="3552562"/>
            <a:ext cx="760413" cy="1261004"/>
          </a:xfrm>
          <a:prstGeom prst="downArrow">
            <a:avLst>
              <a:gd name="adj1" fmla="val 50000"/>
              <a:gd name="adj2" fmla="val 50175"/>
            </a:avLst>
          </a:prstGeom>
          <a:solidFill>
            <a:srgbClr val="286DA6"/>
          </a:solidFill>
          <a:ln w="9525" algn="ctr">
            <a:noFill/>
            <a:round/>
            <a:headEnd/>
            <a:tailEnd/>
          </a:ln>
        </p:spPr>
        <p:txBody>
          <a:bodyPr/>
          <a:lstStyle/>
          <a:p>
            <a:endParaRPr lang="en-GB" altLang="en-US"/>
          </a:p>
        </p:txBody>
      </p:sp>
      <p:sp>
        <p:nvSpPr>
          <p:cNvPr id="42015" name="TextBox 81"/>
          <p:cNvSpPr txBox="1">
            <a:spLocks noChangeArrowheads="1"/>
          </p:cNvSpPr>
          <p:nvPr/>
        </p:nvSpPr>
        <p:spPr bwMode="auto">
          <a:xfrm>
            <a:off x="4413954" y="3798069"/>
            <a:ext cx="4235451" cy="461665"/>
          </a:xfrm>
          <a:prstGeom prst="rect">
            <a:avLst/>
          </a:prstGeom>
          <a:solidFill>
            <a:srgbClr val="FFFFFF"/>
          </a:solidFill>
          <a:ln w="9525">
            <a:noFill/>
            <a:miter lim="800000"/>
            <a:headEnd/>
            <a:tailEnd/>
          </a:ln>
        </p:spPr>
        <p:txBody>
          <a:bodyPr wrap="square" anchor="ctr">
            <a:spAutoFit/>
          </a:bodyPr>
          <a:lstStyle/>
          <a:p>
            <a:pPr algn="ctr"/>
            <a:r>
              <a:rPr lang="en-GB" altLang="en-US" dirty="0">
                <a:solidFill>
                  <a:srgbClr val="010066"/>
                </a:solidFill>
              </a:rPr>
              <a:t>…which rearranges to give…</a:t>
            </a:r>
          </a:p>
        </p:txBody>
      </p:sp>
      <p:sp>
        <p:nvSpPr>
          <p:cNvPr id="42013" name="Text Box 82"/>
          <p:cNvSpPr txBox="1">
            <a:spLocks noChangeArrowheads="1"/>
          </p:cNvSpPr>
          <p:nvPr/>
        </p:nvSpPr>
        <p:spPr bwMode="auto">
          <a:xfrm>
            <a:off x="4379382" y="4924604"/>
            <a:ext cx="4368800" cy="460375"/>
          </a:xfrm>
          <a:prstGeom prst="rect">
            <a:avLst/>
          </a:prstGeom>
          <a:noFill/>
          <a:ln w="9525" algn="ctr">
            <a:noFill/>
            <a:miter lim="800000"/>
            <a:headEnd/>
            <a:tailEnd/>
          </a:ln>
        </p:spPr>
        <p:txBody>
          <a:bodyPr>
            <a:spAutoFit/>
          </a:bodyPr>
          <a:lstStyle/>
          <a:p>
            <a:pPr algn="ctr" eaLnBrk="1" hangingPunct="1">
              <a:spcBef>
                <a:spcPct val="50000"/>
              </a:spcBef>
            </a:pPr>
            <a:r>
              <a:rPr lang="en-GB" altLang="en-US" b="1" dirty="0">
                <a:solidFill>
                  <a:srgbClr val="286DA6"/>
                </a:solidFill>
              </a:rPr>
              <a:t>distance  = velocity × time</a:t>
            </a:r>
            <a:endParaRPr lang="en-GB" altLang="en-US" sz="2200" b="1" dirty="0">
              <a:solidFill>
                <a:srgbClr val="286DA6"/>
              </a:solidFill>
            </a:endParaRPr>
          </a:p>
        </p:txBody>
      </p:sp>
      <p:sp>
        <p:nvSpPr>
          <p:cNvPr id="66" name="TextBox 74"/>
          <p:cNvSpPr txBox="1">
            <a:spLocks noChangeArrowheads="1"/>
          </p:cNvSpPr>
          <p:nvPr/>
        </p:nvSpPr>
        <p:spPr bwMode="auto">
          <a:xfrm>
            <a:off x="339724" y="5373868"/>
            <a:ext cx="1918053" cy="461665"/>
          </a:xfrm>
          <a:prstGeom prst="rect">
            <a:avLst/>
          </a:prstGeom>
          <a:noFill/>
          <a:ln w="9525">
            <a:noFill/>
            <a:miter lim="800000"/>
            <a:headEnd/>
            <a:tailEnd/>
          </a:ln>
        </p:spPr>
        <p:txBody>
          <a:bodyPr wrap="square">
            <a:spAutoFit/>
          </a:bodyPr>
          <a:lstStyle/>
          <a:p>
            <a:r>
              <a:rPr lang="en-GB" altLang="en-US" dirty="0">
                <a:solidFill>
                  <a:srgbClr val="010066"/>
                </a:solidFill>
              </a:rPr>
              <a:t>Therefore:</a:t>
            </a:r>
          </a:p>
        </p:txBody>
      </p:sp>
      <p:sp>
        <p:nvSpPr>
          <p:cNvPr id="22" name="TextBox 21">
            <a:extLst>
              <a:ext uri="{FF2B5EF4-FFF2-40B4-BE49-F238E27FC236}">
                <a16:creationId xmlns:a16="http://schemas.microsoft.com/office/drawing/2014/main" id="{E06F603D-B3A0-488F-A669-956990F15482}"/>
              </a:ext>
            </a:extLst>
          </p:cNvPr>
          <p:cNvSpPr txBox="1"/>
          <p:nvPr/>
        </p:nvSpPr>
        <p:spPr>
          <a:xfrm>
            <a:off x="6897157" y="2882195"/>
            <a:ext cx="963613" cy="461963"/>
          </a:xfrm>
          <a:prstGeom prst="rect">
            <a:avLst/>
          </a:prstGeom>
          <a:noFill/>
        </p:spPr>
        <p:txBody>
          <a:bodyPr>
            <a:spAutoFit/>
          </a:bodyPr>
          <a:lstStyle/>
          <a:p>
            <a:pPr>
              <a:defRPr/>
            </a:pPr>
            <a:r>
              <a:rPr lang="en-GB" b="1" dirty="0">
                <a:solidFill>
                  <a:srgbClr val="286DA6"/>
                </a:solidFill>
              </a:rPr>
              <a:t>time</a:t>
            </a:r>
            <a:endParaRPr lang="en-GB" dirty="0">
              <a:solidFill>
                <a:srgbClr val="286DA6"/>
              </a:solidFill>
            </a:endParaRPr>
          </a:p>
        </p:txBody>
      </p:sp>
      <p:pic>
        <p:nvPicPr>
          <p:cNvPr id="23" name="Picture 9" descr="notes_icon">
            <a:extLst>
              <a:ext uri="{FF2B5EF4-FFF2-40B4-BE49-F238E27FC236}">
                <a16:creationId xmlns:a16="http://schemas.microsoft.com/office/drawing/2014/main" id="{02708017-93B2-42A6-93C9-AE9D0B72C0E7}"/>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4" name="Picture 10">
            <a:hlinkClick r:id="" action="ppaction://hlinkshowjump?jump=nextslide"/>
            <a:extLst>
              <a:ext uri="{FF2B5EF4-FFF2-40B4-BE49-F238E27FC236}">
                <a16:creationId xmlns:a16="http://schemas.microsoft.com/office/drawing/2014/main" id="{C272F289-89D7-415E-88D9-EA5278C4B8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6" name="Picture 51">
            <a:extLst>
              <a:ext uri="{FF2B5EF4-FFF2-40B4-BE49-F238E27FC236}">
                <a16:creationId xmlns:a16="http://schemas.microsoft.com/office/drawing/2014/main" id="{794215DC-4917-4A44-90BB-935F49C13EB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4655"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5861333-C3FD-4EEF-8F6D-B00FF0BDD97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5" name="Picture 48" descr="Acceleration_23.1.png">
            <a:extLst>
              <a:ext uri="{FF2B5EF4-FFF2-40B4-BE49-F238E27FC236}">
                <a16:creationId xmlns:a16="http://schemas.microsoft.com/office/drawing/2014/main" id="{E8ABF82C-8506-4A10-8781-ECFD7D8E3448}"/>
              </a:ext>
            </a:extLst>
          </p:cNvPr>
          <p:cNvPicPr>
            <a:picLocks noChangeAspect="1"/>
          </p:cNvPicPr>
          <p:nvPr/>
        </p:nvPicPr>
        <p:blipFill>
          <a:blip r:embed="rId8" cstate="print"/>
          <a:srcRect/>
          <a:stretch>
            <a:fillRect/>
          </a:stretch>
        </p:blipFill>
        <p:spPr bwMode="auto">
          <a:xfrm>
            <a:off x="180975" y="1690157"/>
            <a:ext cx="3908659" cy="3227388"/>
          </a:xfrm>
          <a:prstGeom prst="rect">
            <a:avLst/>
          </a:prstGeom>
          <a:noFill/>
          <a:ln w="9525">
            <a:noFill/>
            <a:miter lim="800000"/>
            <a:headEnd/>
            <a:tailEnd/>
          </a:ln>
        </p:spPr>
      </p:pic>
      <p:sp>
        <p:nvSpPr>
          <p:cNvPr id="28" name="Text Box 82">
            <a:extLst>
              <a:ext uri="{FF2B5EF4-FFF2-40B4-BE49-F238E27FC236}">
                <a16:creationId xmlns:a16="http://schemas.microsoft.com/office/drawing/2014/main" id="{80F8FAC2-1E40-4FFA-96AF-CB0E6BC199B4}"/>
              </a:ext>
            </a:extLst>
          </p:cNvPr>
          <p:cNvSpPr txBox="1">
            <a:spLocks noChangeArrowheads="1"/>
          </p:cNvSpPr>
          <p:nvPr/>
        </p:nvSpPr>
        <p:spPr bwMode="auto">
          <a:xfrm>
            <a:off x="704057" y="5875220"/>
            <a:ext cx="7735886" cy="461665"/>
          </a:xfrm>
          <a:prstGeom prst="rect">
            <a:avLst/>
          </a:prstGeom>
          <a:noFill/>
          <a:ln w="9525" algn="ctr">
            <a:noFill/>
            <a:miter lim="800000"/>
            <a:headEnd/>
            <a:tailEnd/>
          </a:ln>
        </p:spPr>
        <p:txBody>
          <a:bodyPr wrap="square">
            <a:spAutoFit/>
          </a:bodyPr>
          <a:lstStyle/>
          <a:p>
            <a:pPr algn="ctr" eaLnBrk="1" hangingPunct="1">
              <a:spcBef>
                <a:spcPct val="50000"/>
              </a:spcBef>
            </a:pPr>
            <a:r>
              <a:rPr lang="en-GB" altLang="en-US" b="1" dirty="0">
                <a:solidFill>
                  <a:srgbClr val="286DA6"/>
                </a:solidFill>
              </a:rPr>
              <a:t>area under graph  = velocity × time = displacement</a:t>
            </a:r>
            <a:endParaRPr lang="en-GB" altLang="en-US" sz="2200" b="1" dirty="0">
              <a:solidFill>
                <a:srgbClr val="286DA6"/>
              </a:solidFill>
            </a:endParaRPr>
          </a:p>
        </p:txBody>
      </p:sp>
    </p:spTree>
    <p:custDataLst>
      <p:tags r:id="rId1"/>
    </p:custDataLst>
    <p:extLst>
      <p:ext uri="{BB962C8B-B14F-4D97-AF65-F5344CB8AC3E}">
        <p14:creationId xmlns:p14="http://schemas.microsoft.com/office/powerpoint/2010/main" val="1615569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0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0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0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0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6" grpId="0"/>
      <p:bldP spid="46" grpId="0"/>
      <p:bldP spid="49" grpId="0"/>
      <p:bldP spid="51" grpId="0"/>
      <p:bldP spid="42014" grpId="0" animBg="1"/>
      <p:bldP spid="42015" grpId="0" animBg="1"/>
      <p:bldP spid="42013" grpId="0"/>
      <p:bldP spid="66" grpId="0"/>
      <p:bldP spid="22"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title"/>
          </p:nvPr>
        </p:nvSpPr>
        <p:spPr/>
        <p:txBody>
          <a:bodyPr/>
          <a:lstStyle/>
          <a:p>
            <a:r>
              <a:rPr lang="en-GB" altLang="en-US" dirty="0"/>
              <a:t>The area under a velocity–time graph</a:t>
            </a:r>
          </a:p>
        </p:txBody>
      </p:sp>
      <p:pic>
        <p:nvPicPr>
          <p:cNvPr id="8" name="Picture 5" descr="flash_icon">
            <a:extLst>
              <a:ext uri="{FF2B5EF4-FFF2-40B4-BE49-F238E27FC236}">
                <a16:creationId xmlns:a16="http://schemas.microsoft.com/office/drawing/2014/main" id="{2259A35E-84C6-4FA6-9DF8-AFA83F09E0B1}"/>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456F0EC0-7B40-4B36-A1F8-89C42DF679AA}"/>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10">
            <a:hlinkClick r:id="" action="ppaction://hlinkshowjump?jump=nextslide"/>
            <a:extLst>
              <a:ext uri="{FF2B5EF4-FFF2-40B4-BE49-F238E27FC236}">
                <a16:creationId xmlns:a16="http://schemas.microsoft.com/office/drawing/2014/main" id="{EDA4DAEE-6740-4E47-8FEB-5F52EE46493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1D4E4BC5-10D9-4550-9D89-93F8B6D0C72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1450" y="75369"/>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8819CAC-D3E0-4148-8BA4-142D1A3FD052}"/>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67829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6" name="Picture 10" descr="Water slide"/>
          <p:cNvPicPr>
            <a:picLocks noChangeAspect="1" noChangeArrowheads="1"/>
          </p:cNvPicPr>
          <p:nvPr/>
        </p:nvPicPr>
        <p:blipFill>
          <a:blip r:embed="rId4" cstate="print"/>
          <a:srcRect/>
          <a:stretch>
            <a:fillRect/>
          </a:stretch>
        </p:blipFill>
        <p:spPr bwMode="auto">
          <a:xfrm flipH="1">
            <a:off x="3677361" y="2997200"/>
            <a:ext cx="4854575" cy="2565400"/>
          </a:xfrm>
          <a:prstGeom prst="rect">
            <a:avLst/>
          </a:prstGeom>
          <a:noFill/>
          <a:ln w="9525">
            <a:noFill/>
            <a:miter lim="800000"/>
            <a:headEnd/>
            <a:tailEnd/>
          </a:ln>
        </p:spPr>
      </p:pic>
      <p:sp>
        <p:nvSpPr>
          <p:cNvPr id="60419" name="Rectangle 4"/>
          <p:cNvSpPr>
            <a:spLocks noGrp="1" noChangeArrowheads="1"/>
          </p:cNvSpPr>
          <p:nvPr>
            <p:ph type="title"/>
          </p:nvPr>
        </p:nvSpPr>
        <p:spPr/>
        <p:txBody>
          <a:bodyPr/>
          <a:lstStyle/>
          <a:p>
            <a:r>
              <a:rPr lang="en-GB" altLang="en-US"/>
              <a:t>Acceleration and direction</a:t>
            </a:r>
          </a:p>
        </p:txBody>
      </p:sp>
      <p:sp>
        <p:nvSpPr>
          <p:cNvPr id="60420" name="Text Box 61"/>
          <p:cNvSpPr txBox="1">
            <a:spLocks noChangeArrowheads="1"/>
          </p:cNvSpPr>
          <p:nvPr/>
        </p:nvSpPr>
        <p:spPr bwMode="auto">
          <a:xfrm>
            <a:off x="358775" y="784225"/>
            <a:ext cx="8256588" cy="1570038"/>
          </a:xfrm>
          <a:prstGeom prst="rect">
            <a:avLst/>
          </a:prstGeom>
          <a:noFill/>
          <a:ln w="9525">
            <a:noFill/>
            <a:miter lim="800000"/>
            <a:headEnd/>
            <a:tailEnd/>
          </a:ln>
        </p:spPr>
        <p:txBody>
          <a:bodyPr>
            <a:spAutoFit/>
          </a:bodyPr>
          <a:lstStyle/>
          <a:p>
            <a:pPr>
              <a:spcBef>
                <a:spcPct val="50000"/>
              </a:spcBef>
            </a:pPr>
            <a:r>
              <a:rPr lang="en-GB" altLang="en-US" dirty="0">
                <a:solidFill>
                  <a:srgbClr val="010066"/>
                </a:solidFill>
              </a:rPr>
              <a:t>Remember: both </a:t>
            </a:r>
            <a:r>
              <a:rPr lang="en-GB" altLang="en-US" b="1" dirty="0">
                <a:solidFill>
                  <a:srgbClr val="286DA6"/>
                </a:solidFill>
              </a:rPr>
              <a:t>velocity</a:t>
            </a:r>
            <a:r>
              <a:rPr lang="en-GB" altLang="en-US" dirty="0"/>
              <a:t> </a:t>
            </a:r>
            <a:r>
              <a:rPr lang="en-GB" altLang="en-US" dirty="0">
                <a:solidFill>
                  <a:srgbClr val="010066"/>
                </a:solidFill>
              </a:rPr>
              <a:t>and</a:t>
            </a:r>
            <a:r>
              <a:rPr lang="en-GB" altLang="en-US" dirty="0"/>
              <a:t> </a:t>
            </a:r>
            <a:r>
              <a:rPr lang="en-GB" altLang="en-US" b="1" dirty="0">
                <a:solidFill>
                  <a:srgbClr val="286DA6"/>
                </a:solidFill>
              </a:rPr>
              <a:t>acceleration</a:t>
            </a:r>
            <a:r>
              <a:rPr lang="en-GB" altLang="en-US" dirty="0"/>
              <a:t> </a:t>
            </a:r>
            <a:r>
              <a:rPr lang="en-GB" altLang="en-US" dirty="0">
                <a:solidFill>
                  <a:srgbClr val="010066"/>
                </a:solidFill>
              </a:rPr>
              <a:t>are</a:t>
            </a:r>
            <a:r>
              <a:rPr lang="en-GB" altLang="en-US" dirty="0"/>
              <a:t> </a:t>
            </a:r>
            <a:r>
              <a:rPr lang="en-GB" altLang="en-US" b="1" dirty="0">
                <a:solidFill>
                  <a:srgbClr val="286DA6"/>
                </a:solidFill>
              </a:rPr>
              <a:t>vector quantities</a:t>
            </a:r>
            <a:r>
              <a:rPr lang="en-GB" altLang="en-US" dirty="0">
                <a:solidFill>
                  <a:srgbClr val="010066"/>
                </a:solidFill>
              </a:rPr>
              <a:t>. Therefore, in order to graph how velocity changes over time, the </a:t>
            </a:r>
            <a:r>
              <a:rPr lang="en-GB" altLang="en-US" b="1" dirty="0">
                <a:solidFill>
                  <a:srgbClr val="286DA6"/>
                </a:solidFill>
              </a:rPr>
              <a:t>direction</a:t>
            </a:r>
            <a:r>
              <a:rPr lang="en-GB" altLang="en-US" dirty="0">
                <a:solidFill>
                  <a:srgbClr val="010066"/>
                </a:solidFill>
              </a:rPr>
              <a:t> the object is moving in needs to be taken into account. </a:t>
            </a:r>
          </a:p>
        </p:txBody>
      </p:sp>
      <p:sp>
        <p:nvSpPr>
          <p:cNvPr id="214027" name="AutoShape 11"/>
          <p:cNvSpPr>
            <a:spLocks noChangeArrowheads="1"/>
          </p:cNvSpPr>
          <p:nvPr/>
        </p:nvSpPr>
        <p:spPr bwMode="auto">
          <a:xfrm flipH="1">
            <a:off x="3624974" y="5682369"/>
            <a:ext cx="4749800" cy="330200"/>
          </a:xfrm>
          <a:prstGeom prst="rightArrow">
            <a:avLst>
              <a:gd name="adj1" fmla="val 50000"/>
              <a:gd name="adj2" fmla="val 131326"/>
            </a:avLst>
          </a:prstGeom>
          <a:solidFill>
            <a:srgbClr val="286DA6"/>
          </a:solidFill>
          <a:ln w="25400">
            <a:noFill/>
            <a:miter lim="800000"/>
            <a:headEnd/>
            <a:tailEnd/>
          </a:ln>
          <a:effectLst/>
        </p:spPr>
        <p:txBody>
          <a:bodyPr wrap="none" anchor="ctr"/>
          <a:lstStyle/>
          <a:p>
            <a:endParaRPr lang="en-GB" altLang="en-US"/>
          </a:p>
        </p:txBody>
      </p:sp>
      <p:sp>
        <p:nvSpPr>
          <p:cNvPr id="214028" name="Text Box 12"/>
          <p:cNvSpPr txBox="1">
            <a:spLocks noChangeArrowheads="1"/>
          </p:cNvSpPr>
          <p:nvPr/>
        </p:nvSpPr>
        <p:spPr bwMode="auto">
          <a:xfrm>
            <a:off x="358776" y="3833813"/>
            <a:ext cx="3456868" cy="2308324"/>
          </a:xfrm>
          <a:prstGeom prst="rect">
            <a:avLst/>
          </a:prstGeom>
          <a:noFill/>
          <a:ln w="9525">
            <a:noFill/>
            <a:miter lim="800000"/>
            <a:headEnd/>
            <a:tailEnd/>
          </a:ln>
        </p:spPr>
        <p:txBody>
          <a:bodyPr wrap="square">
            <a:spAutoFit/>
          </a:bodyPr>
          <a:lstStyle/>
          <a:p>
            <a:pPr>
              <a:spcBef>
                <a:spcPct val="50000"/>
              </a:spcBef>
            </a:pPr>
            <a:r>
              <a:rPr lang="en-GB" altLang="en-US" dirty="0">
                <a:solidFill>
                  <a:srgbClr val="010066"/>
                </a:solidFill>
              </a:rPr>
              <a:t>As a person goes down </a:t>
            </a:r>
            <a:br>
              <a:rPr lang="en-GB" altLang="en-US" dirty="0">
                <a:solidFill>
                  <a:srgbClr val="010066"/>
                </a:solidFill>
              </a:rPr>
            </a:br>
            <a:r>
              <a:rPr lang="en-GB" altLang="en-US" dirty="0">
                <a:solidFill>
                  <a:srgbClr val="010066"/>
                </a:solidFill>
              </a:rPr>
              <a:t>this water slide, how </a:t>
            </a:r>
            <a:br>
              <a:rPr lang="en-GB" altLang="en-US" dirty="0">
                <a:solidFill>
                  <a:srgbClr val="010066"/>
                </a:solidFill>
              </a:rPr>
            </a:br>
            <a:r>
              <a:rPr lang="en-GB" altLang="en-US" dirty="0">
                <a:solidFill>
                  <a:srgbClr val="010066"/>
                </a:solidFill>
              </a:rPr>
              <a:t>does their acceleration </a:t>
            </a:r>
            <a:br>
              <a:rPr lang="en-GB" altLang="en-US" dirty="0">
                <a:solidFill>
                  <a:srgbClr val="010066"/>
                </a:solidFill>
              </a:rPr>
            </a:br>
            <a:r>
              <a:rPr lang="en-GB" altLang="en-US" dirty="0">
                <a:solidFill>
                  <a:srgbClr val="010066"/>
                </a:solidFill>
              </a:rPr>
              <a:t>affect their velocity </a:t>
            </a:r>
            <a:br>
              <a:rPr lang="en-GB" altLang="en-US" dirty="0">
                <a:solidFill>
                  <a:srgbClr val="010066"/>
                </a:solidFill>
              </a:rPr>
            </a:br>
            <a:r>
              <a:rPr lang="en-GB" altLang="en-US" dirty="0">
                <a:solidFill>
                  <a:srgbClr val="010066"/>
                </a:solidFill>
              </a:rPr>
              <a:t>in the direction of </a:t>
            </a:r>
            <a:br>
              <a:rPr lang="en-GB" altLang="en-US" dirty="0">
                <a:solidFill>
                  <a:srgbClr val="010066"/>
                </a:solidFill>
              </a:rPr>
            </a:br>
            <a:r>
              <a:rPr lang="en-GB" altLang="en-US" dirty="0">
                <a:solidFill>
                  <a:srgbClr val="010066"/>
                </a:solidFill>
              </a:rPr>
              <a:t>the arrow?</a:t>
            </a:r>
          </a:p>
        </p:txBody>
      </p:sp>
      <p:sp>
        <p:nvSpPr>
          <p:cNvPr id="13" name="Text Box 6"/>
          <p:cNvSpPr txBox="1">
            <a:spLocks noChangeArrowheads="1"/>
          </p:cNvSpPr>
          <p:nvPr/>
        </p:nvSpPr>
        <p:spPr bwMode="auto">
          <a:xfrm>
            <a:off x="358775" y="2487613"/>
            <a:ext cx="7327900" cy="1200150"/>
          </a:xfrm>
          <a:prstGeom prst="rect">
            <a:avLst/>
          </a:prstGeom>
          <a:noFill/>
          <a:ln w="9525">
            <a:noFill/>
            <a:miter lim="800000"/>
            <a:headEnd/>
            <a:tailEnd/>
          </a:ln>
        </p:spPr>
        <p:txBody>
          <a:bodyPr>
            <a:spAutoFit/>
          </a:bodyPr>
          <a:lstStyle/>
          <a:p>
            <a:pPr>
              <a:spcBef>
                <a:spcPct val="50000"/>
              </a:spcBef>
            </a:pPr>
            <a:r>
              <a:rPr lang="en-GB" altLang="en-US" dirty="0">
                <a:solidFill>
                  <a:srgbClr val="010066"/>
                </a:solidFill>
              </a:rPr>
              <a:t>One way of doing this is to specify the direction first, and only think about how the velocity changes </a:t>
            </a:r>
            <a:br>
              <a:rPr lang="en-GB" altLang="en-US" dirty="0">
                <a:solidFill>
                  <a:srgbClr val="010066"/>
                </a:solidFill>
              </a:rPr>
            </a:br>
            <a:r>
              <a:rPr lang="en-GB" altLang="en-US" dirty="0">
                <a:solidFill>
                  <a:srgbClr val="010066"/>
                </a:solidFill>
              </a:rPr>
              <a:t>in that particular direction. </a:t>
            </a:r>
          </a:p>
        </p:txBody>
      </p:sp>
      <p:pic>
        <p:nvPicPr>
          <p:cNvPr id="9" name="Picture 10">
            <a:hlinkClick r:id="" action="ppaction://hlinkshowjump?jump=nextslide"/>
            <a:extLst>
              <a:ext uri="{FF2B5EF4-FFF2-40B4-BE49-F238E27FC236}">
                <a16:creationId xmlns:a16="http://schemas.microsoft.com/office/drawing/2014/main" id="{81A71A4C-63B1-44AD-A2C9-37EDE828FC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79053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026"/>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140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402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7" grpId="0" animBg="1"/>
      <p:bldP spid="214028"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GB" altLang="en-US" dirty="0"/>
              <a:t>Velocity–time graphs</a:t>
            </a:r>
          </a:p>
        </p:txBody>
      </p:sp>
      <p:pic>
        <p:nvPicPr>
          <p:cNvPr id="7" name="Picture 5" descr="flash_icon">
            <a:extLst>
              <a:ext uri="{FF2B5EF4-FFF2-40B4-BE49-F238E27FC236}">
                <a16:creationId xmlns:a16="http://schemas.microsoft.com/office/drawing/2014/main" id="{5265178B-D3C4-46DF-B46B-28D6C2FEB3C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2C01EECB-7BFE-496D-95F4-B60A63042032}"/>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FBC5384-F9E0-4ABE-AE41-75EE9DA511F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22991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train2"/>
          <p:cNvPicPr>
            <a:picLocks noChangeAspect="1" noChangeArrowheads="1"/>
          </p:cNvPicPr>
          <p:nvPr/>
        </p:nvPicPr>
        <p:blipFill>
          <a:blip r:embed="rId4" cstate="print"/>
          <a:srcRect/>
          <a:stretch>
            <a:fillRect/>
          </a:stretch>
        </p:blipFill>
        <p:spPr bwMode="auto">
          <a:xfrm>
            <a:off x="717550" y="1785938"/>
            <a:ext cx="3571875" cy="2238375"/>
          </a:xfrm>
          <a:prstGeom prst="rect">
            <a:avLst/>
          </a:prstGeom>
          <a:noFill/>
          <a:ln w="9525">
            <a:noFill/>
            <a:miter lim="800000"/>
            <a:headEnd/>
            <a:tailEnd/>
          </a:ln>
        </p:spPr>
      </p:pic>
      <p:pic>
        <p:nvPicPr>
          <p:cNvPr id="188419" name="Picture 3" descr="bike1"/>
          <p:cNvPicPr>
            <a:picLocks noChangeAspect="1" noChangeArrowheads="1"/>
          </p:cNvPicPr>
          <p:nvPr/>
        </p:nvPicPr>
        <p:blipFill>
          <a:blip r:embed="rId5" cstate="print"/>
          <a:srcRect/>
          <a:stretch>
            <a:fillRect/>
          </a:stretch>
        </p:blipFill>
        <p:spPr bwMode="auto">
          <a:xfrm>
            <a:off x="5204177" y="4052566"/>
            <a:ext cx="3195285" cy="2204571"/>
          </a:xfrm>
          <a:prstGeom prst="rect">
            <a:avLst/>
          </a:prstGeom>
          <a:noFill/>
          <a:ln w="9525">
            <a:noFill/>
            <a:miter lim="800000"/>
            <a:headEnd/>
            <a:tailEnd/>
          </a:ln>
        </p:spPr>
      </p:pic>
      <p:sp>
        <p:nvSpPr>
          <p:cNvPr id="15364" name="Text Box 4"/>
          <p:cNvSpPr txBox="1">
            <a:spLocks noChangeArrowheads="1"/>
          </p:cNvSpPr>
          <p:nvPr/>
        </p:nvSpPr>
        <p:spPr bwMode="auto">
          <a:xfrm>
            <a:off x="358775" y="784225"/>
            <a:ext cx="8174038" cy="830263"/>
          </a:xfrm>
          <a:prstGeom prst="rect">
            <a:avLst/>
          </a:prstGeom>
          <a:noFill/>
          <a:ln w="9525">
            <a:noFill/>
            <a:miter lim="800000"/>
            <a:headEnd/>
            <a:tailEnd/>
          </a:ln>
        </p:spPr>
        <p:txBody>
          <a:bodyPr>
            <a:spAutoFit/>
          </a:bodyPr>
          <a:lstStyle/>
          <a:p>
            <a:pPr>
              <a:spcBef>
                <a:spcPct val="50000"/>
              </a:spcBef>
            </a:pPr>
            <a:r>
              <a:rPr lang="en-GB" altLang="en-US" dirty="0">
                <a:solidFill>
                  <a:srgbClr val="010066"/>
                </a:solidFill>
              </a:rPr>
              <a:t>The</a:t>
            </a:r>
            <a:r>
              <a:rPr lang="en-GB" altLang="en-US" dirty="0"/>
              <a:t> </a:t>
            </a:r>
            <a:r>
              <a:rPr lang="en-GB" altLang="en-US" b="1" dirty="0">
                <a:solidFill>
                  <a:srgbClr val="286DA6"/>
                </a:solidFill>
              </a:rPr>
              <a:t>acceleration</a:t>
            </a:r>
            <a:r>
              <a:rPr lang="en-GB" altLang="en-US" dirty="0">
                <a:solidFill>
                  <a:srgbClr val="286DA6"/>
                </a:solidFill>
              </a:rPr>
              <a:t> </a:t>
            </a:r>
            <a:r>
              <a:rPr lang="en-GB" altLang="en-US" dirty="0">
                <a:solidFill>
                  <a:srgbClr val="010066"/>
                </a:solidFill>
              </a:rPr>
              <a:t>of an object is a measure of how quickly its </a:t>
            </a:r>
            <a:r>
              <a:rPr lang="en-GB" altLang="en-US" b="1" dirty="0">
                <a:solidFill>
                  <a:srgbClr val="286DA6"/>
                </a:solidFill>
              </a:rPr>
              <a:t>velocity</a:t>
            </a:r>
            <a:r>
              <a:rPr lang="en-GB" altLang="en-US" dirty="0"/>
              <a:t> </a:t>
            </a:r>
            <a:r>
              <a:rPr lang="en-GB" altLang="en-US" dirty="0">
                <a:solidFill>
                  <a:srgbClr val="010066"/>
                </a:solidFill>
              </a:rPr>
              <a:t>changes. </a:t>
            </a:r>
          </a:p>
        </p:txBody>
      </p:sp>
      <p:sp>
        <p:nvSpPr>
          <p:cNvPr id="15365" name="Text Box 5"/>
          <p:cNvSpPr txBox="1">
            <a:spLocks noChangeArrowheads="1"/>
          </p:cNvSpPr>
          <p:nvPr/>
        </p:nvSpPr>
        <p:spPr bwMode="auto">
          <a:xfrm>
            <a:off x="4038600" y="6172200"/>
            <a:ext cx="990600" cy="457200"/>
          </a:xfrm>
          <a:prstGeom prst="rect">
            <a:avLst/>
          </a:prstGeom>
          <a:noFill/>
          <a:ln w="9525">
            <a:noFill/>
            <a:miter lim="800000"/>
            <a:headEnd/>
            <a:tailEnd/>
          </a:ln>
        </p:spPr>
        <p:txBody>
          <a:bodyPr>
            <a:spAutoFit/>
          </a:bodyPr>
          <a:lstStyle/>
          <a:p>
            <a:pPr>
              <a:spcBef>
                <a:spcPct val="50000"/>
              </a:spcBef>
            </a:pPr>
            <a:endParaRPr lang="en-GB" altLang="en-US">
              <a:solidFill>
                <a:schemeClr val="tx1"/>
              </a:solidFill>
              <a:latin typeface="Times New Roman" pitchFamily="18" charset="0"/>
            </a:endParaRPr>
          </a:p>
        </p:txBody>
      </p:sp>
      <p:sp>
        <p:nvSpPr>
          <p:cNvPr id="188422" name="Text Box 6"/>
          <p:cNvSpPr txBox="1">
            <a:spLocks noChangeArrowheads="1"/>
          </p:cNvSpPr>
          <p:nvPr/>
        </p:nvSpPr>
        <p:spPr bwMode="auto">
          <a:xfrm>
            <a:off x="4799013" y="1825625"/>
            <a:ext cx="3170237" cy="1570038"/>
          </a:xfrm>
          <a:prstGeom prst="rect">
            <a:avLst/>
          </a:prstGeom>
          <a:noFill/>
          <a:ln w="9525" algn="ctr">
            <a:noFill/>
            <a:miter lim="800000"/>
            <a:headEnd/>
            <a:tailEnd/>
          </a:ln>
        </p:spPr>
        <p:txBody>
          <a:bodyPr wrap="square">
            <a:spAutoFit/>
          </a:bodyPr>
          <a:lstStyle/>
          <a:p>
            <a:pPr eaLnBrk="1" hangingPunct="1">
              <a:spcBef>
                <a:spcPct val="50000"/>
              </a:spcBef>
              <a:buFont typeface="Wingdings" pitchFamily="2" charset="2"/>
              <a:buNone/>
            </a:pPr>
            <a:r>
              <a:rPr lang="en-GB" altLang="en-US" dirty="0">
                <a:solidFill>
                  <a:srgbClr val="010066"/>
                </a:solidFill>
              </a:rPr>
              <a:t>A train accelerates in a straight line from rest. As it does, its velocity </a:t>
            </a:r>
            <a:r>
              <a:rPr lang="en-GB" altLang="en-US" b="1" dirty="0">
                <a:solidFill>
                  <a:srgbClr val="286DA6"/>
                </a:solidFill>
              </a:rPr>
              <a:t>increases</a:t>
            </a:r>
            <a:r>
              <a:rPr lang="en-GB" altLang="en-US" dirty="0">
                <a:solidFill>
                  <a:srgbClr val="010066"/>
                </a:solidFill>
              </a:rPr>
              <a:t>. </a:t>
            </a:r>
          </a:p>
        </p:txBody>
      </p:sp>
      <p:sp>
        <p:nvSpPr>
          <p:cNvPr id="188423" name="Text Box 7"/>
          <p:cNvSpPr txBox="1">
            <a:spLocks noChangeArrowheads="1"/>
          </p:cNvSpPr>
          <p:nvPr/>
        </p:nvSpPr>
        <p:spPr bwMode="auto">
          <a:xfrm>
            <a:off x="342900" y="4235450"/>
            <a:ext cx="4294188" cy="1938992"/>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en-GB" altLang="en-US" dirty="0">
                <a:solidFill>
                  <a:srgbClr val="010066"/>
                </a:solidFill>
              </a:rPr>
              <a:t>The brakes on this motorcycle are causing it to slow down. This is negative acceleration. Negative acceleration is often called </a:t>
            </a:r>
            <a:r>
              <a:rPr lang="en-GB" altLang="en-US" b="1" dirty="0">
                <a:solidFill>
                  <a:srgbClr val="286DA6"/>
                </a:solidFill>
              </a:rPr>
              <a:t>deceleration</a:t>
            </a:r>
            <a:r>
              <a:rPr lang="en-GB" altLang="en-US" dirty="0">
                <a:solidFill>
                  <a:srgbClr val="010066"/>
                </a:solidFill>
              </a:rPr>
              <a:t>. </a:t>
            </a:r>
          </a:p>
        </p:txBody>
      </p:sp>
      <p:sp>
        <p:nvSpPr>
          <p:cNvPr id="15368" name="Rectangle 8"/>
          <p:cNvSpPr>
            <a:spLocks noGrp="1" noChangeArrowheads="1"/>
          </p:cNvSpPr>
          <p:nvPr>
            <p:ph type="title"/>
          </p:nvPr>
        </p:nvSpPr>
        <p:spPr/>
        <p:txBody>
          <a:bodyPr/>
          <a:lstStyle/>
          <a:p>
            <a:r>
              <a:rPr lang="en-GB" altLang="en-US"/>
              <a:t>What is acceleration?</a:t>
            </a:r>
          </a:p>
        </p:txBody>
      </p:sp>
      <p:pic>
        <p:nvPicPr>
          <p:cNvPr id="10" name="Picture 10">
            <a:hlinkClick r:id="" action="ppaction://hlinkshowjump?jump=nextslide"/>
            <a:extLst>
              <a:ext uri="{FF2B5EF4-FFF2-40B4-BE49-F238E27FC236}">
                <a16:creationId xmlns:a16="http://schemas.microsoft.com/office/drawing/2014/main" id="{293B2206-95AB-42A3-B4FF-D5C7073278D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09255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1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842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8419"/>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8842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p:bldP spid="1884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icture2.jpg"/>
          <p:cNvPicPr>
            <a:picLocks noChangeAspect="1"/>
          </p:cNvPicPr>
          <p:nvPr/>
        </p:nvPicPr>
        <p:blipFill rotWithShape="1">
          <a:blip r:embed="rId4" cstate="print"/>
          <a:srcRect l="18714" r="20014"/>
          <a:stretch/>
        </p:blipFill>
        <p:spPr bwMode="auto">
          <a:xfrm>
            <a:off x="7382932" y="4242593"/>
            <a:ext cx="1546579" cy="1839913"/>
          </a:xfrm>
          <a:prstGeom prst="rect">
            <a:avLst/>
          </a:prstGeom>
          <a:noFill/>
          <a:ln w="9525">
            <a:noFill/>
            <a:miter lim="800000"/>
            <a:headEnd/>
            <a:tailEnd/>
          </a:ln>
        </p:spPr>
      </p:pic>
      <p:sp>
        <p:nvSpPr>
          <p:cNvPr id="17411" name="Rectangle 4"/>
          <p:cNvSpPr>
            <a:spLocks noGrp="1" noChangeArrowheads="1"/>
          </p:cNvSpPr>
          <p:nvPr>
            <p:ph type="title"/>
          </p:nvPr>
        </p:nvSpPr>
        <p:spPr/>
        <p:txBody>
          <a:bodyPr/>
          <a:lstStyle/>
          <a:p>
            <a:r>
              <a:rPr lang="en-GB" altLang="en-US"/>
              <a:t>Acceleration and direction</a:t>
            </a:r>
          </a:p>
        </p:txBody>
      </p:sp>
      <p:sp>
        <p:nvSpPr>
          <p:cNvPr id="17412" name="Text Box 53"/>
          <p:cNvSpPr txBox="1">
            <a:spLocks noChangeArrowheads="1"/>
          </p:cNvSpPr>
          <p:nvPr/>
        </p:nvSpPr>
        <p:spPr bwMode="auto">
          <a:xfrm>
            <a:off x="342900" y="784225"/>
            <a:ext cx="8272463" cy="1200150"/>
          </a:xfrm>
          <a:prstGeom prst="rect">
            <a:avLst/>
          </a:prstGeom>
          <a:noFill/>
          <a:ln w="9525">
            <a:noFill/>
            <a:miter lim="800000"/>
            <a:headEnd/>
            <a:tailEnd/>
          </a:ln>
        </p:spPr>
        <p:txBody>
          <a:bodyPr>
            <a:spAutoFit/>
          </a:bodyPr>
          <a:lstStyle/>
          <a:p>
            <a:pPr>
              <a:spcBef>
                <a:spcPct val="50000"/>
              </a:spcBef>
            </a:pPr>
            <a:r>
              <a:rPr lang="en-GB" altLang="en-US" dirty="0">
                <a:solidFill>
                  <a:srgbClr val="010066"/>
                </a:solidFill>
              </a:rPr>
              <a:t>Acceleration is a </a:t>
            </a:r>
            <a:r>
              <a:rPr lang="en-GB" altLang="en-US" b="1" dirty="0">
                <a:solidFill>
                  <a:srgbClr val="286DA6"/>
                </a:solidFill>
              </a:rPr>
              <a:t>vector quantity</a:t>
            </a:r>
            <a:r>
              <a:rPr lang="en-GB" altLang="en-US" dirty="0">
                <a:solidFill>
                  <a:srgbClr val="010066"/>
                </a:solidFill>
              </a:rPr>
              <a:t>. Vector quantities have a </a:t>
            </a:r>
            <a:r>
              <a:rPr lang="en-GB" altLang="en-US" b="1" dirty="0">
                <a:solidFill>
                  <a:srgbClr val="286DA6"/>
                </a:solidFill>
              </a:rPr>
              <a:t>direction</a:t>
            </a:r>
            <a:r>
              <a:rPr lang="en-GB" altLang="en-US" dirty="0"/>
              <a:t> </a:t>
            </a:r>
            <a:r>
              <a:rPr lang="en-GB" altLang="en-US" dirty="0">
                <a:solidFill>
                  <a:srgbClr val="010066"/>
                </a:solidFill>
              </a:rPr>
              <a:t>as well as a </a:t>
            </a:r>
            <a:r>
              <a:rPr lang="en-GB" altLang="en-US" b="1" dirty="0">
                <a:solidFill>
                  <a:srgbClr val="286DA6"/>
                </a:solidFill>
              </a:rPr>
              <a:t>magnitude</a:t>
            </a:r>
            <a:r>
              <a:rPr lang="en-GB" altLang="en-US" dirty="0"/>
              <a:t> </a:t>
            </a:r>
            <a:r>
              <a:rPr lang="en-GB" altLang="en-US" dirty="0">
                <a:solidFill>
                  <a:srgbClr val="010066"/>
                </a:solidFill>
              </a:rPr>
              <a:t>(size). </a:t>
            </a:r>
            <a:r>
              <a:rPr lang="en-GB" altLang="en-US" b="1" dirty="0">
                <a:solidFill>
                  <a:srgbClr val="286DA6"/>
                </a:solidFill>
              </a:rPr>
              <a:t>Scalar quantities </a:t>
            </a:r>
            <a:r>
              <a:rPr lang="en-GB" altLang="en-US" dirty="0"/>
              <a:t> </a:t>
            </a:r>
            <a:r>
              <a:rPr lang="en-GB" altLang="en-US" dirty="0">
                <a:solidFill>
                  <a:srgbClr val="010066"/>
                </a:solidFill>
              </a:rPr>
              <a:t>only have magnitude. </a:t>
            </a:r>
          </a:p>
        </p:txBody>
      </p:sp>
      <p:sp>
        <p:nvSpPr>
          <p:cNvPr id="214022" name="Text Box 6"/>
          <p:cNvSpPr txBox="1">
            <a:spLocks noChangeArrowheads="1"/>
          </p:cNvSpPr>
          <p:nvPr/>
        </p:nvSpPr>
        <p:spPr bwMode="auto">
          <a:xfrm>
            <a:off x="336550" y="2109788"/>
            <a:ext cx="8256588" cy="830262"/>
          </a:xfrm>
          <a:prstGeom prst="rect">
            <a:avLst/>
          </a:prstGeom>
          <a:noFill/>
          <a:ln w="9525">
            <a:noFill/>
            <a:miter lim="800000"/>
            <a:headEnd/>
            <a:tailEnd/>
          </a:ln>
        </p:spPr>
        <p:txBody>
          <a:bodyPr>
            <a:spAutoFit/>
          </a:bodyPr>
          <a:lstStyle/>
          <a:p>
            <a:pPr>
              <a:spcBef>
                <a:spcPct val="50000"/>
              </a:spcBef>
            </a:pPr>
            <a:r>
              <a:rPr lang="en-GB" altLang="en-US" dirty="0">
                <a:solidFill>
                  <a:srgbClr val="010066"/>
                </a:solidFill>
              </a:rPr>
              <a:t>This means that acceleration must involve either a change in </a:t>
            </a:r>
            <a:r>
              <a:rPr lang="en-GB" altLang="en-US" b="1" dirty="0">
                <a:solidFill>
                  <a:srgbClr val="286DA6"/>
                </a:solidFill>
              </a:rPr>
              <a:t>speed</a:t>
            </a:r>
            <a:r>
              <a:rPr lang="en-GB" altLang="en-US" dirty="0">
                <a:solidFill>
                  <a:srgbClr val="010066"/>
                </a:solidFill>
              </a:rPr>
              <a:t>, a change in </a:t>
            </a:r>
            <a:r>
              <a:rPr lang="en-GB" altLang="en-US" b="1" dirty="0">
                <a:solidFill>
                  <a:srgbClr val="286DA6"/>
                </a:solidFill>
              </a:rPr>
              <a:t>direction</a:t>
            </a:r>
            <a:r>
              <a:rPr lang="en-GB" altLang="en-US" dirty="0">
                <a:solidFill>
                  <a:srgbClr val="010066"/>
                </a:solidFill>
              </a:rPr>
              <a:t>, or both.</a:t>
            </a:r>
          </a:p>
        </p:txBody>
      </p:sp>
      <p:sp>
        <p:nvSpPr>
          <p:cNvPr id="25615" name="Text Box 72"/>
          <p:cNvSpPr txBox="1">
            <a:spLocks noChangeArrowheads="1"/>
          </p:cNvSpPr>
          <p:nvPr/>
        </p:nvSpPr>
        <p:spPr bwMode="auto">
          <a:xfrm>
            <a:off x="608013" y="3495486"/>
            <a:ext cx="2547937" cy="892552"/>
          </a:xfrm>
          <a:prstGeom prst="rect">
            <a:avLst/>
          </a:prstGeom>
          <a:noFill/>
          <a:ln w="9525" algn="ctr">
            <a:noFill/>
            <a:miter lim="800000"/>
            <a:headEnd/>
            <a:tailEnd/>
          </a:ln>
        </p:spPr>
        <p:txBody>
          <a:bodyPr anchor="ctr">
            <a:spAutoFit/>
          </a:bodyPr>
          <a:lstStyle/>
          <a:p>
            <a:pPr algn="ctr" eaLnBrk="1" hangingPunct="1">
              <a:spcBef>
                <a:spcPct val="50000"/>
              </a:spcBef>
            </a:pPr>
            <a:r>
              <a:rPr lang="en-GB" altLang="en-US" sz="2600" b="1" dirty="0">
                <a:solidFill>
                  <a:srgbClr val="286DA6"/>
                </a:solidFill>
              </a:rPr>
              <a:t>scalar quantities</a:t>
            </a:r>
          </a:p>
        </p:txBody>
      </p:sp>
      <p:sp>
        <p:nvSpPr>
          <p:cNvPr id="25613" name="Text Box 71"/>
          <p:cNvSpPr txBox="1">
            <a:spLocks noChangeArrowheads="1"/>
          </p:cNvSpPr>
          <p:nvPr/>
        </p:nvSpPr>
        <p:spPr bwMode="auto">
          <a:xfrm>
            <a:off x="5072063" y="3524061"/>
            <a:ext cx="2547937" cy="892552"/>
          </a:xfrm>
          <a:prstGeom prst="rect">
            <a:avLst/>
          </a:prstGeom>
          <a:noFill/>
          <a:ln w="9525" algn="ctr">
            <a:noFill/>
            <a:miter lim="800000"/>
            <a:headEnd/>
            <a:tailEnd/>
          </a:ln>
        </p:spPr>
        <p:txBody>
          <a:bodyPr anchor="ctr">
            <a:spAutoFit/>
          </a:bodyPr>
          <a:lstStyle/>
          <a:p>
            <a:pPr algn="ctr" eaLnBrk="1" hangingPunct="1">
              <a:spcBef>
                <a:spcPct val="50000"/>
              </a:spcBef>
            </a:pPr>
            <a:r>
              <a:rPr lang="en-GB" altLang="en-US" sz="2600" b="1" dirty="0">
                <a:solidFill>
                  <a:srgbClr val="286DA6"/>
                </a:solidFill>
              </a:rPr>
              <a:t>vector quantities</a:t>
            </a:r>
          </a:p>
        </p:txBody>
      </p:sp>
      <p:pic>
        <p:nvPicPr>
          <p:cNvPr id="17" name="Picture 16" descr="clock1.png"/>
          <p:cNvPicPr>
            <a:picLocks noChangeAspect="1"/>
          </p:cNvPicPr>
          <p:nvPr/>
        </p:nvPicPr>
        <p:blipFill>
          <a:blip r:embed="rId5" cstate="print"/>
          <a:srcRect/>
          <a:stretch>
            <a:fillRect/>
          </a:stretch>
        </p:blipFill>
        <p:spPr bwMode="auto">
          <a:xfrm>
            <a:off x="2570163" y="4864100"/>
            <a:ext cx="993775" cy="992188"/>
          </a:xfrm>
          <a:prstGeom prst="rect">
            <a:avLst/>
          </a:prstGeom>
          <a:noFill/>
          <a:ln w="9525">
            <a:noFill/>
            <a:miter lim="800000"/>
            <a:headEnd/>
            <a:tailEnd/>
          </a:ln>
        </p:spPr>
      </p:pic>
      <p:sp>
        <p:nvSpPr>
          <p:cNvPr id="14" name="Simplified Text Shape 1"/>
          <p:cNvSpPr txBox="1">
            <a:spLocks noChangeArrowheads="1"/>
          </p:cNvSpPr>
          <p:nvPr/>
        </p:nvSpPr>
        <p:spPr bwMode="auto">
          <a:xfrm>
            <a:off x="836613" y="4706938"/>
            <a:ext cx="1417637" cy="461962"/>
          </a:xfrm>
          <a:prstGeom prst="rect">
            <a:avLst/>
          </a:prstGeom>
          <a:noFill/>
          <a:ln w="9525">
            <a:noFill/>
            <a:miter lim="800000"/>
            <a:headEnd/>
            <a:tailEnd/>
          </a:ln>
        </p:spPr>
        <p:txBody>
          <a:bodyPr anchor="ctr">
            <a:spAutoFit/>
          </a:bodyPr>
          <a:lstStyle/>
          <a:p>
            <a:pPr marL="0" lvl="1">
              <a:spcBef>
                <a:spcPct val="50000"/>
              </a:spcBef>
              <a:buClr>
                <a:srgbClr val="286DA6"/>
              </a:buClr>
              <a:buFont typeface="Wingdings" pitchFamily="2" charset="2"/>
              <a:buChar char=""/>
              <a:tabLst>
                <a:tab pos="981075" algn="l"/>
              </a:tabLst>
            </a:pPr>
            <a:r>
              <a:rPr lang="en-GB" altLang="en-US" dirty="0">
                <a:solidFill>
                  <a:srgbClr val="333333"/>
                </a:solidFill>
              </a:rPr>
              <a:t> </a:t>
            </a:r>
            <a:r>
              <a:rPr lang="en-GB" altLang="en-US" dirty="0">
                <a:solidFill>
                  <a:srgbClr val="010066"/>
                </a:solidFill>
              </a:rPr>
              <a:t>mass</a:t>
            </a:r>
          </a:p>
        </p:txBody>
      </p:sp>
      <p:sp>
        <p:nvSpPr>
          <p:cNvPr id="16" name="Simplified Text Shape 2"/>
          <p:cNvSpPr txBox="1">
            <a:spLocks noChangeArrowheads="1"/>
          </p:cNvSpPr>
          <p:nvPr/>
        </p:nvSpPr>
        <p:spPr bwMode="auto">
          <a:xfrm>
            <a:off x="836613" y="5162550"/>
            <a:ext cx="1177925" cy="461963"/>
          </a:xfrm>
          <a:prstGeom prst="rect">
            <a:avLst/>
          </a:prstGeom>
          <a:noFill/>
          <a:ln w="9525">
            <a:noFill/>
            <a:miter lim="800000"/>
            <a:headEnd/>
            <a:tailEnd/>
          </a:ln>
        </p:spPr>
        <p:txBody>
          <a:bodyPr anchor="ctr">
            <a:spAutoFit/>
          </a:bodyPr>
          <a:lstStyle/>
          <a:p>
            <a:pPr>
              <a:spcBef>
                <a:spcPct val="50000"/>
              </a:spcBef>
              <a:buClr>
                <a:srgbClr val="286DA6"/>
              </a:buClr>
              <a:buFont typeface="Wingdings" pitchFamily="2" charset="2"/>
              <a:buChar char=""/>
            </a:pPr>
            <a:r>
              <a:rPr lang="en-GB" altLang="en-US" dirty="0">
                <a:solidFill>
                  <a:srgbClr val="333333"/>
                </a:solidFill>
              </a:rPr>
              <a:t> </a:t>
            </a:r>
            <a:r>
              <a:rPr lang="en-GB" altLang="en-US" dirty="0">
                <a:solidFill>
                  <a:srgbClr val="010066"/>
                </a:solidFill>
              </a:rPr>
              <a:t>time</a:t>
            </a:r>
          </a:p>
        </p:txBody>
      </p:sp>
      <p:sp>
        <p:nvSpPr>
          <p:cNvPr id="19" name="Simplified Text Shape 3"/>
          <p:cNvSpPr txBox="1">
            <a:spLocks noChangeArrowheads="1"/>
          </p:cNvSpPr>
          <p:nvPr/>
        </p:nvSpPr>
        <p:spPr bwMode="auto">
          <a:xfrm>
            <a:off x="836613" y="5618163"/>
            <a:ext cx="1385887" cy="461962"/>
          </a:xfrm>
          <a:prstGeom prst="rect">
            <a:avLst/>
          </a:prstGeom>
          <a:noFill/>
          <a:ln w="9525">
            <a:noFill/>
            <a:miter lim="800000"/>
            <a:headEnd/>
            <a:tailEnd/>
          </a:ln>
        </p:spPr>
        <p:txBody>
          <a:bodyPr anchor="ctr">
            <a:spAutoFit/>
          </a:bodyPr>
          <a:lstStyle/>
          <a:p>
            <a:pPr>
              <a:spcBef>
                <a:spcPct val="50000"/>
              </a:spcBef>
              <a:buClr>
                <a:srgbClr val="286DA6"/>
              </a:buClr>
              <a:buFont typeface="Wingdings" pitchFamily="2" charset="2"/>
              <a:buChar char=""/>
            </a:pPr>
            <a:r>
              <a:rPr lang="en-GB" altLang="en-US" dirty="0">
                <a:solidFill>
                  <a:srgbClr val="333333"/>
                </a:solidFill>
              </a:rPr>
              <a:t> </a:t>
            </a:r>
            <a:r>
              <a:rPr lang="en-GB" altLang="en-US" dirty="0">
                <a:solidFill>
                  <a:srgbClr val="010066"/>
                </a:solidFill>
              </a:rPr>
              <a:t>speed</a:t>
            </a:r>
          </a:p>
        </p:txBody>
      </p:sp>
      <p:sp>
        <p:nvSpPr>
          <p:cNvPr id="21" name="Simplified Text Shape 4"/>
          <p:cNvSpPr txBox="1">
            <a:spLocks noChangeArrowheads="1"/>
          </p:cNvSpPr>
          <p:nvPr/>
        </p:nvSpPr>
        <p:spPr bwMode="auto">
          <a:xfrm>
            <a:off x="5326063" y="4707087"/>
            <a:ext cx="1689100" cy="461665"/>
          </a:xfrm>
          <a:prstGeom prst="rect">
            <a:avLst/>
          </a:prstGeom>
          <a:noFill/>
          <a:ln w="9525">
            <a:noFill/>
            <a:miter lim="800000"/>
            <a:headEnd/>
            <a:tailEnd/>
          </a:ln>
        </p:spPr>
        <p:txBody>
          <a:bodyPr anchor="ctr">
            <a:spAutoFit/>
          </a:bodyPr>
          <a:lstStyle/>
          <a:p>
            <a:pPr>
              <a:spcBef>
                <a:spcPct val="50000"/>
              </a:spcBef>
              <a:buClr>
                <a:srgbClr val="286DA6"/>
              </a:buClr>
              <a:buFont typeface="Wingdings" pitchFamily="2" charset="2"/>
              <a:buChar char=""/>
            </a:pPr>
            <a:r>
              <a:rPr lang="en-GB" altLang="en-US" dirty="0">
                <a:solidFill>
                  <a:srgbClr val="333333"/>
                </a:solidFill>
              </a:rPr>
              <a:t> </a:t>
            </a:r>
            <a:r>
              <a:rPr lang="en-GB" altLang="en-US" dirty="0">
                <a:solidFill>
                  <a:srgbClr val="010066"/>
                </a:solidFill>
              </a:rPr>
              <a:t>velocity</a:t>
            </a:r>
          </a:p>
        </p:txBody>
      </p:sp>
      <p:sp>
        <p:nvSpPr>
          <p:cNvPr id="23" name="Simplified Text Shape 5"/>
          <p:cNvSpPr txBox="1">
            <a:spLocks noChangeArrowheads="1"/>
          </p:cNvSpPr>
          <p:nvPr/>
        </p:nvSpPr>
        <p:spPr bwMode="auto">
          <a:xfrm>
            <a:off x="5326063" y="5162550"/>
            <a:ext cx="2225675" cy="461963"/>
          </a:xfrm>
          <a:prstGeom prst="rect">
            <a:avLst/>
          </a:prstGeom>
          <a:noFill/>
          <a:ln w="9525">
            <a:noFill/>
            <a:miter lim="800000"/>
            <a:headEnd/>
            <a:tailEnd/>
          </a:ln>
        </p:spPr>
        <p:txBody>
          <a:bodyPr anchor="ctr">
            <a:spAutoFit/>
          </a:bodyPr>
          <a:lstStyle/>
          <a:p>
            <a:pPr>
              <a:spcBef>
                <a:spcPct val="50000"/>
              </a:spcBef>
              <a:buClr>
                <a:srgbClr val="286DA6"/>
              </a:buClr>
              <a:buFont typeface="Wingdings" pitchFamily="2" charset="2"/>
              <a:buChar char=""/>
            </a:pPr>
            <a:r>
              <a:rPr lang="en-GB" altLang="en-US" dirty="0">
                <a:solidFill>
                  <a:srgbClr val="333333"/>
                </a:solidFill>
              </a:rPr>
              <a:t> </a:t>
            </a:r>
            <a:r>
              <a:rPr lang="en-GB" altLang="en-US" dirty="0">
                <a:solidFill>
                  <a:srgbClr val="010066"/>
                </a:solidFill>
              </a:rPr>
              <a:t>acceleration</a:t>
            </a:r>
          </a:p>
        </p:txBody>
      </p:sp>
      <p:sp>
        <p:nvSpPr>
          <p:cNvPr id="25" name="Simplified Text Shape 6"/>
          <p:cNvSpPr txBox="1">
            <a:spLocks noChangeArrowheads="1"/>
          </p:cNvSpPr>
          <p:nvPr/>
        </p:nvSpPr>
        <p:spPr bwMode="auto">
          <a:xfrm>
            <a:off x="5326063" y="5618163"/>
            <a:ext cx="2552700" cy="461962"/>
          </a:xfrm>
          <a:prstGeom prst="rect">
            <a:avLst/>
          </a:prstGeom>
          <a:noFill/>
          <a:ln w="9525">
            <a:noFill/>
            <a:miter lim="800000"/>
            <a:headEnd/>
            <a:tailEnd/>
          </a:ln>
        </p:spPr>
        <p:txBody>
          <a:bodyPr anchor="ctr">
            <a:spAutoFit/>
          </a:bodyPr>
          <a:lstStyle/>
          <a:p>
            <a:pPr>
              <a:spcBef>
                <a:spcPct val="50000"/>
              </a:spcBef>
              <a:buClr>
                <a:srgbClr val="286DA6"/>
              </a:buClr>
              <a:buFont typeface="Wingdings" pitchFamily="2" charset="2"/>
              <a:buChar char=""/>
            </a:pPr>
            <a:r>
              <a:rPr lang="en-GB" altLang="en-US" dirty="0">
                <a:solidFill>
                  <a:srgbClr val="333333"/>
                </a:solidFill>
              </a:rPr>
              <a:t> </a:t>
            </a:r>
            <a:r>
              <a:rPr lang="en-GB" altLang="en-US" dirty="0">
                <a:solidFill>
                  <a:srgbClr val="010066"/>
                </a:solidFill>
              </a:rPr>
              <a:t>displacement</a:t>
            </a:r>
          </a:p>
        </p:txBody>
      </p:sp>
      <p:pic>
        <p:nvPicPr>
          <p:cNvPr id="20" name="Picture 10">
            <a:hlinkClick r:id="" action="ppaction://hlinkshowjump?jump=nextslide"/>
            <a:extLst>
              <a:ext uri="{FF2B5EF4-FFF2-40B4-BE49-F238E27FC236}">
                <a16:creationId xmlns:a16="http://schemas.microsoft.com/office/drawing/2014/main" id="{2FE1F896-E7A3-4E56-B12B-CE2B9B8F762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494605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61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p:bldP spid="25615" grpId="0"/>
      <p:bldP spid="25613" grpId="0"/>
      <p:bldP spid="14" grpId="0" build="p"/>
      <p:bldP spid="16" grpId="0" build="p"/>
      <p:bldP spid="19" grpId="0" build="p"/>
      <p:bldP spid="21" grpId="0" build="p"/>
      <p:bldP spid="23" grpId="0" build="p"/>
      <p:bldP spid="2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p:txBody>
          <a:bodyPr/>
          <a:lstStyle/>
          <a:p>
            <a:r>
              <a:rPr lang="en-GB" altLang="en-US" dirty="0"/>
              <a:t>Estimating acceleration</a:t>
            </a:r>
          </a:p>
        </p:txBody>
      </p:sp>
      <p:sp>
        <p:nvSpPr>
          <p:cNvPr id="19459" name="Text Box 21"/>
          <p:cNvSpPr txBox="1">
            <a:spLocks noChangeArrowheads="1"/>
          </p:cNvSpPr>
          <p:nvPr/>
        </p:nvSpPr>
        <p:spPr bwMode="auto">
          <a:xfrm>
            <a:off x="2042408" y="2450397"/>
            <a:ext cx="1987726" cy="461665"/>
          </a:xfrm>
          <a:prstGeom prst="rect">
            <a:avLst/>
          </a:prstGeom>
          <a:noFill/>
          <a:ln w="9525" algn="ctr">
            <a:noFill/>
            <a:miter lim="800000"/>
            <a:headEnd/>
            <a:tailEnd/>
          </a:ln>
        </p:spPr>
        <p:txBody>
          <a:bodyPr wrap="square">
            <a:spAutoFit/>
          </a:bodyPr>
          <a:lstStyle/>
          <a:p>
            <a:pPr eaLnBrk="1" hangingPunct="1">
              <a:spcBef>
                <a:spcPct val="50000"/>
              </a:spcBef>
            </a:pPr>
            <a:r>
              <a:rPr lang="en-GB" altLang="en-US" b="1" dirty="0">
                <a:solidFill>
                  <a:srgbClr val="286DA6"/>
                </a:solidFill>
              </a:rPr>
              <a:t>…a sprinter</a:t>
            </a:r>
          </a:p>
        </p:txBody>
      </p:sp>
      <p:sp>
        <p:nvSpPr>
          <p:cNvPr id="19460" name="TextBox 3"/>
          <p:cNvSpPr txBox="1">
            <a:spLocks noChangeArrowheads="1"/>
          </p:cNvSpPr>
          <p:nvPr/>
        </p:nvSpPr>
        <p:spPr bwMode="auto">
          <a:xfrm>
            <a:off x="4156075" y="1530350"/>
            <a:ext cx="4402138" cy="461963"/>
          </a:xfrm>
          <a:prstGeom prst="rect">
            <a:avLst/>
          </a:prstGeom>
          <a:noFill/>
          <a:ln w="9525">
            <a:noFill/>
            <a:miter lim="800000"/>
            <a:headEnd/>
            <a:tailEnd/>
          </a:ln>
        </p:spPr>
        <p:txBody>
          <a:bodyPr>
            <a:spAutoFit/>
          </a:bodyPr>
          <a:lstStyle/>
          <a:p>
            <a:pPr algn="r"/>
            <a:r>
              <a:rPr lang="en-GB" altLang="en-US" b="1" dirty="0">
                <a:solidFill>
                  <a:srgbClr val="286DA6"/>
                </a:solidFill>
              </a:rPr>
              <a:t>… a speeding roller coaster</a:t>
            </a:r>
          </a:p>
        </p:txBody>
      </p:sp>
      <p:sp>
        <p:nvSpPr>
          <p:cNvPr id="19461" name="Rectangle 4"/>
          <p:cNvSpPr>
            <a:spLocks noChangeArrowheads="1"/>
          </p:cNvSpPr>
          <p:nvPr/>
        </p:nvSpPr>
        <p:spPr bwMode="auto">
          <a:xfrm>
            <a:off x="339725" y="782711"/>
            <a:ext cx="8107363" cy="461963"/>
          </a:xfrm>
          <a:prstGeom prst="rect">
            <a:avLst/>
          </a:prstGeom>
          <a:noFill/>
          <a:ln w="9525">
            <a:noFill/>
            <a:miter lim="800000"/>
            <a:headEnd/>
            <a:tailEnd/>
          </a:ln>
        </p:spPr>
        <p:txBody>
          <a:bodyPr wrap="square">
            <a:spAutoFit/>
          </a:bodyPr>
          <a:lstStyle/>
          <a:p>
            <a:r>
              <a:rPr lang="en-GB" altLang="en-US" dirty="0">
                <a:solidFill>
                  <a:srgbClr val="010066"/>
                </a:solidFill>
              </a:rPr>
              <a:t>Estimate the acceleration of…</a:t>
            </a:r>
          </a:p>
        </p:txBody>
      </p:sp>
      <p:sp>
        <p:nvSpPr>
          <p:cNvPr id="6" name="Text Box 2"/>
          <p:cNvSpPr txBox="1">
            <a:spLocks noChangeArrowheads="1"/>
          </p:cNvSpPr>
          <p:nvPr/>
        </p:nvSpPr>
        <p:spPr bwMode="auto">
          <a:xfrm>
            <a:off x="7129463" y="4516438"/>
            <a:ext cx="1428750" cy="461962"/>
          </a:xfrm>
          <a:prstGeom prst="rect">
            <a:avLst/>
          </a:prstGeom>
          <a:noFill/>
          <a:ln w="9525" algn="ctr">
            <a:noFill/>
            <a:miter lim="800000"/>
            <a:headEnd/>
            <a:tailEnd/>
          </a:ln>
        </p:spPr>
        <p:txBody>
          <a:bodyPr>
            <a:spAutoFit/>
          </a:bodyPr>
          <a:lstStyle/>
          <a:p>
            <a:pPr algn="r" eaLnBrk="1" hangingPunct="1">
              <a:spcBef>
                <a:spcPct val="50000"/>
              </a:spcBef>
            </a:pPr>
            <a:r>
              <a:rPr lang="en-GB" altLang="en-US" b="1">
                <a:solidFill>
                  <a:srgbClr val="286DA6"/>
                </a:solidFill>
              </a:rPr>
              <a:t>…a bus.</a:t>
            </a:r>
          </a:p>
        </p:txBody>
      </p:sp>
      <p:pic>
        <p:nvPicPr>
          <p:cNvPr id="7" name="Picture 6" descr="athlete.png"/>
          <p:cNvPicPr>
            <a:picLocks noChangeAspect="1"/>
          </p:cNvPicPr>
          <p:nvPr/>
        </p:nvPicPr>
        <p:blipFill>
          <a:blip r:embed="rId4" cstate="print"/>
          <a:srcRect/>
          <a:stretch>
            <a:fillRect/>
          </a:stretch>
        </p:blipFill>
        <p:spPr bwMode="auto">
          <a:xfrm>
            <a:off x="608013" y="1416050"/>
            <a:ext cx="1323975" cy="3562350"/>
          </a:xfrm>
          <a:prstGeom prst="rect">
            <a:avLst/>
          </a:prstGeom>
          <a:noFill/>
          <a:ln w="9525">
            <a:noFill/>
            <a:miter lim="800000"/>
            <a:headEnd/>
            <a:tailEnd/>
          </a:ln>
        </p:spPr>
      </p:pic>
      <p:pic>
        <p:nvPicPr>
          <p:cNvPr id="8" name="Picture 7" descr="bus.png"/>
          <p:cNvPicPr>
            <a:picLocks noChangeAspect="1"/>
          </p:cNvPicPr>
          <p:nvPr/>
        </p:nvPicPr>
        <p:blipFill>
          <a:blip r:embed="rId5" cstate="print"/>
          <a:srcRect/>
          <a:stretch>
            <a:fillRect/>
          </a:stretch>
        </p:blipFill>
        <p:spPr bwMode="auto">
          <a:xfrm>
            <a:off x="3703638" y="3789363"/>
            <a:ext cx="3279775" cy="1812925"/>
          </a:xfrm>
          <a:prstGeom prst="rect">
            <a:avLst/>
          </a:prstGeom>
          <a:noFill/>
          <a:ln w="9525">
            <a:noFill/>
            <a:miter lim="800000"/>
            <a:headEnd/>
            <a:tailEnd/>
          </a:ln>
        </p:spPr>
      </p:pic>
      <p:sp>
        <p:nvSpPr>
          <p:cNvPr id="10" name="Text Box 53"/>
          <p:cNvSpPr txBox="1">
            <a:spLocks noChangeArrowheads="1"/>
          </p:cNvSpPr>
          <p:nvPr/>
        </p:nvSpPr>
        <p:spPr bwMode="auto">
          <a:xfrm>
            <a:off x="5746750" y="2179787"/>
            <a:ext cx="2811463" cy="461665"/>
          </a:xfrm>
          <a:prstGeom prst="rect">
            <a:avLst/>
          </a:prstGeom>
          <a:noFill/>
          <a:ln w="9525">
            <a:noFill/>
            <a:miter lim="800000"/>
            <a:headEnd/>
            <a:tailEnd/>
          </a:ln>
        </p:spPr>
        <p:txBody>
          <a:bodyPr anchor="ctr">
            <a:spAutoFit/>
          </a:bodyPr>
          <a:lstStyle/>
          <a:p>
            <a:pPr marL="357188" indent="-357188" algn="ctr">
              <a:spcBef>
                <a:spcPct val="50000"/>
              </a:spcBef>
              <a:buClr>
                <a:srgbClr val="286DA6"/>
              </a:buClr>
              <a:buFont typeface="Wingdings" pitchFamily="2" charset="2"/>
              <a:buChar char=""/>
            </a:pPr>
            <a:r>
              <a:rPr lang="en-GB" altLang="en-US" dirty="0">
                <a:solidFill>
                  <a:srgbClr val="010066"/>
                </a:solidFill>
              </a:rPr>
              <a:t>roughly 50</a:t>
            </a:r>
            <a:r>
              <a:rPr lang="en-GB" altLang="en-US" sz="1000" dirty="0">
                <a:solidFill>
                  <a:srgbClr val="010066"/>
                </a:solidFill>
              </a:rPr>
              <a:t> </a:t>
            </a:r>
            <a:r>
              <a:rPr lang="en-GB" altLang="en-US" dirty="0">
                <a:solidFill>
                  <a:srgbClr val="010066"/>
                </a:solidFill>
              </a:rPr>
              <a:t>m/s</a:t>
            </a:r>
            <a:r>
              <a:rPr lang="en-GB" altLang="en-US" baseline="30000" dirty="0">
                <a:solidFill>
                  <a:srgbClr val="010066"/>
                </a:solidFill>
              </a:rPr>
              <a:t>2</a:t>
            </a:r>
          </a:p>
        </p:txBody>
      </p:sp>
      <p:sp>
        <p:nvSpPr>
          <p:cNvPr id="11" name="Text Box 52"/>
          <p:cNvSpPr txBox="1">
            <a:spLocks noChangeArrowheads="1"/>
          </p:cNvSpPr>
          <p:nvPr/>
        </p:nvSpPr>
        <p:spPr bwMode="auto">
          <a:xfrm>
            <a:off x="5746750" y="5649913"/>
            <a:ext cx="2811463" cy="461962"/>
          </a:xfrm>
          <a:prstGeom prst="rect">
            <a:avLst/>
          </a:prstGeom>
          <a:noFill/>
          <a:ln w="9525">
            <a:noFill/>
            <a:miter lim="800000"/>
            <a:headEnd/>
            <a:tailEnd/>
          </a:ln>
        </p:spPr>
        <p:txBody>
          <a:bodyPr anchor="ctr">
            <a:spAutoFit/>
          </a:bodyPr>
          <a:lstStyle/>
          <a:p>
            <a:pPr marL="357188" indent="-357188" algn="ctr">
              <a:spcBef>
                <a:spcPct val="50000"/>
              </a:spcBef>
              <a:buClr>
                <a:srgbClr val="286DA6"/>
              </a:buClr>
              <a:buFont typeface="Wingdings" pitchFamily="2" charset="2"/>
              <a:buChar char=""/>
            </a:pPr>
            <a:r>
              <a:rPr lang="en-GB" altLang="en-US" dirty="0">
                <a:solidFill>
                  <a:srgbClr val="010066"/>
                </a:solidFill>
              </a:rPr>
              <a:t>about 1</a:t>
            </a:r>
            <a:r>
              <a:rPr lang="en-GB" altLang="en-US" sz="1000" dirty="0">
                <a:solidFill>
                  <a:srgbClr val="010066"/>
                </a:solidFill>
              </a:rPr>
              <a:t> </a:t>
            </a:r>
            <a:r>
              <a:rPr lang="en-GB" altLang="en-US" dirty="0">
                <a:solidFill>
                  <a:srgbClr val="010066"/>
                </a:solidFill>
              </a:rPr>
              <a:t>m/s</a:t>
            </a:r>
            <a:r>
              <a:rPr lang="en-GB" altLang="en-US" baseline="30000" dirty="0">
                <a:solidFill>
                  <a:srgbClr val="010066"/>
                </a:solidFill>
              </a:rPr>
              <a:t>2</a:t>
            </a:r>
          </a:p>
        </p:txBody>
      </p:sp>
      <p:sp>
        <p:nvSpPr>
          <p:cNvPr id="12" name="Text Box 51"/>
          <p:cNvSpPr txBox="1">
            <a:spLocks noChangeArrowheads="1"/>
          </p:cNvSpPr>
          <p:nvPr/>
        </p:nvSpPr>
        <p:spPr bwMode="auto">
          <a:xfrm>
            <a:off x="1744663" y="3171825"/>
            <a:ext cx="2811462" cy="461963"/>
          </a:xfrm>
          <a:prstGeom prst="rect">
            <a:avLst/>
          </a:prstGeom>
          <a:noFill/>
          <a:ln w="9525">
            <a:noFill/>
            <a:miter lim="800000"/>
            <a:headEnd/>
            <a:tailEnd/>
          </a:ln>
        </p:spPr>
        <p:txBody>
          <a:bodyPr anchor="ctr">
            <a:spAutoFit/>
          </a:bodyPr>
          <a:lstStyle/>
          <a:p>
            <a:pPr marL="357188" indent="-357188" algn="ctr">
              <a:spcBef>
                <a:spcPct val="50000"/>
              </a:spcBef>
              <a:buClr>
                <a:srgbClr val="286DA6"/>
              </a:buClr>
              <a:buFont typeface="Wingdings" pitchFamily="2" charset="2"/>
              <a:buChar char=""/>
            </a:pPr>
            <a:r>
              <a:rPr lang="en-GB" altLang="en-US" dirty="0">
                <a:solidFill>
                  <a:srgbClr val="010066"/>
                </a:solidFill>
              </a:rPr>
              <a:t>around 5</a:t>
            </a:r>
            <a:r>
              <a:rPr lang="en-GB" altLang="en-US" sz="1000" dirty="0">
                <a:solidFill>
                  <a:srgbClr val="010066"/>
                </a:solidFill>
              </a:rPr>
              <a:t> </a:t>
            </a:r>
            <a:r>
              <a:rPr lang="en-GB" altLang="en-US" dirty="0">
                <a:solidFill>
                  <a:srgbClr val="010066"/>
                </a:solidFill>
              </a:rPr>
              <a:t>m/s</a:t>
            </a:r>
            <a:r>
              <a:rPr lang="en-GB" altLang="en-US" baseline="30000" dirty="0">
                <a:solidFill>
                  <a:srgbClr val="010066"/>
                </a:solidFill>
              </a:rPr>
              <a:t>2</a:t>
            </a:r>
          </a:p>
        </p:txBody>
      </p:sp>
      <p:pic>
        <p:nvPicPr>
          <p:cNvPr id="14" name="Picture 9" descr="notes_icon">
            <a:extLst>
              <a:ext uri="{FF2B5EF4-FFF2-40B4-BE49-F238E27FC236}">
                <a16:creationId xmlns:a16="http://schemas.microsoft.com/office/drawing/2014/main" id="{52FD1765-BDF1-470F-92DF-064DD42F296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0">
            <a:hlinkClick r:id="" action="ppaction://hlinkshowjump?jump=nextslide"/>
            <a:extLst>
              <a:ext uri="{FF2B5EF4-FFF2-40B4-BE49-F238E27FC236}">
                <a16:creationId xmlns:a16="http://schemas.microsoft.com/office/drawing/2014/main" id="{06B94648-D946-4C63-8F71-D62ACEDF094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59687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6" grpId="0"/>
      <p:bldP spid="10" grpId="0" build="p"/>
      <p:bldP spid="11" grpId="0" build="p"/>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42900" y="784225"/>
            <a:ext cx="7640638" cy="830997"/>
          </a:xfrm>
          <a:prstGeom prst="rect">
            <a:avLst/>
          </a:prstGeom>
          <a:noFill/>
          <a:ln w="9525" algn="ctr">
            <a:noFill/>
            <a:miter lim="800000"/>
            <a:headEnd/>
            <a:tailEnd/>
          </a:ln>
        </p:spPr>
        <p:txBody>
          <a:bodyPr>
            <a:spAutoFit/>
          </a:bodyPr>
          <a:lstStyle/>
          <a:p>
            <a:pPr eaLnBrk="1" hangingPunct="1">
              <a:spcBef>
                <a:spcPct val="50000"/>
              </a:spcBef>
            </a:pPr>
            <a:r>
              <a:rPr lang="en-GB" altLang="en-US" dirty="0">
                <a:solidFill>
                  <a:srgbClr val="010066"/>
                </a:solidFill>
              </a:rPr>
              <a:t>The acceleration of an object can be calculated using this equation: </a:t>
            </a:r>
          </a:p>
        </p:txBody>
      </p:sp>
      <p:sp>
        <p:nvSpPr>
          <p:cNvPr id="28681" name="AutoShape 4"/>
          <p:cNvSpPr>
            <a:spLocks noChangeArrowheads="1"/>
          </p:cNvSpPr>
          <p:nvPr/>
        </p:nvSpPr>
        <p:spPr bwMode="auto">
          <a:xfrm>
            <a:off x="1639888" y="1936750"/>
            <a:ext cx="5862637" cy="1079500"/>
          </a:xfrm>
          <a:prstGeom prst="rect">
            <a:avLst/>
          </a:prstGeom>
          <a:solidFill>
            <a:srgbClr val="286DA6"/>
          </a:solidFill>
          <a:ln w="38100" algn="ctr">
            <a:solidFill>
              <a:srgbClr val="286DA6"/>
            </a:solidFill>
            <a:round/>
            <a:headEnd/>
            <a:tailEnd/>
          </a:ln>
        </p:spPr>
        <p:txBody>
          <a:bodyPr anchor="ctr">
            <a:spAutoFit/>
          </a:bodyPr>
          <a:lstStyle/>
          <a:p>
            <a:endParaRPr lang="en-GB" altLang="en-US"/>
          </a:p>
        </p:txBody>
      </p:sp>
      <p:sp>
        <p:nvSpPr>
          <p:cNvPr id="28682" name="Text Box 6"/>
          <p:cNvSpPr txBox="1">
            <a:spLocks noChangeArrowheads="1"/>
          </p:cNvSpPr>
          <p:nvPr/>
        </p:nvSpPr>
        <p:spPr bwMode="auto">
          <a:xfrm>
            <a:off x="4265613" y="2101850"/>
            <a:ext cx="3052762" cy="858838"/>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altLang="en-US" sz="2600" b="1" dirty="0">
                <a:solidFill>
                  <a:schemeClr val="bg1"/>
                </a:solidFill>
              </a:rPr>
              <a:t>change in velocity</a:t>
            </a:r>
          </a:p>
          <a:p>
            <a:pPr algn="ctr" eaLnBrk="1" hangingPunct="1">
              <a:lnSpc>
                <a:spcPct val="70000"/>
              </a:lnSpc>
              <a:spcBef>
                <a:spcPct val="50000"/>
              </a:spcBef>
            </a:pPr>
            <a:r>
              <a:rPr lang="en-GB" altLang="en-US" sz="2600" b="1" dirty="0">
                <a:solidFill>
                  <a:schemeClr val="bg1"/>
                </a:solidFill>
              </a:rPr>
              <a:t>time taken</a:t>
            </a:r>
          </a:p>
        </p:txBody>
      </p:sp>
      <p:sp>
        <p:nvSpPr>
          <p:cNvPr id="28683" name="Text Box 7"/>
          <p:cNvSpPr txBox="1">
            <a:spLocks noChangeArrowheads="1"/>
          </p:cNvSpPr>
          <p:nvPr/>
        </p:nvSpPr>
        <p:spPr bwMode="auto">
          <a:xfrm>
            <a:off x="1756304" y="2235553"/>
            <a:ext cx="2581275" cy="488950"/>
          </a:xfrm>
          <a:prstGeom prst="rect">
            <a:avLst/>
          </a:prstGeom>
          <a:noFill/>
          <a:ln w="9525" algn="ctr">
            <a:noFill/>
            <a:miter lim="800000"/>
            <a:headEnd/>
            <a:tailEnd/>
          </a:ln>
        </p:spPr>
        <p:txBody>
          <a:bodyPr>
            <a:spAutoFit/>
          </a:bodyPr>
          <a:lstStyle/>
          <a:p>
            <a:pPr eaLnBrk="1" hangingPunct="1">
              <a:spcBef>
                <a:spcPct val="50000"/>
              </a:spcBef>
            </a:pPr>
            <a:r>
              <a:rPr lang="en-GB" altLang="en-US" sz="2600" b="1" dirty="0">
                <a:solidFill>
                  <a:schemeClr val="bg1"/>
                </a:solidFill>
              </a:rPr>
              <a:t>acceleration  =</a:t>
            </a:r>
          </a:p>
        </p:txBody>
      </p:sp>
      <p:sp>
        <p:nvSpPr>
          <p:cNvPr id="28684" name="Line 8"/>
          <p:cNvSpPr>
            <a:spLocks noChangeShapeType="1"/>
          </p:cNvSpPr>
          <p:nvPr/>
        </p:nvSpPr>
        <p:spPr bwMode="auto">
          <a:xfrm>
            <a:off x="4265613" y="2482850"/>
            <a:ext cx="3052762" cy="0"/>
          </a:xfrm>
          <a:prstGeom prst="line">
            <a:avLst/>
          </a:prstGeom>
          <a:noFill/>
          <a:ln w="38100">
            <a:solidFill>
              <a:schemeClr val="bg1"/>
            </a:solidFill>
            <a:round/>
            <a:headEnd/>
            <a:tailEnd/>
          </a:ln>
        </p:spPr>
        <p:txBody>
          <a:bodyPr wrap="square">
            <a:spAutoFit/>
          </a:bodyPr>
          <a:lstStyle/>
          <a:p>
            <a:endParaRPr lang="en-GB"/>
          </a:p>
        </p:txBody>
      </p:sp>
      <p:sp>
        <p:nvSpPr>
          <p:cNvPr id="190473" name="Text Box 9"/>
          <p:cNvSpPr txBox="1">
            <a:spLocks noChangeArrowheads="1"/>
          </p:cNvSpPr>
          <p:nvPr/>
        </p:nvSpPr>
        <p:spPr bwMode="auto">
          <a:xfrm>
            <a:off x="342900" y="4975225"/>
            <a:ext cx="7861300" cy="830263"/>
          </a:xfrm>
          <a:prstGeom prst="rect">
            <a:avLst/>
          </a:prstGeom>
          <a:noFill/>
          <a:ln w="9525">
            <a:noFill/>
            <a:miter lim="800000"/>
            <a:headEnd/>
            <a:tailEnd/>
          </a:ln>
        </p:spPr>
        <p:txBody>
          <a:bodyPr>
            <a:spAutoFit/>
          </a:bodyPr>
          <a:lstStyle/>
          <a:p>
            <a:pPr marL="361950" indent="-361950">
              <a:buClr>
                <a:srgbClr val="286DA6"/>
              </a:buClr>
              <a:buFont typeface="Wingdings" pitchFamily="2" charset="2"/>
              <a:buChar char="l"/>
            </a:pPr>
            <a:r>
              <a:rPr lang="en-GB" altLang="en-US" dirty="0">
                <a:solidFill>
                  <a:srgbClr val="010066"/>
                </a:solidFill>
              </a:rPr>
              <a:t>Acceleration is measured in </a:t>
            </a:r>
            <a:r>
              <a:rPr lang="en-GB" altLang="en-US" b="1" dirty="0">
                <a:solidFill>
                  <a:srgbClr val="286DA6"/>
                </a:solidFill>
              </a:rPr>
              <a:t>meters per second per second (m/s</a:t>
            </a:r>
            <a:r>
              <a:rPr lang="en-GB" altLang="en-US" b="1" baseline="30000" dirty="0">
                <a:solidFill>
                  <a:srgbClr val="286DA6"/>
                </a:solidFill>
              </a:rPr>
              <a:t>2</a:t>
            </a:r>
            <a:r>
              <a:rPr lang="en-GB" altLang="en-US" b="1" dirty="0">
                <a:solidFill>
                  <a:srgbClr val="286DA6"/>
                </a:solidFill>
              </a:rPr>
              <a:t>)</a:t>
            </a:r>
            <a:r>
              <a:rPr lang="en-GB" altLang="en-US" dirty="0">
                <a:solidFill>
                  <a:srgbClr val="010066"/>
                </a:solidFill>
              </a:rPr>
              <a:t>.</a:t>
            </a:r>
            <a:r>
              <a:rPr lang="en-GB" altLang="en-US" dirty="0">
                <a:solidFill>
                  <a:srgbClr val="286DA6"/>
                </a:solidFill>
              </a:rPr>
              <a:t> </a:t>
            </a:r>
            <a:r>
              <a:rPr lang="en-GB" altLang="en-US" dirty="0">
                <a:solidFill>
                  <a:srgbClr val="010066"/>
                </a:solidFill>
              </a:rPr>
              <a:t>It can be </a:t>
            </a:r>
            <a:r>
              <a:rPr lang="en-GB" altLang="en-US" b="1" dirty="0">
                <a:solidFill>
                  <a:srgbClr val="286DA6"/>
                </a:solidFill>
              </a:rPr>
              <a:t>positive</a:t>
            </a:r>
            <a:r>
              <a:rPr lang="en-GB" altLang="en-US" dirty="0">
                <a:solidFill>
                  <a:srgbClr val="010066"/>
                </a:solidFill>
              </a:rPr>
              <a:t> or </a:t>
            </a:r>
            <a:r>
              <a:rPr lang="en-GB" altLang="en-US" b="1" dirty="0">
                <a:solidFill>
                  <a:srgbClr val="286DA6"/>
                </a:solidFill>
              </a:rPr>
              <a:t>negative</a:t>
            </a:r>
            <a:r>
              <a:rPr lang="en-GB" altLang="en-US" dirty="0">
                <a:solidFill>
                  <a:srgbClr val="010066"/>
                </a:solidFill>
              </a:rPr>
              <a:t>.</a:t>
            </a:r>
          </a:p>
        </p:txBody>
      </p:sp>
      <p:sp>
        <p:nvSpPr>
          <p:cNvPr id="190474" name="Rectangle 10"/>
          <p:cNvSpPr>
            <a:spLocks noChangeArrowheads="1"/>
          </p:cNvSpPr>
          <p:nvPr/>
        </p:nvSpPr>
        <p:spPr bwMode="auto">
          <a:xfrm>
            <a:off x="342900" y="3432175"/>
            <a:ext cx="8507589" cy="830263"/>
          </a:xfrm>
          <a:prstGeom prst="rect">
            <a:avLst/>
          </a:prstGeom>
          <a:noFill/>
          <a:ln w="9525">
            <a:noFill/>
            <a:miter lim="800000"/>
            <a:headEnd/>
            <a:tailEnd/>
          </a:ln>
        </p:spPr>
        <p:txBody>
          <a:bodyPr wrap="square">
            <a:spAutoFit/>
          </a:bodyPr>
          <a:lstStyle/>
          <a:p>
            <a:pPr marL="361950" indent="-361950">
              <a:buClr>
                <a:srgbClr val="286DA6"/>
              </a:buClr>
              <a:buFont typeface="Wingdings" pitchFamily="2" charset="2"/>
              <a:buChar char="l"/>
            </a:pPr>
            <a:r>
              <a:rPr lang="en-GB" altLang="en-US" dirty="0">
                <a:solidFill>
                  <a:srgbClr val="010066"/>
                </a:solidFill>
              </a:rPr>
              <a:t>Like velocity, change in velocity is also measured in </a:t>
            </a:r>
            <a:r>
              <a:rPr lang="en-GB" altLang="en-US" b="1" dirty="0">
                <a:solidFill>
                  <a:srgbClr val="286DA6"/>
                </a:solidFill>
              </a:rPr>
              <a:t>meters per second</a:t>
            </a:r>
            <a:r>
              <a:rPr lang="en-GB" altLang="en-US" dirty="0">
                <a:solidFill>
                  <a:srgbClr val="286DA6"/>
                </a:solidFill>
              </a:rPr>
              <a:t> </a:t>
            </a:r>
            <a:r>
              <a:rPr lang="en-GB" altLang="en-US" b="1" dirty="0">
                <a:solidFill>
                  <a:srgbClr val="286DA6"/>
                </a:solidFill>
              </a:rPr>
              <a:t>(</a:t>
            </a:r>
            <a:r>
              <a:rPr lang="en-GB" altLang="en-US" b="1" dirty="0">
                <a:solidFill>
                  <a:srgbClr val="286DA6"/>
                </a:solidFill>
                <a:sym typeface="Symbol" pitchFamily="18" charset="2"/>
              </a:rPr>
              <a:t>m/s</a:t>
            </a:r>
            <a:r>
              <a:rPr lang="en-GB" altLang="en-US" b="1" dirty="0">
                <a:solidFill>
                  <a:srgbClr val="286DA6"/>
                </a:solidFill>
              </a:rPr>
              <a:t>)</a:t>
            </a:r>
            <a:r>
              <a:rPr lang="en-GB" altLang="en-US" dirty="0">
                <a:solidFill>
                  <a:srgbClr val="010066"/>
                </a:solidFill>
              </a:rPr>
              <a:t>. It can be </a:t>
            </a:r>
            <a:r>
              <a:rPr lang="en-GB" altLang="en-US" b="1" dirty="0">
                <a:solidFill>
                  <a:srgbClr val="286DA6"/>
                </a:solidFill>
              </a:rPr>
              <a:t>positive</a:t>
            </a:r>
            <a:r>
              <a:rPr lang="en-GB" altLang="en-US" dirty="0">
                <a:solidFill>
                  <a:srgbClr val="010066"/>
                </a:solidFill>
              </a:rPr>
              <a:t> or </a:t>
            </a:r>
            <a:r>
              <a:rPr lang="en-GB" altLang="en-US" b="1" dirty="0">
                <a:solidFill>
                  <a:srgbClr val="286DA6"/>
                </a:solidFill>
              </a:rPr>
              <a:t>negative</a:t>
            </a:r>
            <a:r>
              <a:rPr lang="en-GB" altLang="en-US" dirty="0">
                <a:solidFill>
                  <a:srgbClr val="010066"/>
                </a:solidFill>
              </a:rPr>
              <a:t>.</a:t>
            </a:r>
          </a:p>
        </p:txBody>
      </p:sp>
      <p:sp>
        <p:nvSpPr>
          <p:cNvPr id="190475" name="Rectangle 11"/>
          <p:cNvSpPr>
            <a:spLocks noChangeArrowheads="1"/>
          </p:cNvSpPr>
          <p:nvPr/>
        </p:nvSpPr>
        <p:spPr bwMode="auto">
          <a:xfrm>
            <a:off x="342900" y="4352925"/>
            <a:ext cx="6122988" cy="457200"/>
          </a:xfrm>
          <a:prstGeom prst="rect">
            <a:avLst/>
          </a:prstGeom>
          <a:noFill/>
          <a:ln w="9525">
            <a:noFill/>
            <a:miter lim="800000"/>
            <a:headEnd/>
            <a:tailEnd/>
          </a:ln>
        </p:spPr>
        <p:txBody>
          <a:bodyPr>
            <a:spAutoFit/>
          </a:bodyPr>
          <a:lstStyle/>
          <a:p>
            <a:pPr marL="361950" indent="-361950">
              <a:buClr>
                <a:srgbClr val="286DA6"/>
              </a:buClr>
              <a:buFont typeface="Wingdings" pitchFamily="2" charset="2"/>
              <a:buChar char="l"/>
            </a:pPr>
            <a:r>
              <a:rPr lang="en-GB" altLang="en-US" dirty="0">
                <a:solidFill>
                  <a:srgbClr val="010066"/>
                </a:solidFill>
              </a:rPr>
              <a:t>Time taken is measured in </a:t>
            </a:r>
            <a:r>
              <a:rPr lang="en-GB" altLang="en-US" b="1" dirty="0">
                <a:solidFill>
                  <a:srgbClr val="286DA6"/>
                </a:solidFill>
              </a:rPr>
              <a:t>seconds</a:t>
            </a:r>
            <a:r>
              <a:rPr lang="en-GB" altLang="en-US" dirty="0">
                <a:solidFill>
                  <a:srgbClr val="286DA6"/>
                </a:solidFill>
              </a:rPr>
              <a:t> </a:t>
            </a:r>
            <a:r>
              <a:rPr lang="en-GB" altLang="en-US" b="1" dirty="0">
                <a:solidFill>
                  <a:srgbClr val="286DA6"/>
                </a:solidFill>
              </a:rPr>
              <a:t>(s)</a:t>
            </a:r>
            <a:r>
              <a:rPr lang="en-GB" altLang="en-US" dirty="0">
                <a:solidFill>
                  <a:srgbClr val="010066"/>
                </a:solidFill>
              </a:rPr>
              <a:t>.</a:t>
            </a:r>
          </a:p>
        </p:txBody>
      </p:sp>
      <p:sp>
        <p:nvSpPr>
          <p:cNvPr id="23562" name="Rectangle 12"/>
          <p:cNvSpPr>
            <a:spLocks noGrp="1" noChangeArrowheads="1"/>
          </p:cNvSpPr>
          <p:nvPr>
            <p:ph type="title"/>
          </p:nvPr>
        </p:nvSpPr>
        <p:spPr/>
        <p:txBody>
          <a:bodyPr/>
          <a:lstStyle/>
          <a:p>
            <a:r>
              <a:rPr lang="en-GB" altLang="en-US"/>
              <a:t>How is acceleration calculated?</a:t>
            </a:r>
          </a:p>
        </p:txBody>
      </p:sp>
      <p:pic>
        <p:nvPicPr>
          <p:cNvPr id="12" name="Picture 10">
            <a:hlinkClick r:id="" action="ppaction://hlinkshowjump?jump=nextslide"/>
            <a:extLst>
              <a:ext uri="{FF2B5EF4-FFF2-40B4-BE49-F238E27FC236}">
                <a16:creationId xmlns:a16="http://schemas.microsoft.com/office/drawing/2014/main" id="{09358AAC-725E-4D6C-8B6A-760932F927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36111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8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047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04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047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animBg="1"/>
      <p:bldP spid="28682" grpId="0"/>
      <p:bldP spid="28683" grpId="0"/>
      <p:bldP spid="28684" grpId="0" animBg="1"/>
      <p:bldP spid="190473" grpId="0"/>
      <p:bldP spid="190474" grpId="0"/>
      <p:bldP spid="1904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12" descr="Acceleration_9.1.png"/>
          <p:cNvPicPr>
            <a:picLocks noChangeAspect="1"/>
          </p:cNvPicPr>
          <p:nvPr/>
        </p:nvPicPr>
        <p:blipFill>
          <a:blip r:embed="rId4" cstate="print"/>
          <a:srcRect/>
          <a:stretch>
            <a:fillRect/>
          </a:stretch>
        </p:blipFill>
        <p:spPr bwMode="auto">
          <a:xfrm>
            <a:off x="339725" y="800100"/>
            <a:ext cx="4181475" cy="2792413"/>
          </a:xfrm>
          <a:prstGeom prst="rect">
            <a:avLst/>
          </a:prstGeom>
          <a:noFill/>
          <a:ln w="9525">
            <a:noFill/>
            <a:miter lim="800000"/>
            <a:headEnd/>
            <a:tailEnd/>
          </a:ln>
        </p:spPr>
      </p:pic>
      <p:sp>
        <p:nvSpPr>
          <p:cNvPr id="25605" name="Rectangle 4"/>
          <p:cNvSpPr>
            <a:spLocks noGrp="1" noChangeArrowheads="1"/>
          </p:cNvSpPr>
          <p:nvPr>
            <p:ph type="title"/>
          </p:nvPr>
        </p:nvSpPr>
        <p:spPr/>
        <p:txBody>
          <a:bodyPr/>
          <a:lstStyle/>
          <a:p>
            <a:r>
              <a:rPr lang="en-GB" altLang="en-US"/>
              <a:t>Simple acceleration problem</a:t>
            </a:r>
          </a:p>
        </p:txBody>
      </p:sp>
      <p:sp>
        <p:nvSpPr>
          <p:cNvPr id="25606" name="Text Box 5"/>
          <p:cNvSpPr txBox="1">
            <a:spLocks noChangeArrowheads="1"/>
          </p:cNvSpPr>
          <p:nvPr/>
        </p:nvSpPr>
        <p:spPr bwMode="auto">
          <a:xfrm>
            <a:off x="4862513" y="784225"/>
            <a:ext cx="3568700" cy="1754326"/>
          </a:xfrm>
          <a:prstGeom prst="rect">
            <a:avLst/>
          </a:prstGeom>
          <a:solidFill>
            <a:srgbClr val="BEDAF0"/>
          </a:solidFill>
          <a:ln w="9525">
            <a:noFill/>
            <a:miter lim="800000"/>
            <a:headEnd/>
            <a:tailEnd/>
          </a:ln>
        </p:spPr>
        <p:txBody>
          <a:bodyPr>
            <a:spAutoFit/>
          </a:bodyPr>
          <a:lstStyle/>
          <a:p>
            <a:pPr>
              <a:spcBef>
                <a:spcPct val="50000"/>
              </a:spcBef>
            </a:pPr>
            <a:r>
              <a:rPr lang="en-GB" altLang="en-US" dirty="0">
                <a:solidFill>
                  <a:srgbClr val="010066"/>
                </a:solidFill>
              </a:rPr>
              <a:t>A racing car accelerates from rest to a velocity of 27</a:t>
            </a:r>
            <a:r>
              <a:rPr lang="en-GB" altLang="en-US" sz="1000" dirty="0">
                <a:solidFill>
                  <a:srgbClr val="010066"/>
                </a:solidFill>
              </a:rPr>
              <a:t> </a:t>
            </a:r>
            <a:r>
              <a:rPr lang="en-GB" altLang="en-US" dirty="0">
                <a:solidFill>
                  <a:srgbClr val="010066"/>
                </a:solidFill>
              </a:rPr>
              <a:t>m/s in 2 seconds. </a:t>
            </a:r>
          </a:p>
          <a:p>
            <a:pPr>
              <a:spcBef>
                <a:spcPct val="50000"/>
              </a:spcBef>
            </a:pPr>
            <a:r>
              <a:rPr lang="en-GB" altLang="en-US" dirty="0">
                <a:solidFill>
                  <a:srgbClr val="010066"/>
                </a:solidFill>
              </a:rPr>
              <a:t>What is its acceleration?</a:t>
            </a:r>
          </a:p>
        </p:txBody>
      </p:sp>
      <p:sp>
        <p:nvSpPr>
          <p:cNvPr id="21509" name="Text Box 6"/>
          <p:cNvSpPr txBox="1">
            <a:spLocks noChangeArrowheads="1"/>
          </p:cNvSpPr>
          <p:nvPr/>
        </p:nvSpPr>
        <p:spPr bwMode="auto">
          <a:xfrm>
            <a:off x="1766888" y="3862388"/>
            <a:ext cx="2867025" cy="457200"/>
          </a:xfrm>
          <a:prstGeom prst="rect">
            <a:avLst/>
          </a:prstGeom>
          <a:noFill/>
          <a:ln w="9525">
            <a:noFill/>
            <a:miter lim="800000"/>
            <a:headEnd/>
            <a:tailEnd/>
          </a:ln>
        </p:spPr>
        <p:txBody>
          <a:bodyPr>
            <a:spAutoFit/>
          </a:bodyPr>
          <a:lstStyle/>
          <a:p>
            <a:pPr>
              <a:spcBef>
                <a:spcPct val="50000"/>
              </a:spcBef>
            </a:pPr>
            <a:r>
              <a:rPr lang="en-GB" altLang="en-US" dirty="0">
                <a:solidFill>
                  <a:srgbClr val="010066"/>
                </a:solidFill>
              </a:rPr>
              <a:t>acceleration  </a:t>
            </a:r>
            <a:r>
              <a:rPr lang="en-US" altLang="en-US" dirty="0">
                <a:solidFill>
                  <a:srgbClr val="010066"/>
                </a:solidFill>
              </a:rPr>
              <a:t>=</a:t>
            </a:r>
            <a:r>
              <a:rPr lang="en-GB" altLang="en-US" dirty="0">
                <a:solidFill>
                  <a:srgbClr val="010066"/>
                </a:solidFill>
              </a:rPr>
              <a:t>  </a:t>
            </a:r>
            <a:endParaRPr lang="en-GB" altLang="en-US" baseline="30000" dirty="0">
              <a:solidFill>
                <a:srgbClr val="010066"/>
              </a:solidFill>
            </a:endParaRPr>
          </a:p>
        </p:txBody>
      </p:sp>
      <p:sp>
        <p:nvSpPr>
          <p:cNvPr id="21512" name="Text Box 9"/>
          <p:cNvSpPr txBox="1">
            <a:spLocks noChangeArrowheads="1"/>
          </p:cNvSpPr>
          <p:nvPr/>
        </p:nvSpPr>
        <p:spPr bwMode="auto">
          <a:xfrm>
            <a:off x="3580424" y="4954831"/>
            <a:ext cx="476250" cy="457200"/>
          </a:xfrm>
          <a:prstGeom prst="rect">
            <a:avLst/>
          </a:prstGeom>
          <a:noFill/>
          <a:ln w="9525">
            <a:noFill/>
            <a:miter lim="800000"/>
            <a:headEnd/>
            <a:tailEnd/>
          </a:ln>
        </p:spPr>
        <p:txBody>
          <a:bodyPr>
            <a:spAutoFit/>
          </a:bodyPr>
          <a:lstStyle/>
          <a:p>
            <a:pPr>
              <a:spcBef>
                <a:spcPct val="50000"/>
              </a:spcBef>
            </a:pPr>
            <a:r>
              <a:rPr lang="en-US" altLang="en-US" dirty="0">
                <a:solidFill>
                  <a:srgbClr val="010066"/>
                </a:solidFill>
              </a:rPr>
              <a:t>=</a:t>
            </a:r>
            <a:r>
              <a:rPr lang="en-GB" altLang="en-US" dirty="0">
                <a:solidFill>
                  <a:srgbClr val="010066"/>
                </a:solidFill>
              </a:rPr>
              <a:t>  </a:t>
            </a:r>
            <a:endParaRPr lang="en-GB" altLang="en-US" baseline="30000" dirty="0">
              <a:solidFill>
                <a:srgbClr val="010066"/>
              </a:solidFill>
            </a:endParaRPr>
          </a:p>
        </p:txBody>
      </p:sp>
      <p:sp>
        <p:nvSpPr>
          <p:cNvPr id="235532" name="Text Box 12"/>
          <p:cNvSpPr txBox="1">
            <a:spLocks noChangeArrowheads="1"/>
          </p:cNvSpPr>
          <p:nvPr/>
        </p:nvSpPr>
        <p:spPr bwMode="auto">
          <a:xfrm>
            <a:off x="3580424" y="5721350"/>
            <a:ext cx="2427288" cy="457200"/>
          </a:xfrm>
          <a:prstGeom prst="rect">
            <a:avLst/>
          </a:prstGeom>
          <a:noFill/>
          <a:ln w="38100">
            <a:noFill/>
            <a:miter lim="800000"/>
            <a:headEnd/>
            <a:tailEnd/>
          </a:ln>
        </p:spPr>
        <p:txBody>
          <a:bodyPr>
            <a:spAutoFit/>
          </a:bodyPr>
          <a:lstStyle/>
          <a:p>
            <a:pPr>
              <a:spcBef>
                <a:spcPct val="50000"/>
              </a:spcBef>
            </a:pPr>
            <a:r>
              <a:rPr lang="en-GB" altLang="en-US" dirty="0">
                <a:solidFill>
                  <a:srgbClr val="010066"/>
                </a:solidFill>
              </a:rPr>
              <a:t>=</a:t>
            </a:r>
            <a:r>
              <a:rPr lang="en-GB" altLang="en-US" dirty="0">
                <a:solidFill>
                  <a:srgbClr val="333333"/>
                </a:solidFill>
              </a:rPr>
              <a:t> </a:t>
            </a:r>
            <a:r>
              <a:rPr lang="en-GB" altLang="en-US" dirty="0"/>
              <a:t>  </a:t>
            </a:r>
            <a:r>
              <a:rPr lang="en-GB" altLang="en-US" b="1" dirty="0">
                <a:solidFill>
                  <a:srgbClr val="286DA6"/>
                </a:solidFill>
              </a:rPr>
              <a:t>13.5</a:t>
            </a:r>
            <a:r>
              <a:rPr lang="en-GB" altLang="en-US" sz="1000" b="1" dirty="0">
                <a:solidFill>
                  <a:srgbClr val="286DA6"/>
                </a:solidFill>
              </a:rPr>
              <a:t> </a:t>
            </a:r>
            <a:r>
              <a:rPr lang="en-GB" altLang="en-US" b="1" dirty="0">
                <a:solidFill>
                  <a:srgbClr val="286DA6"/>
                </a:solidFill>
              </a:rPr>
              <a:t>m/s</a:t>
            </a:r>
            <a:r>
              <a:rPr lang="en-GB" altLang="en-US" b="1" baseline="30000" dirty="0">
                <a:solidFill>
                  <a:srgbClr val="286DA6"/>
                </a:solidFill>
              </a:rPr>
              <a:t>2</a:t>
            </a:r>
          </a:p>
        </p:txBody>
      </p:sp>
      <p:pic>
        <p:nvPicPr>
          <p:cNvPr id="12" name="Picture 10">
            <a:hlinkClick r:id="" action="ppaction://hlinkshowjump?jump=nextslide"/>
            <a:extLst>
              <a:ext uri="{FF2B5EF4-FFF2-40B4-BE49-F238E27FC236}">
                <a16:creationId xmlns:a16="http://schemas.microsoft.com/office/drawing/2014/main" id="{BF5F900E-59A2-4C33-ACF9-F1CE998E980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CBEB6CA6-A0FA-4425-9098-09C3C0D5DAF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
        <p:nvSpPr>
          <p:cNvPr id="13" name="Text Box 6">
            <a:extLst>
              <a:ext uri="{FF2B5EF4-FFF2-40B4-BE49-F238E27FC236}">
                <a16:creationId xmlns:a16="http://schemas.microsoft.com/office/drawing/2014/main" id="{02FBDC0F-6BF4-4668-8622-2C3FAD62D384}"/>
              </a:ext>
            </a:extLst>
          </p:cNvPr>
          <p:cNvSpPr txBox="1">
            <a:spLocks noChangeArrowheads="1"/>
          </p:cNvSpPr>
          <p:nvPr/>
        </p:nvSpPr>
        <p:spPr bwMode="auto">
          <a:xfrm>
            <a:off x="4194175" y="3610189"/>
            <a:ext cx="2674571"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change in velocity</a:t>
            </a:r>
            <a:endParaRPr lang="en-GB" altLang="en-US" baseline="30000" dirty="0">
              <a:solidFill>
                <a:srgbClr val="010066"/>
              </a:solidFill>
            </a:endParaRPr>
          </a:p>
        </p:txBody>
      </p:sp>
      <p:sp>
        <p:nvSpPr>
          <p:cNvPr id="16" name="Text Box 6">
            <a:extLst>
              <a:ext uri="{FF2B5EF4-FFF2-40B4-BE49-F238E27FC236}">
                <a16:creationId xmlns:a16="http://schemas.microsoft.com/office/drawing/2014/main" id="{DE27D1B6-0AC4-41BD-A8B9-9BFEFCD57B28}"/>
              </a:ext>
            </a:extLst>
          </p:cNvPr>
          <p:cNvSpPr txBox="1">
            <a:spLocks noChangeArrowheads="1"/>
          </p:cNvSpPr>
          <p:nvPr/>
        </p:nvSpPr>
        <p:spPr bwMode="auto">
          <a:xfrm>
            <a:off x="4194175" y="4079297"/>
            <a:ext cx="2674571"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time taken</a:t>
            </a:r>
            <a:endParaRPr lang="en-GB" altLang="en-US" baseline="30000" dirty="0">
              <a:solidFill>
                <a:srgbClr val="010066"/>
              </a:solidFill>
            </a:endParaRPr>
          </a:p>
        </p:txBody>
      </p:sp>
      <p:cxnSp>
        <p:nvCxnSpPr>
          <p:cNvPr id="3" name="Straight Connector 2">
            <a:extLst>
              <a:ext uri="{FF2B5EF4-FFF2-40B4-BE49-F238E27FC236}">
                <a16:creationId xmlns:a16="http://schemas.microsoft.com/office/drawing/2014/main" id="{F656ED9F-2E0C-4F7A-834C-D6BBAEC0E13E}"/>
              </a:ext>
            </a:extLst>
          </p:cNvPr>
          <p:cNvCxnSpPr/>
          <p:nvPr/>
        </p:nvCxnSpPr>
        <p:spPr bwMode="auto">
          <a:xfrm>
            <a:off x="4129698" y="4077402"/>
            <a:ext cx="2803525" cy="0"/>
          </a:xfrm>
          <a:prstGeom prst="line">
            <a:avLst/>
          </a:prstGeom>
          <a:solidFill>
            <a:schemeClr val="accent1"/>
          </a:solidFill>
          <a:ln w="38100" cap="flat" cmpd="sng" algn="ctr">
            <a:solidFill>
              <a:srgbClr val="010066"/>
            </a:solidFill>
            <a:prstDash val="solid"/>
            <a:round/>
            <a:headEnd type="none" w="med" len="med"/>
            <a:tailEnd type="none" w="med" len="med"/>
          </a:ln>
          <a:effectLst/>
        </p:spPr>
      </p:cxnSp>
      <p:sp>
        <p:nvSpPr>
          <p:cNvPr id="17" name="Text Box 6">
            <a:extLst>
              <a:ext uri="{FF2B5EF4-FFF2-40B4-BE49-F238E27FC236}">
                <a16:creationId xmlns:a16="http://schemas.microsoft.com/office/drawing/2014/main" id="{D69CEFE5-62DB-4CE1-B186-6E6CD136F184}"/>
              </a:ext>
            </a:extLst>
          </p:cNvPr>
          <p:cNvSpPr txBox="1">
            <a:spLocks noChangeArrowheads="1"/>
          </p:cNvSpPr>
          <p:nvPr/>
        </p:nvSpPr>
        <p:spPr bwMode="auto">
          <a:xfrm>
            <a:off x="3951837" y="4728398"/>
            <a:ext cx="1337286"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27 – 0</a:t>
            </a:r>
            <a:endParaRPr lang="en-GB" altLang="en-US" baseline="30000" dirty="0">
              <a:solidFill>
                <a:srgbClr val="010066"/>
              </a:solidFill>
            </a:endParaRPr>
          </a:p>
        </p:txBody>
      </p:sp>
      <p:cxnSp>
        <p:nvCxnSpPr>
          <p:cNvPr id="18" name="Straight Connector 17">
            <a:extLst>
              <a:ext uri="{FF2B5EF4-FFF2-40B4-BE49-F238E27FC236}">
                <a16:creationId xmlns:a16="http://schemas.microsoft.com/office/drawing/2014/main" id="{011931F5-761D-4E43-A16C-3BD5D612271C}"/>
              </a:ext>
            </a:extLst>
          </p:cNvPr>
          <p:cNvCxnSpPr>
            <a:cxnSpLocks/>
          </p:cNvCxnSpPr>
          <p:nvPr/>
        </p:nvCxnSpPr>
        <p:spPr bwMode="auto">
          <a:xfrm>
            <a:off x="4129698" y="5167647"/>
            <a:ext cx="981564" cy="0"/>
          </a:xfrm>
          <a:prstGeom prst="line">
            <a:avLst/>
          </a:prstGeom>
          <a:solidFill>
            <a:schemeClr val="accent1"/>
          </a:solidFill>
          <a:ln w="38100" cap="flat" cmpd="sng" algn="ctr">
            <a:solidFill>
              <a:srgbClr val="010066"/>
            </a:solidFill>
            <a:prstDash val="solid"/>
            <a:round/>
            <a:headEnd type="none" w="med" len="med"/>
            <a:tailEnd type="none" w="med" len="med"/>
          </a:ln>
          <a:effectLst/>
        </p:spPr>
      </p:cxnSp>
      <p:sp>
        <p:nvSpPr>
          <p:cNvPr id="19" name="Text Box 6">
            <a:extLst>
              <a:ext uri="{FF2B5EF4-FFF2-40B4-BE49-F238E27FC236}">
                <a16:creationId xmlns:a16="http://schemas.microsoft.com/office/drawing/2014/main" id="{3EB7F7D0-58BE-482F-A55A-5DE65C970F7C}"/>
              </a:ext>
            </a:extLst>
          </p:cNvPr>
          <p:cNvSpPr txBox="1">
            <a:spLocks noChangeArrowheads="1"/>
          </p:cNvSpPr>
          <p:nvPr/>
        </p:nvSpPr>
        <p:spPr bwMode="auto">
          <a:xfrm>
            <a:off x="3951837" y="5164350"/>
            <a:ext cx="1337286" cy="457200"/>
          </a:xfrm>
          <a:prstGeom prst="rect">
            <a:avLst/>
          </a:prstGeom>
          <a:noFill/>
          <a:ln w="9525">
            <a:noFill/>
            <a:miter lim="800000"/>
            <a:headEnd/>
            <a:tailEnd/>
          </a:ln>
        </p:spPr>
        <p:txBody>
          <a:bodyPr wrap="square">
            <a:spAutoFit/>
          </a:bodyPr>
          <a:lstStyle/>
          <a:p>
            <a:pPr algn="ctr">
              <a:spcBef>
                <a:spcPct val="50000"/>
              </a:spcBef>
            </a:pPr>
            <a:r>
              <a:rPr lang="en-GB" altLang="en-US" dirty="0">
                <a:solidFill>
                  <a:srgbClr val="010066"/>
                </a:solidFill>
              </a:rPr>
              <a:t>2</a:t>
            </a:r>
            <a:endParaRPr lang="en-GB" altLang="en-US" baseline="30000" dirty="0">
              <a:solidFill>
                <a:srgbClr val="010066"/>
              </a:solidFill>
            </a:endParaRPr>
          </a:p>
        </p:txBody>
      </p:sp>
    </p:spTree>
    <p:custDataLst>
      <p:tags r:id="rId1"/>
    </p:custDataLst>
    <p:extLst>
      <p:ext uri="{BB962C8B-B14F-4D97-AF65-F5344CB8AC3E}">
        <p14:creationId xmlns:p14="http://schemas.microsoft.com/office/powerpoint/2010/main" val="194191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3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2" grpId="0"/>
      <p:bldP spid="235532" grpId="0"/>
      <p:bldP spid="13"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p:txBody>
          <a:bodyPr/>
          <a:lstStyle/>
          <a:p>
            <a:r>
              <a:rPr lang="en-GB" altLang="en-US"/>
              <a:t>Developing the formula</a:t>
            </a:r>
          </a:p>
        </p:txBody>
      </p:sp>
      <p:sp>
        <p:nvSpPr>
          <p:cNvPr id="27652" name="Text Box 5"/>
          <p:cNvSpPr txBox="1">
            <a:spLocks noChangeArrowheads="1"/>
          </p:cNvSpPr>
          <p:nvPr/>
        </p:nvSpPr>
        <p:spPr bwMode="auto">
          <a:xfrm>
            <a:off x="358775" y="784225"/>
            <a:ext cx="8256588" cy="830263"/>
          </a:xfrm>
          <a:prstGeom prst="rect">
            <a:avLst/>
          </a:prstGeom>
          <a:noFill/>
          <a:ln w="9525" algn="ctr">
            <a:noFill/>
            <a:miter lim="800000"/>
            <a:headEnd/>
            <a:tailEnd/>
          </a:ln>
        </p:spPr>
        <p:txBody>
          <a:bodyPr>
            <a:spAutoFit/>
          </a:bodyPr>
          <a:lstStyle/>
          <a:p>
            <a:pPr eaLnBrk="1" hangingPunct="1">
              <a:spcBef>
                <a:spcPct val="50000"/>
              </a:spcBef>
            </a:pPr>
            <a:r>
              <a:rPr lang="en-GB" altLang="en-US" dirty="0">
                <a:solidFill>
                  <a:srgbClr val="010066"/>
                </a:solidFill>
              </a:rPr>
              <a:t>The formula to calculate acceleration can also be written like this: </a:t>
            </a:r>
          </a:p>
        </p:txBody>
      </p:sp>
      <p:sp>
        <p:nvSpPr>
          <p:cNvPr id="30734" name="AutoShape 6"/>
          <p:cNvSpPr>
            <a:spLocks noChangeArrowheads="1"/>
          </p:cNvSpPr>
          <p:nvPr/>
        </p:nvSpPr>
        <p:spPr bwMode="auto">
          <a:xfrm>
            <a:off x="3342481" y="1704729"/>
            <a:ext cx="2459038" cy="1011238"/>
          </a:xfrm>
          <a:prstGeom prst="rect">
            <a:avLst/>
          </a:prstGeom>
          <a:solidFill>
            <a:srgbClr val="286DA6"/>
          </a:solidFill>
          <a:ln w="38100" algn="ctr">
            <a:noFill/>
            <a:round/>
            <a:headEnd/>
            <a:tailEnd/>
          </a:ln>
        </p:spPr>
        <p:txBody>
          <a:bodyPr anchor="ctr">
            <a:spAutoFit/>
          </a:bodyPr>
          <a:lstStyle/>
          <a:p>
            <a:endParaRPr lang="en-GB" altLang="en-US"/>
          </a:p>
        </p:txBody>
      </p:sp>
      <p:sp>
        <p:nvSpPr>
          <p:cNvPr id="30736" name="Text Box 8"/>
          <p:cNvSpPr txBox="1">
            <a:spLocks noChangeArrowheads="1"/>
          </p:cNvSpPr>
          <p:nvPr/>
        </p:nvSpPr>
        <p:spPr bwMode="auto">
          <a:xfrm>
            <a:off x="4427986" y="1802495"/>
            <a:ext cx="1076325" cy="378309"/>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altLang="en-US" sz="2600" b="1" dirty="0">
                <a:solidFill>
                  <a:schemeClr val="bg1"/>
                </a:solidFill>
              </a:rPr>
              <a:t>v – u</a:t>
            </a:r>
          </a:p>
        </p:txBody>
      </p:sp>
      <p:sp>
        <p:nvSpPr>
          <p:cNvPr id="30737" name="Text Box 9"/>
          <p:cNvSpPr txBox="1">
            <a:spLocks noChangeArrowheads="1"/>
          </p:cNvSpPr>
          <p:nvPr/>
        </p:nvSpPr>
        <p:spPr bwMode="auto">
          <a:xfrm>
            <a:off x="3595158" y="1961110"/>
            <a:ext cx="990600" cy="501650"/>
          </a:xfrm>
          <a:prstGeom prst="rect">
            <a:avLst/>
          </a:prstGeom>
          <a:noFill/>
          <a:ln w="9525" algn="ctr">
            <a:noFill/>
            <a:miter lim="800000"/>
            <a:headEnd/>
            <a:tailEnd/>
          </a:ln>
        </p:spPr>
        <p:txBody>
          <a:bodyPr>
            <a:spAutoFit/>
          </a:bodyPr>
          <a:lstStyle/>
          <a:p>
            <a:pPr eaLnBrk="1" hangingPunct="1">
              <a:spcBef>
                <a:spcPct val="50000"/>
              </a:spcBef>
            </a:pPr>
            <a:r>
              <a:rPr lang="en-GB" altLang="en-US" sz="2600" b="1" dirty="0">
                <a:solidFill>
                  <a:schemeClr val="bg1"/>
                </a:solidFill>
              </a:rPr>
              <a:t>a  =</a:t>
            </a:r>
          </a:p>
        </p:txBody>
      </p:sp>
      <p:sp>
        <p:nvSpPr>
          <p:cNvPr id="30738" name="Line 10"/>
          <p:cNvSpPr>
            <a:spLocks noChangeShapeType="1"/>
          </p:cNvSpPr>
          <p:nvPr/>
        </p:nvSpPr>
        <p:spPr bwMode="auto">
          <a:xfrm>
            <a:off x="4435923" y="2203821"/>
            <a:ext cx="1060450" cy="0"/>
          </a:xfrm>
          <a:prstGeom prst="line">
            <a:avLst/>
          </a:prstGeom>
          <a:noFill/>
          <a:ln w="38100">
            <a:solidFill>
              <a:schemeClr val="bg1"/>
            </a:solidFill>
            <a:round/>
            <a:headEnd/>
            <a:tailEnd/>
          </a:ln>
        </p:spPr>
        <p:txBody>
          <a:bodyPr>
            <a:spAutoFit/>
          </a:bodyPr>
          <a:lstStyle/>
          <a:p>
            <a:endParaRPr lang="en-GB"/>
          </a:p>
        </p:txBody>
      </p:sp>
      <p:sp>
        <p:nvSpPr>
          <p:cNvPr id="219147" name="Rectangle 11"/>
          <p:cNvSpPr>
            <a:spLocks noChangeArrowheads="1"/>
          </p:cNvSpPr>
          <p:nvPr/>
        </p:nvSpPr>
        <p:spPr bwMode="auto">
          <a:xfrm>
            <a:off x="339724" y="3726711"/>
            <a:ext cx="6907743" cy="830997"/>
          </a:xfrm>
          <a:prstGeom prst="rect">
            <a:avLst/>
          </a:prstGeom>
          <a:noFill/>
          <a:ln w="9525">
            <a:noFill/>
            <a:miter lim="800000"/>
            <a:headEnd/>
            <a:tailEnd/>
          </a:ln>
        </p:spPr>
        <p:txBody>
          <a:bodyPr wrap="square">
            <a:spAutoFit/>
          </a:bodyPr>
          <a:lstStyle/>
          <a:p>
            <a:pPr marL="361950" indent="-361950">
              <a:buClr>
                <a:srgbClr val="286DA6"/>
              </a:buClr>
              <a:buFont typeface="Wingdings" pitchFamily="2" charset="2"/>
              <a:buChar char="l"/>
            </a:pPr>
            <a:r>
              <a:rPr lang="en-GB" altLang="en-US" b="1" dirty="0">
                <a:solidFill>
                  <a:srgbClr val="286DA6"/>
                </a:solidFill>
              </a:rPr>
              <a:t>v</a:t>
            </a:r>
            <a:r>
              <a:rPr lang="en-GB" altLang="en-US" b="1" dirty="0">
                <a:solidFill>
                  <a:srgbClr val="010066"/>
                </a:solidFill>
              </a:rPr>
              <a:t> </a:t>
            </a:r>
            <a:r>
              <a:rPr lang="en-GB" altLang="en-US" dirty="0">
                <a:solidFill>
                  <a:srgbClr val="010066"/>
                </a:solidFill>
              </a:rPr>
              <a:t>is the final velocity, measured in </a:t>
            </a:r>
            <a:r>
              <a:rPr lang="en-GB" altLang="en-US" b="1" dirty="0">
                <a:solidFill>
                  <a:srgbClr val="286DA6"/>
                </a:solidFill>
              </a:rPr>
              <a:t>meters per second (</a:t>
            </a:r>
            <a:r>
              <a:rPr lang="en-GB" altLang="en-US" b="1" dirty="0">
                <a:solidFill>
                  <a:srgbClr val="286DA6"/>
                </a:solidFill>
                <a:sym typeface="Symbol" pitchFamily="18" charset="2"/>
              </a:rPr>
              <a:t>m/s)</a:t>
            </a:r>
            <a:r>
              <a:rPr lang="en-GB" altLang="en-US" dirty="0">
                <a:solidFill>
                  <a:srgbClr val="333333"/>
                </a:solidFill>
              </a:rPr>
              <a:t>.</a:t>
            </a:r>
          </a:p>
        </p:txBody>
      </p:sp>
      <p:sp>
        <p:nvSpPr>
          <p:cNvPr id="219148" name="Text Box 12"/>
          <p:cNvSpPr txBox="1">
            <a:spLocks noChangeArrowheads="1"/>
          </p:cNvSpPr>
          <p:nvPr/>
        </p:nvSpPr>
        <p:spPr bwMode="auto">
          <a:xfrm>
            <a:off x="339725" y="2806208"/>
            <a:ext cx="8634413" cy="830262"/>
          </a:xfrm>
          <a:prstGeom prst="rect">
            <a:avLst/>
          </a:prstGeom>
          <a:noFill/>
          <a:ln w="9525">
            <a:noFill/>
            <a:miter lim="800000"/>
            <a:headEnd/>
            <a:tailEnd/>
          </a:ln>
        </p:spPr>
        <p:txBody>
          <a:bodyPr>
            <a:spAutoFit/>
          </a:bodyPr>
          <a:lstStyle/>
          <a:p>
            <a:pPr marL="361950" indent="-361950">
              <a:buClr>
                <a:srgbClr val="286DA6"/>
              </a:buClr>
              <a:buFont typeface="Wingdings" pitchFamily="2" charset="2"/>
              <a:buChar char="l"/>
            </a:pPr>
            <a:r>
              <a:rPr lang="en-GB" altLang="en-US" b="1" dirty="0">
                <a:solidFill>
                  <a:srgbClr val="286DA6"/>
                </a:solidFill>
              </a:rPr>
              <a:t>a</a:t>
            </a:r>
            <a:r>
              <a:rPr lang="en-GB" altLang="en-US" dirty="0">
                <a:solidFill>
                  <a:srgbClr val="010066"/>
                </a:solidFill>
              </a:rPr>
              <a:t> is acceleration, measured in </a:t>
            </a:r>
            <a:r>
              <a:rPr lang="en-GB" altLang="en-US" b="1" dirty="0">
                <a:solidFill>
                  <a:srgbClr val="286DA6"/>
                </a:solidFill>
              </a:rPr>
              <a:t>meters per second squared (m/s</a:t>
            </a:r>
            <a:r>
              <a:rPr lang="en-GB" altLang="en-US" b="1" baseline="30000" dirty="0">
                <a:solidFill>
                  <a:srgbClr val="286DA6"/>
                </a:solidFill>
              </a:rPr>
              <a:t>2</a:t>
            </a:r>
            <a:r>
              <a:rPr lang="en-GB" altLang="en-US" b="1" dirty="0">
                <a:solidFill>
                  <a:srgbClr val="286DA6"/>
                </a:solidFill>
              </a:rPr>
              <a:t>)</a:t>
            </a:r>
            <a:r>
              <a:rPr lang="en-GB" altLang="en-US" dirty="0">
                <a:solidFill>
                  <a:srgbClr val="333333"/>
                </a:solidFill>
              </a:rPr>
              <a:t>.</a:t>
            </a:r>
          </a:p>
        </p:txBody>
      </p:sp>
      <p:sp>
        <p:nvSpPr>
          <p:cNvPr id="219149" name="Rectangle 13"/>
          <p:cNvSpPr>
            <a:spLocks noChangeArrowheads="1"/>
          </p:cNvSpPr>
          <p:nvPr/>
        </p:nvSpPr>
        <p:spPr bwMode="auto">
          <a:xfrm>
            <a:off x="339725" y="5570893"/>
            <a:ext cx="8208963" cy="457200"/>
          </a:xfrm>
          <a:prstGeom prst="rect">
            <a:avLst/>
          </a:prstGeom>
          <a:noFill/>
          <a:ln w="9525">
            <a:noFill/>
            <a:miter lim="800000"/>
            <a:headEnd/>
            <a:tailEnd/>
          </a:ln>
        </p:spPr>
        <p:txBody>
          <a:bodyPr>
            <a:spAutoFit/>
          </a:bodyPr>
          <a:lstStyle/>
          <a:p>
            <a:pPr marL="361950" indent="-361950">
              <a:buClr>
                <a:srgbClr val="286DA6"/>
              </a:buClr>
              <a:buFont typeface="Wingdings" pitchFamily="2" charset="2"/>
              <a:buChar char="l"/>
            </a:pPr>
            <a:r>
              <a:rPr lang="en-GB" altLang="en-US" b="1" dirty="0">
                <a:solidFill>
                  <a:srgbClr val="286DA6"/>
                </a:solidFill>
              </a:rPr>
              <a:t>t</a:t>
            </a:r>
            <a:r>
              <a:rPr lang="en-GB" altLang="en-US" dirty="0">
                <a:solidFill>
                  <a:srgbClr val="010066"/>
                </a:solidFill>
              </a:rPr>
              <a:t> is the time taken, measured in</a:t>
            </a:r>
            <a:r>
              <a:rPr lang="en-GB" altLang="en-US" dirty="0">
                <a:solidFill>
                  <a:srgbClr val="333333"/>
                </a:solidFill>
              </a:rPr>
              <a:t> </a:t>
            </a:r>
            <a:r>
              <a:rPr lang="en-GB" altLang="en-US" b="1" dirty="0">
                <a:solidFill>
                  <a:srgbClr val="286DA6"/>
                </a:solidFill>
              </a:rPr>
              <a:t>seconds</a:t>
            </a:r>
            <a:r>
              <a:rPr lang="en-GB" altLang="en-US" dirty="0">
                <a:solidFill>
                  <a:srgbClr val="010066"/>
                </a:solidFill>
              </a:rPr>
              <a:t> </a:t>
            </a:r>
            <a:r>
              <a:rPr lang="en-GB" altLang="en-US" b="1" dirty="0">
                <a:solidFill>
                  <a:srgbClr val="286DA6"/>
                </a:solidFill>
              </a:rPr>
              <a:t>(s)</a:t>
            </a:r>
            <a:r>
              <a:rPr lang="en-GB" altLang="en-US" dirty="0">
                <a:solidFill>
                  <a:srgbClr val="333333"/>
                </a:solidFill>
              </a:rPr>
              <a:t>.</a:t>
            </a:r>
          </a:p>
        </p:txBody>
      </p:sp>
      <p:sp>
        <p:nvSpPr>
          <p:cNvPr id="219150" name="Rectangle 14"/>
          <p:cNvSpPr>
            <a:spLocks noChangeArrowheads="1"/>
          </p:cNvSpPr>
          <p:nvPr/>
        </p:nvSpPr>
        <p:spPr bwMode="auto">
          <a:xfrm>
            <a:off x="339725" y="4648802"/>
            <a:ext cx="6998053" cy="831850"/>
          </a:xfrm>
          <a:prstGeom prst="rect">
            <a:avLst/>
          </a:prstGeom>
          <a:noFill/>
          <a:ln w="9525">
            <a:noFill/>
            <a:miter lim="800000"/>
            <a:headEnd/>
            <a:tailEnd/>
          </a:ln>
        </p:spPr>
        <p:txBody>
          <a:bodyPr wrap="square">
            <a:spAutoFit/>
          </a:bodyPr>
          <a:lstStyle/>
          <a:p>
            <a:pPr marL="361950" indent="-361950">
              <a:buClr>
                <a:srgbClr val="286DA6"/>
              </a:buClr>
              <a:buFont typeface="Wingdings" pitchFamily="2" charset="2"/>
              <a:buChar char="l"/>
            </a:pPr>
            <a:r>
              <a:rPr lang="en-GB" altLang="en-US" b="1" dirty="0">
                <a:solidFill>
                  <a:srgbClr val="286DA6"/>
                </a:solidFill>
              </a:rPr>
              <a:t>u</a:t>
            </a:r>
            <a:r>
              <a:rPr lang="en-GB" altLang="en-US" b="1" dirty="0">
                <a:solidFill>
                  <a:srgbClr val="010066"/>
                </a:solidFill>
              </a:rPr>
              <a:t> </a:t>
            </a:r>
            <a:r>
              <a:rPr lang="en-GB" altLang="en-US" dirty="0">
                <a:solidFill>
                  <a:srgbClr val="010066"/>
                </a:solidFill>
              </a:rPr>
              <a:t>is the initial velocity, measured in </a:t>
            </a:r>
            <a:r>
              <a:rPr lang="en-GB" altLang="en-US" b="1" dirty="0">
                <a:solidFill>
                  <a:srgbClr val="286DA6"/>
                </a:solidFill>
              </a:rPr>
              <a:t>meters per second (</a:t>
            </a:r>
            <a:r>
              <a:rPr lang="en-GB" altLang="en-US" b="1" dirty="0">
                <a:solidFill>
                  <a:srgbClr val="286DA6"/>
                </a:solidFill>
                <a:sym typeface="Symbol" pitchFamily="18" charset="2"/>
              </a:rPr>
              <a:t>m/s)</a:t>
            </a:r>
            <a:r>
              <a:rPr lang="en-GB" altLang="en-US" dirty="0">
                <a:solidFill>
                  <a:srgbClr val="333333"/>
                </a:solidFill>
                <a:sym typeface="Symbol" pitchFamily="18" charset="2"/>
              </a:rPr>
              <a:t>.</a:t>
            </a:r>
            <a:endParaRPr lang="en-GB" altLang="en-US" dirty="0">
              <a:solidFill>
                <a:srgbClr val="333333"/>
              </a:solidFill>
            </a:endParaRPr>
          </a:p>
        </p:txBody>
      </p:sp>
      <p:pic>
        <p:nvPicPr>
          <p:cNvPr id="17" name="Picture 10">
            <a:hlinkClick r:id="" action="ppaction://hlinkshowjump?jump=nextslide"/>
            <a:extLst>
              <a:ext uri="{FF2B5EF4-FFF2-40B4-BE49-F238E27FC236}">
                <a16:creationId xmlns:a16="http://schemas.microsoft.com/office/drawing/2014/main" id="{FECC5FA0-3028-4CBD-B2D0-9EC0AA6E02C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8" name="Text Box 8">
            <a:extLst>
              <a:ext uri="{FF2B5EF4-FFF2-40B4-BE49-F238E27FC236}">
                <a16:creationId xmlns:a16="http://schemas.microsoft.com/office/drawing/2014/main" id="{6C642D72-5F9F-4960-BC64-F773D2121252}"/>
              </a:ext>
            </a:extLst>
          </p:cNvPr>
          <p:cNvSpPr txBox="1">
            <a:spLocks noChangeArrowheads="1"/>
          </p:cNvSpPr>
          <p:nvPr/>
        </p:nvSpPr>
        <p:spPr bwMode="auto">
          <a:xfrm>
            <a:off x="4427986" y="2337284"/>
            <a:ext cx="1076325" cy="378309"/>
          </a:xfrm>
          <a:prstGeom prst="rect">
            <a:avLst/>
          </a:prstGeom>
          <a:noFill/>
          <a:ln w="9525" algn="ctr">
            <a:noFill/>
            <a:miter lim="800000"/>
            <a:headEnd/>
            <a:tailEnd/>
          </a:ln>
        </p:spPr>
        <p:txBody>
          <a:bodyPr wrap="square">
            <a:spAutoFit/>
          </a:bodyPr>
          <a:lstStyle/>
          <a:p>
            <a:pPr algn="ctr" eaLnBrk="1" hangingPunct="1">
              <a:lnSpc>
                <a:spcPct val="70000"/>
              </a:lnSpc>
              <a:spcBef>
                <a:spcPct val="50000"/>
              </a:spcBef>
            </a:pPr>
            <a:r>
              <a:rPr lang="en-GB" altLang="en-US" sz="2600" b="1" dirty="0">
                <a:solidFill>
                  <a:schemeClr val="bg1"/>
                </a:solidFill>
              </a:rPr>
              <a:t>t</a:t>
            </a:r>
          </a:p>
        </p:txBody>
      </p:sp>
    </p:spTree>
    <p:custDataLst>
      <p:tags r:id="rId1"/>
    </p:custDataLst>
    <p:extLst>
      <p:ext uri="{BB962C8B-B14F-4D97-AF65-F5344CB8AC3E}">
        <p14:creationId xmlns:p14="http://schemas.microsoft.com/office/powerpoint/2010/main" val="2175491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1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914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animBg="1"/>
      <p:bldP spid="30736" grpId="0"/>
      <p:bldP spid="30737" grpId="0"/>
      <p:bldP spid="30738" grpId="0" animBg="1"/>
      <p:bldP spid="219147" grpId="0"/>
      <p:bldP spid="219148" grpId="0"/>
      <p:bldP spid="219149" grpId="0"/>
      <p:bldP spid="219150"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8" name="Text Box 12"/>
          <p:cNvSpPr txBox="1">
            <a:spLocks noChangeArrowheads="1"/>
          </p:cNvSpPr>
          <p:nvPr/>
        </p:nvSpPr>
        <p:spPr bwMode="auto">
          <a:xfrm>
            <a:off x="5713413" y="3275013"/>
            <a:ext cx="1347787" cy="793750"/>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altLang="en-US" dirty="0">
                <a:solidFill>
                  <a:srgbClr val="010066"/>
                </a:solidFill>
              </a:rPr>
              <a:t>12 – 6</a:t>
            </a:r>
          </a:p>
          <a:p>
            <a:pPr algn="ctr" eaLnBrk="1" hangingPunct="1">
              <a:lnSpc>
                <a:spcPct val="70000"/>
              </a:lnSpc>
              <a:spcBef>
                <a:spcPct val="50000"/>
              </a:spcBef>
            </a:pPr>
            <a:r>
              <a:rPr lang="en-GB" altLang="en-US" dirty="0">
                <a:solidFill>
                  <a:srgbClr val="010066"/>
                </a:solidFill>
              </a:rPr>
              <a:t>4</a:t>
            </a:r>
          </a:p>
        </p:txBody>
      </p:sp>
      <p:sp>
        <p:nvSpPr>
          <p:cNvPr id="29699" name="Text Box 2"/>
          <p:cNvSpPr txBox="1">
            <a:spLocks noChangeArrowheads="1"/>
          </p:cNvSpPr>
          <p:nvPr/>
        </p:nvSpPr>
        <p:spPr bwMode="auto">
          <a:xfrm>
            <a:off x="342900" y="784225"/>
            <a:ext cx="8189913" cy="830997"/>
          </a:xfrm>
          <a:prstGeom prst="rect">
            <a:avLst/>
          </a:prstGeom>
          <a:solidFill>
            <a:srgbClr val="BEDAF0"/>
          </a:solidFill>
          <a:ln w="9525">
            <a:noFill/>
            <a:miter lim="800000"/>
            <a:headEnd/>
            <a:tailEnd/>
          </a:ln>
        </p:spPr>
        <p:txBody>
          <a:bodyPr>
            <a:spAutoFit/>
          </a:bodyPr>
          <a:lstStyle/>
          <a:p>
            <a:pPr>
              <a:spcBef>
                <a:spcPct val="50000"/>
              </a:spcBef>
            </a:pPr>
            <a:r>
              <a:rPr lang="en-GB" altLang="en-US" dirty="0">
                <a:solidFill>
                  <a:srgbClr val="010066"/>
                </a:solidFill>
              </a:rPr>
              <a:t>A race horse accelerates from 6</a:t>
            </a:r>
            <a:r>
              <a:rPr lang="en-GB" altLang="en-US" sz="1000" dirty="0">
                <a:solidFill>
                  <a:srgbClr val="010066"/>
                </a:solidFill>
              </a:rPr>
              <a:t> </a:t>
            </a:r>
            <a:r>
              <a:rPr lang="en-GB" altLang="en-US" dirty="0">
                <a:solidFill>
                  <a:srgbClr val="010066"/>
                </a:solidFill>
              </a:rPr>
              <a:t>m/s to a speed of 12</a:t>
            </a:r>
            <a:r>
              <a:rPr lang="en-GB" altLang="en-US" sz="1000" dirty="0">
                <a:solidFill>
                  <a:srgbClr val="010066"/>
                </a:solidFill>
              </a:rPr>
              <a:t> </a:t>
            </a:r>
            <a:r>
              <a:rPr lang="en-GB" altLang="en-US" dirty="0">
                <a:solidFill>
                  <a:srgbClr val="010066"/>
                </a:solidFill>
              </a:rPr>
              <a:t>m/s in a time of 4 seconds. What is the horse’s acceleration?</a:t>
            </a:r>
          </a:p>
        </p:txBody>
      </p:sp>
      <p:sp>
        <p:nvSpPr>
          <p:cNvPr id="192515" name="Text Box 3"/>
          <p:cNvSpPr txBox="1">
            <a:spLocks noChangeArrowheads="1"/>
          </p:cNvSpPr>
          <p:nvPr/>
        </p:nvSpPr>
        <p:spPr bwMode="auto">
          <a:xfrm>
            <a:off x="5449888" y="4346575"/>
            <a:ext cx="1763712" cy="457200"/>
          </a:xfrm>
          <a:prstGeom prst="rect">
            <a:avLst/>
          </a:prstGeom>
          <a:noFill/>
          <a:ln w="38100">
            <a:noFill/>
            <a:miter lim="800000"/>
            <a:headEnd/>
            <a:tailEnd/>
          </a:ln>
        </p:spPr>
        <p:txBody>
          <a:bodyPr>
            <a:spAutoFit/>
          </a:bodyPr>
          <a:lstStyle/>
          <a:p>
            <a:pPr>
              <a:spcBef>
                <a:spcPct val="50000"/>
              </a:spcBef>
            </a:pPr>
            <a:r>
              <a:rPr lang="en-GB" altLang="en-US" dirty="0">
                <a:solidFill>
                  <a:srgbClr val="010066"/>
                </a:solidFill>
              </a:rPr>
              <a:t>= </a:t>
            </a:r>
            <a:r>
              <a:rPr lang="en-GB" altLang="en-US" dirty="0"/>
              <a:t> </a:t>
            </a:r>
            <a:r>
              <a:rPr lang="en-GB" altLang="en-US" b="1" dirty="0">
                <a:solidFill>
                  <a:srgbClr val="286DA6"/>
                </a:solidFill>
              </a:rPr>
              <a:t>1.5</a:t>
            </a:r>
            <a:r>
              <a:rPr lang="en-GB" altLang="en-US" sz="1000" b="1" dirty="0">
                <a:solidFill>
                  <a:srgbClr val="286DA6"/>
                </a:solidFill>
              </a:rPr>
              <a:t> </a:t>
            </a:r>
            <a:r>
              <a:rPr lang="en-GB" altLang="en-US" b="1" dirty="0">
                <a:solidFill>
                  <a:srgbClr val="286DA6"/>
                </a:solidFill>
              </a:rPr>
              <a:t>m/s</a:t>
            </a:r>
            <a:r>
              <a:rPr lang="en-GB" altLang="en-US" b="1" baseline="30000" dirty="0">
                <a:solidFill>
                  <a:srgbClr val="286DA6"/>
                </a:solidFill>
              </a:rPr>
              <a:t>2</a:t>
            </a:r>
            <a:endParaRPr lang="en-GB" altLang="en-US" b="1" dirty="0">
              <a:solidFill>
                <a:srgbClr val="286DA6"/>
              </a:solidFill>
            </a:endParaRPr>
          </a:p>
        </p:txBody>
      </p:sp>
      <p:sp>
        <p:nvSpPr>
          <p:cNvPr id="23556" name="Text Box 10"/>
          <p:cNvSpPr txBox="1">
            <a:spLocks noChangeArrowheads="1"/>
          </p:cNvSpPr>
          <p:nvPr/>
        </p:nvSpPr>
        <p:spPr bwMode="auto">
          <a:xfrm>
            <a:off x="5456238" y="3397250"/>
            <a:ext cx="476250" cy="457200"/>
          </a:xfrm>
          <a:prstGeom prst="rect">
            <a:avLst/>
          </a:prstGeom>
          <a:noFill/>
          <a:ln w="9525">
            <a:noFill/>
            <a:miter lim="800000"/>
            <a:headEnd/>
            <a:tailEnd/>
          </a:ln>
        </p:spPr>
        <p:txBody>
          <a:bodyPr>
            <a:spAutoFit/>
          </a:bodyPr>
          <a:lstStyle/>
          <a:p>
            <a:pPr>
              <a:spcBef>
                <a:spcPct val="50000"/>
              </a:spcBef>
            </a:pPr>
            <a:r>
              <a:rPr lang="en-US" altLang="en-US" dirty="0">
                <a:solidFill>
                  <a:srgbClr val="010066"/>
                </a:solidFill>
              </a:rPr>
              <a:t>=</a:t>
            </a:r>
            <a:r>
              <a:rPr lang="en-GB" altLang="en-US" dirty="0">
                <a:solidFill>
                  <a:srgbClr val="010066"/>
                </a:solidFill>
              </a:rPr>
              <a:t>  </a:t>
            </a:r>
            <a:endParaRPr lang="en-GB" altLang="en-US" baseline="30000" dirty="0">
              <a:solidFill>
                <a:srgbClr val="010066"/>
              </a:solidFill>
            </a:endParaRPr>
          </a:p>
        </p:txBody>
      </p:sp>
      <p:sp>
        <p:nvSpPr>
          <p:cNvPr id="23557" name="Line 11"/>
          <p:cNvSpPr>
            <a:spLocks noChangeShapeType="1"/>
          </p:cNvSpPr>
          <p:nvPr/>
        </p:nvSpPr>
        <p:spPr bwMode="auto">
          <a:xfrm flipV="1">
            <a:off x="5975350" y="3626027"/>
            <a:ext cx="903288" cy="0"/>
          </a:xfrm>
          <a:prstGeom prst="line">
            <a:avLst/>
          </a:prstGeom>
          <a:noFill/>
          <a:ln w="38100">
            <a:solidFill>
              <a:srgbClr val="010066"/>
            </a:solidFill>
            <a:round/>
            <a:headEnd/>
            <a:tailEnd/>
          </a:ln>
        </p:spPr>
        <p:txBody>
          <a:bodyPr>
            <a:spAutoFit/>
          </a:bodyPr>
          <a:lstStyle/>
          <a:p>
            <a:endParaRPr lang="en-GB" dirty="0"/>
          </a:p>
        </p:txBody>
      </p:sp>
      <p:sp>
        <p:nvSpPr>
          <p:cNvPr id="29703" name="Rectangle 13"/>
          <p:cNvSpPr>
            <a:spLocks noGrp="1" noChangeArrowheads="1"/>
          </p:cNvSpPr>
          <p:nvPr>
            <p:ph type="title"/>
          </p:nvPr>
        </p:nvSpPr>
        <p:spPr/>
        <p:txBody>
          <a:bodyPr/>
          <a:lstStyle/>
          <a:p>
            <a:r>
              <a:rPr lang="en-GB" altLang="en-US"/>
              <a:t>Acceleration problem</a:t>
            </a:r>
          </a:p>
        </p:txBody>
      </p:sp>
      <p:pic>
        <p:nvPicPr>
          <p:cNvPr id="29705" name="Picture 17" descr="Horse_racing"/>
          <p:cNvPicPr>
            <a:picLocks noChangeAspect="1" noChangeArrowheads="1"/>
          </p:cNvPicPr>
          <p:nvPr/>
        </p:nvPicPr>
        <p:blipFill>
          <a:blip r:embed="rId4" cstate="print"/>
          <a:srcRect/>
          <a:stretch>
            <a:fillRect/>
          </a:stretch>
        </p:blipFill>
        <p:spPr bwMode="auto">
          <a:xfrm>
            <a:off x="342900" y="2898775"/>
            <a:ext cx="4286250" cy="3254375"/>
          </a:xfrm>
          <a:prstGeom prst="rect">
            <a:avLst/>
          </a:prstGeom>
          <a:noFill/>
          <a:ln w="9525">
            <a:noFill/>
            <a:miter lim="800000"/>
            <a:headEnd/>
            <a:tailEnd/>
          </a:ln>
        </p:spPr>
      </p:pic>
      <p:sp>
        <p:nvSpPr>
          <p:cNvPr id="23562" name="Text Box 18"/>
          <p:cNvSpPr txBox="1">
            <a:spLocks noChangeArrowheads="1"/>
          </p:cNvSpPr>
          <p:nvPr/>
        </p:nvSpPr>
        <p:spPr bwMode="auto">
          <a:xfrm>
            <a:off x="5922432" y="2192161"/>
            <a:ext cx="1001713" cy="799450"/>
          </a:xfrm>
          <a:prstGeom prst="rect">
            <a:avLst/>
          </a:prstGeom>
          <a:noFill/>
          <a:ln w="9525" algn="ctr">
            <a:noFill/>
            <a:miter lim="800000"/>
            <a:headEnd/>
            <a:tailEnd/>
          </a:ln>
        </p:spPr>
        <p:txBody>
          <a:bodyPr wrap="square">
            <a:spAutoFit/>
          </a:bodyPr>
          <a:lstStyle/>
          <a:p>
            <a:pPr algn="ctr" eaLnBrk="1" hangingPunct="1">
              <a:lnSpc>
                <a:spcPct val="70000"/>
              </a:lnSpc>
              <a:spcBef>
                <a:spcPct val="50000"/>
              </a:spcBef>
            </a:pPr>
            <a:r>
              <a:rPr lang="en-GB" altLang="en-US" dirty="0">
                <a:solidFill>
                  <a:srgbClr val="010066"/>
                </a:solidFill>
              </a:rPr>
              <a:t>v – u</a:t>
            </a:r>
          </a:p>
          <a:p>
            <a:pPr algn="ctr" eaLnBrk="1" hangingPunct="1">
              <a:lnSpc>
                <a:spcPct val="70000"/>
              </a:lnSpc>
              <a:spcBef>
                <a:spcPct val="50000"/>
              </a:spcBef>
            </a:pPr>
            <a:r>
              <a:rPr lang="en-GB" altLang="en-US" dirty="0">
                <a:solidFill>
                  <a:srgbClr val="010066"/>
                </a:solidFill>
              </a:rPr>
              <a:t>t</a:t>
            </a:r>
          </a:p>
        </p:txBody>
      </p:sp>
      <p:sp>
        <p:nvSpPr>
          <p:cNvPr id="23563" name="Text Box 19"/>
          <p:cNvSpPr txBox="1">
            <a:spLocks noChangeArrowheads="1"/>
          </p:cNvSpPr>
          <p:nvPr/>
        </p:nvSpPr>
        <p:spPr bwMode="auto">
          <a:xfrm>
            <a:off x="5121275" y="2314575"/>
            <a:ext cx="955675" cy="457200"/>
          </a:xfrm>
          <a:prstGeom prst="rect">
            <a:avLst/>
          </a:prstGeom>
          <a:noFill/>
          <a:ln w="9525" algn="ctr">
            <a:noFill/>
            <a:miter lim="800000"/>
            <a:headEnd/>
            <a:tailEnd/>
          </a:ln>
        </p:spPr>
        <p:txBody>
          <a:bodyPr>
            <a:spAutoFit/>
          </a:bodyPr>
          <a:lstStyle/>
          <a:p>
            <a:pPr eaLnBrk="1" hangingPunct="1">
              <a:spcBef>
                <a:spcPct val="50000"/>
              </a:spcBef>
            </a:pPr>
            <a:r>
              <a:rPr lang="en-GB" altLang="en-US" dirty="0">
                <a:solidFill>
                  <a:srgbClr val="010066"/>
                </a:solidFill>
              </a:rPr>
              <a:t>a  =</a:t>
            </a:r>
          </a:p>
        </p:txBody>
      </p:sp>
      <p:sp>
        <p:nvSpPr>
          <p:cNvPr id="23564" name="Line 20"/>
          <p:cNvSpPr>
            <a:spLocks noChangeShapeType="1"/>
          </p:cNvSpPr>
          <p:nvPr/>
        </p:nvSpPr>
        <p:spPr bwMode="auto">
          <a:xfrm>
            <a:off x="5948363" y="2550583"/>
            <a:ext cx="1023937" cy="0"/>
          </a:xfrm>
          <a:prstGeom prst="line">
            <a:avLst/>
          </a:prstGeom>
          <a:noFill/>
          <a:ln w="38100">
            <a:solidFill>
              <a:srgbClr val="010066"/>
            </a:solidFill>
            <a:round/>
            <a:headEnd/>
            <a:tailEnd/>
          </a:ln>
        </p:spPr>
        <p:txBody>
          <a:bodyPr>
            <a:spAutoFit/>
          </a:bodyPr>
          <a:lstStyle/>
          <a:p>
            <a:endParaRPr lang="en-GB" dirty="0">
              <a:solidFill>
                <a:srgbClr val="333333"/>
              </a:solidFill>
            </a:endParaRPr>
          </a:p>
        </p:txBody>
      </p:sp>
      <p:pic>
        <p:nvPicPr>
          <p:cNvPr id="14" name="Picture 10">
            <a:hlinkClick r:id="" action="ppaction://hlinkshowjump?jump=nextslide"/>
            <a:extLst>
              <a:ext uri="{FF2B5EF4-FFF2-40B4-BE49-F238E27FC236}">
                <a16:creationId xmlns:a16="http://schemas.microsoft.com/office/drawing/2014/main" id="{CD0EC703-DFA1-44BD-8034-48D9885C466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15ABB87F-5E25-43AF-99B0-2E775FD1A71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4492950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5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192515" grpId="0"/>
      <p:bldP spid="23556" grpId="0"/>
      <p:bldP spid="23557" grpId="0" animBg="1"/>
      <p:bldP spid="23562" grpId="0"/>
      <p:bldP spid="23563" grpId="0"/>
      <p:bldP spid="2356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6NydC0b"/>
  <p:tag name="ARTICULATE_DESIGN_ID_3_DEFAULT DESIGN" val="HDJmmRhd"/>
  <p:tag name="ARTICULATE_DESIGN_ID_2_DEFAULT DESIGN" val="pEnH22Mp"/>
  <p:tag name="ARTICULATE_DESIGN_ID_4_DEFAULT DESIGN" val="hnZP7Lr4"/>
  <p:tag name="ARTICULATE_DESIGN_ID_5_DEFAULT DESIGN" val="YA6RjrbT"/>
  <p:tag name="ARTICULATE_DESIGN_ID_6_DEFAULT DESIGN" val="VxMJgrcp"/>
  <p:tag name="ARTICULATE_DESIGN_ID_7_DEFAULT DESIGN" val="AXS7V9ya"/>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16170</TotalTime>
  <Words>2360</Words>
  <Application>Microsoft Office PowerPoint</Application>
  <PresentationFormat>On-screen Show (4:3)</PresentationFormat>
  <Paragraphs>255</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Times New Roman</vt:lpstr>
      <vt:lpstr>Wingdings</vt:lpstr>
      <vt:lpstr>Arial</vt:lpstr>
      <vt:lpstr>Wingdings 2</vt:lpstr>
      <vt:lpstr>Default Design</vt:lpstr>
      <vt:lpstr>3_Default Design</vt:lpstr>
      <vt:lpstr>Acceleration</vt:lpstr>
      <vt:lpstr>Information</vt:lpstr>
      <vt:lpstr>What is acceleration?</vt:lpstr>
      <vt:lpstr>Acceleration and direction</vt:lpstr>
      <vt:lpstr>Estimating acceleration</vt:lpstr>
      <vt:lpstr>How is acceleration calculated?</vt:lpstr>
      <vt:lpstr>Simple acceleration problem</vt:lpstr>
      <vt:lpstr>Developing the formula</vt:lpstr>
      <vt:lpstr>Acceleration problem</vt:lpstr>
      <vt:lpstr>Using a formula triangle</vt:lpstr>
      <vt:lpstr>Acceleration problem</vt:lpstr>
      <vt:lpstr>Acceleration calculations</vt:lpstr>
      <vt:lpstr>Uniform acceleration</vt:lpstr>
      <vt:lpstr>Acceleration problem</vt:lpstr>
      <vt:lpstr>Acceleration problem</vt:lpstr>
      <vt:lpstr>Calculating acceleration from the gradient</vt:lpstr>
      <vt:lpstr>Analyzing velocity–time graphs</vt:lpstr>
      <vt:lpstr>What’s the acceleration?</vt:lpstr>
      <vt:lpstr>Calculating acceleration from a graph</vt:lpstr>
      <vt:lpstr>The area under a velocity–time graph</vt:lpstr>
      <vt:lpstr>The area under a velocity–time graph</vt:lpstr>
      <vt:lpstr>The area under a velocity–time graph</vt:lpstr>
      <vt:lpstr>Acceleration and direction</vt:lpstr>
      <vt:lpstr>Velocity–time graphs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Acceleration</dc:title>
  <dc:subject>Boardworks High School Physical Science</dc:subject>
  <dc:creator>Boardworks</dc:creator>
  <cp:lastModifiedBy>Tim Crilly</cp:lastModifiedBy>
  <cp:revision>734</cp:revision>
  <dcterms:created xsi:type="dcterms:W3CDTF">2003-10-06T13:07:42Z</dcterms:created>
  <dcterms:modified xsi:type="dcterms:W3CDTF">2019-01-31T15:29:45Z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A40D212B-C43C-4791-97FB-528DF1828B42</vt:lpwstr>
  </property>
  <property fmtid="{D5CDD505-2E9C-101B-9397-08002B2CF9AE}" pid="3" name="ArticulatePath">
    <vt:lpwstr>Acceleration</vt:lpwstr>
  </property>
</Properties>
</file>