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activeX/activeX1.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activeX/activeX2.xml" ContentType="application/vnd.ms-office.activeX+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3.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activeX/activeX4.xml" ContentType="application/vnd.ms-office.activeX+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095" r:id="rId1"/>
    <p:sldMasterId id="2147485109" r:id="rId2"/>
  </p:sldMasterIdLst>
  <p:notesMasterIdLst>
    <p:notesMasterId r:id="rId25"/>
  </p:notesMasterIdLst>
  <p:handoutMasterIdLst>
    <p:handoutMasterId r:id="rId26"/>
  </p:handoutMasterIdLst>
  <p:sldIdLst>
    <p:sldId id="430" r:id="rId3"/>
    <p:sldId id="519" r:id="rId4"/>
    <p:sldId id="508" r:id="rId5"/>
    <p:sldId id="485" r:id="rId6"/>
    <p:sldId id="510" r:id="rId7"/>
    <p:sldId id="511" r:id="rId8"/>
    <p:sldId id="486" r:id="rId9"/>
    <p:sldId id="517" r:id="rId10"/>
    <p:sldId id="488" r:id="rId11"/>
    <p:sldId id="514" r:id="rId12"/>
    <p:sldId id="516" r:id="rId13"/>
    <p:sldId id="518" r:id="rId14"/>
    <p:sldId id="490" r:id="rId15"/>
    <p:sldId id="497" r:id="rId16"/>
    <p:sldId id="498" r:id="rId17"/>
    <p:sldId id="446" r:id="rId18"/>
    <p:sldId id="499" r:id="rId19"/>
    <p:sldId id="447" r:id="rId20"/>
    <p:sldId id="445" r:id="rId21"/>
    <p:sldId id="457" r:id="rId22"/>
    <p:sldId id="504" r:id="rId23"/>
    <p:sldId id="453" r:id="rId24"/>
  </p:sldIdLst>
  <p:sldSz cx="9144000" cy="6858000" type="screen4x3"/>
  <p:notesSz cx="6858000" cy="9296400"/>
  <p:embeddedFontLst>
    <p:embeddedFont>
      <p:font typeface="Cambria Math" panose="02040503050406030204" pitchFamily="18" charset="0"/>
      <p:regular r:id="rId27"/>
    </p:embeddedFont>
    <p:embeddedFont>
      <p:font typeface="Wingdings 2" panose="05020102010507070707" pitchFamily="18" charset="2"/>
      <p:regular r:id="rId28"/>
    </p:embeddedFont>
  </p:embeddedFontLst>
  <p:custDataLst>
    <p:tags r:id="rId29"/>
  </p:custDataLst>
  <p:defaultTextStyle>
    <a:defPPr>
      <a:defRPr lang="en-US"/>
    </a:defPPr>
    <a:lvl1pPr algn="l" rtl="0" eaLnBrk="0" fontAlgn="base" hangingPunct="0">
      <a:spcBef>
        <a:spcPct val="0"/>
      </a:spcBef>
      <a:spcAft>
        <a:spcPct val="0"/>
      </a:spcAft>
      <a:defRPr sz="2400" kern="1200">
        <a:solidFill>
          <a:srgbClr val="000066"/>
        </a:solidFill>
        <a:latin typeface="Arial" charset="0"/>
        <a:ea typeface="+mn-ea"/>
        <a:cs typeface="+mn-cs"/>
      </a:defRPr>
    </a:lvl1pPr>
    <a:lvl2pPr marL="457200" algn="l" rtl="0" eaLnBrk="0" fontAlgn="base" hangingPunct="0">
      <a:spcBef>
        <a:spcPct val="0"/>
      </a:spcBef>
      <a:spcAft>
        <a:spcPct val="0"/>
      </a:spcAft>
      <a:defRPr sz="2400" kern="1200">
        <a:solidFill>
          <a:srgbClr val="000066"/>
        </a:solidFill>
        <a:latin typeface="Arial" charset="0"/>
        <a:ea typeface="+mn-ea"/>
        <a:cs typeface="+mn-cs"/>
      </a:defRPr>
    </a:lvl2pPr>
    <a:lvl3pPr marL="914400" algn="l" rtl="0" eaLnBrk="0" fontAlgn="base" hangingPunct="0">
      <a:spcBef>
        <a:spcPct val="0"/>
      </a:spcBef>
      <a:spcAft>
        <a:spcPct val="0"/>
      </a:spcAft>
      <a:defRPr sz="2400" kern="1200">
        <a:solidFill>
          <a:srgbClr val="000066"/>
        </a:solidFill>
        <a:latin typeface="Arial" charset="0"/>
        <a:ea typeface="+mn-ea"/>
        <a:cs typeface="+mn-cs"/>
      </a:defRPr>
    </a:lvl3pPr>
    <a:lvl4pPr marL="1371600" algn="l" rtl="0" eaLnBrk="0" fontAlgn="base" hangingPunct="0">
      <a:spcBef>
        <a:spcPct val="0"/>
      </a:spcBef>
      <a:spcAft>
        <a:spcPct val="0"/>
      </a:spcAft>
      <a:defRPr sz="2400" kern="1200">
        <a:solidFill>
          <a:srgbClr val="000066"/>
        </a:solidFill>
        <a:latin typeface="Arial" charset="0"/>
        <a:ea typeface="+mn-ea"/>
        <a:cs typeface="+mn-cs"/>
      </a:defRPr>
    </a:lvl4pPr>
    <a:lvl5pPr marL="1828800" algn="l" rtl="0" eaLnBrk="0" fontAlgn="base" hangingPunct="0">
      <a:spcBef>
        <a:spcPct val="0"/>
      </a:spcBef>
      <a:spcAft>
        <a:spcPct val="0"/>
      </a:spcAft>
      <a:defRPr sz="2400" kern="1200">
        <a:solidFill>
          <a:srgbClr val="000066"/>
        </a:solidFill>
        <a:latin typeface="Arial" charset="0"/>
        <a:ea typeface="+mn-ea"/>
        <a:cs typeface="+mn-cs"/>
      </a:defRPr>
    </a:lvl5pPr>
    <a:lvl6pPr marL="2286000" algn="l" defTabSz="914400" rtl="0" eaLnBrk="1" latinLnBrk="0" hangingPunct="1">
      <a:defRPr sz="2400" kern="1200">
        <a:solidFill>
          <a:srgbClr val="000066"/>
        </a:solidFill>
        <a:latin typeface="Arial" charset="0"/>
        <a:ea typeface="+mn-ea"/>
        <a:cs typeface="+mn-cs"/>
      </a:defRPr>
    </a:lvl6pPr>
    <a:lvl7pPr marL="2743200" algn="l" defTabSz="914400" rtl="0" eaLnBrk="1" latinLnBrk="0" hangingPunct="1">
      <a:defRPr sz="2400" kern="1200">
        <a:solidFill>
          <a:srgbClr val="000066"/>
        </a:solidFill>
        <a:latin typeface="Arial" charset="0"/>
        <a:ea typeface="+mn-ea"/>
        <a:cs typeface="+mn-cs"/>
      </a:defRPr>
    </a:lvl7pPr>
    <a:lvl8pPr marL="3200400" algn="l" defTabSz="914400" rtl="0" eaLnBrk="1" latinLnBrk="0" hangingPunct="1">
      <a:defRPr sz="2400" kern="1200">
        <a:solidFill>
          <a:srgbClr val="000066"/>
        </a:solidFill>
        <a:latin typeface="Arial" charset="0"/>
        <a:ea typeface="+mn-ea"/>
        <a:cs typeface="+mn-cs"/>
      </a:defRPr>
    </a:lvl8pPr>
    <a:lvl9pPr marL="3657600" algn="l" defTabSz="914400" rtl="0" eaLnBrk="1" latinLnBrk="0" hangingPunct="1">
      <a:defRPr sz="2400" kern="1200">
        <a:solidFill>
          <a:srgbClr val="000066"/>
        </a:solidFill>
        <a:latin typeface="Arial"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94">
          <p15:clr>
            <a:srgbClr val="A4A3A4"/>
          </p15:clr>
        </p15:guide>
        <p15:guide id="3" pos="1292" userDrawn="1">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DAF0"/>
    <a:srgbClr val="010066"/>
    <a:srgbClr val="286DA6"/>
    <a:srgbClr val="003399"/>
    <a:srgbClr val="33CC33"/>
    <a:srgbClr val="CC0099"/>
    <a:srgbClr val="0099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showGuides="1">
      <p:cViewPr>
        <p:scale>
          <a:sx n="85" d="100"/>
          <a:sy n="85" d="100"/>
        </p:scale>
        <p:origin x="618" y="162"/>
      </p:cViewPr>
      <p:guideLst>
        <p:guide orient="horz" pos="494"/>
        <p:guide orient="horz" pos="3894"/>
        <p:guide pos="1292"/>
        <p:guide pos="21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pPr>
              <a:defRPr/>
            </a:pPr>
            <a:fld id="{0FF35B76-810F-4AFA-A3DE-12D8C043F4C5}" type="slidenum">
              <a:rPr lang="en-GB"/>
              <a:pPr>
                <a:defRPr/>
              </a:pPr>
              <a:t>‹#›</a:t>
            </a:fld>
            <a:endParaRPr lang="en-GB"/>
          </a:p>
        </p:txBody>
      </p:sp>
      <p:sp>
        <p:nvSpPr>
          <p:cNvPr id="125959" name="Rectangle 7"/>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5" name="Rectangle 9">
            <a:extLst>
              <a:ext uri="{FF2B5EF4-FFF2-40B4-BE49-F238E27FC236}">
                <a16:creationId xmlns:a16="http://schemas.microsoft.com/office/drawing/2014/main" id="{1CBB5543-D06C-4663-86B5-57291D7351C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custDataLst>
      <p:tags r:id="rId2"/>
    </p:custDataLst>
    <p:extLst>
      <p:ext uri="{BB962C8B-B14F-4D97-AF65-F5344CB8AC3E}">
        <p14:creationId xmlns:p14="http://schemas.microsoft.com/office/powerpoint/2010/main" val="17306046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pPr>
              <a:defRPr/>
            </a:pPr>
            <a:fld id="{3EB740D8-34D8-4611-8E5E-9AA1B7D2102C}" type="slidenum">
              <a:rPr lang="en-US"/>
              <a:pPr>
                <a:defRPr/>
              </a:pPr>
              <a:t>‹#›</a:t>
            </a:fld>
            <a:endParaRPr lang="en-US"/>
          </a:p>
        </p:txBody>
      </p:sp>
      <p:sp>
        <p:nvSpPr>
          <p:cNvPr id="4105" name="Rectangle 9"/>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7" name="Rectangle 9">
            <a:extLst>
              <a:ext uri="{FF2B5EF4-FFF2-40B4-BE49-F238E27FC236}">
                <a16:creationId xmlns:a16="http://schemas.microsoft.com/office/drawing/2014/main" id="{B75643D5-A698-4E21-81C4-AC29369CDEEC}"/>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98136466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C382E631-07D2-4C98-8302-311C390B624E}"/>
              </a:ext>
            </a:extLst>
          </p:cNvPr>
          <p:cNvSpPr>
            <a:spLocks noGrp="1"/>
          </p:cNvSpPr>
          <p:nvPr>
            <p:ph type="sldNum" sz="quarter" idx="10"/>
          </p:nvPr>
        </p:nvSpPr>
        <p:spPr/>
        <p:txBody>
          <a:bodyPr/>
          <a:lstStyle/>
          <a:p>
            <a:pPr>
              <a:defRPr/>
            </a:pPr>
            <a:fld id="{3EB740D8-34D8-4611-8E5E-9AA1B7D2102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r>
              <a:rPr lang="en-GB" b="1" dirty="0"/>
              <a:t>Teacher notes</a:t>
            </a:r>
          </a:p>
          <a:p>
            <a:r>
              <a:rPr lang="en-GB" dirty="0"/>
              <a:t>An increase in force will result in an increased acceleration. By extending the time for which the force is applied, the tennis ball gains additional momentum in the form of increased velocity. Increasing the mass of the tennis ball, without changing the force or the time for which it is applied, will decrease the velocity.</a:t>
            </a:r>
          </a:p>
          <a:p>
            <a:pPr marL="0" marR="0" lvl="0" indent="0" algn="l" defTabSz="914400" rtl="0" eaLnBrk="0" fontAlgn="base" latinLnBrk="0" hangingPunct="0">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dirty="0">
              <a:effectLst/>
            </a:endParaRPr>
          </a:p>
        </p:txBody>
      </p:sp>
      <p:sp>
        <p:nvSpPr>
          <p:cNvPr id="2" name="Slide Number Placeholder 1">
            <a:extLst>
              <a:ext uri="{FF2B5EF4-FFF2-40B4-BE49-F238E27FC236}">
                <a16:creationId xmlns:a16="http://schemas.microsoft.com/office/drawing/2014/main" id="{EFCFA46E-E45E-4C6D-B494-4119881D63EB}"/>
              </a:ext>
            </a:extLst>
          </p:cNvPr>
          <p:cNvSpPr>
            <a:spLocks noGrp="1"/>
          </p:cNvSpPr>
          <p:nvPr>
            <p:ph type="sldNum" sz="quarter" idx="10"/>
          </p:nvPr>
        </p:nvSpPr>
        <p:spPr/>
        <p:txBody>
          <a:bodyPr/>
          <a:lstStyle/>
          <a:p>
            <a:pPr>
              <a:defRPr/>
            </a:pPr>
            <a:fld id="{3EB740D8-34D8-4611-8E5E-9AA1B7D2102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mc:AlternateContent xmlns:mc="http://schemas.openxmlformats.org/markup-compatibility/2006" xmlns:a14="http://schemas.microsoft.com/office/drawing/2010/main">
        <mc:Choice Requires="a14">
          <p:sp>
            <p:nvSpPr>
              <p:cNvPr id="37891" name="Notes Placeholder 2"/>
              <p:cNvSpPr>
                <a:spLocks noGrp="1"/>
              </p:cNvSpPr>
              <p:nvPr>
                <p:ph type="body" idx="1"/>
              </p:nvPr>
            </p:nvSpPr>
            <p:spPr>
              <a:noFill/>
              <a:ln/>
            </p:spPr>
            <p:txBody>
              <a:bodyPr/>
              <a:lstStyle/>
              <a:p>
                <a:r>
                  <a:rPr lang="en-GB" b="1" dirty="0"/>
                  <a:t>Teacher notes</a:t>
                </a:r>
              </a:p>
              <a:p>
                <a:r>
                  <a:rPr lang="en-GB" dirty="0"/>
                  <a:t>The yellow car has more momentum. </a:t>
                </a:r>
              </a:p>
              <a:p>
                <a:endParaRPr lang="en-GB" dirty="0"/>
              </a:p>
              <a:p>
                <a:r>
                  <a:rPr lang="en-GB" dirty="0"/>
                  <a:t>The driver in the yellow car experiences a greater force. For students who are more comfortable with algebra, there are many ways to show this mathematically; the following suggested example uses F = ma, a =</a:t>
                </a:r>
                <a14:m>
                  <m:oMath xmlns:m="http://schemas.openxmlformats.org/officeDocument/2006/math">
                    <m:r>
                      <a:rPr lang="en-GB" i="1" dirty="0" smtClean="0">
                        <a:latin typeface="Cambria Math" panose="02040503050406030204" pitchFamily="18" charset="0"/>
                      </a:rPr>
                      <m:t> </m:t>
                    </m:r>
                  </m:oMath>
                </a14:m>
                <a:r>
                  <a:rPr lang="en-GB" dirty="0"/>
                  <a:t>v/t and v = s/t.  </a:t>
                </a:r>
              </a:p>
              <a:p>
                <a:r>
                  <a:rPr lang="en-GB" dirty="0" err="1"/>
                  <a:t>v</a:t>
                </a:r>
                <a:r>
                  <a:rPr lang="en-GB" baseline="-25000" dirty="0" err="1"/>
                  <a:t>blue</a:t>
                </a:r>
                <a:r>
                  <a:rPr lang="en-GB" dirty="0"/>
                  <a:t>*</a:t>
                </a:r>
                <a:r>
                  <a:rPr lang="en-GB" dirty="0" err="1"/>
                  <a:t>t</a:t>
                </a:r>
                <a:r>
                  <a:rPr lang="en-GB" baseline="-25000" dirty="0" err="1"/>
                  <a:t>blue</a:t>
                </a:r>
                <a:r>
                  <a:rPr lang="en-GB" dirty="0"/>
                  <a:t> = </a:t>
                </a:r>
                <a:r>
                  <a:rPr lang="en-GB" dirty="0" err="1"/>
                  <a:t>v</a:t>
                </a:r>
                <a:r>
                  <a:rPr lang="en-GB" baseline="-25000" dirty="0" err="1"/>
                  <a:t>yellow</a:t>
                </a:r>
                <a:r>
                  <a:rPr lang="en-GB" dirty="0"/>
                  <a:t>*</a:t>
                </a:r>
                <a:r>
                  <a:rPr lang="en-GB" dirty="0" err="1"/>
                  <a:t>t</a:t>
                </a:r>
                <a:r>
                  <a:rPr lang="en-GB" baseline="-25000" dirty="0" err="1"/>
                  <a:t>yellow</a:t>
                </a:r>
                <a:r>
                  <a:rPr lang="en-GB" dirty="0"/>
                  <a:t> because the distance </a:t>
                </a:r>
                <a:r>
                  <a:rPr lang="en-GB" dirty="0" err="1"/>
                  <a:t>traveled</a:t>
                </a:r>
                <a:r>
                  <a:rPr lang="en-GB" dirty="0"/>
                  <a:t> by both is constant. Since the yellow car is traveling faster (i.e. </a:t>
                </a:r>
                <a:r>
                  <a:rPr lang="en-GB" dirty="0" err="1"/>
                  <a:t>v</a:t>
                </a:r>
                <a:r>
                  <a:rPr lang="en-GB" baseline="-25000" dirty="0" err="1"/>
                  <a:t>yellow</a:t>
                </a:r>
                <a:r>
                  <a:rPr lang="en-GB" dirty="0"/>
                  <a:t> &gt; </a:t>
                </a:r>
                <a:r>
                  <a:rPr lang="en-GB" dirty="0" err="1"/>
                  <a:t>v</a:t>
                </a:r>
                <a:r>
                  <a:rPr lang="en-GB" baseline="-25000" dirty="0" err="1"/>
                  <a:t>blue</a:t>
                </a:r>
                <a:r>
                  <a:rPr lang="en-GB" dirty="0"/>
                  <a:t>), the time taken to stop must be shorter (i.e. </a:t>
                </a:r>
                <a:r>
                  <a:rPr lang="en-GB" dirty="0" err="1"/>
                  <a:t>t</a:t>
                </a:r>
                <a:r>
                  <a:rPr lang="en-GB" baseline="-25000" dirty="0" err="1"/>
                  <a:t>blue</a:t>
                </a:r>
                <a:r>
                  <a:rPr lang="en-GB" dirty="0"/>
                  <a:t> &gt; </a:t>
                </a:r>
                <a:r>
                  <a:rPr lang="en-GB" dirty="0" err="1"/>
                  <a:t>t</a:t>
                </a:r>
                <a:r>
                  <a:rPr lang="en-GB" baseline="-25000" dirty="0" err="1"/>
                  <a:t>yellow</a:t>
                </a:r>
                <a:r>
                  <a:rPr lang="en-GB" dirty="0"/>
                  <a:t>). Therefore  </a:t>
                </a:r>
                <a:r>
                  <a:rPr lang="en-GB" dirty="0" err="1"/>
                  <a:t>a</a:t>
                </a:r>
                <a:r>
                  <a:rPr lang="en-GB" baseline="-25000" dirty="0" err="1"/>
                  <a:t>yellow</a:t>
                </a:r>
                <a:r>
                  <a:rPr lang="en-GB" dirty="0"/>
                  <a:t> &gt; </a:t>
                </a:r>
                <a:r>
                  <a:rPr lang="en-GB" dirty="0" err="1"/>
                  <a:t>a</a:t>
                </a:r>
                <a:r>
                  <a:rPr lang="en-GB" baseline="-25000" dirty="0" err="1"/>
                  <a:t>blue</a:t>
                </a:r>
                <a:r>
                  <a:rPr lang="en-GB" dirty="0"/>
                  <a:t>, and since the mass is the same, the force must also be larger by F = ma. </a:t>
                </a:r>
                <a:br>
                  <a:rPr lang="en-GB" dirty="0"/>
                </a:br>
                <a:br>
                  <a:rPr lang="en-GB" dirty="0"/>
                </a:br>
                <a:r>
                  <a:rPr lang="en-GB" dirty="0"/>
                  <a:t>As an extension, discuss with students whether the force is negative or positive. </a:t>
                </a:r>
              </a:p>
            </p:txBody>
          </p:sp>
        </mc:Choice>
        <mc:Fallback xmlns="">
          <p:sp>
            <p:nvSpPr>
              <p:cNvPr id="37891" name="Notes Placeholder 2"/>
              <p:cNvSpPr>
                <a:spLocks noGrp="1"/>
              </p:cNvSpPr>
              <p:nvPr>
                <p:ph type="body" idx="1"/>
              </p:nvPr>
            </p:nvSpPr>
            <p:spPr>
              <a:noFill/>
              <a:ln/>
            </p:spPr>
            <p:txBody>
              <a:bodyPr/>
              <a:lstStyle/>
              <a:p>
                <a:r>
                  <a:rPr lang="en-GB" b="1" dirty="0"/>
                  <a:t>Teacher notes</a:t>
                </a:r>
              </a:p>
              <a:p>
                <a:r>
                  <a:rPr lang="en-GB" dirty="0"/>
                  <a:t>The yellow car has more momentum. </a:t>
                </a:r>
              </a:p>
              <a:p>
                <a:endParaRPr lang="en-GB" dirty="0"/>
              </a:p>
              <a:p>
                <a:r>
                  <a:rPr lang="en-GB" dirty="0"/>
                  <a:t>The driver in the yellow car experiences a greater force. For students who are more comfortable with algebra, there are many ways to show this mathematically; the following suggested example uses F = ma, a =</a:t>
                </a:r>
                <a:r>
                  <a:rPr lang="en-GB" i="0" dirty="0">
                    <a:latin typeface="Cambria Math" panose="02040503050406030204" pitchFamily="18" charset="0"/>
                  </a:rPr>
                  <a:t> </a:t>
                </a:r>
                <a:r>
                  <a:rPr lang="en-GB" dirty="0"/>
                  <a:t>v/t and v = s/t.  </a:t>
                </a:r>
              </a:p>
              <a:p>
                <a:r>
                  <a:rPr lang="en-GB" dirty="0" err="1"/>
                  <a:t>v</a:t>
                </a:r>
                <a:r>
                  <a:rPr lang="en-GB" baseline="-25000" dirty="0" err="1"/>
                  <a:t>blue</a:t>
                </a:r>
                <a:r>
                  <a:rPr lang="en-GB" dirty="0"/>
                  <a:t>*</a:t>
                </a:r>
                <a:r>
                  <a:rPr lang="en-GB" dirty="0" err="1"/>
                  <a:t>t</a:t>
                </a:r>
                <a:r>
                  <a:rPr lang="en-GB" baseline="-25000" dirty="0" err="1"/>
                  <a:t>blue</a:t>
                </a:r>
                <a:r>
                  <a:rPr lang="en-GB" dirty="0"/>
                  <a:t> = </a:t>
                </a:r>
                <a:r>
                  <a:rPr lang="en-GB" dirty="0" err="1"/>
                  <a:t>v</a:t>
                </a:r>
                <a:r>
                  <a:rPr lang="en-GB" baseline="-25000" dirty="0" err="1"/>
                  <a:t>yellow</a:t>
                </a:r>
                <a:r>
                  <a:rPr lang="en-GB" dirty="0"/>
                  <a:t>*</a:t>
                </a:r>
                <a:r>
                  <a:rPr lang="en-GB" dirty="0" err="1"/>
                  <a:t>t</a:t>
                </a:r>
                <a:r>
                  <a:rPr lang="en-GB" baseline="-25000" dirty="0" err="1"/>
                  <a:t>yellow</a:t>
                </a:r>
                <a:r>
                  <a:rPr lang="en-GB" dirty="0"/>
                  <a:t> because the distance </a:t>
                </a:r>
                <a:r>
                  <a:rPr lang="en-GB" dirty="0" err="1"/>
                  <a:t>traveled</a:t>
                </a:r>
                <a:r>
                  <a:rPr lang="en-GB" dirty="0"/>
                  <a:t> by both is constant. Since the yellow car is traveling faster (i.e. </a:t>
                </a:r>
                <a:r>
                  <a:rPr lang="en-GB" dirty="0" err="1"/>
                  <a:t>v</a:t>
                </a:r>
                <a:r>
                  <a:rPr lang="en-GB" baseline="-25000" dirty="0" err="1"/>
                  <a:t>yellow</a:t>
                </a:r>
                <a:r>
                  <a:rPr lang="en-GB" dirty="0"/>
                  <a:t> &gt; </a:t>
                </a:r>
                <a:r>
                  <a:rPr lang="en-GB" dirty="0" err="1"/>
                  <a:t>v</a:t>
                </a:r>
                <a:r>
                  <a:rPr lang="en-GB" baseline="-25000" dirty="0" err="1"/>
                  <a:t>blue</a:t>
                </a:r>
                <a:r>
                  <a:rPr lang="en-GB" dirty="0"/>
                  <a:t>), the time taken to stop must be shorter (i.e. </a:t>
                </a:r>
                <a:r>
                  <a:rPr lang="en-GB" dirty="0" err="1"/>
                  <a:t>t</a:t>
                </a:r>
                <a:r>
                  <a:rPr lang="en-GB" baseline="-25000" dirty="0" err="1"/>
                  <a:t>blue</a:t>
                </a:r>
                <a:r>
                  <a:rPr lang="en-GB" dirty="0"/>
                  <a:t> &gt; </a:t>
                </a:r>
                <a:r>
                  <a:rPr lang="en-GB" dirty="0" err="1"/>
                  <a:t>t</a:t>
                </a:r>
                <a:r>
                  <a:rPr lang="en-GB" baseline="-25000" dirty="0" err="1"/>
                  <a:t>yellow</a:t>
                </a:r>
                <a:r>
                  <a:rPr lang="en-GB" dirty="0"/>
                  <a:t>). Therefore  </a:t>
                </a:r>
                <a:r>
                  <a:rPr lang="en-GB" dirty="0" err="1"/>
                  <a:t>a</a:t>
                </a:r>
                <a:r>
                  <a:rPr lang="en-GB" baseline="-25000" dirty="0" err="1"/>
                  <a:t>yellow</a:t>
                </a:r>
                <a:r>
                  <a:rPr lang="en-GB" dirty="0"/>
                  <a:t> &gt; </a:t>
                </a:r>
                <a:r>
                  <a:rPr lang="en-GB" dirty="0" err="1"/>
                  <a:t>a</a:t>
                </a:r>
                <a:r>
                  <a:rPr lang="en-GB" baseline="-25000" dirty="0" err="1"/>
                  <a:t>blue</a:t>
                </a:r>
                <a:r>
                  <a:rPr lang="en-GB" dirty="0"/>
                  <a:t>, and since the mass is the same, the force must also be larger by F = ma. </a:t>
                </a:r>
                <a:br>
                  <a:rPr lang="en-GB" dirty="0"/>
                </a:br>
                <a:br>
                  <a:rPr lang="en-GB" dirty="0"/>
                </a:br>
                <a:r>
                  <a:rPr lang="en-GB" dirty="0"/>
                  <a:t>As an extension, discuss with students whether the force is negative or positive. </a:t>
                </a:r>
              </a:p>
            </p:txBody>
          </p:sp>
        </mc:Fallback>
      </mc:AlternateContent>
      <p:sp>
        <p:nvSpPr>
          <p:cNvPr id="2" name="Slide Number Placeholder 1">
            <a:extLst>
              <a:ext uri="{FF2B5EF4-FFF2-40B4-BE49-F238E27FC236}">
                <a16:creationId xmlns:a16="http://schemas.microsoft.com/office/drawing/2014/main" id="{7D894D0A-9C3D-4D35-897C-BEB41DAF6EA1}"/>
              </a:ext>
            </a:extLst>
          </p:cNvPr>
          <p:cNvSpPr>
            <a:spLocks noGrp="1"/>
          </p:cNvSpPr>
          <p:nvPr>
            <p:ph type="sldNum" sz="quarter" idx="10"/>
          </p:nvPr>
        </p:nvSpPr>
        <p:spPr/>
        <p:txBody>
          <a:bodyPr/>
          <a:lstStyle/>
          <a:p>
            <a:pPr>
              <a:defRPr/>
            </a:pPr>
            <a:fld id="{3EB740D8-34D8-4611-8E5E-9AA1B7D2102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en-GB" b="1" dirty="0"/>
              <a:t>Photo credits:</a:t>
            </a:r>
            <a:r>
              <a:rPr lang="en-GB" dirty="0"/>
              <a:t> children’s playground © alex2004, high jumper © Brenda Carson, both at shutterstock.com 2018</a:t>
            </a:r>
          </a:p>
        </p:txBody>
      </p:sp>
      <p:sp>
        <p:nvSpPr>
          <p:cNvPr id="2" name="Slide Number Placeholder 1">
            <a:extLst>
              <a:ext uri="{FF2B5EF4-FFF2-40B4-BE49-F238E27FC236}">
                <a16:creationId xmlns:a16="http://schemas.microsoft.com/office/drawing/2014/main" id="{5ED3E38A-07BA-41F7-BFD1-01665BD38D5F}"/>
              </a:ext>
            </a:extLst>
          </p:cNvPr>
          <p:cNvSpPr>
            <a:spLocks noGrp="1"/>
          </p:cNvSpPr>
          <p:nvPr>
            <p:ph type="sldNum" sz="quarter" idx="10"/>
          </p:nvPr>
        </p:nvSpPr>
        <p:spPr/>
        <p:txBody>
          <a:bodyPr/>
          <a:lstStyle/>
          <a:p>
            <a:pPr>
              <a:defRPr/>
            </a:pPr>
            <a:fld id="{3EB740D8-34D8-4611-8E5E-9AA1B7D2102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GB" b="1" dirty="0"/>
              <a:t>Photo credit:</a:t>
            </a:r>
            <a:r>
              <a:rPr lang="en-GB" dirty="0"/>
              <a:t> © Volvo Car Corporation, Public Affairs, SE-405 31 Gothenburg, 2018</a:t>
            </a:r>
          </a:p>
        </p:txBody>
      </p:sp>
      <p:sp>
        <p:nvSpPr>
          <p:cNvPr id="2" name="Slide Number Placeholder 1">
            <a:extLst>
              <a:ext uri="{FF2B5EF4-FFF2-40B4-BE49-F238E27FC236}">
                <a16:creationId xmlns:a16="http://schemas.microsoft.com/office/drawing/2014/main" id="{8EF97FFB-E65F-435A-9FC2-01725DC3D919}"/>
              </a:ext>
            </a:extLst>
          </p:cNvPr>
          <p:cNvSpPr>
            <a:spLocks noGrp="1"/>
          </p:cNvSpPr>
          <p:nvPr>
            <p:ph type="sldNum" sz="quarter" idx="10"/>
          </p:nvPr>
        </p:nvSpPr>
        <p:spPr/>
        <p:txBody>
          <a:bodyPr/>
          <a:lstStyle/>
          <a:p>
            <a:pPr>
              <a:defRPr/>
            </a:pPr>
            <a:fld id="{3EB740D8-34D8-4611-8E5E-9AA1B7D2102C}"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b="1" dirty="0"/>
              <a:t>Teacher notes</a:t>
            </a:r>
          </a:p>
          <a:p>
            <a:pPr eaLnBrk="1" hangingPunct="1"/>
            <a:r>
              <a:rPr lang="en-GB" dirty="0"/>
              <a:t>You could ask students to suggest explanations, before clicking to the next slide where a flash activity explains the principles behind seatbelts, airbags and crumple zones.</a:t>
            </a:r>
          </a:p>
          <a:p>
            <a:pPr eaLnBrk="1" hangingPunct="1"/>
            <a:endParaRPr lang="en-GB" dirty="0"/>
          </a:p>
          <a:p>
            <a:pPr eaLnBrk="1" hangingPunct="1"/>
            <a:r>
              <a:rPr lang="en-GB" b="1" dirty="0"/>
              <a:t>Photo credit:</a:t>
            </a:r>
            <a:r>
              <a:rPr lang="en-GB" dirty="0"/>
              <a:t> © Volvo Car Corporation, Public Affairs, SE-405 31 Gothenburg</a:t>
            </a:r>
          </a:p>
        </p:txBody>
      </p:sp>
      <p:sp>
        <p:nvSpPr>
          <p:cNvPr id="2" name="Slide Number Placeholder 1">
            <a:extLst>
              <a:ext uri="{FF2B5EF4-FFF2-40B4-BE49-F238E27FC236}">
                <a16:creationId xmlns:a16="http://schemas.microsoft.com/office/drawing/2014/main" id="{29A735DE-5586-43D0-AF4F-B62B153DF4DF}"/>
              </a:ext>
            </a:extLst>
          </p:cNvPr>
          <p:cNvSpPr>
            <a:spLocks noGrp="1"/>
          </p:cNvSpPr>
          <p:nvPr>
            <p:ph type="sldNum" sz="quarter" idx="10"/>
          </p:nvPr>
        </p:nvSpPr>
        <p:spPr/>
        <p:txBody>
          <a:bodyPr/>
          <a:lstStyle/>
          <a:p>
            <a:pPr>
              <a:defRPr/>
            </a:pPr>
            <a:fld id="{3EB740D8-34D8-4611-8E5E-9AA1B7D2102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1" y="4415790"/>
            <a:ext cx="5029200" cy="4183380"/>
          </a:xfrm>
          <a:noFill/>
          <a:ln/>
        </p:spPr>
        <p:txBody>
          <a:bodyPr>
            <a:normAutofit fontScale="77500" lnSpcReduction="20000"/>
          </a:bodyPr>
          <a:lstStyle/>
          <a:p>
            <a:pPr eaLnBrk="1" hangingPunct="1">
              <a:lnSpc>
                <a:spcPct val="120000"/>
              </a:lnSpc>
            </a:pPr>
            <a:r>
              <a:rPr lang="en-GB" b="1" dirty="0"/>
              <a:t>Teacher notes</a:t>
            </a:r>
          </a:p>
          <a:p>
            <a:pPr eaLnBrk="1" hangingPunct="1">
              <a:lnSpc>
                <a:spcPct val="120000"/>
              </a:lnSpc>
            </a:pPr>
            <a:r>
              <a:rPr lang="en-GB" dirty="0"/>
              <a:t>This guide to car safety features explains how seatbelts, airbags and crumple zones reduce the rate of change of momentum in order to minimize the forces acting on passengers or drivers. </a:t>
            </a:r>
          </a:p>
          <a:p>
            <a:pPr eaLnBrk="1" hangingPunct="1">
              <a:lnSpc>
                <a:spcPct val="120000"/>
              </a:lnSpc>
            </a:pPr>
            <a:endParaRPr lang="en-GB" dirty="0"/>
          </a:p>
          <a:p>
            <a:pPr marL="0" marR="0" lvl="0" indent="0" algn="l" defTabSz="914400" rtl="0" eaLnBrk="1" fontAlgn="base" latinLnBrk="0" hangingPunct="1">
              <a:lnSpc>
                <a:spcPct val="120000"/>
              </a:lnSpc>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Changing Momentum</a:t>
            </a:r>
            <a:r>
              <a:rPr lang="en-GB" altLang="en-US" dirty="0">
                <a:latin typeface="Arial" panose="020B0604020202020204" pitchFamily="34" charset="0"/>
              </a:rPr>
              <a:t>.</a:t>
            </a:r>
          </a:p>
          <a:p>
            <a:pPr eaLnBrk="1" hangingPunct="1">
              <a:lnSpc>
                <a:spcPct val="120000"/>
              </a:lnSpc>
            </a:pPr>
            <a:endParaRPr lang="en-GB" sz="1200" kern="1200" dirty="0">
              <a:solidFill>
                <a:schemeClr val="tx1"/>
              </a:solidFill>
              <a:effectLst/>
              <a:latin typeface="Arial" charset="0"/>
              <a:ea typeface="+mn-ea"/>
              <a:cs typeface="+mn-cs"/>
            </a:endParaRPr>
          </a:p>
          <a:p>
            <a:pPr eaLnBrk="1" hangingPunct="1">
              <a:lnSpc>
                <a:spcPct val="120000"/>
              </a:lnSpc>
            </a:pPr>
            <a:r>
              <a:rPr lang="en-GB" sz="1200" kern="1200" dirty="0">
                <a:solidFill>
                  <a:schemeClr val="tx1"/>
                </a:solidFill>
                <a:effectLst/>
                <a:latin typeface="Arial" charset="0"/>
                <a:ea typeface="+mn-ea"/>
                <a:cs typeface="+mn-cs"/>
              </a:rPr>
              <a:t>The worksheet accompanying this slide covers the Science and Engineering Practices:</a:t>
            </a:r>
            <a:endParaRPr lang="en-GB" dirty="0"/>
          </a:p>
          <a:p>
            <a:pPr marL="171450" marR="0" lvl="0" indent="-171450" algn="l" defTabSz="914400" rtl="0" eaLnBrk="1" fontAlgn="base" latinLnBrk="0" hangingPunct="1">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p>
          <a:p>
            <a:pPr marL="171450" marR="0" lvl="0" indent="-171450" algn="l" defTabSz="914400" rtl="0" eaLnBrk="1" fontAlgn="base" latinLnBrk="0" hangingPunct="1">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Select appropriate tools to collect, record,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and evaluate data.</a:t>
            </a:r>
            <a:endParaRPr lang="en-GB" dirty="0">
              <a:effectLst/>
            </a:endParaRPr>
          </a:p>
          <a:p>
            <a:pPr marL="171450" marR="0" lvl="0" indent="-171450" algn="l" defTabSz="914400" rtl="0" eaLnBrk="1" fontAlgn="base" latinLnBrk="0" hangingPunct="1">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Apply scientific ideas, principles, and/or evidence to provide an explanation of phenomena and solve design problems, taking into account possible unanticipated effects.</a:t>
            </a:r>
          </a:p>
          <a:p>
            <a:pPr marL="171450" marR="0" lvl="0" indent="-171450" algn="l" defTabSz="914400" rtl="0" eaLnBrk="1" fontAlgn="base" latinLnBrk="0" hangingPunct="1">
              <a:lnSpc>
                <a:spcPct val="12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effectLst/>
            </a:endParaRPr>
          </a:p>
          <a:p>
            <a:pPr eaLnBrk="1" hangingPunct="1">
              <a:lnSpc>
                <a:spcPct val="120000"/>
              </a:lnSpc>
            </a:pPr>
            <a:endParaRPr lang="en-GB" dirty="0"/>
          </a:p>
          <a:p>
            <a:pPr eaLnBrk="1" hangingPunct="1">
              <a:lnSpc>
                <a:spcPct val="120000"/>
              </a:lnSpc>
            </a:pPr>
            <a:r>
              <a:rPr lang="en-GB" b="1" dirty="0"/>
              <a:t>Photo credit:</a:t>
            </a:r>
            <a:r>
              <a:rPr lang="en-GB" dirty="0"/>
              <a:t> Volvo Car Corporation, Public Affairs, SE-405 31 Gothenburg</a:t>
            </a:r>
          </a:p>
        </p:txBody>
      </p:sp>
      <p:sp>
        <p:nvSpPr>
          <p:cNvPr id="2" name="Slide Number Placeholder 1">
            <a:extLst>
              <a:ext uri="{FF2B5EF4-FFF2-40B4-BE49-F238E27FC236}">
                <a16:creationId xmlns:a16="http://schemas.microsoft.com/office/drawing/2014/main" id="{E23E792E-CA62-49FC-92C9-2980BF549D07}"/>
              </a:ext>
            </a:extLst>
          </p:cNvPr>
          <p:cNvSpPr>
            <a:spLocks noGrp="1"/>
          </p:cNvSpPr>
          <p:nvPr>
            <p:ph type="sldNum" sz="quarter" idx="10"/>
          </p:nvPr>
        </p:nvSpPr>
        <p:spPr/>
        <p:txBody>
          <a:bodyPr/>
          <a:lstStyle/>
          <a:p>
            <a:pPr>
              <a:defRPr/>
            </a:pPr>
            <a:fld id="{3EB740D8-34D8-4611-8E5E-9AA1B7D2102C}"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xfrm>
            <a:off x="914401" y="4415790"/>
            <a:ext cx="5029200" cy="4183380"/>
          </a:xfrm>
          <a:noFill/>
          <a:ln/>
        </p:spPr>
        <p:txBody>
          <a:bodyPr>
            <a:normAutofit fontScale="92500" lnSpcReduction="10000"/>
          </a:bodyPr>
          <a:lstStyle/>
          <a:p>
            <a:pPr>
              <a:lnSpc>
                <a:spcPct val="110000"/>
              </a:lnSpc>
            </a:pPr>
            <a:r>
              <a:rPr lang="en-GB" b="1" dirty="0"/>
              <a:t>Teacher notes</a:t>
            </a:r>
          </a:p>
          <a:p>
            <a:pPr>
              <a:lnSpc>
                <a:spcPct val="110000"/>
              </a:lnSpc>
            </a:pPr>
            <a:r>
              <a:rPr lang="en-GB" dirty="0"/>
              <a:t>Nylon is the best material to use, because it stretches, but not too much, and can take a lot of weight without breaking.</a:t>
            </a:r>
          </a:p>
          <a:p>
            <a:pPr>
              <a:lnSpc>
                <a:spcPct val="110000"/>
              </a:lnSpc>
            </a:pPr>
            <a:r>
              <a:rPr lang="en-GB" dirty="0"/>
              <a:t>Polythene is too stretchy and could allow the person to move too much in a crash.</a:t>
            </a:r>
          </a:p>
          <a:p>
            <a:pPr>
              <a:lnSpc>
                <a:spcPct val="110000"/>
              </a:lnSpc>
            </a:pPr>
            <a:r>
              <a:rPr lang="en-GB" dirty="0"/>
              <a:t>Cotton breaks too easily for use in seat belts.</a:t>
            </a:r>
          </a:p>
          <a:p>
            <a:pPr>
              <a:lnSpc>
                <a:spcPct val="110000"/>
              </a:lnSpc>
            </a:pPr>
            <a:r>
              <a:rPr lang="en-GB" dirty="0"/>
              <a:t>Steel wool does not stretch enough to slow the person gradually.</a:t>
            </a:r>
          </a:p>
          <a:p>
            <a:pPr>
              <a:lnSpc>
                <a:spcPct val="110000"/>
              </a:lnSpc>
            </a:pPr>
            <a:endParaRPr lang="en-GB" dirty="0"/>
          </a:p>
          <a:p>
            <a:pPr marL="0" marR="0" lvl="0" indent="0" algn="l" defTabSz="914400" rtl="0" eaLnBrk="0" fontAlgn="base" latinLnBrk="0" hangingPunct="0">
              <a:lnSpc>
                <a:spcPct val="110000"/>
              </a:lnSpc>
              <a:spcAft>
                <a:spcPct val="0"/>
              </a:spcAft>
              <a:buClrTx/>
              <a:buSzTx/>
              <a:buFontTx/>
              <a:buNone/>
              <a:tabLst/>
              <a:defRPr/>
            </a:pPr>
            <a:r>
              <a:rPr lang="en-GB" dirty="0"/>
              <a:t>This table could be linked to work on Hooke’s law. Samples of these materials and others could be tested in class to assess their properties. For more information about Hooke’s law, please refer to the </a:t>
            </a:r>
            <a:r>
              <a:rPr lang="en-GB" i="1" dirty="0"/>
              <a:t>Elasticity </a:t>
            </a:r>
            <a:r>
              <a:rPr lang="en-GB" dirty="0"/>
              <a:t>presentation.</a:t>
            </a:r>
          </a:p>
          <a:p>
            <a:pPr>
              <a:lnSpc>
                <a:spcPct val="110000"/>
              </a:lnSpc>
            </a:pPr>
            <a:endParaRPr lang="en-GB" dirty="0"/>
          </a:p>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to identify design features or characteristics of the components of a proposed process or system to optimize it relative to criteria for success.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p>
        </p:txBody>
      </p:sp>
      <p:sp>
        <p:nvSpPr>
          <p:cNvPr id="2" name="Slide Number Placeholder 1">
            <a:extLst>
              <a:ext uri="{FF2B5EF4-FFF2-40B4-BE49-F238E27FC236}">
                <a16:creationId xmlns:a16="http://schemas.microsoft.com/office/drawing/2014/main" id="{D7E88C08-6238-4FD0-BC65-14FE9D789725}"/>
              </a:ext>
            </a:extLst>
          </p:cNvPr>
          <p:cNvSpPr>
            <a:spLocks noGrp="1"/>
          </p:cNvSpPr>
          <p:nvPr>
            <p:ph type="sldNum" sz="quarter" idx="10"/>
          </p:nvPr>
        </p:nvSpPr>
        <p:spPr/>
        <p:txBody>
          <a:bodyPr/>
          <a:lstStyle/>
          <a:p>
            <a:pPr>
              <a:defRPr/>
            </a:pPr>
            <a:fld id="{3EB740D8-34D8-4611-8E5E-9AA1B7D2102C}" type="slidenum">
              <a:rPr lang="en-US" smtClean="0"/>
              <a:pPr>
                <a:defRPr/>
              </a:pPr>
              <a:t>16</a:t>
            </a:fld>
            <a:endParaRPr lang="en-US"/>
          </a:p>
        </p:txBody>
      </p:sp>
    </p:spTree>
    <p:extLst>
      <p:ext uri="{BB962C8B-B14F-4D97-AF65-F5344CB8AC3E}">
        <p14:creationId xmlns:p14="http://schemas.microsoft.com/office/powerpoint/2010/main" val="2234010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GB" b="1" dirty="0"/>
              <a:t>Teacher notes</a:t>
            </a:r>
          </a:p>
          <a:p>
            <a:r>
              <a:rPr lang="en-GB" dirty="0"/>
              <a:t>With a seatbelt, the force on the driver would have been:</a:t>
            </a:r>
          </a:p>
          <a:p>
            <a:r>
              <a:rPr lang="en-GB" dirty="0"/>
              <a:t>1,125/0.2 = 5,625 N</a:t>
            </a:r>
          </a:p>
          <a:p>
            <a:r>
              <a:rPr lang="en-GB" dirty="0"/>
              <a:t>This is around a fifth of the force in the original impact.</a:t>
            </a:r>
          </a:p>
          <a:p>
            <a:pPr marL="0" marR="0" lvl="0" indent="0" algn="l" defTabSz="914400" rtl="0" eaLnBrk="0" fontAlgn="base" latinLnBrk="0" hangingPunct="0">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256A0BB4-327F-44FB-BFC0-B9FBBF7B8CDD}"/>
              </a:ext>
            </a:extLst>
          </p:cNvPr>
          <p:cNvSpPr>
            <a:spLocks noGrp="1"/>
          </p:cNvSpPr>
          <p:nvPr>
            <p:ph type="sldNum" sz="quarter" idx="10"/>
          </p:nvPr>
        </p:nvSpPr>
        <p:spPr/>
        <p:txBody>
          <a:bodyPr/>
          <a:lstStyle/>
          <a:p>
            <a:pPr>
              <a:defRPr/>
            </a:pPr>
            <a:fld id="{3EB740D8-34D8-4611-8E5E-9AA1B7D2102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xfrm>
            <a:off x="914401" y="4415790"/>
            <a:ext cx="5029200" cy="4183380"/>
          </a:xfrm>
          <a:noFill/>
          <a:ln/>
        </p:spPr>
        <p:txBody>
          <a:bodyPr/>
          <a:lstStyle/>
          <a:p>
            <a:endParaRPr lang="en-GB" b="0" i="0" dirty="0"/>
          </a:p>
        </p:txBody>
      </p:sp>
      <p:sp>
        <p:nvSpPr>
          <p:cNvPr id="2" name="Slide Number Placeholder 1">
            <a:extLst>
              <a:ext uri="{FF2B5EF4-FFF2-40B4-BE49-F238E27FC236}">
                <a16:creationId xmlns:a16="http://schemas.microsoft.com/office/drawing/2014/main" id="{E9FD48A8-6A9B-449B-A1A5-078FD7C8CC55}"/>
              </a:ext>
            </a:extLst>
          </p:cNvPr>
          <p:cNvSpPr>
            <a:spLocks noGrp="1"/>
          </p:cNvSpPr>
          <p:nvPr>
            <p:ph type="sldNum" sz="quarter" idx="10"/>
          </p:nvPr>
        </p:nvSpPr>
        <p:spPr/>
        <p:txBody>
          <a:bodyPr/>
          <a:lstStyle/>
          <a:p>
            <a:pPr>
              <a:defRPr/>
            </a:pPr>
            <a:fld id="{3EB740D8-34D8-4611-8E5E-9AA1B7D2102C}" type="slidenum">
              <a:rPr lang="en-US" smtClean="0"/>
              <a:pPr>
                <a:defRPr/>
              </a:pPr>
              <a:t>18</a:t>
            </a:fld>
            <a:endParaRPr lang="en-US"/>
          </a:p>
        </p:txBody>
      </p:sp>
    </p:spTree>
    <p:extLst>
      <p:ext uri="{BB962C8B-B14F-4D97-AF65-F5344CB8AC3E}">
        <p14:creationId xmlns:p14="http://schemas.microsoft.com/office/powerpoint/2010/main" val="358119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sz="1200" b="0" kern="1200" dirty="0">
              <a:solidFill>
                <a:schemeClr val="tx1"/>
              </a:solidFill>
              <a:effectLst/>
              <a:latin typeface="Arial" charset="0"/>
              <a:ea typeface="+mn-ea"/>
              <a:cs typeface="+mn-cs"/>
            </a:endParaRPr>
          </a:p>
          <a:p>
            <a:pPr marL="0" indent="0">
              <a:buFont typeface="Arial" panose="020B0604020202020204" pitchFamily="34" charset="0"/>
              <a:buNone/>
            </a:pPr>
            <a:endParaRPr lang="en-GB" sz="1200" b="0" kern="1200" dirty="0">
              <a:solidFill>
                <a:schemeClr val="tx1"/>
              </a:solidFill>
              <a:effectLst/>
              <a:latin typeface="Arial" charset="0"/>
              <a:ea typeface="+mn-ea"/>
              <a:cs typeface="+mn-cs"/>
            </a:endParaRPr>
          </a:p>
          <a:p>
            <a:pPr marL="0" indent="0">
              <a:buFont typeface="Arial" panose="020B0604020202020204" pitchFamily="34" charset="0"/>
              <a:buNone/>
            </a:pPr>
            <a:r>
              <a:rPr lang="en-GB" b="1" dirty="0"/>
              <a:t>Photo credit:</a:t>
            </a:r>
            <a:r>
              <a:rPr lang="en-GB" dirty="0"/>
              <a:t> © (</a:t>
            </a:r>
            <a:r>
              <a:rPr lang="en-GB" dirty="0" err="1"/>
              <a:t>Péter</a:t>
            </a:r>
            <a:r>
              <a:rPr lang="en-GB" dirty="0"/>
              <a:t> </a:t>
            </a:r>
            <a:r>
              <a:rPr lang="en-GB" dirty="0" err="1"/>
              <a:t>Gudella</a:t>
            </a:r>
            <a:r>
              <a:rPr lang="en-GB" dirty="0"/>
              <a:t>), Shutterstock 2018</a:t>
            </a:r>
          </a:p>
        </p:txBody>
      </p:sp>
      <p:sp>
        <p:nvSpPr>
          <p:cNvPr id="2" name="Slide Number Placeholder 1">
            <a:extLst>
              <a:ext uri="{FF2B5EF4-FFF2-40B4-BE49-F238E27FC236}">
                <a16:creationId xmlns:a16="http://schemas.microsoft.com/office/drawing/2014/main" id="{512FE1EF-B1C5-456C-AC65-698A8971092C}"/>
              </a:ext>
            </a:extLst>
          </p:cNvPr>
          <p:cNvSpPr>
            <a:spLocks noGrp="1"/>
          </p:cNvSpPr>
          <p:nvPr>
            <p:ph type="sldNum" sz="quarter" idx="10"/>
          </p:nvPr>
        </p:nvSpPr>
        <p:spPr/>
        <p:txBody>
          <a:bodyPr/>
          <a:lstStyle/>
          <a:p>
            <a:pPr>
              <a:defRPr/>
            </a:pPr>
            <a:fld id="{3EB740D8-34D8-4611-8E5E-9AA1B7D2102C}" type="slidenum">
              <a:rPr lang="en-US" smtClean="0"/>
              <a:pPr>
                <a:defRPr/>
              </a:pPr>
              <a:t>19</a:t>
            </a:fld>
            <a:endParaRPr lang="en-US"/>
          </a:p>
        </p:txBody>
      </p:sp>
    </p:spTree>
    <p:extLst>
      <p:ext uri="{BB962C8B-B14F-4D97-AF65-F5344CB8AC3E}">
        <p14:creationId xmlns:p14="http://schemas.microsoft.com/office/powerpoint/2010/main" val="132885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2B6BAD97-0564-4A9B-A495-50160F592F41}"/>
              </a:ext>
            </a:extLst>
          </p:cNvPr>
          <p:cNvSpPr>
            <a:spLocks noGrp="1"/>
          </p:cNvSpPr>
          <p:nvPr>
            <p:ph type="sldNum" sz="quarter" idx="10"/>
          </p:nvPr>
        </p:nvSpPr>
        <p:spPr/>
        <p:txBody>
          <a:bodyPr/>
          <a:lstStyle/>
          <a:p>
            <a:pPr>
              <a:defRPr/>
            </a:pPr>
            <a:fld id="{3EB740D8-34D8-4611-8E5E-9AA1B7D2102C}" type="slidenum">
              <a:rPr lang="en-US" smtClean="0"/>
              <a:pPr>
                <a:defRPr/>
              </a:pPr>
              <a:t>2</a:t>
            </a:fld>
            <a:endParaRPr lang="en-US"/>
          </a:p>
        </p:txBody>
      </p:sp>
    </p:spTree>
    <p:extLst>
      <p:ext uri="{BB962C8B-B14F-4D97-AF65-F5344CB8AC3E}">
        <p14:creationId xmlns:p14="http://schemas.microsoft.com/office/powerpoint/2010/main" val="2453475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a:noFill/>
          <a:ln/>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p>
          <a:p>
            <a:endParaRPr lang="en-GB" b="1" dirty="0"/>
          </a:p>
          <a:p>
            <a:r>
              <a:rPr lang="en-GB" b="1" dirty="0"/>
              <a:t>Video credit:</a:t>
            </a:r>
            <a:r>
              <a:rPr lang="en-GB" dirty="0"/>
              <a:t> © (</a:t>
            </a:r>
            <a:r>
              <a:rPr lang="en-GB" dirty="0" err="1"/>
              <a:t>saginbay</a:t>
            </a:r>
            <a:r>
              <a:rPr lang="en-GB" dirty="0"/>
              <a:t>), Shutterstock 2018</a:t>
            </a:r>
          </a:p>
        </p:txBody>
      </p:sp>
      <p:sp>
        <p:nvSpPr>
          <p:cNvPr id="2" name="Slide Number Placeholder 1">
            <a:extLst>
              <a:ext uri="{FF2B5EF4-FFF2-40B4-BE49-F238E27FC236}">
                <a16:creationId xmlns:a16="http://schemas.microsoft.com/office/drawing/2014/main" id="{22DDF649-8412-4119-92BD-315FAC705925}"/>
              </a:ext>
            </a:extLst>
          </p:cNvPr>
          <p:cNvSpPr>
            <a:spLocks noGrp="1"/>
          </p:cNvSpPr>
          <p:nvPr>
            <p:ph type="sldNum" sz="quarter" idx="10"/>
          </p:nvPr>
        </p:nvSpPr>
        <p:spPr/>
        <p:txBody>
          <a:bodyPr/>
          <a:lstStyle/>
          <a:p>
            <a:pPr>
              <a:defRPr/>
            </a:pPr>
            <a:fld id="{3EB740D8-34D8-4611-8E5E-9AA1B7D2102C}" type="slidenum">
              <a:rPr lang="en-US" smtClean="0"/>
              <a:pPr>
                <a:defRPr/>
              </a:pPr>
              <a:t>20</a:t>
            </a:fld>
            <a:endParaRPr lang="en-US"/>
          </a:p>
        </p:txBody>
      </p:sp>
    </p:spTree>
    <p:extLst>
      <p:ext uri="{BB962C8B-B14F-4D97-AF65-F5344CB8AC3E}">
        <p14:creationId xmlns:p14="http://schemas.microsoft.com/office/powerpoint/2010/main" val="210700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xfrm>
            <a:off x="914401" y="4415790"/>
            <a:ext cx="5029200" cy="4183380"/>
          </a:xfrm>
          <a:noFill/>
          <a:ln/>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indent="-171450">
              <a:buFont typeface="Arial" panose="020B0604020202020204" pitchFamily="34" charset="0"/>
              <a:buChar cha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Design, evaluate, and/or refine a solution to a complex real-world problem, based on scientific knowledge, student-generated sources of evidence, prioritized criteria, and trade-off considerations.</a:t>
            </a:r>
            <a:endParaRPr lang="en-GB" dirty="0"/>
          </a:p>
        </p:txBody>
      </p:sp>
      <p:sp>
        <p:nvSpPr>
          <p:cNvPr id="2" name="Slide Number Placeholder 1">
            <a:extLst>
              <a:ext uri="{FF2B5EF4-FFF2-40B4-BE49-F238E27FC236}">
                <a16:creationId xmlns:a16="http://schemas.microsoft.com/office/drawing/2014/main" id="{E019D61F-3753-410F-A6D3-E60FE86757A6}"/>
              </a:ext>
            </a:extLst>
          </p:cNvPr>
          <p:cNvSpPr>
            <a:spLocks noGrp="1"/>
          </p:cNvSpPr>
          <p:nvPr>
            <p:ph type="sldNum" sz="quarter" idx="10"/>
          </p:nvPr>
        </p:nvSpPr>
        <p:spPr/>
        <p:txBody>
          <a:bodyPr/>
          <a:lstStyle/>
          <a:p>
            <a:pPr>
              <a:defRPr/>
            </a:pPr>
            <a:fld id="{3EB740D8-34D8-4611-8E5E-9AA1B7D2102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xfrm>
            <a:off x="914401" y="4415790"/>
            <a:ext cx="5029200" cy="4183380"/>
          </a:xfrm>
          <a:noFill/>
          <a:ln/>
        </p:spPr>
        <p:txBody>
          <a:bodyPr/>
          <a:lstStyle/>
          <a:p>
            <a:pPr>
              <a:lnSpc>
                <a:spcPct val="110000"/>
              </a:lnSpc>
            </a:pPr>
            <a:r>
              <a:rPr lang="en-GB" b="1" dirty="0"/>
              <a:t>Teacher notes</a:t>
            </a:r>
          </a:p>
          <a:p>
            <a:pPr>
              <a:lnSpc>
                <a:spcPct val="110000"/>
              </a:lnSpc>
            </a:pPr>
            <a:r>
              <a:rPr lang="en-GB" dirty="0"/>
              <a:t>Data from www.nhtsa.gov.</a:t>
            </a: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Tx/>
              <a:buNone/>
              <a:tabLst/>
              <a:defRPr/>
            </a:pPr>
            <a:endParaRPr lang="en-GB"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to identify design features or characteristics of the components of a proposed process or system to optimize it relative to criteria for success.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Consider limitations of data analysis (e.g., measurement error, sample selection) when </a:t>
            </a:r>
            <a:r>
              <a:rPr lang="en-GB" sz="1200" kern="1200" dirty="0" err="1">
                <a:solidFill>
                  <a:schemeClr val="tx1"/>
                </a:solidFill>
                <a:effectLst/>
                <a:latin typeface="Arial" charset="0"/>
                <a:ea typeface="+mn-ea"/>
                <a:cs typeface="+mn-cs"/>
              </a:rPr>
              <a:t>analyzing</a:t>
            </a:r>
            <a:r>
              <a:rPr lang="en-GB" sz="1200" kern="1200" dirty="0">
                <a:solidFill>
                  <a:schemeClr val="tx1"/>
                </a:solidFill>
                <a:effectLst/>
                <a:latin typeface="Arial" charset="0"/>
                <a:ea typeface="+mn-ea"/>
                <a:cs typeface="+mn-cs"/>
              </a:rPr>
              <a:t> and interpreting data.</a:t>
            </a:r>
          </a:p>
        </p:txBody>
      </p:sp>
      <p:sp>
        <p:nvSpPr>
          <p:cNvPr id="2" name="Slide Number Placeholder 1">
            <a:extLst>
              <a:ext uri="{FF2B5EF4-FFF2-40B4-BE49-F238E27FC236}">
                <a16:creationId xmlns:a16="http://schemas.microsoft.com/office/drawing/2014/main" id="{8B2F1DC7-635D-442B-A3E8-015BA4AA19D9}"/>
              </a:ext>
            </a:extLst>
          </p:cNvPr>
          <p:cNvSpPr>
            <a:spLocks noGrp="1"/>
          </p:cNvSpPr>
          <p:nvPr>
            <p:ph type="sldNum" sz="quarter" idx="10"/>
          </p:nvPr>
        </p:nvSpPr>
        <p:spPr/>
        <p:txBody>
          <a:bodyPr/>
          <a:lstStyle/>
          <a:p>
            <a:pPr>
              <a:defRPr/>
            </a:pPr>
            <a:fld id="{3EB740D8-34D8-4611-8E5E-9AA1B7D2102C}" type="slidenum">
              <a:rPr lang="en-US" smtClean="0"/>
              <a:pPr>
                <a:defRPr/>
              </a:pPr>
              <a:t>22</a:t>
            </a:fld>
            <a:endParaRPr lang="en-US"/>
          </a:p>
        </p:txBody>
      </p:sp>
    </p:spTree>
    <p:extLst>
      <p:ext uri="{BB962C8B-B14F-4D97-AF65-F5344CB8AC3E}">
        <p14:creationId xmlns:p14="http://schemas.microsoft.com/office/powerpoint/2010/main" val="3361205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r>
              <a:rPr lang="en-GB" b="1" dirty="0"/>
              <a:t>Teacher notes</a:t>
            </a:r>
          </a:p>
          <a:p>
            <a:r>
              <a:rPr lang="en-GB" dirty="0"/>
              <a:t>It may be helpful to explain to students that the example does not violate the principle of the conservation of energy. Any change in the momentum of a system is balanced by changes in momentum outside the system.</a:t>
            </a:r>
          </a:p>
          <a:p>
            <a:endParaRPr lang="en-GB" dirty="0"/>
          </a:p>
          <a:p>
            <a:r>
              <a:rPr lang="en-GB" dirty="0"/>
              <a:t>For more information about momentum, please refer to the </a:t>
            </a:r>
            <a:r>
              <a:rPr lang="en-GB" i="1" dirty="0"/>
              <a:t>Momentum </a:t>
            </a:r>
            <a:r>
              <a:rPr lang="en-GB" dirty="0"/>
              <a:t>presentation.</a:t>
            </a:r>
          </a:p>
        </p:txBody>
      </p:sp>
      <p:sp>
        <p:nvSpPr>
          <p:cNvPr id="2" name="Slide Number Placeholder 1">
            <a:extLst>
              <a:ext uri="{FF2B5EF4-FFF2-40B4-BE49-F238E27FC236}">
                <a16:creationId xmlns:a16="http://schemas.microsoft.com/office/drawing/2014/main" id="{0C3B27D3-5D08-489C-910F-3228C87C6CEB}"/>
              </a:ext>
            </a:extLst>
          </p:cNvPr>
          <p:cNvSpPr>
            <a:spLocks noGrp="1"/>
          </p:cNvSpPr>
          <p:nvPr>
            <p:ph type="sldNum" sz="quarter" idx="10"/>
          </p:nvPr>
        </p:nvSpPr>
        <p:spPr/>
        <p:txBody>
          <a:bodyPr/>
          <a:lstStyle/>
          <a:p>
            <a:pPr>
              <a:defRPr/>
            </a:pPr>
            <a:fld id="{3EB740D8-34D8-4611-8E5E-9AA1B7D2102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GB" dirty="0"/>
          </a:p>
        </p:txBody>
      </p:sp>
      <p:sp>
        <p:nvSpPr>
          <p:cNvPr id="2" name="Slide Number Placeholder 1">
            <a:extLst>
              <a:ext uri="{FF2B5EF4-FFF2-40B4-BE49-F238E27FC236}">
                <a16:creationId xmlns:a16="http://schemas.microsoft.com/office/drawing/2014/main" id="{AF3F017D-CF77-4EEF-85B9-66FB0AEB1602}"/>
              </a:ext>
            </a:extLst>
          </p:cNvPr>
          <p:cNvSpPr>
            <a:spLocks noGrp="1"/>
          </p:cNvSpPr>
          <p:nvPr>
            <p:ph type="sldNum" sz="quarter" idx="10"/>
          </p:nvPr>
        </p:nvSpPr>
        <p:spPr/>
        <p:txBody>
          <a:bodyPr/>
          <a:lstStyle/>
          <a:p>
            <a:pPr>
              <a:defRPr/>
            </a:pPr>
            <a:fld id="{3EB740D8-34D8-4611-8E5E-9AA1B7D2102C}"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p:spPr>
        <p:txBody>
          <a:bodyPr/>
          <a:lstStyle/>
          <a:p>
            <a:r>
              <a:rPr lang="en-GB" b="1" dirty="0"/>
              <a:t>Teacher notes</a:t>
            </a:r>
          </a:p>
          <a:p>
            <a:r>
              <a:rPr lang="en-GB" dirty="0"/>
              <a:t>Students may need reminding that the delta symbol here is mathematical shorthand for change.</a:t>
            </a:r>
          </a:p>
          <a:p>
            <a:endParaRPr lang="en-GB" dirty="0"/>
          </a:p>
          <a:p>
            <a:pPr marL="0" marR="0" lvl="0" indent="0" algn="l" defTabSz="914400" rtl="0" eaLnBrk="0" fontAlgn="base" latinLnBrk="0" hangingPunct="0">
              <a:spcAft>
                <a:spcPct val="0"/>
              </a:spcAft>
              <a:buClrTx/>
              <a:buSzTx/>
              <a:buFontTx/>
              <a:buNone/>
              <a:tabLst/>
              <a:defRPr/>
            </a:pPr>
            <a:r>
              <a:rPr lang="en-GB" dirty="0"/>
              <a:t>For more information about Newton’s second law, please refer to the </a:t>
            </a:r>
            <a:r>
              <a:rPr lang="en-GB" i="1" dirty="0"/>
              <a:t>Newton’s Second Law of Motion </a:t>
            </a:r>
            <a:r>
              <a:rPr lang="en-GB" dirty="0"/>
              <a:t>presentation.</a:t>
            </a:r>
          </a:p>
          <a:p>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75E6844E-0A25-413A-9C82-C94712F95436}"/>
              </a:ext>
            </a:extLst>
          </p:cNvPr>
          <p:cNvSpPr>
            <a:spLocks noGrp="1"/>
          </p:cNvSpPr>
          <p:nvPr>
            <p:ph type="sldNum" sz="quarter" idx="10"/>
          </p:nvPr>
        </p:nvSpPr>
        <p:spPr/>
        <p:txBody>
          <a:bodyPr/>
          <a:lstStyle/>
          <a:p>
            <a:pPr>
              <a:defRPr/>
            </a:pPr>
            <a:fld id="{3EB740D8-34D8-4611-8E5E-9AA1B7D2102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GB" b="1" dirty="0"/>
              <a:t>Teacher notes</a:t>
            </a:r>
          </a:p>
          <a:p>
            <a:r>
              <a:rPr lang="en-GB" dirty="0"/>
              <a:t>More mathematically interested students might want to consider the difference (or lack of difference) between:</a:t>
            </a:r>
          </a:p>
          <a:p>
            <a:r>
              <a:rPr lang="en-GB" dirty="0"/>
              <a:t>F = m (</a:t>
            </a:r>
            <a:r>
              <a:rPr lang="el-GR" dirty="0"/>
              <a:t>Δ</a:t>
            </a:r>
            <a:r>
              <a:rPr lang="en-GB" dirty="0"/>
              <a:t>v/t) and F = m ((v – u)/t), multiplying out both to find</a:t>
            </a:r>
          </a:p>
          <a:p>
            <a:r>
              <a:rPr lang="en-GB" dirty="0"/>
              <a:t>F = m</a:t>
            </a:r>
            <a:r>
              <a:rPr lang="el-GR" dirty="0"/>
              <a:t>Δ</a:t>
            </a:r>
            <a:r>
              <a:rPr lang="en-GB" dirty="0"/>
              <a:t>v/t and F = (mv – mu) / t</a:t>
            </a:r>
          </a:p>
          <a:p>
            <a:r>
              <a:rPr lang="en-GB" dirty="0"/>
              <a:t>as a method of understanding that mass is considered unchanged between the initial momentum and final momentum.</a:t>
            </a:r>
          </a:p>
          <a:p>
            <a:endParaRPr lang="en-GB" dirty="0"/>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9B765937-564E-464F-A126-14A25D7A0BC2}"/>
              </a:ext>
            </a:extLst>
          </p:cNvPr>
          <p:cNvSpPr>
            <a:spLocks noGrp="1"/>
          </p:cNvSpPr>
          <p:nvPr>
            <p:ph type="sldNum" sz="quarter" idx="10"/>
          </p:nvPr>
        </p:nvSpPr>
        <p:spPr/>
        <p:txBody>
          <a:bodyPr/>
          <a:lstStyle/>
          <a:p>
            <a:pPr>
              <a:defRPr/>
            </a:pPr>
            <a:fld id="{3EB740D8-34D8-4611-8E5E-9AA1B7D2102C}"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endParaRPr lang="en-GB" b="1" dirty="0"/>
          </a:p>
          <a:p>
            <a:r>
              <a:rPr lang="en-GB" b="1" dirty="0"/>
              <a:t>Photo credit:</a:t>
            </a:r>
            <a:r>
              <a:rPr lang="en-GB" dirty="0"/>
              <a:t> © Ben Hodgson, 2018</a:t>
            </a:r>
          </a:p>
        </p:txBody>
      </p:sp>
      <p:sp>
        <p:nvSpPr>
          <p:cNvPr id="2" name="Slide Number Placeholder 1">
            <a:extLst>
              <a:ext uri="{FF2B5EF4-FFF2-40B4-BE49-F238E27FC236}">
                <a16:creationId xmlns:a16="http://schemas.microsoft.com/office/drawing/2014/main" id="{FCDDED88-B7BB-4BFD-96BD-EDCACBC181C5}"/>
              </a:ext>
            </a:extLst>
          </p:cNvPr>
          <p:cNvSpPr>
            <a:spLocks noGrp="1"/>
          </p:cNvSpPr>
          <p:nvPr>
            <p:ph type="sldNum" sz="quarter" idx="10"/>
          </p:nvPr>
        </p:nvSpPr>
        <p:spPr/>
        <p:txBody>
          <a:bodyPr/>
          <a:lstStyle/>
          <a:p>
            <a:pPr>
              <a:defRPr/>
            </a:pPr>
            <a:fld id="{3EB740D8-34D8-4611-8E5E-9AA1B7D2102C}"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endParaRPr lang="en-GB" b="1" dirty="0"/>
          </a:p>
          <a:p>
            <a:r>
              <a:rPr lang="en-GB" b="1" dirty="0"/>
              <a:t>Photo credit:</a:t>
            </a:r>
            <a:r>
              <a:rPr lang="en-GB" dirty="0"/>
              <a:t> © </a:t>
            </a:r>
            <a:r>
              <a:rPr lang="en-GB" dirty="0" err="1"/>
              <a:t>Hervé</a:t>
            </a:r>
            <a:r>
              <a:rPr lang="en-GB" dirty="0"/>
              <a:t> de </a:t>
            </a:r>
            <a:r>
              <a:rPr lang="en-GB" dirty="0" err="1"/>
              <a:t>Brabandère</a:t>
            </a:r>
            <a:r>
              <a:rPr lang="en-GB" dirty="0"/>
              <a:t>, 2018</a:t>
            </a:r>
          </a:p>
        </p:txBody>
      </p:sp>
      <p:sp>
        <p:nvSpPr>
          <p:cNvPr id="2" name="Slide Number Placeholder 1">
            <a:extLst>
              <a:ext uri="{FF2B5EF4-FFF2-40B4-BE49-F238E27FC236}">
                <a16:creationId xmlns:a16="http://schemas.microsoft.com/office/drawing/2014/main" id="{6F5C995F-6516-4E33-A6DF-B0584DA5C637}"/>
              </a:ext>
            </a:extLst>
          </p:cNvPr>
          <p:cNvSpPr>
            <a:spLocks noGrp="1"/>
          </p:cNvSpPr>
          <p:nvPr>
            <p:ph type="sldNum" sz="quarter" idx="10"/>
          </p:nvPr>
        </p:nvSpPr>
        <p:spPr/>
        <p:txBody>
          <a:bodyPr/>
          <a:lstStyle/>
          <a:p>
            <a:pPr>
              <a:defRPr/>
            </a:pPr>
            <a:fld id="{3EB740D8-34D8-4611-8E5E-9AA1B7D2102C}"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GB" b="1" dirty="0"/>
              <a:t>Teacher notes</a:t>
            </a:r>
          </a:p>
          <a:p>
            <a:r>
              <a:rPr lang="en-GB" dirty="0"/>
              <a:t>This flash activity contains five multiple choice calculation questions about changes in momentum. If a wrong answer is selected, a cross will appear, and there will be the opportunity to select another.</a:t>
            </a:r>
          </a:p>
          <a:p>
            <a:endParaRPr lang="en-GB" dirty="0"/>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Changing Momentum</a:t>
            </a:r>
            <a:r>
              <a:rPr lang="en-GB" altLang="en-US" dirty="0">
                <a:latin typeface="Arial" panose="020B0604020202020204" pitchFamily="34" charset="0"/>
              </a:rPr>
              <a:t>.</a:t>
            </a:r>
          </a:p>
          <a:p>
            <a:pPr marL="0" marR="0" lvl="0" indent="0" algn="l" defTabSz="914400" rtl="0" eaLnBrk="0" fontAlgn="base" latinLnBrk="0" hangingPunct="0">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EF049D5D-28CA-4F9D-978D-581935B9FBB0}"/>
              </a:ext>
            </a:extLst>
          </p:cNvPr>
          <p:cNvSpPr>
            <a:spLocks noGrp="1"/>
          </p:cNvSpPr>
          <p:nvPr>
            <p:ph type="sldNum" sz="quarter" idx="10"/>
          </p:nvPr>
        </p:nvSpPr>
        <p:spPr/>
        <p:txBody>
          <a:bodyPr/>
          <a:lstStyle/>
          <a:p>
            <a:pPr>
              <a:defRPr/>
            </a:pPr>
            <a:fld id="{3EB740D8-34D8-4611-8E5E-9AA1B7D2102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EFC2EFBA-3E9A-4F99-BF5F-79C620A100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590BF036-844F-4C43-B7CA-E8EC79CB9844}"/>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22</a:t>
            </a:r>
            <a:endParaRPr lang="en-GB" altLang="en-US" sz="1000" dirty="0">
              <a:solidFill>
                <a:srgbClr val="5B0091"/>
              </a:solidFill>
              <a:cs typeface="Arial" charset="0"/>
            </a:endParaRPr>
          </a:p>
        </p:txBody>
      </p:sp>
    </p:spTree>
    <p:custDataLst>
      <p:tags r:id="rId1"/>
    </p:custDataLst>
    <p:extLst>
      <p:ext uri="{BB962C8B-B14F-4D97-AF65-F5344CB8AC3E}">
        <p14:creationId xmlns:p14="http://schemas.microsoft.com/office/powerpoint/2010/main" val="293566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3396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3892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29835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3402714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22</a:t>
            </a:r>
          </a:p>
        </p:txBody>
      </p:sp>
    </p:spTree>
    <p:custDataLst>
      <p:tags r:id="rId1"/>
    </p:custDataLst>
    <p:extLst>
      <p:ext uri="{BB962C8B-B14F-4D97-AF65-F5344CB8AC3E}">
        <p14:creationId xmlns:p14="http://schemas.microsoft.com/office/powerpoint/2010/main" val="333963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94163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166964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3223635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859769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138939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08338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443162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30871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027264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42004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48378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55879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5829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90743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63751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345337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737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0028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77774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0918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1D132DFE-34F8-4489-B039-2A7AAC9B5AC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30269E6-1645-4622-BB60-CE88C0196F59}"/>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22</a:t>
            </a:r>
            <a:endParaRPr lang="en-GB" altLang="en-US" sz="1000" dirty="0">
              <a:solidFill>
                <a:srgbClr val="5B0091"/>
              </a:solidFill>
              <a:cs typeface="Arial" charset="0"/>
            </a:endParaRPr>
          </a:p>
        </p:txBody>
      </p:sp>
    </p:spTree>
    <p:custDataLst>
      <p:tags r:id="rId16"/>
    </p:custDataLst>
    <p:extLst>
      <p:ext uri="{BB962C8B-B14F-4D97-AF65-F5344CB8AC3E}">
        <p14:creationId xmlns:p14="http://schemas.microsoft.com/office/powerpoint/2010/main" val="4215472718"/>
      </p:ext>
    </p:extLst>
  </p:cSld>
  <p:clrMap bg1="lt1" tx1="dk1" bg2="lt2" tx2="dk2" accent1="accent1" accent2="accent2" accent3="accent3" accent4="accent4" accent5="accent5" accent6="accent6" hlink="hlink" folHlink="folHlink"/>
  <p:sldLayoutIdLst>
    <p:sldLayoutId id="2147485096" r:id="rId1"/>
    <p:sldLayoutId id="2147485097" r:id="rId2"/>
    <p:sldLayoutId id="2147485098" r:id="rId3"/>
    <p:sldLayoutId id="2147485099" r:id="rId4"/>
    <p:sldLayoutId id="2147485100" r:id="rId5"/>
    <p:sldLayoutId id="2147485101" r:id="rId6"/>
    <p:sldLayoutId id="2147485102" r:id="rId7"/>
    <p:sldLayoutId id="2147485103" r:id="rId8"/>
    <p:sldLayoutId id="2147485104" r:id="rId9"/>
    <p:sldLayoutId id="2147485105" r:id="rId10"/>
    <p:sldLayoutId id="2147485106" r:id="rId11"/>
    <p:sldLayoutId id="2147485107" r:id="rId12"/>
    <p:sldLayoutId id="2147485108" r:id="rId13"/>
    <p:sldLayoutId id="214748513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64100A41-9E8D-4AA0-889A-22902C43A38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B20F5768-CE4A-4360-8F27-908CDAD2DA4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a:t>
            </a:r>
            <a:r>
              <a:rPr lang="en-GB" altLang="en-US" sz="1000">
                <a:solidFill>
                  <a:srgbClr val="5B0091"/>
                </a:solidFill>
                <a:cs typeface="Arial" charset="0"/>
              </a:rPr>
              <a:t>of 22</a:t>
            </a:r>
            <a:endParaRPr lang="en-GB" altLang="en-US" sz="1000" dirty="0">
              <a:solidFill>
                <a:srgbClr val="5B0091"/>
              </a:solidFill>
              <a:cs typeface="Arial" charset="0"/>
            </a:endParaRPr>
          </a:p>
        </p:txBody>
      </p:sp>
    </p:spTree>
    <p:custDataLst>
      <p:tags r:id="rId14"/>
    </p:custDataLst>
    <p:extLst>
      <p:ext uri="{BB962C8B-B14F-4D97-AF65-F5344CB8AC3E}">
        <p14:creationId xmlns:p14="http://schemas.microsoft.com/office/powerpoint/2010/main" val="1251319509"/>
      </p:ext>
    </p:extLst>
  </p:cSld>
  <p:clrMap bg1="lt1" tx1="dk1" bg2="lt2" tx2="dk2" accent1="accent1" accent2="accent2" accent3="accent3" accent4="accent4" accent5="accent5" accent6="accent6" hlink="hlink" folHlink="folHlink"/>
  <p:sldLayoutIdLst>
    <p:sldLayoutId id="2147485110" r:id="rId1"/>
    <p:sldLayoutId id="2147485111" r:id="rId2"/>
    <p:sldLayoutId id="2147485112" r:id="rId3"/>
    <p:sldLayoutId id="2147485113" r:id="rId4"/>
    <p:sldLayoutId id="2147485114" r:id="rId5"/>
    <p:sldLayoutId id="2147485115" r:id="rId6"/>
    <p:sldLayoutId id="2147485116" r:id="rId7"/>
    <p:sldLayoutId id="2147485117" r:id="rId8"/>
    <p:sldLayoutId id="2147485118" r:id="rId9"/>
    <p:sldLayoutId id="2147485119" r:id="rId10"/>
    <p:sldLayoutId id="2147485120" r:id="rId11"/>
    <p:sldLayoutId id="2147485121"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6.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5" Type="http://schemas.openxmlformats.org/officeDocument/2006/relationships/image" Target="../media/image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ontrol" Target="../activeX/activeX2.xml"/><Relationship Id="rId7" Type="http://schemas.openxmlformats.org/officeDocument/2006/relationships/image" Target="../media/image17.png"/><Relationship Id="rId12" Type="http://schemas.openxmlformats.org/officeDocument/2006/relationships/image" Target="../media/image16.wmf"/><Relationship Id="rId2" Type="http://schemas.openxmlformats.org/officeDocument/2006/relationships/tags" Target="../tags/tag45.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9.jpg"/><Relationship Id="rId5" Type="http://schemas.openxmlformats.org/officeDocument/2006/relationships/notesSlide" Target="../notesSlides/notesSlide15.xml"/><Relationship Id="rId10" Type="http://schemas.openxmlformats.org/officeDocument/2006/relationships/image" Target="../media/image12.png"/><Relationship Id="rId4" Type="http://schemas.openxmlformats.org/officeDocument/2006/relationships/slideLayout" Target="../slideLayouts/slideLayout6.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control" Target="../activeX/activeX3.xml"/><Relationship Id="rId7" Type="http://schemas.openxmlformats.org/officeDocument/2006/relationships/image" Target="../media/image17.png"/><Relationship Id="rId2" Type="http://schemas.openxmlformats.org/officeDocument/2006/relationships/tags" Target="../tags/tag48.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8.xml"/><Relationship Id="rId4" Type="http://schemas.openxmlformats.org/officeDocument/2006/relationships/slideLayout" Target="../slideLayouts/slideLayout6.xml"/><Relationship Id="rId9"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4.xml"/><Relationship Id="rId7" Type="http://schemas.openxmlformats.org/officeDocument/2006/relationships/image" Target="../media/image6.png"/><Relationship Id="rId2" Type="http://schemas.openxmlformats.org/officeDocument/2006/relationships/tags" Target="../tags/tag50.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notesSlide" Target="../notesSlides/notesSlide20.xml"/><Relationship Id="rId10" Type="http://schemas.openxmlformats.org/officeDocument/2006/relationships/image" Target="../media/image29.wmf"/><Relationship Id="rId4" Type="http://schemas.openxmlformats.org/officeDocument/2006/relationships/slideLayout" Target="../slideLayouts/slideLayout6.xml"/><Relationship Id="rId9"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52.xml"/><Relationship Id="rId5" Type="http://schemas.openxmlformats.org/officeDocument/2006/relationships/image" Target="../media/image12.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1.xml"/><Relationship Id="rId7" Type="http://schemas.openxmlformats.org/officeDocument/2006/relationships/image" Target="../media/image10.png"/><Relationship Id="rId12" Type="http://schemas.openxmlformats.org/officeDocument/2006/relationships/image" Target="../media/image16.wmf"/><Relationship Id="rId2" Type="http://schemas.openxmlformats.org/officeDocument/2006/relationships/tags" Target="../tags/tag39.xml"/><Relationship Id="rId1" Type="http://schemas.openxmlformats.org/officeDocument/2006/relationships/vmlDrawing" Target="../drawings/vmlDrawing1.vml"/><Relationship Id="rId6" Type="http://schemas.openxmlformats.org/officeDocument/2006/relationships/image" Target="../media/image17.png"/><Relationship Id="rId11" Type="http://schemas.openxmlformats.org/officeDocument/2006/relationships/image" Target="../media/image19.jpg"/><Relationship Id="rId5" Type="http://schemas.openxmlformats.org/officeDocument/2006/relationships/notesSlide" Target="../notesSlides/notesSlide9.xml"/><Relationship Id="rId10" Type="http://schemas.openxmlformats.org/officeDocument/2006/relationships/image" Target="../media/image12.png"/><Relationship Id="rId4" Type="http://schemas.openxmlformats.org/officeDocument/2006/relationships/slideLayout" Target="../slideLayouts/slideLayout6.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3243072" y="1187864"/>
            <a:ext cx="4962144" cy="3128103"/>
          </a:xfrm>
        </p:spPr>
        <p:txBody>
          <a:bodyPr/>
          <a:lstStyle/>
          <a:p>
            <a:r>
              <a:rPr lang="en-GB" dirty="0"/>
              <a:t>Changing Momentum</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r>
              <a:rPr lang="en-GB"/>
              <a:t>Relating force, acceleration and velocity</a:t>
            </a:r>
          </a:p>
        </p:txBody>
      </p:sp>
      <p:sp>
        <p:nvSpPr>
          <p:cNvPr id="18435" name="TextBox 3"/>
          <p:cNvSpPr txBox="1">
            <a:spLocks noChangeArrowheads="1"/>
          </p:cNvSpPr>
          <p:nvPr/>
        </p:nvSpPr>
        <p:spPr bwMode="auto">
          <a:xfrm>
            <a:off x="342900" y="784225"/>
            <a:ext cx="8459788" cy="1200150"/>
          </a:xfrm>
          <a:prstGeom prst="rect">
            <a:avLst/>
          </a:prstGeom>
          <a:noFill/>
          <a:ln w="9525">
            <a:noFill/>
            <a:miter lim="800000"/>
            <a:headEnd/>
            <a:tailEnd/>
          </a:ln>
        </p:spPr>
        <p:txBody>
          <a:bodyPr>
            <a:spAutoFit/>
          </a:bodyPr>
          <a:lstStyle/>
          <a:p>
            <a:r>
              <a:rPr lang="en-GB"/>
              <a:t>Sam is a tennis player practising her serve. If she </a:t>
            </a:r>
            <a:r>
              <a:rPr lang="en-GB" b="1">
                <a:solidFill>
                  <a:srgbClr val="286DA6"/>
                </a:solidFill>
              </a:rPr>
              <a:t>increases the force</a:t>
            </a:r>
            <a:r>
              <a:rPr lang="en-GB"/>
              <a:t> she uses, what will happen to the </a:t>
            </a:r>
            <a:r>
              <a:rPr lang="en-GB" b="1">
                <a:solidFill>
                  <a:srgbClr val="286DA6"/>
                </a:solidFill>
              </a:rPr>
              <a:t>acceleration</a:t>
            </a:r>
            <a:r>
              <a:rPr lang="en-GB"/>
              <a:t> of the ball?</a:t>
            </a:r>
          </a:p>
        </p:txBody>
      </p:sp>
      <p:sp>
        <p:nvSpPr>
          <p:cNvPr id="15364" name="Rectangle 5"/>
          <p:cNvSpPr>
            <a:spLocks noChangeArrowheads="1"/>
          </p:cNvSpPr>
          <p:nvPr/>
        </p:nvSpPr>
        <p:spPr bwMode="auto">
          <a:xfrm>
            <a:off x="342900" y="2144713"/>
            <a:ext cx="5865813" cy="2308225"/>
          </a:xfrm>
          <a:prstGeom prst="rect">
            <a:avLst/>
          </a:prstGeom>
          <a:noFill/>
          <a:ln w="9525">
            <a:noFill/>
            <a:miter lim="800000"/>
            <a:headEnd/>
            <a:tailEnd/>
          </a:ln>
        </p:spPr>
        <p:txBody>
          <a:bodyPr>
            <a:spAutoFit/>
          </a:bodyPr>
          <a:lstStyle/>
          <a:p>
            <a:r>
              <a:rPr lang="en-GB"/>
              <a:t>Sam’s coach shows her a new technique that </a:t>
            </a:r>
            <a:r>
              <a:rPr lang="en-GB" b="1">
                <a:solidFill>
                  <a:srgbClr val="286DA6"/>
                </a:solidFill>
              </a:rPr>
              <a:t>increases</a:t>
            </a:r>
            <a:r>
              <a:rPr lang="en-GB"/>
              <a:t> </a:t>
            </a:r>
            <a:r>
              <a:rPr lang="en-GB" b="1">
                <a:solidFill>
                  <a:srgbClr val="286DA6"/>
                </a:solidFill>
              </a:rPr>
              <a:t>the amount of time </a:t>
            </a:r>
            <a:r>
              <a:rPr lang="en-GB"/>
              <a:t>her racket is in contact with the tennis ball. If she still hits the ball with the </a:t>
            </a:r>
            <a:r>
              <a:rPr lang="en-GB" b="1">
                <a:solidFill>
                  <a:srgbClr val="286DA6"/>
                </a:solidFill>
              </a:rPr>
              <a:t>same force</a:t>
            </a:r>
            <a:r>
              <a:rPr lang="en-GB"/>
              <a:t>, what will happen to the </a:t>
            </a:r>
            <a:r>
              <a:rPr lang="en-GB" b="1">
                <a:solidFill>
                  <a:srgbClr val="286DA6"/>
                </a:solidFill>
              </a:rPr>
              <a:t>velocity</a:t>
            </a:r>
            <a:r>
              <a:rPr lang="en-GB"/>
              <a:t> of the tennis ball? </a:t>
            </a:r>
          </a:p>
        </p:txBody>
      </p:sp>
      <p:sp>
        <p:nvSpPr>
          <p:cNvPr id="15365" name="Rectangle 6"/>
          <p:cNvSpPr>
            <a:spLocks noChangeArrowheads="1"/>
          </p:cNvSpPr>
          <p:nvPr/>
        </p:nvSpPr>
        <p:spPr bwMode="auto">
          <a:xfrm>
            <a:off x="342900" y="4611688"/>
            <a:ext cx="6521450" cy="1570037"/>
          </a:xfrm>
          <a:prstGeom prst="rect">
            <a:avLst/>
          </a:prstGeom>
          <a:noFill/>
          <a:ln w="9525">
            <a:noFill/>
            <a:miter lim="800000"/>
            <a:headEnd/>
            <a:tailEnd/>
          </a:ln>
        </p:spPr>
        <p:txBody>
          <a:bodyPr>
            <a:spAutoFit/>
          </a:bodyPr>
          <a:lstStyle/>
          <a:p>
            <a:r>
              <a:rPr lang="en-GB"/>
              <a:t>Sam buys new tennis balls that are </a:t>
            </a:r>
            <a:r>
              <a:rPr lang="en-GB" b="1">
                <a:solidFill>
                  <a:srgbClr val="286DA6"/>
                </a:solidFill>
              </a:rPr>
              <a:t>heavier</a:t>
            </a:r>
            <a:r>
              <a:rPr lang="en-GB"/>
              <a:t> than before. Assuming that she still hits them in the same way with the same force, what will happen to the speed of her serve?</a:t>
            </a:r>
          </a:p>
        </p:txBody>
      </p:sp>
      <p:pic>
        <p:nvPicPr>
          <p:cNvPr id="18439" name="Picture 6" descr="tennis_player.png"/>
          <p:cNvPicPr>
            <a:picLocks noChangeAspect="1"/>
          </p:cNvPicPr>
          <p:nvPr/>
        </p:nvPicPr>
        <p:blipFill>
          <a:blip r:embed="rId4" cstate="print"/>
          <a:srcRect/>
          <a:stretch>
            <a:fillRect/>
          </a:stretch>
        </p:blipFill>
        <p:spPr bwMode="auto">
          <a:xfrm>
            <a:off x="6409532" y="1984375"/>
            <a:ext cx="2152650" cy="3524250"/>
          </a:xfrm>
          <a:prstGeom prst="rect">
            <a:avLst/>
          </a:prstGeom>
          <a:noFill/>
          <a:ln w="9525">
            <a:noFill/>
            <a:miter lim="800000"/>
            <a:headEnd/>
            <a:tailEnd/>
          </a:ln>
        </p:spPr>
      </p:pic>
      <p:pic>
        <p:nvPicPr>
          <p:cNvPr id="10" name="Picture 11">
            <a:hlinkClick r:id="" action="ppaction://hlinkshowjump?jump=nextslide"/>
            <a:extLst>
              <a:ext uri="{FF2B5EF4-FFF2-40B4-BE49-F238E27FC236}">
                <a16:creationId xmlns:a16="http://schemas.microsoft.com/office/drawing/2014/main" id="{69EAA39F-93F0-44B4-954E-DD1F29D846E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D60DF287-FE2F-4301-8907-BA2124109FA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1" name="Picture 9">
            <a:extLst>
              <a:ext uri="{FF2B5EF4-FFF2-40B4-BE49-F238E27FC236}">
                <a16:creationId xmlns:a16="http://schemas.microsoft.com/office/drawing/2014/main" id="{4C89147D-A54F-4362-B820-912E466BF0B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342900" y="5376863"/>
            <a:ext cx="6734175" cy="428625"/>
          </a:xfrm>
          <a:prstGeom prst="rect">
            <a:avLst/>
          </a:prstGeom>
          <a:solidFill>
            <a:srgbClr val="BEDAF0"/>
          </a:solidFill>
          <a:ln w="9525" algn="ctr">
            <a:noFill/>
            <a:round/>
            <a:headEnd/>
            <a:tailEnd/>
          </a:ln>
        </p:spPr>
        <p:txBody>
          <a:bodyPr/>
          <a:lstStyle/>
          <a:p>
            <a:endParaRPr lang="en-GB"/>
          </a:p>
        </p:txBody>
      </p:sp>
      <p:sp>
        <p:nvSpPr>
          <p:cNvPr id="19459" name="Title 2"/>
          <p:cNvSpPr>
            <a:spLocks noGrp="1"/>
          </p:cNvSpPr>
          <p:nvPr>
            <p:ph type="title"/>
          </p:nvPr>
        </p:nvSpPr>
        <p:spPr/>
        <p:txBody>
          <a:bodyPr/>
          <a:lstStyle/>
          <a:p>
            <a:r>
              <a:rPr lang="en-GB"/>
              <a:t>Relating force and momentum </a:t>
            </a:r>
          </a:p>
        </p:txBody>
      </p:sp>
      <p:pic>
        <p:nvPicPr>
          <p:cNvPr id="19461" name="Picture 2" descr="car1"/>
          <p:cNvPicPr>
            <a:picLocks noChangeAspect="1" noChangeArrowheads="1"/>
          </p:cNvPicPr>
          <p:nvPr/>
        </p:nvPicPr>
        <p:blipFill>
          <a:blip r:embed="rId4" cstate="print"/>
          <a:srcRect/>
          <a:stretch>
            <a:fillRect/>
          </a:stretch>
        </p:blipFill>
        <p:spPr bwMode="auto">
          <a:xfrm>
            <a:off x="3824288" y="1752600"/>
            <a:ext cx="3100387" cy="1803400"/>
          </a:xfrm>
          <a:prstGeom prst="rect">
            <a:avLst/>
          </a:prstGeom>
          <a:noFill/>
          <a:ln w="9525">
            <a:noFill/>
            <a:miter lim="800000"/>
            <a:headEnd/>
            <a:tailEnd/>
          </a:ln>
        </p:spPr>
      </p:pic>
      <p:pic>
        <p:nvPicPr>
          <p:cNvPr id="19462" name="Picture 5" descr="car2"/>
          <p:cNvPicPr>
            <a:picLocks noChangeAspect="1" noChangeArrowheads="1"/>
          </p:cNvPicPr>
          <p:nvPr/>
        </p:nvPicPr>
        <p:blipFill>
          <a:blip r:embed="rId5" cstate="print"/>
          <a:srcRect/>
          <a:stretch>
            <a:fillRect/>
          </a:stretch>
        </p:blipFill>
        <p:spPr bwMode="auto">
          <a:xfrm>
            <a:off x="5402263" y="1990725"/>
            <a:ext cx="3254375" cy="1892300"/>
          </a:xfrm>
          <a:prstGeom prst="rect">
            <a:avLst/>
          </a:prstGeom>
          <a:noFill/>
          <a:ln w="9525">
            <a:noFill/>
            <a:miter lim="800000"/>
            <a:headEnd/>
            <a:tailEnd/>
          </a:ln>
        </p:spPr>
      </p:pic>
      <p:sp>
        <p:nvSpPr>
          <p:cNvPr id="19463" name="Text Box 6"/>
          <p:cNvSpPr txBox="1">
            <a:spLocks noChangeArrowheads="1"/>
          </p:cNvSpPr>
          <p:nvPr/>
        </p:nvSpPr>
        <p:spPr bwMode="auto">
          <a:xfrm>
            <a:off x="342900" y="784225"/>
            <a:ext cx="5741988" cy="461963"/>
          </a:xfrm>
          <a:prstGeom prst="rect">
            <a:avLst/>
          </a:prstGeom>
          <a:noFill/>
          <a:ln w="9525">
            <a:noFill/>
            <a:miter lim="800000"/>
            <a:headEnd/>
            <a:tailEnd/>
          </a:ln>
        </p:spPr>
        <p:txBody>
          <a:bodyPr>
            <a:spAutoFit/>
          </a:bodyPr>
          <a:lstStyle/>
          <a:p>
            <a:pPr>
              <a:spcBef>
                <a:spcPct val="50000"/>
              </a:spcBef>
            </a:pPr>
            <a:r>
              <a:rPr lang="en-GB"/>
              <a:t>These two cars have the same </a:t>
            </a:r>
            <a:r>
              <a:rPr lang="en-GB" b="1">
                <a:solidFill>
                  <a:srgbClr val="286DA6"/>
                </a:solidFill>
              </a:rPr>
              <a:t>mass</a:t>
            </a:r>
            <a:r>
              <a:rPr lang="en-GB"/>
              <a:t>. </a:t>
            </a:r>
          </a:p>
        </p:txBody>
      </p:sp>
      <p:sp>
        <p:nvSpPr>
          <p:cNvPr id="12" name="Text Box 8"/>
          <p:cNvSpPr txBox="1">
            <a:spLocks noChangeArrowheads="1"/>
          </p:cNvSpPr>
          <p:nvPr/>
        </p:nvSpPr>
        <p:spPr bwMode="auto">
          <a:xfrm>
            <a:off x="342900" y="4198938"/>
            <a:ext cx="7945438" cy="830262"/>
          </a:xfrm>
          <a:prstGeom prst="rect">
            <a:avLst/>
          </a:prstGeom>
          <a:noFill/>
          <a:ln w="9525">
            <a:noFill/>
            <a:miter lim="800000"/>
            <a:headEnd/>
            <a:tailEnd/>
          </a:ln>
        </p:spPr>
        <p:txBody>
          <a:bodyPr>
            <a:spAutoFit/>
          </a:bodyPr>
          <a:lstStyle/>
          <a:p>
            <a:pPr>
              <a:spcBef>
                <a:spcPct val="50000"/>
              </a:spcBef>
            </a:pPr>
            <a:r>
              <a:rPr lang="en-GB"/>
              <a:t>Both cars brake at the same time and both travel 10</a:t>
            </a:r>
            <a:r>
              <a:rPr lang="en-GB" sz="1000"/>
              <a:t> </a:t>
            </a:r>
            <a:r>
              <a:rPr lang="en-GB"/>
              <a:t>m before stopping. </a:t>
            </a:r>
          </a:p>
        </p:txBody>
      </p:sp>
      <p:sp>
        <p:nvSpPr>
          <p:cNvPr id="14" name="Rectangle 13"/>
          <p:cNvSpPr>
            <a:spLocks noChangeArrowheads="1"/>
          </p:cNvSpPr>
          <p:nvPr/>
        </p:nvSpPr>
        <p:spPr bwMode="auto">
          <a:xfrm>
            <a:off x="342900" y="1568450"/>
            <a:ext cx="3292475" cy="2308225"/>
          </a:xfrm>
          <a:prstGeom prst="rect">
            <a:avLst/>
          </a:prstGeom>
          <a:noFill/>
          <a:ln w="9525">
            <a:noFill/>
            <a:miter lim="800000"/>
            <a:headEnd/>
            <a:tailEnd/>
          </a:ln>
        </p:spPr>
        <p:txBody>
          <a:bodyPr>
            <a:spAutoFit/>
          </a:bodyPr>
          <a:lstStyle/>
          <a:p>
            <a:r>
              <a:rPr lang="en-GB" dirty="0"/>
              <a:t>If the blue car is traveling at 50</a:t>
            </a:r>
            <a:r>
              <a:rPr lang="en-GB" sz="1000" dirty="0"/>
              <a:t> </a:t>
            </a:r>
            <a:r>
              <a:rPr lang="en-GB" dirty="0"/>
              <a:t>mph, and the yellow car is traveling at 75</a:t>
            </a:r>
            <a:r>
              <a:rPr lang="en-GB" sz="1000" dirty="0"/>
              <a:t> </a:t>
            </a:r>
            <a:r>
              <a:rPr lang="en-GB" dirty="0"/>
              <a:t>mph, which has the most </a:t>
            </a:r>
            <a:r>
              <a:rPr lang="en-GB" b="1" dirty="0">
                <a:solidFill>
                  <a:srgbClr val="286DA6"/>
                </a:solidFill>
              </a:rPr>
              <a:t>momentum</a:t>
            </a:r>
            <a:r>
              <a:rPr lang="en-GB" dirty="0"/>
              <a:t>? </a:t>
            </a:r>
          </a:p>
        </p:txBody>
      </p:sp>
      <p:sp>
        <p:nvSpPr>
          <p:cNvPr id="16" name="Rectangle 15"/>
          <p:cNvSpPr>
            <a:spLocks noChangeArrowheads="1"/>
          </p:cNvSpPr>
          <p:nvPr/>
        </p:nvSpPr>
        <p:spPr bwMode="auto">
          <a:xfrm>
            <a:off x="342900" y="5360988"/>
            <a:ext cx="8459788" cy="460375"/>
          </a:xfrm>
          <a:prstGeom prst="rect">
            <a:avLst/>
          </a:prstGeom>
          <a:noFill/>
          <a:ln w="9525">
            <a:noFill/>
            <a:miter lim="800000"/>
            <a:headEnd/>
            <a:tailEnd/>
          </a:ln>
        </p:spPr>
        <p:txBody>
          <a:bodyPr>
            <a:spAutoFit/>
          </a:bodyPr>
          <a:lstStyle/>
          <a:p>
            <a:r>
              <a:rPr lang="en-GB" dirty="0"/>
              <a:t>Which driver experiences the most </a:t>
            </a:r>
            <a:r>
              <a:rPr lang="en-GB" b="1" dirty="0">
                <a:solidFill>
                  <a:srgbClr val="010066"/>
                </a:solidFill>
              </a:rPr>
              <a:t>force</a:t>
            </a:r>
            <a:r>
              <a:rPr lang="en-GB" dirty="0"/>
              <a:t>? Why? </a:t>
            </a:r>
          </a:p>
        </p:txBody>
      </p:sp>
      <p:pic>
        <p:nvPicPr>
          <p:cNvPr id="13" name="Picture 11">
            <a:hlinkClick r:id="" action="ppaction://hlinkshowjump?jump=nextslide"/>
            <a:extLst>
              <a:ext uri="{FF2B5EF4-FFF2-40B4-BE49-F238E27FC236}">
                <a16:creationId xmlns:a16="http://schemas.microsoft.com/office/drawing/2014/main" id="{29EC5B50-DEDA-4E6A-8831-8B3293AC376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59D2B7C2-CB81-4942-BB73-A19E55761B5B}"/>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t>Falling over safely</a:t>
            </a:r>
          </a:p>
        </p:txBody>
      </p:sp>
      <p:grpSp>
        <p:nvGrpSpPr>
          <p:cNvPr id="2" name="Group 14"/>
          <p:cNvGrpSpPr>
            <a:grpSpLocks/>
          </p:cNvGrpSpPr>
          <p:nvPr/>
        </p:nvGrpSpPr>
        <p:grpSpPr bwMode="auto">
          <a:xfrm>
            <a:off x="342900" y="6000750"/>
            <a:ext cx="8459788" cy="481013"/>
            <a:chOff x="342106" y="6184266"/>
            <a:chExt cx="8459788" cy="480332"/>
          </a:xfrm>
        </p:grpSpPr>
        <p:sp>
          <p:nvSpPr>
            <p:cNvPr id="3" name="Rectangle 13"/>
            <p:cNvSpPr>
              <a:spLocks noChangeArrowheads="1"/>
            </p:cNvSpPr>
            <p:nvPr/>
          </p:nvSpPr>
          <p:spPr bwMode="auto">
            <a:xfrm>
              <a:off x="1935678" y="6184266"/>
              <a:ext cx="5272644" cy="480332"/>
            </a:xfrm>
            <a:prstGeom prst="rect">
              <a:avLst/>
            </a:prstGeom>
            <a:solidFill>
              <a:srgbClr val="BEDAF0"/>
            </a:solidFill>
            <a:ln w="9525" algn="ctr">
              <a:noFill/>
              <a:round/>
              <a:headEnd/>
              <a:tailEnd/>
            </a:ln>
          </p:spPr>
          <p:txBody>
            <a:bodyPr/>
            <a:lstStyle/>
            <a:p>
              <a:endParaRPr lang="en-GB"/>
            </a:p>
          </p:txBody>
        </p:sp>
        <p:sp>
          <p:nvSpPr>
            <p:cNvPr id="4" name="TextBox 2"/>
            <p:cNvSpPr txBox="1">
              <a:spLocks noChangeArrowheads="1"/>
            </p:cNvSpPr>
            <p:nvPr/>
          </p:nvSpPr>
          <p:spPr bwMode="auto">
            <a:xfrm>
              <a:off x="342106" y="6193600"/>
              <a:ext cx="8459788" cy="461665"/>
            </a:xfrm>
            <a:prstGeom prst="rect">
              <a:avLst/>
            </a:prstGeom>
            <a:noFill/>
            <a:ln w="9525">
              <a:noFill/>
              <a:miter lim="800000"/>
              <a:headEnd/>
              <a:tailEnd/>
            </a:ln>
          </p:spPr>
          <p:txBody>
            <a:bodyPr>
              <a:spAutoFit/>
            </a:bodyPr>
            <a:lstStyle/>
            <a:p>
              <a:pPr algn="ctr"/>
              <a:r>
                <a:rPr lang="en-GB"/>
                <a:t>Can you think of any other examples? </a:t>
              </a:r>
            </a:p>
          </p:txBody>
        </p:sp>
      </p:grpSp>
      <p:sp>
        <p:nvSpPr>
          <p:cNvPr id="25604" name="TextBox 3"/>
          <p:cNvSpPr txBox="1">
            <a:spLocks noChangeArrowheads="1"/>
          </p:cNvSpPr>
          <p:nvPr/>
        </p:nvSpPr>
        <p:spPr bwMode="auto">
          <a:xfrm>
            <a:off x="342900" y="784225"/>
            <a:ext cx="7735887" cy="1200150"/>
          </a:xfrm>
          <a:prstGeom prst="rect">
            <a:avLst/>
          </a:prstGeom>
          <a:noFill/>
          <a:ln w="9525">
            <a:noFill/>
            <a:miter lim="800000"/>
            <a:headEnd/>
            <a:tailEnd/>
          </a:ln>
        </p:spPr>
        <p:txBody>
          <a:bodyPr wrap="square">
            <a:spAutoFit/>
          </a:bodyPr>
          <a:lstStyle/>
          <a:p>
            <a:r>
              <a:rPr lang="en-GB" dirty="0"/>
              <a:t>Increasing the time it takes for a change in momentum to occur is a very useful way of making collisions safer. </a:t>
            </a:r>
            <a:br>
              <a:rPr lang="en-GB" dirty="0"/>
            </a:br>
            <a:r>
              <a:rPr lang="en-GB" dirty="0"/>
              <a:t>Many different safety features use this principle. </a:t>
            </a:r>
          </a:p>
        </p:txBody>
      </p:sp>
      <p:sp>
        <p:nvSpPr>
          <p:cNvPr id="5" name="TextBox 4"/>
          <p:cNvSpPr txBox="1">
            <a:spLocks noChangeArrowheads="1"/>
          </p:cNvSpPr>
          <p:nvPr/>
        </p:nvSpPr>
        <p:spPr bwMode="auto">
          <a:xfrm>
            <a:off x="342900" y="2009775"/>
            <a:ext cx="8459788" cy="461963"/>
          </a:xfrm>
          <a:prstGeom prst="rect">
            <a:avLst/>
          </a:prstGeom>
          <a:noFill/>
          <a:ln w="9525">
            <a:noFill/>
            <a:miter lim="800000"/>
            <a:headEnd/>
            <a:tailEnd/>
          </a:ln>
        </p:spPr>
        <p:txBody>
          <a:bodyPr>
            <a:spAutoFit/>
          </a:bodyPr>
          <a:lstStyle/>
          <a:p>
            <a:r>
              <a:rPr lang="en-GB" dirty="0"/>
              <a:t>For instance: </a:t>
            </a:r>
          </a:p>
        </p:txBody>
      </p:sp>
      <p:pic>
        <p:nvPicPr>
          <p:cNvPr id="25611" name="Picture 5" descr="alex2004_115283443_smaller.jpg"/>
          <p:cNvPicPr>
            <a:picLocks noChangeAspect="1"/>
          </p:cNvPicPr>
          <p:nvPr/>
        </p:nvPicPr>
        <p:blipFill>
          <a:blip r:embed="rId4" cstate="print"/>
          <a:srcRect/>
          <a:stretch>
            <a:fillRect/>
          </a:stretch>
        </p:blipFill>
        <p:spPr bwMode="auto">
          <a:xfrm>
            <a:off x="920750" y="2522538"/>
            <a:ext cx="2933700" cy="2520950"/>
          </a:xfrm>
          <a:prstGeom prst="rect">
            <a:avLst/>
          </a:prstGeom>
          <a:noFill/>
          <a:ln w="9525">
            <a:noFill/>
            <a:miter lim="800000"/>
            <a:headEnd/>
            <a:tailEnd/>
          </a:ln>
        </p:spPr>
      </p:pic>
      <p:sp>
        <p:nvSpPr>
          <p:cNvPr id="25612" name="TextBox 6"/>
          <p:cNvSpPr txBox="1">
            <a:spLocks noChangeArrowheads="1"/>
          </p:cNvSpPr>
          <p:nvPr/>
        </p:nvSpPr>
        <p:spPr bwMode="auto">
          <a:xfrm>
            <a:off x="498474" y="5078413"/>
            <a:ext cx="3780015" cy="830997"/>
          </a:xfrm>
          <a:prstGeom prst="rect">
            <a:avLst/>
          </a:prstGeom>
          <a:noFill/>
          <a:ln w="9525">
            <a:noFill/>
            <a:miter lim="800000"/>
            <a:headEnd/>
            <a:tailEnd/>
          </a:ln>
        </p:spPr>
        <p:txBody>
          <a:bodyPr wrap="square">
            <a:spAutoFit/>
          </a:bodyPr>
          <a:lstStyle/>
          <a:p>
            <a:pPr algn="ctr">
              <a:buClr>
                <a:srgbClr val="286DA6"/>
              </a:buClr>
            </a:pPr>
            <a:r>
              <a:rPr lang="en-GB" dirty="0">
                <a:sym typeface="Wingdings" pitchFamily="2" charset="2"/>
              </a:rPr>
              <a:t>c</a:t>
            </a:r>
            <a:r>
              <a:rPr lang="en-GB" dirty="0"/>
              <a:t>ushioned surfaces in children’s playgrounds</a:t>
            </a:r>
          </a:p>
        </p:txBody>
      </p:sp>
      <p:sp>
        <p:nvSpPr>
          <p:cNvPr id="25609" name="TextBox 7"/>
          <p:cNvSpPr txBox="1">
            <a:spLocks noChangeArrowheads="1"/>
          </p:cNvSpPr>
          <p:nvPr/>
        </p:nvSpPr>
        <p:spPr bwMode="auto">
          <a:xfrm>
            <a:off x="4775200" y="5089525"/>
            <a:ext cx="3870325" cy="461963"/>
          </a:xfrm>
          <a:prstGeom prst="rect">
            <a:avLst/>
          </a:prstGeom>
          <a:noFill/>
          <a:ln w="9525">
            <a:noFill/>
            <a:miter lim="800000"/>
            <a:headEnd/>
            <a:tailEnd/>
          </a:ln>
        </p:spPr>
        <p:txBody>
          <a:bodyPr>
            <a:spAutoFit/>
          </a:bodyPr>
          <a:lstStyle/>
          <a:p>
            <a:pPr algn="ctr">
              <a:buClr>
                <a:srgbClr val="286DA6"/>
              </a:buClr>
            </a:pPr>
            <a:r>
              <a:rPr lang="en-GB" dirty="0">
                <a:sym typeface="Wingdings" pitchFamily="2" charset="2"/>
              </a:rPr>
              <a:t>crash m</a:t>
            </a:r>
            <a:r>
              <a:rPr lang="en-GB" dirty="0"/>
              <a:t>ats for athletes  </a:t>
            </a:r>
          </a:p>
        </p:txBody>
      </p:sp>
      <p:pic>
        <p:nvPicPr>
          <p:cNvPr id="25610" name="Picture 8" descr="Brenda-Carson_35282641_smaller.jpg"/>
          <p:cNvPicPr>
            <a:picLocks/>
          </p:cNvPicPr>
          <p:nvPr/>
        </p:nvPicPr>
        <p:blipFill>
          <a:blip r:embed="rId5" cstate="print"/>
          <a:srcRect/>
          <a:stretch>
            <a:fillRect/>
          </a:stretch>
        </p:blipFill>
        <p:spPr bwMode="auto">
          <a:xfrm>
            <a:off x="5130800" y="2522538"/>
            <a:ext cx="3159125" cy="2520950"/>
          </a:xfrm>
          <a:prstGeom prst="rect">
            <a:avLst/>
          </a:prstGeom>
          <a:noFill/>
          <a:ln w="9525">
            <a:noFill/>
            <a:miter lim="800000"/>
            <a:headEnd/>
            <a:tailEnd/>
          </a:ln>
        </p:spPr>
      </p:pic>
      <p:pic>
        <p:nvPicPr>
          <p:cNvPr id="13" name="Picture 11">
            <a:hlinkClick r:id="" action="ppaction://hlinkshowjump?jump=nextslide"/>
            <a:extLst>
              <a:ext uri="{FF2B5EF4-FFF2-40B4-BE49-F238E27FC236}">
                <a16:creationId xmlns:a16="http://schemas.microsoft.com/office/drawing/2014/main" id="{81DA7B4D-C859-47CA-AED6-C7A4887E633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6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5612" grpId="0"/>
      <p:bldP spid="256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ChangeArrowheads="1"/>
          </p:cNvSpPr>
          <p:nvPr/>
        </p:nvSpPr>
        <p:spPr bwMode="auto">
          <a:xfrm>
            <a:off x="341313" y="792163"/>
            <a:ext cx="7781925" cy="446087"/>
          </a:xfrm>
          <a:prstGeom prst="rect">
            <a:avLst/>
          </a:prstGeom>
          <a:solidFill>
            <a:srgbClr val="BEDAF0"/>
          </a:solidFill>
          <a:ln w="9525" algn="ctr">
            <a:noFill/>
            <a:round/>
            <a:headEnd/>
            <a:tailEnd/>
          </a:ln>
        </p:spPr>
        <p:txBody>
          <a:bodyPr/>
          <a:lstStyle/>
          <a:p>
            <a:endParaRPr lang="en-GB"/>
          </a:p>
        </p:txBody>
      </p:sp>
      <p:sp>
        <p:nvSpPr>
          <p:cNvPr id="21507" name="Rectangle 2"/>
          <p:cNvSpPr>
            <a:spLocks noGrp="1" noChangeArrowheads="1"/>
          </p:cNvSpPr>
          <p:nvPr>
            <p:ph type="title"/>
          </p:nvPr>
        </p:nvSpPr>
        <p:spPr/>
        <p:txBody>
          <a:bodyPr/>
          <a:lstStyle/>
          <a:p>
            <a:r>
              <a:rPr lang="en-GB"/>
              <a:t>Car crashes and momentum</a:t>
            </a:r>
          </a:p>
        </p:txBody>
      </p:sp>
      <p:sp>
        <p:nvSpPr>
          <p:cNvPr id="21508" name="Text Box 3"/>
          <p:cNvSpPr txBox="1">
            <a:spLocks noChangeArrowheads="1"/>
          </p:cNvSpPr>
          <p:nvPr/>
        </p:nvSpPr>
        <p:spPr bwMode="auto">
          <a:xfrm>
            <a:off x="342901" y="784225"/>
            <a:ext cx="7735888" cy="457200"/>
          </a:xfrm>
          <a:prstGeom prst="rect">
            <a:avLst/>
          </a:prstGeom>
          <a:noFill/>
          <a:ln w="9525">
            <a:noFill/>
            <a:miter lim="800000"/>
            <a:headEnd/>
            <a:tailEnd/>
          </a:ln>
        </p:spPr>
        <p:txBody>
          <a:bodyPr wrap="square">
            <a:spAutoFit/>
          </a:bodyPr>
          <a:lstStyle/>
          <a:p>
            <a:pPr>
              <a:spcBef>
                <a:spcPct val="50000"/>
              </a:spcBef>
            </a:pPr>
            <a:r>
              <a:rPr lang="en-GB" dirty="0"/>
              <a:t>What happens if two cars traveling very quickly collide?</a:t>
            </a:r>
          </a:p>
        </p:txBody>
      </p:sp>
      <p:sp>
        <p:nvSpPr>
          <p:cNvPr id="245764" name="Text Box 4"/>
          <p:cNvSpPr txBox="1">
            <a:spLocks noChangeArrowheads="1"/>
          </p:cNvSpPr>
          <p:nvPr/>
        </p:nvSpPr>
        <p:spPr bwMode="auto">
          <a:xfrm>
            <a:off x="342900" y="1425575"/>
            <a:ext cx="4679950" cy="1938338"/>
          </a:xfrm>
          <a:prstGeom prst="rect">
            <a:avLst/>
          </a:prstGeom>
          <a:noFill/>
          <a:ln w="9525">
            <a:noFill/>
            <a:miter lim="800000"/>
            <a:headEnd/>
            <a:tailEnd/>
          </a:ln>
        </p:spPr>
        <p:txBody>
          <a:bodyPr>
            <a:spAutoFit/>
          </a:bodyPr>
          <a:lstStyle/>
          <a:p>
            <a:pPr>
              <a:spcBef>
                <a:spcPct val="50000"/>
              </a:spcBef>
            </a:pPr>
            <a:r>
              <a:rPr lang="en-GB"/>
              <a:t>Both cars come to a stop in a short space of time. This means that the cars and their occupants experience a large change of momentum very quickly. </a:t>
            </a:r>
          </a:p>
        </p:txBody>
      </p:sp>
      <p:sp>
        <p:nvSpPr>
          <p:cNvPr id="245765" name="Text Box 5"/>
          <p:cNvSpPr txBox="1">
            <a:spLocks noChangeArrowheads="1"/>
          </p:cNvSpPr>
          <p:nvPr/>
        </p:nvSpPr>
        <p:spPr bwMode="auto">
          <a:xfrm>
            <a:off x="342900" y="4564063"/>
            <a:ext cx="8402638" cy="830262"/>
          </a:xfrm>
          <a:prstGeom prst="rect">
            <a:avLst/>
          </a:prstGeom>
          <a:noFill/>
          <a:ln w="9525" algn="ctr">
            <a:noFill/>
            <a:miter lim="800000"/>
            <a:headEnd/>
            <a:tailEnd/>
          </a:ln>
        </p:spPr>
        <p:txBody>
          <a:bodyPr>
            <a:spAutoFit/>
          </a:bodyPr>
          <a:lstStyle/>
          <a:p>
            <a:pPr eaLnBrk="1" hangingPunct="1">
              <a:spcBef>
                <a:spcPct val="50000"/>
              </a:spcBef>
            </a:pPr>
            <a:r>
              <a:rPr lang="en-GB" dirty="0">
                <a:solidFill>
                  <a:srgbClr val="010066"/>
                </a:solidFill>
              </a:rPr>
              <a:t>A very large change of momentum in a short space of time means that the car occupants will experience a large </a:t>
            </a:r>
            <a:r>
              <a:rPr lang="en-GB" b="1" dirty="0">
                <a:solidFill>
                  <a:srgbClr val="286DA6"/>
                </a:solidFill>
              </a:rPr>
              <a:t>force</a:t>
            </a:r>
            <a:r>
              <a:rPr lang="en-GB" dirty="0">
                <a:solidFill>
                  <a:srgbClr val="010066"/>
                </a:solidFill>
              </a:rPr>
              <a:t>.</a:t>
            </a:r>
          </a:p>
        </p:txBody>
      </p:sp>
      <p:grpSp>
        <p:nvGrpSpPr>
          <p:cNvPr id="2" name="Group 10"/>
          <p:cNvGrpSpPr>
            <a:grpSpLocks/>
          </p:cNvGrpSpPr>
          <p:nvPr/>
        </p:nvGrpSpPr>
        <p:grpSpPr bwMode="auto">
          <a:xfrm>
            <a:off x="342900" y="5578475"/>
            <a:ext cx="8459788" cy="487363"/>
            <a:chOff x="342899" y="5377000"/>
            <a:chExt cx="8459789" cy="486888"/>
          </a:xfrm>
        </p:grpSpPr>
        <p:sp>
          <p:nvSpPr>
            <p:cNvPr id="21515" name="Rectangle 9"/>
            <p:cNvSpPr>
              <a:spLocks noChangeArrowheads="1"/>
            </p:cNvSpPr>
            <p:nvPr/>
          </p:nvSpPr>
          <p:spPr bwMode="auto">
            <a:xfrm>
              <a:off x="342899" y="5377000"/>
              <a:ext cx="7376061" cy="486888"/>
            </a:xfrm>
            <a:prstGeom prst="rect">
              <a:avLst/>
            </a:prstGeom>
            <a:solidFill>
              <a:srgbClr val="BEDAF0"/>
            </a:solidFill>
            <a:ln w="9525" algn="ctr">
              <a:noFill/>
              <a:round/>
              <a:headEnd/>
              <a:tailEnd/>
            </a:ln>
          </p:spPr>
          <p:txBody>
            <a:bodyPr/>
            <a:lstStyle/>
            <a:p>
              <a:endParaRPr lang="en-GB"/>
            </a:p>
          </p:txBody>
        </p:sp>
        <p:sp>
          <p:nvSpPr>
            <p:cNvPr id="21516" name="Text Box 6"/>
            <p:cNvSpPr txBox="1">
              <a:spLocks noChangeArrowheads="1"/>
            </p:cNvSpPr>
            <p:nvPr/>
          </p:nvSpPr>
          <p:spPr bwMode="auto">
            <a:xfrm>
              <a:off x="342900" y="5389612"/>
              <a:ext cx="8459788" cy="461665"/>
            </a:xfrm>
            <a:prstGeom prst="rect">
              <a:avLst/>
            </a:prstGeom>
            <a:noFill/>
            <a:ln w="9525" algn="ctr">
              <a:noFill/>
              <a:miter lim="800000"/>
              <a:headEnd/>
              <a:tailEnd/>
            </a:ln>
          </p:spPr>
          <p:txBody>
            <a:bodyPr>
              <a:spAutoFit/>
            </a:bodyPr>
            <a:lstStyle/>
            <a:p>
              <a:pPr eaLnBrk="1" hangingPunct="1">
                <a:spcBef>
                  <a:spcPct val="50000"/>
                </a:spcBef>
              </a:pPr>
              <a:r>
                <a:rPr lang="en-GB">
                  <a:solidFill>
                    <a:srgbClr val="010066"/>
                  </a:solidFill>
                </a:rPr>
                <a:t>How could you use this principle to make cars safer?</a:t>
              </a:r>
            </a:p>
          </p:txBody>
        </p:sp>
      </p:grpSp>
      <p:pic>
        <p:nvPicPr>
          <p:cNvPr id="21512" name="Picture 7" descr="compatability-test_credit"/>
          <p:cNvPicPr>
            <a:picLocks noChangeAspect="1" noChangeArrowheads="1"/>
          </p:cNvPicPr>
          <p:nvPr/>
        </p:nvPicPr>
        <p:blipFill>
          <a:blip r:embed="rId4" cstate="print"/>
          <a:srcRect/>
          <a:stretch>
            <a:fillRect/>
          </a:stretch>
        </p:blipFill>
        <p:spPr bwMode="auto">
          <a:xfrm>
            <a:off x="5033963" y="1466850"/>
            <a:ext cx="3768725" cy="2389188"/>
          </a:xfrm>
          <a:prstGeom prst="rect">
            <a:avLst/>
          </a:prstGeom>
          <a:noFill/>
          <a:ln w="9525">
            <a:noFill/>
            <a:miter lim="800000"/>
            <a:headEnd/>
            <a:tailEnd/>
          </a:ln>
        </p:spPr>
      </p:pic>
      <p:sp>
        <p:nvSpPr>
          <p:cNvPr id="12" name="Rectangle 11"/>
          <p:cNvSpPr>
            <a:spLocks noChangeArrowheads="1"/>
          </p:cNvSpPr>
          <p:nvPr/>
        </p:nvSpPr>
        <p:spPr bwMode="auto">
          <a:xfrm>
            <a:off x="342900" y="3592513"/>
            <a:ext cx="4611688" cy="830262"/>
          </a:xfrm>
          <a:prstGeom prst="rect">
            <a:avLst/>
          </a:prstGeom>
          <a:solidFill>
            <a:srgbClr val="BEDAF0"/>
          </a:solidFill>
          <a:ln w="9525">
            <a:noFill/>
            <a:miter lim="800000"/>
            <a:headEnd/>
            <a:tailEnd/>
          </a:ln>
        </p:spPr>
        <p:txBody>
          <a:bodyPr anchor="ctr">
            <a:spAutoFit/>
          </a:bodyPr>
          <a:lstStyle/>
          <a:p>
            <a:r>
              <a:rPr lang="en-GB"/>
              <a:t>How can changes in momentum cause a serious injury?</a:t>
            </a:r>
          </a:p>
        </p:txBody>
      </p:sp>
      <p:pic>
        <p:nvPicPr>
          <p:cNvPr id="13" name="Picture 11">
            <a:hlinkClick r:id="" action="ppaction://hlinkshowjump?jump=nextslide"/>
            <a:extLst>
              <a:ext uri="{FF2B5EF4-FFF2-40B4-BE49-F238E27FC236}">
                <a16:creationId xmlns:a16="http://schemas.microsoft.com/office/drawing/2014/main" id="{58704B3C-8F1E-4FD3-BE41-EB0878456A9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p:bldP spid="245765"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r>
              <a:rPr lang="en-GB"/>
              <a:t>Reducing force in car crashes </a:t>
            </a:r>
          </a:p>
        </p:txBody>
      </p:sp>
      <p:sp>
        <p:nvSpPr>
          <p:cNvPr id="964619" name="Text Box 11"/>
          <p:cNvSpPr txBox="1">
            <a:spLocks noChangeArrowheads="1"/>
          </p:cNvSpPr>
          <p:nvPr/>
        </p:nvSpPr>
        <p:spPr bwMode="auto">
          <a:xfrm>
            <a:off x="331788" y="3300413"/>
            <a:ext cx="3641725" cy="1200150"/>
          </a:xfrm>
          <a:prstGeom prst="rect">
            <a:avLst/>
          </a:prstGeom>
          <a:noFill/>
          <a:ln w="9525">
            <a:noFill/>
            <a:miter lim="800000"/>
            <a:headEnd/>
            <a:tailEnd/>
          </a:ln>
        </p:spPr>
        <p:txBody>
          <a:bodyPr>
            <a:spAutoFit/>
          </a:bodyPr>
          <a:lstStyle/>
          <a:p>
            <a:pPr>
              <a:spcBef>
                <a:spcPct val="50000"/>
              </a:spcBef>
            </a:pPr>
            <a:r>
              <a:rPr lang="en-GB" dirty="0"/>
              <a:t>Explain how rate of change of momentum is relevant for:</a:t>
            </a:r>
          </a:p>
        </p:txBody>
      </p:sp>
      <p:sp>
        <p:nvSpPr>
          <p:cNvPr id="964620" name="Text Box 12"/>
          <p:cNvSpPr txBox="1">
            <a:spLocks noChangeArrowheads="1"/>
          </p:cNvSpPr>
          <p:nvPr/>
        </p:nvSpPr>
        <p:spPr bwMode="auto">
          <a:xfrm>
            <a:off x="552450" y="4559300"/>
            <a:ext cx="2541588" cy="457200"/>
          </a:xfrm>
          <a:prstGeom prst="rect">
            <a:avLst/>
          </a:prstGeom>
          <a:noFill/>
          <a:ln w="9525">
            <a:noFill/>
            <a:miter lim="800000"/>
            <a:headEnd/>
            <a:tailEnd/>
          </a:ln>
        </p:spPr>
        <p:txBody>
          <a:bodyPr>
            <a:spAutoFit/>
          </a:bodyPr>
          <a:lstStyle/>
          <a:p>
            <a:pPr marL="363538" indent="-363538">
              <a:spcBef>
                <a:spcPct val="50000"/>
              </a:spcBef>
              <a:buClr>
                <a:srgbClr val="286DA6"/>
              </a:buClr>
              <a:buFont typeface="Wingdings" pitchFamily="2" charset="2"/>
              <a:buChar char="l"/>
            </a:pPr>
            <a:r>
              <a:rPr lang="en-GB" dirty="0"/>
              <a:t>seatbelts</a:t>
            </a:r>
          </a:p>
        </p:txBody>
      </p:sp>
      <p:sp>
        <p:nvSpPr>
          <p:cNvPr id="964621" name="Text Box 13"/>
          <p:cNvSpPr txBox="1">
            <a:spLocks noChangeArrowheads="1"/>
          </p:cNvSpPr>
          <p:nvPr/>
        </p:nvSpPr>
        <p:spPr bwMode="auto">
          <a:xfrm>
            <a:off x="541339" y="5073650"/>
            <a:ext cx="1851906" cy="457200"/>
          </a:xfrm>
          <a:prstGeom prst="rect">
            <a:avLst/>
          </a:prstGeom>
          <a:noFill/>
          <a:ln w="9525">
            <a:noFill/>
            <a:miter lim="800000"/>
            <a:headEnd/>
            <a:tailEnd/>
          </a:ln>
        </p:spPr>
        <p:txBody>
          <a:bodyPr wrap="square">
            <a:spAutoFit/>
          </a:bodyPr>
          <a:lstStyle/>
          <a:p>
            <a:pPr marL="363538" indent="-363538">
              <a:spcBef>
                <a:spcPct val="50000"/>
              </a:spcBef>
              <a:buClr>
                <a:srgbClr val="286DA6"/>
              </a:buClr>
              <a:buFont typeface="Wingdings" pitchFamily="2" charset="2"/>
              <a:buChar char="l"/>
            </a:pPr>
            <a:r>
              <a:rPr lang="en-GB" dirty="0"/>
              <a:t>airbags</a:t>
            </a:r>
          </a:p>
        </p:txBody>
      </p:sp>
      <p:pic>
        <p:nvPicPr>
          <p:cNvPr id="964625" name="Picture 17" descr="Test-Dummy-Crash-Test_credi"/>
          <p:cNvPicPr>
            <a:picLocks noChangeAspect="1" noChangeArrowheads="1"/>
          </p:cNvPicPr>
          <p:nvPr/>
        </p:nvPicPr>
        <p:blipFill>
          <a:blip r:embed="rId4" cstate="print"/>
          <a:srcRect/>
          <a:stretch>
            <a:fillRect/>
          </a:stretch>
        </p:blipFill>
        <p:spPr bwMode="auto">
          <a:xfrm>
            <a:off x="4314825" y="3316288"/>
            <a:ext cx="4273550" cy="2865437"/>
          </a:xfrm>
          <a:prstGeom prst="rect">
            <a:avLst/>
          </a:prstGeom>
          <a:noFill/>
          <a:ln w="9525">
            <a:noFill/>
            <a:miter lim="800000"/>
            <a:headEnd/>
            <a:tailEnd/>
          </a:ln>
        </p:spPr>
      </p:pic>
      <p:sp>
        <p:nvSpPr>
          <p:cNvPr id="12" name="Text Box 7"/>
          <p:cNvSpPr txBox="1">
            <a:spLocks noChangeArrowheads="1"/>
          </p:cNvSpPr>
          <p:nvPr/>
        </p:nvSpPr>
        <p:spPr bwMode="auto">
          <a:xfrm>
            <a:off x="342900" y="2043113"/>
            <a:ext cx="8459788" cy="1200150"/>
          </a:xfrm>
          <a:prstGeom prst="rect">
            <a:avLst/>
          </a:prstGeom>
          <a:noFill/>
          <a:ln w="9525">
            <a:noFill/>
            <a:miter lim="800000"/>
            <a:headEnd/>
            <a:tailEnd/>
          </a:ln>
        </p:spPr>
        <p:txBody>
          <a:bodyPr>
            <a:spAutoFit/>
          </a:bodyPr>
          <a:lstStyle/>
          <a:p>
            <a:pPr>
              <a:spcBef>
                <a:spcPct val="50000"/>
              </a:spcBef>
            </a:pPr>
            <a:r>
              <a:rPr lang="en-GB" dirty="0"/>
              <a:t>A longer deceleration means that the same change in momentum occurs over a </a:t>
            </a:r>
            <a:r>
              <a:rPr lang="en-GB" b="1" dirty="0">
                <a:solidFill>
                  <a:srgbClr val="286DA6"/>
                </a:solidFill>
              </a:rPr>
              <a:t>longer</a:t>
            </a:r>
            <a:r>
              <a:rPr lang="en-GB" dirty="0"/>
              <a:t> time. There is therefore a </a:t>
            </a:r>
            <a:r>
              <a:rPr lang="en-GB" b="1" dirty="0">
                <a:solidFill>
                  <a:srgbClr val="286DA6"/>
                </a:solidFill>
              </a:rPr>
              <a:t>smaller</a:t>
            </a:r>
            <a:r>
              <a:rPr lang="en-GB" dirty="0"/>
              <a:t> force acting on the person.</a:t>
            </a:r>
          </a:p>
        </p:txBody>
      </p:sp>
      <p:sp>
        <p:nvSpPr>
          <p:cNvPr id="22537" name="Text Box 6"/>
          <p:cNvSpPr txBox="1">
            <a:spLocks noChangeArrowheads="1"/>
          </p:cNvSpPr>
          <p:nvPr/>
        </p:nvSpPr>
        <p:spPr bwMode="auto">
          <a:xfrm>
            <a:off x="342900" y="784225"/>
            <a:ext cx="7554913" cy="1200150"/>
          </a:xfrm>
          <a:prstGeom prst="rect">
            <a:avLst/>
          </a:prstGeom>
          <a:noFill/>
          <a:ln w="9525">
            <a:noFill/>
            <a:miter lim="800000"/>
            <a:headEnd/>
            <a:tailEnd/>
          </a:ln>
        </p:spPr>
        <p:txBody>
          <a:bodyPr>
            <a:spAutoFit/>
          </a:bodyPr>
          <a:lstStyle/>
          <a:p>
            <a:pPr>
              <a:spcBef>
                <a:spcPct val="50000"/>
              </a:spcBef>
            </a:pPr>
            <a:r>
              <a:rPr lang="en-GB" dirty="0"/>
              <a:t>One way to </a:t>
            </a:r>
            <a:r>
              <a:rPr lang="en-GB" b="1" dirty="0">
                <a:solidFill>
                  <a:srgbClr val="286DA6"/>
                </a:solidFill>
              </a:rPr>
              <a:t>reduce</a:t>
            </a:r>
            <a:r>
              <a:rPr lang="en-GB" dirty="0"/>
              <a:t> the forces acting on a person in a collision is to </a:t>
            </a:r>
            <a:r>
              <a:rPr lang="en-GB" b="1" dirty="0">
                <a:solidFill>
                  <a:srgbClr val="286DA6"/>
                </a:solidFill>
              </a:rPr>
              <a:t>increase</a:t>
            </a:r>
            <a:r>
              <a:rPr lang="en-GB" dirty="0"/>
              <a:t> the time it takes for the person to decelerate.</a:t>
            </a:r>
          </a:p>
        </p:txBody>
      </p:sp>
      <p:sp>
        <p:nvSpPr>
          <p:cNvPr id="14" name="Text Box 131"/>
          <p:cNvSpPr txBox="1">
            <a:spLocks noChangeArrowheads="1"/>
          </p:cNvSpPr>
          <p:nvPr/>
        </p:nvSpPr>
        <p:spPr bwMode="auto">
          <a:xfrm>
            <a:off x="534988" y="5589588"/>
            <a:ext cx="2851679" cy="461962"/>
          </a:xfrm>
          <a:prstGeom prst="rect">
            <a:avLst/>
          </a:prstGeom>
          <a:noFill/>
          <a:ln w="9525">
            <a:noFill/>
            <a:miter lim="800000"/>
            <a:headEnd/>
            <a:tailEnd/>
          </a:ln>
        </p:spPr>
        <p:txBody>
          <a:bodyPr wrap="square">
            <a:spAutoFit/>
          </a:bodyPr>
          <a:lstStyle/>
          <a:p>
            <a:pPr marL="363538" indent="-363538">
              <a:spcBef>
                <a:spcPct val="50000"/>
              </a:spcBef>
              <a:buClr>
                <a:srgbClr val="286DA6"/>
              </a:buClr>
              <a:buFont typeface="Wingdings" pitchFamily="2" charset="2"/>
              <a:buChar char="l"/>
            </a:pPr>
            <a:r>
              <a:rPr lang="en-GB" dirty="0"/>
              <a:t>crumple zones.</a:t>
            </a:r>
          </a:p>
        </p:txBody>
      </p:sp>
      <p:pic>
        <p:nvPicPr>
          <p:cNvPr id="13" name="Picture 11">
            <a:hlinkClick r:id="" action="ppaction://hlinkshowjump?jump=nextslide"/>
            <a:extLst>
              <a:ext uri="{FF2B5EF4-FFF2-40B4-BE49-F238E27FC236}">
                <a16:creationId xmlns:a16="http://schemas.microsoft.com/office/drawing/2014/main" id="{A376EE7E-2E75-4D8E-9256-7515E1CDD9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F2E4ED60-4FDE-4345-BB9E-DBF16B86A6B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46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46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46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46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9" grpId="0"/>
      <p:bldP spid="964620" grpId="0"/>
      <p:bldP spid="964621"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title"/>
          </p:nvPr>
        </p:nvSpPr>
        <p:spPr/>
        <p:txBody>
          <a:bodyPr/>
          <a:lstStyle/>
          <a:p>
            <a:pPr eaLnBrk="1" hangingPunct="1"/>
            <a:r>
              <a:rPr lang="en-GB" dirty="0"/>
              <a:t>How do car safety features work?</a:t>
            </a:r>
          </a:p>
        </p:txBody>
      </p:sp>
      <p:pic>
        <p:nvPicPr>
          <p:cNvPr id="7" name="Picture 11">
            <a:hlinkClick r:id="" action="ppaction://hlinkshowjump?jump=nextslide"/>
            <a:extLst>
              <a:ext uri="{FF2B5EF4-FFF2-40B4-BE49-F238E27FC236}">
                <a16:creationId xmlns:a16="http://schemas.microsoft.com/office/drawing/2014/main" id="{6C2A3634-65CD-4C00-B85C-D3E144A0A2C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12E3A203-A221-4B05-A68F-0D35FD6BC700}"/>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B644E378-1E67-4E39-AA9F-FA2DCCBD6B73}"/>
              </a:ext>
            </a:extLst>
          </p:cNvPr>
          <p:cNvPicPr>
            <a:picLocks noChangeAspect="1" noChangeArrowheads="1"/>
          </p:cNvPicPr>
          <p:nvPr/>
        </p:nvPicPr>
        <p:blipFill>
          <a:blip r:embed="rId8"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51">
            <a:extLst>
              <a:ext uri="{FF2B5EF4-FFF2-40B4-BE49-F238E27FC236}">
                <a16:creationId xmlns:a16="http://schemas.microsoft.com/office/drawing/2014/main" id="{1D34EAFC-8930-4881-A89F-3A5FE69E702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4662"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82169C14-5087-42ED-B18E-D5D885CD9917}"/>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150823" y="89297"/>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7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AEF5E5AA-0BC6-4147-A1C8-EA36FF482822}"/>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TextBox 1"/>
          <p:cNvSpPr txBox="1">
            <a:spLocks noChangeArrowheads="1"/>
          </p:cNvSpPr>
          <p:nvPr/>
        </p:nvSpPr>
        <p:spPr bwMode="auto">
          <a:xfrm>
            <a:off x="342900" y="784225"/>
            <a:ext cx="8366125" cy="822325"/>
          </a:xfrm>
          <a:prstGeom prst="rect">
            <a:avLst/>
          </a:prstGeom>
          <a:noFill/>
          <a:ln w="9525">
            <a:noFill/>
            <a:miter lim="800000"/>
            <a:headEnd/>
            <a:tailEnd/>
          </a:ln>
        </p:spPr>
        <p:txBody>
          <a:bodyPr>
            <a:spAutoFit/>
          </a:bodyPr>
          <a:lstStyle/>
          <a:p>
            <a:pPr eaLnBrk="1" hangingPunct="1">
              <a:spcBef>
                <a:spcPct val="50000"/>
              </a:spcBef>
            </a:pPr>
            <a:r>
              <a:rPr lang="en-GB">
                <a:solidFill>
                  <a:srgbClr val="010066"/>
                </a:solidFill>
              </a:rPr>
              <a:t>Seat belts prevent car occupants from being thrown forwards into the steering wheel, windscreen or front seats.</a:t>
            </a:r>
          </a:p>
        </p:txBody>
      </p:sp>
      <p:sp>
        <p:nvSpPr>
          <p:cNvPr id="214023" name="Rectangle 7"/>
          <p:cNvSpPr>
            <a:spLocks noGrp="1" noChangeArrowheads="1"/>
          </p:cNvSpPr>
          <p:nvPr>
            <p:ph type="title"/>
          </p:nvPr>
        </p:nvSpPr>
        <p:spPr/>
        <p:txBody>
          <a:bodyPr/>
          <a:lstStyle/>
          <a:p>
            <a:r>
              <a:rPr lang="en-GB"/>
              <a:t>Seat belts</a:t>
            </a:r>
          </a:p>
        </p:txBody>
      </p:sp>
      <p:sp>
        <p:nvSpPr>
          <p:cNvPr id="214024" name="TextBox 1"/>
          <p:cNvSpPr txBox="1">
            <a:spLocks noChangeArrowheads="1"/>
          </p:cNvSpPr>
          <p:nvPr/>
        </p:nvSpPr>
        <p:spPr bwMode="auto">
          <a:xfrm>
            <a:off x="342900" y="1727200"/>
            <a:ext cx="8189913" cy="1187450"/>
          </a:xfrm>
          <a:prstGeom prst="rect">
            <a:avLst/>
          </a:prstGeom>
          <a:noFill/>
          <a:ln w="9525">
            <a:noFill/>
            <a:miter lim="800000"/>
            <a:headEnd/>
            <a:tailEnd/>
          </a:ln>
        </p:spPr>
        <p:txBody>
          <a:bodyPr>
            <a:spAutoFit/>
          </a:bodyPr>
          <a:lstStyle/>
          <a:p>
            <a:pPr eaLnBrk="1" hangingPunct="1">
              <a:spcBef>
                <a:spcPct val="50000"/>
              </a:spcBef>
            </a:pPr>
            <a:r>
              <a:rPr lang="en-GB" dirty="0">
                <a:solidFill>
                  <a:srgbClr val="010066"/>
                </a:solidFill>
              </a:rPr>
              <a:t>They are also designed to slow the person down gradually. This is why they are made of materials that are able to </a:t>
            </a:r>
            <a:br>
              <a:rPr lang="en-GB" dirty="0">
                <a:solidFill>
                  <a:srgbClr val="010066"/>
                </a:solidFill>
              </a:rPr>
            </a:br>
            <a:r>
              <a:rPr lang="en-GB" dirty="0">
                <a:solidFill>
                  <a:srgbClr val="010066"/>
                </a:solidFill>
              </a:rPr>
              <a:t>stretch slightly.</a:t>
            </a:r>
          </a:p>
        </p:txBody>
      </p:sp>
      <p:sp>
        <p:nvSpPr>
          <p:cNvPr id="214025" name="Text Box 9"/>
          <p:cNvSpPr txBox="1">
            <a:spLocks noChangeArrowheads="1"/>
          </p:cNvSpPr>
          <p:nvPr/>
        </p:nvSpPr>
        <p:spPr bwMode="auto">
          <a:xfrm>
            <a:off x="342900" y="3035300"/>
            <a:ext cx="8801100" cy="822325"/>
          </a:xfrm>
          <a:prstGeom prst="rect">
            <a:avLst/>
          </a:prstGeom>
          <a:noFill/>
          <a:ln w="9525">
            <a:noFill/>
            <a:miter lim="800000"/>
            <a:headEnd/>
            <a:tailEnd/>
          </a:ln>
          <a:effectLst/>
        </p:spPr>
        <p:txBody>
          <a:bodyPr>
            <a:spAutoFit/>
          </a:bodyPr>
          <a:lstStyle/>
          <a:p>
            <a:pPr>
              <a:spcBef>
                <a:spcPct val="50000"/>
              </a:spcBef>
            </a:pPr>
            <a:r>
              <a:rPr lang="en-GB" dirty="0"/>
              <a:t>Equal lengths of four materials were stretched and the results recorded. Which is the most suitable for making seat belts?</a:t>
            </a:r>
          </a:p>
        </p:txBody>
      </p:sp>
      <p:sp>
        <p:nvSpPr>
          <p:cNvPr id="214026" name="Rectangle 10"/>
          <p:cNvSpPr>
            <a:spLocks noChangeArrowheads="1"/>
          </p:cNvSpPr>
          <p:nvPr/>
        </p:nvSpPr>
        <p:spPr bwMode="auto">
          <a:xfrm>
            <a:off x="819149" y="3981449"/>
            <a:ext cx="7560000" cy="695263"/>
          </a:xfrm>
          <a:prstGeom prst="rect">
            <a:avLst/>
          </a:prstGeom>
          <a:solidFill>
            <a:srgbClr val="286DA6"/>
          </a:solidFill>
          <a:ln w="12700" algn="ctr">
            <a:noFill/>
            <a:miter lim="800000"/>
            <a:headEnd/>
            <a:tailEnd/>
          </a:ln>
          <a:effectLst/>
        </p:spPr>
        <p:txBody>
          <a:bodyPr anchor="ctr">
            <a:noAutofit/>
          </a:bodyPr>
          <a:lstStyle/>
          <a:p>
            <a:endParaRPr lang="en-GB" dirty="0"/>
          </a:p>
        </p:txBody>
      </p:sp>
      <p:sp>
        <p:nvSpPr>
          <p:cNvPr id="214027" name="AutoShape 11"/>
          <p:cNvSpPr>
            <a:spLocks noChangeArrowheads="1"/>
          </p:cNvSpPr>
          <p:nvPr/>
        </p:nvSpPr>
        <p:spPr bwMode="auto">
          <a:xfrm>
            <a:off x="812800" y="3978275"/>
            <a:ext cx="7554913" cy="2563786"/>
          </a:xfrm>
          <a:prstGeom prst="roundRect">
            <a:avLst>
              <a:gd name="adj" fmla="val 0"/>
            </a:avLst>
          </a:prstGeom>
          <a:noFill/>
          <a:ln w="38100">
            <a:solidFill>
              <a:srgbClr val="286DA6"/>
            </a:solidFill>
            <a:round/>
            <a:headEnd/>
            <a:tailEnd/>
          </a:ln>
          <a:effectLst/>
        </p:spPr>
        <p:txBody>
          <a:bodyPr wrap="none" anchor="ctr"/>
          <a:lstStyle/>
          <a:p>
            <a:endParaRPr lang="en-GB"/>
          </a:p>
        </p:txBody>
      </p:sp>
      <p:sp>
        <p:nvSpPr>
          <p:cNvPr id="214029" name="Line 13"/>
          <p:cNvSpPr>
            <a:spLocks noChangeShapeType="1"/>
          </p:cNvSpPr>
          <p:nvPr/>
        </p:nvSpPr>
        <p:spPr bwMode="auto">
          <a:xfrm>
            <a:off x="814388" y="5139925"/>
            <a:ext cx="7529512" cy="0"/>
          </a:xfrm>
          <a:prstGeom prst="line">
            <a:avLst/>
          </a:prstGeom>
          <a:noFill/>
          <a:ln w="25400">
            <a:solidFill>
              <a:srgbClr val="286DA6"/>
            </a:solidFill>
            <a:round/>
            <a:headEnd/>
            <a:tailEnd/>
          </a:ln>
          <a:effectLst/>
        </p:spPr>
        <p:txBody>
          <a:bodyPr/>
          <a:lstStyle/>
          <a:p>
            <a:endParaRPr lang="en-GB"/>
          </a:p>
        </p:txBody>
      </p:sp>
      <p:sp>
        <p:nvSpPr>
          <p:cNvPr id="214030" name="Line 14"/>
          <p:cNvSpPr>
            <a:spLocks noChangeShapeType="1"/>
          </p:cNvSpPr>
          <p:nvPr/>
        </p:nvSpPr>
        <p:spPr bwMode="auto">
          <a:xfrm>
            <a:off x="828675" y="5611958"/>
            <a:ext cx="7531100" cy="0"/>
          </a:xfrm>
          <a:prstGeom prst="line">
            <a:avLst/>
          </a:prstGeom>
          <a:noFill/>
          <a:ln w="25400">
            <a:solidFill>
              <a:srgbClr val="286DA6"/>
            </a:solidFill>
            <a:round/>
            <a:headEnd/>
            <a:tailEnd/>
          </a:ln>
          <a:effectLst/>
        </p:spPr>
        <p:txBody>
          <a:bodyPr/>
          <a:lstStyle/>
          <a:p>
            <a:endParaRPr lang="en-GB"/>
          </a:p>
        </p:txBody>
      </p:sp>
      <p:sp>
        <p:nvSpPr>
          <p:cNvPr id="214031" name="Line 15"/>
          <p:cNvSpPr>
            <a:spLocks noChangeShapeType="1"/>
          </p:cNvSpPr>
          <p:nvPr/>
        </p:nvSpPr>
        <p:spPr bwMode="auto">
          <a:xfrm>
            <a:off x="828675" y="6072702"/>
            <a:ext cx="7531100" cy="0"/>
          </a:xfrm>
          <a:prstGeom prst="line">
            <a:avLst/>
          </a:prstGeom>
          <a:noFill/>
          <a:ln w="25400">
            <a:solidFill>
              <a:srgbClr val="286DA6"/>
            </a:solidFill>
            <a:round/>
            <a:headEnd/>
            <a:tailEnd/>
          </a:ln>
          <a:effectLst/>
        </p:spPr>
        <p:txBody>
          <a:bodyPr/>
          <a:lstStyle/>
          <a:p>
            <a:endParaRPr lang="en-GB"/>
          </a:p>
        </p:txBody>
      </p:sp>
      <p:sp>
        <p:nvSpPr>
          <p:cNvPr id="214032" name="Line 16"/>
          <p:cNvSpPr>
            <a:spLocks noChangeShapeType="1"/>
          </p:cNvSpPr>
          <p:nvPr/>
        </p:nvSpPr>
        <p:spPr bwMode="auto">
          <a:xfrm>
            <a:off x="2514600" y="3989211"/>
            <a:ext cx="0" cy="2579688"/>
          </a:xfrm>
          <a:prstGeom prst="line">
            <a:avLst/>
          </a:prstGeom>
          <a:noFill/>
          <a:ln w="25400">
            <a:solidFill>
              <a:srgbClr val="286DA6"/>
            </a:solidFill>
            <a:round/>
            <a:headEnd/>
            <a:tailEnd/>
          </a:ln>
          <a:effectLst/>
        </p:spPr>
        <p:txBody>
          <a:bodyPr/>
          <a:lstStyle/>
          <a:p>
            <a:endParaRPr lang="en-GB"/>
          </a:p>
        </p:txBody>
      </p:sp>
      <p:sp>
        <p:nvSpPr>
          <p:cNvPr id="214033" name="Text Box 17"/>
          <p:cNvSpPr txBox="1">
            <a:spLocks noChangeArrowheads="1"/>
          </p:cNvSpPr>
          <p:nvPr/>
        </p:nvSpPr>
        <p:spPr bwMode="auto">
          <a:xfrm>
            <a:off x="1080054" y="4126412"/>
            <a:ext cx="1165704" cy="400110"/>
          </a:xfrm>
          <a:prstGeom prst="rect">
            <a:avLst/>
          </a:prstGeom>
          <a:noFill/>
          <a:ln w="9525">
            <a:noFill/>
            <a:miter lim="800000"/>
            <a:headEnd/>
            <a:tailEnd/>
          </a:ln>
          <a:effectLst/>
        </p:spPr>
        <p:txBody>
          <a:bodyPr wrap="none">
            <a:spAutoFit/>
          </a:bodyPr>
          <a:lstStyle/>
          <a:p>
            <a:pPr algn="ctr"/>
            <a:r>
              <a:rPr lang="en-GB" sz="2000" b="1" dirty="0">
                <a:solidFill>
                  <a:schemeClr val="bg1"/>
                </a:solidFill>
              </a:rPr>
              <a:t>material</a:t>
            </a:r>
          </a:p>
        </p:txBody>
      </p:sp>
      <p:sp>
        <p:nvSpPr>
          <p:cNvPr id="214034" name="Text Box 18"/>
          <p:cNvSpPr txBox="1">
            <a:spLocks noChangeArrowheads="1"/>
          </p:cNvSpPr>
          <p:nvPr/>
        </p:nvSpPr>
        <p:spPr bwMode="auto">
          <a:xfrm>
            <a:off x="2474913" y="4035955"/>
            <a:ext cx="2057400" cy="581025"/>
          </a:xfrm>
          <a:prstGeom prst="rect">
            <a:avLst/>
          </a:prstGeom>
          <a:noFill/>
          <a:ln w="9525">
            <a:noFill/>
            <a:miter lim="800000"/>
            <a:headEnd/>
            <a:tailEnd/>
          </a:ln>
          <a:effectLst/>
        </p:spPr>
        <p:txBody>
          <a:bodyPr>
            <a:spAutoFit/>
          </a:bodyPr>
          <a:lstStyle/>
          <a:p>
            <a:pPr algn="ctr">
              <a:lnSpc>
                <a:spcPct val="80000"/>
              </a:lnSpc>
            </a:pPr>
            <a:r>
              <a:rPr lang="en-GB" sz="2000" b="1" dirty="0">
                <a:solidFill>
                  <a:schemeClr val="bg1"/>
                </a:solidFill>
              </a:rPr>
              <a:t>extension caused by 10</a:t>
            </a:r>
            <a:r>
              <a:rPr lang="en-GB" sz="1000" b="1" dirty="0">
                <a:solidFill>
                  <a:schemeClr val="bg1"/>
                </a:solidFill>
              </a:rPr>
              <a:t> </a:t>
            </a:r>
            <a:r>
              <a:rPr lang="en-GB" sz="2000" b="1" dirty="0">
                <a:solidFill>
                  <a:schemeClr val="bg1"/>
                </a:solidFill>
              </a:rPr>
              <a:t>N</a:t>
            </a:r>
          </a:p>
        </p:txBody>
      </p:sp>
      <p:sp>
        <p:nvSpPr>
          <p:cNvPr id="214035" name="Text Box 19"/>
          <p:cNvSpPr txBox="1">
            <a:spLocks noChangeArrowheads="1"/>
          </p:cNvSpPr>
          <p:nvPr/>
        </p:nvSpPr>
        <p:spPr bwMode="auto">
          <a:xfrm>
            <a:off x="1015125" y="4693445"/>
            <a:ext cx="1297150" cy="400110"/>
          </a:xfrm>
          <a:prstGeom prst="rect">
            <a:avLst/>
          </a:prstGeom>
          <a:noFill/>
          <a:ln w="9525">
            <a:noFill/>
            <a:miter lim="800000"/>
            <a:headEnd/>
            <a:tailEnd/>
          </a:ln>
          <a:effectLst/>
        </p:spPr>
        <p:txBody>
          <a:bodyPr wrap="none">
            <a:spAutoFit/>
          </a:bodyPr>
          <a:lstStyle/>
          <a:p>
            <a:pPr algn="ctr"/>
            <a:r>
              <a:rPr lang="en-GB" sz="2000" dirty="0"/>
              <a:t>polythene</a:t>
            </a:r>
          </a:p>
        </p:txBody>
      </p:sp>
      <p:sp>
        <p:nvSpPr>
          <p:cNvPr id="214036" name="Text Box 20"/>
          <p:cNvSpPr txBox="1">
            <a:spLocks noChangeArrowheads="1"/>
          </p:cNvSpPr>
          <p:nvPr/>
        </p:nvSpPr>
        <p:spPr bwMode="auto">
          <a:xfrm>
            <a:off x="1262804" y="5173310"/>
            <a:ext cx="798617" cy="400110"/>
          </a:xfrm>
          <a:prstGeom prst="rect">
            <a:avLst/>
          </a:prstGeom>
          <a:noFill/>
          <a:ln w="9525">
            <a:noFill/>
            <a:miter lim="800000"/>
            <a:headEnd/>
            <a:tailEnd/>
          </a:ln>
          <a:effectLst/>
        </p:spPr>
        <p:txBody>
          <a:bodyPr wrap="none">
            <a:spAutoFit/>
          </a:bodyPr>
          <a:lstStyle/>
          <a:p>
            <a:pPr algn="ctr"/>
            <a:r>
              <a:rPr lang="en-GB" sz="2000" dirty="0"/>
              <a:t>nylon</a:t>
            </a:r>
          </a:p>
        </p:txBody>
      </p:sp>
      <p:sp>
        <p:nvSpPr>
          <p:cNvPr id="214037" name="Text Box 21"/>
          <p:cNvSpPr txBox="1">
            <a:spLocks noChangeArrowheads="1"/>
          </p:cNvSpPr>
          <p:nvPr/>
        </p:nvSpPr>
        <p:spPr bwMode="auto">
          <a:xfrm>
            <a:off x="1221920" y="5639506"/>
            <a:ext cx="881973" cy="400110"/>
          </a:xfrm>
          <a:prstGeom prst="rect">
            <a:avLst/>
          </a:prstGeom>
          <a:noFill/>
          <a:ln w="9525">
            <a:noFill/>
            <a:miter lim="800000"/>
            <a:headEnd/>
            <a:tailEnd/>
          </a:ln>
          <a:effectLst/>
        </p:spPr>
        <p:txBody>
          <a:bodyPr wrap="none">
            <a:spAutoFit/>
          </a:bodyPr>
          <a:lstStyle/>
          <a:p>
            <a:pPr algn="ctr"/>
            <a:r>
              <a:rPr lang="en-GB" sz="2000" dirty="0"/>
              <a:t>cotton</a:t>
            </a:r>
          </a:p>
        </p:txBody>
      </p:sp>
      <p:sp>
        <p:nvSpPr>
          <p:cNvPr id="214038" name="Text Box 22"/>
          <p:cNvSpPr txBox="1">
            <a:spLocks noChangeArrowheads="1"/>
          </p:cNvSpPr>
          <p:nvPr/>
        </p:nvSpPr>
        <p:spPr bwMode="auto">
          <a:xfrm>
            <a:off x="999904" y="6108083"/>
            <a:ext cx="1326004" cy="400110"/>
          </a:xfrm>
          <a:prstGeom prst="rect">
            <a:avLst/>
          </a:prstGeom>
          <a:noFill/>
          <a:ln w="9525">
            <a:noFill/>
            <a:miter lim="800000"/>
            <a:headEnd/>
            <a:tailEnd/>
          </a:ln>
          <a:effectLst/>
        </p:spPr>
        <p:txBody>
          <a:bodyPr wrap="none">
            <a:spAutoFit/>
          </a:bodyPr>
          <a:lstStyle/>
          <a:p>
            <a:pPr algn="ctr"/>
            <a:r>
              <a:rPr lang="en-GB" sz="2000" dirty="0"/>
              <a:t>steel wool</a:t>
            </a:r>
          </a:p>
        </p:txBody>
      </p:sp>
      <p:sp>
        <p:nvSpPr>
          <p:cNvPr id="214039" name="Line 23"/>
          <p:cNvSpPr>
            <a:spLocks noChangeShapeType="1"/>
          </p:cNvSpPr>
          <p:nvPr/>
        </p:nvSpPr>
        <p:spPr bwMode="auto">
          <a:xfrm>
            <a:off x="4522788" y="3990799"/>
            <a:ext cx="0" cy="2578100"/>
          </a:xfrm>
          <a:prstGeom prst="line">
            <a:avLst/>
          </a:prstGeom>
          <a:noFill/>
          <a:ln w="25400">
            <a:solidFill>
              <a:srgbClr val="286DA6"/>
            </a:solidFill>
            <a:round/>
            <a:headEnd/>
            <a:tailEnd/>
          </a:ln>
          <a:effectLst/>
        </p:spPr>
        <p:txBody>
          <a:bodyPr/>
          <a:lstStyle/>
          <a:p>
            <a:endParaRPr lang="en-GB"/>
          </a:p>
        </p:txBody>
      </p:sp>
      <p:sp>
        <p:nvSpPr>
          <p:cNvPr id="214040" name="Text Box 24"/>
          <p:cNvSpPr txBox="1">
            <a:spLocks noChangeArrowheads="1"/>
          </p:cNvSpPr>
          <p:nvPr/>
        </p:nvSpPr>
        <p:spPr bwMode="auto">
          <a:xfrm>
            <a:off x="4445000" y="4035955"/>
            <a:ext cx="2057400" cy="581025"/>
          </a:xfrm>
          <a:prstGeom prst="rect">
            <a:avLst/>
          </a:prstGeom>
          <a:noFill/>
          <a:ln w="9525">
            <a:noFill/>
            <a:miter lim="800000"/>
            <a:headEnd/>
            <a:tailEnd/>
          </a:ln>
          <a:effectLst/>
        </p:spPr>
        <p:txBody>
          <a:bodyPr>
            <a:spAutoFit/>
          </a:bodyPr>
          <a:lstStyle/>
          <a:p>
            <a:pPr algn="ctr">
              <a:lnSpc>
                <a:spcPct val="80000"/>
              </a:lnSpc>
            </a:pPr>
            <a:r>
              <a:rPr lang="en-GB" sz="2000" b="1" dirty="0">
                <a:solidFill>
                  <a:schemeClr val="bg1"/>
                </a:solidFill>
              </a:rPr>
              <a:t>extension caused by 20</a:t>
            </a:r>
            <a:r>
              <a:rPr lang="en-GB" sz="1000" b="1" dirty="0">
                <a:solidFill>
                  <a:schemeClr val="bg1"/>
                </a:solidFill>
              </a:rPr>
              <a:t> </a:t>
            </a:r>
            <a:r>
              <a:rPr lang="en-GB" sz="2000" b="1" dirty="0">
                <a:solidFill>
                  <a:schemeClr val="bg1"/>
                </a:solidFill>
              </a:rPr>
              <a:t>N</a:t>
            </a:r>
          </a:p>
        </p:txBody>
      </p:sp>
      <p:sp>
        <p:nvSpPr>
          <p:cNvPr id="214041" name="Line 25"/>
          <p:cNvSpPr>
            <a:spLocks noChangeShapeType="1"/>
          </p:cNvSpPr>
          <p:nvPr/>
        </p:nvSpPr>
        <p:spPr bwMode="auto">
          <a:xfrm>
            <a:off x="6442075" y="3992386"/>
            <a:ext cx="0" cy="2578100"/>
          </a:xfrm>
          <a:prstGeom prst="line">
            <a:avLst/>
          </a:prstGeom>
          <a:noFill/>
          <a:ln w="25400">
            <a:solidFill>
              <a:srgbClr val="286DA6"/>
            </a:solidFill>
            <a:round/>
            <a:headEnd/>
            <a:tailEnd/>
          </a:ln>
          <a:effectLst/>
        </p:spPr>
        <p:txBody>
          <a:bodyPr/>
          <a:lstStyle/>
          <a:p>
            <a:endParaRPr lang="en-GB"/>
          </a:p>
        </p:txBody>
      </p:sp>
      <p:sp>
        <p:nvSpPr>
          <p:cNvPr id="214042" name="Text Box 26"/>
          <p:cNvSpPr txBox="1">
            <a:spLocks noChangeArrowheads="1"/>
          </p:cNvSpPr>
          <p:nvPr/>
        </p:nvSpPr>
        <p:spPr bwMode="auto">
          <a:xfrm>
            <a:off x="3150799" y="5173310"/>
            <a:ext cx="704039" cy="400110"/>
          </a:xfrm>
          <a:prstGeom prst="rect">
            <a:avLst/>
          </a:prstGeom>
          <a:noFill/>
          <a:ln w="9525">
            <a:noFill/>
            <a:miter lim="800000"/>
            <a:headEnd/>
            <a:tailEnd/>
          </a:ln>
          <a:effectLst/>
        </p:spPr>
        <p:txBody>
          <a:bodyPr wrap="none">
            <a:spAutoFit/>
          </a:bodyPr>
          <a:lstStyle/>
          <a:p>
            <a:pPr algn="ctr"/>
            <a:r>
              <a:rPr lang="en-GB" sz="2000" dirty="0"/>
              <a:t>1</a:t>
            </a:r>
            <a:r>
              <a:rPr lang="en-GB" sz="1000" dirty="0"/>
              <a:t> </a:t>
            </a:r>
            <a:r>
              <a:rPr lang="en-GB" sz="2000" dirty="0"/>
              <a:t>cm</a:t>
            </a:r>
          </a:p>
        </p:txBody>
      </p:sp>
      <p:sp>
        <p:nvSpPr>
          <p:cNvPr id="214043" name="Text Box 27"/>
          <p:cNvSpPr txBox="1">
            <a:spLocks noChangeArrowheads="1"/>
          </p:cNvSpPr>
          <p:nvPr/>
        </p:nvSpPr>
        <p:spPr bwMode="auto">
          <a:xfrm>
            <a:off x="5120887" y="5173310"/>
            <a:ext cx="704039" cy="400110"/>
          </a:xfrm>
          <a:prstGeom prst="rect">
            <a:avLst/>
          </a:prstGeom>
          <a:noFill/>
          <a:ln w="9525">
            <a:noFill/>
            <a:miter lim="800000"/>
            <a:headEnd/>
            <a:tailEnd/>
          </a:ln>
          <a:effectLst/>
        </p:spPr>
        <p:txBody>
          <a:bodyPr wrap="none">
            <a:spAutoFit/>
          </a:bodyPr>
          <a:lstStyle/>
          <a:p>
            <a:pPr algn="ctr"/>
            <a:r>
              <a:rPr lang="en-GB" sz="2000" dirty="0"/>
              <a:t>2</a:t>
            </a:r>
            <a:r>
              <a:rPr lang="en-GB" sz="1000" dirty="0"/>
              <a:t> </a:t>
            </a:r>
            <a:r>
              <a:rPr lang="en-GB" sz="2000" dirty="0"/>
              <a:t>cm</a:t>
            </a:r>
          </a:p>
        </p:txBody>
      </p:sp>
      <p:sp>
        <p:nvSpPr>
          <p:cNvPr id="214044" name="Text Box 28"/>
          <p:cNvSpPr txBox="1">
            <a:spLocks noChangeArrowheads="1"/>
          </p:cNvSpPr>
          <p:nvPr/>
        </p:nvSpPr>
        <p:spPr bwMode="auto">
          <a:xfrm>
            <a:off x="3150799" y="4693445"/>
            <a:ext cx="704039" cy="400110"/>
          </a:xfrm>
          <a:prstGeom prst="rect">
            <a:avLst/>
          </a:prstGeom>
          <a:noFill/>
          <a:ln w="9525">
            <a:noFill/>
            <a:miter lim="800000"/>
            <a:headEnd/>
            <a:tailEnd/>
          </a:ln>
          <a:effectLst/>
        </p:spPr>
        <p:txBody>
          <a:bodyPr wrap="none">
            <a:spAutoFit/>
          </a:bodyPr>
          <a:lstStyle/>
          <a:p>
            <a:pPr algn="ctr"/>
            <a:r>
              <a:rPr lang="en-GB" sz="2000" dirty="0"/>
              <a:t>3</a:t>
            </a:r>
            <a:r>
              <a:rPr lang="en-GB" sz="1000" dirty="0"/>
              <a:t> </a:t>
            </a:r>
            <a:r>
              <a:rPr lang="en-GB" sz="2000" dirty="0"/>
              <a:t>cm</a:t>
            </a:r>
          </a:p>
        </p:txBody>
      </p:sp>
      <p:sp>
        <p:nvSpPr>
          <p:cNvPr id="214045" name="Text Box 29"/>
          <p:cNvSpPr txBox="1">
            <a:spLocks noChangeArrowheads="1"/>
          </p:cNvSpPr>
          <p:nvPr/>
        </p:nvSpPr>
        <p:spPr bwMode="auto">
          <a:xfrm>
            <a:off x="5120887" y="4693445"/>
            <a:ext cx="704039" cy="400110"/>
          </a:xfrm>
          <a:prstGeom prst="rect">
            <a:avLst/>
          </a:prstGeom>
          <a:noFill/>
          <a:ln w="9525">
            <a:noFill/>
            <a:miter lim="800000"/>
            <a:headEnd/>
            <a:tailEnd/>
          </a:ln>
          <a:effectLst/>
        </p:spPr>
        <p:txBody>
          <a:bodyPr wrap="none">
            <a:spAutoFit/>
          </a:bodyPr>
          <a:lstStyle/>
          <a:p>
            <a:pPr algn="ctr"/>
            <a:r>
              <a:rPr lang="en-GB" sz="2000" dirty="0"/>
              <a:t>9</a:t>
            </a:r>
            <a:r>
              <a:rPr lang="en-GB" sz="1000" dirty="0"/>
              <a:t> </a:t>
            </a:r>
            <a:r>
              <a:rPr lang="en-GB" sz="2000" dirty="0"/>
              <a:t>cm</a:t>
            </a:r>
          </a:p>
        </p:txBody>
      </p:sp>
      <p:sp>
        <p:nvSpPr>
          <p:cNvPr id="214046" name="Text Box 30"/>
          <p:cNvSpPr txBox="1">
            <a:spLocks noChangeArrowheads="1"/>
          </p:cNvSpPr>
          <p:nvPr/>
        </p:nvSpPr>
        <p:spPr bwMode="auto">
          <a:xfrm>
            <a:off x="2956027" y="6108083"/>
            <a:ext cx="1095172" cy="400110"/>
          </a:xfrm>
          <a:prstGeom prst="rect">
            <a:avLst/>
          </a:prstGeom>
          <a:noFill/>
          <a:ln w="9525">
            <a:noFill/>
            <a:miter lim="800000"/>
            <a:headEnd/>
            <a:tailEnd/>
          </a:ln>
          <a:effectLst/>
        </p:spPr>
        <p:txBody>
          <a:bodyPr wrap="none">
            <a:spAutoFit/>
          </a:bodyPr>
          <a:lstStyle/>
          <a:p>
            <a:pPr algn="ctr"/>
            <a:r>
              <a:rPr lang="en-GB" sz="2000" dirty="0"/>
              <a:t>0.25</a:t>
            </a:r>
            <a:r>
              <a:rPr lang="en-GB" sz="1000" dirty="0"/>
              <a:t> </a:t>
            </a:r>
            <a:r>
              <a:rPr lang="en-GB" sz="2000" dirty="0"/>
              <a:t>cm</a:t>
            </a:r>
          </a:p>
        </p:txBody>
      </p:sp>
      <p:sp>
        <p:nvSpPr>
          <p:cNvPr id="214047" name="Text Box 31"/>
          <p:cNvSpPr txBox="1">
            <a:spLocks noChangeArrowheads="1"/>
          </p:cNvSpPr>
          <p:nvPr/>
        </p:nvSpPr>
        <p:spPr bwMode="auto">
          <a:xfrm>
            <a:off x="4998242" y="6108083"/>
            <a:ext cx="952504" cy="400110"/>
          </a:xfrm>
          <a:prstGeom prst="rect">
            <a:avLst/>
          </a:prstGeom>
          <a:noFill/>
          <a:ln w="9525">
            <a:noFill/>
            <a:miter lim="800000"/>
            <a:headEnd/>
            <a:tailEnd/>
          </a:ln>
          <a:effectLst/>
        </p:spPr>
        <p:txBody>
          <a:bodyPr wrap="none">
            <a:spAutoFit/>
          </a:bodyPr>
          <a:lstStyle/>
          <a:p>
            <a:pPr algn="ctr"/>
            <a:r>
              <a:rPr lang="en-GB" sz="2000" dirty="0"/>
              <a:t>0.5</a:t>
            </a:r>
            <a:r>
              <a:rPr lang="en-GB" sz="1000" dirty="0"/>
              <a:t> </a:t>
            </a:r>
            <a:r>
              <a:rPr lang="en-GB" sz="2000" dirty="0"/>
              <a:t>cm</a:t>
            </a:r>
          </a:p>
        </p:txBody>
      </p:sp>
      <p:sp>
        <p:nvSpPr>
          <p:cNvPr id="214048" name="Text Box 32"/>
          <p:cNvSpPr txBox="1">
            <a:spLocks noChangeArrowheads="1"/>
          </p:cNvSpPr>
          <p:nvPr/>
        </p:nvSpPr>
        <p:spPr bwMode="auto">
          <a:xfrm>
            <a:off x="3026567" y="5639506"/>
            <a:ext cx="952504" cy="400110"/>
          </a:xfrm>
          <a:prstGeom prst="rect">
            <a:avLst/>
          </a:prstGeom>
          <a:noFill/>
          <a:ln w="9525">
            <a:noFill/>
            <a:miter lim="800000"/>
            <a:headEnd/>
            <a:tailEnd/>
          </a:ln>
          <a:effectLst/>
        </p:spPr>
        <p:txBody>
          <a:bodyPr wrap="none">
            <a:spAutoFit/>
          </a:bodyPr>
          <a:lstStyle/>
          <a:p>
            <a:pPr algn="ctr"/>
            <a:r>
              <a:rPr lang="en-GB" sz="2000" dirty="0"/>
              <a:t>1.2</a:t>
            </a:r>
            <a:r>
              <a:rPr lang="en-GB" sz="1000" dirty="0"/>
              <a:t> </a:t>
            </a:r>
            <a:r>
              <a:rPr lang="en-GB" sz="2000" dirty="0"/>
              <a:t>cm</a:t>
            </a:r>
          </a:p>
        </p:txBody>
      </p:sp>
      <p:sp>
        <p:nvSpPr>
          <p:cNvPr id="214049" name="Text Box 33"/>
          <p:cNvSpPr txBox="1">
            <a:spLocks noChangeArrowheads="1"/>
          </p:cNvSpPr>
          <p:nvPr/>
        </p:nvSpPr>
        <p:spPr bwMode="auto">
          <a:xfrm>
            <a:off x="4998242" y="5639506"/>
            <a:ext cx="952504" cy="400110"/>
          </a:xfrm>
          <a:prstGeom prst="rect">
            <a:avLst/>
          </a:prstGeom>
          <a:noFill/>
          <a:ln w="9525">
            <a:noFill/>
            <a:miter lim="800000"/>
            <a:headEnd/>
            <a:tailEnd/>
          </a:ln>
          <a:effectLst/>
        </p:spPr>
        <p:txBody>
          <a:bodyPr wrap="none">
            <a:spAutoFit/>
          </a:bodyPr>
          <a:lstStyle/>
          <a:p>
            <a:pPr algn="ctr"/>
            <a:r>
              <a:rPr lang="en-GB" sz="2000" dirty="0"/>
              <a:t>2.4</a:t>
            </a:r>
            <a:r>
              <a:rPr lang="en-GB" sz="1000" dirty="0"/>
              <a:t> </a:t>
            </a:r>
            <a:r>
              <a:rPr lang="en-GB" sz="2000" dirty="0"/>
              <a:t>cm</a:t>
            </a:r>
          </a:p>
        </p:txBody>
      </p:sp>
      <p:sp>
        <p:nvSpPr>
          <p:cNvPr id="214050" name="Text Box 34"/>
          <p:cNvSpPr txBox="1">
            <a:spLocks noChangeArrowheads="1"/>
          </p:cNvSpPr>
          <p:nvPr/>
        </p:nvSpPr>
        <p:spPr bwMode="auto">
          <a:xfrm>
            <a:off x="6386513" y="4035955"/>
            <a:ext cx="2057400" cy="581025"/>
          </a:xfrm>
          <a:prstGeom prst="rect">
            <a:avLst/>
          </a:prstGeom>
          <a:noFill/>
          <a:ln w="9525">
            <a:noFill/>
            <a:miter lim="800000"/>
            <a:headEnd/>
            <a:tailEnd/>
          </a:ln>
          <a:effectLst/>
        </p:spPr>
        <p:txBody>
          <a:bodyPr>
            <a:spAutoFit/>
          </a:bodyPr>
          <a:lstStyle/>
          <a:p>
            <a:pPr algn="ctr">
              <a:lnSpc>
                <a:spcPct val="80000"/>
              </a:lnSpc>
            </a:pPr>
            <a:r>
              <a:rPr lang="en-GB" sz="2000" b="1" dirty="0">
                <a:solidFill>
                  <a:schemeClr val="bg1"/>
                </a:solidFill>
              </a:rPr>
              <a:t>weight at which snapped</a:t>
            </a:r>
          </a:p>
        </p:txBody>
      </p:sp>
      <p:sp>
        <p:nvSpPr>
          <p:cNvPr id="214051" name="Text Box 35"/>
          <p:cNvSpPr txBox="1">
            <a:spLocks noChangeArrowheads="1"/>
          </p:cNvSpPr>
          <p:nvPr/>
        </p:nvSpPr>
        <p:spPr bwMode="auto">
          <a:xfrm>
            <a:off x="6990334" y="5173310"/>
            <a:ext cx="833882" cy="400110"/>
          </a:xfrm>
          <a:prstGeom prst="rect">
            <a:avLst/>
          </a:prstGeom>
          <a:noFill/>
          <a:ln w="9525">
            <a:noFill/>
            <a:miter lim="800000"/>
            <a:headEnd/>
            <a:tailEnd/>
          </a:ln>
          <a:effectLst/>
        </p:spPr>
        <p:txBody>
          <a:bodyPr wrap="none">
            <a:spAutoFit/>
          </a:bodyPr>
          <a:lstStyle/>
          <a:p>
            <a:pPr algn="ctr"/>
            <a:r>
              <a:rPr lang="en-GB" sz="2000" dirty="0"/>
              <a:t>300</a:t>
            </a:r>
            <a:r>
              <a:rPr lang="en-GB" sz="1000" dirty="0"/>
              <a:t> </a:t>
            </a:r>
            <a:r>
              <a:rPr lang="en-GB" sz="2000" dirty="0"/>
              <a:t>N</a:t>
            </a:r>
          </a:p>
        </p:txBody>
      </p:sp>
      <p:sp>
        <p:nvSpPr>
          <p:cNvPr id="214052" name="Text Box 36"/>
          <p:cNvSpPr txBox="1">
            <a:spLocks noChangeArrowheads="1"/>
          </p:cNvSpPr>
          <p:nvPr/>
        </p:nvSpPr>
        <p:spPr bwMode="auto">
          <a:xfrm>
            <a:off x="6990334" y="4693445"/>
            <a:ext cx="833882" cy="400110"/>
          </a:xfrm>
          <a:prstGeom prst="rect">
            <a:avLst/>
          </a:prstGeom>
          <a:noFill/>
          <a:ln w="9525">
            <a:noFill/>
            <a:miter lim="800000"/>
            <a:headEnd/>
            <a:tailEnd/>
          </a:ln>
          <a:effectLst/>
        </p:spPr>
        <p:txBody>
          <a:bodyPr wrap="none">
            <a:spAutoFit/>
          </a:bodyPr>
          <a:lstStyle/>
          <a:p>
            <a:pPr algn="ctr"/>
            <a:r>
              <a:rPr lang="en-GB" sz="2000" dirty="0"/>
              <a:t>150</a:t>
            </a:r>
            <a:r>
              <a:rPr lang="en-GB" sz="1000" dirty="0"/>
              <a:t> </a:t>
            </a:r>
            <a:r>
              <a:rPr lang="en-GB" sz="2000" dirty="0"/>
              <a:t>N</a:t>
            </a:r>
          </a:p>
        </p:txBody>
      </p:sp>
      <p:sp>
        <p:nvSpPr>
          <p:cNvPr id="214053" name="Text Box 37"/>
          <p:cNvSpPr txBox="1">
            <a:spLocks noChangeArrowheads="1"/>
          </p:cNvSpPr>
          <p:nvPr/>
        </p:nvSpPr>
        <p:spPr bwMode="auto">
          <a:xfrm>
            <a:off x="6991921" y="6108083"/>
            <a:ext cx="833882" cy="400110"/>
          </a:xfrm>
          <a:prstGeom prst="rect">
            <a:avLst/>
          </a:prstGeom>
          <a:noFill/>
          <a:ln w="9525">
            <a:noFill/>
            <a:miter lim="800000"/>
            <a:headEnd/>
            <a:tailEnd/>
          </a:ln>
          <a:effectLst/>
        </p:spPr>
        <p:txBody>
          <a:bodyPr wrap="none">
            <a:spAutoFit/>
          </a:bodyPr>
          <a:lstStyle/>
          <a:p>
            <a:pPr algn="ctr"/>
            <a:r>
              <a:rPr lang="en-GB" sz="2000" dirty="0"/>
              <a:t>350</a:t>
            </a:r>
            <a:r>
              <a:rPr lang="en-GB" sz="1000" dirty="0"/>
              <a:t> </a:t>
            </a:r>
            <a:r>
              <a:rPr lang="en-GB" sz="2000" dirty="0"/>
              <a:t>N</a:t>
            </a:r>
          </a:p>
        </p:txBody>
      </p:sp>
      <p:sp>
        <p:nvSpPr>
          <p:cNvPr id="214054" name="Text Box 38"/>
          <p:cNvSpPr txBox="1">
            <a:spLocks noChangeArrowheads="1"/>
          </p:cNvSpPr>
          <p:nvPr/>
        </p:nvSpPr>
        <p:spPr bwMode="auto">
          <a:xfrm>
            <a:off x="7062461" y="5639506"/>
            <a:ext cx="691215" cy="400110"/>
          </a:xfrm>
          <a:prstGeom prst="rect">
            <a:avLst/>
          </a:prstGeom>
          <a:noFill/>
          <a:ln w="9525">
            <a:noFill/>
            <a:miter lim="800000"/>
            <a:headEnd/>
            <a:tailEnd/>
          </a:ln>
          <a:effectLst/>
        </p:spPr>
        <p:txBody>
          <a:bodyPr wrap="none">
            <a:spAutoFit/>
          </a:bodyPr>
          <a:lstStyle/>
          <a:p>
            <a:pPr algn="ctr"/>
            <a:r>
              <a:rPr lang="en-GB" sz="2000" dirty="0"/>
              <a:t>50</a:t>
            </a:r>
            <a:r>
              <a:rPr lang="en-GB" sz="1000" dirty="0"/>
              <a:t> </a:t>
            </a:r>
            <a:r>
              <a:rPr lang="en-GB" sz="2000" dirty="0"/>
              <a:t>N</a:t>
            </a:r>
          </a:p>
        </p:txBody>
      </p:sp>
      <p:pic>
        <p:nvPicPr>
          <p:cNvPr id="37" name="Picture 11">
            <a:hlinkClick r:id="" action="ppaction://hlinkshowjump?jump=nextslide"/>
            <a:extLst>
              <a:ext uri="{FF2B5EF4-FFF2-40B4-BE49-F238E27FC236}">
                <a16:creationId xmlns:a16="http://schemas.microsoft.com/office/drawing/2014/main" id="{A3EB1664-3D82-4261-92F5-3B1A482B44B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8" name="Picture 9" descr="notes_icon">
            <a:extLst>
              <a:ext uri="{FF2B5EF4-FFF2-40B4-BE49-F238E27FC236}">
                <a16:creationId xmlns:a16="http://schemas.microsoft.com/office/drawing/2014/main" id="{E6597570-74A5-4D93-8698-D60552D10926}"/>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39" name="Picture 9">
            <a:extLst>
              <a:ext uri="{FF2B5EF4-FFF2-40B4-BE49-F238E27FC236}">
                <a16:creationId xmlns:a16="http://schemas.microsoft.com/office/drawing/2014/main" id="{C23DA652-38BA-4435-82B4-7203CBE506A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88893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402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1402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40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1402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403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403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40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403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40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403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1403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1403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403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1403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1404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1404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1404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1404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1404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1404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1404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1404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1404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1404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1405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1405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1405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1405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214054"/>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4" grpId="0"/>
      <p:bldP spid="214025" grpId="0"/>
      <p:bldP spid="214026" grpId="0" animBg="1"/>
      <p:bldP spid="214027" grpId="0" animBg="1"/>
      <p:bldP spid="214029" grpId="0" animBg="1"/>
      <p:bldP spid="214030" grpId="0" animBg="1"/>
      <p:bldP spid="214031" grpId="0" animBg="1"/>
      <p:bldP spid="214032" grpId="0" animBg="1"/>
      <p:bldP spid="214033" grpId="0"/>
      <p:bldP spid="214034" grpId="0"/>
      <p:bldP spid="214035" grpId="0"/>
      <p:bldP spid="214036" grpId="0"/>
      <p:bldP spid="214037" grpId="0"/>
      <p:bldP spid="214038" grpId="0"/>
      <p:bldP spid="214039" grpId="0" animBg="1"/>
      <p:bldP spid="214040" grpId="0"/>
      <p:bldP spid="214041" grpId="0" animBg="1"/>
      <p:bldP spid="214042" grpId="0"/>
      <p:bldP spid="214043" grpId="0"/>
      <p:bldP spid="214044" grpId="0"/>
      <p:bldP spid="214045" grpId="0"/>
      <p:bldP spid="214046" grpId="0"/>
      <p:bldP spid="214047" grpId="0"/>
      <p:bldP spid="214048" grpId="0"/>
      <p:bldP spid="214049" grpId="0"/>
      <p:bldP spid="214050" grpId="0"/>
      <p:bldP spid="214051" grpId="0"/>
      <p:bldP spid="214052" grpId="0"/>
      <p:bldP spid="214053" grpId="0"/>
      <p:bldP spid="2140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Mom&amp;coll9"/>
          <p:cNvPicPr>
            <a:picLocks noChangeAspect="1" noChangeArrowheads="1"/>
          </p:cNvPicPr>
          <p:nvPr/>
        </p:nvPicPr>
        <p:blipFill>
          <a:blip r:embed="rId4" cstate="print"/>
          <a:srcRect/>
          <a:stretch>
            <a:fillRect/>
          </a:stretch>
        </p:blipFill>
        <p:spPr bwMode="auto">
          <a:xfrm>
            <a:off x="4762500" y="1168400"/>
            <a:ext cx="4381500" cy="3186113"/>
          </a:xfrm>
          <a:prstGeom prst="rect">
            <a:avLst/>
          </a:prstGeom>
          <a:noFill/>
          <a:ln w="9525">
            <a:noFill/>
            <a:miter lim="800000"/>
            <a:headEnd/>
            <a:tailEnd/>
          </a:ln>
        </p:spPr>
      </p:pic>
      <p:sp>
        <p:nvSpPr>
          <p:cNvPr id="23555" name="Rectangle 4"/>
          <p:cNvSpPr>
            <a:spLocks noGrp="1" noChangeArrowheads="1"/>
          </p:cNvSpPr>
          <p:nvPr>
            <p:ph type="title"/>
          </p:nvPr>
        </p:nvSpPr>
        <p:spPr/>
        <p:txBody>
          <a:bodyPr/>
          <a:lstStyle/>
          <a:p>
            <a:r>
              <a:rPr lang="en-GB" dirty="0"/>
              <a:t>Increasing collision time calculation</a:t>
            </a:r>
          </a:p>
        </p:txBody>
      </p:sp>
      <p:sp>
        <p:nvSpPr>
          <p:cNvPr id="23556" name="Text Box 10"/>
          <p:cNvSpPr txBox="1">
            <a:spLocks noChangeArrowheads="1"/>
          </p:cNvSpPr>
          <p:nvPr/>
        </p:nvSpPr>
        <p:spPr bwMode="auto">
          <a:xfrm>
            <a:off x="342900" y="784225"/>
            <a:ext cx="8177213" cy="1200150"/>
          </a:xfrm>
          <a:prstGeom prst="rect">
            <a:avLst/>
          </a:prstGeom>
          <a:noFill/>
          <a:ln w="9525">
            <a:noFill/>
            <a:miter lim="800000"/>
            <a:headEnd/>
            <a:tailEnd/>
          </a:ln>
        </p:spPr>
        <p:txBody>
          <a:bodyPr>
            <a:spAutoFit/>
          </a:bodyPr>
          <a:lstStyle/>
          <a:p>
            <a:pPr>
              <a:spcBef>
                <a:spcPct val="50000"/>
              </a:spcBef>
            </a:pPr>
            <a:r>
              <a:rPr lang="en-GB" dirty="0"/>
              <a:t>A 90</a:t>
            </a:r>
            <a:r>
              <a:rPr lang="en-GB" sz="1000" dirty="0"/>
              <a:t> </a:t>
            </a:r>
            <a:r>
              <a:rPr lang="en-GB" dirty="0"/>
              <a:t>kg driver with no seatbelt crashes at 12.5</a:t>
            </a:r>
            <a:r>
              <a:rPr lang="en-GB" sz="1000" dirty="0"/>
              <a:t> </a:t>
            </a:r>
            <a:r>
              <a:rPr lang="en-GB" dirty="0"/>
              <a:t>m/s, impacting against the steering column in 0.04 seconds.</a:t>
            </a:r>
            <a:br>
              <a:rPr lang="en-GB" dirty="0"/>
            </a:br>
            <a:r>
              <a:rPr lang="en-GB" dirty="0"/>
              <a:t>What is the </a:t>
            </a:r>
            <a:r>
              <a:rPr lang="en-GB" b="1" dirty="0">
                <a:solidFill>
                  <a:srgbClr val="286DA6"/>
                </a:solidFill>
              </a:rPr>
              <a:t>force</a:t>
            </a:r>
            <a:r>
              <a:rPr lang="en-GB" dirty="0"/>
              <a:t> on the driver?</a:t>
            </a:r>
          </a:p>
        </p:txBody>
      </p:sp>
      <p:sp>
        <p:nvSpPr>
          <p:cNvPr id="316429" name="Text Box 13"/>
          <p:cNvSpPr txBox="1">
            <a:spLocks noChangeArrowheads="1"/>
          </p:cNvSpPr>
          <p:nvPr/>
        </p:nvSpPr>
        <p:spPr bwMode="auto">
          <a:xfrm>
            <a:off x="346954" y="2147712"/>
            <a:ext cx="5105400" cy="457200"/>
          </a:xfrm>
          <a:prstGeom prst="rect">
            <a:avLst/>
          </a:prstGeom>
          <a:noFill/>
          <a:ln w="9525">
            <a:noFill/>
            <a:miter lim="800000"/>
            <a:headEnd/>
            <a:tailEnd/>
          </a:ln>
        </p:spPr>
        <p:txBody>
          <a:bodyPr>
            <a:spAutoFit/>
          </a:bodyPr>
          <a:lstStyle/>
          <a:p>
            <a:pPr>
              <a:spcBef>
                <a:spcPct val="50000"/>
              </a:spcBef>
            </a:pPr>
            <a:r>
              <a:rPr lang="en-GB" dirty="0"/>
              <a:t>momentum = mass × velocity</a:t>
            </a:r>
          </a:p>
        </p:txBody>
      </p:sp>
      <p:sp>
        <p:nvSpPr>
          <p:cNvPr id="316430" name="Text Box 14"/>
          <p:cNvSpPr txBox="1">
            <a:spLocks noChangeArrowheads="1"/>
          </p:cNvSpPr>
          <p:nvPr/>
        </p:nvSpPr>
        <p:spPr bwMode="auto">
          <a:xfrm>
            <a:off x="1961441" y="2598562"/>
            <a:ext cx="3771900" cy="457200"/>
          </a:xfrm>
          <a:prstGeom prst="rect">
            <a:avLst/>
          </a:prstGeom>
          <a:noFill/>
          <a:ln w="9525">
            <a:noFill/>
            <a:miter lim="800000"/>
            <a:headEnd/>
            <a:tailEnd/>
          </a:ln>
        </p:spPr>
        <p:txBody>
          <a:bodyPr>
            <a:spAutoFit/>
          </a:bodyPr>
          <a:lstStyle/>
          <a:p>
            <a:pPr>
              <a:spcBef>
                <a:spcPct val="50000"/>
              </a:spcBef>
            </a:pPr>
            <a:r>
              <a:rPr lang="en-GB"/>
              <a:t>= 90 × 12.5</a:t>
            </a:r>
          </a:p>
        </p:txBody>
      </p:sp>
      <p:sp>
        <p:nvSpPr>
          <p:cNvPr id="316431" name="Text Box 15"/>
          <p:cNvSpPr txBox="1">
            <a:spLocks noChangeArrowheads="1"/>
          </p:cNvSpPr>
          <p:nvPr/>
        </p:nvSpPr>
        <p:spPr bwMode="auto">
          <a:xfrm>
            <a:off x="1951916" y="3047825"/>
            <a:ext cx="3771900" cy="457200"/>
          </a:xfrm>
          <a:prstGeom prst="rect">
            <a:avLst/>
          </a:prstGeom>
          <a:noFill/>
          <a:ln w="9525">
            <a:noFill/>
            <a:miter lim="800000"/>
            <a:headEnd/>
            <a:tailEnd/>
          </a:ln>
        </p:spPr>
        <p:txBody>
          <a:bodyPr>
            <a:spAutoFit/>
          </a:bodyPr>
          <a:lstStyle/>
          <a:p>
            <a:pPr>
              <a:spcBef>
                <a:spcPct val="50000"/>
              </a:spcBef>
            </a:pPr>
            <a:r>
              <a:rPr lang="en-GB" dirty="0"/>
              <a:t>= 1,125</a:t>
            </a:r>
            <a:r>
              <a:rPr lang="en-GB" sz="1000" dirty="0"/>
              <a:t> </a:t>
            </a:r>
            <a:r>
              <a:rPr lang="en-GB" dirty="0">
                <a:solidFill>
                  <a:srgbClr val="010066"/>
                </a:solidFill>
              </a:rPr>
              <a:t>kg</a:t>
            </a:r>
            <a:r>
              <a:rPr lang="en-GB" sz="1000" dirty="0">
                <a:solidFill>
                  <a:srgbClr val="010066"/>
                </a:solidFill>
              </a:rPr>
              <a:t> </a:t>
            </a:r>
            <a:r>
              <a:rPr lang="en-GB" dirty="0">
                <a:solidFill>
                  <a:srgbClr val="010066"/>
                </a:solidFill>
              </a:rPr>
              <a:t>m/s</a:t>
            </a:r>
          </a:p>
        </p:txBody>
      </p:sp>
      <p:sp>
        <p:nvSpPr>
          <p:cNvPr id="316432" name="Text Box 16"/>
          <p:cNvSpPr txBox="1">
            <a:spLocks noChangeArrowheads="1"/>
          </p:cNvSpPr>
          <p:nvPr/>
        </p:nvSpPr>
        <p:spPr bwMode="auto">
          <a:xfrm>
            <a:off x="1965810" y="4933947"/>
            <a:ext cx="333375" cy="457200"/>
          </a:xfrm>
          <a:prstGeom prst="rect">
            <a:avLst/>
          </a:prstGeom>
          <a:noFill/>
          <a:ln w="9525">
            <a:noFill/>
            <a:miter lim="800000"/>
            <a:headEnd/>
            <a:tailEnd/>
          </a:ln>
        </p:spPr>
        <p:txBody>
          <a:bodyPr wrap="square">
            <a:spAutoFit/>
          </a:bodyPr>
          <a:lstStyle/>
          <a:p>
            <a:pPr>
              <a:spcBef>
                <a:spcPct val="50000"/>
              </a:spcBef>
            </a:pPr>
            <a:r>
              <a:rPr lang="en-GB" dirty="0"/>
              <a:t>=</a:t>
            </a:r>
          </a:p>
        </p:txBody>
      </p:sp>
      <p:sp>
        <p:nvSpPr>
          <p:cNvPr id="316433" name="Line 16"/>
          <p:cNvSpPr>
            <a:spLocks noChangeShapeType="1"/>
          </p:cNvSpPr>
          <p:nvPr/>
        </p:nvSpPr>
        <p:spPr bwMode="auto">
          <a:xfrm flipV="1">
            <a:off x="2310908" y="5187338"/>
            <a:ext cx="827088" cy="0"/>
          </a:xfrm>
          <a:prstGeom prst="line">
            <a:avLst/>
          </a:prstGeom>
          <a:noFill/>
          <a:ln w="28575">
            <a:solidFill>
              <a:srgbClr val="010066"/>
            </a:solidFill>
            <a:round/>
            <a:headEnd/>
            <a:tailEnd/>
          </a:ln>
        </p:spPr>
        <p:txBody>
          <a:bodyPr wrap="square">
            <a:spAutoFit/>
          </a:bodyPr>
          <a:lstStyle/>
          <a:p>
            <a:endParaRPr lang="en-GB"/>
          </a:p>
        </p:txBody>
      </p:sp>
      <p:sp>
        <p:nvSpPr>
          <p:cNvPr id="316434" name="Text Box 18"/>
          <p:cNvSpPr txBox="1">
            <a:spLocks noChangeArrowheads="1"/>
          </p:cNvSpPr>
          <p:nvPr/>
        </p:nvSpPr>
        <p:spPr bwMode="auto">
          <a:xfrm>
            <a:off x="2286302" y="5187338"/>
            <a:ext cx="876300" cy="457200"/>
          </a:xfrm>
          <a:prstGeom prst="rect">
            <a:avLst/>
          </a:prstGeom>
          <a:noFill/>
          <a:ln w="9525">
            <a:noFill/>
            <a:miter lim="800000"/>
            <a:headEnd/>
            <a:tailEnd/>
          </a:ln>
        </p:spPr>
        <p:txBody>
          <a:bodyPr>
            <a:spAutoFit/>
          </a:bodyPr>
          <a:lstStyle/>
          <a:p>
            <a:pPr>
              <a:spcBef>
                <a:spcPct val="50000"/>
              </a:spcBef>
            </a:pPr>
            <a:r>
              <a:rPr lang="en-GB"/>
              <a:t>0.04</a:t>
            </a:r>
          </a:p>
        </p:txBody>
      </p:sp>
      <p:sp>
        <p:nvSpPr>
          <p:cNvPr id="316435" name="Text Box 19"/>
          <p:cNvSpPr txBox="1">
            <a:spLocks noChangeArrowheads="1"/>
          </p:cNvSpPr>
          <p:nvPr/>
        </p:nvSpPr>
        <p:spPr bwMode="auto">
          <a:xfrm>
            <a:off x="1956777" y="5864233"/>
            <a:ext cx="2603500" cy="457200"/>
          </a:xfrm>
          <a:prstGeom prst="rect">
            <a:avLst/>
          </a:prstGeom>
          <a:noFill/>
          <a:ln w="9525">
            <a:noFill/>
            <a:miter lim="800000"/>
            <a:headEnd/>
            <a:tailEnd/>
          </a:ln>
        </p:spPr>
        <p:txBody>
          <a:bodyPr>
            <a:spAutoFit/>
          </a:bodyPr>
          <a:lstStyle/>
          <a:p>
            <a:pPr>
              <a:spcBef>
                <a:spcPct val="50000"/>
              </a:spcBef>
            </a:pPr>
            <a:r>
              <a:rPr lang="en-GB" dirty="0"/>
              <a:t>=</a:t>
            </a:r>
            <a:r>
              <a:rPr lang="en-GB" b="1" dirty="0"/>
              <a:t> </a:t>
            </a:r>
            <a:r>
              <a:rPr lang="en-GB" b="1" dirty="0">
                <a:solidFill>
                  <a:srgbClr val="286DA6"/>
                </a:solidFill>
              </a:rPr>
              <a:t>28,125</a:t>
            </a:r>
            <a:r>
              <a:rPr lang="en-GB" sz="1000" b="1" dirty="0">
                <a:solidFill>
                  <a:srgbClr val="286DA6"/>
                </a:solidFill>
              </a:rPr>
              <a:t> </a:t>
            </a:r>
            <a:r>
              <a:rPr lang="en-GB" b="1" dirty="0">
                <a:solidFill>
                  <a:srgbClr val="286DA6"/>
                </a:solidFill>
              </a:rPr>
              <a:t>N</a:t>
            </a:r>
          </a:p>
        </p:txBody>
      </p:sp>
      <p:sp>
        <p:nvSpPr>
          <p:cNvPr id="316436" name="Text Box 20"/>
          <p:cNvSpPr txBox="1">
            <a:spLocks noChangeArrowheads="1"/>
          </p:cNvSpPr>
          <p:nvPr/>
        </p:nvSpPr>
        <p:spPr bwMode="auto">
          <a:xfrm>
            <a:off x="1193625" y="3894463"/>
            <a:ext cx="1264528" cy="457200"/>
          </a:xfrm>
          <a:prstGeom prst="rect">
            <a:avLst/>
          </a:prstGeom>
          <a:noFill/>
          <a:ln w="9525">
            <a:noFill/>
            <a:miter lim="800000"/>
            <a:headEnd/>
            <a:tailEnd/>
          </a:ln>
        </p:spPr>
        <p:txBody>
          <a:bodyPr wrap="square">
            <a:spAutoFit/>
          </a:bodyPr>
          <a:lstStyle/>
          <a:p>
            <a:pPr>
              <a:spcBef>
                <a:spcPct val="50000"/>
              </a:spcBef>
            </a:pPr>
            <a:r>
              <a:rPr lang="en-GB" dirty="0"/>
              <a:t>force = </a:t>
            </a:r>
          </a:p>
        </p:txBody>
      </p:sp>
      <p:sp>
        <p:nvSpPr>
          <p:cNvPr id="316437" name="Line 161"/>
          <p:cNvSpPr>
            <a:spLocks noChangeShapeType="1"/>
          </p:cNvSpPr>
          <p:nvPr/>
        </p:nvSpPr>
        <p:spPr bwMode="auto">
          <a:xfrm>
            <a:off x="2314928" y="4122209"/>
            <a:ext cx="3013075" cy="0"/>
          </a:xfrm>
          <a:prstGeom prst="line">
            <a:avLst/>
          </a:prstGeom>
          <a:noFill/>
          <a:ln w="28575">
            <a:solidFill>
              <a:srgbClr val="010066"/>
            </a:solidFill>
            <a:round/>
            <a:headEnd/>
            <a:tailEnd/>
          </a:ln>
        </p:spPr>
        <p:txBody>
          <a:bodyPr>
            <a:spAutoFit/>
          </a:bodyPr>
          <a:lstStyle/>
          <a:p>
            <a:endParaRPr lang="en-GB"/>
          </a:p>
        </p:txBody>
      </p:sp>
      <p:sp>
        <p:nvSpPr>
          <p:cNvPr id="316438" name="Text Box 22"/>
          <p:cNvSpPr txBox="1">
            <a:spLocks noChangeArrowheads="1"/>
          </p:cNvSpPr>
          <p:nvPr/>
        </p:nvSpPr>
        <p:spPr bwMode="auto">
          <a:xfrm>
            <a:off x="2951515" y="4127501"/>
            <a:ext cx="1739900" cy="457200"/>
          </a:xfrm>
          <a:prstGeom prst="rect">
            <a:avLst/>
          </a:prstGeom>
          <a:noFill/>
          <a:ln w="9525">
            <a:noFill/>
            <a:miter lim="800000"/>
            <a:headEnd/>
            <a:tailEnd/>
          </a:ln>
        </p:spPr>
        <p:txBody>
          <a:bodyPr>
            <a:spAutoFit/>
          </a:bodyPr>
          <a:lstStyle/>
          <a:p>
            <a:pPr algn="ctr">
              <a:spcBef>
                <a:spcPct val="50000"/>
              </a:spcBef>
            </a:pPr>
            <a:r>
              <a:rPr lang="en-GB" dirty="0"/>
              <a:t>time</a:t>
            </a:r>
          </a:p>
        </p:txBody>
      </p:sp>
      <p:sp>
        <p:nvSpPr>
          <p:cNvPr id="316439" name="Text Box 23"/>
          <p:cNvSpPr txBox="1">
            <a:spLocks noChangeArrowheads="1"/>
          </p:cNvSpPr>
          <p:nvPr/>
        </p:nvSpPr>
        <p:spPr bwMode="auto">
          <a:xfrm>
            <a:off x="4458591" y="4389087"/>
            <a:ext cx="4033653" cy="831850"/>
          </a:xfrm>
          <a:prstGeom prst="rect">
            <a:avLst/>
          </a:prstGeom>
          <a:noFill/>
          <a:ln w="9525">
            <a:noFill/>
            <a:miter lim="800000"/>
            <a:headEnd/>
            <a:tailEnd/>
          </a:ln>
        </p:spPr>
        <p:txBody>
          <a:bodyPr wrap="square">
            <a:spAutoFit/>
          </a:bodyPr>
          <a:lstStyle/>
          <a:p>
            <a:pPr>
              <a:spcBef>
                <a:spcPct val="50000"/>
              </a:spcBef>
            </a:pPr>
            <a:r>
              <a:rPr lang="en-GB" dirty="0"/>
              <a:t>With a seatbelt, the driver would have stopped in 0.2</a:t>
            </a:r>
            <a:r>
              <a:rPr lang="en-GB" sz="1000" dirty="0"/>
              <a:t> </a:t>
            </a:r>
            <a:r>
              <a:rPr lang="en-GB" dirty="0"/>
              <a:t>s.</a:t>
            </a:r>
          </a:p>
        </p:txBody>
      </p:sp>
      <p:sp>
        <p:nvSpPr>
          <p:cNvPr id="316440" name="Text Box 24"/>
          <p:cNvSpPr txBox="1">
            <a:spLocks noChangeArrowheads="1"/>
          </p:cNvSpPr>
          <p:nvPr/>
        </p:nvSpPr>
        <p:spPr bwMode="auto">
          <a:xfrm>
            <a:off x="4458591" y="5334531"/>
            <a:ext cx="3895195" cy="1200329"/>
          </a:xfrm>
          <a:prstGeom prst="rect">
            <a:avLst/>
          </a:prstGeom>
          <a:solidFill>
            <a:srgbClr val="BEDAF0"/>
          </a:solidFill>
          <a:ln w="9525">
            <a:noFill/>
            <a:miter lim="800000"/>
            <a:headEnd/>
            <a:tailEnd/>
          </a:ln>
        </p:spPr>
        <p:txBody>
          <a:bodyPr wrap="square">
            <a:spAutoFit/>
          </a:bodyPr>
          <a:lstStyle/>
          <a:p>
            <a:pPr>
              <a:spcBef>
                <a:spcPct val="50000"/>
              </a:spcBef>
            </a:pPr>
            <a:r>
              <a:rPr lang="en-GB" dirty="0"/>
              <a:t>What would the force on the driver have been if they had worn a seatbelt?</a:t>
            </a:r>
          </a:p>
        </p:txBody>
      </p:sp>
      <p:pic>
        <p:nvPicPr>
          <p:cNvPr id="19" name="Picture 9" descr="notes_icon">
            <a:extLst>
              <a:ext uri="{FF2B5EF4-FFF2-40B4-BE49-F238E27FC236}">
                <a16:creationId xmlns:a16="http://schemas.microsoft.com/office/drawing/2014/main" id="{CDB7044F-1EA6-4119-B3E3-4FCEE9E65BDE}"/>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20" name="Picture 11">
            <a:hlinkClick r:id="" action="ppaction://hlinkshowjump?jump=nextslide"/>
            <a:extLst>
              <a:ext uri="{FF2B5EF4-FFF2-40B4-BE49-F238E27FC236}">
                <a16:creationId xmlns:a16="http://schemas.microsoft.com/office/drawing/2014/main" id="{9D012237-A6BF-4CED-85F0-41D48EAF07C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1" name="Picture 9">
            <a:extLst>
              <a:ext uri="{FF2B5EF4-FFF2-40B4-BE49-F238E27FC236}">
                <a16:creationId xmlns:a16="http://schemas.microsoft.com/office/drawing/2014/main" id="{C4EC5A73-3BFD-4109-AE20-135794CD536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
        <p:nvSpPr>
          <p:cNvPr id="22" name="Text Box 20">
            <a:extLst>
              <a:ext uri="{FF2B5EF4-FFF2-40B4-BE49-F238E27FC236}">
                <a16:creationId xmlns:a16="http://schemas.microsoft.com/office/drawing/2014/main" id="{08D52B70-527D-4F64-93F0-4875130830A8}"/>
              </a:ext>
            </a:extLst>
          </p:cNvPr>
          <p:cNvSpPr txBox="1">
            <a:spLocks noChangeArrowheads="1"/>
          </p:cNvSpPr>
          <p:nvPr/>
        </p:nvSpPr>
        <p:spPr bwMode="auto">
          <a:xfrm>
            <a:off x="2188722" y="3658701"/>
            <a:ext cx="3265487" cy="457200"/>
          </a:xfrm>
          <a:prstGeom prst="rect">
            <a:avLst/>
          </a:prstGeom>
          <a:noFill/>
          <a:ln w="9525">
            <a:noFill/>
            <a:miter lim="800000"/>
            <a:headEnd/>
            <a:tailEnd/>
          </a:ln>
        </p:spPr>
        <p:txBody>
          <a:bodyPr wrap="square">
            <a:spAutoFit/>
          </a:bodyPr>
          <a:lstStyle/>
          <a:p>
            <a:pPr algn="ctr">
              <a:spcBef>
                <a:spcPct val="50000"/>
              </a:spcBef>
            </a:pPr>
            <a:r>
              <a:rPr lang="en-GB" dirty="0"/>
              <a:t>change in momentum</a:t>
            </a:r>
          </a:p>
        </p:txBody>
      </p:sp>
      <p:sp>
        <p:nvSpPr>
          <p:cNvPr id="23" name="Text Box 16">
            <a:extLst>
              <a:ext uri="{FF2B5EF4-FFF2-40B4-BE49-F238E27FC236}">
                <a16:creationId xmlns:a16="http://schemas.microsoft.com/office/drawing/2014/main" id="{9B697B14-1233-4624-A689-B98AFBD16C46}"/>
              </a:ext>
            </a:extLst>
          </p:cNvPr>
          <p:cNvSpPr txBox="1">
            <a:spLocks noChangeArrowheads="1"/>
          </p:cNvSpPr>
          <p:nvPr/>
        </p:nvSpPr>
        <p:spPr bwMode="auto">
          <a:xfrm>
            <a:off x="2220421" y="4691430"/>
            <a:ext cx="1008063" cy="457200"/>
          </a:xfrm>
          <a:prstGeom prst="rect">
            <a:avLst/>
          </a:prstGeom>
          <a:noFill/>
          <a:ln w="9525">
            <a:noFill/>
            <a:miter lim="800000"/>
            <a:headEnd/>
            <a:tailEnd/>
          </a:ln>
        </p:spPr>
        <p:txBody>
          <a:bodyPr wrap="square">
            <a:spAutoFit/>
          </a:bodyPr>
          <a:lstStyle/>
          <a:p>
            <a:pPr>
              <a:spcBef>
                <a:spcPct val="50000"/>
              </a:spcBef>
            </a:pPr>
            <a:r>
              <a:rPr lang="en-GB" dirty="0"/>
              <a:t>1,125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64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64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64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64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64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64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64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64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64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64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64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6440"/>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9" grpId="0"/>
      <p:bldP spid="316430" grpId="0"/>
      <p:bldP spid="316431" grpId="0"/>
      <p:bldP spid="316432" grpId="0"/>
      <p:bldP spid="316433" grpId="0" animBg="1"/>
      <p:bldP spid="316434" grpId="0"/>
      <p:bldP spid="316435" grpId="0"/>
      <p:bldP spid="316436" grpId="0"/>
      <p:bldP spid="316437" grpId="0" animBg="1"/>
      <p:bldP spid="316438" grpId="0"/>
      <p:bldP spid="316439" grpId="0"/>
      <p:bldP spid="316440" grpId="0"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5"/>
          <p:cNvSpPr>
            <a:spLocks noGrp="1" noChangeArrowheads="1"/>
          </p:cNvSpPr>
          <p:nvPr>
            <p:ph type="title"/>
          </p:nvPr>
        </p:nvSpPr>
        <p:spPr/>
        <p:txBody>
          <a:bodyPr/>
          <a:lstStyle/>
          <a:p>
            <a:r>
              <a:rPr lang="en-GB" dirty="0"/>
              <a:t>Why do we have to wear seatbelts?</a:t>
            </a:r>
          </a:p>
        </p:txBody>
      </p:sp>
      <p:pic>
        <p:nvPicPr>
          <p:cNvPr id="8" name="Picture 11">
            <a:hlinkClick r:id="" action="ppaction://hlinkshowjump?jump=nextslide"/>
            <a:extLst>
              <a:ext uri="{FF2B5EF4-FFF2-40B4-BE49-F238E27FC236}">
                <a16:creationId xmlns:a16="http://schemas.microsoft.com/office/drawing/2014/main" id="{099CA050-E5BD-4E49-B299-8ECB1F0C11D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D24EFBE9-6581-4334-910A-B738BE32387C}"/>
              </a:ext>
            </a:extLst>
          </p:cNvPr>
          <p:cNvPicPr>
            <a:picLocks noChangeAspect="1" noChangeArrowheads="1"/>
          </p:cNvPicPr>
          <p:nvPr/>
        </p:nvPicPr>
        <p:blipFill>
          <a:blip r:embed="rId7" cstate="print"/>
          <a:srcRect/>
          <a:stretch>
            <a:fillRect/>
          </a:stretch>
        </p:blipFill>
        <p:spPr bwMode="auto">
          <a:xfrm>
            <a:off x="8569324" y="112712"/>
            <a:ext cx="385763"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61"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F82C113-B71F-4A18-8714-C9EA3812BC60}"/>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extLst>
      <p:ext uri="{BB962C8B-B14F-4D97-AF65-F5344CB8AC3E}">
        <p14:creationId xmlns:p14="http://schemas.microsoft.com/office/powerpoint/2010/main" val="188772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TextBox 2"/>
          <p:cNvSpPr txBox="1">
            <a:spLocks noChangeArrowheads="1"/>
          </p:cNvSpPr>
          <p:nvPr/>
        </p:nvSpPr>
        <p:spPr bwMode="auto">
          <a:xfrm>
            <a:off x="342900" y="784225"/>
            <a:ext cx="8255000" cy="822325"/>
          </a:xfrm>
          <a:prstGeom prst="rect">
            <a:avLst/>
          </a:prstGeom>
          <a:noFill/>
          <a:ln w="9525">
            <a:noFill/>
            <a:miter lim="800000"/>
            <a:headEnd/>
            <a:tailEnd/>
          </a:ln>
        </p:spPr>
        <p:txBody>
          <a:bodyPr>
            <a:spAutoFit/>
          </a:bodyPr>
          <a:lstStyle/>
          <a:p>
            <a:pPr eaLnBrk="1" hangingPunct="1">
              <a:spcBef>
                <a:spcPct val="50000"/>
              </a:spcBef>
            </a:pPr>
            <a:r>
              <a:rPr lang="en-GB" dirty="0">
                <a:solidFill>
                  <a:srgbClr val="010066"/>
                </a:solidFill>
              </a:rPr>
              <a:t>Crumple zones are areas of cars that are designed to buckle and collapse in a collision.</a:t>
            </a:r>
          </a:p>
        </p:txBody>
      </p:sp>
      <p:sp>
        <p:nvSpPr>
          <p:cNvPr id="211973" name="Rectangle 5"/>
          <p:cNvSpPr>
            <a:spLocks noGrp="1" noChangeArrowheads="1"/>
          </p:cNvSpPr>
          <p:nvPr>
            <p:ph type="title"/>
          </p:nvPr>
        </p:nvSpPr>
        <p:spPr/>
        <p:txBody>
          <a:bodyPr/>
          <a:lstStyle/>
          <a:p>
            <a:r>
              <a:rPr lang="en-GB"/>
              <a:t>Crumple zones</a:t>
            </a:r>
          </a:p>
        </p:txBody>
      </p:sp>
      <p:sp>
        <p:nvSpPr>
          <p:cNvPr id="211974" name="TextBox 2"/>
          <p:cNvSpPr txBox="1">
            <a:spLocks noChangeArrowheads="1"/>
          </p:cNvSpPr>
          <p:nvPr/>
        </p:nvSpPr>
        <p:spPr bwMode="auto">
          <a:xfrm>
            <a:off x="342900" y="1814512"/>
            <a:ext cx="8255000" cy="457200"/>
          </a:xfrm>
          <a:prstGeom prst="rect">
            <a:avLst/>
          </a:prstGeom>
          <a:noFill/>
          <a:ln w="9525">
            <a:noFill/>
            <a:miter lim="800000"/>
            <a:headEnd/>
            <a:tailEnd/>
          </a:ln>
        </p:spPr>
        <p:txBody>
          <a:bodyPr>
            <a:spAutoFit/>
          </a:bodyPr>
          <a:lstStyle/>
          <a:p>
            <a:pPr eaLnBrk="1" hangingPunct="1">
              <a:spcBef>
                <a:spcPct val="50000"/>
              </a:spcBef>
            </a:pPr>
            <a:r>
              <a:rPr lang="en-GB">
                <a:solidFill>
                  <a:srgbClr val="010066"/>
                </a:solidFill>
              </a:rPr>
              <a:t>They help to prevent injuries in two ways:</a:t>
            </a:r>
          </a:p>
        </p:txBody>
      </p:sp>
      <p:pic>
        <p:nvPicPr>
          <p:cNvPr id="211975" name="Picture 7" descr="shutterstock_50682394_Peter_Gudella_smaller"/>
          <p:cNvPicPr>
            <a:picLocks noChangeAspect="1" noChangeArrowheads="1"/>
          </p:cNvPicPr>
          <p:nvPr/>
        </p:nvPicPr>
        <p:blipFill>
          <a:blip r:embed="rId4" cstate="print"/>
          <a:srcRect/>
          <a:stretch>
            <a:fillRect/>
          </a:stretch>
        </p:blipFill>
        <p:spPr bwMode="auto">
          <a:xfrm>
            <a:off x="5022812" y="2467768"/>
            <a:ext cx="3600450" cy="2398713"/>
          </a:xfrm>
          <a:prstGeom prst="rect">
            <a:avLst/>
          </a:prstGeom>
          <a:noFill/>
        </p:spPr>
      </p:pic>
      <p:sp>
        <p:nvSpPr>
          <p:cNvPr id="211976" name="Text Box 8"/>
          <p:cNvSpPr txBox="1">
            <a:spLocks noChangeArrowheads="1"/>
          </p:cNvSpPr>
          <p:nvPr/>
        </p:nvSpPr>
        <p:spPr bwMode="auto">
          <a:xfrm>
            <a:off x="342900" y="2479675"/>
            <a:ext cx="4521200" cy="1187450"/>
          </a:xfrm>
          <a:prstGeom prst="rect">
            <a:avLst/>
          </a:prstGeom>
          <a:noFill/>
          <a:ln w="9525">
            <a:noFill/>
            <a:miter lim="800000"/>
            <a:headEnd/>
            <a:tailEnd/>
          </a:ln>
          <a:effectLst/>
        </p:spPr>
        <p:txBody>
          <a:bodyPr>
            <a:spAutoFit/>
          </a:bodyPr>
          <a:lstStyle/>
          <a:p>
            <a:pPr marL="355600" indent="-355600">
              <a:spcBef>
                <a:spcPct val="50000"/>
              </a:spcBef>
              <a:buClr>
                <a:srgbClr val="286DA6"/>
              </a:buClr>
              <a:buFont typeface="Wingdings" pitchFamily="2" charset="2"/>
              <a:buChar char="l"/>
            </a:pPr>
            <a:r>
              <a:rPr lang="en-GB" dirty="0"/>
              <a:t>They increase the duration </a:t>
            </a:r>
            <a:br>
              <a:rPr lang="en-GB" dirty="0"/>
            </a:br>
            <a:r>
              <a:rPr lang="en-GB" dirty="0"/>
              <a:t>of the collision so that the occupants decelerate slower.</a:t>
            </a:r>
          </a:p>
        </p:txBody>
      </p:sp>
      <p:sp>
        <p:nvSpPr>
          <p:cNvPr id="211977" name="Text Box 9"/>
          <p:cNvSpPr txBox="1">
            <a:spLocks noChangeArrowheads="1"/>
          </p:cNvSpPr>
          <p:nvPr/>
        </p:nvSpPr>
        <p:spPr bwMode="auto">
          <a:xfrm>
            <a:off x="342900" y="3875088"/>
            <a:ext cx="4406900" cy="1187450"/>
          </a:xfrm>
          <a:prstGeom prst="rect">
            <a:avLst/>
          </a:prstGeom>
          <a:noFill/>
          <a:ln w="9525">
            <a:noFill/>
            <a:miter lim="800000"/>
            <a:headEnd/>
            <a:tailEnd/>
          </a:ln>
          <a:effectLst/>
        </p:spPr>
        <p:txBody>
          <a:bodyPr>
            <a:spAutoFit/>
          </a:bodyPr>
          <a:lstStyle/>
          <a:p>
            <a:pPr marL="355600" indent="-355600">
              <a:spcBef>
                <a:spcPct val="50000"/>
              </a:spcBef>
              <a:buClr>
                <a:srgbClr val="286DA6"/>
              </a:buClr>
              <a:buFont typeface="Wingdings" pitchFamily="2" charset="2"/>
              <a:buChar char="l"/>
            </a:pPr>
            <a:r>
              <a:rPr lang="en-GB" dirty="0"/>
              <a:t>They absorb some of the energy of the collision by changing shape.</a:t>
            </a:r>
          </a:p>
        </p:txBody>
      </p:sp>
      <p:sp>
        <p:nvSpPr>
          <p:cNvPr id="211978" name="Text Box 10"/>
          <p:cNvSpPr txBox="1">
            <a:spLocks noChangeArrowheads="1"/>
          </p:cNvSpPr>
          <p:nvPr/>
        </p:nvSpPr>
        <p:spPr bwMode="auto">
          <a:xfrm>
            <a:off x="342900" y="5270500"/>
            <a:ext cx="8177213" cy="822325"/>
          </a:xfrm>
          <a:prstGeom prst="rect">
            <a:avLst/>
          </a:prstGeom>
          <a:noFill/>
          <a:ln w="9525">
            <a:noFill/>
            <a:miter lim="800000"/>
            <a:headEnd/>
            <a:tailEnd/>
          </a:ln>
          <a:effectLst/>
        </p:spPr>
        <p:txBody>
          <a:bodyPr>
            <a:spAutoFit/>
          </a:bodyPr>
          <a:lstStyle/>
          <a:p>
            <a:pPr>
              <a:spcBef>
                <a:spcPct val="50000"/>
              </a:spcBef>
            </a:pPr>
            <a:r>
              <a:rPr lang="en-GB"/>
              <a:t>Crumple zones are added to the front, rear and sides of most cars. Why do you think they are biggest at the front?</a:t>
            </a:r>
          </a:p>
        </p:txBody>
      </p:sp>
      <p:pic>
        <p:nvPicPr>
          <p:cNvPr id="10" name="Picture 11">
            <a:hlinkClick r:id="" action="ppaction://hlinkshowjump?jump=nextslide"/>
            <a:extLst>
              <a:ext uri="{FF2B5EF4-FFF2-40B4-BE49-F238E27FC236}">
                <a16:creationId xmlns:a16="http://schemas.microsoft.com/office/drawing/2014/main" id="{0F8B5484-9BC9-4011-902B-E1F5E322578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1" name="Picture 10">
            <a:extLst>
              <a:ext uri="{FF2B5EF4-FFF2-40B4-BE49-F238E27FC236}">
                <a16:creationId xmlns:a16="http://schemas.microsoft.com/office/drawing/2014/main" id="{92522C77-D9CC-487D-ABAE-435952B3DF8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57408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197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1197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197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4" grpId="0"/>
      <p:bldP spid="211976" grpId="0"/>
      <p:bldP spid="211977" grpId="0"/>
      <p:bldP spid="21197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Developing and Using Models</a:t>
            </a:r>
          </a:p>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2. Cause and Effect</a:t>
            </a:r>
          </a:p>
          <a:p>
            <a:r>
              <a:rPr lang="en-GB" sz="1600" dirty="0"/>
              <a:t>3. Scale, Proportion, and Quantity</a:t>
            </a:r>
          </a:p>
          <a:p>
            <a:r>
              <a:rPr lang="en-GB" sz="1600" dirty="0"/>
              <a:t>4. Systems and System Models</a:t>
            </a:r>
          </a:p>
          <a:p>
            <a:r>
              <a:rPr lang="en-GB" sz="1600" dirty="0"/>
              <a:t>6. Structure and Function</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6" name="Rectangle 4"/>
          <p:cNvSpPr>
            <a:spLocks noGrp="1" noChangeArrowheads="1"/>
          </p:cNvSpPr>
          <p:nvPr>
            <p:ph type="title"/>
          </p:nvPr>
        </p:nvSpPr>
        <p:spPr/>
        <p:txBody>
          <a:bodyPr/>
          <a:lstStyle/>
          <a:p>
            <a:r>
              <a:rPr lang="en-GB" dirty="0"/>
              <a:t>Crumple zone in a crash</a:t>
            </a:r>
          </a:p>
        </p:txBody>
      </p:sp>
      <p:sp>
        <p:nvSpPr>
          <p:cNvPr id="248841" name="Text Box 9"/>
          <p:cNvSpPr txBox="1">
            <a:spLocks noChangeArrowheads="1"/>
          </p:cNvSpPr>
          <p:nvPr/>
        </p:nvSpPr>
        <p:spPr bwMode="auto">
          <a:xfrm>
            <a:off x="342900" y="4711700"/>
            <a:ext cx="8177213" cy="457200"/>
          </a:xfrm>
          <a:prstGeom prst="rect">
            <a:avLst/>
          </a:prstGeom>
          <a:noFill/>
          <a:ln w="9525">
            <a:noFill/>
            <a:miter lim="800000"/>
            <a:headEnd/>
            <a:tailEnd/>
          </a:ln>
          <a:effectLst/>
        </p:spPr>
        <p:txBody>
          <a:bodyPr>
            <a:spAutoFit/>
          </a:bodyPr>
          <a:lstStyle/>
          <a:p>
            <a:pPr>
              <a:spcBef>
                <a:spcPct val="50000"/>
              </a:spcBef>
            </a:pPr>
            <a:r>
              <a:rPr lang="en-GB"/>
              <a:t>Watch this video of a simulated crash test.</a:t>
            </a:r>
          </a:p>
        </p:txBody>
      </p:sp>
      <p:sp>
        <p:nvSpPr>
          <p:cNvPr id="248842" name="Text Box 10"/>
          <p:cNvSpPr txBox="1">
            <a:spLocks noChangeArrowheads="1"/>
          </p:cNvSpPr>
          <p:nvPr/>
        </p:nvSpPr>
        <p:spPr bwMode="auto">
          <a:xfrm>
            <a:off x="342900" y="5246688"/>
            <a:ext cx="8177213" cy="822325"/>
          </a:xfrm>
          <a:prstGeom prst="rect">
            <a:avLst/>
          </a:prstGeom>
          <a:solidFill>
            <a:srgbClr val="BEDAF0"/>
          </a:solidFill>
          <a:ln w="9525">
            <a:noFill/>
            <a:miter lim="800000"/>
            <a:headEnd/>
            <a:tailEnd/>
          </a:ln>
          <a:effectLst/>
        </p:spPr>
        <p:txBody>
          <a:bodyPr>
            <a:spAutoFit/>
          </a:bodyPr>
          <a:lstStyle/>
          <a:p>
            <a:pPr>
              <a:spcBef>
                <a:spcPct val="50000"/>
              </a:spcBef>
            </a:pPr>
            <a:r>
              <a:rPr lang="en-GB" dirty="0"/>
              <a:t>How does the crumple zone affect the time it takes for the passenger compartment to slow down?</a:t>
            </a:r>
          </a:p>
        </p:txBody>
      </p:sp>
      <p:pic>
        <p:nvPicPr>
          <p:cNvPr id="9" name="Picture 5" descr="flash_icon">
            <a:extLst>
              <a:ext uri="{FF2B5EF4-FFF2-40B4-BE49-F238E27FC236}">
                <a16:creationId xmlns:a16="http://schemas.microsoft.com/office/drawing/2014/main" id="{B88F96E7-2A05-4D17-B3F0-079EE7BEEBB1}"/>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1" name="Picture 11">
            <a:hlinkClick r:id="" action="ppaction://hlinkshowjump?jump=nextslide"/>
            <a:extLst>
              <a:ext uri="{FF2B5EF4-FFF2-40B4-BE49-F238E27FC236}">
                <a16:creationId xmlns:a16="http://schemas.microsoft.com/office/drawing/2014/main" id="{22788091-90EC-47BB-8E89-E871976CD82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0" name="Picture 9">
            <a:extLst>
              <a:ext uri="{FF2B5EF4-FFF2-40B4-BE49-F238E27FC236}">
                <a16:creationId xmlns:a16="http://schemas.microsoft.com/office/drawing/2014/main" id="{F4B90058-7B5C-4CF7-BF3C-67094790B8E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603500" y="784225"/>
            <a:ext cx="3810000" cy="3810000"/>
          </a:xfrm>
          <a:prstGeom prst="rect">
            <a:avLst/>
          </a:prstGeom>
        </p:spPr>
      </p:pic>
    </p:spTree>
    <p:custDataLst>
      <p:tags r:id="rId2"/>
    </p:custDataLst>
    <p:controls>
      <mc:AlternateContent xmlns:mc="http://schemas.openxmlformats.org/markup-compatibility/2006">
        <mc:Choice xmlns:v="urn:schemas-microsoft-com:vml" Requires="v">
          <p:control spid="6186" name="ShockwaveFlash1" r:id="rId3" imgW="3809880" imgH="3809880"/>
        </mc:Choice>
        <mc:Fallback>
          <p:control name="ShockwaveFlash1" r:id="rId3" imgW="3809880" imgH="3809880">
            <p:pic>
              <p:nvPicPr>
                <p:cNvPr id="4" name="ShockwaveFlash1">
                  <a:extLst>
                    <a:ext uri="{FF2B5EF4-FFF2-40B4-BE49-F238E27FC236}">
                      <a16:creationId xmlns:a16="http://schemas.microsoft.com/office/drawing/2014/main" id="{D9680BFE-3F7E-4B4D-955B-E271F6CF7433}"/>
                    </a:ext>
                  </a:extLst>
                </p:cNvPr>
                <p:cNvPicPr>
                  <a:picLocks/>
                </p:cNvPicPr>
                <p:nvPr/>
              </p:nvPicPr>
              <p:blipFill>
                <a:blip r:embed="rId10"/>
                <a:stretch>
                  <a:fillRect/>
                </a:stretch>
              </p:blipFill>
              <p:spPr>
                <a:xfrm>
                  <a:off x="2603500" y="784225"/>
                  <a:ext cx="3810000" cy="3810000"/>
                </a:xfrm>
                <a:prstGeom prst="rect">
                  <a:avLst/>
                </a:prstGeom>
              </p:spPr>
            </p:pic>
          </p:control>
        </mc:Fallback>
      </mc:AlternateContent>
    </p:controls>
    <p:extLst>
      <p:ext uri="{BB962C8B-B14F-4D97-AF65-F5344CB8AC3E}">
        <p14:creationId xmlns:p14="http://schemas.microsoft.com/office/powerpoint/2010/main" val="412783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4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342900" y="784225"/>
            <a:ext cx="3079750" cy="1570038"/>
          </a:xfrm>
          <a:prstGeom prst="rect">
            <a:avLst/>
          </a:prstGeom>
          <a:noFill/>
          <a:ln w="9525">
            <a:noFill/>
            <a:miter lim="800000"/>
            <a:headEnd/>
            <a:tailEnd/>
          </a:ln>
        </p:spPr>
        <p:txBody>
          <a:bodyPr>
            <a:spAutoFit/>
          </a:bodyPr>
          <a:lstStyle/>
          <a:p>
            <a:pPr eaLnBrk="1" hangingPunct="1">
              <a:spcBef>
                <a:spcPct val="50000"/>
              </a:spcBef>
            </a:pPr>
            <a:r>
              <a:rPr lang="en-GB" dirty="0">
                <a:solidFill>
                  <a:srgbClr val="010066"/>
                </a:solidFill>
              </a:rPr>
              <a:t>Motorcycle helmets are designed to </a:t>
            </a:r>
            <a:r>
              <a:rPr lang="en-GB" b="1" dirty="0">
                <a:solidFill>
                  <a:srgbClr val="286DA6"/>
                </a:solidFill>
              </a:rPr>
              <a:t>prevent injury </a:t>
            </a:r>
            <a:r>
              <a:rPr lang="en-GB" dirty="0">
                <a:solidFill>
                  <a:srgbClr val="010066"/>
                </a:solidFill>
              </a:rPr>
              <a:t>to the head and brain. </a:t>
            </a:r>
          </a:p>
        </p:txBody>
      </p:sp>
      <p:sp>
        <p:nvSpPr>
          <p:cNvPr id="24579" name="Rectangle 5"/>
          <p:cNvSpPr>
            <a:spLocks noGrp="1" noChangeArrowheads="1"/>
          </p:cNvSpPr>
          <p:nvPr>
            <p:ph type="title"/>
          </p:nvPr>
        </p:nvSpPr>
        <p:spPr/>
        <p:txBody>
          <a:bodyPr/>
          <a:lstStyle/>
          <a:p>
            <a:r>
              <a:rPr lang="en-GB"/>
              <a:t>Motorcycle helmets </a:t>
            </a:r>
          </a:p>
        </p:txBody>
      </p:sp>
      <p:sp>
        <p:nvSpPr>
          <p:cNvPr id="218118" name="Text Box 6"/>
          <p:cNvSpPr txBox="1">
            <a:spLocks noChangeArrowheads="1"/>
          </p:cNvSpPr>
          <p:nvPr/>
        </p:nvSpPr>
        <p:spPr bwMode="auto">
          <a:xfrm>
            <a:off x="342900" y="3724275"/>
            <a:ext cx="8458200" cy="1570038"/>
          </a:xfrm>
          <a:prstGeom prst="rect">
            <a:avLst/>
          </a:prstGeom>
          <a:noFill/>
          <a:ln w="9525">
            <a:noFill/>
            <a:miter lim="800000"/>
            <a:headEnd/>
            <a:tailEnd/>
          </a:ln>
        </p:spPr>
        <p:txBody>
          <a:bodyPr>
            <a:spAutoFit/>
          </a:bodyPr>
          <a:lstStyle/>
          <a:p>
            <a:pPr>
              <a:spcBef>
                <a:spcPct val="50000"/>
              </a:spcBef>
            </a:pPr>
            <a:r>
              <a:rPr lang="en-GB" dirty="0"/>
              <a:t>In a collision, the foam </a:t>
            </a:r>
            <a:br>
              <a:rPr lang="en-GB" dirty="0"/>
            </a:br>
            <a:r>
              <a:rPr lang="en-GB" dirty="0"/>
              <a:t>part of the helmet crushes, </a:t>
            </a:r>
            <a:br>
              <a:rPr lang="en-GB" dirty="0"/>
            </a:br>
            <a:r>
              <a:rPr lang="en-GB" dirty="0"/>
              <a:t>extending the head's stopping time by about six thousandths of a second. This </a:t>
            </a:r>
            <a:r>
              <a:rPr lang="en-GB" b="1" dirty="0">
                <a:solidFill>
                  <a:srgbClr val="286DA6"/>
                </a:solidFill>
              </a:rPr>
              <a:t>reduces the peak force </a:t>
            </a:r>
            <a:r>
              <a:rPr lang="en-GB" dirty="0"/>
              <a:t>on the brain.</a:t>
            </a:r>
          </a:p>
        </p:txBody>
      </p:sp>
      <p:sp>
        <p:nvSpPr>
          <p:cNvPr id="218119" name="Text Box 7"/>
          <p:cNvSpPr txBox="1">
            <a:spLocks noChangeArrowheads="1"/>
          </p:cNvSpPr>
          <p:nvPr/>
        </p:nvSpPr>
        <p:spPr bwMode="auto">
          <a:xfrm>
            <a:off x="342900" y="5378450"/>
            <a:ext cx="8177213" cy="822325"/>
          </a:xfrm>
          <a:prstGeom prst="rect">
            <a:avLst/>
          </a:prstGeom>
          <a:noFill/>
          <a:ln w="9525">
            <a:noFill/>
            <a:miter lim="800000"/>
            <a:headEnd/>
            <a:tailEnd/>
          </a:ln>
        </p:spPr>
        <p:txBody>
          <a:bodyPr>
            <a:spAutoFit/>
          </a:bodyPr>
          <a:lstStyle/>
          <a:p>
            <a:pPr>
              <a:spcBef>
                <a:spcPct val="50000"/>
              </a:spcBef>
            </a:pPr>
            <a:r>
              <a:rPr lang="en-GB"/>
              <a:t>The hard outer casing holds the foam in place and prevents objects piercing the helmet.</a:t>
            </a:r>
          </a:p>
        </p:txBody>
      </p:sp>
      <p:pic>
        <p:nvPicPr>
          <p:cNvPr id="24583" name="Picture 11" descr="motorcycle helmet"/>
          <p:cNvPicPr>
            <a:picLocks noChangeAspect="1" noChangeArrowheads="1"/>
          </p:cNvPicPr>
          <p:nvPr/>
        </p:nvPicPr>
        <p:blipFill>
          <a:blip r:embed="rId4" cstate="print"/>
          <a:srcRect/>
          <a:stretch>
            <a:fillRect/>
          </a:stretch>
        </p:blipFill>
        <p:spPr bwMode="auto">
          <a:xfrm>
            <a:off x="4730750" y="784225"/>
            <a:ext cx="3033713" cy="3451225"/>
          </a:xfrm>
          <a:prstGeom prst="rect">
            <a:avLst/>
          </a:prstGeom>
          <a:noFill/>
          <a:ln w="9525">
            <a:noFill/>
            <a:miter lim="800000"/>
            <a:headEnd/>
            <a:tailEnd/>
          </a:ln>
        </p:spPr>
      </p:pic>
      <p:sp>
        <p:nvSpPr>
          <p:cNvPr id="24584" name="Text Box 12"/>
          <p:cNvSpPr txBox="1">
            <a:spLocks noChangeArrowheads="1"/>
          </p:cNvSpPr>
          <p:nvPr/>
        </p:nvSpPr>
        <p:spPr bwMode="auto">
          <a:xfrm>
            <a:off x="3095625" y="2071688"/>
            <a:ext cx="1474788" cy="822325"/>
          </a:xfrm>
          <a:prstGeom prst="rect">
            <a:avLst/>
          </a:prstGeom>
          <a:noFill/>
          <a:ln w="9525">
            <a:noFill/>
            <a:miter lim="800000"/>
            <a:headEnd/>
            <a:tailEnd/>
          </a:ln>
        </p:spPr>
        <p:txBody>
          <a:bodyPr>
            <a:spAutoFit/>
          </a:bodyPr>
          <a:lstStyle/>
          <a:p>
            <a:pPr algn="ctr"/>
            <a:r>
              <a:rPr lang="en-GB" b="1"/>
              <a:t>hard casing</a:t>
            </a:r>
          </a:p>
        </p:txBody>
      </p:sp>
      <p:sp>
        <p:nvSpPr>
          <p:cNvPr id="24585" name="Line 13"/>
          <p:cNvSpPr>
            <a:spLocks noChangeShapeType="1"/>
          </p:cNvSpPr>
          <p:nvPr/>
        </p:nvSpPr>
        <p:spPr bwMode="auto">
          <a:xfrm flipV="1">
            <a:off x="4130675" y="1484313"/>
            <a:ext cx="963613" cy="609600"/>
          </a:xfrm>
          <a:prstGeom prst="line">
            <a:avLst/>
          </a:prstGeom>
          <a:noFill/>
          <a:ln w="38100">
            <a:solidFill>
              <a:schemeClr val="tx1"/>
            </a:solidFill>
            <a:round/>
            <a:headEnd/>
            <a:tailEnd type="triangle" w="lg" len="lg"/>
          </a:ln>
        </p:spPr>
        <p:txBody>
          <a:bodyPr>
            <a:spAutoFit/>
          </a:bodyPr>
          <a:lstStyle/>
          <a:p>
            <a:endParaRPr lang="en-GB"/>
          </a:p>
        </p:txBody>
      </p:sp>
      <p:sp>
        <p:nvSpPr>
          <p:cNvPr id="24586" name="Text Box 14"/>
          <p:cNvSpPr txBox="1">
            <a:spLocks noChangeArrowheads="1"/>
          </p:cNvSpPr>
          <p:nvPr/>
        </p:nvSpPr>
        <p:spPr bwMode="auto">
          <a:xfrm>
            <a:off x="7426325" y="3343275"/>
            <a:ext cx="1704975" cy="822325"/>
          </a:xfrm>
          <a:prstGeom prst="rect">
            <a:avLst/>
          </a:prstGeom>
          <a:noFill/>
          <a:ln w="9525">
            <a:noFill/>
            <a:miter lim="800000"/>
            <a:headEnd/>
            <a:tailEnd/>
          </a:ln>
        </p:spPr>
        <p:txBody>
          <a:bodyPr>
            <a:spAutoFit/>
          </a:bodyPr>
          <a:lstStyle/>
          <a:p>
            <a:pPr algn="ctr"/>
            <a:r>
              <a:rPr lang="en-GB" b="1"/>
              <a:t>crushable foam</a:t>
            </a:r>
          </a:p>
        </p:txBody>
      </p:sp>
      <p:sp>
        <p:nvSpPr>
          <p:cNvPr id="24587" name="Line 15"/>
          <p:cNvSpPr>
            <a:spLocks noChangeShapeType="1"/>
          </p:cNvSpPr>
          <p:nvPr/>
        </p:nvSpPr>
        <p:spPr bwMode="auto">
          <a:xfrm flipH="1" flipV="1">
            <a:off x="7583488" y="2070100"/>
            <a:ext cx="573087" cy="1308100"/>
          </a:xfrm>
          <a:prstGeom prst="line">
            <a:avLst/>
          </a:prstGeom>
          <a:noFill/>
          <a:ln w="38100">
            <a:solidFill>
              <a:schemeClr val="tx1"/>
            </a:solidFill>
            <a:round/>
            <a:headEnd/>
            <a:tailEnd type="triangle" w="lg" len="lg"/>
          </a:ln>
        </p:spPr>
        <p:txBody>
          <a:bodyPr>
            <a:spAutoFit/>
          </a:bodyPr>
          <a:lstStyle/>
          <a:p>
            <a:endParaRPr lang="en-GB"/>
          </a:p>
        </p:txBody>
      </p:sp>
      <p:sp>
        <p:nvSpPr>
          <p:cNvPr id="12" name="Rectangle 11"/>
          <p:cNvSpPr>
            <a:spLocks noChangeArrowheads="1"/>
          </p:cNvSpPr>
          <p:nvPr/>
        </p:nvSpPr>
        <p:spPr bwMode="auto">
          <a:xfrm>
            <a:off x="342900" y="2438400"/>
            <a:ext cx="2982913" cy="1200150"/>
          </a:xfrm>
          <a:prstGeom prst="rect">
            <a:avLst/>
          </a:prstGeom>
          <a:noFill/>
          <a:ln w="9525">
            <a:noFill/>
            <a:miter lim="800000"/>
            <a:headEnd/>
            <a:tailEnd/>
          </a:ln>
        </p:spPr>
        <p:txBody>
          <a:bodyPr>
            <a:spAutoFit/>
          </a:bodyPr>
          <a:lstStyle/>
          <a:p>
            <a:pPr eaLnBrk="1" hangingPunct="1">
              <a:spcBef>
                <a:spcPct val="50000"/>
              </a:spcBef>
            </a:pPr>
            <a:r>
              <a:rPr lang="en-GB" dirty="0"/>
              <a:t>They generally contain a layer of </a:t>
            </a:r>
            <a:r>
              <a:rPr lang="en-GB" b="1" dirty="0">
                <a:solidFill>
                  <a:srgbClr val="286DA6"/>
                </a:solidFill>
              </a:rPr>
              <a:t>crushable foam</a:t>
            </a:r>
            <a:r>
              <a:rPr lang="en-GB" dirty="0"/>
              <a:t>. </a:t>
            </a:r>
          </a:p>
        </p:txBody>
      </p:sp>
      <p:pic>
        <p:nvPicPr>
          <p:cNvPr id="13" name="Picture 11">
            <a:hlinkClick r:id="" action="ppaction://hlinkshowjump?jump=nextslide"/>
            <a:extLst>
              <a:ext uri="{FF2B5EF4-FFF2-40B4-BE49-F238E27FC236}">
                <a16:creationId xmlns:a16="http://schemas.microsoft.com/office/drawing/2014/main" id="{4AAC9861-29BB-40D6-A19C-584EF6EE5AD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13">
            <a:extLst>
              <a:ext uri="{FF2B5EF4-FFF2-40B4-BE49-F238E27FC236}">
                <a16:creationId xmlns:a16="http://schemas.microsoft.com/office/drawing/2014/main" id="{4FF21F51-C35B-4987-B1B8-75CCD6AB492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11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8" grpId="0"/>
      <p:bldP spid="21811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56" name="Rectangle 32"/>
          <p:cNvSpPr>
            <a:spLocks noGrp="1" noChangeArrowheads="1"/>
          </p:cNvSpPr>
          <p:nvPr>
            <p:ph type="title"/>
          </p:nvPr>
        </p:nvSpPr>
        <p:spPr/>
        <p:txBody>
          <a:bodyPr/>
          <a:lstStyle/>
          <a:p>
            <a:r>
              <a:rPr lang="en-GB"/>
              <a:t>Evaluating different safety measures</a:t>
            </a:r>
          </a:p>
        </p:txBody>
      </p:sp>
      <p:sp>
        <p:nvSpPr>
          <p:cNvPr id="231457" name="Rectangle 33"/>
          <p:cNvSpPr>
            <a:spLocks noChangeArrowheads="1"/>
          </p:cNvSpPr>
          <p:nvPr/>
        </p:nvSpPr>
        <p:spPr bwMode="auto">
          <a:xfrm>
            <a:off x="906640" y="1914018"/>
            <a:ext cx="7269163" cy="908381"/>
          </a:xfrm>
          <a:prstGeom prst="rect">
            <a:avLst/>
          </a:prstGeom>
          <a:solidFill>
            <a:srgbClr val="286DA6"/>
          </a:solidFill>
          <a:ln w="12700" algn="ctr">
            <a:noFill/>
            <a:miter lim="800000"/>
            <a:headEnd/>
            <a:tailEnd/>
          </a:ln>
          <a:effectLst/>
        </p:spPr>
        <p:txBody>
          <a:bodyPr anchor="ctr">
            <a:noAutofit/>
          </a:bodyPr>
          <a:lstStyle/>
          <a:p>
            <a:endParaRPr lang="en-GB"/>
          </a:p>
        </p:txBody>
      </p:sp>
      <p:sp>
        <p:nvSpPr>
          <p:cNvPr id="231458" name="AutoShape 34"/>
          <p:cNvSpPr>
            <a:spLocks noChangeArrowheads="1"/>
          </p:cNvSpPr>
          <p:nvPr/>
        </p:nvSpPr>
        <p:spPr bwMode="auto">
          <a:xfrm>
            <a:off x="912990" y="1914017"/>
            <a:ext cx="7275513" cy="3030517"/>
          </a:xfrm>
          <a:prstGeom prst="roundRect">
            <a:avLst>
              <a:gd name="adj" fmla="val 0"/>
            </a:avLst>
          </a:prstGeom>
          <a:noFill/>
          <a:ln w="38100">
            <a:solidFill>
              <a:srgbClr val="286DA6"/>
            </a:solidFill>
            <a:round/>
            <a:headEnd/>
            <a:tailEnd/>
          </a:ln>
          <a:effectLst/>
        </p:spPr>
        <p:txBody>
          <a:bodyPr wrap="none" anchor="ctr"/>
          <a:lstStyle/>
          <a:p>
            <a:endParaRPr lang="en-GB"/>
          </a:p>
        </p:txBody>
      </p:sp>
      <p:sp>
        <p:nvSpPr>
          <p:cNvPr id="231460" name="Line 36"/>
          <p:cNvSpPr>
            <a:spLocks noChangeShapeType="1"/>
          </p:cNvSpPr>
          <p:nvPr/>
        </p:nvSpPr>
        <p:spPr bwMode="auto">
          <a:xfrm>
            <a:off x="901878" y="3508928"/>
            <a:ext cx="7264400" cy="0"/>
          </a:xfrm>
          <a:prstGeom prst="line">
            <a:avLst/>
          </a:prstGeom>
          <a:noFill/>
          <a:ln w="25400">
            <a:solidFill>
              <a:srgbClr val="286DA6"/>
            </a:solidFill>
            <a:round/>
            <a:headEnd/>
            <a:tailEnd/>
          </a:ln>
          <a:effectLst/>
        </p:spPr>
        <p:txBody>
          <a:bodyPr/>
          <a:lstStyle/>
          <a:p>
            <a:endParaRPr lang="en-GB"/>
          </a:p>
        </p:txBody>
      </p:sp>
      <p:sp>
        <p:nvSpPr>
          <p:cNvPr id="231462" name="Line 38"/>
          <p:cNvSpPr>
            <a:spLocks noChangeShapeType="1"/>
          </p:cNvSpPr>
          <p:nvPr/>
        </p:nvSpPr>
        <p:spPr bwMode="auto">
          <a:xfrm>
            <a:off x="928865" y="4219420"/>
            <a:ext cx="7239000" cy="0"/>
          </a:xfrm>
          <a:prstGeom prst="line">
            <a:avLst/>
          </a:prstGeom>
          <a:noFill/>
          <a:ln w="25400">
            <a:solidFill>
              <a:srgbClr val="286DA6"/>
            </a:solidFill>
            <a:round/>
            <a:headEnd/>
            <a:tailEnd/>
          </a:ln>
          <a:effectLst/>
        </p:spPr>
        <p:txBody>
          <a:bodyPr/>
          <a:lstStyle/>
          <a:p>
            <a:endParaRPr lang="en-GB"/>
          </a:p>
        </p:txBody>
      </p:sp>
      <p:sp>
        <p:nvSpPr>
          <p:cNvPr id="231463" name="Line 39"/>
          <p:cNvSpPr>
            <a:spLocks noChangeShapeType="1"/>
          </p:cNvSpPr>
          <p:nvPr/>
        </p:nvSpPr>
        <p:spPr bwMode="auto">
          <a:xfrm>
            <a:off x="4456288" y="1933069"/>
            <a:ext cx="0" cy="3011465"/>
          </a:xfrm>
          <a:prstGeom prst="line">
            <a:avLst/>
          </a:prstGeom>
          <a:noFill/>
          <a:ln w="25400">
            <a:solidFill>
              <a:srgbClr val="286DA6"/>
            </a:solidFill>
            <a:round/>
            <a:headEnd/>
            <a:tailEnd/>
          </a:ln>
          <a:effectLst/>
        </p:spPr>
        <p:txBody>
          <a:bodyPr/>
          <a:lstStyle/>
          <a:p>
            <a:endParaRPr lang="en-GB"/>
          </a:p>
        </p:txBody>
      </p:sp>
      <p:sp>
        <p:nvSpPr>
          <p:cNvPr id="231464" name="Text Box 40"/>
          <p:cNvSpPr txBox="1">
            <a:spLocks noChangeArrowheads="1"/>
          </p:cNvSpPr>
          <p:nvPr/>
        </p:nvSpPr>
        <p:spPr bwMode="auto">
          <a:xfrm>
            <a:off x="893941" y="2119249"/>
            <a:ext cx="3575048" cy="461665"/>
          </a:xfrm>
          <a:prstGeom prst="rect">
            <a:avLst/>
          </a:prstGeom>
          <a:noFill/>
          <a:ln w="9525">
            <a:noFill/>
            <a:miter lim="800000"/>
            <a:headEnd/>
            <a:tailEnd/>
          </a:ln>
          <a:effectLst/>
        </p:spPr>
        <p:txBody>
          <a:bodyPr wrap="square">
            <a:spAutoFit/>
          </a:bodyPr>
          <a:lstStyle/>
          <a:p>
            <a:pPr algn="ctr"/>
            <a:r>
              <a:rPr lang="en-GB" b="1" dirty="0">
                <a:solidFill>
                  <a:schemeClr val="bg1"/>
                </a:solidFill>
              </a:rPr>
              <a:t>safety feature</a:t>
            </a:r>
          </a:p>
        </p:txBody>
      </p:sp>
      <p:sp>
        <p:nvSpPr>
          <p:cNvPr id="231465" name="Text Box 41"/>
          <p:cNvSpPr txBox="1">
            <a:spLocks noChangeArrowheads="1"/>
          </p:cNvSpPr>
          <p:nvPr/>
        </p:nvSpPr>
        <p:spPr bwMode="auto">
          <a:xfrm>
            <a:off x="4443588" y="1951767"/>
            <a:ext cx="3736977" cy="830997"/>
          </a:xfrm>
          <a:prstGeom prst="rect">
            <a:avLst/>
          </a:prstGeom>
          <a:noFill/>
          <a:ln w="9525">
            <a:noFill/>
            <a:miter lim="800000"/>
            <a:headEnd/>
            <a:tailEnd/>
          </a:ln>
          <a:effectLst/>
        </p:spPr>
        <p:txBody>
          <a:bodyPr wrap="square">
            <a:spAutoFit/>
          </a:bodyPr>
          <a:lstStyle/>
          <a:p>
            <a:pPr algn="ctr"/>
            <a:r>
              <a:rPr lang="en-GB" b="1" dirty="0">
                <a:solidFill>
                  <a:schemeClr val="bg1"/>
                </a:solidFill>
              </a:rPr>
              <a:t>estimated lives saved </a:t>
            </a:r>
            <a:br>
              <a:rPr lang="en-GB" b="1" dirty="0">
                <a:solidFill>
                  <a:schemeClr val="bg1"/>
                </a:solidFill>
              </a:rPr>
            </a:br>
            <a:r>
              <a:rPr lang="en-GB" b="1" dirty="0">
                <a:solidFill>
                  <a:schemeClr val="bg1"/>
                </a:solidFill>
              </a:rPr>
              <a:t>in the US per year</a:t>
            </a:r>
          </a:p>
        </p:txBody>
      </p:sp>
      <p:sp>
        <p:nvSpPr>
          <p:cNvPr id="231466" name="Text Box 42"/>
          <p:cNvSpPr txBox="1">
            <a:spLocks noChangeArrowheads="1"/>
          </p:cNvSpPr>
          <p:nvPr/>
        </p:nvSpPr>
        <p:spPr bwMode="auto">
          <a:xfrm>
            <a:off x="928865" y="2922261"/>
            <a:ext cx="3527423" cy="461665"/>
          </a:xfrm>
          <a:prstGeom prst="rect">
            <a:avLst/>
          </a:prstGeom>
          <a:noFill/>
          <a:ln w="9525">
            <a:noFill/>
            <a:miter lim="800000"/>
            <a:headEnd/>
            <a:tailEnd/>
          </a:ln>
          <a:effectLst/>
        </p:spPr>
        <p:txBody>
          <a:bodyPr wrap="square">
            <a:spAutoFit/>
          </a:bodyPr>
          <a:lstStyle/>
          <a:p>
            <a:pPr algn="ctr"/>
            <a:r>
              <a:rPr lang="en-GB" dirty="0"/>
              <a:t>seat belts</a:t>
            </a:r>
          </a:p>
        </p:txBody>
      </p:sp>
      <p:sp>
        <p:nvSpPr>
          <p:cNvPr id="231470" name="Text Box 46"/>
          <p:cNvSpPr txBox="1">
            <a:spLocks noChangeArrowheads="1"/>
          </p:cNvSpPr>
          <p:nvPr/>
        </p:nvSpPr>
        <p:spPr bwMode="auto">
          <a:xfrm>
            <a:off x="928865" y="3622519"/>
            <a:ext cx="3527423" cy="461665"/>
          </a:xfrm>
          <a:prstGeom prst="rect">
            <a:avLst/>
          </a:prstGeom>
          <a:noFill/>
          <a:ln w="9525">
            <a:noFill/>
            <a:miter lim="800000"/>
            <a:headEnd/>
            <a:tailEnd/>
          </a:ln>
          <a:effectLst/>
        </p:spPr>
        <p:txBody>
          <a:bodyPr wrap="square">
            <a:spAutoFit/>
          </a:bodyPr>
          <a:lstStyle/>
          <a:p>
            <a:pPr algn="ctr"/>
            <a:r>
              <a:rPr lang="en-GB" dirty="0"/>
              <a:t>motorcycle helmets</a:t>
            </a:r>
          </a:p>
        </p:txBody>
      </p:sp>
      <p:sp>
        <p:nvSpPr>
          <p:cNvPr id="231472" name="Text Box 48"/>
          <p:cNvSpPr txBox="1">
            <a:spLocks noChangeArrowheads="1"/>
          </p:cNvSpPr>
          <p:nvPr/>
        </p:nvSpPr>
        <p:spPr bwMode="auto">
          <a:xfrm>
            <a:off x="928865" y="4357088"/>
            <a:ext cx="3527424" cy="461665"/>
          </a:xfrm>
          <a:prstGeom prst="rect">
            <a:avLst/>
          </a:prstGeom>
          <a:noFill/>
          <a:ln w="9525">
            <a:noFill/>
            <a:miter lim="800000"/>
            <a:headEnd/>
            <a:tailEnd/>
          </a:ln>
          <a:effectLst/>
        </p:spPr>
        <p:txBody>
          <a:bodyPr wrap="square">
            <a:spAutoFit/>
          </a:bodyPr>
          <a:lstStyle/>
          <a:p>
            <a:pPr algn="ctr"/>
            <a:r>
              <a:rPr lang="en-GB" dirty="0"/>
              <a:t>airbags</a:t>
            </a:r>
          </a:p>
        </p:txBody>
      </p:sp>
      <p:sp>
        <p:nvSpPr>
          <p:cNvPr id="231473" name="Text Box 49"/>
          <p:cNvSpPr txBox="1">
            <a:spLocks noChangeArrowheads="1"/>
          </p:cNvSpPr>
          <p:nvPr/>
        </p:nvSpPr>
        <p:spPr bwMode="auto">
          <a:xfrm>
            <a:off x="4443588" y="2922261"/>
            <a:ext cx="3738565" cy="461665"/>
          </a:xfrm>
          <a:prstGeom prst="rect">
            <a:avLst/>
          </a:prstGeom>
          <a:noFill/>
          <a:ln w="9525">
            <a:noFill/>
            <a:miter lim="800000"/>
            <a:headEnd/>
            <a:tailEnd/>
          </a:ln>
          <a:effectLst/>
        </p:spPr>
        <p:txBody>
          <a:bodyPr wrap="square">
            <a:spAutoFit/>
          </a:bodyPr>
          <a:lstStyle/>
          <a:p>
            <a:pPr algn="ctr">
              <a:spcBef>
                <a:spcPct val="50000"/>
              </a:spcBef>
            </a:pPr>
            <a:r>
              <a:rPr lang="en-GB" dirty="0"/>
              <a:t>15,000</a:t>
            </a:r>
          </a:p>
        </p:txBody>
      </p:sp>
      <p:sp>
        <p:nvSpPr>
          <p:cNvPr id="231475" name="Text Box 51"/>
          <p:cNvSpPr txBox="1">
            <a:spLocks noChangeArrowheads="1"/>
          </p:cNvSpPr>
          <p:nvPr/>
        </p:nvSpPr>
        <p:spPr bwMode="auto">
          <a:xfrm>
            <a:off x="4443588" y="3622519"/>
            <a:ext cx="3751265" cy="461665"/>
          </a:xfrm>
          <a:prstGeom prst="rect">
            <a:avLst/>
          </a:prstGeom>
          <a:noFill/>
          <a:ln w="9525">
            <a:noFill/>
            <a:miter lim="800000"/>
            <a:headEnd/>
            <a:tailEnd/>
          </a:ln>
          <a:effectLst/>
        </p:spPr>
        <p:txBody>
          <a:bodyPr wrap="square">
            <a:spAutoFit/>
          </a:bodyPr>
          <a:lstStyle/>
          <a:p>
            <a:pPr algn="ctr">
              <a:spcBef>
                <a:spcPct val="50000"/>
              </a:spcBef>
            </a:pPr>
            <a:r>
              <a:rPr lang="en-GB" dirty="0"/>
              <a:t>2,000</a:t>
            </a:r>
          </a:p>
        </p:txBody>
      </p:sp>
      <p:sp>
        <p:nvSpPr>
          <p:cNvPr id="231477" name="Text Box 53"/>
          <p:cNvSpPr txBox="1">
            <a:spLocks noChangeArrowheads="1"/>
          </p:cNvSpPr>
          <p:nvPr/>
        </p:nvSpPr>
        <p:spPr bwMode="auto">
          <a:xfrm>
            <a:off x="4468989" y="4357088"/>
            <a:ext cx="3697287" cy="461665"/>
          </a:xfrm>
          <a:prstGeom prst="rect">
            <a:avLst/>
          </a:prstGeom>
          <a:noFill/>
          <a:ln w="9525">
            <a:noFill/>
            <a:miter lim="800000"/>
            <a:headEnd/>
            <a:tailEnd/>
          </a:ln>
          <a:effectLst/>
        </p:spPr>
        <p:txBody>
          <a:bodyPr wrap="square">
            <a:spAutoFit/>
          </a:bodyPr>
          <a:lstStyle/>
          <a:p>
            <a:pPr algn="ctr">
              <a:spcBef>
                <a:spcPct val="50000"/>
              </a:spcBef>
            </a:pPr>
            <a:r>
              <a:rPr lang="en-GB" dirty="0"/>
              <a:t>3,000</a:t>
            </a:r>
          </a:p>
        </p:txBody>
      </p:sp>
      <p:sp>
        <p:nvSpPr>
          <p:cNvPr id="231478" name="Text Box 54"/>
          <p:cNvSpPr txBox="1">
            <a:spLocks noChangeArrowheads="1"/>
          </p:cNvSpPr>
          <p:nvPr/>
        </p:nvSpPr>
        <p:spPr bwMode="auto">
          <a:xfrm>
            <a:off x="342900" y="777336"/>
            <a:ext cx="8280362" cy="830997"/>
          </a:xfrm>
          <a:prstGeom prst="rect">
            <a:avLst/>
          </a:prstGeom>
          <a:solidFill>
            <a:srgbClr val="BEDAF0"/>
          </a:solidFill>
          <a:ln w="9525">
            <a:noFill/>
            <a:miter lim="800000"/>
            <a:headEnd/>
            <a:tailEnd/>
          </a:ln>
          <a:effectLst/>
        </p:spPr>
        <p:txBody>
          <a:bodyPr wrap="square">
            <a:spAutoFit/>
          </a:bodyPr>
          <a:lstStyle/>
          <a:p>
            <a:pPr>
              <a:spcBef>
                <a:spcPct val="50000"/>
              </a:spcBef>
            </a:pPr>
            <a:r>
              <a:rPr lang="en-GB" dirty="0"/>
              <a:t>Read the information in the table below. Which are the most beneficial safety features?</a:t>
            </a:r>
          </a:p>
        </p:txBody>
      </p:sp>
      <p:sp>
        <p:nvSpPr>
          <p:cNvPr id="231479" name="Text Box 55"/>
          <p:cNvSpPr txBox="1">
            <a:spLocks noChangeArrowheads="1"/>
          </p:cNvSpPr>
          <p:nvPr/>
        </p:nvSpPr>
        <p:spPr bwMode="auto">
          <a:xfrm>
            <a:off x="342900" y="5296810"/>
            <a:ext cx="8280352" cy="830997"/>
          </a:xfrm>
          <a:prstGeom prst="rect">
            <a:avLst/>
          </a:prstGeom>
          <a:solidFill>
            <a:srgbClr val="BEDAF0"/>
          </a:solidFill>
          <a:ln w="9525">
            <a:noFill/>
            <a:miter lim="800000"/>
            <a:headEnd/>
            <a:tailEnd/>
          </a:ln>
          <a:effectLst/>
        </p:spPr>
        <p:txBody>
          <a:bodyPr wrap="square">
            <a:spAutoFit/>
          </a:bodyPr>
          <a:lstStyle/>
          <a:p>
            <a:pPr>
              <a:spcBef>
                <a:spcPct val="50000"/>
              </a:spcBef>
            </a:pPr>
            <a:r>
              <a:rPr lang="en-GB" dirty="0"/>
              <a:t>How accurate do you think these figures are? </a:t>
            </a:r>
            <a:br>
              <a:rPr lang="en-GB" dirty="0"/>
            </a:br>
            <a:r>
              <a:rPr lang="en-GB" dirty="0"/>
              <a:t>What problems might researchers face in calculating them?</a:t>
            </a:r>
          </a:p>
        </p:txBody>
      </p:sp>
      <p:pic>
        <p:nvPicPr>
          <p:cNvPr id="26" name="Picture 9" descr="notes_icon">
            <a:extLst>
              <a:ext uri="{FF2B5EF4-FFF2-40B4-BE49-F238E27FC236}">
                <a16:creationId xmlns:a16="http://schemas.microsoft.com/office/drawing/2014/main" id="{3F28065B-87F7-41CC-AB6C-589B3E0E8CD1}"/>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27" name="Picture 9">
            <a:extLst>
              <a:ext uri="{FF2B5EF4-FFF2-40B4-BE49-F238E27FC236}">
                <a16:creationId xmlns:a16="http://schemas.microsoft.com/office/drawing/2014/main" id="{FB2BC9F2-F174-4971-8B60-2ACBB198205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33759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342900" y="784225"/>
            <a:ext cx="8458200" cy="461963"/>
          </a:xfrm>
          <a:prstGeom prst="rect">
            <a:avLst/>
          </a:prstGeom>
          <a:noFill/>
          <a:ln w="9525">
            <a:noFill/>
            <a:miter lim="800000"/>
            <a:headEnd/>
            <a:tailEnd/>
          </a:ln>
        </p:spPr>
        <p:txBody>
          <a:bodyPr>
            <a:spAutoFit/>
          </a:bodyPr>
          <a:lstStyle/>
          <a:p>
            <a:pPr>
              <a:spcBef>
                <a:spcPct val="50000"/>
              </a:spcBef>
            </a:pPr>
            <a:r>
              <a:rPr lang="en-GB" dirty="0"/>
              <a:t>All moving objects have </a:t>
            </a:r>
            <a:r>
              <a:rPr lang="en-GB" b="1" dirty="0">
                <a:solidFill>
                  <a:srgbClr val="286DA6"/>
                </a:solidFill>
              </a:rPr>
              <a:t>momentum</a:t>
            </a:r>
            <a:r>
              <a:rPr lang="en-GB" dirty="0">
                <a:solidFill>
                  <a:srgbClr val="002060"/>
                </a:solidFill>
              </a:rPr>
              <a:t>.</a:t>
            </a:r>
            <a:r>
              <a:rPr lang="en-GB" b="1" dirty="0">
                <a:solidFill>
                  <a:srgbClr val="286DA6"/>
                </a:solidFill>
              </a:rPr>
              <a:t> </a:t>
            </a:r>
            <a:endParaRPr lang="en-GB" dirty="0"/>
          </a:p>
        </p:txBody>
      </p:sp>
      <p:sp>
        <p:nvSpPr>
          <p:cNvPr id="12291" name="Rectangle 10"/>
          <p:cNvSpPr>
            <a:spLocks noGrp="1" noChangeArrowheads="1"/>
          </p:cNvSpPr>
          <p:nvPr>
            <p:ph type="title"/>
          </p:nvPr>
        </p:nvSpPr>
        <p:spPr/>
        <p:txBody>
          <a:bodyPr/>
          <a:lstStyle/>
          <a:p>
            <a:r>
              <a:rPr lang="en-GB"/>
              <a:t>What is a change in momentum?</a:t>
            </a:r>
          </a:p>
        </p:txBody>
      </p:sp>
      <p:pic>
        <p:nvPicPr>
          <p:cNvPr id="191499" name="Picture 11">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13" name="Rectangle 12"/>
          <p:cNvSpPr>
            <a:spLocks noChangeArrowheads="1"/>
          </p:cNvSpPr>
          <p:nvPr/>
        </p:nvSpPr>
        <p:spPr bwMode="auto">
          <a:xfrm>
            <a:off x="342900" y="3085205"/>
            <a:ext cx="8458200" cy="830262"/>
          </a:xfrm>
          <a:prstGeom prst="rect">
            <a:avLst/>
          </a:prstGeom>
          <a:noFill/>
          <a:ln w="9525">
            <a:noFill/>
            <a:miter lim="800000"/>
            <a:headEnd/>
            <a:tailEnd/>
          </a:ln>
        </p:spPr>
        <p:txBody>
          <a:bodyPr>
            <a:spAutoFit/>
          </a:bodyPr>
          <a:lstStyle/>
          <a:p>
            <a:r>
              <a:rPr lang="en-GB"/>
              <a:t>When a force acts on an object that is moving, or able to move, a </a:t>
            </a:r>
            <a:r>
              <a:rPr lang="en-GB" b="1">
                <a:solidFill>
                  <a:srgbClr val="286DA6"/>
                </a:solidFill>
              </a:rPr>
              <a:t>change</a:t>
            </a:r>
            <a:r>
              <a:rPr lang="en-GB"/>
              <a:t> in momentum occurs.</a:t>
            </a:r>
          </a:p>
        </p:txBody>
      </p:sp>
      <p:sp>
        <p:nvSpPr>
          <p:cNvPr id="12294" name="AutoShape 5"/>
          <p:cNvSpPr>
            <a:spLocks noChangeArrowheads="1"/>
          </p:cNvSpPr>
          <p:nvPr/>
        </p:nvSpPr>
        <p:spPr bwMode="auto">
          <a:xfrm>
            <a:off x="1636713" y="1354489"/>
            <a:ext cx="5872162" cy="629857"/>
          </a:xfrm>
          <a:prstGeom prst="rect">
            <a:avLst/>
          </a:prstGeom>
          <a:solidFill>
            <a:srgbClr val="286DA6"/>
          </a:solidFill>
          <a:ln w="38100" algn="ctr">
            <a:solidFill>
              <a:srgbClr val="286DA6"/>
            </a:solidFill>
            <a:round/>
            <a:headEnd/>
            <a:tailEnd/>
          </a:ln>
        </p:spPr>
        <p:txBody>
          <a:bodyPr anchor="ctr">
            <a:noAutofit/>
          </a:bodyPr>
          <a:lstStyle/>
          <a:p>
            <a:endParaRPr lang="en-GB"/>
          </a:p>
        </p:txBody>
      </p:sp>
      <p:sp>
        <p:nvSpPr>
          <p:cNvPr id="12295" name="Text Box 6"/>
          <p:cNvSpPr txBox="1">
            <a:spLocks noChangeArrowheads="1"/>
          </p:cNvSpPr>
          <p:nvPr/>
        </p:nvSpPr>
        <p:spPr bwMode="auto">
          <a:xfrm>
            <a:off x="1911350" y="1429687"/>
            <a:ext cx="5321300" cy="492125"/>
          </a:xfrm>
          <a:prstGeom prst="rect">
            <a:avLst/>
          </a:prstGeom>
          <a:noFill/>
          <a:ln w="9525" algn="ctr">
            <a:noFill/>
            <a:miter lim="800000"/>
            <a:headEnd/>
            <a:tailEnd/>
          </a:ln>
        </p:spPr>
        <p:txBody>
          <a:bodyPr>
            <a:spAutoFit/>
          </a:bodyPr>
          <a:lstStyle/>
          <a:p>
            <a:pPr algn="ctr" eaLnBrk="1" hangingPunct="1">
              <a:spcBef>
                <a:spcPct val="50000"/>
              </a:spcBef>
            </a:pPr>
            <a:r>
              <a:rPr lang="en-GB" sz="2600" b="1" dirty="0">
                <a:solidFill>
                  <a:schemeClr val="bg1"/>
                </a:solidFill>
              </a:rPr>
              <a:t>momentum  =  mass  ×  velocity</a:t>
            </a:r>
          </a:p>
        </p:txBody>
      </p:sp>
      <p:sp>
        <p:nvSpPr>
          <p:cNvPr id="21" name="Text Box 4"/>
          <p:cNvSpPr txBox="1">
            <a:spLocks noChangeArrowheads="1"/>
          </p:cNvSpPr>
          <p:nvPr/>
        </p:nvSpPr>
        <p:spPr bwMode="auto">
          <a:xfrm>
            <a:off x="342900" y="2082733"/>
            <a:ext cx="8458200" cy="830262"/>
          </a:xfrm>
          <a:prstGeom prst="rect">
            <a:avLst/>
          </a:prstGeom>
          <a:noFill/>
          <a:ln w="9525">
            <a:noFill/>
            <a:miter lim="800000"/>
            <a:headEnd/>
            <a:tailEnd/>
          </a:ln>
        </p:spPr>
        <p:txBody>
          <a:bodyPr>
            <a:spAutoFit/>
          </a:bodyPr>
          <a:lstStyle/>
          <a:p>
            <a:pPr>
              <a:spcBef>
                <a:spcPct val="50000"/>
              </a:spcBef>
            </a:pPr>
            <a:r>
              <a:rPr lang="en-GB" dirty="0"/>
              <a:t>The </a:t>
            </a:r>
            <a:r>
              <a:rPr lang="en-GB" b="1" dirty="0">
                <a:solidFill>
                  <a:srgbClr val="286DA6"/>
                </a:solidFill>
              </a:rPr>
              <a:t>heavier</a:t>
            </a:r>
            <a:r>
              <a:rPr lang="en-GB" dirty="0"/>
              <a:t> an object is and the </a:t>
            </a:r>
            <a:r>
              <a:rPr lang="en-GB" b="1" dirty="0">
                <a:solidFill>
                  <a:srgbClr val="286DA6"/>
                </a:solidFill>
              </a:rPr>
              <a:t>faster</a:t>
            </a:r>
            <a:r>
              <a:rPr lang="en-GB" dirty="0"/>
              <a:t> it moves, the more momentum it will have and the harder it will be to stop.</a:t>
            </a:r>
          </a:p>
        </p:txBody>
      </p:sp>
      <p:sp>
        <p:nvSpPr>
          <p:cNvPr id="24" name="Cube 23"/>
          <p:cNvSpPr>
            <a:spLocks noChangeArrowheads="1"/>
          </p:cNvSpPr>
          <p:nvPr/>
        </p:nvSpPr>
        <p:spPr bwMode="auto">
          <a:xfrm>
            <a:off x="6905735" y="4142140"/>
            <a:ext cx="823913" cy="847725"/>
          </a:xfrm>
          <a:prstGeom prst="cube">
            <a:avLst>
              <a:gd name="adj" fmla="val 25000"/>
            </a:avLst>
          </a:prstGeom>
          <a:solidFill>
            <a:srgbClr val="286DA6"/>
          </a:solidFill>
          <a:ln w="9525" algn="ctr">
            <a:solidFill>
              <a:schemeClr val="tx1"/>
            </a:solidFill>
            <a:round/>
            <a:headEnd/>
            <a:tailEnd/>
          </a:ln>
        </p:spPr>
        <p:txBody>
          <a:bodyPr/>
          <a:lstStyle/>
          <a:p>
            <a:endParaRPr lang="en-GB"/>
          </a:p>
        </p:txBody>
      </p:sp>
      <p:pic>
        <p:nvPicPr>
          <p:cNvPr id="26" name="Picture 12" descr="hand"/>
          <p:cNvPicPr>
            <a:picLocks noChangeAspect="1" noChangeArrowheads="1"/>
          </p:cNvPicPr>
          <p:nvPr/>
        </p:nvPicPr>
        <p:blipFill>
          <a:blip r:embed="rId5" cstate="print"/>
          <a:srcRect/>
          <a:stretch>
            <a:fillRect/>
          </a:stretch>
        </p:blipFill>
        <p:spPr bwMode="auto">
          <a:xfrm rot="1234414">
            <a:off x="4953110" y="4178652"/>
            <a:ext cx="1760538" cy="1549400"/>
          </a:xfrm>
          <a:prstGeom prst="rect">
            <a:avLst/>
          </a:prstGeom>
          <a:noFill/>
          <a:ln w="9525">
            <a:noFill/>
            <a:miter lim="800000"/>
            <a:headEnd/>
            <a:tailEnd/>
          </a:ln>
        </p:spPr>
      </p:pic>
      <p:sp>
        <p:nvSpPr>
          <p:cNvPr id="29" name="TextBox 28"/>
          <p:cNvSpPr txBox="1">
            <a:spLocks noChangeArrowheads="1"/>
          </p:cNvSpPr>
          <p:nvPr/>
        </p:nvSpPr>
        <p:spPr bwMode="auto">
          <a:xfrm>
            <a:off x="342900" y="4087677"/>
            <a:ext cx="4046220" cy="830997"/>
          </a:xfrm>
          <a:prstGeom prst="rect">
            <a:avLst/>
          </a:prstGeom>
          <a:noFill/>
          <a:ln w="9525">
            <a:noFill/>
            <a:miter lim="800000"/>
            <a:headEnd/>
            <a:tailEnd/>
          </a:ln>
        </p:spPr>
        <p:txBody>
          <a:bodyPr wrap="square">
            <a:spAutoFit/>
          </a:bodyPr>
          <a:lstStyle/>
          <a:p>
            <a:pPr marL="457200" indent="-457200">
              <a:buClr>
                <a:srgbClr val="286DA6"/>
              </a:buClr>
              <a:buFont typeface="+mj-lt"/>
              <a:buAutoNum type="arabicPeriod"/>
            </a:pPr>
            <a:r>
              <a:rPr lang="en-GB" b="1" dirty="0"/>
              <a:t>​</a:t>
            </a:r>
            <a:r>
              <a:rPr lang="en-GB" dirty="0"/>
              <a:t>The cube is </a:t>
            </a:r>
            <a:r>
              <a:rPr lang="en-GB" b="1" dirty="0">
                <a:solidFill>
                  <a:srgbClr val="286DA6"/>
                </a:solidFill>
              </a:rPr>
              <a:t>stationary</a:t>
            </a:r>
            <a:r>
              <a:rPr lang="en-GB" dirty="0"/>
              <a:t> and has no momentum. </a:t>
            </a:r>
          </a:p>
        </p:txBody>
      </p:sp>
      <p:sp>
        <p:nvSpPr>
          <p:cNvPr id="30" name="TextBox 29"/>
          <p:cNvSpPr txBox="1">
            <a:spLocks noChangeArrowheads="1"/>
          </p:cNvSpPr>
          <p:nvPr/>
        </p:nvSpPr>
        <p:spPr bwMode="auto">
          <a:xfrm>
            <a:off x="342900" y="5090884"/>
            <a:ext cx="3294063" cy="461962"/>
          </a:xfrm>
          <a:prstGeom prst="rect">
            <a:avLst/>
          </a:prstGeom>
          <a:noFill/>
          <a:ln w="9525">
            <a:noFill/>
            <a:miter lim="800000"/>
            <a:headEnd/>
            <a:tailEnd/>
          </a:ln>
        </p:spPr>
        <p:txBody>
          <a:bodyPr>
            <a:spAutoFit/>
          </a:bodyPr>
          <a:lstStyle/>
          <a:p>
            <a:pPr marL="457200" indent="-457200">
              <a:buClr>
                <a:srgbClr val="286DA6"/>
              </a:buClr>
              <a:buFont typeface="+mj-lt"/>
              <a:buAutoNum type="arabicPeriod" startAt="2"/>
            </a:pPr>
            <a:r>
              <a:rPr lang="en-GB" b="1" dirty="0"/>
              <a:t>​</a:t>
            </a:r>
            <a:r>
              <a:rPr lang="en-GB" dirty="0"/>
              <a:t>Force is applied.</a:t>
            </a:r>
          </a:p>
        </p:txBody>
      </p:sp>
      <p:sp>
        <p:nvSpPr>
          <p:cNvPr id="31" name="TextBox 30"/>
          <p:cNvSpPr txBox="1">
            <a:spLocks noChangeArrowheads="1"/>
          </p:cNvSpPr>
          <p:nvPr/>
        </p:nvSpPr>
        <p:spPr bwMode="auto">
          <a:xfrm>
            <a:off x="342900" y="5725055"/>
            <a:ext cx="8458200" cy="461962"/>
          </a:xfrm>
          <a:prstGeom prst="rect">
            <a:avLst/>
          </a:prstGeom>
          <a:noFill/>
          <a:ln w="9525">
            <a:noFill/>
            <a:miter lim="800000"/>
            <a:headEnd/>
            <a:tailEnd/>
          </a:ln>
        </p:spPr>
        <p:txBody>
          <a:bodyPr>
            <a:spAutoFit/>
          </a:bodyPr>
          <a:lstStyle/>
          <a:p>
            <a:pPr marL="457200" indent="-457200">
              <a:buClr>
                <a:srgbClr val="286DA6"/>
              </a:buClr>
              <a:buFont typeface="+mj-lt"/>
              <a:buAutoNum type="arabicPeriod" startAt="3"/>
            </a:pPr>
            <a:r>
              <a:rPr lang="en-GB" b="1" dirty="0"/>
              <a:t>​</a:t>
            </a:r>
            <a:r>
              <a:rPr lang="en-GB" dirty="0"/>
              <a:t>The cube’s momentum changes; it </a:t>
            </a:r>
            <a:r>
              <a:rPr lang="en-GB" b="1" dirty="0">
                <a:solidFill>
                  <a:srgbClr val="286DA6"/>
                </a:solidFill>
              </a:rPr>
              <a:t>gains</a:t>
            </a:r>
            <a:r>
              <a:rPr lang="en-GB" dirty="0"/>
              <a:t> momentum.</a:t>
            </a:r>
          </a:p>
        </p:txBody>
      </p:sp>
      <p:pic>
        <p:nvPicPr>
          <p:cNvPr id="20" name="Picture 19" descr="Changing_momentum_3.1.png"/>
          <p:cNvPicPr>
            <a:picLocks noChangeAspect="1"/>
          </p:cNvPicPr>
          <p:nvPr/>
        </p:nvPicPr>
        <p:blipFill>
          <a:blip r:embed="rId6" cstate="print"/>
          <a:srcRect/>
          <a:stretch>
            <a:fillRect/>
          </a:stretch>
        </p:blipFill>
        <p:spPr bwMode="auto">
          <a:xfrm>
            <a:off x="7608998" y="4429477"/>
            <a:ext cx="650875" cy="39528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08F882E9-A3D8-4C06-8BA1-6BF6CB8146D9}"/>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91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24" grpId="0" animBg="1"/>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r>
              <a:rPr lang="en-GB"/>
              <a:t>Force and change in momentum</a:t>
            </a:r>
          </a:p>
        </p:txBody>
      </p:sp>
      <p:sp>
        <p:nvSpPr>
          <p:cNvPr id="13315" name="Rectangle 4"/>
          <p:cNvSpPr>
            <a:spLocks noChangeArrowheads="1"/>
          </p:cNvSpPr>
          <p:nvPr/>
        </p:nvSpPr>
        <p:spPr bwMode="auto">
          <a:xfrm>
            <a:off x="342900" y="784225"/>
            <a:ext cx="8458200" cy="1200150"/>
          </a:xfrm>
          <a:prstGeom prst="rect">
            <a:avLst/>
          </a:prstGeom>
          <a:noFill/>
          <a:ln w="9525" algn="ctr">
            <a:noFill/>
            <a:miter lim="800000"/>
            <a:headEnd/>
            <a:tailEnd/>
          </a:ln>
        </p:spPr>
        <p:txBody>
          <a:bodyPr>
            <a:spAutoFit/>
          </a:bodyPr>
          <a:lstStyle/>
          <a:p>
            <a:pPr eaLnBrk="1" hangingPunct="1">
              <a:spcBef>
                <a:spcPct val="50000"/>
              </a:spcBef>
            </a:pPr>
            <a:r>
              <a:rPr lang="en-GB"/>
              <a:t>The change in momentum depends on the </a:t>
            </a:r>
            <a:r>
              <a:rPr lang="en-GB" b="1">
                <a:solidFill>
                  <a:srgbClr val="286DA6"/>
                </a:solidFill>
              </a:rPr>
              <a:t>size</a:t>
            </a:r>
            <a:r>
              <a:rPr lang="en-GB"/>
              <a:t> of the force and the </a:t>
            </a:r>
            <a:r>
              <a:rPr lang="en-GB" b="1">
                <a:solidFill>
                  <a:srgbClr val="286DA6"/>
                </a:solidFill>
              </a:rPr>
              <a:t>time</a:t>
            </a:r>
            <a:r>
              <a:rPr lang="en-GB"/>
              <a:t> for which it is applied. </a:t>
            </a:r>
            <a:r>
              <a:rPr lang="en-GB">
                <a:solidFill>
                  <a:srgbClr val="010066"/>
                </a:solidFill>
              </a:rPr>
              <a:t>The relationship between these values is shown by this equation:</a:t>
            </a:r>
            <a:r>
              <a:rPr lang="en-GB" b="1">
                <a:solidFill>
                  <a:srgbClr val="010066"/>
                </a:solidFill>
              </a:rPr>
              <a:t> </a:t>
            </a:r>
          </a:p>
        </p:txBody>
      </p:sp>
      <p:sp>
        <p:nvSpPr>
          <p:cNvPr id="218117" name="Text Box 5"/>
          <p:cNvSpPr txBox="1">
            <a:spLocks noChangeArrowheads="1"/>
          </p:cNvSpPr>
          <p:nvPr/>
        </p:nvSpPr>
        <p:spPr bwMode="auto">
          <a:xfrm>
            <a:off x="342900" y="4683125"/>
            <a:ext cx="8459788" cy="461963"/>
          </a:xfrm>
          <a:prstGeom prst="rect">
            <a:avLst/>
          </a:prstGeom>
          <a:noFill/>
          <a:ln w="9525">
            <a:noFill/>
            <a:miter lim="800000"/>
            <a:headEnd/>
            <a:tailEnd/>
          </a:ln>
        </p:spPr>
        <p:txBody>
          <a:bodyPr>
            <a:spAutoFit/>
          </a:bodyPr>
          <a:lstStyle/>
          <a:p>
            <a:pPr marL="361950" indent="-361950">
              <a:buClr>
                <a:srgbClr val="286DA6"/>
              </a:buClr>
              <a:buFont typeface="Wingdings" pitchFamily="2" charset="2"/>
              <a:buChar char="l"/>
            </a:pPr>
            <a:r>
              <a:rPr lang="en-GB" dirty="0">
                <a:solidFill>
                  <a:srgbClr val="010066"/>
                </a:solidFill>
              </a:rPr>
              <a:t>Time, </a:t>
            </a:r>
            <a:r>
              <a:rPr lang="en-GB" b="1" dirty="0">
                <a:solidFill>
                  <a:srgbClr val="286DA6"/>
                </a:solidFill>
              </a:rPr>
              <a:t>t</a:t>
            </a:r>
            <a:r>
              <a:rPr lang="en-GB" dirty="0">
                <a:solidFill>
                  <a:srgbClr val="010066"/>
                </a:solidFill>
              </a:rPr>
              <a:t>, is measured in </a:t>
            </a:r>
            <a:r>
              <a:rPr lang="en-GB" b="1" dirty="0">
                <a:solidFill>
                  <a:srgbClr val="286DA6"/>
                </a:solidFill>
              </a:rPr>
              <a:t>seconds (s)</a:t>
            </a:r>
            <a:r>
              <a:rPr lang="en-GB" dirty="0">
                <a:solidFill>
                  <a:srgbClr val="010066"/>
                </a:solidFill>
              </a:rPr>
              <a:t>.</a:t>
            </a:r>
          </a:p>
        </p:txBody>
      </p:sp>
      <p:sp>
        <p:nvSpPr>
          <p:cNvPr id="218118" name="Text Box 6"/>
          <p:cNvSpPr txBox="1">
            <a:spLocks noChangeArrowheads="1"/>
          </p:cNvSpPr>
          <p:nvPr/>
        </p:nvSpPr>
        <p:spPr bwMode="auto">
          <a:xfrm>
            <a:off x="342900" y="3611563"/>
            <a:ext cx="8459788" cy="830262"/>
          </a:xfrm>
          <a:prstGeom prst="rect">
            <a:avLst/>
          </a:prstGeom>
          <a:noFill/>
          <a:ln w="9525">
            <a:noFill/>
            <a:miter lim="800000"/>
            <a:headEnd/>
            <a:tailEnd/>
          </a:ln>
        </p:spPr>
        <p:txBody>
          <a:bodyPr>
            <a:spAutoFit/>
          </a:bodyPr>
          <a:lstStyle/>
          <a:p>
            <a:pPr marL="361950" indent="-361950">
              <a:buClr>
                <a:srgbClr val="286DA6"/>
              </a:buClr>
              <a:buFont typeface="Wingdings" pitchFamily="2" charset="2"/>
              <a:buChar char="l"/>
            </a:pPr>
            <a:r>
              <a:rPr lang="en-GB" dirty="0">
                <a:solidFill>
                  <a:srgbClr val="010066"/>
                </a:solidFill>
              </a:rPr>
              <a:t>Momentum, </a:t>
            </a:r>
            <a:r>
              <a:rPr lang="en-GB" b="1" dirty="0">
                <a:solidFill>
                  <a:srgbClr val="286DA6"/>
                </a:solidFill>
              </a:rPr>
              <a:t>p</a:t>
            </a:r>
            <a:r>
              <a:rPr lang="en-GB" dirty="0">
                <a:solidFill>
                  <a:srgbClr val="010066"/>
                </a:solidFill>
              </a:rPr>
              <a:t>, is measured in </a:t>
            </a:r>
            <a:r>
              <a:rPr lang="en-GB" b="1" dirty="0">
                <a:solidFill>
                  <a:srgbClr val="286DA6"/>
                </a:solidFill>
              </a:rPr>
              <a:t>kilogram meters per </a:t>
            </a:r>
            <a:br>
              <a:rPr lang="en-GB" b="1" dirty="0">
                <a:solidFill>
                  <a:srgbClr val="286DA6"/>
                </a:solidFill>
              </a:rPr>
            </a:br>
            <a:r>
              <a:rPr lang="en-GB" b="1" dirty="0">
                <a:solidFill>
                  <a:srgbClr val="286DA6"/>
                </a:solidFill>
              </a:rPr>
              <a:t>second (kg m/s)</a:t>
            </a:r>
            <a:r>
              <a:rPr lang="en-GB" dirty="0">
                <a:solidFill>
                  <a:srgbClr val="010066"/>
                </a:solidFill>
              </a:rPr>
              <a:t>.</a:t>
            </a:r>
          </a:p>
        </p:txBody>
      </p:sp>
      <p:sp>
        <p:nvSpPr>
          <p:cNvPr id="218119" name="Rectangle 7"/>
          <p:cNvSpPr>
            <a:spLocks noChangeArrowheads="1"/>
          </p:cNvSpPr>
          <p:nvPr/>
        </p:nvSpPr>
        <p:spPr bwMode="auto">
          <a:xfrm>
            <a:off x="342900" y="5383213"/>
            <a:ext cx="8459788" cy="461962"/>
          </a:xfrm>
          <a:prstGeom prst="rect">
            <a:avLst/>
          </a:prstGeom>
          <a:noFill/>
          <a:ln w="9525">
            <a:noFill/>
            <a:miter lim="800000"/>
            <a:headEnd/>
            <a:tailEnd/>
          </a:ln>
        </p:spPr>
        <p:txBody>
          <a:bodyPr>
            <a:spAutoFit/>
          </a:bodyPr>
          <a:lstStyle/>
          <a:p>
            <a:pPr marL="361950" indent="-361950">
              <a:buClr>
                <a:srgbClr val="286DA6"/>
              </a:buClr>
              <a:buFont typeface="Wingdings" pitchFamily="2" charset="2"/>
              <a:buChar char="l"/>
            </a:pPr>
            <a:r>
              <a:rPr lang="en-GB" dirty="0">
                <a:solidFill>
                  <a:srgbClr val="010066"/>
                </a:solidFill>
              </a:rPr>
              <a:t>Force, </a:t>
            </a:r>
            <a:r>
              <a:rPr lang="en-GB" b="1" dirty="0">
                <a:solidFill>
                  <a:srgbClr val="286DA6"/>
                </a:solidFill>
              </a:rPr>
              <a:t>F</a:t>
            </a:r>
            <a:r>
              <a:rPr lang="en-GB" dirty="0">
                <a:solidFill>
                  <a:srgbClr val="010066"/>
                </a:solidFill>
              </a:rPr>
              <a:t>, is measured in </a:t>
            </a:r>
            <a:r>
              <a:rPr lang="en-GB" b="1" dirty="0">
                <a:solidFill>
                  <a:srgbClr val="286DA6"/>
                </a:solidFill>
              </a:rPr>
              <a:t>newtons (N)</a:t>
            </a:r>
            <a:r>
              <a:rPr lang="en-GB" dirty="0">
                <a:solidFill>
                  <a:srgbClr val="010066"/>
                </a:solidFill>
              </a:rPr>
              <a:t>.</a:t>
            </a:r>
          </a:p>
        </p:txBody>
      </p:sp>
      <p:sp>
        <p:nvSpPr>
          <p:cNvPr id="13321" name="Rectangle 17"/>
          <p:cNvSpPr>
            <a:spLocks noChangeArrowheads="1"/>
          </p:cNvSpPr>
          <p:nvPr/>
        </p:nvSpPr>
        <p:spPr bwMode="auto">
          <a:xfrm>
            <a:off x="2200275" y="2225675"/>
            <a:ext cx="4829175" cy="1143000"/>
          </a:xfrm>
          <a:prstGeom prst="rect">
            <a:avLst/>
          </a:prstGeom>
          <a:solidFill>
            <a:srgbClr val="286DA6"/>
          </a:solidFill>
          <a:ln w="9525" algn="ctr">
            <a:noFill/>
            <a:round/>
            <a:headEnd/>
            <a:tailEnd/>
          </a:ln>
        </p:spPr>
        <p:txBody>
          <a:bodyPr/>
          <a:lstStyle/>
          <a:p>
            <a:endParaRPr lang="en-GB"/>
          </a:p>
        </p:txBody>
      </p:sp>
      <p:sp>
        <p:nvSpPr>
          <p:cNvPr id="22" name="Text Box 8"/>
          <p:cNvSpPr txBox="1">
            <a:spLocks noChangeArrowheads="1"/>
          </p:cNvSpPr>
          <p:nvPr/>
        </p:nvSpPr>
        <p:spPr bwMode="auto">
          <a:xfrm>
            <a:off x="2200275" y="2574925"/>
            <a:ext cx="1389064" cy="461963"/>
          </a:xfrm>
          <a:prstGeom prst="rect">
            <a:avLst/>
          </a:prstGeom>
          <a:noFill/>
          <a:ln w="9525" algn="ctr">
            <a:noFill/>
            <a:miter lim="800000"/>
            <a:headEnd/>
            <a:tailEnd/>
          </a:ln>
        </p:spPr>
        <p:txBody>
          <a:bodyPr wrap="square">
            <a:spAutoFit/>
          </a:bodyPr>
          <a:lstStyle/>
          <a:p>
            <a:pPr algn="ctr" eaLnBrk="1" hangingPunct="1">
              <a:spcBef>
                <a:spcPct val="50000"/>
              </a:spcBef>
              <a:defRPr/>
            </a:pPr>
            <a:r>
              <a:rPr lang="en-GB" b="1" dirty="0">
                <a:solidFill>
                  <a:schemeClr val="accent3"/>
                </a:solidFill>
              </a:rPr>
              <a:t>force  = </a:t>
            </a:r>
          </a:p>
        </p:txBody>
      </p:sp>
      <p:sp>
        <p:nvSpPr>
          <p:cNvPr id="23" name="TextBox 22"/>
          <p:cNvSpPr txBox="1"/>
          <p:nvPr/>
        </p:nvSpPr>
        <p:spPr bwMode="auto">
          <a:xfrm>
            <a:off x="3470275" y="2323394"/>
            <a:ext cx="3414713" cy="461963"/>
          </a:xfrm>
          <a:prstGeom prst="rect">
            <a:avLst/>
          </a:prstGeom>
          <a:noFill/>
        </p:spPr>
        <p:txBody>
          <a:bodyPr>
            <a:spAutoFit/>
          </a:bodyPr>
          <a:lstStyle/>
          <a:p>
            <a:pPr algn="ctr">
              <a:defRPr/>
            </a:pPr>
            <a:r>
              <a:rPr lang="en-GB" b="1" dirty="0">
                <a:solidFill>
                  <a:schemeClr val="accent3"/>
                </a:solidFill>
              </a:rPr>
              <a:t>change in momentum</a:t>
            </a:r>
          </a:p>
        </p:txBody>
      </p:sp>
      <p:cxnSp>
        <p:nvCxnSpPr>
          <p:cNvPr id="13324" name="Straight Connector 20"/>
          <p:cNvCxnSpPr>
            <a:cxnSpLocks noChangeShapeType="1"/>
          </p:cNvCxnSpPr>
          <p:nvPr/>
        </p:nvCxnSpPr>
        <p:spPr bwMode="auto">
          <a:xfrm flipV="1">
            <a:off x="3594894" y="2801761"/>
            <a:ext cx="3165475" cy="0"/>
          </a:xfrm>
          <a:prstGeom prst="line">
            <a:avLst/>
          </a:prstGeom>
          <a:noFill/>
          <a:ln w="38100" algn="ctr">
            <a:solidFill>
              <a:schemeClr val="bg1"/>
            </a:solidFill>
            <a:round/>
            <a:headEnd/>
            <a:tailEnd/>
          </a:ln>
        </p:spPr>
      </p:cxnSp>
      <p:sp>
        <p:nvSpPr>
          <p:cNvPr id="15" name="TextBox 14"/>
          <p:cNvSpPr txBox="1"/>
          <p:nvPr/>
        </p:nvSpPr>
        <p:spPr>
          <a:xfrm>
            <a:off x="4577556" y="2838450"/>
            <a:ext cx="1200150" cy="461963"/>
          </a:xfrm>
          <a:prstGeom prst="rect">
            <a:avLst/>
          </a:prstGeom>
          <a:noFill/>
        </p:spPr>
        <p:txBody>
          <a:bodyPr wrap="square">
            <a:spAutoFit/>
          </a:bodyPr>
          <a:lstStyle/>
          <a:p>
            <a:pPr algn="ctr">
              <a:defRPr/>
            </a:pPr>
            <a:r>
              <a:rPr lang="en-GB" b="1" dirty="0">
                <a:solidFill>
                  <a:schemeClr val="accent3"/>
                </a:solidFill>
              </a:rPr>
              <a:t>time</a:t>
            </a:r>
          </a:p>
        </p:txBody>
      </p:sp>
      <p:pic>
        <p:nvPicPr>
          <p:cNvPr id="13" name="Picture 11">
            <a:hlinkClick r:id="" action="ppaction://hlinkshowjump?jump=nextslide"/>
            <a:extLst>
              <a:ext uri="{FF2B5EF4-FFF2-40B4-BE49-F238E27FC236}">
                <a16:creationId xmlns:a16="http://schemas.microsoft.com/office/drawing/2014/main" id="{2C2289E1-B0EA-49F4-A45B-FE59B7C5A30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81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811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7" grpId="0"/>
      <p:bldP spid="218118" grpId="0"/>
      <p:bldP spid="218119" grpId="0"/>
      <p:bldP spid="13321" grpId="0" animBg="1"/>
      <p:bldP spid="22" grpId="0"/>
      <p:bldP spid="2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Changing_momentum_5.1.png"/>
          <p:cNvPicPr>
            <a:picLocks noChangeAspect="1"/>
          </p:cNvPicPr>
          <p:nvPr/>
        </p:nvPicPr>
        <p:blipFill>
          <a:blip r:embed="rId4" cstate="print"/>
          <a:srcRect/>
          <a:stretch>
            <a:fillRect/>
          </a:stretch>
        </p:blipFill>
        <p:spPr bwMode="auto">
          <a:xfrm>
            <a:off x="6986588" y="1477963"/>
            <a:ext cx="1530350" cy="981075"/>
          </a:xfrm>
          <a:prstGeom prst="rect">
            <a:avLst/>
          </a:prstGeom>
          <a:noFill/>
          <a:ln w="9525">
            <a:noFill/>
            <a:miter lim="800000"/>
            <a:headEnd/>
            <a:tailEnd/>
          </a:ln>
        </p:spPr>
      </p:pic>
      <p:sp>
        <p:nvSpPr>
          <p:cNvPr id="14340" name="Rectangle 4"/>
          <p:cNvSpPr>
            <a:spLocks noGrp="1" noChangeArrowheads="1"/>
          </p:cNvSpPr>
          <p:nvPr>
            <p:ph type="title"/>
          </p:nvPr>
        </p:nvSpPr>
        <p:spPr/>
        <p:txBody>
          <a:bodyPr/>
          <a:lstStyle/>
          <a:p>
            <a:r>
              <a:rPr lang="en-GB"/>
              <a:t>Finding the formula part 1 </a:t>
            </a:r>
          </a:p>
        </p:txBody>
      </p:sp>
      <p:sp>
        <p:nvSpPr>
          <p:cNvPr id="14341" name="Text Box 53"/>
          <p:cNvSpPr txBox="1">
            <a:spLocks noChangeArrowheads="1"/>
          </p:cNvSpPr>
          <p:nvPr/>
        </p:nvSpPr>
        <p:spPr bwMode="auto">
          <a:xfrm>
            <a:off x="352043" y="784225"/>
            <a:ext cx="8623681" cy="461665"/>
          </a:xfrm>
          <a:prstGeom prst="rect">
            <a:avLst/>
          </a:prstGeom>
          <a:solidFill>
            <a:srgbClr val="BEDAF0"/>
          </a:solidFill>
          <a:ln w="9525">
            <a:noFill/>
            <a:miter lim="800000"/>
            <a:headEnd/>
            <a:tailEnd/>
          </a:ln>
        </p:spPr>
        <p:txBody>
          <a:bodyPr wrap="square">
            <a:spAutoFit/>
          </a:bodyPr>
          <a:lstStyle/>
          <a:p>
            <a:pPr>
              <a:spcBef>
                <a:spcPct val="50000"/>
              </a:spcBef>
            </a:pPr>
            <a:r>
              <a:rPr lang="en-GB" dirty="0"/>
              <a:t>Where does the formula for change in momentum come from?</a:t>
            </a:r>
          </a:p>
        </p:txBody>
      </p:sp>
      <p:sp>
        <p:nvSpPr>
          <p:cNvPr id="18" name="Text Box 52"/>
          <p:cNvSpPr txBox="1">
            <a:spLocks noChangeArrowheads="1"/>
          </p:cNvSpPr>
          <p:nvPr/>
        </p:nvSpPr>
        <p:spPr bwMode="auto">
          <a:xfrm>
            <a:off x="342900" y="2697163"/>
            <a:ext cx="8458200" cy="461962"/>
          </a:xfrm>
          <a:prstGeom prst="rect">
            <a:avLst/>
          </a:prstGeom>
          <a:noFill/>
          <a:ln w="9525">
            <a:noFill/>
            <a:miter lim="800000"/>
            <a:headEnd/>
            <a:tailEnd/>
          </a:ln>
        </p:spPr>
        <p:txBody>
          <a:bodyPr>
            <a:spAutoFit/>
          </a:bodyPr>
          <a:lstStyle/>
          <a:p>
            <a:pPr>
              <a:spcBef>
                <a:spcPct val="50000"/>
              </a:spcBef>
            </a:pPr>
            <a:r>
              <a:rPr lang="en-GB"/>
              <a:t>First, remember that Newton’s second law of motion states:</a:t>
            </a:r>
          </a:p>
        </p:txBody>
      </p:sp>
      <p:sp>
        <p:nvSpPr>
          <p:cNvPr id="33" name="Text Box 51"/>
          <p:cNvSpPr txBox="1">
            <a:spLocks noChangeArrowheads="1"/>
          </p:cNvSpPr>
          <p:nvPr/>
        </p:nvSpPr>
        <p:spPr bwMode="auto">
          <a:xfrm>
            <a:off x="344488" y="4202113"/>
            <a:ext cx="8458200" cy="457200"/>
          </a:xfrm>
          <a:prstGeom prst="rect">
            <a:avLst/>
          </a:prstGeom>
          <a:noFill/>
          <a:ln w="9525">
            <a:noFill/>
            <a:miter lim="800000"/>
            <a:headEnd/>
            <a:tailEnd/>
          </a:ln>
        </p:spPr>
        <p:txBody>
          <a:bodyPr>
            <a:spAutoFit/>
          </a:bodyPr>
          <a:lstStyle/>
          <a:p>
            <a:pPr>
              <a:spcBef>
                <a:spcPct val="50000"/>
              </a:spcBef>
            </a:pPr>
            <a:r>
              <a:rPr lang="en-GB"/>
              <a:t>The formula for acceleration is:</a:t>
            </a:r>
          </a:p>
        </p:txBody>
      </p:sp>
      <p:sp>
        <p:nvSpPr>
          <p:cNvPr id="14379" name="Rectangle 40"/>
          <p:cNvSpPr>
            <a:spLocks noChangeArrowheads="1"/>
          </p:cNvSpPr>
          <p:nvPr/>
        </p:nvSpPr>
        <p:spPr bwMode="auto">
          <a:xfrm>
            <a:off x="557213" y="1516063"/>
            <a:ext cx="4975225" cy="911225"/>
          </a:xfrm>
          <a:prstGeom prst="rect">
            <a:avLst/>
          </a:prstGeom>
          <a:solidFill>
            <a:srgbClr val="286DA6"/>
          </a:solidFill>
          <a:ln w="9525" algn="ctr">
            <a:noFill/>
            <a:round/>
            <a:headEnd/>
            <a:tailEnd/>
          </a:ln>
        </p:spPr>
        <p:txBody>
          <a:bodyPr/>
          <a:lstStyle/>
          <a:p>
            <a:endParaRPr lang="en-GB"/>
          </a:p>
        </p:txBody>
      </p:sp>
      <p:sp>
        <p:nvSpPr>
          <p:cNvPr id="45" name="Text Box 84"/>
          <p:cNvSpPr txBox="1">
            <a:spLocks noChangeArrowheads="1"/>
          </p:cNvSpPr>
          <p:nvPr/>
        </p:nvSpPr>
        <p:spPr bwMode="auto">
          <a:xfrm>
            <a:off x="628650" y="1741488"/>
            <a:ext cx="1463675" cy="460375"/>
          </a:xfrm>
          <a:prstGeom prst="rect">
            <a:avLst/>
          </a:prstGeom>
          <a:noFill/>
          <a:ln w="9525" algn="ctr">
            <a:noFill/>
            <a:miter lim="800000"/>
            <a:headEnd/>
            <a:tailEnd/>
          </a:ln>
        </p:spPr>
        <p:txBody>
          <a:bodyPr anchor="ctr">
            <a:spAutoFit/>
          </a:bodyPr>
          <a:lstStyle/>
          <a:p>
            <a:pPr algn="ctr" eaLnBrk="1" hangingPunct="1">
              <a:spcBef>
                <a:spcPct val="50000"/>
              </a:spcBef>
              <a:defRPr/>
            </a:pPr>
            <a:r>
              <a:rPr lang="en-GB" b="1" dirty="0">
                <a:solidFill>
                  <a:schemeClr val="accent3"/>
                </a:solidFill>
              </a:rPr>
              <a:t>force  = </a:t>
            </a:r>
          </a:p>
        </p:txBody>
      </p:sp>
      <p:sp>
        <p:nvSpPr>
          <p:cNvPr id="46" name="TextBox 45"/>
          <p:cNvSpPr txBox="1"/>
          <p:nvPr/>
        </p:nvSpPr>
        <p:spPr bwMode="auto">
          <a:xfrm>
            <a:off x="1952625" y="1525588"/>
            <a:ext cx="3508375" cy="892175"/>
          </a:xfrm>
          <a:prstGeom prst="rect">
            <a:avLst/>
          </a:prstGeom>
          <a:noFill/>
        </p:spPr>
        <p:txBody>
          <a:bodyPr anchor="ctr">
            <a:spAutoFit/>
          </a:bodyPr>
          <a:lstStyle/>
          <a:p>
            <a:pPr algn="ctr">
              <a:defRPr/>
            </a:pPr>
            <a:r>
              <a:rPr lang="en-GB" b="1" dirty="0">
                <a:solidFill>
                  <a:schemeClr val="accent3"/>
                </a:solidFill>
              </a:rPr>
              <a:t>change in momentum</a:t>
            </a:r>
            <a:br>
              <a:rPr lang="en-GB" sz="400" b="1" dirty="0">
                <a:solidFill>
                  <a:schemeClr val="accent3"/>
                </a:solidFill>
              </a:rPr>
            </a:br>
            <a:endParaRPr lang="en-GB" sz="400" b="1" dirty="0">
              <a:solidFill>
                <a:schemeClr val="accent3"/>
              </a:solidFill>
            </a:endParaRPr>
          </a:p>
          <a:p>
            <a:pPr algn="ctr">
              <a:defRPr/>
            </a:pPr>
            <a:r>
              <a:rPr lang="en-GB" b="1" dirty="0">
                <a:solidFill>
                  <a:schemeClr val="accent3"/>
                </a:solidFill>
              </a:rPr>
              <a:t>time</a:t>
            </a:r>
          </a:p>
        </p:txBody>
      </p:sp>
      <p:cxnSp>
        <p:nvCxnSpPr>
          <p:cNvPr id="14384" name="Straight Connector 43"/>
          <p:cNvCxnSpPr>
            <a:cxnSpLocks noChangeShapeType="1"/>
          </p:cNvCxnSpPr>
          <p:nvPr/>
        </p:nvCxnSpPr>
        <p:spPr bwMode="auto">
          <a:xfrm flipV="1">
            <a:off x="2047875" y="1971675"/>
            <a:ext cx="3317875" cy="0"/>
          </a:xfrm>
          <a:prstGeom prst="line">
            <a:avLst/>
          </a:prstGeom>
          <a:noFill/>
          <a:ln w="28575" algn="ctr">
            <a:solidFill>
              <a:schemeClr val="bg1"/>
            </a:solidFill>
            <a:round/>
            <a:headEnd/>
            <a:tailEnd/>
          </a:ln>
        </p:spPr>
      </p:cxnSp>
      <p:sp>
        <p:nvSpPr>
          <p:cNvPr id="74" name="Left-Right Arrow 73"/>
          <p:cNvSpPr>
            <a:spLocks noChangeArrowheads="1"/>
          </p:cNvSpPr>
          <p:nvPr/>
        </p:nvSpPr>
        <p:spPr bwMode="auto">
          <a:xfrm>
            <a:off x="5865813" y="1898650"/>
            <a:ext cx="790575" cy="146050"/>
          </a:xfrm>
          <a:prstGeom prst="leftRightArrow">
            <a:avLst>
              <a:gd name="adj1" fmla="val 50000"/>
              <a:gd name="adj2" fmla="val 49995"/>
            </a:avLst>
          </a:prstGeom>
          <a:solidFill>
            <a:srgbClr val="286DA6"/>
          </a:solidFill>
          <a:ln w="9525" algn="ctr">
            <a:noFill/>
            <a:round/>
            <a:headEnd/>
            <a:tailEnd/>
          </a:ln>
        </p:spPr>
        <p:txBody>
          <a:bodyPr/>
          <a:lstStyle/>
          <a:p>
            <a:endParaRPr lang="en-GB"/>
          </a:p>
        </p:txBody>
      </p:sp>
      <p:sp>
        <p:nvSpPr>
          <p:cNvPr id="14371" name="AutoShape 7"/>
          <p:cNvSpPr>
            <a:spLocks noChangeArrowheads="1"/>
          </p:cNvSpPr>
          <p:nvPr/>
        </p:nvSpPr>
        <p:spPr bwMode="auto">
          <a:xfrm>
            <a:off x="7004050" y="3449638"/>
            <a:ext cx="1512888" cy="461962"/>
          </a:xfrm>
          <a:prstGeom prst="rect">
            <a:avLst/>
          </a:prstGeom>
          <a:solidFill>
            <a:srgbClr val="286DA6"/>
          </a:solidFill>
          <a:ln w="38100" algn="ctr">
            <a:solidFill>
              <a:srgbClr val="286DA6"/>
            </a:solidFill>
            <a:round/>
            <a:headEnd/>
            <a:tailEnd/>
          </a:ln>
        </p:spPr>
        <p:txBody>
          <a:bodyPr anchor="ctr">
            <a:spAutoFit/>
          </a:bodyPr>
          <a:lstStyle/>
          <a:p>
            <a:endParaRPr lang="en-GB"/>
          </a:p>
        </p:txBody>
      </p:sp>
      <p:sp>
        <p:nvSpPr>
          <p:cNvPr id="4" name="Text Box 81"/>
          <p:cNvSpPr txBox="1">
            <a:spLocks noChangeArrowheads="1"/>
          </p:cNvSpPr>
          <p:nvPr/>
        </p:nvSpPr>
        <p:spPr bwMode="auto">
          <a:xfrm>
            <a:off x="7081838" y="3451225"/>
            <a:ext cx="1433512" cy="458788"/>
          </a:xfrm>
          <a:prstGeom prst="rect">
            <a:avLst/>
          </a:prstGeom>
          <a:noFill/>
          <a:ln w="9525" algn="ctr">
            <a:noFill/>
            <a:miter lim="800000"/>
            <a:headEnd/>
            <a:tailEnd/>
          </a:ln>
        </p:spPr>
        <p:txBody>
          <a:bodyPr>
            <a:spAutoFit/>
          </a:bodyPr>
          <a:lstStyle/>
          <a:p>
            <a:pPr algn="ctr" eaLnBrk="1" hangingPunct="1">
              <a:spcBef>
                <a:spcPct val="50000"/>
              </a:spcBef>
            </a:pPr>
            <a:r>
              <a:rPr lang="en-GB" b="1">
                <a:solidFill>
                  <a:schemeClr val="bg1"/>
                </a:solidFill>
              </a:rPr>
              <a:t>F  =  ma</a:t>
            </a:r>
          </a:p>
        </p:txBody>
      </p:sp>
      <p:sp>
        <p:nvSpPr>
          <p:cNvPr id="53" name="Left-Right Arrow 52"/>
          <p:cNvSpPr>
            <a:spLocks noChangeArrowheads="1"/>
          </p:cNvSpPr>
          <p:nvPr/>
        </p:nvSpPr>
        <p:spPr bwMode="auto">
          <a:xfrm>
            <a:off x="5865813" y="3608388"/>
            <a:ext cx="790575" cy="146050"/>
          </a:xfrm>
          <a:prstGeom prst="leftRightArrow">
            <a:avLst>
              <a:gd name="adj1" fmla="val 50000"/>
              <a:gd name="adj2" fmla="val 49995"/>
            </a:avLst>
          </a:prstGeom>
          <a:solidFill>
            <a:srgbClr val="286DA6"/>
          </a:solidFill>
          <a:ln w="9525" algn="ctr">
            <a:noFill/>
            <a:round/>
            <a:headEnd/>
            <a:tailEnd/>
          </a:ln>
        </p:spPr>
        <p:txBody>
          <a:bodyPr/>
          <a:lstStyle/>
          <a:p>
            <a:endParaRPr lang="en-GB"/>
          </a:p>
        </p:txBody>
      </p:sp>
      <p:sp>
        <p:nvSpPr>
          <p:cNvPr id="14369" name="Rectangle 58"/>
          <p:cNvSpPr>
            <a:spLocks noChangeArrowheads="1"/>
          </p:cNvSpPr>
          <p:nvPr/>
        </p:nvSpPr>
        <p:spPr bwMode="auto">
          <a:xfrm>
            <a:off x="557213" y="3409950"/>
            <a:ext cx="4975225" cy="541338"/>
          </a:xfrm>
          <a:prstGeom prst="rect">
            <a:avLst/>
          </a:prstGeom>
          <a:solidFill>
            <a:srgbClr val="286DA6"/>
          </a:solidFill>
          <a:ln w="9525" algn="ctr">
            <a:noFill/>
            <a:round/>
            <a:headEnd/>
            <a:tailEnd/>
          </a:ln>
        </p:spPr>
        <p:txBody>
          <a:bodyPr/>
          <a:lstStyle/>
          <a:p>
            <a:endParaRPr lang="en-GB"/>
          </a:p>
        </p:txBody>
      </p:sp>
      <p:sp>
        <p:nvSpPr>
          <p:cNvPr id="14370" name="TextBox 59"/>
          <p:cNvSpPr txBox="1">
            <a:spLocks noChangeArrowheads="1"/>
          </p:cNvSpPr>
          <p:nvPr/>
        </p:nvSpPr>
        <p:spPr bwMode="auto">
          <a:xfrm>
            <a:off x="557213" y="3443288"/>
            <a:ext cx="4975225" cy="474662"/>
          </a:xfrm>
          <a:prstGeom prst="rect">
            <a:avLst/>
          </a:prstGeom>
          <a:noFill/>
          <a:ln w="9525">
            <a:noFill/>
            <a:miter lim="800000"/>
            <a:headEnd/>
            <a:tailEnd/>
          </a:ln>
        </p:spPr>
        <p:txBody>
          <a:bodyPr anchor="ctr">
            <a:spAutoFit/>
          </a:bodyPr>
          <a:lstStyle/>
          <a:p>
            <a:pPr algn="ctr"/>
            <a:r>
              <a:rPr lang="en-GB" b="1">
                <a:solidFill>
                  <a:schemeClr val="bg1"/>
                </a:solidFill>
              </a:rPr>
              <a:t>force = mass × acceleration </a:t>
            </a:r>
          </a:p>
        </p:txBody>
      </p:sp>
      <p:sp>
        <p:nvSpPr>
          <p:cNvPr id="64" name="Left-Right Arrow 63"/>
          <p:cNvSpPr>
            <a:spLocks noChangeArrowheads="1"/>
          </p:cNvSpPr>
          <p:nvPr/>
        </p:nvSpPr>
        <p:spPr bwMode="auto">
          <a:xfrm>
            <a:off x="5865813" y="5311775"/>
            <a:ext cx="790575" cy="146050"/>
          </a:xfrm>
          <a:prstGeom prst="leftRightArrow">
            <a:avLst>
              <a:gd name="adj1" fmla="val 50000"/>
              <a:gd name="adj2" fmla="val 49995"/>
            </a:avLst>
          </a:prstGeom>
          <a:solidFill>
            <a:srgbClr val="286DA6"/>
          </a:solidFill>
          <a:ln w="9525" algn="ctr">
            <a:noFill/>
            <a:round/>
            <a:headEnd/>
            <a:tailEnd/>
          </a:ln>
        </p:spPr>
        <p:txBody>
          <a:bodyPr/>
          <a:lstStyle/>
          <a:p>
            <a:endParaRPr lang="en-GB"/>
          </a:p>
        </p:txBody>
      </p:sp>
      <p:sp>
        <p:nvSpPr>
          <p:cNvPr id="14362" name="Rectangle 401"/>
          <p:cNvSpPr>
            <a:spLocks noChangeArrowheads="1"/>
          </p:cNvSpPr>
          <p:nvPr/>
        </p:nvSpPr>
        <p:spPr bwMode="auto">
          <a:xfrm>
            <a:off x="455613" y="4927600"/>
            <a:ext cx="5180012" cy="914400"/>
          </a:xfrm>
          <a:prstGeom prst="rect">
            <a:avLst/>
          </a:prstGeom>
          <a:solidFill>
            <a:srgbClr val="286DA6"/>
          </a:solidFill>
          <a:ln w="9525" algn="ctr">
            <a:noFill/>
            <a:round/>
            <a:headEnd/>
            <a:tailEnd/>
          </a:ln>
        </p:spPr>
        <p:txBody>
          <a:bodyPr/>
          <a:lstStyle/>
          <a:p>
            <a:endParaRPr lang="en-GB"/>
          </a:p>
        </p:txBody>
      </p:sp>
      <p:sp>
        <p:nvSpPr>
          <p:cNvPr id="75" name="Text Box 8"/>
          <p:cNvSpPr txBox="1">
            <a:spLocks noChangeArrowheads="1"/>
          </p:cNvSpPr>
          <p:nvPr/>
        </p:nvSpPr>
        <p:spPr bwMode="auto">
          <a:xfrm>
            <a:off x="479425" y="5153025"/>
            <a:ext cx="2317750" cy="463550"/>
          </a:xfrm>
          <a:prstGeom prst="rect">
            <a:avLst/>
          </a:prstGeom>
          <a:noFill/>
          <a:ln w="9525" algn="ctr">
            <a:noFill/>
            <a:miter lim="800000"/>
            <a:headEnd/>
            <a:tailEnd/>
          </a:ln>
        </p:spPr>
        <p:txBody>
          <a:bodyPr anchor="ctr">
            <a:spAutoFit/>
          </a:bodyPr>
          <a:lstStyle/>
          <a:p>
            <a:pPr algn="ctr" eaLnBrk="1" hangingPunct="1">
              <a:spcBef>
                <a:spcPct val="50000"/>
              </a:spcBef>
              <a:defRPr/>
            </a:pPr>
            <a:r>
              <a:rPr lang="en-GB" b="1" dirty="0">
                <a:solidFill>
                  <a:schemeClr val="accent3"/>
                </a:solidFill>
              </a:rPr>
              <a:t>acceleration = </a:t>
            </a:r>
          </a:p>
        </p:txBody>
      </p:sp>
      <p:sp>
        <p:nvSpPr>
          <p:cNvPr id="79" name="TextBox 78"/>
          <p:cNvSpPr txBox="1"/>
          <p:nvPr/>
        </p:nvSpPr>
        <p:spPr bwMode="auto">
          <a:xfrm>
            <a:off x="2674938" y="4937125"/>
            <a:ext cx="2960687" cy="895350"/>
          </a:xfrm>
          <a:prstGeom prst="rect">
            <a:avLst/>
          </a:prstGeom>
          <a:noFill/>
        </p:spPr>
        <p:txBody>
          <a:bodyPr anchor="ctr">
            <a:spAutoFit/>
          </a:bodyPr>
          <a:lstStyle/>
          <a:p>
            <a:pPr algn="ctr">
              <a:defRPr/>
            </a:pPr>
            <a:r>
              <a:rPr lang="en-GB" b="1" dirty="0">
                <a:solidFill>
                  <a:schemeClr val="accent3"/>
                </a:solidFill>
              </a:rPr>
              <a:t>change in velocity</a:t>
            </a:r>
            <a:br>
              <a:rPr lang="en-GB" sz="400" b="1" dirty="0">
                <a:solidFill>
                  <a:schemeClr val="accent3"/>
                </a:solidFill>
              </a:rPr>
            </a:br>
            <a:endParaRPr lang="en-GB" sz="400" b="1" dirty="0">
              <a:solidFill>
                <a:schemeClr val="accent3"/>
              </a:solidFill>
            </a:endParaRPr>
          </a:p>
          <a:p>
            <a:pPr algn="ctr">
              <a:defRPr/>
            </a:pPr>
            <a:r>
              <a:rPr lang="en-GB" b="1" dirty="0">
                <a:solidFill>
                  <a:schemeClr val="accent3"/>
                </a:solidFill>
              </a:rPr>
              <a:t>time</a:t>
            </a:r>
          </a:p>
        </p:txBody>
      </p:sp>
      <p:cxnSp>
        <p:nvCxnSpPr>
          <p:cNvPr id="14367" name="Straight Connector 431"/>
          <p:cNvCxnSpPr>
            <a:cxnSpLocks noChangeShapeType="1"/>
          </p:cNvCxnSpPr>
          <p:nvPr/>
        </p:nvCxnSpPr>
        <p:spPr bwMode="auto">
          <a:xfrm flipV="1">
            <a:off x="2759075" y="5384800"/>
            <a:ext cx="2700338" cy="0"/>
          </a:xfrm>
          <a:prstGeom prst="line">
            <a:avLst/>
          </a:prstGeom>
          <a:noFill/>
          <a:ln w="28575" algn="ctr">
            <a:solidFill>
              <a:schemeClr val="bg1"/>
            </a:solidFill>
            <a:round/>
            <a:headEnd/>
            <a:tailEnd/>
          </a:ln>
        </p:spPr>
      </p:cxnSp>
      <p:sp>
        <p:nvSpPr>
          <p:cNvPr id="14355" name="Rectangle 712"/>
          <p:cNvSpPr>
            <a:spLocks noChangeArrowheads="1"/>
          </p:cNvSpPr>
          <p:nvPr/>
        </p:nvSpPr>
        <p:spPr bwMode="auto">
          <a:xfrm>
            <a:off x="7004050" y="4910138"/>
            <a:ext cx="1512888" cy="949325"/>
          </a:xfrm>
          <a:prstGeom prst="rect">
            <a:avLst/>
          </a:prstGeom>
          <a:solidFill>
            <a:srgbClr val="286DA6"/>
          </a:solidFill>
          <a:ln w="9525" algn="ctr">
            <a:noFill/>
            <a:round/>
            <a:headEnd/>
            <a:tailEnd/>
          </a:ln>
        </p:spPr>
        <p:txBody>
          <a:bodyPr/>
          <a:lstStyle/>
          <a:p>
            <a:endParaRPr lang="en-GB"/>
          </a:p>
        </p:txBody>
      </p:sp>
      <p:sp>
        <p:nvSpPr>
          <p:cNvPr id="89" name="Text Box 111"/>
          <p:cNvSpPr txBox="1">
            <a:spLocks noChangeArrowheads="1"/>
          </p:cNvSpPr>
          <p:nvPr/>
        </p:nvSpPr>
        <p:spPr bwMode="auto">
          <a:xfrm>
            <a:off x="7778750" y="4926013"/>
            <a:ext cx="677863" cy="465137"/>
          </a:xfrm>
          <a:prstGeom prst="rect">
            <a:avLst/>
          </a:prstGeom>
          <a:noFill/>
          <a:ln w="9525">
            <a:noFill/>
            <a:miter lim="800000"/>
            <a:headEnd/>
            <a:tailEnd/>
          </a:ln>
        </p:spPr>
        <p:txBody>
          <a:bodyPr anchor="ctr">
            <a:spAutoFit/>
          </a:bodyPr>
          <a:lstStyle/>
          <a:p>
            <a:pPr algn="ctr">
              <a:spcBef>
                <a:spcPct val="50000"/>
              </a:spcBef>
              <a:defRPr/>
            </a:pPr>
            <a:r>
              <a:rPr lang="en-US" b="1" dirty="0">
                <a:solidFill>
                  <a:schemeClr val="bg1">
                    <a:lumMod val="95000"/>
                  </a:schemeClr>
                </a:solidFill>
              </a:rPr>
              <a:t>∆v</a:t>
            </a:r>
          </a:p>
        </p:txBody>
      </p:sp>
      <p:sp>
        <p:nvSpPr>
          <p:cNvPr id="88" name="Text Box 12"/>
          <p:cNvSpPr txBox="1">
            <a:spLocks noChangeArrowheads="1"/>
          </p:cNvSpPr>
          <p:nvPr/>
        </p:nvSpPr>
        <p:spPr bwMode="auto">
          <a:xfrm>
            <a:off x="7821613" y="5378450"/>
            <a:ext cx="574675" cy="465138"/>
          </a:xfrm>
          <a:prstGeom prst="rect">
            <a:avLst/>
          </a:prstGeom>
          <a:noFill/>
          <a:ln w="9525">
            <a:noFill/>
            <a:miter lim="800000"/>
            <a:headEnd/>
            <a:tailEnd/>
          </a:ln>
        </p:spPr>
        <p:txBody>
          <a:bodyPr anchor="ctr">
            <a:spAutoFit/>
          </a:bodyPr>
          <a:lstStyle/>
          <a:p>
            <a:pPr algn="ctr">
              <a:spcBef>
                <a:spcPct val="50000"/>
              </a:spcBef>
              <a:defRPr/>
            </a:pPr>
            <a:r>
              <a:rPr lang="en-US" b="1" dirty="0">
                <a:solidFill>
                  <a:schemeClr val="bg1">
                    <a:lumMod val="95000"/>
                  </a:schemeClr>
                </a:solidFill>
              </a:rPr>
              <a:t>t</a:t>
            </a:r>
          </a:p>
        </p:txBody>
      </p:sp>
      <p:sp>
        <p:nvSpPr>
          <p:cNvPr id="14361" name="Line 131"/>
          <p:cNvSpPr>
            <a:spLocks noChangeShapeType="1"/>
          </p:cNvSpPr>
          <p:nvPr/>
        </p:nvSpPr>
        <p:spPr bwMode="auto">
          <a:xfrm>
            <a:off x="7893050" y="5384800"/>
            <a:ext cx="431800" cy="0"/>
          </a:xfrm>
          <a:prstGeom prst="line">
            <a:avLst/>
          </a:prstGeom>
          <a:noFill/>
          <a:ln w="28575">
            <a:solidFill>
              <a:schemeClr val="bg1"/>
            </a:solidFill>
            <a:round/>
            <a:headEnd/>
            <a:tailEnd/>
          </a:ln>
        </p:spPr>
        <p:txBody>
          <a:bodyPr>
            <a:spAutoFit/>
          </a:bodyPr>
          <a:lstStyle/>
          <a:p>
            <a:endParaRPr lang="en-GB"/>
          </a:p>
        </p:txBody>
      </p:sp>
      <p:sp>
        <p:nvSpPr>
          <p:cNvPr id="87" name="Text Box 152"/>
          <p:cNvSpPr txBox="1">
            <a:spLocks noChangeArrowheads="1"/>
          </p:cNvSpPr>
          <p:nvPr/>
        </p:nvSpPr>
        <p:spPr bwMode="auto">
          <a:xfrm>
            <a:off x="7064375" y="5153025"/>
            <a:ext cx="857250" cy="463550"/>
          </a:xfrm>
          <a:prstGeom prst="rect">
            <a:avLst/>
          </a:prstGeom>
          <a:noFill/>
          <a:ln w="9525">
            <a:noFill/>
            <a:miter lim="800000"/>
            <a:headEnd/>
            <a:tailEnd/>
          </a:ln>
        </p:spPr>
        <p:txBody>
          <a:bodyPr>
            <a:spAutoFit/>
          </a:bodyPr>
          <a:lstStyle/>
          <a:p>
            <a:pPr algn="ctr">
              <a:spcBef>
                <a:spcPct val="50000"/>
              </a:spcBef>
              <a:defRPr/>
            </a:pPr>
            <a:r>
              <a:rPr lang="en-GB" b="1" dirty="0">
                <a:solidFill>
                  <a:schemeClr val="accent3"/>
                </a:solidFill>
              </a:rPr>
              <a:t>a  =</a:t>
            </a:r>
          </a:p>
        </p:txBody>
      </p:sp>
      <p:pic>
        <p:nvPicPr>
          <p:cNvPr id="31" name="Picture 11">
            <a:hlinkClick r:id="" action="ppaction://hlinkshowjump?jump=nextslide"/>
            <a:extLst>
              <a:ext uri="{FF2B5EF4-FFF2-40B4-BE49-F238E27FC236}">
                <a16:creationId xmlns:a16="http://schemas.microsoft.com/office/drawing/2014/main" id="{654E2E73-68A6-456E-BFC5-235E3D9B232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32" name="Picture 9" descr="notes_icon">
            <a:extLst>
              <a:ext uri="{FF2B5EF4-FFF2-40B4-BE49-F238E27FC236}">
                <a16:creationId xmlns:a16="http://schemas.microsoft.com/office/drawing/2014/main" id="{56BA054C-1AAD-4BF3-B9D4-15A3C3B5468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30" name="Picture 9">
            <a:extLst>
              <a:ext uri="{FF2B5EF4-FFF2-40B4-BE49-F238E27FC236}">
                <a16:creationId xmlns:a16="http://schemas.microsoft.com/office/drawing/2014/main" id="{EC6BB5BD-1648-48C5-87BB-83841373E52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8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3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36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3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36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P spid="14379" grpId="0" animBg="1"/>
      <p:bldP spid="45" grpId="0"/>
      <p:bldP spid="46" grpId="0"/>
      <p:bldP spid="74" grpId="0" animBg="1"/>
      <p:bldP spid="14371" grpId="0" animBg="1"/>
      <p:bldP spid="4" grpId="0"/>
      <p:bldP spid="53" grpId="0" animBg="1"/>
      <p:bldP spid="14369" grpId="0" animBg="1"/>
      <p:bldP spid="14370" grpId="0"/>
      <p:bldP spid="64" grpId="0" animBg="1"/>
      <p:bldP spid="14362" grpId="0" animBg="1"/>
      <p:bldP spid="75" grpId="0"/>
      <p:bldP spid="79" grpId="0"/>
      <p:bldP spid="14355" grpId="0" animBg="1"/>
      <p:bldP spid="89" grpId="0"/>
      <p:bldP spid="88" grpId="0"/>
      <p:bldP spid="14361" grpId="0" animBg="1"/>
      <p:bldP spid="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type="title"/>
          </p:nvPr>
        </p:nvSpPr>
        <p:spPr/>
        <p:txBody>
          <a:bodyPr/>
          <a:lstStyle/>
          <a:p>
            <a:r>
              <a:rPr lang="en-GB"/>
              <a:t>Finding the formula part 2</a:t>
            </a:r>
          </a:p>
        </p:txBody>
      </p:sp>
      <p:sp>
        <p:nvSpPr>
          <p:cNvPr id="15364" name="Text Box 53"/>
          <p:cNvSpPr txBox="1">
            <a:spLocks noChangeArrowheads="1"/>
          </p:cNvSpPr>
          <p:nvPr/>
        </p:nvSpPr>
        <p:spPr bwMode="auto">
          <a:xfrm>
            <a:off x="342900" y="784225"/>
            <a:ext cx="8459788" cy="830263"/>
          </a:xfrm>
          <a:prstGeom prst="rect">
            <a:avLst/>
          </a:prstGeom>
          <a:noFill/>
          <a:ln w="9525">
            <a:noFill/>
            <a:miter lim="800000"/>
            <a:headEnd/>
            <a:tailEnd/>
          </a:ln>
        </p:spPr>
        <p:txBody>
          <a:bodyPr>
            <a:spAutoFit/>
          </a:bodyPr>
          <a:lstStyle/>
          <a:p>
            <a:pPr>
              <a:spcBef>
                <a:spcPct val="50000"/>
              </a:spcBef>
            </a:pPr>
            <a:r>
              <a:rPr lang="en-GB"/>
              <a:t>Substituting the formula for acceleration into Newton’s second law:</a:t>
            </a:r>
          </a:p>
        </p:txBody>
      </p:sp>
      <p:sp>
        <p:nvSpPr>
          <p:cNvPr id="95" name="Text Box 52"/>
          <p:cNvSpPr txBox="1">
            <a:spLocks noChangeArrowheads="1"/>
          </p:cNvSpPr>
          <p:nvPr/>
        </p:nvSpPr>
        <p:spPr bwMode="auto">
          <a:xfrm>
            <a:off x="344488" y="2514600"/>
            <a:ext cx="8458200" cy="461963"/>
          </a:xfrm>
          <a:prstGeom prst="rect">
            <a:avLst/>
          </a:prstGeom>
          <a:noFill/>
          <a:ln w="9525">
            <a:noFill/>
            <a:miter lim="800000"/>
            <a:headEnd/>
            <a:tailEnd/>
          </a:ln>
        </p:spPr>
        <p:txBody>
          <a:bodyPr>
            <a:spAutoFit/>
          </a:bodyPr>
          <a:lstStyle/>
          <a:p>
            <a:pPr>
              <a:spcBef>
                <a:spcPct val="50000"/>
              </a:spcBef>
            </a:pPr>
            <a:r>
              <a:rPr lang="en-GB"/>
              <a:t>Remember the formula for momentum:</a:t>
            </a:r>
          </a:p>
        </p:txBody>
      </p:sp>
      <p:sp>
        <p:nvSpPr>
          <p:cNvPr id="108" name="Text Box 51"/>
          <p:cNvSpPr txBox="1">
            <a:spLocks noChangeArrowheads="1"/>
          </p:cNvSpPr>
          <p:nvPr/>
        </p:nvSpPr>
        <p:spPr bwMode="auto">
          <a:xfrm>
            <a:off x="344488" y="3716338"/>
            <a:ext cx="8458200" cy="461962"/>
          </a:xfrm>
          <a:prstGeom prst="rect">
            <a:avLst/>
          </a:prstGeom>
          <a:noFill/>
          <a:ln w="9525">
            <a:noFill/>
            <a:miter lim="800000"/>
            <a:headEnd/>
            <a:tailEnd/>
          </a:ln>
        </p:spPr>
        <p:txBody>
          <a:bodyPr>
            <a:spAutoFit/>
          </a:bodyPr>
          <a:lstStyle/>
          <a:p>
            <a:pPr>
              <a:spcBef>
                <a:spcPct val="50000"/>
              </a:spcBef>
            </a:pPr>
            <a:r>
              <a:rPr lang="en-GB"/>
              <a:t>Substitute it into the equation:</a:t>
            </a:r>
          </a:p>
        </p:txBody>
      </p:sp>
      <p:sp>
        <p:nvSpPr>
          <p:cNvPr id="15391" name="AutoShape 78"/>
          <p:cNvSpPr>
            <a:spLocks noChangeArrowheads="1"/>
          </p:cNvSpPr>
          <p:nvPr/>
        </p:nvSpPr>
        <p:spPr bwMode="auto">
          <a:xfrm>
            <a:off x="342900" y="3068638"/>
            <a:ext cx="5053013" cy="463550"/>
          </a:xfrm>
          <a:prstGeom prst="rect">
            <a:avLst/>
          </a:prstGeom>
          <a:solidFill>
            <a:srgbClr val="286DA6"/>
          </a:solidFill>
          <a:ln w="38100" algn="ctr">
            <a:solidFill>
              <a:srgbClr val="286DA6"/>
            </a:solidFill>
            <a:round/>
            <a:headEnd/>
            <a:tailEnd/>
          </a:ln>
        </p:spPr>
        <p:txBody>
          <a:bodyPr anchor="ctr">
            <a:spAutoFit/>
          </a:bodyPr>
          <a:lstStyle/>
          <a:p>
            <a:endParaRPr lang="en-GB"/>
          </a:p>
        </p:txBody>
      </p:sp>
      <p:sp>
        <p:nvSpPr>
          <p:cNvPr id="15392" name="Text Box 83"/>
          <p:cNvSpPr txBox="1">
            <a:spLocks noChangeArrowheads="1"/>
          </p:cNvSpPr>
          <p:nvPr/>
        </p:nvSpPr>
        <p:spPr bwMode="auto">
          <a:xfrm>
            <a:off x="488950" y="3070225"/>
            <a:ext cx="4729163" cy="463550"/>
          </a:xfrm>
          <a:prstGeom prst="rect">
            <a:avLst/>
          </a:prstGeom>
          <a:noFill/>
          <a:ln w="9525" algn="ctr">
            <a:noFill/>
            <a:miter lim="800000"/>
            <a:headEnd/>
            <a:tailEnd/>
          </a:ln>
        </p:spPr>
        <p:txBody>
          <a:bodyPr>
            <a:spAutoFit/>
          </a:bodyPr>
          <a:lstStyle/>
          <a:p>
            <a:pPr algn="ctr" eaLnBrk="1" hangingPunct="1">
              <a:spcBef>
                <a:spcPct val="50000"/>
              </a:spcBef>
            </a:pPr>
            <a:r>
              <a:rPr lang="en-GB" b="1" dirty="0">
                <a:solidFill>
                  <a:schemeClr val="bg1"/>
                </a:solidFill>
              </a:rPr>
              <a:t>momentum  =  mass × velocity</a:t>
            </a:r>
          </a:p>
        </p:txBody>
      </p:sp>
      <p:sp>
        <p:nvSpPr>
          <p:cNvPr id="15389" name="AutoShape 79"/>
          <p:cNvSpPr>
            <a:spLocks noChangeArrowheads="1"/>
          </p:cNvSpPr>
          <p:nvPr/>
        </p:nvSpPr>
        <p:spPr bwMode="auto">
          <a:xfrm>
            <a:off x="6742113" y="3070225"/>
            <a:ext cx="1589087" cy="461963"/>
          </a:xfrm>
          <a:prstGeom prst="rect">
            <a:avLst/>
          </a:prstGeom>
          <a:solidFill>
            <a:srgbClr val="286DA6"/>
          </a:solidFill>
          <a:ln w="38100" algn="ctr">
            <a:solidFill>
              <a:srgbClr val="286DA6"/>
            </a:solidFill>
            <a:round/>
            <a:headEnd/>
            <a:tailEnd/>
          </a:ln>
        </p:spPr>
        <p:txBody>
          <a:bodyPr anchor="ctr">
            <a:spAutoFit/>
          </a:bodyPr>
          <a:lstStyle/>
          <a:p>
            <a:endParaRPr lang="en-GB"/>
          </a:p>
        </p:txBody>
      </p:sp>
      <p:sp>
        <p:nvSpPr>
          <p:cNvPr id="15390" name="Text Box 84"/>
          <p:cNvSpPr txBox="1">
            <a:spLocks noChangeArrowheads="1"/>
          </p:cNvSpPr>
          <p:nvPr/>
        </p:nvSpPr>
        <p:spPr bwMode="auto">
          <a:xfrm>
            <a:off x="6819900" y="3071813"/>
            <a:ext cx="1433513" cy="458787"/>
          </a:xfrm>
          <a:prstGeom prst="rect">
            <a:avLst/>
          </a:prstGeom>
          <a:noFill/>
          <a:ln w="9525" algn="ctr">
            <a:noFill/>
            <a:miter lim="800000"/>
            <a:headEnd/>
            <a:tailEnd/>
          </a:ln>
        </p:spPr>
        <p:txBody>
          <a:bodyPr>
            <a:spAutoFit/>
          </a:bodyPr>
          <a:lstStyle/>
          <a:p>
            <a:pPr algn="ctr" eaLnBrk="1" hangingPunct="1">
              <a:spcBef>
                <a:spcPct val="50000"/>
              </a:spcBef>
            </a:pPr>
            <a:r>
              <a:rPr lang="en-GB" b="1">
                <a:solidFill>
                  <a:schemeClr val="bg1"/>
                </a:solidFill>
              </a:rPr>
              <a:t>p  =  mv</a:t>
            </a:r>
          </a:p>
        </p:txBody>
      </p:sp>
      <p:sp>
        <p:nvSpPr>
          <p:cNvPr id="115" name="Left-Right Arrow 114"/>
          <p:cNvSpPr>
            <a:spLocks noChangeArrowheads="1"/>
          </p:cNvSpPr>
          <p:nvPr/>
        </p:nvSpPr>
        <p:spPr bwMode="auto">
          <a:xfrm>
            <a:off x="5667375" y="3227388"/>
            <a:ext cx="790575" cy="147637"/>
          </a:xfrm>
          <a:prstGeom prst="leftRightArrow">
            <a:avLst>
              <a:gd name="adj1" fmla="val 50000"/>
              <a:gd name="adj2" fmla="val 50003"/>
            </a:avLst>
          </a:prstGeom>
          <a:solidFill>
            <a:srgbClr val="286DA6"/>
          </a:solidFill>
          <a:ln w="9525" algn="ctr">
            <a:noFill/>
            <a:round/>
            <a:headEnd/>
            <a:tailEnd/>
          </a:ln>
        </p:spPr>
        <p:txBody>
          <a:bodyPr/>
          <a:lstStyle/>
          <a:p>
            <a:endParaRPr lang="en-GB"/>
          </a:p>
        </p:txBody>
      </p:sp>
      <p:sp>
        <p:nvSpPr>
          <p:cNvPr id="15375" name="Rectangle 120"/>
          <p:cNvSpPr>
            <a:spLocks noChangeArrowheads="1"/>
          </p:cNvSpPr>
          <p:nvPr/>
        </p:nvSpPr>
        <p:spPr bwMode="auto">
          <a:xfrm>
            <a:off x="3160713" y="4321175"/>
            <a:ext cx="3152775" cy="957263"/>
          </a:xfrm>
          <a:prstGeom prst="rect">
            <a:avLst/>
          </a:prstGeom>
          <a:solidFill>
            <a:srgbClr val="286DA6"/>
          </a:solidFill>
          <a:ln w="9525" algn="ctr">
            <a:noFill/>
            <a:round/>
            <a:headEnd/>
            <a:tailEnd/>
          </a:ln>
        </p:spPr>
        <p:txBody>
          <a:bodyPr/>
          <a:lstStyle/>
          <a:p>
            <a:endParaRPr lang="en-GB"/>
          </a:p>
        </p:txBody>
      </p:sp>
      <p:sp>
        <p:nvSpPr>
          <p:cNvPr id="124" name="Text Box 15"/>
          <p:cNvSpPr txBox="1">
            <a:spLocks noChangeArrowheads="1"/>
          </p:cNvSpPr>
          <p:nvPr/>
        </p:nvSpPr>
        <p:spPr bwMode="auto">
          <a:xfrm>
            <a:off x="4014788" y="4546600"/>
            <a:ext cx="1022350" cy="461963"/>
          </a:xfrm>
          <a:prstGeom prst="rect">
            <a:avLst/>
          </a:prstGeom>
          <a:noFill/>
          <a:ln w="9525">
            <a:noFill/>
            <a:miter lim="800000"/>
            <a:headEnd/>
            <a:tailEnd/>
          </a:ln>
        </p:spPr>
        <p:txBody>
          <a:bodyPr>
            <a:spAutoFit/>
          </a:bodyPr>
          <a:lstStyle/>
          <a:p>
            <a:pPr>
              <a:spcBef>
                <a:spcPct val="50000"/>
              </a:spcBef>
              <a:defRPr/>
            </a:pPr>
            <a:endParaRPr lang="en-GB" b="1" dirty="0">
              <a:solidFill>
                <a:schemeClr val="accent3"/>
              </a:solidFill>
            </a:endParaRPr>
          </a:p>
        </p:txBody>
      </p:sp>
      <p:sp>
        <p:nvSpPr>
          <p:cNvPr id="125" name="Text Box 17"/>
          <p:cNvSpPr txBox="1">
            <a:spLocks noChangeArrowheads="1"/>
          </p:cNvSpPr>
          <p:nvPr/>
        </p:nvSpPr>
        <p:spPr bwMode="auto">
          <a:xfrm>
            <a:off x="4287838" y="4754563"/>
            <a:ext cx="668337" cy="461962"/>
          </a:xfrm>
          <a:prstGeom prst="rect">
            <a:avLst/>
          </a:prstGeom>
          <a:noFill/>
          <a:ln w="9525">
            <a:noFill/>
            <a:miter lim="800000"/>
            <a:headEnd/>
            <a:tailEnd/>
          </a:ln>
        </p:spPr>
        <p:txBody>
          <a:bodyPr>
            <a:spAutoFit/>
          </a:bodyPr>
          <a:lstStyle/>
          <a:p>
            <a:pPr algn="ctr">
              <a:spcBef>
                <a:spcPct val="50000"/>
              </a:spcBef>
              <a:defRPr/>
            </a:pPr>
            <a:r>
              <a:rPr lang="en-GB" b="1" dirty="0">
                <a:solidFill>
                  <a:schemeClr val="accent3"/>
                </a:solidFill>
                <a:sym typeface="Symbol" pitchFamily="18" charset="2"/>
              </a:rPr>
              <a:t>t</a:t>
            </a:r>
          </a:p>
        </p:txBody>
      </p:sp>
      <p:sp>
        <p:nvSpPr>
          <p:cNvPr id="15377" name="Text Box 85"/>
          <p:cNvSpPr txBox="1">
            <a:spLocks noChangeArrowheads="1"/>
          </p:cNvSpPr>
          <p:nvPr/>
        </p:nvSpPr>
        <p:spPr bwMode="auto">
          <a:xfrm>
            <a:off x="2830513" y="4564063"/>
            <a:ext cx="1960562" cy="457200"/>
          </a:xfrm>
          <a:prstGeom prst="rect">
            <a:avLst/>
          </a:prstGeom>
          <a:noFill/>
          <a:ln w="9525" algn="ctr">
            <a:noFill/>
            <a:miter lim="800000"/>
            <a:headEnd/>
            <a:tailEnd/>
          </a:ln>
        </p:spPr>
        <p:txBody>
          <a:bodyPr>
            <a:spAutoFit/>
          </a:bodyPr>
          <a:lstStyle/>
          <a:p>
            <a:pPr algn="ctr" eaLnBrk="1" hangingPunct="1">
              <a:spcBef>
                <a:spcPct val="50000"/>
              </a:spcBef>
            </a:pPr>
            <a:r>
              <a:rPr lang="en-GB" b="1">
                <a:solidFill>
                  <a:schemeClr val="bg1"/>
                </a:solidFill>
              </a:rPr>
              <a:t>F  =  </a:t>
            </a:r>
          </a:p>
        </p:txBody>
      </p:sp>
      <p:sp>
        <p:nvSpPr>
          <p:cNvPr id="120" name="Text Box 162"/>
          <p:cNvSpPr txBox="1">
            <a:spLocks noChangeArrowheads="1"/>
          </p:cNvSpPr>
          <p:nvPr/>
        </p:nvSpPr>
        <p:spPr bwMode="auto">
          <a:xfrm>
            <a:off x="4143375" y="4321175"/>
            <a:ext cx="912813" cy="461963"/>
          </a:xfrm>
          <a:prstGeom prst="rect">
            <a:avLst/>
          </a:prstGeom>
          <a:noFill/>
          <a:ln w="9525">
            <a:noFill/>
            <a:miter lim="800000"/>
            <a:headEnd/>
            <a:tailEnd/>
          </a:ln>
        </p:spPr>
        <p:txBody>
          <a:bodyPr>
            <a:spAutoFit/>
          </a:bodyPr>
          <a:lstStyle/>
          <a:p>
            <a:pPr algn="ctr">
              <a:spcBef>
                <a:spcPct val="50000"/>
              </a:spcBef>
              <a:defRPr/>
            </a:pPr>
            <a:r>
              <a:rPr lang="en-GB" b="1" dirty="0" err="1">
                <a:solidFill>
                  <a:schemeClr val="accent3"/>
                </a:solidFill>
                <a:sym typeface="Symbol" pitchFamily="18" charset="2"/>
              </a:rPr>
              <a:t>m∆v</a:t>
            </a:r>
            <a:endParaRPr lang="en-GB" b="1" dirty="0">
              <a:solidFill>
                <a:schemeClr val="accent3"/>
              </a:solidFill>
              <a:sym typeface="Symbol" pitchFamily="18" charset="2"/>
            </a:endParaRPr>
          </a:p>
        </p:txBody>
      </p:sp>
      <p:sp>
        <p:nvSpPr>
          <p:cNvPr id="118" name="Line 14"/>
          <p:cNvSpPr>
            <a:spLocks noChangeShapeType="1"/>
          </p:cNvSpPr>
          <p:nvPr/>
        </p:nvSpPr>
        <p:spPr bwMode="auto">
          <a:xfrm flipV="1">
            <a:off x="4216400" y="4810125"/>
            <a:ext cx="803275" cy="0"/>
          </a:xfrm>
          <a:prstGeom prst="line">
            <a:avLst/>
          </a:prstGeom>
          <a:noFill/>
          <a:ln w="25400">
            <a:solidFill>
              <a:schemeClr val="accent3"/>
            </a:solidFill>
            <a:round/>
            <a:headEnd/>
            <a:tailEnd/>
          </a:ln>
        </p:spPr>
        <p:txBody>
          <a:bodyPr/>
          <a:lstStyle/>
          <a:p>
            <a:pPr>
              <a:defRPr/>
            </a:pPr>
            <a:endParaRPr lang="en-GB">
              <a:solidFill>
                <a:srgbClr val="002060"/>
              </a:solidFill>
            </a:endParaRPr>
          </a:p>
        </p:txBody>
      </p:sp>
      <p:sp>
        <p:nvSpPr>
          <p:cNvPr id="126" name="Text Box 12"/>
          <p:cNvSpPr txBox="1">
            <a:spLocks noChangeArrowheads="1"/>
          </p:cNvSpPr>
          <p:nvPr/>
        </p:nvSpPr>
        <p:spPr bwMode="auto">
          <a:xfrm>
            <a:off x="5381625" y="4767263"/>
            <a:ext cx="560388" cy="463550"/>
          </a:xfrm>
          <a:prstGeom prst="rect">
            <a:avLst/>
          </a:prstGeom>
          <a:noFill/>
          <a:ln w="9525">
            <a:noFill/>
            <a:miter lim="800000"/>
            <a:headEnd/>
            <a:tailEnd/>
          </a:ln>
        </p:spPr>
        <p:txBody>
          <a:bodyPr>
            <a:spAutoFit/>
          </a:bodyPr>
          <a:lstStyle/>
          <a:p>
            <a:pPr algn="ctr">
              <a:spcBef>
                <a:spcPct val="50000"/>
              </a:spcBef>
              <a:defRPr/>
            </a:pPr>
            <a:r>
              <a:rPr lang="en-US" b="1" dirty="0">
                <a:solidFill>
                  <a:schemeClr val="bg1">
                    <a:lumMod val="95000"/>
                  </a:schemeClr>
                </a:solidFill>
              </a:rPr>
              <a:t>t</a:t>
            </a:r>
          </a:p>
        </p:txBody>
      </p:sp>
      <p:sp>
        <p:nvSpPr>
          <p:cNvPr id="127" name="Text Box 11"/>
          <p:cNvSpPr txBox="1">
            <a:spLocks noChangeArrowheads="1"/>
          </p:cNvSpPr>
          <p:nvPr/>
        </p:nvSpPr>
        <p:spPr bwMode="auto">
          <a:xfrm>
            <a:off x="5008563" y="4348163"/>
            <a:ext cx="1244600" cy="465137"/>
          </a:xfrm>
          <a:prstGeom prst="rect">
            <a:avLst/>
          </a:prstGeom>
          <a:noFill/>
          <a:ln w="9525">
            <a:noFill/>
            <a:miter lim="800000"/>
            <a:headEnd/>
            <a:tailEnd/>
          </a:ln>
        </p:spPr>
        <p:txBody>
          <a:bodyPr>
            <a:spAutoFit/>
          </a:bodyPr>
          <a:lstStyle/>
          <a:p>
            <a:pPr algn="ctr">
              <a:spcBef>
                <a:spcPct val="50000"/>
              </a:spcBef>
              <a:defRPr/>
            </a:pPr>
            <a:r>
              <a:rPr lang="en-US" b="1" dirty="0">
                <a:solidFill>
                  <a:schemeClr val="bg1">
                    <a:lumMod val="95000"/>
                  </a:schemeClr>
                </a:solidFill>
              </a:rPr>
              <a:t>∆p</a:t>
            </a:r>
          </a:p>
        </p:txBody>
      </p:sp>
      <p:sp>
        <p:nvSpPr>
          <p:cNvPr id="15382" name="Line 13"/>
          <p:cNvSpPr>
            <a:spLocks noChangeShapeType="1"/>
          </p:cNvSpPr>
          <p:nvPr/>
        </p:nvSpPr>
        <p:spPr bwMode="auto">
          <a:xfrm>
            <a:off x="5451475" y="4816475"/>
            <a:ext cx="420688" cy="0"/>
          </a:xfrm>
          <a:prstGeom prst="line">
            <a:avLst/>
          </a:prstGeom>
          <a:noFill/>
          <a:ln w="25400">
            <a:solidFill>
              <a:schemeClr val="bg1"/>
            </a:solidFill>
            <a:round/>
            <a:headEnd/>
            <a:tailEnd/>
          </a:ln>
        </p:spPr>
        <p:txBody>
          <a:bodyPr>
            <a:spAutoFit/>
          </a:bodyPr>
          <a:lstStyle/>
          <a:p>
            <a:endParaRPr lang="en-GB"/>
          </a:p>
        </p:txBody>
      </p:sp>
      <p:sp>
        <p:nvSpPr>
          <p:cNvPr id="15383" name="Rectangle 128"/>
          <p:cNvSpPr>
            <a:spLocks noChangeArrowheads="1"/>
          </p:cNvSpPr>
          <p:nvPr/>
        </p:nvSpPr>
        <p:spPr bwMode="auto">
          <a:xfrm>
            <a:off x="5057775" y="4568825"/>
            <a:ext cx="365125" cy="461963"/>
          </a:xfrm>
          <a:prstGeom prst="rect">
            <a:avLst/>
          </a:prstGeom>
          <a:noFill/>
          <a:ln w="9525">
            <a:noFill/>
            <a:miter lim="800000"/>
            <a:headEnd/>
            <a:tailEnd/>
          </a:ln>
        </p:spPr>
        <p:txBody>
          <a:bodyPr wrap="none">
            <a:spAutoFit/>
          </a:bodyPr>
          <a:lstStyle/>
          <a:p>
            <a:r>
              <a:rPr lang="en-GB" b="1">
                <a:solidFill>
                  <a:schemeClr val="bg1"/>
                </a:solidFill>
              </a:rPr>
              <a:t>=</a:t>
            </a:r>
            <a:endParaRPr lang="en-GB"/>
          </a:p>
        </p:txBody>
      </p:sp>
      <p:sp>
        <p:nvSpPr>
          <p:cNvPr id="131" name="Text Box 5"/>
          <p:cNvSpPr txBox="1">
            <a:spLocks noChangeArrowheads="1"/>
          </p:cNvSpPr>
          <p:nvPr/>
        </p:nvSpPr>
        <p:spPr bwMode="auto">
          <a:xfrm>
            <a:off x="342900" y="5351463"/>
            <a:ext cx="8459788" cy="830262"/>
          </a:xfrm>
          <a:prstGeom prst="rect">
            <a:avLst/>
          </a:prstGeom>
          <a:noFill/>
          <a:ln w="9525">
            <a:noFill/>
            <a:miter lim="800000"/>
            <a:headEnd/>
            <a:tailEnd/>
          </a:ln>
        </p:spPr>
        <p:txBody>
          <a:bodyPr>
            <a:spAutoFit/>
          </a:bodyPr>
          <a:lstStyle/>
          <a:p>
            <a:pPr>
              <a:spcBef>
                <a:spcPct val="50000"/>
              </a:spcBef>
            </a:pPr>
            <a:r>
              <a:rPr lang="en-GB"/>
              <a:t>Success! Again, we find that the </a:t>
            </a:r>
            <a:r>
              <a:rPr lang="en-GB" b="1">
                <a:solidFill>
                  <a:srgbClr val="286DA6"/>
                </a:solidFill>
              </a:rPr>
              <a:t>force</a:t>
            </a:r>
            <a:r>
              <a:rPr lang="en-GB"/>
              <a:t> is equal to the </a:t>
            </a:r>
            <a:r>
              <a:rPr lang="en-GB" b="1">
                <a:solidFill>
                  <a:srgbClr val="286DA6"/>
                </a:solidFill>
              </a:rPr>
              <a:t>rate of change </a:t>
            </a:r>
            <a:r>
              <a:rPr lang="en-GB">
                <a:solidFill>
                  <a:srgbClr val="002060"/>
                </a:solidFill>
              </a:rPr>
              <a:t>in</a:t>
            </a:r>
            <a:r>
              <a:rPr lang="en-GB" b="1">
                <a:solidFill>
                  <a:srgbClr val="286DA6"/>
                </a:solidFill>
              </a:rPr>
              <a:t> momentum.</a:t>
            </a:r>
            <a:endParaRPr lang="en-GB"/>
          </a:p>
        </p:txBody>
      </p:sp>
      <p:pic>
        <p:nvPicPr>
          <p:cNvPr id="33" name="Picture 32" descr="Changing_momentum_6.1.png"/>
          <p:cNvPicPr>
            <a:picLocks noChangeAspect="1"/>
          </p:cNvPicPr>
          <p:nvPr/>
        </p:nvPicPr>
        <p:blipFill>
          <a:blip r:embed="rId4" cstate="print"/>
          <a:srcRect/>
          <a:stretch>
            <a:fillRect/>
          </a:stretch>
        </p:blipFill>
        <p:spPr bwMode="auto">
          <a:xfrm>
            <a:off x="3262313" y="1465263"/>
            <a:ext cx="2949575" cy="1006475"/>
          </a:xfrm>
          <a:prstGeom prst="rect">
            <a:avLst/>
          </a:prstGeom>
          <a:noFill/>
          <a:ln w="9525">
            <a:noFill/>
            <a:miter lim="800000"/>
            <a:headEnd/>
            <a:tailEnd/>
          </a:ln>
        </p:spPr>
      </p:pic>
      <p:pic>
        <p:nvPicPr>
          <p:cNvPr id="26" name="Picture 11">
            <a:hlinkClick r:id="" action="ppaction://hlinkshowjump?jump=nextslide"/>
            <a:extLst>
              <a:ext uri="{FF2B5EF4-FFF2-40B4-BE49-F238E27FC236}">
                <a16:creationId xmlns:a16="http://schemas.microsoft.com/office/drawing/2014/main" id="{FA89FFD6-9788-4DEF-9637-F7E54E5D87F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7" name="Picture 9" descr="notes_icon">
            <a:extLst>
              <a:ext uri="{FF2B5EF4-FFF2-40B4-BE49-F238E27FC236}">
                <a16:creationId xmlns:a16="http://schemas.microsoft.com/office/drawing/2014/main" id="{AC9124BA-74CC-444E-827B-2A39DD307899}"/>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25" name="Picture 9">
            <a:extLst>
              <a:ext uri="{FF2B5EF4-FFF2-40B4-BE49-F238E27FC236}">
                <a16:creationId xmlns:a16="http://schemas.microsoft.com/office/drawing/2014/main" id="{A849FCD4-9090-429A-8635-7E68DA76297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8502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9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9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3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8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83"/>
                                        </p:tgtEl>
                                        <p:attrNameLst>
                                          <p:attrName>style.visibility</p:attrName>
                                        </p:attrNameLst>
                                      </p:cBhvr>
                                      <p:to>
                                        <p:strVal val="visible"/>
                                      </p:to>
                                    </p:set>
                                  </p:childTnLst>
                                </p:cTn>
                              </p:par>
                              <p:par>
                                <p:cTn id="47" presetID="1" presetClass="entr" presetSubtype="0" fill="hold" grpId="0" nodeType="withEffect" nodePh="1">
                                  <p:stCondLst>
                                    <p:cond delay="0"/>
                                  </p:stCondLst>
                                  <p:endCondLst>
                                    <p:cond evt="begin" delay="0">
                                      <p:tn val="47"/>
                                    </p:cond>
                                  </p:endCondLst>
                                  <p:childTnLst>
                                    <p:set>
                                      <p:cBhvr>
                                        <p:cTn id="48" dur="1" fill="hold">
                                          <p:stCondLst>
                                            <p:cond delay="0"/>
                                          </p:stCondLst>
                                        </p:cTn>
                                        <p:tgtEl>
                                          <p:spTgt spid="1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8" grpId="0"/>
      <p:bldP spid="15391" grpId="0" animBg="1"/>
      <p:bldP spid="15392" grpId="0"/>
      <p:bldP spid="15389" grpId="0" animBg="1"/>
      <p:bldP spid="15390" grpId="0"/>
      <p:bldP spid="115" grpId="0" animBg="1"/>
      <p:bldP spid="15375" grpId="0" animBg="1"/>
      <p:bldP spid="124" grpId="0"/>
      <p:bldP spid="125" grpId="0"/>
      <p:bldP spid="15377" grpId="0"/>
      <p:bldP spid="120" grpId="0"/>
      <p:bldP spid="126" grpId="0"/>
      <p:bldP spid="127" grpId="0"/>
      <p:bldP spid="15382" grpId="0" animBg="1"/>
      <p:bldP spid="15383" grpId="0"/>
      <p:bldP spid="1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noChangeArrowheads="1"/>
          </p:cNvSpPr>
          <p:nvPr/>
        </p:nvSpPr>
        <p:spPr bwMode="auto">
          <a:xfrm>
            <a:off x="342900" y="2422525"/>
            <a:ext cx="4668838" cy="474663"/>
          </a:xfrm>
          <a:prstGeom prst="rect">
            <a:avLst/>
          </a:prstGeom>
          <a:solidFill>
            <a:srgbClr val="BEDAF0"/>
          </a:solidFill>
          <a:ln w="9525" algn="ctr">
            <a:noFill/>
            <a:round/>
            <a:headEnd/>
            <a:tailEnd/>
          </a:ln>
        </p:spPr>
        <p:txBody>
          <a:bodyPr/>
          <a:lstStyle/>
          <a:p>
            <a:endParaRPr lang="en-GB"/>
          </a:p>
        </p:txBody>
      </p:sp>
      <p:sp>
        <p:nvSpPr>
          <p:cNvPr id="16387" name="Text Box 2"/>
          <p:cNvSpPr txBox="1">
            <a:spLocks noChangeArrowheads="1"/>
          </p:cNvSpPr>
          <p:nvPr/>
        </p:nvSpPr>
        <p:spPr bwMode="auto">
          <a:xfrm>
            <a:off x="342901" y="784225"/>
            <a:ext cx="5143500" cy="1570038"/>
          </a:xfrm>
          <a:prstGeom prst="rect">
            <a:avLst/>
          </a:prstGeom>
          <a:noFill/>
          <a:ln w="9525">
            <a:noFill/>
            <a:miter lim="800000"/>
            <a:headEnd/>
            <a:tailEnd/>
          </a:ln>
        </p:spPr>
        <p:txBody>
          <a:bodyPr wrap="square">
            <a:spAutoFit/>
          </a:bodyPr>
          <a:lstStyle/>
          <a:p>
            <a:pPr>
              <a:spcBef>
                <a:spcPct val="50000"/>
              </a:spcBef>
            </a:pPr>
            <a:r>
              <a:rPr lang="en-GB" dirty="0"/>
              <a:t>A football of mass </a:t>
            </a:r>
            <a:r>
              <a:rPr lang="en-GB" b="1" dirty="0"/>
              <a:t>0.5</a:t>
            </a:r>
            <a:r>
              <a:rPr lang="en-GB" sz="1000" b="1" dirty="0"/>
              <a:t> </a:t>
            </a:r>
            <a:r>
              <a:rPr lang="en-GB" b="1" dirty="0"/>
              <a:t>kg </a:t>
            </a:r>
            <a:r>
              <a:rPr lang="en-GB" dirty="0"/>
              <a:t>is kicked from stationary to a velocity of </a:t>
            </a:r>
            <a:r>
              <a:rPr lang="en-GB" b="1" dirty="0"/>
              <a:t>8</a:t>
            </a:r>
            <a:r>
              <a:rPr lang="en-GB" sz="1000" b="1" dirty="0"/>
              <a:t> </a:t>
            </a:r>
            <a:r>
              <a:rPr lang="en-GB" b="1" dirty="0"/>
              <a:t>m/s</a:t>
            </a:r>
            <a:r>
              <a:rPr lang="en-GB" dirty="0"/>
              <a:t>. </a:t>
            </a:r>
            <a:br>
              <a:rPr lang="en-GB" dirty="0"/>
            </a:br>
            <a:r>
              <a:rPr lang="en-GB" dirty="0"/>
              <a:t>The kicker’s foot is in contact with ball for </a:t>
            </a:r>
            <a:r>
              <a:rPr lang="en-GB" b="1" dirty="0"/>
              <a:t>0.1 seconds</a:t>
            </a:r>
            <a:r>
              <a:rPr lang="en-GB" dirty="0"/>
              <a:t>. </a:t>
            </a:r>
          </a:p>
        </p:txBody>
      </p:sp>
      <p:sp>
        <p:nvSpPr>
          <p:cNvPr id="16388" name="Rectangle 3"/>
          <p:cNvSpPr>
            <a:spLocks noGrp="1" noChangeArrowheads="1"/>
          </p:cNvSpPr>
          <p:nvPr>
            <p:ph type="title"/>
          </p:nvPr>
        </p:nvSpPr>
        <p:spPr/>
        <p:txBody>
          <a:bodyPr/>
          <a:lstStyle/>
          <a:p>
            <a:r>
              <a:rPr lang="en-GB"/>
              <a:t>Change in momentum question 1</a:t>
            </a:r>
          </a:p>
        </p:txBody>
      </p:sp>
      <p:sp>
        <p:nvSpPr>
          <p:cNvPr id="220164" name="Text Box 4"/>
          <p:cNvSpPr txBox="1">
            <a:spLocks noChangeArrowheads="1"/>
          </p:cNvSpPr>
          <p:nvPr/>
        </p:nvSpPr>
        <p:spPr bwMode="auto">
          <a:xfrm>
            <a:off x="2170113" y="5919788"/>
            <a:ext cx="989012" cy="457200"/>
          </a:xfrm>
          <a:prstGeom prst="rect">
            <a:avLst/>
          </a:prstGeom>
          <a:noFill/>
          <a:ln w="9525" algn="ctr">
            <a:noFill/>
            <a:miter lim="800000"/>
            <a:headEnd/>
            <a:tailEnd/>
          </a:ln>
        </p:spPr>
        <p:txBody>
          <a:bodyPr>
            <a:spAutoFit/>
          </a:bodyPr>
          <a:lstStyle/>
          <a:p>
            <a:pPr algn="ctr" eaLnBrk="1" hangingPunct="1">
              <a:spcBef>
                <a:spcPct val="50000"/>
              </a:spcBef>
            </a:pPr>
            <a:r>
              <a:rPr lang="en-GB" b="1">
                <a:solidFill>
                  <a:srgbClr val="286DA6"/>
                </a:solidFill>
              </a:rPr>
              <a:t>40</a:t>
            </a:r>
            <a:r>
              <a:rPr lang="en-GB" sz="1000" b="1">
                <a:solidFill>
                  <a:srgbClr val="286DA6"/>
                </a:solidFill>
              </a:rPr>
              <a:t> </a:t>
            </a:r>
            <a:r>
              <a:rPr lang="en-GB" b="1">
                <a:solidFill>
                  <a:srgbClr val="286DA6"/>
                </a:solidFill>
              </a:rPr>
              <a:t>N</a:t>
            </a:r>
          </a:p>
        </p:txBody>
      </p:sp>
      <p:sp>
        <p:nvSpPr>
          <p:cNvPr id="220166" name="Text Box 6"/>
          <p:cNvSpPr txBox="1">
            <a:spLocks noChangeArrowheads="1"/>
          </p:cNvSpPr>
          <p:nvPr/>
        </p:nvSpPr>
        <p:spPr bwMode="auto">
          <a:xfrm>
            <a:off x="706438" y="3254375"/>
            <a:ext cx="1592262" cy="457200"/>
          </a:xfrm>
          <a:prstGeom prst="rect">
            <a:avLst/>
          </a:prstGeom>
          <a:noFill/>
          <a:ln w="9525" algn="ctr">
            <a:noFill/>
            <a:miter lim="800000"/>
            <a:headEnd/>
            <a:tailEnd/>
          </a:ln>
        </p:spPr>
        <p:txBody>
          <a:bodyPr>
            <a:spAutoFit/>
          </a:bodyPr>
          <a:lstStyle/>
          <a:p>
            <a:pPr algn="ctr" eaLnBrk="1" hangingPunct="1">
              <a:spcBef>
                <a:spcPct val="50000"/>
              </a:spcBef>
            </a:pPr>
            <a:r>
              <a:rPr lang="en-GB">
                <a:solidFill>
                  <a:srgbClr val="010066"/>
                </a:solidFill>
              </a:rPr>
              <a:t>force  </a:t>
            </a:r>
          </a:p>
        </p:txBody>
      </p:sp>
      <p:sp>
        <p:nvSpPr>
          <p:cNvPr id="16408" name="Rectangle 7"/>
          <p:cNvSpPr>
            <a:spLocks noChangeArrowheads="1"/>
          </p:cNvSpPr>
          <p:nvPr/>
        </p:nvSpPr>
        <p:spPr bwMode="auto">
          <a:xfrm>
            <a:off x="2427288" y="3132667"/>
            <a:ext cx="3146425" cy="793750"/>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dirty="0">
                <a:solidFill>
                  <a:srgbClr val="010066"/>
                </a:solidFill>
              </a:rPr>
              <a:t>change in momentum</a:t>
            </a:r>
            <a:endParaRPr lang="en-GB" sz="600" dirty="0">
              <a:solidFill>
                <a:srgbClr val="010066"/>
              </a:solidFill>
            </a:endParaRPr>
          </a:p>
          <a:p>
            <a:pPr algn="ctr" eaLnBrk="1" hangingPunct="1">
              <a:lnSpc>
                <a:spcPct val="70000"/>
              </a:lnSpc>
              <a:spcBef>
                <a:spcPct val="50000"/>
              </a:spcBef>
            </a:pPr>
            <a:r>
              <a:rPr lang="en-GB" dirty="0">
                <a:solidFill>
                  <a:srgbClr val="010066"/>
                </a:solidFill>
              </a:rPr>
              <a:t>time</a:t>
            </a:r>
          </a:p>
        </p:txBody>
      </p:sp>
      <p:sp>
        <p:nvSpPr>
          <p:cNvPr id="16409" name="Line 8"/>
          <p:cNvSpPr>
            <a:spLocks noChangeShapeType="1"/>
          </p:cNvSpPr>
          <p:nvPr/>
        </p:nvSpPr>
        <p:spPr bwMode="auto">
          <a:xfrm>
            <a:off x="2312988" y="3495675"/>
            <a:ext cx="3375025" cy="0"/>
          </a:xfrm>
          <a:prstGeom prst="line">
            <a:avLst/>
          </a:prstGeom>
          <a:noFill/>
          <a:ln w="28575">
            <a:solidFill>
              <a:srgbClr val="010066"/>
            </a:solidFill>
            <a:round/>
            <a:headEnd/>
            <a:tailEnd/>
          </a:ln>
        </p:spPr>
        <p:txBody>
          <a:bodyPr>
            <a:spAutoFit/>
          </a:bodyPr>
          <a:lstStyle/>
          <a:p>
            <a:endParaRPr lang="en-GB"/>
          </a:p>
        </p:txBody>
      </p:sp>
      <p:sp>
        <p:nvSpPr>
          <p:cNvPr id="16405" name="Text Box 10"/>
          <p:cNvSpPr txBox="1">
            <a:spLocks noChangeArrowheads="1"/>
          </p:cNvSpPr>
          <p:nvPr/>
        </p:nvSpPr>
        <p:spPr bwMode="auto">
          <a:xfrm>
            <a:off x="2087563" y="4152019"/>
            <a:ext cx="3398837" cy="355600"/>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dirty="0">
                <a:solidFill>
                  <a:srgbClr val="010066"/>
                </a:solidFill>
              </a:rPr>
              <a:t>  (0.5 × 8) – (0.5 × 0) </a:t>
            </a:r>
          </a:p>
        </p:txBody>
      </p:sp>
      <p:sp>
        <p:nvSpPr>
          <p:cNvPr id="16406" name="Text Box 11"/>
          <p:cNvSpPr txBox="1">
            <a:spLocks noChangeArrowheads="1"/>
          </p:cNvSpPr>
          <p:nvPr/>
        </p:nvSpPr>
        <p:spPr bwMode="auto">
          <a:xfrm>
            <a:off x="3441700" y="4672366"/>
            <a:ext cx="692150" cy="347662"/>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a:solidFill>
                  <a:srgbClr val="010066"/>
                </a:solidFill>
              </a:rPr>
              <a:t>0.1</a:t>
            </a:r>
          </a:p>
        </p:txBody>
      </p:sp>
      <p:sp>
        <p:nvSpPr>
          <p:cNvPr id="16407" name="Line 12"/>
          <p:cNvSpPr>
            <a:spLocks noChangeShapeType="1"/>
          </p:cNvSpPr>
          <p:nvPr/>
        </p:nvSpPr>
        <p:spPr bwMode="auto">
          <a:xfrm>
            <a:off x="2406650" y="4556125"/>
            <a:ext cx="2760663" cy="0"/>
          </a:xfrm>
          <a:prstGeom prst="line">
            <a:avLst/>
          </a:prstGeom>
          <a:noFill/>
          <a:ln w="28575">
            <a:solidFill>
              <a:srgbClr val="010066"/>
            </a:solidFill>
            <a:round/>
            <a:headEnd/>
            <a:tailEnd/>
          </a:ln>
        </p:spPr>
        <p:txBody>
          <a:bodyPr>
            <a:spAutoFit/>
          </a:bodyPr>
          <a:lstStyle/>
          <a:p>
            <a:endParaRPr lang="en-GB"/>
          </a:p>
        </p:txBody>
      </p:sp>
      <p:sp>
        <p:nvSpPr>
          <p:cNvPr id="16402" name="Text Box 14"/>
          <p:cNvSpPr txBox="1">
            <a:spLocks noChangeArrowheads="1"/>
          </p:cNvSpPr>
          <p:nvPr/>
        </p:nvSpPr>
        <p:spPr bwMode="auto">
          <a:xfrm>
            <a:off x="2355850" y="4972403"/>
            <a:ext cx="704850" cy="355600"/>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a:solidFill>
                  <a:srgbClr val="010066"/>
                </a:solidFill>
              </a:rPr>
              <a:t>4</a:t>
            </a:r>
          </a:p>
        </p:txBody>
      </p:sp>
      <p:sp>
        <p:nvSpPr>
          <p:cNvPr id="16403" name="Text Box 15"/>
          <p:cNvSpPr txBox="1">
            <a:spLocks noChangeArrowheads="1"/>
          </p:cNvSpPr>
          <p:nvPr/>
        </p:nvSpPr>
        <p:spPr bwMode="auto">
          <a:xfrm>
            <a:off x="2354263" y="5420078"/>
            <a:ext cx="708025" cy="350838"/>
          </a:xfrm>
          <a:prstGeom prst="rect">
            <a:avLst/>
          </a:prstGeom>
          <a:noFill/>
          <a:ln w="9525" algn="ctr">
            <a:noFill/>
            <a:miter lim="800000"/>
            <a:headEnd/>
            <a:tailEnd/>
          </a:ln>
        </p:spPr>
        <p:txBody>
          <a:bodyPr anchor="b">
            <a:spAutoFit/>
          </a:bodyPr>
          <a:lstStyle/>
          <a:p>
            <a:pPr algn="ctr" eaLnBrk="1" hangingPunct="1">
              <a:lnSpc>
                <a:spcPct val="70000"/>
              </a:lnSpc>
              <a:spcBef>
                <a:spcPct val="50000"/>
              </a:spcBef>
            </a:pPr>
            <a:r>
              <a:rPr lang="en-GB">
                <a:solidFill>
                  <a:srgbClr val="010066"/>
                </a:solidFill>
              </a:rPr>
              <a:t>0.1</a:t>
            </a:r>
          </a:p>
        </p:txBody>
      </p:sp>
      <p:sp>
        <p:nvSpPr>
          <p:cNvPr id="16404" name="Line 16"/>
          <p:cNvSpPr>
            <a:spLocks noChangeShapeType="1"/>
          </p:cNvSpPr>
          <p:nvPr/>
        </p:nvSpPr>
        <p:spPr bwMode="auto">
          <a:xfrm flipV="1">
            <a:off x="2414588" y="5321300"/>
            <a:ext cx="587375" cy="0"/>
          </a:xfrm>
          <a:prstGeom prst="line">
            <a:avLst/>
          </a:prstGeom>
          <a:noFill/>
          <a:ln w="28575">
            <a:solidFill>
              <a:srgbClr val="010066"/>
            </a:solidFill>
            <a:round/>
            <a:headEnd/>
            <a:tailEnd/>
          </a:ln>
        </p:spPr>
        <p:txBody>
          <a:bodyPr>
            <a:spAutoFit/>
          </a:bodyPr>
          <a:lstStyle/>
          <a:p>
            <a:endParaRPr lang="en-GB"/>
          </a:p>
        </p:txBody>
      </p:sp>
      <p:pic>
        <p:nvPicPr>
          <p:cNvPr id="16399" name="Picture 17" descr="233283_5548_credit"/>
          <p:cNvPicPr>
            <a:picLocks noChangeAspect="1" noChangeArrowheads="1"/>
          </p:cNvPicPr>
          <p:nvPr/>
        </p:nvPicPr>
        <p:blipFill>
          <a:blip r:embed="rId4" cstate="print"/>
          <a:srcRect/>
          <a:stretch>
            <a:fillRect/>
          </a:stretch>
        </p:blipFill>
        <p:spPr bwMode="auto">
          <a:xfrm>
            <a:off x="5973763" y="1057275"/>
            <a:ext cx="2828925" cy="3106738"/>
          </a:xfrm>
          <a:prstGeom prst="rect">
            <a:avLst/>
          </a:prstGeom>
          <a:noFill/>
          <a:ln w="9525">
            <a:noFill/>
            <a:miter lim="800000"/>
            <a:headEnd/>
            <a:tailEnd/>
          </a:ln>
        </p:spPr>
      </p:pic>
      <p:sp>
        <p:nvSpPr>
          <p:cNvPr id="17" name="Rectangle 16"/>
          <p:cNvSpPr>
            <a:spLocks noChangeArrowheads="1"/>
          </p:cNvSpPr>
          <p:nvPr/>
        </p:nvSpPr>
        <p:spPr bwMode="auto">
          <a:xfrm>
            <a:off x="342900" y="2425700"/>
            <a:ext cx="4656138" cy="461963"/>
          </a:xfrm>
          <a:prstGeom prst="rect">
            <a:avLst/>
          </a:prstGeom>
          <a:noFill/>
          <a:ln w="9525">
            <a:noFill/>
            <a:miter lim="800000"/>
            <a:headEnd/>
            <a:tailEnd/>
          </a:ln>
        </p:spPr>
        <p:txBody>
          <a:bodyPr>
            <a:spAutoFit/>
          </a:bodyPr>
          <a:lstStyle/>
          <a:p>
            <a:pPr algn="ctr"/>
            <a:r>
              <a:rPr lang="en-GB"/>
              <a:t>What force does the kicker use?</a:t>
            </a:r>
          </a:p>
        </p:txBody>
      </p:sp>
      <p:sp>
        <p:nvSpPr>
          <p:cNvPr id="18" name="TextBox 17"/>
          <p:cNvSpPr txBox="1">
            <a:spLocks noChangeArrowheads="1"/>
          </p:cNvSpPr>
          <p:nvPr/>
        </p:nvSpPr>
        <p:spPr bwMode="auto">
          <a:xfrm>
            <a:off x="1879600" y="4333875"/>
            <a:ext cx="404813" cy="463550"/>
          </a:xfrm>
          <a:prstGeom prst="rect">
            <a:avLst/>
          </a:prstGeom>
          <a:noFill/>
          <a:ln w="9525">
            <a:noFill/>
            <a:miter lim="800000"/>
            <a:headEnd/>
            <a:tailEnd/>
          </a:ln>
        </p:spPr>
        <p:txBody>
          <a:bodyPr>
            <a:spAutoFit/>
          </a:bodyPr>
          <a:lstStyle/>
          <a:p>
            <a:pPr algn="ctr"/>
            <a:r>
              <a:rPr lang="en-GB"/>
              <a:t>=</a:t>
            </a:r>
          </a:p>
        </p:txBody>
      </p:sp>
      <p:sp>
        <p:nvSpPr>
          <p:cNvPr id="21" name="TextBox 20"/>
          <p:cNvSpPr txBox="1">
            <a:spLocks noChangeArrowheads="1"/>
          </p:cNvSpPr>
          <p:nvPr/>
        </p:nvSpPr>
        <p:spPr bwMode="auto">
          <a:xfrm>
            <a:off x="1879600" y="5089525"/>
            <a:ext cx="404813" cy="463550"/>
          </a:xfrm>
          <a:prstGeom prst="rect">
            <a:avLst/>
          </a:prstGeom>
          <a:noFill/>
          <a:ln w="9525">
            <a:noFill/>
            <a:miter lim="800000"/>
            <a:headEnd/>
            <a:tailEnd/>
          </a:ln>
        </p:spPr>
        <p:txBody>
          <a:bodyPr>
            <a:spAutoFit/>
          </a:bodyPr>
          <a:lstStyle/>
          <a:p>
            <a:pPr algn="ctr"/>
            <a:r>
              <a:rPr lang="en-GB"/>
              <a:t>=</a:t>
            </a:r>
          </a:p>
        </p:txBody>
      </p:sp>
      <p:sp>
        <p:nvSpPr>
          <p:cNvPr id="22" name="TextBox 21"/>
          <p:cNvSpPr txBox="1">
            <a:spLocks noChangeArrowheads="1"/>
          </p:cNvSpPr>
          <p:nvPr/>
        </p:nvSpPr>
        <p:spPr bwMode="auto">
          <a:xfrm>
            <a:off x="1879600" y="5916613"/>
            <a:ext cx="404813" cy="463550"/>
          </a:xfrm>
          <a:prstGeom prst="rect">
            <a:avLst/>
          </a:prstGeom>
          <a:noFill/>
          <a:ln w="9525">
            <a:noFill/>
            <a:miter lim="800000"/>
            <a:headEnd/>
            <a:tailEnd/>
          </a:ln>
        </p:spPr>
        <p:txBody>
          <a:bodyPr>
            <a:spAutoFit/>
          </a:bodyPr>
          <a:lstStyle/>
          <a:p>
            <a:pPr algn="ctr"/>
            <a:r>
              <a:rPr lang="en-GB"/>
              <a:t>=</a:t>
            </a:r>
          </a:p>
        </p:txBody>
      </p:sp>
      <p:sp>
        <p:nvSpPr>
          <p:cNvPr id="23" name="TextBox 22"/>
          <p:cNvSpPr txBox="1">
            <a:spLocks noChangeArrowheads="1"/>
          </p:cNvSpPr>
          <p:nvPr/>
        </p:nvSpPr>
        <p:spPr bwMode="auto">
          <a:xfrm>
            <a:off x="1892300" y="3251200"/>
            <a:ext cx="403225" cy="463550"/>
          </a:xfrm>
          <a:prstGeom prst="rect">
            <a:avLst/>
          </a:prstGeom>
          <a:noFill/>
          <a:ln w="9525">
            <a:noFill/>
            <a:miter lim="800000"/>
            <a:headEnd/>
            <a:tailEnd/>
          </a:ln>
        </p:spPr>
        <p:txBody>
          <a:bodyPr>
            <a:spAutoFit/>
          </a:bodyPr>
          <a:lstStyle/>
          <a:p>
            <a:pPr algn="ctr"/>
            <a:r>
              <a:rPr lang="en-GB"/>
              <a:t>=</a:t>
            </a:r>
          </a:p>
        </p:txBody>
      </p:sp>
      <p:pic>
        <p:nvPicPr>
          <p:cNvPr id="24" name="Picture 11">
            <a:hlinkClick r:id="" action="ppaction://hlinkshowjump?jump=nextslide"/>
            <a:extLst>
              <a:ext uri="{FF2B5EF4-FFF2-40B4-BE49-F238E27FC236}">
                <a16:creationId xmlns:a16="http://schemas.microsoft.com/office/drawing/2014/main" id="{35646F9F-952D-4A29-B6C4-80DE71DA864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5" name="Picture 24">
            <a:extLst>
              <a:ext uri="{FF2B5EF4-FFF2-40B4-BE49-F238E27FC236}">
                <a16:creationId xmlns:a16="http://schemas.microsoft.com/office/drawing/2014/main" id="{ECE57538-BFB7-46FB-B4D2-FACDD3311F4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01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40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4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4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40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40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40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4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016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20164" grpId="0"/>
      <p:bldP spid="220166" grpId="0"/>
      <p:bldP spid="16408" grpId="0"/>
      <p:bldP spid="16409" grpId="0" animBg="1"/>
      <p:bldP spid="16405" grpId="0"/>
      <p:bldP spid="16406" grpId="0"/>
      <p:bldP spid="16407" grpId="0" animBg="1"/>
      <p:bldP spid="16402" grpId="0"/>
      <p:bldP spid="16403" grpId="0"/>
      <p:bldP spid="16404" grpId="0" animBg="1"/>
      <p:bldP spid="17" grpId="0"/>
      <p:bldP spid="18"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42900" y="784225"/>
            <a:ext cx="8801100" cy="1200150"/>
          </a:xfrm>
          <a:prstGeom prst="rect">
            <a:avLst/>
          </a:prstGeom>
          <a:noFill/>
          <a:ln w="9525">
            <a:noFill/>
            <a:miter lim="800000"/>
            <a:headEnd/>
            <a:tailEnd/>
          </a:ln>
        </p:spPr>
        <p:txBody>
          <a:bodyPr wrap="square">
            <a:spAutoFit/>
          </a:bodyPr>
          <a:lstStyle/>
          <a:p>
            <a:pPr>
              <a:spcBef>
                <a:spcPct val="50000"/>
              </a:spcBef>
            </a:pPr>
            <a:r>
              <a:rPr lang="en-GB" dirty="0"/>
              <a:t>A tennis ball is rolled at a stationary toy car of mass </a:t>
            </a:r>
            <a:r>
              <a:rPr lang="en-GB" b="1" dirty="0"/>
              <a:t>0.1</a:t>
            </a:r>
            <a:r>
              <a:rPr lang="en-GB" sz="1000" b="1" dirty="0"/>
              <a:t> </a:t>
            </a:r>
            <a:r>
              <a:rPr lang="en-GB" b="1" dirty="0"/>
              <a:t>kg</a:t>
            </a:r>
            <a:r>
              <a:rPr lang="en-GB" dirty="0"/>
              <a:t>. </a:t>
            </a:r>
            <a:br>
              <a:rPr lang="en-GB" dirty="0"/>
            </a:br>
            <a:r>
              <a:rPr lang="en-GB" dirty="0"/>
              <a:t>After the collision, the car then moves with a velocity of </a:t>
            </a:r>
            <a:r>
              <a:rPr lang="en-GB" b="1" dirty="0"/>
              <a:t>0.5</a:t>
            </a:r>
            <a:r>
              <a:rPr lang="en-GB" sz="1000" b="1" dirty="0"/>
              <a:t> </a:t>
            </a:r>
            <a:r>
              <a:rPr lang="en-GB" b="1" dirty="0"/>
              <a:t>m/s</a:t>
            </a:r>
            <a:r>
              <a:rPr lang="en-GB" dirty="0"/>
              <a:t>. The ball and car are in contact for </a:t>
            </a:r>
            <a:r>
              <a:rPr lang="en-GB" b="1" dirty="0"/>
              <a:t>0.05 seconds</a:t>
            </a:r>
            <a:r>
              <a:rPr lang="en-GB" dirty="0"/>
              <a:t>. </a:t>
            </a:r>
          </a:p>
        </p:txBody>
      </p:sp>
      <p:sp>
        <p:nvSpPr>
          <p:cNvPr id="17411" name="Rectangle 3"/>
          <p:cNvSpPr>
            <a:spLocks noGrp="1" noChangeArrowheads="1"/>
          </p:cNvSpPr>
          <p:nvPr>
            <p:ph type="title"/>
          </p:nvPr>
        </p:nvSpPr>
        <p:spPr/>
        <p:txBody>
          <a:bodyPr/>
          <a:lstStyle/>
          <a:p>
            <a:r>
              <a:rPr lang="en-GB"/>
              <a:t>Change in momentum question 2</a:t>
            </a:r>
          </a:p>
        </p:txBody>
      </p:sp>
      <p:sp>
        <p:nvSpPr>
          <p:cNvPr id="220164" name="Text Box 4"/>
          <p:cNvSpPr txBox="1">
            <a:spLocks noChangeArrowheads="1"/>
          </p:cNvSpPr>
          <p:nvPr/>
        </p:nvSpPr>
        <p:spPr bwMode="auto">
          <a:xfrm>
            <a:off x="5284788" y="5983288"/>
            <a:ext cx="989012" cy="457200"/>
          </a:xfrm>
          <a:prstGeom prst="rect">
            <a:avLst/>
          </a:prstGeom>
          <a:noFill/>
          <a:ln w="9525" algn="ctr">
            <a:noFill/>
            <a:miter lim="800000"/>
            <a:headEnd/>
            <a:tailEnd/>
          </a:ln>
        </p:spPr>
        <p:txBody>
          <a:bodyPr>
            <a:spAutoFit/>
          </a:bodyPr>
          <a:lstStyle/>
          <a:p>
            <a:pPr algn="ctr" eaLnBrk="1" hangingPunct="1">
              <a:spcBef>
                <a:spcPct val="50000"/>
              </a:spcBef>
            </a:pPr>
            <a:r>
              <a:rPr lang="en-GB" b="1">
                <a:solidFill>
                  <a:srgbClr val="286DA6"/>
                </a:solidFill>
              </a:rPr>
              <a:t>1</a:t>
            </a:r>
            <a:r>
              <a:rPr lang="en-GB" sz="1000" b="1">
                <a:solidFill>
                  <a:srgbClr val="286DA6"/>
                </a:solidFill>
              </a:rPr>
              <a:t> </a:t>
            </a:r>
            <a:r>
              <a:rPr lang="en-GB" b="1">
                <a:solidFill>
                  <a:srgbClr val="286DA6"/>
                </a:solidFill>
              </a:rPr>
              <a:t>N</a:t>
            </a:r>
          </a:p>
        </p:txBody>
      </p:sp>
      <p:sp>
        <p:nvSpPr>
          <p:cNvPr id="220166" name="Text Box 6"/>
          <p:cNvSpPr txBox="1">
            <a:spLocks noChangeArrowheads="1"/>
          </p:cNvSpPr>
          <p:nvPr/>
        </p:nvSpPr>
        <p:spPr bwMode="auto">
          <a:xfrm>
            <a:off x="3821113" y="3328988"/>
            <a:ext cx="1592262" cy="457200"/>
          </a:xfrm>
          <a:prstGeom prst="rect">
            <a:avLst/>
          </a:prstGeom>
          <a:noFill/>
          <a:ln w="9525" algn="ctr">
            <a:noFill/>
            <a:miter lim="800000"/>
            <a:headEnd/>
            <a:tailEnd/>
          </a:ln>
        </p:spPr>
        <p:txBody>
          <a:bodyPr>
            <a:spAutoFit/>
          </a:bodyPr>
          <a:lstStyle/>
          <a:p>
            <a:pPr algn="ctr" eaLnBrk="1" hangingPunct="1">
              <a:spcBef>
                <a:spcPct val="50000"/>
              </a:spcBef>
            </a:pPr>
            <a:r>
              <a:rPr lang="en-GB">
                <a:solidFill>
                  <a:srgbClr val="010066"/>
                </a:solidFill>
              </a:rPr>
              <a:t>force  </a:t>
            </a:r>
          </a:p>
        </p:txBody>
      </p:sp>
      <p:sp>
        <p:nvSpPr>
          <p:cNvPr id="17433" name="Rectangle 7"/>
          <p:cNvSpPr>
            <a:spLocks noChangeArrowheads="1"/>
          </p:cNvSpPr>
          <p:nvPr/>
        </p:nvSpPr>
        <p:spPr bwMode="auto">
          <a:xfrm>
            <a:off x="5541963" y="3207280"/>
            <a:ext cx="3146425" cy="795337"/>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dirty="0">
                <a:solidFill>
                  <a:srgbClr val="010066"/>
                </a:solidFill>
              </a:rPr>
              <a:t>change in momentum</a:t>
            </a:r>
            <a:endParaRPr lang="en-GB" sz="600" dirty="0">
              <a:solidFill>
                <a:srgbClr val="010066"/>
              </a:solidFill>
            </a:endParaRPr>
          </a:p>
          <a:p>
            <a:pPr algn="ctr" eaLnBrk="1" hangingPunct="1">
              <a:lnSpc>
                <a:spcPct val="70000"/>
              </a:lnSpc>
              <a:spcBef>
                <a:spcPct val="50000"/>
              </a:spcBef>
            </a:pPr>
            <a:r>
              <a:rPr lang="en-GB" dirty="0">
                <a:solidFill>
                  <a:srgbClr val="010066"/>
                </a:solidFill>
              </a:rPr>
              <a:t>time</a:t>
            </a:r>
          </a:p>
        </p:txBody>
      </p:sp>
      <p:sp>
        <p:nvSpPr>
          <p:cNvPr id="17434" name="Line 8"/>
          <p:cNvSpPr>
            <a:spLocks noChangeShapeType="1"/>
          </p:cNvSpPr>
          <p:nvPr/>
        </p:nvSpPr>
        <p:spPr bwMode="auto">
          <a:xfrm>
            <a:off x="5427663" y="3571875"/>
            <a:ext cx="3375025" cy="0"/>
          </a:xfrm>
          <a:prstGeom prst="line">
            <a:avLst/>
          </a:prstGeom>
          <a:noFill/>
          <a:ln w="28575">
            <a:solidFill>
              <a:srgbClr val="010066"/>
            </a:solidFill>
            <a:round/>
            <a:headEnd/>
            <a:tailEnd/>
          </a:ln>
        </p:spPr>
        <p:txBody>
          <a:bodyPr>
            <a:spAutoFit/>
          </a:bodyPr>
          <a:lstStyle/>
          <a:p>
            <a:endParaRPr lang="en-GB"/>
          </a:p>
        </p:txBody>
      </p:sp>
      <p:sp>
        <p:nvSpPr>
          <p:cNvPr id="17430" name="Text Box 10"/>
          <p:cNvSpPr txBox="1">
            <a:spLocks noChangeArrowheads="1"/>
          </p:cNvSpPr>
          <p:nvPr/>
        </p:nvSpPr>
        <p:spPr bwMode="auto">
          <a:xfrm>
            <a:off x="5202238" y="4191530"/>
            <a:ext cx="3398837" cy="355600"/>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dirty="0">
                <a:solidFill>
                  <a:srgbClr val="010066"/>
                </a:solidFill>
              </a:rPr>
              <a:t>  (0.1 × 0.5) – (0.1 × 0) </a:t>
            </a:r>
          </a:p>
        </p:txBody>
      </p:sp>
      <p:sp>
        <p:nvSpPr>
          <p:cNvPr id="17431" name="Text Box 11"/>
          <p:cNvSpPr txBox="1">
            <a:spLocks noChangeArrowheads="1"/>
          </p:cNvSpPr>
          <p:nvPr/>
        </p:nvSpPr>
        <p:spPr bwMode="auto">
          <a:xfrm>
            <a:off x="6554788" y="4734455"/>
            <a:ext cx="950912" cy="350837"/>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a:solidFill>
                  <a:srgbClr val="010066"/>
                </a:solidFill>
              </a:rPr>
              <a:t>0.05</a:t>
            </a:r>
          </a:p>
        </p:txBody>
      </p:sp>
      <p:sp>
        <p:nvSpPr>
          <p:cNvPr id="17432" name="Line 12"/>
          <p:cNvSpPr>
            <a:spLocks noChangeShapeType="1"/>
          </p:cNvSpPr>
          <p:nvPr/>
        </p:nvSpPr>
        <p:spPr bwMode="auto">
          <a:xfrm>
            <a:off x="5521325" y="4606925"/>
            <a:ext cx="2760663" cy="0"/>
          </a:xfrm>
          <a:prstGeom prst="line">
            <a:avLst/>
          </a:prstGeom>
          <a:noFill/>
          <a:ln w="28575">
            <a:solidFill>
              <a:srgbClr val="010066"/>
            </a:solidFill>
            <a:round/>
            <a:headEnd/>
            <a:tailEnd/>
          </a:ln>
        </p:spPr>
        <p:txBody>
          <a:bodyPr>
            <a:spAutoFit/>
          </a:bodyPr>
          <a:lstStyle/>
          <a:p>
            <a:endParaRPr lang="en-GB"/>
          </a:p>
        </p:txBody>
      </p:sp>
      <p:sp>
        <p:nvSpPr>
          <p:cNvPr id="17427" name="Text Box 14"/>
          <p:cNvSpPr txBox="1">
            <a:spLocks noChangeArrowheads="1"/>
          </p:cNvSpPr>
          <p:nvPr/>
        </p:nvSpPr>
        <p:spPr bwMode="auto">
          <a:xfrm>
            <a:off x="5494338" y="5142442"/>
            <a:ext cx="892175" cy="350838"/>
          </a:xfrm>
          <a:prstGeom prst="rect">
            <a:avLst/>
          </a:prstGeom>
          <a:noFill/>
          <a:ln w="9525" algn="ctr">
            <a:noFill/>
            <a:miter lim="800000"/>
            <a:headEnd/>
            <a:tailEnd/>
          </a:ln>
        </p:spPr>
        <p:txBody>
          <a:bodyPr>
            <a:spAutoFit/>
          </a:bodyPr>
          <a:lstStyle/>
          <a:p>
            <a:pPr algn="ctr" eaLnBrk="1" hangingPunct="1">
              <a:lnSpc>
                <a:spcPct val="70000"/>
              </a:lnSpc>
              <a:spcBef>
                <a:spcPct val="50000"/>
              </a:spcBef>
            </a:pPr>
            <a:r>
              <a:rPr lang="en-GB">
                <a:solidFill>
                  <a:srgbClr val="010066"/>
                </a:solidFill>
              </a:rPr>
              <a:t>0.05</a:t>
            </a:r>
          </a:p>
        </p:txBody>
      </p:sp>
      <p:sp>
        <p:nvSpPr>
          <p:cNvPr id="17428" name="Text Box 15"/>
          <p:cNvSpPr txBox="1">
            <a:spLocks noChangeArrowheads="1"/>
          </p:cNvSpPr>
          <p:nvPr/>
        </p:nvSpPr>
        <p:spPr bwMode="auto">
          <a:xfrm>
            <a:off x="5468938" y="5588530"/>
            <a:ext cx="942975" cy="350837"/>
          </a:xfrm>
          <a:prstGeom prst="rect">
            <a:avLst/>
          </a:prstGeom>
          <a:noFill/>
          <a:ln w="9525" algn="ctr">
            <a:noFill/>
            <a:miter lim="800000"/>
            <a:headEnd/>
            <a:tailEnd/>
          </a:ln>
        </p:spPr>
        <p:txBody>
          <a:bodyPr anchor="b">
            <a:spAutoFit/>
          </a:bodyPr>
          <a:lstStyle/>
          <a:p>
            <a:pPr algn="ctr" eaLnBrk="1" hangingPunct="1">
              <a:lnSpc>
                <a:spcPct val="70000"/>
              </a:lnSpc>
              <a:spcBef>
                <a:spcPct val="50000"/>
              </a:spcBef>
            </a:pPr>
            <a:r>
              <a:rPr lang="en-GB">
                <a:solidFill>
                  <a:srgbClr val="010066"/>
                </a:solidFill>
              </a:rPr>
              <a:t>0.05</a:t>
            </a:r>
          </a:p>
        </p:txBody>
      </p:sp>
      <p:sp>
        <p:nvSpPr>
          <p:cNvPr id="17429" name="Line 16"/>
          <p:cNvSpPr>
            <a:spLocks noChangeShapeType="1"/>
          </p:cNvSpPr>
          <p:nvPr/>
        </p:nvSpPr>
        <p:spPr bwMode="auto">
          <a:xfrm flipV="1">
            <a:off x="5626100" y="5478463"/>
            <a:ext cx="628650" cy="1587"/>
          </a:xfrm>
          <a:prstGeom prst="line">
            <a:avLst/>
          </a:prstGeom>
          <a:noFill/>
          <a:ln w="28575">
            <a:solidFill>
              <a:srgbClr val="010066"/>
            </a:solidFill>
            <a:round/>
            <a:headEnd/>
            <a:tailEnd/>
          </a:ln>
        </p:spPr>
        <p:txBody>
          <a:bodyPr>
            <a:spAutoFit/>
          </a:bodyPr>
          <a:lstStyle/>
          <a:p>
            <a:endParaRPr lang="en-GB"/>
          </a:p>
        </p:txBody>
      </p:sp>
      <p:grpSp>
        <p:nvGrpSpPr>
          <p:cNvPr id="2" name="Group 25"/>
          <p:cNvGrpSpPr>
            <a:grpSpLocks/>
          </p:cNvGrpSpPr>
          <p:nvPr/>
        </p:nvGrpSpPr>
        <p:grpSpPr bwMode="auto">
          <a:xfrm>
            <a:off x="342900" y="2254250"/>
            <a:ext cx="7121525" cy="474663"/>
            <a:chOff x="342899" y="2315689"/>
            <a:chExt cx="7121043" cy="475013"/>
          </a:xfrm>
        </p:grpSpPr>
        <p:sp>
          <p:nvSpPr>
            <p:cNvPr id="3" name="Rectangle 27"/>
            <p:cNvSpPr>
              <a:spLocks noChangeArrowheads="1"/>
            </p:cNvSpPr>
            <p:nvPr/>
          </p:nvSpPr>
          <p:spPr bwMode="auto">
            <a:xfrm>
              <a:off x="342899" y="2315689"/>
              <a:ext cx="7121043" cy="475013"/>
            </a:xfrm>
            <a:prstGeom prst="rect">
              <a:avLst/>
            </a:prstGeom>
            <a:solidFill>
              <a:srgbClr val="BEDAF0"/>
            </a:solidFill>
            <a:ln w="9525" algn="ctr">
              <a:noFill/>
              <a:round/>
              <a:headEnd/>
              <a:tailEnd/>
            </a:ln>
          </p:spPr>
          <p:txBody>
            <a:bodyPr/>
            <a:lstStyle/>
            <a:p>
              <a:endParaRPr lang="en-GB"/>
            </a:p>
          </p:txBody>
        </p:sp>
        <p:sp>
          <p:nvSpPr>
            <p:cNvPr id="4" name="Rectangle 16"/>
            <p:cNvSpPr>
              <a:spLocks noChangeArrowheads="1"/>
            </p:cNvSpPr>
            <p:nvPr/>
          </p:nvSpPr>
          <p:spPr bwMode="auto">
            <a:xfrm>
              <a:off x="342900" y="2319395"/>
              <a:ext cx="7102929" cy="461665"/>
            </a:xfrm>
            <a:prstGeom prst="rect">
              <a:avLst/>
            </a:prstGeom>
            <a:noFill/>
            <a:ln w="9525">
              <a:noFill/>
              <a:miter lim="800000"/>
              <a:headEnd/>
              <a:tailEnd/>
            </a:ln>
          </p:spPr>
          <p:txBody>
            <a:bodyPr>
              <a:spAutoFit/>
            </a:bodyPr>
            <a:lstStyle/>
            <a:p>
              <a:r>
                <a:rPr lang="en-GB"/>
                <a:t>With what force does the tennis ball hit the toy car?</a:t>
              </a:r>
            </a:p>
          </p:txBody>
        </p:sp>
      </p:grpSp>
      <p:sp>
        <p:nvSpPr>
          <p:cNvPr id="18" name="TextBox 17"/>
          <p:cNvSpPr txBox="1">
            <a:spLocks noChangeArrowheads="1"/>
          </p:cNvSpPr>
          <p:nvPr/>
        </p:nvSpPr>
        <p:spPr bwMode="auto">
          <a:xfrm>
            <a:off x="4995863" y="4386263"/>
            <a:ext cx="403225" cy="461962"/>
          </a:xfrm>
          <a:prstGeom prst="rect">
            <a:avLst/>
          </a:prstGeom>
          <a:noFill/>
          <a:ln w="9525">
            <a:noFill/>
            <a:miter lim="800000"/>
            <a:headEnd/>
            <a:tailEnd/>
          </a:ln>
        </p:spPr>
        <p:txBody>
          <a:bodyPr>
            <a:spAutoFit/>
          </a:bodyPr>
          <a:lstStyle/>
          <a:p>
            <a:pPr algn="ctr"/>
            <a:r>
              <a:rPr lang="en-GB"/>
              <a:t>=</a:t>
            </a:r>
          </a:p>
        </p:txBody>
      </p:sp>
      <p:sp>
        <p:nvSpPr>
          <p:cNvPr id="21" name="TextBox 20"/>
          <p:cNvSpPr txBox="1">
            <a:spLocks noChangeArrowheads="1"/>
          </p:cNvSpPr>
          <p:nvPr/>
        </p:nvSpPr>
        <p:spPr bwMode="auto">
          <a:xfrm>
            <a:off x="4995863" y="5248275"/>
            <a:ext cx="403225" cy="463550"/>
          </a:xfrm>
          <a:prstGeom prst="rect">
            <a:avLst/>
          </a:prstGeom>
          <a:noFill/>
          <a:ln w="9525">
            <a:noFill/>
            <a:miter lim="800000"/>
            <a:headEnd/>
            <a:tailEnd/>
          </a:ln>
        </p:spPr>
        <p:txBody>
          <a:bodyPr>
            <a:spAutoFit/>
          </a:bodyPr>
          <a:lstStyle/>
          <a:p>
            <a:pPr algn="ctr"/>
            <a:r>
              <a:rPr lang="en-GB"/>
              <a:t>=</a:t>
            </a:r>
          </a:p>
        </p:txBody>
      </p:sp>
      <p:sp>
        <p:nvSpPr>
          <p:cNvPr id="22" name="TextBox 21"/>
          <p:cNvSpPr txBox="1">
            <a:spLocks noChangeArrowheads="1"/>
          </p:cNvSpPr>
          <p:nvPr/>
        </p:nvSpPr>
        <p:spPr bwMode="auto">
          <a:xfrm>
            <a:off x="4995863" y="5980113"/>
            <a:ext cx="403225" cy="463550"/>
          </a:xfrm>
          <a:prstGeom prst="rect">
            <a:avLst/>
          </a:prstGeom>
          <a:noFill/>
          <a:ln w="9525">
            <a:noFill/>
            <a:miter lim="800000"/>
            <a:headEnd/>
            <a:tailEnd/>
          </a:ln>
        </p:spPr>
        <p:txBody>
          <a:bodyPr>
            <a:spAutoFit/>
          </a:bodyPr>
          <a:lstStyle/>
          <a:p>
            <a:pPr algn="ctr"/>
            <a:r>
              <a:rPr lang="en-GB"/>
              <a:t>=</a:t>
            </a:r>
          </a:p>
        </p:txBody>
      </p:sp>
      <p:sp>
        <p:nvSpPr>
          <p:cNvPr id="23" name="TextBox 22"/>
          <p:cNvSpPr txBox="1">
            <a:spLocks noChangeArrowheads="1"/>
          </p:cNvSpPr>
          <p:nvPr/>
        </p:nvSpPr>
        <p:spPr bwMode="auto">
          <a:xfrm>
            <a:off x="5006975" y="3325813"/>
            <a:ext cx="404813" cy="463550"/>
          </a:xfrm>
          <a:prstGeom prst="rect">
            <a:avLst/>
          </a:prstGeom>
          <a:noFill/>
          <a:ln w="9525">
            <a:noFill/>
            <a:miter lim="800000"/>
            <a:headEnd/>
            <a:tailEnd/>
          </a:ln>
        </p:spPr>
        <p:txBody>
          <a:bodyPr>
            <a:spAutoFit/>
          </a:bodyPr>
          <a:lstStyle/>
          <a:p>
            <a:pPr algn="ctr"/>
            <a:r>
              <a:rPr lang="en-GB"/>
              <a:t>=</a:t>
            </a:r>
          </a:p>
        </p:txBody>
      </p:sp>
      <p:pic>
        <p:nvPicPr>
          <p:cNvPr id="5" name="Picture 17" descr="476183_70377804_credit"/>
          <p:cNvPicPr>
            <a:picLocks noChangeAspect="1" noChangeArrowheads="1"/>
          </p:cNvPicPr>
          <p:nvPr/>
        </p:nvPicPr>
        <p:blipFill>
          <a:blip r:embed="rId4" cstate="print"/>
          <a:srcRect/>
          <a:stretch>
            <a:fillRect/>
          </a:stretch>
        </p:blipFill>
        <p:spPr bwMode="auto">
          <a:xfrm>
            <a:off x="342900" y="3140075"/>
            <a:ext cx="3657600" cy="2428875"/>
          </a:xfrm>
          <a:prstGeom prst="rect">
            <a:avLst/>
          </a:prstGeom>
          <a:noFill/>
          <a:ln w="9525">
            <a:noFill/>
            <a:miter lim="800000"/>
            <a:headEnd/>
            <a:tailEnd/>
          </a:ln>
        </p:spPr>
      </p:pic>
      <p:pic>
        <p:nvPicPr>
          <p:cNvPr id="24" name="Picture 11">
            <a:hlinkClick r:id="" action="ppaction://hlinkshowjump?jump=nextslide"/>
            <a:extLst>
              <a:ext uri="{FF2B5EF4-FFF2-40B4-BE49-F238E27FC236}">
                <a16:creationId xmlns:a16="http://schemas.microsoft.com/office/drawing/2014/main" id="{266825B7-FA43-4929-92D8-538C50C1850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5" name="Picture 24">
            <a:extLst>
              <a:ext uri="{FF2B5EF4-FFF2-40B4-BE49-F238E27FC236}">
                <a16:creationId xmlns:a16="http://schemas.microsoft.com/office/drawing/2014/main" id="{1C38E41D-914E-4BE1-832F-E3A540A23AEB}"/>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1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4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4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4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4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4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4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01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p:bldP spid="220166" grpId="0"/>
      <p:bldP spid="17433" grpId="0"/>
      <p:bldP spid="17434" grpId="0" animBg="1"/>
      <p:bldP spid="17430" grpId="0"/>
      <p:bldP spid="17431" grpId="0"/>
      <p:bldP spid="17432" grpId="0" animBg="1"/>
      <p:bldP spid="17427" grpId="0"/>
      <p:bldP spid="17428" grpId="0"/>
      <p:bldP spid="17429" grpId="0" animBg="1"/>
      <p:bldP spid="18"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GB" dirty="0"/>
              <a:t>Change in momentum calculations</a:t>
            </a:r>
          </a:p>
        </p:txBody>
      </p:sp>
      <p:pic>
        <p:nvPicPr>
          <p:cNvPr id="7" name="Picture 5" descr="flash_icon">
            <a:extLst>
              <a:ext uri="{FF2B5EF4-FFF2-40B4-BE49-F238E27FC236}">
                <a16:creationId xmlns:a16="http://schemas.microsoft.com/office/drawing/2014/main" id="{27938628-BF84-4CBA-B2A0-0591E10FCDC6}"/>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8" name="Picture 9" descr="notes_icon">
            <a:extLst>
              <a:ext uri="{FF2B5EF4-FFF2-40B4-BE49-F238E27FC236}">
                <a16:creationId xmlns:a16="http://schemas.microsoft.com/office/drawing/2014/main" id="{15C82069-481D-4E5A-8260-8FC16D95F39C}"/>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6" name="Picture 11">
            <a:hlinkClick r:id="" action="ppaction://hlinkshowjump?jump=nextslide"/>
            <a:extLst>
              <a:ext uri="{FF2B5EF4-FFF2-40B4-BE49-F238E27FC236}">
                <a16:creationId xmlns:a16="http://schemas.microsoft.com/office/drawing/2014/main" id="{F0D4FCA2-9347-4706-8759-4582AEF2592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1">
            <a:extLst>
              <a:ext uri="{FF2B5EF4-FFF2-40B4-BE49-F238E27FC236}">
                <a16:creationId xmlns:a16="http://schemas.microsoft.com/office/drawing/2014/main" id="{A00A0D3D-7CEA-4407-8903-7FF0C87B4580}"/>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4662"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01EE989D-B976-4166-9CE8-A5A079B37C3E}"/>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150823" y="89297"/>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1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3A56239-5753-4022-BC2A-2CD3B5B5FECF}"/>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xTDZOD9Y"/>
  <p:tag name="ARTICULATE_DESIGN_ID_6_DEFAULT DESIGN" val="ZJ3QIdwY"/>
  <p:tag name="ARTICULATE_DESIGN_ID_1_DEFAULT DESIGN" val="N3u7rW0e"/>
  <p:tag name="ARTICULATE_DESIGN_ID_3_DEFAULT DESIGN" val="Vv3zuqD3"/>
  <p:tag name="ARTICULATE_DESIGN_ID_2_DEFAULT DESIGN" val="PXpMF4H4"/>
  <p:tag name="ARTICULATE_DESIGN_ID_4_DEFAULT DESIGN" val="Fy80yIvj"/>
  <p:tag name="ARTICULATE_DESIGN_ID_5_DEFAULT DESIGN" val="d92azYhB"/>
  <p:tag name="ARTICULATE_PROJECT_OPEN" val="0"/>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15056</TotalTime>
  <Words>2630</Words>
  <Application>Microsoft Office PowerPoint</Application>
  <PresentationFormat>On-screen Show (4:3)</PresentationFormat>
  <Paragraphs>301</Paragraphs>
  <Slides>22</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Cambria Math</vt:lpstr>
      <vt:lpstr>Wingdings</vt:lpstr>
      <vt:lpstr>Arial</vt:lpstr>
      <vt:lpstr>Wingdings 2</vt:lpstr>
      <vt:lpstr>1_Default Design</vt:lpstr>
      <vt:lpstr>6_Default Design</vt:lpstr>
      <vt:lpstr>Changing Momentum</vt:lpstr>
      <vt:lpstr>Information</vt:lpstr>
      <vt:lpstr>What is a change in momentum?</vt:lpstr>
      <vt:lpstr>Force and change in momentum</vt:lpstr>
      <vt:lpstr>Finding the formula part 1 </vt:lpstr>
      <vt:lpstr>Finding the formula part 2</vt:lpstr>
      <vt:lpstr>Change in momentum question 1</vt:lpstr>
      <vt:lpstr>Change in momentum question 2</vt:lpstr>
      <vt:lpstr>Change in momentum calculations</vt:lpstr>
      <vt:lpstr>Relating force, acceleration and velocity</vt:lpstr>
      <vt:lpstr>Relating force and momentum </vt:lpstr>
      <vt:lpstr>Falling over safely</vt:lpstr>
      <vt:lpstr>Car crashes and momentum</vt:lpstr>
      <vt:lpstr>Reducing force in car crashes </vt:lpstr>
      <vt:lpstr>How do car safety features work?</vt:lpstr>
      <vt:lpstr>Seat belts</vt:lpstr>
      <vt:lpstr>Increasing collision time calculation</vt:lpstr>
      <vt:lpstr>Why do we have to wear seatbelts?</vt:lpstr>
      <vt:lpstr>Crumple zones</vt:lpstr>
      <vt:lpstr>Crumple zone in a crash</vt:lpstr>
      <vt:lpstr>Motorcycle helmets </vt:lpstr>
      <vt:lpstr>Evaluating different safety measures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Momentum</dc:title>
  <dc:subject>Boardworks High School Physical Science</dc:subject>
  <dc:creator>Boardworks</dc:creator>
  <cp:lastModifiedBy>Tim Crilly</cp:lastModifiedBy>
  <cp:revision>626</cp:revision>
  <dcterms:created xsi:type="dcterms:W3CDTF">2003-10-06T13:07:42Z</dcterms:created>
  <dcterms:modified xsi:type="dcterms:W3CDTF">2019-01-31T15:29:50Z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E832AE35-6284-4AEC-A643-8BBE207BEA69</vt:lpwstr>
  </property>
  <property fmtid="{D5CDD505-2E9C-101B-9397-08002B2CF9AE}" pid="3" name="ArticulatePath">
    <vt:lpwstr>Changing Momentum</vt:lpwstr>
  </property>
</Properties>
</file>