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1.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2.xml" ContentType="application/vnd.ms-office.activeX+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7" r:id="rId1"/>
    <p:sldMasterId id="2147483762" r:id="rId2"/>
  </p:sldMasterIdLst>
  <p:notesMasterIdLst>
    <p:notesMasterId r:id="rId14"/>
  </p:notesMasterIdLst>
  <p:handoutMasterIdLst>
    <p:handoutMasterId r:id="rId15"/>
  </p:handoutMasterIdLst>
  <p:sldIdLst>
    <p:sldId id="256" r:id="rId3"/>
    <p:sldId id="528" r:id="rId4"/>
    <p:sldId id="297" r:id="rId5"/>
    <p:sldId id="274" r:id="rId6"/>
    <p:sldId id="275" r:id="rId7"/>
    <p:sldId id="322" r:id="rId8"/>
    <p:sldId id="279" r:id="rId9"/>
    <p:sldId id="277" r:id="rId10"/>
    <p:sldId id="317" r:id="rId11"/>
    <p:sldId id="320" r:id="rId12"/>
    <p:sldId id="278" r:id="rId13"/>
  </p:sldIdLst>
  <p:sldSz cx="9144000" cy="6858000" type="screen4x3"/>
  <p:notesSz cx="6858000" cy="9296400"/>
  <p:embeddedFontLst>
    <p:embeddedFont>
      <p:font typeface="Wingdings 2" panose="05020102010507070707" pitchFamily="18" charset="2"/>
      <p:regular r:id="rId16"/>
    </p:embeddedFont>
  </p:embeddedFontLst>
  <p:defaultTextStyle>
    <a:defPPr>
      <a:defRPr lang="en-US"/>
    </a:defPPr>
    <a:lvl1pPr algn="l" rtl="0" fontAlgn="base">
      <a:spcBef>
        <a:spcPct val="0"/>
      </a:spcBef>
      <a:spcAft>
        <a:spcPct val="0"/>
      </a:spcAft>
      <a:defRPr sz="2400" kern="1200">
        <a:solidFill>
          <a:srgbClr val="010066"/>
        </a:solidFill>
        <a:latin typeface="Arial" panose="020B0604020202020204" pitchFamily="34" charset="0"/>
        <a:ea typeface="+mn-ea"/>
        <a:cs typeface="+mn-cs"/>
      </a:defRPr>
    </a:lvl1pPr>
    <a:lvl2pPr marL="457200" algn="l" rtl="0" fontAlgn="base">
      <a:spcBef>
        <a:spcPct val="0"/>
      </a:spcBef>
      <a:spcAft>
        <a:spcPct val="0"/>
      </a:spcAft>
      <a:defRPr sz="2400" kern="1200">
        <a:solidFill>
          <a:srgbClr val="010066"/>
        </a:solidFill>
        <a:latin typeface="Arial" panose="020B0604020202020204" pitchFamily="34" charset="0"/>
        <a:ea typeface="+mn-ea"/>
        <a:cs typeface="+mn-cs"/>
      </a:defRPr>
    </a:lvl2pPr>
    <a:lvl3pPr marL="914400" algn="l" rtl="0" fontAlgn="base">
      <a:spcBef>
        <a:spcPct val="0"/>
      </a:spcBef>
      <a:spcAft>
        <a:spcPct val="0"/>
      </a:spcAft>
      <a:defRPr sz="2400" kern="1200">
        <a:solidFill>
          <a:srgbClr val="010066"/>
        </a:solidFill>
        <a:latin typeface="Arial" panose="020B0604020202020204" pitchFamily="34" charset="0"/>
        <a:ea typeface="+mn-ea"/>
        <a:cs typeface="+mn-cs"/>
      </a:defRPr>
    </a:lvl3pPr>
    <a:lvl4pPr marL="1371600" algn="l" rtl="0" fontAlgn="base">
      <a:spcBef>
        <a:spcPct val="0"/>
      </a:spcBef>
      <a:spcAft>
        <a:spcPct val="0"/>
      </a:spcAft>
      <a:defRPr sz="2400" kern="1200">
        <a:solidFill>
          <a:srgbClr val="010066"/>
        </a:solidFill>
        <a:latin typeface="Arial" panose="020B0604020202020204" pitchFamily="34" charset="0"/>
        <a:ea typeface="+mn-ea"/>
        <a:cs typeface="+mn-cs"/>
      </a:defRPr>
    </a:lvl4pPr>
    <a:lvl5pPr marL="1828800" algn="l" rtl="0" fontAlgn="base">
      <a:spcBef>
        <a:spcPct val="0"/>
      </a:spcBef>
      <a:spcAft>
        <a:spcPct val="0"/>
      </a:spcAft>
      <a:defRPr sz="2400" kern="1200">
        <a:solidFill>
          <a:srgbClr val="010066"/>
        </a:solidFill>
        <a:latin typeface="Arial" panose="020B0604020202020204" pitchFamily="34" charset="0"/>
        <a:ea typeface="+mn-ea"/>
        <a:cs typeface="+mn-cs"/>
      </a:defRPr>
    </a:lvl5pPr>
    <a:lvl6pPr marL="2286000" algn="l" defTabSz="914400" rtl="0" eaLnBrk="1" latinLnBrk="0" hangingPunct="1">
      <a:defRPr sz="2400" kern="1200">
        <a:solidFill>
          <a:srgbClr val="010066"/>
        </a:solidFill>
        <a:latin typeface="Arial" panose="020B0604020202020204" pitchFamily="34" charset="0"/>
        <a:ea typeface="+mn-ea"/>
        <a:cs typeface="+mn-cs"/>
      </a:defRPr>
    </a:lvl6pPr>
    <a:lvl7pPr marL="2743200" algn="l" defTabSz="914400" rtl="0" eaLnBrk="1" latinLnBrk="0" hangingPunct="1">
      <a:defRPr sz="2400" kern="1200">
        <a:solidFill>
          <a:srgbClr val="010066"/>
        </a:solidFill>
        <a:latin typeface="Arial" panose="020B0604020202020204" pitchFamily="34" charset="0"/>
        <a:ea typeface="+mn-ea"/>
        <a:cs typeface="+mn-cs"/>
      </a:defRPr>
    </a:lvl7pPr>
    <a:lvl8pPr marL="3200400" algn="l" defTabSz="914400" rtl="0" eaLnBrk="1" latinLnBrk="0" hangingPunct="1">
      <a:defRPr sz="2400" kern="1200">
        <a:solidFill>
          <a:srgbClr val="010066"/>
        </a:solidFill>
        <a:latin typeface="Arial" panose="020B0604020202020204" pitchFamily="34" charset="0"/>
        <a:ea typeface="+mn-ea"/>
        <a:cs typeface="+mn-cs"/>
      </a:defRPr>
    </a:lvl8pPr>
    <a:lvl9pPr marL="3657600" algn="l" defTabSz="914400" rtl="0" eaLnBrk="1" latinLnBrk="0" hangingPunct="1">
      <a:defRPr sz="2400" kern="1200">
        <a:solidFill>
          <a:srgbClr val="01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04">
          <p15:clr>
            <a:srgbClr val="A4A3A4"/>
          </p15:clr>
        </p15:guide>
        <p15:guide id="2" pos="204">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BEDAF0"/>
    <a:srgbClr val="CCECFF"/>
    <a:srgbClr val="CC0000"/>
    <a:srgbClr val="FF6600"/>
    <a:srgbClr val="FFB9FF"/>
    <a:srgbClr val="010066"/>
    <a:srgbClr val="FFFFCC"/>
    <a:srgbClr val="FF00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p:cViewPr>
        <p:scale>
          <a:sx n="85" d="100"/>
          <a:sy n="85" d="100"/>
        </p:scale>
        <p:origin x="618" y="162"/>
      </p:cViewPr>
      <p:guideLst>
        <p:guide orient="horz" pos="504"/>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p:cViewPr varScale="1">
        <p:scale>
          <a:sx n="77" d="100"/>
          <a:sy n="77" d="100"/>
        </p:scale>
        <p:origin x="2064" y="108"/>
      </p:cViewPr>
      <p:guideLst>
        <p:guide orient="horz" pos="2931"/>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7" name="Rectangle 5">
            <a:extLst>
              <a:ext uri="{FF2B5EF4-FFF2-40B4-BE49-F238E27FC236}">
                <a16:creationId xmlns:a16="http://schemas.microsoft.com/office/drawing/2014/main" id="{1643F791-F072-4604-A64E-282EC8CBF254}"/>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fld id="{650A3B81-6A46-4FFB-809F-33C90BCD4C1F}" type="slidenum">
              <a:rPr lang="en-GB" altLang="en-US" b="1"/>
              <a:pPr/>
              <a:t>‹#›</a:t>
            </a:fld>
            <a:endParaRPr lang="en-GB" altLang="en-US" b="1"/>
          </a:p>
        </p:txBody>
      </p:sp>
      <p:sp>
        <p:nvSpPr>
          <p:cNvPr id="6" name="Rectangle 7">
            <a:extLst>
              <a:ext uri="{FF2B5EF4-FFF2-40B4-BE49-F238E27FC236}">
                <a16:creationId xmlns:a16="http://schemas.microsoft.com/office/drawing/2014/main" id="{EBCD3695-B404-4690-ACDD-A5ED888EBF51}"/>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E902C78A-1BF7-4132-A082-26E062250288}"/>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214306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18E7DC39-799F-45AC-B44C-86E8F6EA56A1}"/>
              </a:ext>
            </a:extLst>
          </p:cNvPr>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2AC02E49-A7C9-4C7B-A37D-85476AE38068}"/>
              </a:ext>
            </a:extLst>
          </p:cNvPr>
          <p:cNvSpPr>
            <a:spLocks noGrp="1"/>
          </p:cNvSpPr>
          <p:nvPr>
            <p:ph type="body" sz="quarter" idx="3"/>
          </p:nvPr>
        </p:nvSpPr>
        <p:spPr>
          <a:xfrm>
            <a:off x="914401" y="4415790"/>
            <a:ext cx="5029200" cy="418338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8" name="Rectangle 9">
            <a:extLst>
              <a:ext uri="{FF2B5EF4-FFF2-40B4-BE49-F238E27FC236}">
                <a16:creationId xmlns:a16="http://schemas.microsoft.com/office/drawing/2014/main" id="{7E056A3F-1B3D-4E8B-B717-F3EDA69D0EDF}"/>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3DC42CBE-730C-4D8D-810F-A8C3D6347200}"/>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
        <p:nvSpPr>
          <p:cNvPr id="2" name="Slide Number Placeholder 1">
            <a:extLst>
              <a:ext uri="{FF2B5EF4-FFF2-40B4-BE49-F238E27FC236}">
                <a16:creationId xmlns:a16="http://schemas.microsoft.com/office/drawing/2014/main" id="{36E2A540-F713-484D-BE89-C9FC54CEB811}"/>
              </a:ext>
            </a:extLst>
          </p:cNvPr>
          <p:cNvSpPr>
            <a:spLocks noGrp="1"/>
          </p:cNvSpPr>
          <p:nvPr>
            <p:ph type="sldNum" sz="quarter" idx="5"/>
          </p:nvPr>
        </p:nvSpPr>
        <p:spPr>
          <a:xfrm>
            <a:off x="3884613" y="8829968"/>
            <a:ext cx="2971800" cy="466434"/>
          </a:xfrm>
          <a:prstGeom prst="rect">
            <a:avLst/>
          </a:prstGeom>
        </p:spPr>
        <p:txBody>
          <a:bodyPr vert="horz" lIns="91440" tIns="45720" rIns="91440" bIns="45720" rtlCol="0" anchor="b"/>
          <a:lstStyle>
            <a:lvl1pPr algn="r">
              <a:defRPr sz="1200" b="1">
                <a:solidFill>
                  <a:schemeClr val="tx1"/>
                </a:solidFill>
              </a:defRPr>
            </a:lvl1pPr>
          </a:lstStyle>
          <a:p>
            <a:fld id="{FB005777-DD0B-44C5-BEA3-D0D594B8A603}" type="slidenum">
              <a:rPr lang="en-GB" smtClean="0"/>
              <a:pPr/>
              <a:t>‹#›</a:t>
            </a:fld>
            <a:endParaRPr lang="en-GB" dirty="0"/>
          </a:p>
        </p:txBody>
      </p:sp>
    </p:spTree>
    <p:extLst>
      <p:ext uri="{BB962C8B-B14F-4D97-AF65-F5344CB8AC3E}">
        <p14:creationId xmlns:p14="http://schemas.microsoft.com/office/powerpoint/2010/main" val="3802379324"/>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185CF2D9-1F25-4B27-8780-3CEE7A40A0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a:extLst>
              <a:ext uri="{FF2B5EF4-FFF2-40B4-BE49-F238E27FC236}">
                <a16:creationId xmlns:a16="http://schemas.microsoft.com/office/drawing/2014/main" id="{235E2BC6-4C24-4603-9581-2E5E7DC453E0}"/>
              </a:ext>
            </a:extLst>
          </p:cNvPr>
          <p:cNvSpPr>
            <a:spLocks noGrp="1"/>
          </p:cNvSpPr>
          <p:nvPr>
            <p:ph type="body" idx="1"/>
          </p:nvPr>
        </p:nvSpPr>
        <p:spPr bwMode="auto">
          <a:xfrm>
            <a:off x="914401" y="4415790"/>
            <a:ext cx="502920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0E585E3-2DD6-4B62-8503-395590105117}"/>
              </a:ext>
            </a:extLst>
          </p:cNvPr>
          <p:cNvSpPr>
            <a:spLocks noGrp="1"/>
          </p:cNvSpPr>
          <p:nvPr>
            <p:ph type="sldNum" sz="quarter" idx="10"/>
          </p:nvPr>
        </p:nvSpPr>
        <p:spPr/>
        <p:txBody>
          <a:bodyPr/>
          <a:lstStyle/>
          <a:p>
            <a:fld id="{FB005777-DD0B-44C5-BEA3-D0D594B8A603}"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F973501D-7FB5-4351-B772-900DFF23DD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BA9F58A0-84EA-4426-93A6-CEFE610A3D16}"/>
              </a:ext>
            </a:extLst>
          </p:cNvPr>
          <p:cNvSpPr>
            <a:spLocks noGrp="1"/>
          </p:cNvSpPr>
          <p:nvPr>
            <p:ph type="body" idx="1"/>
          </p:nvPr>
        </p:nvSpPr>
        <p:spPr bwMode="auto">
          <a:xfrm>
            <a:off x="914401" y="4415790"/>
            <a:ext cx="502920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Arial" panose="020B0604020202020204" pitchFamily="34" charset="0"/>
              </a:rPr>
              <a:t>Constructing Explanations and Designing Solutions:</a:t>
            </a:r>
            <a:r>
              <a:rPr lang="en-GB" sz="1200" kern="1200" dirty="0">
                <a:solidFill>
                  <a:schemeClr val="tx1"/>
                </a:solidFill>
                <a:effectLst/>
                <a:latin typeface="Arial" panose="020B0604020202020204" pitchFamily="34" charset="0"/>
                <a:ea typeface="+mn-ea"/>
                <a:cs typeface="Arial" panose="020B0604020202020204" pitchFamily="34" charset="0"/>
              </a:rPr>
              <a:t> Make a quantitative and/or qualitative claim regarding the relationship between dependent and independent variables.</a:t>
            </a:r>
            <a:endParaRPr lang="en-GB" dirty="0">
              <a:effectLst/>
            </a:endParaRPr>
          </a:p>
        </p:txBody>
      </p:sp>
      <p:sp>
        <p:nvSpPr>
          <p:cNvPr id="3" name="Slide Number Placeholder 2">
            <a:extLst>
              <a:ext uri="{FF2B5EF4-FFF2-40B4-BE49-F238E27FC236}">
                <a16:creationId xmlns:a16="http://schemas.microsoft.com/office/drawing/2014/main" id="{D49C4950-04BA-448D-AA7B-D60428BB0CFC}"/>
              </a:ext>
            </a:extLst>
          </p:cNvPr>
          <p:cNvSpPr>
            <a:spLocks noGrp="1"/>
          </p:cNvSpPr>
          <p:nvPr>
            <p:ph type="sldNum" sz="quarter" idx="10"/>
          </p:nvPr>
        </p:nvSpPr>
        <p:spPr/>
        <p:txBody>
          <a:bodyPr/>
          <a:lstStyle/>
          <a:p>
            <a:fld id="{FB005777-DD0B-44C5-BEA3-D0D594B8A603}"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Image Placeholder 1">
            <a:extLst>
              <a:ext uri="{FF2B5EF4-FFF2-40B4-BE49-F238E27FC236}">
                <a16:creationId xmlns:a16="http://schemas.microsoft.com/office/drawing/2014/main" id="{444565C4-B2DC-40EC-A719-BD566F9A0D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Notes Placeholder 2">
            <a:extLst>
              <a:ext uri="{FF2B5EF4-FFF2-40B4-BE49-F238E27FC236}">
                <a16:creationId xmlns:a16="http://schemas.microsoft.com/office/drawing/2014/main" id="{8A29EFF5-A7EF-4A91-BD28-2076D8082D7B}"/>
              </a:ext>
            </a:extLst>
          </p:cNvPr>
          <p:cNvSpPr>
            <a:spLocks noGrp="1"/>
          </p:cNvSpPr>
          <p:nvPr>
            <p:ph type="body" idx="1"/>
          </p:nvPr>
        </p:nvSpPr>
        <p:spPr bwMode="auto">
          <a:xfrm>
            <a:off x="914401" y="4415790"/>
            <a:ext cx="502920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
        <p:nvSpPr>
          <p:cNvPr id="3" name="Slide Number Placeholder 2">
            <a:extLst>
              <a:ext uri="{FF2B5EF4-FFF2-40B4-BE49-F238E27FC236}">
                <a16:creationId xmlns:a16="http://schemas.microsoft.com/office/drawing/2014/main" id="{5231BE58-3B1B-48F5-BB00-531429234C3C}"/>
              </a:ext>
            </a:extLst>
          </p:cNvPr>
          <p:cNvSpPr>
            <a:spLocks noGrp="1"/>
          </p:cNvSpPr>
          <p:nvPr>
            <p:ph type="sldNum" sz="quarter" idx="10"/>
          </p:nvPr>
        </p:nvSpPr>
        <p:spPr/>
        <p:txBody>
          <a:bodyPr/>
          <a:lstStyle/>
          <a:p>
            <a:fld id="{FB005777-DD0B-44C5-BEA3-D0D594B8A603}" type="slidenum">
              <a:rPr lang="en-GB" smtClean="0"/>
              <a:pPr/>
              <a:t>11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1" y="4415790"/>
            <a:ext cx="5029200" cy="4183380"/>
          </a:xfrm>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E2600B9-9D6C-4A63-8D09-7C067A496CBF}"/>
              </a:ext>
            </a:extLst>
          </p:cNvPr>
          <p:cNvSpPr>
            <a:spLocks noGrp="1"/>
          </p:cNvSpPr>
          <p:nvPr>
            <p:ph type="sldNum" sz="quarter" idx="10"/>
          </p:nvPr>
        </p:nvSpPr>
        <p:spPr/>
        <p:txBody>
          <a:bodyPr/>
          <a:lstStyle/>
          <a:p>
            <a:fld id="{FB005777-DD0B-44C5-BEA3-D0D594B8A603}" type="slidenum">
              <a:rPr lang="en-GB" smtClean="0"/>
              <a:pPr/>
              <a:t>2</a:t>
            </a:fld>
            <a:endParaRPr lang="en-GB" dirty="0"/>
          </a:p>
        </p:txBody>
      </p:sp>
    </p:spTree>
    <p:extLst>
      <p:ext uri="{BB962C8B-B14F-4D97-AF65-F5344CB8AC3E}">
        <p14:creationId xmlns:p14="http://schemas.microsoft.com/office/powerpoint/2010/main" val="1675794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Image Placeholder 1">
            <a:extLst>
              <a:ext uri="{FF2B5EF4-FFF2-40B4-BE49-F238E27FC236}">
                <a16:creationId xmlns:a16="http://schemas.microsoft.com/office/drawing/2014/main" id="{35E66C59-9C32-4815-BE80-C510093519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Notes Placeholder 2">
            <a:extLst>
              <a:ext uri="{FF2B5EF4-FFF2-40B4-BE49-F238E27FC236}">
                <a16:creationId xmlns:a16="http://schemas.microsoft.com/office/drawing/2014/main" id="{EF06F3A4-CEF2-44ED-8030-1F1FA582167E}"/>
              </a:ext>
            </a:extLst>
          </p:cNvPr>
          <p:cNvSpPr>
            <a:spLocks noGrp="1"/>
          </p:cNvSpPr>
          <p:nvPr>
            <p:ph type="body" idx="1"/>
          </p:nvPr>
        </p:nvSpPr>
        <p:spPr bwMode="auto">
          <a:xfrm>
            <a:off x="914401" y="4415790"/>
            <a:ext cx="502920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Circular Motion</a:t>
            </a:r>
            <a:r>
              <a:rPr lang="en-GB" altLang="en-US" dirty="0">
                <a:latin typeface="Arial" panose="020B0604020202020204" pitchFamily="34" charset="0"/>
              </a:rPr>
              <a:t>.</a:t>
            </a:r>
          </a:p>
        </p:txBody>
      </p:sp>
      <p:sp>
        <p:nvSpPr>
          <p:cNvPr id="3" name="Slide Number Placeholder 2">
            <a:extLst>
              <a:ext uri="{FF2B5EF4-FFF2-40B4-BE49-F238E27FC236}">
                <a16:creationId xmlns:a16="http://schemas.microsoft.com/office/drawing/2014/main" id="{AAC1F5BE-B22B-4750-8E0B-DA58922E0D10}"/>
              </a:ext>
            </a:extLst>
          </p:cNvPr>
          <p:cNvSpPr>
            <a:spLocks noGrp="1"/>
          </p:cNvSpPr>
          <p:nvPr>
            <p:ph type="sldNum" sz="quarter" idx="10"/>
          </p:nvPr>
        </p:nvSpPr>
        <p:spPr/>
        <p:txBody>
          <a:bodyPr/>
          <a:lstStyle/>
          <a:p>
            <a:fld id="{FB005777-DD0B-44C5-BEA3-D0D594B8A603}"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Image Placeholder 1">
            <a:extLst>
              <a:ext uri="{FF2B5EF4-FFF2-40B4-BE49-F238E27FC236}">
                <a16:creationId xmlns:a16="http://schemas.microsoft.com/office/drawing/2014/main" id="{2669D453-3518-4614-AB78-0E7873D667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Notes Placeholder 2">
            <a:extLst>
              <a:ext uri="{FF2B5EF4-FFF2-40B4-BE49-F238E27FC236}">
                <a16:creationId xmlns:a16="http://schemas.microsoft.com/office/drawing/2014/main" id="{5535168F-3B64-4E02-9031-72B0692056CB}"/>
              </a:ext>
            </a:extLst>
          </p:cNvPr>
          <p:cNvSpPr>
            <a:spLocks noGrp="1"/>
          </p:cNvSpPr>
          <p:nvPr>
            <p:ph type="body" idx="1"/>
          </p:nvPr>
        </p:nvSpPr>
        <p:spPr bwMode="auto">
          <a:xfrm>
            <a:off x="914401" y="4415790"/>
            <a:ext cx="502920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Arial" panose="020B0604020202020204" pitchFamily="34" charset="0"/>
              </a:rPr>
              <a:t>Constructing Explanations and Designing Solutions:</a:t>
            </a:r>
            <a:r>
              <a:rPr lang="en-GB" sz="1200" kern="1200" dirty="0">
                <a:solidFill>
                  <a:schemeClr val="tx1"/>
                </a:solidFill>
                <a:effectLst/>
                <a:latin typeface="Arial" panose="020B0604020202020204" pitchFamily="34" charset="0"/>
                <a:ea typeface="+mn-ea"/>
                <a:cs typeface="Arial" panose="020B0604020202020204" pitchFamily="34" charset="0"/>
              </a:rPr>
              <a:t> Apply scientific ideas, principles, and/or evidence to provide an explanation of phenomena and solve design problems, taking into account possible unanticipated effects.</a:t>
            </a:r>
            <a:endParaRPr lang="en-GB" dirty="0">
              <a:effectLst/>
            </a:endParaRPr>
          </a:p>
          <a:p>
            <a:pPr eaLnBrk="1" hangingPunct="1">
              <a:spcBef>
                <a:spcPts val="432"/>
              </a:spcBef>
            </a:pPr>
            <a:endParaRPr lang="en-GB" altLang="en-US" b="1" dirty="0"/>
          </a:p>
          <a:p>
            <a:pPr eaLnBrk="1" hangingPunct="1">
              <a:spcBef>
                <a:spcPts val="432"/>
              </a:spcBef>
            </a:pPr>
            <a:r>
              <a:rPr lang="en-GB" altLang="en-US" b="1" dirty="0"/>
              <a:t>Photo credit:</a:t>
            </a:r>
            <a:r>
              <a:rPr lang="en-GB" altLang="en-US" dirty="0"/>
              <a:t> © Luis </a:t>
            </a:r>
            <a:r>
              <a:rPr lang="en-GB" altLang="en-US" dirty="0" err="1"/>
              <a:t>Louro</a:t>
            </a:r>
            <a:r>
              <a:rPr lang="en-GB" altLang="en-US" dirty="0"/>
              <a:t>, Shutterstock 2018</a:t>
            </a:r>
          </a:p>
        </p:txBody>
      </p:sp>
      <p:sp>
        <p:nvSpPr>
          <p:cNvPr id="3" name="Slide Number Placeholder 2">
            <a:extLst>
              <a:ext uri="{FF2B5EF4-FFF2-40B4-BE49-F238E27FC236}">
                <a16:creationId xmlns:a16="http://schemas.microsoft.com/office/drawing/2014/main" id="{22359890-FEA7-4BF5-8D00-1B66CF367852}"/>
              </a:ext>
            </a:extLst>
          </p:cNvPr>
          <p:cNvSpPr>
            <a:spLocks noGrp="1"/>
          </p:cNvSpPr>
          <p:nvPr>
            <p:ph type="sldNum" sz="quarter" idx="10"/>
          </p:nvPr>
        </p:nvSpPr>
        <p:spPr/>
        <p:txBody>
          <a:bodyPr/>
          <a:lstStyle/>
          <a:p>
            <a:fld id="{FB005777-DD0B-44C5-BEA3-D0D594B8A603}"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Image Placeholder 1">
            <a:extLst>
              <a:ext uri="{FF2B5EF4-FFF2-40B4-BE49-F238E27FC236}">
                <a16:creationId xmlns:a16="http://schemas.microsoft.com/office/drawing/2014/main" id="{E8150B5A-4EA9-4BE1-B2CF-76D067D8BE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Notes Placeholder 2">
            <a:extLst>
              <a:ext uri="{FF2B5EF4-FFF2-40B4-BE49-F238E27FC236}">
                <a16:creationId xmlns:a16="http://schemas.microsoft.com/office/drawing/2014/main" id="{7BEAD48E-3993-4E41-8E72-AB5407D4963D}"/>
              </a:ext>
            </a:extLst>
          </p:cNvPr>
          <p:cNvSpPr>
            <a:spLocks noGrp="1"/>
          </p:cNvSpPr>
          <p:nvPr>
            <p:ph type="body" idx="1"/>
          </p:nvPr>
        </p:nvSpPr>
        <p:spPr bwMode="auto">
          <a:xfrm>
            <a:off x="914401" y="4415790"/>
            <a:ext cx="502920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Arial" panose="020B0604020202020204" pitchFamily="34" charset="0"/>
              </a:rPr>
              <a:t>Constructing Explanations and Designing Solutions:</a:t>
            </a:r>
            <a:r>
              <a:rPr lang="en-GB" sz="1200" kern="1200" dirty="0">
                <a:solidFill>
                  <a:schemeClr val="tx1"/>
                </a:solidFill>
                <a:effectLst/>
                <a:latin typeface="Arial" panose="020B0604020202020204" pitchFamily="34" charset="0"/>
                <a:ea typeface="+mn-ea"/>
                <a:cs typeface="Arial" panose="020B0604020202020204" pitchFamily="34" charset="0"/>
              </a:rPr>
              <a:t> Apply scientific ideas, principles, and/or evidence to provide an explanation of phenomena and solve design problems, taking into account possible unanticipated effects.</a:t>
            </a:r>
            <a:endParaRPr lang="en-GB" dirty="0">
              <a:effectLst/>
            </a:endParaRPr>
          </a:p>
        </p:txBody>
      </p:sp>
      <p:sp>
        <p:nvSpPr>
          <p:cNvPr id="3" name="Slide Number Placeholder 2">
            <a:extLst>
              <a:ext uri="{FF2B5EF4-FFF2-40B4-BE49-F238E27FC236}">
                <a16:creationId xmlns:a16="http://schemas.microsoft.com/office/drawing/2014/main" id="{4FBEB673-A12E-4258-8D1D-18D7F9D12600}"/>
              </a:ext>
            </a:extLst>
          </p:cNvPr>
          <p:cNvSpPr>
            <a:spLocks noGrp="1"/>
          </p:cNvSpPr>
          <p:nvPr>
            <p:ph type="sldNum" sz="quarter" idx="10"/>
          </p:nvPr>
        </p:nvSpPr>
        <p:spPr/>
        <p:txBody>
          <a:bodyPr/>
          <a:lstStyle/>
          <a:p>
            <a:fld id="{FB005777-DD0B-44C5-BEA3-D0D594B8A603}"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45CC1A50-B720-480C-8B9F-459490EAAB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86B1E4CD-2644-4196-B82A-CBC5DE60B54A}"/>
              </a:ext>
            </a:extLst>
          </p:cNvPr>
          <p:cNvSpPr>
            <a:spLocks noGrp="1"/>
          </p:cNvSpPr>
          <p:nvPr>
            <p:ph type="body" idx="1"/>
          </p:nvPr>
        </p:nvSpPr>
        <p:spPr bwMode="auto">
          <a:xfrm>
            <a:off x="914401" y="4415790"/>
            <a:ext cx="502920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panose="020B0604020202020204" pitchFamily="34" charset="0"/>
                <a:ea typeface="+mn-ea"/>
                <a:cs typeface="Arial" panose="020B0604020202020204" pitchFamily="34" charset="0"/>
              </a:rPr>
              <a:t>Constructing Explanations and Designing Solutions:</a:t>
            </a:r>
            <a:r>
              <a:rPr lang="en-GB" sz="1200" kern="1200" dirty="0">
                <a:solidFill>
                  <a:schemeClr val="tx1"/>
                </a:solidFill>
                <a:effectLst/>
                <a:latin typeface="Arial" panose="020B0604020202020204" pitchFamily="34" charset="0"/>
                <a:ea typeface="+mn-ea"/>
                <a:cs typeface="Arial" panose="020B0604020202020204" pitchFamily="34" charset="0"/>
              </a:rPr>
              <a:t> Apply scientific ideas, principles, and/or evidence to provide an explanation of phenomena and solve design problems, taking into account possible unanticipated effects.</a:t>
            </a:r>
            <a:endParaRPr lang="en-GB" dirty="0">
              <a:effectLst/>
            </a:endParaRPr>
          </a:p>
        </p:txBody>
      </p:sp>
      <p:sp>
        <p:nvSpPr>
          <p:cNvPr id="3" name="Slide Number Placeholder 2">
            <a:extLst>
              <a:ext uri="{FF2B5EF4-FFF2-40B4-BE49-F238E27FC236}">
                <a16:creationId xmlns:a16="http://schemas.microsoft.com/office/drawing/2014/main" id="{E01A11D9-55AF-4EFF-AB21-2C7BD203A939}"/>
              </a:ext>
            </a:extLst>
          </p:cNvPr>
          <p:cNvSpPr>
            <a:spLocks noGrp="1"/>
          </p:cNvSpPr>
          <p:nvPr>
            <p:ph type="sldNum" sz="quarter" idx="10"/>
          </p:nvPr>
        </p:nvSpPr>
        <p:spPr/>
        <p:txBody>
          <a:bodyPr/>
          <a:lstStyle/>
          <a:p>
            <a:fld id="{FB005777-DD0B-44C5-BEA3-D0D594B8A603}"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Image Placeholder 1">
            <a:extLst>
              <a:ext uri="{FF2B5EF4-FFF2-40B4-BE49-F238E27FC236}">
                <a16:creationId xmlns:a16="http://schemas.microsoft.com/office/drawing/2014/main" id="{734AFE62-EF49-4DA7-A004-67A5EC06DF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Notes Placeholder 2">
            <a:extLst>
              <a:ext uri="{FF2B5EF4-FFF2-40B4-BE49-F238E27FC236}">
                <a16:creationId xmlns:a16="http://schemas.microsoft.com/office/drawing/2014/main" id="{0AC14485-5D51-4823-AF14-64864A7F3280}"/>
              </a:ext>
            </a:extLst>
          </p:cNvPr>
          <p:cNvSpPr>
            <a:spLocks noGrp="1"/>
          </p:cNvSpPr>
          <p:nvPr>
            <p:ph type="body" idx="1"/>
          </p:nvPr>
        </p:nvSpPr>
        <p:spPr bwMode="auto">
          <a:xfrm>
            <a:off x="914401" y="4415790"/>
            <a:ext cx="502920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endParaRPr lang="en-GB" altLang="en-US" dirty="0"/>
          </a:p>
        </p:txBody>
      </p:sp>
      <p:sp>
        <p:nvSpPr>
          <p:cNvPr id="3" name="Slide Number Placeholder 2">
            <a:extLst>
              <a:ext uri="{FF2B5EF4-FFF2-40B4-BE49-F238E27FC236}">
                <a16:creationId xmlns:a16="http://schemas.microsoft.com/office/drawing/2014/main" id="{C45E3C81-6DD7-4C4D-B50C-9D2986282415}"/>
              </a:ext>
            </a:extLst>
          </p:cNvPr>
          <p:cNvSpPr>
            <a:spLocks noGrp="1"/>
          </p:cNvSpPr>
          <p:nvPr>
            <p:ph type="sldNum" sz="quarter" idx="10"/>
          </p:nvPr>
        </p:nvSpPr>
        <p:spPr/>
        <p:txBody>
          <a:bodyPr/>
          <a:lstStyle/>
          <a:p>
            <a:fld id="{FB005777-DD0B-44C5-BEA3-D0D594B8A603}"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Image Placeholder 1">
            <a:extLst>
              <a:ext uri="{FF2B5EF4-FFF2-40B4-BE49-F238E27FC236}">
                <a16:creationId xmlns:a16="http://schemas.microsoft.com/office/drawing/2014/main" id="{A1C4C7AF-64E5-4753-A75F-A677B42CCF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Notes Placeholder 2">
            <a:extLst>
              <a:ext uri="{FF2B5EF4-FFF2-40B4-BE49-F238E27FC236}">
                <a16:creationId xmlns:a16="http://schemas.microsoft.com/office/drawing/2014/main" id="{2A028DCF-1666-4390-8B1F-6DC073D18335}"/>
              </a:ext>
            </a:extLst>
          </p:cNvPr>
          <p:cNvSpPr>
            <a:spLocks noGrp="1"/>
          </p:cNvSpPr>
          <p:nvPr>
            <p:ph type="body" idx="1"/>
          </p:nvPr>
        </p:nvSpPr>
        <p:spPr bwMode="auto">
          <a:xfrm>
            <a:off x="914401" y="4415790"/>
            <a:ext cx="502920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Teacher notes</a:t>
            </a:r>
          </a:p>
          <a:p>
            <a:pPr marL="0" marR="0" lvl="0" indent="0" algn="l" defTabSz="914400" rtl="0" eaLnBrk="1" fontAlgn="base" latinLnBrk="0" hangingPunct="1">
              <a:spcAft>
                <a:spcPct val="0"/>
              </a:spcAft>
              <a:buClrTx/>
              <a:buSzTx/>
              <a:buFontTx/>
              <a:buNone/>
              <a:tabLst/>
              <a:defRPr/>
            </a:pPr>
            <a:r>
              <a:rPr lang="en-GB" altLang="en-US" dirty="0"/>
              <a:t>It might be worth discussing both of these examples with students in some detail, as they are both situations in which the riders might feel as if they are experiencing a “centrifugal force.”</a:t>
            </a:r>
          </a:p>
          <a:p>
            <a:pPr eaLnBrk="1" hangingPunct="1"/>
            <a:endParaRPr lang="en-GB" altLang="en-US" dirty="0"/>
          </a:p>
          <a:p>
            <a:pPr marL="0" marR="0" lvl="0" indent="0" algn="l" defTabSz="914400" rtl="0" eaLnBrk="1" fontAlgn="base" latinLnBrk="0" hangingPunct="1">
              <a:spcAft>
                <a:spcPct val="0"/>
              </a:spcAft>
              <a:buClrTx/>
              <a:buSzTx/>
              <a:buFontTx/>
              <a:buNone/>
              <a:tabLst/>
              <a:defRPr/>
            </a:pPr>
            <a:r>
              <a:rPr lang="en-GB" altLang="en-US" dirty="0"/>
              <a:t>The rollercoaster is kept on the loop-the-loop by a reaction force from the surface of the track. The seats on the carousel are pulled round by the tension in the cables, and the riders are held there by the reaction forces from the surfaces of their seats. </a:t>
            </a:r>
          </a:p>
          <a:p>
            <a:pPr marL="0" marR="0" lvl="0" indent="0" algn="l" defTabSz="914400" rtl="0" eaLnBrk="1" fontAlgn="base" latinLnBrk="0" hangingPunct="1">
              <a:spcAft>
                <a:spcPct val="0"/>
              </a:spcAft>
              <a:buClrTx/>
              <a:buSzTx/>
              <a:buFontTx/>
              <a:buNone/>
              <a:tabLst/>
              <a:defRPr/>
            </a:pPr>
            <a:endParaRPr lang="en-GB" altLang="en-US" b="1" dirty="0"/>
          </a:p>
          <a:p>
            <a:pPr marL="0" marR="0" lvl="0" indent="0" algn="l" defTabSz="914400" rtl="0" eaLnBrk="1" fontAlgn="base" latinLnBrk="0" hangingPunct="1">
              <a:spcAft>
                <a:spcPct val="0"/>
              </a:spcAft>
              <a:buClrTx/>
              <a:buSzTx/>
              <a:buFontTx/>
              <a:buNone/>
              <a:tabLst/>
              <a:defRPr/>
            </a:pPr>
            <a:r>
              <a:rPr lang="en-GB" altLang="en-US" b="1" dirty="0"/>
              <a:t>Photo credits: </a:t>
            </a:r>
            <a:r>
              <a:rPr lang="en-GB" altLang="en-US" b="0" dirty="0"/>
              <a:t>rollercoaster </a:t>
            </a:r>
            <a:r>
              <a:rPr lang="en-GB" altLang="en-US" dirty="0"/>
              <a:t>© David C </a:t>
            </a:r>
            <a:r>
              <a:rPr lang="en-GB" altLang="en-US" dirty="0" err="1"/>
              <a:t>Rehner</a:t>
            </a:r>
            <a:r>
              <a:rPr lang="en-GB" altLang="en-US" dirty="0"/>
              <a:t>, carousel © Sergey I, both at Shutterstock.com 2018</a:t>
            </a:r>
          </a:p>
        </p:txBody>
      </p:sp>
      <p:sp>
        <p:nvSpPr>
          <p:cNvPr id="3" name="Slide Number Placeholder 2">
            <a:extLst>
              <a:ext uri="{FF2B5EF4-FFF2-40B4-BE49-F238E27FC236}">
                <a16:creationId xmlns:a16="http://schemas.microsoft.com/office/drawing/2014/main" id="{6E017AA1-88D8-497A-B71F-E21AFEA3CB47}"/>
              </a:ext>
            </a:extLst>
          </p:cNvPr>
          <p:cNvSpPr>
            <a:spLocks noGrp="1"/>
          </p:cNvSpPr>
          <p:nvPr>
            <p:ph type="sldNum" sz="quarter" idx="10"/>
          </p:nvPr>
        </p:nvSpPr>
        <p:spPr/>
        <p:txBody>
          <a:bodyPr/>
          <a:lstStyle/>
          <a:p>
            <a:fld id="{FB005777-DD0B-44C5-BEA3-D0D594B8A603}"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8D1702FA-8D56-4413-89CE-FBC9E7AC05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8E3EB237-5725-434F-93B2-AFF2D20C2C24}"/>
              </a:ext>
            </a:extLst>
          </p:cNvPr>
          <p:cNvSpPr>
            <a:spLocks noGrp="1"/>
          </p:cNvSpPr>
          <p:nvPr>
            <p:ph type="body" idx="1"/>
          </p:nvPr>
        </p:nvSpPr>
        <p:spPr bwMode="auto">
          <a:xfrm>
            <a:off x="914401" y="4415790"/>
            <a:ext cx="502920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
        <p:nvSpPr>
          <p:cNvPr id="3" name="Slide Number Placeholder 2">
            <a:extLst>
              <a:ext uri="{FF2B5EF4-FFF2-40B4-BE49-F238E27FC236}">
                <a16:creationId xmlns:a16="http://schemas.microsoft.com/office/drawing/2014/main" id="{4D605E33-A104-4581-8C3B-907BE0745A48}"/>
              </a:ext>
            </a:extLst>
          </p:cNvPr>
          <p:cNvSpPr>
            <a:spLocks noGrp="1"/>
          </p:cNvSpPr>
          <p:nvPr>
            <p:ph type="sldNum" sz="quarter" idx="10"/>
          </p:nvPr>
        </p:nvSpPr>
        <p:spPr/>
        <p:txBody>
          <a:bodyPr/>
          <a:lstStyle/>
          <a:p>
            <a:fld id="{FB005777-DD0B-44C5-BEA3-D0D594B8A603}"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385106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19545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3970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5194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1787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3971748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163710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011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00079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0262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3356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3516125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5560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067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61906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92502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7198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17508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9119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5736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407096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01403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560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60189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28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6711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1064431406"/>
      </p:ext>
    </p:extLst>
  </p:cSld>
  <p:clrMap bg1="lt1" tx1="dk1" bg2="lt2" tx2="dk2" accent1="accent1" accent2="accent2" accent3="accent3" accent4="accent4" accent5="accent5" accent6="accent6" hlink="hlink" folHlink="folHlink"/>
  <p:sldLayoutIdLst>
    <p:sldLayoutId id="2147483748" r:id="rId1"/>
    <p:sldLayoutId id="2147483775"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4"/>
    </p:custDataLst>
    <p:extLst>
      <p:ext uri="{BB962C8B-B14F-4D97-AF65-F5344CB8AC3E}">
        <p14:creationId xmlns:p14="http://schemas.microsoft.com/office/powerpoint/2010/main" val="186178951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5.wm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slideLayout" Target="../slideLayouts/slideLayout20.xml"/><Relationship Id="rId7" Type="http://schemas.openxmlformats.org/officeDocument/2006/relationships/image" Target="../media/image27.jp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2E23-EB4C-43DA-B79F-AE2328A2B61E}"/>
              </a:ext>
            </a:extLst>
          </p:cNvPr>
          <p:cNvSpPr>
            <a:spLocks noGrp="1"/>
          </p:cNvSpPr>
          <p:nvPr>
            <p:ph type="title"/>
          </p:nvPr>
        </p:nvSpPr>
        <p:spPr/>
        <p:txBody>
          <a:bodyPr/>
          <a:lstStyle/>
          <a:p>
            <a:r>
              <a:rPr lang="en-GB" dirty="0"/>
              <a:t>Circular</a:t>
            </a:r>
            <a:br>
              <a:rPr lang="en-GB" dirty="0"/>
            </a:br>
            <a:r>
              <a:rPr lang="en-GB" dirty="0"/>
              <a:t>Motion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01" name="AutoShape 13">
            <a:extLst>
              <a:ext uri="{FF2B5EF4-FFF2-40B4-BE49-F238E27FC236}">
                <a16:creationId xmlns:a16="http://schemas.microsoft.com/office/drawing/2014/main" id="{4A555AC0-DD21-43A1-9004-0C5CF0685EE0}"/>
              </a:ext>
            </a:extLst>
          </p:cNvPr>
          <p:cNvSpPr>
            <a:spLocks noChangeArrowheads="1"/>
          </p:cNvSpPr>
          <p:nvPr/>
        </p:nvSpPr>
        <p:spPr bwMode="auto">
          <a:xfrm>
            <a:off x="900113" y="4724400"/>
            <a:ext cx="7200900" cy="1368425"/>
          </a:xfrm>
          <a:prstGeom prst="roundRect">
            <a:avLst>
              <a:gd name="adj" fmla="val 0"/>
            </a:avLst>
          </a:prstGeom>
          <a:solidFill>
            <a:srgbClr val="286DA6"/>
          </a:solidFill>
          <a:ln w="38100">
            <a:noFill/>
            <a:round/>
            <a:headEnd/>
            <a:tailEnd/>
          </a:ln>
        </p:spPr>
        <p:txBody>
          <a:bodyPr wrap="none" anchor="ct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endParaRPr lang="en-US" altLang="en-US" dirty="0"/>
          </a:p>
        </p:txBody>
      </p:sp>
      <p:sp>
        <p:nvSpPr>
          <p:cNvPr id="191500" name="AutoShape 12">
            <a:extLst>
              <a:ext uri="{FF2B5EF4-FFF2-40B4-BE49-F238E27FC236}">
                <a16:creationId xmlns:a16="http://schemas.microsoft.com/office/drawing/2014/main" id="{1E16E5D5-2911-46FB-83CD-56090E60E500}"/>
              </a:ext>
            </a:extLst>
          </p:cNvPr>
          <p:cNvSpPr>
            <a:spLocks noChangeArrowheads="1"/>
          </p:cNvSpPr>
          <p:nvPr/>
        </p:nvSpPr>
        <p:spPr bwMode="auto">
          <a:xfrm>
            <a:off x="900113" y="1916113"/>
            <a:ext cx="7237412" cy="900112"/>
          </a:xfrm>
          <a:prstGeom prst="roundRect">
            <a:avLst>
              <a:gd name="adj" fmla="val 0"/>
            </a:avLst>
          </a:prstGeom>
          <a:solidFill>
            <a:srgbClr val="286DA6"/>
          </a:solidFill>
          <a:ln w="38100">
            <a:noFill/>
            <a:round/>
            <a:headEnd/>
            <a:tailEnd/>
          </a:ln>
        </p:spPr>
        <p:txBody>
          <a:bodyPr wrap="none" anchor="ct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endParaRPr lang="en-US" altLang="en-US"/>
          </a:p>
        </p:txBody>
      </p:sp>
      <p:sp>
        <p:nvSpPr>
          <p:cNvPr id="11268" name="Rectangle 2">
            <a:extLst>
              <a:ext uri="{FF2B5EF4-FFF2-40B4-BE49-F238E27FC236}">
                <a16:creationId xmlns:a16="http://schemas.microsoft.com/office/drawing/2014/main" id="{1B62A052-F365-4668-A565-7629B6B821F9}"/>
              </a:ext>
            </a:extLst>
          </p:cNvPr>
          <p:cNvSpPr>
            <a:spLocks noGrp="1" noChangeArrowheads="1"/>
          </p:cNvSpPr>
          <p:nvPr>
            <p:ph type="title"/>
          </p:nvPr>
        </p:nvSpPr>
        <p:spPr/>
        <p:txBody>
          <a:bodyPr/>
          <a:lstStyle/>
          <a:p>
            <a:pPr eaLnBrk="1" hangingPunct="1"/>
            <a:r>
              <a:rPr lang="en-GB" altLang="en-US"/>
              <a:t>Factors affecting centripetal forces</a:t>
            </a:r>
          </a:p>
        </p:txBody>
      </p:sp>
      <p:sp>
        <p:nvSpPr>
          <p:cNvPr id="11269" name="Text Box 4">
            <a:extLst>
              <a:ext uri="{FF2B5EF4-FFF2-40B4-BE49-F238E27FC236}">
                <a16:creationId xmlns:a16="http://schemas.microsoft.com/office/drawing/2014/main" id="{53F8E68F-BB67-4243-AD8B-1FAB41ECBDF2}"/>
              </a:ext>
            </a:extLst>
          </p:cNvPr>
          <p:cNvSpPr txBox="1">
            <a:spLocks noChangeArrowheads="1"/>
          </p:cNvSpPr>
          <p:nvPr/>
        </p:nvSpPr>
        <p:spPr bwMode="auto">
          <a:xfrm>
            <a:off x="323528" y="800100"/>
            <a:ext cx="8605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How does the centripetal force depend on </a:t>
            </a:r>
            <a:r>
              <a:rPr lang="en-GB" altLang="en-US" b="1" dirty="0">
                <a:solidFill>
                  <a:srgbClr val="286DA6"/>
                </a:solidFill>
              </a:rPr>
              <a:t>mass</a:t>
            </a:r>
            <a:r>
              <a:rPr lang="en-GB" altLang="en-US" dirty="0"/>
              <a:t>?</a:t>
            </a:r>
          </a:p>
        </p:txBody>
      </p:sp>
      <p:sp>
        <p:nvSpPr>
          <p:cNvPr id="191493" name="Rectangle 5">
            <a:extLst>
              <a:ext uri="{FF2B5EF4-FFF2-40B4-BE49-F238E27FC236}">
                <a16:creationId xmlns:a16="http://schemas.microsoft.com/office/drawing/2014/main" id="{59CA2534-8879-499A-B84C-106D25134622}"/>
              </a:ext>
            </a:extLst>
          </p:cNvPr>
          <p:cNvSpPr>
            <a:spLocks noChangeArrowheads="1"/>
          </p:cNvSpPr>
          <p:nvPr/>
        </p:nvSpPr>
        <p:spPr bwMode="auto">
          <a:xfrm>
            <a:off x="323528" y="3429000"/>
            <a:ext cx="8316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b="1" dirty="0"/>
              <a:t>F = ma</a:t>
            </a:r>
            <a:r>
              <a:rPr lang="en-GB" altLang="en-US" dirty="0"/>
              <a:t>, so force is proportional to acceleration. If the truck is going faster, or if its radius is smaller, then it is changing direction more quickly, so its acceleration is greater.</a:t>
            </a:r>
          </a:p>
        </p:txBody>
      </p:sp>
      <p:sp>
        <p:nvSpPr>
          <p:cNvPr id="191494" name="Rectangle 6">
            <a:extLst>
              <a:ext uri="{FF2B5EF4-FFF2-40B4-BE49-F238E27FC236}">
                <a16:creationId xmlns:a16="http://schemas.microsoft.com/office/drawing/2014/main" id="{53D3E658-9D32-4822-AFE5-E8C715982CD8}"/>
              </a:ext>
            </a:extLst>
          </p:cNvPr>
          <p:cNvSpPr>
            <a:spLocks noChangeArrowheads="1"/>
          </p:cNvSpPr>
          <p:nvPr/>
        </p:nvSpPr>
        <p:spPr bwMode="auto">
          <a:xfrm>
            <a:off x="323528" y="2889250"/>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How does the centripetal force depend on </a:t>
            </a:r>
            <a:r>
              <a:rPr lang="en-GB" altLang="en-US" b="1" dirty="0">
                <a:solidFill>
                  <a:srgbClr val="286DA6"/>
                </a:solidFill>
              </a:rPr>
              <a:t>speed</a:t>
            </a:r>
            <a:r>
              <a:rPr lang="en-GB" altLang="en-US" dirty="0"/>
              <a:t> and </a:t>
            </a:r>
            <a:r>
              <a:rPr lang="en-GB" altLang="en-US" b="1" dirty="0">
                <a:solidFill>
                  <a:srgbClr val="286DA6"/>
                </a:solidFill>
              </a:rPr>
              <a:t>radius</a:t>
            </a:r>
            <a:r>
              <a:rPr lang="en-GB" altLang="en-US" dirty="0"/>
              <a:t>?</a:t>
            </a:r>
          </a:p>
        </p:txBody>
      </p:sp>
      <p:sp>
        <p:nvSpPr>
          <p:cNvPr id="191495" name="Rectangle 7">
            <a:extLst>
              <a:ext uri="{FF2B5EF4-FFF2-40B4-BE49-F238E27FC236}">
                <a16:creationId xmlns:a16="http://schemas.microsoft.com/office/drawing/2014/main" id="{CBBBF0D8-450E-4841-892D-1F54E46446AC}"/>
              </a:ext>
            </a:extLst>
          </p:cNvPr>
          <p:cNvSpPr>
            <a:spLocks noChangeArrowheads="1"/>
          </p:cNvSpPr>
          <p:nvPr/>
        </p:nvSpPr>
        <p:spPr bwMode="auto">
          <a:xfrm>
            <a:off x="323528" y="1341438"/>
            <a:ext cx="6373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b="1"/>
              <a:t>F = ma</a:t>
            </a:r>
            <a:r>
              <a:rPr lang="en-GB" altLang="en-US"/>
              <a:t>, so force is proportional to mass.</a:t>
            </a:r>
          </a:p>
        </p:txBody>
      </p:sp>
      <p:sp>
        <p:nvSpPr>
          <p:cNvPr id="191497" name="Text Box 9">
            <a:extLst>
              <a:ext uri="{FF2B5EF4-FFF2-40B4-BE49-F238E27FC236}">
                <a16:creationId xmlns:a16="http://schemas.microsoft.com/office/drawing/2014/main" id="{DFFF69EF-8D04-41A0-AFB3-86953611DE9F}"/>
              </a:ext>
            </a:extLst>
          </p:cNvPr>
          <p:cNvSpPr txBox="1">
            <a:spLocks noChangeArrowheads="1"/>
          </p:cNvSpPr>
          <p:nvPr/>
        </p:nvSpPr>
        <p:spPr bwMode="auto">
          <a:xfrm>
            <a:off x="1150938" y="1952625"/>
            <a:ext cx="66976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ct val="50000"/>
              </a:spcBef>
              <a:buClr>
                <a:srgbClr val="CC00CC"/>
              </a:buClr>
              <a:buFont typeface="Wingdings" panose="05000000000000000000" pitchFamily="2" charset="2"/>
              <a:buNone/>
            </a:pPr>
            <a:r>
              <a:rPr lang="en-GB" altLang="en-US">
                <a:solidFill>
                  <a:schemeClr val="bg1"/>
                </a:solidFill>
              </a:rPr>
              <a:t>The </a:t>
            </a:r>
            <a:r>
              <a:rPr lang="en-GB" altLang="en-US" b="1">
                <a:solidFill>
                  <a:schemeClr val="bg1"/>
                </a:solidFill>
              </a:rPr>
              <a:t>greater</a:t>
            </a:r>
            <a:r>
              <a:rPr lang="en-GB" altLang="en-US">
                <a:solidFill>
                  <a:schemeClr val="bg1"/>
                </a:solidFill>
              </a:rPr>
              <a:t> the mass, the </a:t>
            </a:r>
            <a:r>
              <a:rPr lang="en-GB" altLang="en-US" b="1">
                <a:solidFill>
                  <a:schemeClr val="bg1"/>
                </a:solidFill>
              </a:rPr>
              <a:t>larger</a:t>
            </a:r>
            <a:r>
              <a:rPr lang="en-GB" altLang="en-US">
                <a:solidFill>
                  <a:schemeClr val="bg1"/>
                </a:solidFill>
              </a:rPr>
              <a:t> the centripetal force needed to maintain circular motion.</a:t>
            </a:r>
          </a:p>
        </p:txBody>
      </p:sp>
      <p:sp>
        <p:nvSpPr>
          <p:cNvPr id="191498" name="Text Box 10">
            <a:extLst>
              <a:ext uri="{FF2B5EF4-FFF2-40B4-BE49-F238E27FC236}">
                <a16:creationId xmlns:a16="http://schemas.microsoft.com/office/drawing/2014/main" id="{5EA46FDA-71CA-47B2-A75A-B3DE24B74D32}"/>
              </a:ext>
            </a:extLst>
          </p:cNvPr>
          <p:cNvSpPr txBox="1">
            <a:spLocks noChangeArrowheads="1"/>
          </p:cNvSpPr>
          <p:nvPr/>
        </p:nvSpPr>
        <p:spPr bwMode="auto">
          <a:xfrm>
            <a:off x="1511300" y="4797425"/>
            <a:ext cx="59420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lgn="ctr" eaLnBrk="1" hangingPunct="1">
              <a:spcBef>
                <a:spcPct val="50000"/>
              </a:spcBef>
              <a:buClr>
                <a:srgbClr val="CC00CC"/>
              </a:buClr>
              <a:buFont typeface="Wingdings" panose="05000000000000000000" pitchFamily="2" charset="2"/>
              <a:buNone/>
            </a:pPr>
            <a:r>
              <a:rPr lang="en-GB" altLang="en-US" dirty="0">
                <a:solidFill>
                  <a:schemeClr val="bg1"/>
                </a:solidFill>
              </a:rPr>
              <a:t>The </a:t>
            </a:r>
            <a:r>
              <a:rPr lang="en-GB" altLang="en-US" b="1" dirty="0">
                <a:solidFill>
                  <a:schemeClr val="bg1"/>
                </a:solidFill>
              </a:rPr>
              <a:t>greater</a:t>
            </a:r>
            <a:r>
              <a:rPr lang="en-GB" altLang="en-US" dirty="0">
                <a:solidFill>
                  <a:schemeClr val="bg1"/>
                </a:solidFill>
              </a:rPr>
              <a:t> the speed, and the </a:t>
            </a:r>
            <a:r>
              <a:rPr lang="en-GB" altLang="en-US" b="1" dirty="0">
                <a:solidFill>
                  <a:schemeClr val="bg1"/>
                </a:solidFill>
              </a:rPr>
              <a:t>smaller</a:t>
            </a:r>
            <a:r>
              <a:rPr lang="en-GB" altLang="en-US" dirty="0">
                <a:solidFill>
                  <a:schemeClr val="bg1"/>
                </a:solidFill>
              </a:rPr>
              <a:t> the radius, the </a:t>
            </a:r>
            <a:r>
              <a:rPr lang="en-GB" altLang="en-US" b="1" dirty="0">
                <a:solidFill>
                  <a:schemeClr val="bg1"/>
                </a:solidFill>
              </a:rPr>
              <a:t>larger</a:t>
            </a:r>
            <a:r>
              <a:rPr lang="en-GB" altLang="en-US" dirty="0">
                <a:solidFill>
                  <a:schemeClr val="bg1"/>
                </a:solidFill>
              </a:rPr>
              <a:t> the centripetal force needed to maintain circular motion.</a:t>
            </a:r>
          </a:p>
        </p:txBody>
      </p:sp>
      <p:pic>
        <p:nvPicPr>
          <p:cNvPr id="12" name="Picture 19">
            <a:hlinkClick r:id="" action="ppaction://hlinkshowjump?jump=nextslide"/>
            <a:extLst>
              <a:ext uri="{FF2B5EF4-FFF2-40B4-BE49-F238E27FC236}">
                <a16:creationId xmlns:a16="http://schemas.microsoft.com/office/drawing/2014/main" id="{8F699153-7B0B-4FBA-AA2A-FCEB64360F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496389BA-20C0-476C-BE6B-B53AD0C5E21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500"/>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9149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149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149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1501"/>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19149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1" grpId="0" animBg="1"/>
      <p:bldP spid="191500" grpId="0" animBg="1"/>
      <p:bldP spid="191493" grpId="0"/>
      <p:bldP spid="191494" grpId="0"/>
      <p:bldP spid="191495" grpId="0"/>
      <p:bldP spid="191497" grpId="0"/>
      <p:bldP spid="1914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a:extLst>
              <a:ext uri="{FF2B5EF4-FFF2-40B4-BE49-F238E27FC236}">
                <a16:creationId xmlns:a16="http://schemas.microsoft.com/office/drawing/2014/main" id="{E2F11FCD-CC53-42A8-8E5C-5E9C0D73926E}"/>
              </a:ext>
            </a:extLst>
          </p:cNvPr>
          <p:cNvSpPr>
            <a:spLocks noGrp="1"/>
          </p:cNvSpPr>
          <p:nvPr>
            <p:ph type="title"/>
          </p:nvPr>
        </p:nvSpPr>
        <p:spPr/>
        <p:txBody>
          <a:bodyPr/>
          <a:lstStyle/>
          <a:p>
            <a:pPr eaLnBrk="1" hangingPunct="1"/>
            <a:r>
              <a:rPr lang="en-GB" altLang="en-US" dirty="0"/>
              <a:t>Understanding centripetal forces</a:t>
            </a:r>
          </a:p>
        </p:txBody>
      </p:sp>
      <p:sp>
        <p:nvSpPr>
          <p:cNvPr id="2053" name="Oval 12">
            <a:extLst>
              <a:ext uri="{FF2B5EF4-FFF2-40B4-BE49-F238E27FC236}">
                <a16:creationId xmlns:a16="http://schemas.microsoft.com/office/drawing/2014/main" id="{1C72248D-AA5A-4381-90FC-B2F8077C7038}"/>
              </a:ext>
            </a:extLst>
          </p:cNvPr>
          <p:cNvSpPr>
            <a:spLocks noChangeArrowheads="1"/>
          </p:cNvSpPr>
          <p:nvPr/>
        </p:nvSpPr>
        <p:spPr bwMode="auto">
          <a:xfrm>
            <a:off x="8440738" y="6167438"/>
            <a:ext cx="703262" cy="5842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endParaRPr lang="en-US" altLang="en-US"/>
          </a:p>
        </p:txBody>
      </p:sp>
      <p:pic>
        <p:nvPicPr>
          <p:cNvPr id="6" name="Picture 5" descr="flash_icon">
            <a:extLst>
              <a:ext uri="{FF2B5EF4-FFF2-40B4-BE49-F238E27FC236}">
                <a16:creationId xmlns:a16="http://schemas.microsoft.com/office/drawing/2014/main" id="{F070E9C7-82EF-4EDD-8C64-D8E22C3FC5CE}"/>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8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5F6ADF80-6A2D-45C9-B65E-A6619F2B216B}"/>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3720721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B177C30-567B-413E-8140-CEC14D0B4080}"/>
              </a:ext>
            </a:extLst>
          </p:cNvPr>
          <p:cNvSpPr>
            <a:spLocks noGrp="1"/>
          </p:cNvSpPr>
          <p:nvPr>
            <p:ph type="title"/>
          </p:nvPr>
        </p:nvSpPr>
        <p:spPr/>
        <p:txBody>
          <a:bodyPr/>
          <a:lstStyle/>
          <a:p>
            <a:pPr eaLnBrk="1" hangingPunct="1"/>
            <a:r>
              <a:rPr lang="en-GB" altLang="en-US" dirty="0"/>
              <a:t>Forces and acceleration</a:t>
            </a:r>
          </a:p>
        </p:txBody>
      </p:sp>
      <p:sp>
        <p:nvSpPr>
          <p:cNvPr id="12293" name="TextBox 4">
            <a:extLst>
              <a:ext uri="{FF2B5EF4-FFF2-40B4-BE49-F238E27FC236}">
                <a16:creationId xmlns:a16="http://schemas.microsoft.com/office/drawing/2014/main" id="{E4ACB19B-F591-491C-A408-B935EF3C4DA5}"/>
              </a:ext>
            </a:extLst>
          </p:cNvPr>
          <p:cNvSpPr txBox="1">
            <a:spLocks noChangeArrowheads="1"/>
          </p:cNvSpPr>
          <p:nvPr/>
        </p:nvSpPr>
        <p:spPr bwMode="auto">
          <a:xfrm>
            <a:off x="323528" y="3500438"/>
            <a:ext cx="800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r>
              <a:rPr lang="en-GB" altLang="en-US" dirty="0"/>
              <a:t>This will cause an acceleration in the direction of the stronger force. This can make an object slow down or speed up, or it can cause it to change </a:t>
            </a:r>
            <a:r>
              <a:rPr lang="en-GB" altLang="en-US" b="1" dirty="0">
                <a:solidFill>
                  <a:srgbClr val="286DA6"/>
                </a:solidFill>
              </a:rPr>
              <a:t>direction</a:t>
            </a:r>
            <a:r>
              <a:rPr lang="en-GB" altLang="en-US" dirty="0"/>
              <a:t>.</a:t>
            </a:r>
          </a:p>
        </p:txBody>
      </p:sp>
      <p:sp>
        <p:nvSpPr>
          <p:cNvPr id="5124" name="Text Box 8">
            <a:extLst>
              <a:ext uri="{FF2B5EF4-FFF2-40B4-BE49-F238E27FC236}">
                <a16:creationId xmlns:a16="http://schemas.microsoft.com/office/drawing/2014/main" id="{91629D8F-2546-4A1D-A69E-C8F3C1A63DBF}"/>
              </a:ext>
            </a:extLst>
          </p:cNvPr>
          <p:cNvSpPr txBox="1">
            <a:spLocks noChangeArrowheads="1"/>
          </p:cNvSpPr>
          <p:nvPr/>
        </p:nvSpPr>
        <p:spPr bwMode="auto">
          <a:xfrm>
            <a:off x="323528" y="800100"/>
            <a:ext cx="79930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a:spcBef>
                <a:spcPct val="20000"/>
              </a:spcBef>
            </a:pPr>
            <a:r>
              <a:rPr lang="en-GB" altLang="en-US" dirty="0"/>
              <a:t>An object will remain stationary or will move in the same direction at a constant speed, unless the forces acting on it are not balanced.</a:t>
            </a:r>
          </a:p>
        </p:txBody>
      </p:sp>
      <p:sp>
        <p:nvSpPr>
          <p:cNvPr id="12299" name="AutoShape 11">
            <a:extLst>
              <a:ext uri="{FF2B5EF4-FFF2-40B4-BE49-F238E27FC236}">
                <a16:creationId xmlns:a16="http://schemas.microsoft.com/office/drawing/2014/main" id="{36B36624-6E4B-49E4-9F70-FFACC6BCD6C3}"/>
              </a:ext>
            </a:extLst>
          </p:cNvPr>
          <p:cNvSpPr>
            <a:spLocks noChangeArrowheads="1"/>
          </p:cNvSpPr>
          <p:nvPr/>
        </p:nvSpPr>
        <p:spPr bwMode="auto">
          <a:xfrm>
            <a:off x="7669213" y="2708275"/>
            <a:ext cx="863600" cy="360363"/>
          </a:xfrm>
          <a:prstGeom prst="rightArrow">
            <a:avLst>
              <a:gd name="adj1" fmla="val 50000"/>
              <a:gd name="adj2" fmla="val 59912"/>
            </a:avLst>
          </a:prstGeom>
          <a:solidFill>
            <a:srgbClr val="E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endParaRPr lang="en-US" altLang="en-US"/>
          </a:p>
        </p:txBody>
      </p:sp>
      <p:sp>
        <p:nvSpPr>
          <p:cNvPr id="12303" name="AutoShape 15">
            <a:extLst>
              <a:ext uri="{FF2B5EF4-FFF2-40B4-BE49-F238E27FC236}">
                <a16:creationId xmlns:a16="http://schemas.microsoft.com/office/drawing/2014/main" id="{7D79A1B2-DFC1-4E83-8EEA-114ABC447BB8}"/>
              </a:ext>
            </a:extLst>
          </p:cNvPr>
          <p:cNvSpPr>
            <a:spLocks noChangeArrowheads="1"/>
          </p:cNvSpPr>
          <p:nvPr/>
        </p:nvSpPr>
        <p:spPr bwMode="auto">
          <a:xfrm>
            <a:off x="6588125" y="5591175"/>
            <a:ext cx="863600" cy="360363"/>
          </a:xfrm>
          <a:prstGeom prst="rightArrow">
            <a:avLst>
              <a:gd name="adj1" fmla="val 50000"/>
              <a:gd name="adj2" fmla="val 59912"/>
            </a:avLst>
          </a:prstGeom>
          <a:solidFill>
            <a:srgbClr val="E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endParaRPr lang="en-US" altLang="en-US"/>
          </a:p>
        </p:txBody>
      </p:sp>
      <p:pic>
        <p:nvPicPr>
          <p:cNvPr id="12314" name="Picture 26" descr="car">
            <a:extLst>
              <a:ext uri="{FF2B5EF4-FFF2-40B4-BE49-F238E27FC236}">
                <a16:creationId xmlns:a16="http://schemas.microsoft.com/office/drawing/2014/main" id="{C96D6A10-6DE8-4255-AB16-C5D0F1244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788" y="2100263"/>
            <a:ext cx="36195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27" descr="car">
            <a:extLst>
              <a:ext uri="{FF2B5EF4-FFF2-40B4-BE49-F238E27FC236}">
                <a16:creationId xmlns:a16="http://schemas.microsoft.com/office/drawing/2014/main" id="{B14B5D53-46FB-454E-8793-D5F6A5FAB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188" y="5124450"/>
            <a:ext cx="36195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Picture 28" descr="Circular Motion arrow 1 slide 2">
            <a:extLst>
              <a:ext uri="{FF2B5EF4-FFF2-40B4-BE49-F238E27FC236}">
                <a16:creationId xmlns:a16="http://schemas.microsoft.com/office/drawing/2014/main" id="{D029819B-D69D-4ED4-90CE-333795B6B1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2781300"/>
            <a:ext cx="8715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Picture 29" descr="Circular Motion arrow 2 slide 2">
            <a:extLst>
              <a:ext uri="{FF2B5EF4-FFF2-40B4-BE49-F238E27FC236}">
                <a16:creationId xmlns:a16="http://schemas.microsoft.com/office/drawing/2014/main" id="{315DD431-7E37-429F-9B66-E5227C06EF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163" y="5661025"/>
            <a:ext cx="19510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a:hlinkClick r:id="" action="ppaction://hlinkshowjump?jump=nextslide"/>
            <a:extLst>
              <a:ext uri="{FF2B5EF4-FFF2-40B4-BE49-F238E27FC236}">
                <a16:creationId xmlns:a16="http://schemas.microsoft.com/office/drawing/2014/main" id="{7329C86D-311A-417A-8E94-22467DEBD19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a:extLst>
              <a:ext uri="{FF2B5EF4-FFF2-40B4-BE49-F238E27FC236}">
                <a16:creationId xmlns:a16="http://schemas.microsoft.com/office/drawing/2014/main" id="{6B3E3268-4C69-430C-A075-C43A3D8942D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66128" y="95697"/>
            <a:ext cx="432906" cy="4456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1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2" fill="hold" nodeType="afterEffect">
                                  <p:stCondLst>
                                    <p:cond delay="0"/>
                                  </p:stCondLst>
                                  <p:childTnLst>
                                    <p:set>
                                      <p:cBhvr>
                                        <p:cTn id="9" dur="1" fill="hold">
                                          <p:stCondLst>
                                            <p:cond delay="0"/>
                                          </p:stCondLst>
                                        </p:cTn>
                                        <p:tgtEl>
                                          <p:spTgt spid="12316"/>
                                        </p:tgtEl>
                                        <p:attrNameLst>
                                          <p:attrName>style.visibility</p:attrName>
                                        </p:attrNameLst>
                                      </p:cBhvr>
                                      <p:to>
                                        <p:strVal val="visible"/>
                                      </p:to>
                                    </p:set>
                                    <p:animEffect transition="in" filter="wipe(right)">
                                      <p:cBhvr>
                                        <p:cTn id="10" dur="500"/>
                                        <p:tgtEl>
                                          <p:spTgt spid="12316"/>
                                        </p:tgtEl>
                                      </p:cBhvr>
                                    </p:animEffec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299"/>
                                        </p:tgtEl>
                                        <p:attrNameLst>
                                          <p:attrName>style.visibility</p:attrName>
                                        </p:attrNameLst>
                                      </p:cBhvr>
                                      <p:to>
                                        <p:strVal val="visible"/>
                                      </p:to>
                                    </p:set>
                                    <p:animEffect transition="in" filter="wipe(left)">
                                      <p:cBhvr>
                                        <p:cTn id="14" dur="500"/>
                                        <p:tgtEl>
                                          <p:spTgt spid="1229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15"/>
                                        </p:tgtEl>
                                        <p:attrNameLst>
                                          <p:attrName>style.visibility</p:attrName>
                                        </p:attrNameLst>
                                      </p:cBhvr>
                                      <p:to>
                                        <p:strVal val="visible"/>
                                      </p:to>
                                    </p:set>
                                  </p:childTnLst>
                                </p:cTn>
                              </p:par>
                              <p:par>
                                <p:cTn id="23" presetID="22" presetClass="entr" presetSubtype="2" fill="hold" nodeType="withEffect">
                                  <p:stCondLst>
                                    <p:cond delay="0"/>
                                  </p:stCondLst>
                                  <p:childTnLst>
                                    <p:set>
                                      <p:cBhvr>
                                        <p:cTn id="24" dur="1" fill="hold">
                                          <p:stCondLst>
                                            <p:cond delay="0"/>
                                          </p:stCondLst>
                                        </p:cTn>
                                        <p:tgtEl>
                                          <p:spTgt spid="12317"/>
                                        </p:tgtEl>
                                        <p:attrNameLst>
                                          <p:attrName>style.visibility</p:attrName>
                                        </p:attrNameLst>
                                      </p:cBhvr>
                                      <p:to>
                                        <p:strVal val="visible"/>
                                      </p:to>
                                    </p:set>
                                    <p:animEffect transition="in" filter="wipe(right)">
                                      <p:cBhvr>
                                        <p:cTn id="25" dur="500"/>
                                        <p:tgtEl>
                                          <p:spTgt spid="12317"/>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2303"/>
                                        </p:tgtEl>
                                        <p:attrNameLst>
                                          <p:attrName>style.visibility</p:attrName>
                                        </p:attrNameLst>
                                      </p:cBhvr>
                                      <p:to>
                                        <p:strVal val="visible"/>
                                      </p:to>
                                    </p:set>
                                    <p:animEffect transition="in" filter="wipe(left)">
                                      <p:cBhvr>
                                        <p:cTn id="29" dur="500"/>
                                        <p:tgtEl>
                                          <p:spTgt spid="12303"/>
                                        </p:tgtEl>
                                      </p:cBhvr>
                                    </p:animEffect>
                                  </p:childTnLst>
                                </p:cTn>
                              </p:par>
                              <p:par>
                                <p:cTn id="30" presetID="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9" grpId="0" animBg="1"/>
      <p:bldP spid="1230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34" name="Picture 22" descr="motorbike_diagram">
            <a:extLst>
              <a:ext uri="{FF2B5EF4-FFF2-40B4-BE49-F238E27FC236}">
                <a16:creationId xmlns:a16="http://schemas.microsoft.com/office/drawing/2014/main" id="{FE8F44B3-FB5D-461D-8CB1-C459683A2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221163"/>
            <a:ext cx="3349625"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a:extLst>
              <a:ext uri="{FF2B5EF4-FFF2-40B4-BE49-F238E27FC236}">
                <a16:creationId xmlns:a16="http://schemas.microsoft.com/office/drawing/2014/main" id="{C90143EE-D988-41FD-B315-56E7F585112B}"/>
              </a:ext>
            </a:extLst>
          </p:cNvPr>
          <p:cNvSpPr>
            <a:spLocks noGrp="1"/>
          </p:cNvSpPr>
          <p:nvPr>
            <p:ph type="title"/>
          </p:nvPr>
        </p:nvSpPr>
        <p:spPr/>
        <p:txBody>
          <a:bodyPr/>
          <a:lstStyle/>
          <a:p>
            <a:pPr eaLnBrk="1" hangingPunct="1"/>
            <a:r>
              <a:rPr lang="en-GB" altLang="en-US"/>
              <a:t>Acceleration in a circle</a:t>
            </a:r>
          </a:p>
        </p:txBody>
      </p:sp>
      <p:sp>
        <p:nvSpPr>
          <p:cNvPr id="6148" name="TextBox 7">
            <a:extLst>
              <a:ext uri="{FF2B5EF4-FFF2-40B4-BE49-F238E27FC236}">
                <a16:creationId xmlns:a16="http://schemas.microsoft.com/office/drawing/2014/main" id="{F4035440-DAB8-4168-ABD3-5F4B4D8F344D}"/>
              </a:ext>
            </a:extLst>
          </p:cNvPr>
          <p:cNvSpPr txBox="1">
            <a:spLocks noChangeArrowheads="1"/>
          </p:cNvSpPr>
          <p:nvPr/>
        </p:nvSpPr>
        <p:spPr bwMode="auto">
          <a:xfrm>
            <a:off x="323528" y="800100"/>
            <a:ext cx="5257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buFont typeface="Times New Roman" panose="02020603050405020304" pitchFamily="18" charset="0"/>
              <a:buNone/>
            </a:pPr>
            <a:r>
              <a:rPr lang="en-GB" altLang="en-US" dirty="0"/>
              <a:t>A motorcycle drives around a corner at a constant speed. Its </a:t>
            </a:r>
            <a:r>
              <a:rPr lang="en-GB" altLang="en-US" b="1" dirty="0">
                <a:solidFill>
                  <a:srgbClr val="286DA6"/>
                </a:solidFill>
              </a:rPr>
              <a:t>direction</a:t>
            </a:r>
            <a:r>
              <a:rPr lang="en-GB" altLang="en-US" dirty="0"/>
              <a:t> changes as it goes around the corner, so even though its speed is constant, it must be </a:t>
            </a:r>
            <a:r>
              <a:rPr lang="en-GB" altLang="en-US" b="1" dirty="0">
                <a:solidFill>
                  <a:srgbClr val="286DA6"/>
                </a:solidFill>
              </a:rPr>
              <a:t>accelerating</a:t>
            </a:r>
            <a:r>
              <a:rPr lang="en-GB" altLang="en-US" dirty="0"/>
              <a:t>.</a:t>
            </a:r>
          </a:p>
        </p:txBody>
      </p:sp>
      <p:pic>
        <p:nvPicPr>
          <p:cNvPr id="13322" name="Picture 10" descr="motorbike_cornering">
            <a:extLst>
              <a:ext uri="{FF2B5EF4-FFF2-40B4-BE49-F238E27FC236}">
                <a16:creationId xmlns:a16="http://schemas.microsoft.com/office/drawing/2014/main" id="{3FC0EE10-9E4D-42FA-92C6-EC17B8B94E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800100"/>
            <a:ext cx="3024187"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11">
            <a:extLst>
              <a:ext uri="{FF2B5EF4-FFF2-40B4-BE49-F238E27FC236}">
                <a16:creationId xmlns:a16="http://schemas.microsoft.com/office/drawing/2014/main" id="{2F4A60F5-7B74-413E-91B5-36CE93000068}"/>
              </a:ext>
            </a:extLst>
          </p:cNvPr>
          <p:cNvSpPr txBox="1">
            <a:spLocks noChangeArrowheads="1"/>
          </p:cNvSpPr>
          <p:nvPr/>
        </p:nvSpPr>
        <p:spPr bwMode="auto">
          <a:xfrm>
            <a:off x="358775" y="2133600"/>
            <a:ext cx="3925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endParaRPr lang="en-GB" altLang="en-US"/>
          </a:p>
        </p:txBody>
      </p:sp>
      <p:sp>
        <p:nvSpPr>
          <p:cNvPr id="13324" name="Text Box 12">
            <a:extLst>
              <a:ext uri="{FF2B5EF4-FFF2-40B4-BE49-F238E27FC236}">
                <a16:creationId xmlns:a16="http://schemas.microsoft.com/office/drawing/2014/main" id="{02EF096A-9991-4B16-BC02-7D4FF12F2E1C}"/>
              </a:ext>
            </a:extLst>
          </p:cNvPr>
          <p:cNvSpPr txBox="1">
            <a:spLocks noChangeArrowheads="1"/>
          </p:cNvSpPr>
          <p:nvPr/>
        </p:nvSpPr>
        <p:spPr bwMode="auto">
          <a:xfrm>
            <a:off x="323528" y="2889250"/>
            <a:ext cx="8353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This acceleration must be at </a:t>
            </a:r>
            <a:r>
              <a:rPr lang="en-GB" altLang="en-US" b="1" dirty="0">
                <a:solidFill>
                  <a:srgbClr val="286DA6"/>
                </a:solidFill>
              </a:rPr>
              <a:t>right angles</a:t>
            </a:r>
            <a:r>
              <a:rPr lang="en-GB" altLang="en-US" dirty="0">
                <a:solidFill>
                  <a:srgbClr val="286DA6"/>
                </a:solidFill>
              </a:rPr>
              <a:t> </a:t>
            </a:r>
            <a:r>
              <a:rPr lang="en-GB" altLang="en-US" dirty="0"/>
              <a:t>(perpendicular) to the direction of movement as it turns the corner, otherwise its speed could not be constant.</a:t>
            </a:r>
          </a:p>
        </p:txBody>
      </p:sp>
      <p:sp>
        <p:nvSpPr>
          <p:cNvPr id="13325" name="Text Box 13">
            <a:extLst>
              <a:ext uri="{FF2B5EF4-FFF2-40B4-BE49-F238E27FC236}">
                <a16:creationId xmlns:a16="http://schemas.microsoft.com/office/drawing/2014/main" id="{A2E8B368-1995-42B7-B9CA-A9220C600EB8}"/>
              </a:ext>
            </a:extLst>
          </p:cNvPr>
          <p:cNvSpPr txBox="1">
            <a:spLocks noChangeArrowheads="1"/>
          </p:cNvSpPr>
          <p:nvPr/>
        </p:nvSpPr>
        <p:spPr bwMode="auto">
          <a:xfrm>
            <a:off x="4500563" y="4292600"/>
            <a:ext cx="39957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a:t>Which way do you think the motorcycle is accelerating, towards the inside of the turn, or away from it?</a:t>
            </a:r>
          </a:p>
        </p:txBody>
      </p:sp>
      <p:pic>
        <p:nvPicPr>
          <p:cNvPr id="13337" name="Picture 25" descr="Circular Motion arrow slide 3">
            <a:extLst>
              <a:ext uri="{FF2B5EF4-FFF2-40B4-BE49-F238E27FC236}">
                <a16:creationId xmlns:a16="http://schemas.microsoft.com/office/drawing/2014/main" id="{FF186109-814E-44FD-825E-FB1EC9C2DC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5373688"/>
            <a:ext cx="566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1E05AE74-EC36-45A8-9427-871D5D45775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152953EE-3D72-49C1-A84A-5BC398B737D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333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325"/>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133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p:bldP spid="133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8" name="Text Box 12">
            <a:extLst>
              <a:ext uri="{FF2B5EF4-FFF2-40B4-BE49-F238E27FC236}">
                <a16:creationId xmlns:a16="http://schemas.microsoft.com/office/drawing/2014/main" id="{868E7D5D-D5F4-4D40-AD2B-D0429186EF35}"/>
              </a:ext>
            </a:extLst>
          </p:cNvPr>
          <p:cNvSpPr txBox="1">
            <a:spLocks noChangeArrowheads="1"/>
          </p:cNvSpPr>
          <p:nvPr/>
        </p:nvSpPr>
        <p:spPr bwMode="auto">
          <a:xfrm>
            <a:off x="323528" y="3608388"/>
            <a:ext cx="8785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Force and acceleration are both </a:t>
            </a:r>
            <a:r>
              <a:rPr lang="en-GB" altLang="en-US" b="1" dirty="0">
                <a:solidFill>
                  <a:srgbClr val="286DA6"/>
                </a:solidFill>
              </a:rPr>
              <a:t>vector</a:t>
            </a:r>
            <a:r>
              <a:rPr lang="en-GB" altLang="en-US" dirty="0"/>
              <a:t> quantities, unlike mass, so according to this equation, their </a:t>
            </a:r>
            <a:r>
              <a:rPr lang="en-GB" altLang="en-US" b="1" dirty="0">
                <a:solidFill>
                  <a:srgbClr val="286DA6"/>
                </a:solidFill>
              </a:rPr>
              <a:t>directions</a:t>
            </a:r>
            <a:r>
              <a:rPr lang="en-GB" altLang="en-US" dirty="0"/>
              <a:t> must be equal.</a:t>
            </a:r>
          </a:p>
        </p:txBody>
      </p:sp>
      <p:sp>
        <p:nvSpPr>
          <p:cNvPr id="7171" name="Title 1">
            <a:extLst>
              <a:ext uri="{FF2B5EF4-FFF2-40B4-BE49-F238E27FC236}">
                <a16:creationId xmlns:a16="http://schemas.microsoft.com/office/drawing/2014/main" id="{A00A7314-C5BB-4098-A62B-5F7A6B52BD74}"/>
              </a:ext>
            </a:extLst>
          </p:cNvPr>
          <p:cNvSpPr>
            <a:spLocks noGrp="1"/>
          </p:cNvSpPr>
          <p:nvPr>
            <p:ph type="title"/>
          </p:nvPr>
        </p:nvSpPr>
        <p:spPr/>
        <p:txBody>
          <a:bodyPr/>
          <a:lstStyle/>
          <a:p>
            <a:pPr eaLnBrk="1" hangingPunct="1"/>
            <a:r>
              <a:rPr lang="en-GB" altLang="en-US"/>
              <a:t>Forces causing circular motion</a:t>
            </a:r>
          </a:p>
        </p:txBody>
      </p:sp>
      <p:sp>
        <p:nvSpPr>
          <p:cNvPr id="14341" name="AutoShape 5">
            <a:extLst>
              <a:ext uri="{FF2B5EF4-FFF2-40B4-BE49-F238E27FC236}">
                <a16:creationId xmlns:a16="http://schemas.microsoft.com/office/drawing/2014/main" id="{CD489066-2EE7-454F-A771-75194579E7B9}"/>
              </a:ext>
            </a:extLst>
          </p:cNvPr>
          <p:cNvSpPr>
            <a:spLocks noChangeArrowheads="1"/>
          </p:cNvSpPr>
          <p:nvPr/>
        </p:nvSpPr>
        <p:spPr bwMode="auto">
          <a:xfrm>
            <a:off x="2987675" y="2384425"/>
            <a:ext cx="3024188" cy="900113"/>
          </a:xfrm>
          <a:prstGeom prst="roundRect">
            <a:avLst>
              <a:gd name="adj" fmla="val 0"/>
            </a:avLst>
          </a:prstGeom>
          <a:solidFill>
            <a:srgbClr val="286DA6"/>
          </a:solidFill>
          <a:ln w="38100">
            <a:noFill/>
            <a:round/>
            <a:headEnd/>
            <a:tailEnd/>
          </a:ln>
        </p:spPr>
        <p:txBody>
          <a:bodyPr wrap="none" anchor="ct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endParaRPr lang="en-US" altLang="en-US"/>
          </a:p>
        </p:txBody>
      </p:sp>
      <p:sp>
        <p:nvSpPr>
          <p:cNvPr id="14342" name="Rectangle 6">
            <a:extLst>
              <a:ext uri="{FF2B5EF4-FFF2-40B4-BE49-F238E27FC236}">
                <a16:creationId xmlns:a16="http://schemas.microsoft.com/office/drawing/2014/main" id="{D55F8BE3-5327-4CC3-8C4F-68C8753ABD71}"/>
              </a:ext>
            </a:extLst>
          </p:cNvPr>
          <p:cNvSpPr>
            <a:spLocks noChangeArrowheads="1"/>
          </p:cNvSpPr>
          <p:nvPr/>
        </p:nvSpPr>
        <p:spPr bwMode="auto">
          <a:xfrm>
            <a:off x="4427538" y="2528888"/>
            <a:ext cx="14398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r>
              <a:rPr lang="en-GB" altLang="en-US" sz="3200" b="1" dirty="0">
                <a:solidFill>
                  <a:schemeClr val="bg1"/>
                </a:solidFill>
              </a:rPr>
              <a:t>m × a</a:t>
            </a:r>
          </a:p>
        </p:txBody>
      </p:sp>
      <p:sp>
        <p:nvSpPr>
          <p:cNvPr id="14343" name="Rectangle 7">
            <a:extLst>
              <a:ext uri="{FF2B5EF4-FFF2-40B4-BE49-F238E27FC236}">
                <a16:creationId xmlns:a16="http://schemas.microsoft.com/office/drawing/2014/main" id="{E667EBE8-9E22-453F-9CDE-2AE4BF9B6BE0}"/>
              </a:ext>
            </a:extLst>
          </p:cNvPr>
          <p:cNvSpPr>
            <a:spLocks noChangeArrowheads="1"/>
          </p:cNvSpPr>
          <p:nvPr/>
        </p:nvSpPr>
        <p:spPr bwMode="auto">
          <a:xfrm>
            <a:off x="3348038" y="2528888"/>
            <a:ext cx="43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r>
              <a:rPr lang="en-GB" altLang="en-US" sz="3200" b="1" dirty="0">
                <a:solidFill>
                  <a:schemeClr val="bg1"/>
                </a:solidFill>
              </a:rPr>
              <a:t>F</a:t>
            </a:r>
          </a:p>
        </p:txBody>
      </p:sp>
      <p:sp>
        <p:nvSpPr>
          <p:cNvPr id="14344" name="Rectangle 8">
            <a:extLst>
              <a:ext uri="{FF2B5EF4-FFF2-40B4-BE49-F238E27FC236}">
                <a16:creationId xmlns:a16="http://schemas.microsoft.com/office/drawing/2014/main" id="{62C95744-FA8E-49D7-89E8-84C7388BFD8C}"/>
              </a:ext>
            </a:extLst>
          </p:cNvPr>
          <p:cNvSpPr>
            <a:spLocks noChangeArrowheads="1"/>
          </p:cNvSpPr>
          <p:nvPr/>
        </p:nvSpPr>
        <p:spPr bwMode="auto">
          <a:xfrm>
            <a:off x="3922713" y="2528888"/>
            <a:ext cx="422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r>
              <a:rPr lang="en-GB" altLang="en-US" sz="3200" b="1" dirty="0">
                <a:solidFill>
                  <a:schemeClr val="bg1"/>
                </a:solidFill>
              </a:rPr>
              <a:t>=</a:t>
            </a:r>
          </a:p>
        </p:txBody>
      </p:sp>
      <p:sp>
        <p:nvSpPr>
          <p:cNvPr id="7176" name="Text Box 9">
            <a:extLst>
              <a:ext uri="{FF2B5EF4-FFF2-40B4-BE49-F238E27FC236}">
                <a16:creationId xmlns:a16="http://schemas.microsoft.com/office/drawing/2014/main" id="{9BAC6175-5CBC-44B7-896A-EF480E671072}"/>
              </a:ext>
            </a:extLst>
          </p:cNvPr>
          <p:cNvSpPr txBox="1">
            <a:spLocks noChangeArrowheads="1"/>
          </p:cNvSpPr>
          <p:nvPr/>
        </p:nvSpPr>
        <p:spPr bwMode="auto">
          <a:xfrm>
            <a:off x="323528" y="800100"/>
            <a:ext cx="8245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Any object that moves in a circle must be accelerating towards the </a:t>
            </a:r>
            <a:r>
              <a:rPr lang="en-GB" altLang="en-US" dirty="0" err="1"/>
              <a:t>center</a:t>
            </a:r>
            <a:r>
              <a:rPr lang="en-GB" altLang="en-US" dirty="0"/>
              <a:t> of that circle. What causes this?</a:t>
            </a:r>
          </a:p>
        </p:txBody>
      </p:sp>
      <p:sp>
        <p:nvSpPr>
          <p:cNvPr id="14346" name="Text Box 10">
            <a:extLst>
              <a:ext uri="{FF2B5EF4-FFF2-40B4-BE49-F238E27FC236}">
                <a16:creationId xmlns:a16="http://schemas.microsoft.com/office/drawing/2014/main" id="{3A1AA57F-E05B-4D91-939A-EB5A97120EDD}"/>
              </a:ext>
            </a:extLst>
          </p:cNvPr>
          <p:cNvSpPr txBox="1">
            <a:spLocks noChangeArrowheads="1"/>
          </p:cNvSpPr>
          <p:nvPr/>
        </p:nvSpPr>
        <p:spPr bwMode="auto">
          <a:xfrm>
            <a:off x="323528" y="1665288"/>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a:t>What equation do you know that links force and acceleration?</a:t>
            </a:r>
          </a:p>
        </p:txBody>
      </p:sp>
      <p:sp>
        <p:nvSpPr>
          <p:cNvPr id="14349" name="Rectangle 13">
            <a:extLst>
              <a:ext uri="{FF2B5EF4-FFF2-40B4-BE49-F238E27FC236}">
                <a16:creationId xmlns:a16="http://schemas.microsoft.com/office/drawing/2014/main" id="{FBA0F5E9-2DDF-41D0-B41C-E0246F89FA61}"/>
              </a:ext>
            </a:extLst>
          </p:cNvPr>
          <p:cNvSpPr>
            <a:spLocks noChangeArrowheads="1"/>
          </p:cNvSpPr>
          <p:nvPr/>
        </p:nvSpPr>
        <p:spPr bwMode="auto">
          <a:xfrm>
            <a:off x="323528" y="4581525"/>
            <a:ext cx="8389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r>
              <a:rPr lang="en-GB" altLang="en-US" dirty="0"/>
              <a:t>All circular motion must therefore be caused by a force acting towards the </a:t>
            </a:r>
            <a:r>
              <a:rPr lang="en-GB" altLang="en-US" dirty="0" err="1"/>
              <a:t>center</a:t>
            </a:r>
            <a:r>
              <a:rPr lang="en-GB" altLang="en-US" dirty="0"/>
              <a:t> of the circle. </a:t>
            </a:r>
          </a:p>
        </p:txBody>
      </p:sp>
      <p:sp>
        <p:nvSpPr>
          <p:cNvPr id="14350" name="Rectangle 14">
            <a:extLst>
              <a:ext uri="{FF2B5EF4-FFF2-40B4-BE49-F238E27FC236}">
                <a16:creationId xmlns:a16="http://schemas.microsoft.com/office/drawing/2014/main" id="{D88E2E0A-3B24-4CBC-8C47-8808B13D6E48}"/>
              </a:ext>
            </a:extLst>
          </p:cNvPr>
          <p:cNvSpPr>
            <a:spLocks noChangeArrowheads="1"/>
          </p:cNvSpPr>
          <p:nvPr/>
        </p:nvSpPr>
        <p:spPr bwMode="auto">
          <a:xfrm>
            <a:off x="323528" y="5589588"/>
            <a:ext cx="792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r>
              <a:rPr lang="en-GB" altLang="en-US" dirty="0"/>
              <a:t>This force is known as the </a:t>
            </a:r>
            <a:r>
              <a:rPr lang="en-GB" altLang="en-US" b="1" dirty="0">
                <a:solidFill>
                  <a:srgbClr val="286DA6"/>
                </a:solidFill>
              </a:rPr>
              <a:t>centripetal force</a:t>
            </a:r>
            <a:r>
              <a:rPr lang="en-GB" altLang="en-US" dirty="0"/>
              <a:t>.</a:t>
            </a:r>
          </a:p>
        </p:txBody>
      </p:sp>
      <p:pic>
        <p:nvPicPr>
          <p:cNvPr id="13" name="Picture 19">
            <a:hlinkClick r:id="" action="ppaction://hlinkshowjump?jump=nextslide"/>
            <a:extLst>
              <a:ext uri="{FF2B5EF4-FFF2-40B4-BE49-F238E27FC236}">
                <a16:creationId xmlns:a16="http://schemas.microsoft.com/office/drawing/2014/main" id="{6AAD12BE-8B67-4FFB-BC85-BE85BC99A98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13">
            <a:extLst>
              <a:ext uri="{FF2B5EF4-FFF2-40B4-BE49-F238E27FC236}">
                <a16:creationId xmlns:a16="http://schemas.microsoft.com/office/drawing/2014/main" id="{741D0D73-D591-4A50-AFB9-1BB528A96BE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4343"/>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4344"/>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434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34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349"/>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35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P spid="14341" grpId="0" animBg="1"/>
      <p:bldP spid="14342" grpId="0"/>
      <p:bldP spid="14343" grpId="0"/>
      <p:bldP spid="14344" grpId="0"/>
      <p:bldP spid="14346" grpId="0"/>
      <p:bldP spid="14349" grpId="0"/>
      <p:bldP spid="143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58" name="Picture 22" descr="orbits_washing_machine2">
            <a:extLst>
              <a:ext uri="{FF2B5EF4-FFF2-40B4-BE49-F238E27FC236}">
                <a16:creationId xmlns:a16="http://schemas.microsoft.com/office/drawing/2014/main" id="{5A954FDC-F605-400C-824E-252066DDE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598" y="3267916"/>
            <a:ext cx="2772358" cy="277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a:extLst>
              <a:ext uri="{FF2B5EF4-FFF2-40B4-BE49-F238E27FC236}">
                <a16:creationId xmlns:a16="http://schemas.microsoft.com/office/drawing/2014/main" id="{A288558B-0F5F-4F19-9A74-0BB3DFBC4755}"/>
              </a:ext>
            </a:extLst>
          </p:cNvPr>
          <p:cNvSpPr>
            <a:spLocks noGrp="1" noChangeArrowheads="1"/>
          </p:cNvSpPr>
          <p:nvPr>
            <p:ph type="title"/>
          </p:nvPr>
        </p:nvSpPr>
        <p:spPr/>
        <p:txBody>
          <a:bodyPr/>
          <a:lstStyle/>
          <a:p>
            <a:pPr eaLnBrk="1" hangingPunct="1"/>
            <a:r>
              <a:rPr lang="en-GB" altLang="en-US"/>
              <a:t>Thinking about circular motion</a:t>
            </a:r>
          </a:p>
        </p:txBody>
      </p:sp>
      <p:sp>
        <p:nvSpPr>
          <p:cNvPr id="193540" name="Text Box 4">
            <a:extLst>
              <a:ext uri="{FF2B5EF4-FFF2-40B4-BE49-F238E27FC236}">
                <a16:creationId xmlns:a16="http://schemas.microsoft.com/office/drawing/2014/main" id="{3FE72968-537A-4A4E-8A27-1D1D4DB0DED8}"/>
              </a:ext>
            </a:extLst>
          </p:cNvPr>
          <p:cNvSpPr txBox="1">
            <a:spLocks noChangeArrowheads="1"/>
          </p:cNvSpPr>
          <p:nvPr/>
        </p:nvSpPr>
        <p:spPr bwMode="auto">
          <a:xfrm>
            <a:off x="323528" y="2161876"/>
            <a:ext cx="8353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So an object moves in a circle when a force </a:t>
            </a:r>
            <a:r>
              <a:rPr lang="en-GB" altLang="en-US" b="1" dirty="0"/>
              <a:t>continuously prevents</a:t>
            </a:r>
            <a:r>
              <a:rPr lang="en-GB" altLang="en-US" dirty="0"/>
              <a:t> it from moving in a straight line.</a:t>
            </a:r>
          </a:p>
        </p:txBody>
      </p:sp>
      <p:sp>
        <p:nvSpPr>
          <p:cNvPr id="9221" name="Text Box 10">
            <a:extLst>
              <a:ext uri="{FF2B5EF4-FFF2-40B4-BE49-F238E27FC236}">
                <a16:creationId xmlns:a16="http://schemas.microsoft.com/office/drawing/2014/main" id="{1481239F-CA45-4FEA-B44B-68F7FBE7BE01}"/>
              </a:ext>
            </a:extLst>
          </p:cNvPr>
          <p:cNvSpPr txBox="1">
            <a:spLocks noChangeArrowheads="1"/>
          </p:cNvSpPr>
          <p:nvPr/>
        </p:nvSpPr>
        <p:spPr bwMode="auto">
          <a:xfrm>
            <a:off x="323528" y="800100"/>
            <a:ext cx="889374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The centripetal force is not a type of force, like gravity or friction; it is just the name given to the net force on an object if that net force causes the object to continuously </a:t>
            </a:r>
            <a:r>
              <a:rPr lang="en-GB" altLang="en-US" b="1" dirty="0"/>
              <a:t>change direction</a:t>
            </a:r>
            <a:r>
              <a:rPr lang="en-GB" altLang="en-US" dirty="0"/>
              <a:t>.</a:t>
            </a:r>
          </a:p>
        </p:txBody>
      </p:sp>
      <p:sp>
        <p:nvSpPr>
          <p:cNvPr id="193549" name="Line 13">
            <a:extLst>
              <a:ext uri="{FF2B5EF4-FFF2-40B4-BE49-F238E27FC236}">
                <a16:creationId xmlns:a16="http://schemas.microsoft.com/office/drawing/2014/main" id="{F1D96DEB-7C93-4C31-9E3D-82A759587E06}"/>
              </a:ext>
            </a:extLst>
          </p:cNvPr>
          <p:cNvSpPr>
            <a:spLocks noChangeShapeType="1"/>
          </p:cNvSpPr>
          <p:nvPr/>
        </p:nvSpPr>
        <p:spPr bwMode="auto">
          <a:xfrm flipV="1">
            <a:off x="7058862" y="3292188"/>
            <a:ext cx="1265959" cy="1"/>
          </a:xfrm>
          <a:prstGeom prst="line">
            <a:avLst/>
          </a:prstGeom>
          <a:noFill/>
          <a:ln w="38100">
            <a:solidFill>
              <a:srgbClr val="00CCFF"/>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93550" name="Line 14">
            <a:extLst>
              <a:ext uri="{FF2B5EF4-FFF2-40B4-BE49-F238E27FC236}">
                <a16:creationId xmlns:a16="http://schemas.microsoft.com/office/drawing/2014/main" id="{5F6FAEE6-C976-43C7-A62F-A4FD18FC6E3F}"/>
              </a:ext>
            </a:extLst>
          </p:cNvPr>
          <p:cNvSpPr>
            <a:spLocks noChangeShapeType="1"/>
          </p:cNvSpPr>
          <p:nvPr/>
        </p:nvSpPr>
        <p:spPr bwMode="auto">
          <a:xfrm>
            <a:off x="8199058" y="3813357"/>
            <a:ext cx="693422" cy="935190"/>
          </a:xfrm>
          <a:prstGeom prst="line">
            <a:avLst/>
          </a:prstGeom>
          <a:noFill/>
          <a:ln w="38100">
            <a:solidFill>
              <a:srgbClr val="00CCFF"/>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93551" name="Line 15">
            <a:extLst>
              <a:ext uri="{FF2B5EF4-FFF2-40B4-BE49-F238E27FC236}">
                <a16:creationId xmlns:a16="http://schemas.microsoft.com/office/drawing/2014/main" id="{98D51AAD-C985-4A88-B251-6FC929B2F17D}"/>
              </a:ext>
            </a:extLst>
          </p:cNvPr>
          <p:cNvSpPr>
            <a:spLocks noChangeShapeType="1"/>
          </p:cNvSpPr>
          <p:nvPr/>
        </p:nvSpPr>
        <p:spPr bwMode="auto">
          <a:xfrm flipH="1">
            <a:off x="7649532" y="5269715"/>
            <a:ext cx="693422" cy="993639"/>
          </a:xfrm>
          <a:prstGeom prst="line">
            <a:avLst/>
          </a:prstGeom>
          <a:noFill/>
          <a:ln w="38100">
            <a:solidFill>
              <a:srgbClr val="00CCFF"/>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93552" name="Line 16">
            <a:extLst>
              <a:ext uri="{FF2B5EF4-FFF2-40B4-BE49-F238E27FC236}">
                <a16:creationId xmlns:a16="http://schemas.microsoft.com/office/drawing/2014/main" id="{B3FA416F-7F15-4AD3-8E11-4C0CF35B013C}"/>
              </a:ext>
            </a:extLst>
          </p:cNvPr>
          <p:cNvSpPr>
            <a:spLocks noChangeShapeType="1"/>
          </p:cNvSpPr>
          <p:nvPr/>
        </p:nvSpPr>
        <p:spPr bwMode="auto">
          <a:xfrm flipH="1" flipV="1">
            <a:off x="6037816" y="5967782"/>
            <a:ext cx="1145076" cy="1"/>
          </a:xfrm>
          <a:prstGeom prst="line">
            <a:avLst/>
          </a:prstGeom>
          <a:noFill/>
          <a:ln w="38100">
            <a:solidFill>
              <a:srgbClr val="00CCFF"/>
            </a:solidFill>
            <a:round/>
            <a:headEnd/>
            <a:tailEnd type="triangle" w="lg" len="lg"/>
          </a:ln>
          <a:extLst>
            <a:ext uri="{909E8E84-426E-40DD-AFC4-6F175D3DCCD1}">
              <a14:hiddenFill xmlns:a14="http://schemas.microsoft.com/office/drawing/2010/main">
                <a:noFill/>
              </a14:hiddenFill>
            </a:ext>
          </a:extLst>
        </p:spPr>
        <p:txBody>
          <a:bodyPr/>
          <a:lstStyle/>
          <a:p>
            <a:endParaRPr lang="en-GB" dirty="0"/>
          </a:p>
        </p:txBody>
      </p:sp>
      <p:sp>
        <p:nvSpPr>
          <p:cNvPr id="193553" name="Line 17">
            <a:extLst>
              <a:ext uri="{FF2B5EF4-FFF2-40B4-BE49-F238E27FC236}">
                <a16:creationId xmlns:a16="http://schemas.microsoft.com/office/drawing/2014/main" id="{C24B3FAD-6AB1-4ED8-A7EC-4F09918CEFF2}"/>
              </a:ext>
            </a:extLst>
          </p:cNvPr>
          <p:cNvSpPr>
            <a:spLocks noChangeShapeType="1"/>
          </p:cNvSpPr>
          <p:nvPr/>
        </p:nvSpPr>
        <p:spPr bwMode="auto">
          <a:xfrm flipH="1" flipV="1">
            <a:off x="5301502" y="4442425"/>
            <a:ext cx="753200" cy="993639"/>
          </a:xfrm>
          <a:prstGeom prst="line">
            <a:avLst/>
          </a:prstGeom>
          <a:noFill/>
          <a:ln w="38100">
            <a:solidFill>
              <a:srgbClr val="00CCFF"/>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93554" name="Line 18">
            <a:extLst>
              <a:ext uri="{FF2B5EF4-FFF2-40B4-BE49-F238E27FC236}">
                <a16:creationId xmlns:a16="http://schemas.microsoft.com/office/drawing/2014/main" id="{27E361A2-5DCB-4387-8157-028C4FB21436}"/>
              </a:ext>
            </a:extLst>
          </p:cNvPr>
          <p:cNvSpPr>
            <a:spLocks noChangeShapeType="1"/>
          </p:cNvSpPr>
          <p:nvPr/>
        </p:nvSpPr>
        <p:spPr bwMode="auto">
          <a:xfrm flipV="1">
            <a:off x="5885830" y="3104964"/>
            <a:ext cx="783752" cy="1053416"/>
          </a:xfrm>
          <a:prstGeom prst="line">
            <a:avLst/>
          </a:prstGeom>
          <a:noFill/>
          <a:ln w="38100">
            <a:solidFill>
              <a:srgbClr val="00CCFF"/>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93556" name="Rectangle 20">
            <a:extLst>
              <a:ext uri="{FF2B5EF4-FFF2-40B4-BE49-F238E27FC236}">
                <a16:creationId xmlns:a16="http://schemas.microsoft.com/office/drawing/2014/main" id="{7842FB8F-1E73-4B85-A2AF-4B2636F1F8CF}"/>
              </a:ext>
            </a:extLst>
          </p:cNvPr>
          <p:cNvSpPr>
            <a:spLocks noChangeArrowheads="1"/>
          </p:cNvSpPr>
          <p:nvPr/>
        </p:nvSpPr>
        <p:spPr bwMode="auto">
          <a:xfrm>
            <a:off x="323527" y="3154320"/>
            <a:ext cx="523764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Think about a washing machine. The </a:t>
            </a:r>
            <a:r>
              <a:rPr lang="en-GB" altLang="en-US" b="1" dirty="0">
                <a:solidFill>
                  <a:srgbClr val="286DA6"/>
                </a:solidFill>
              </a:rPr>
              <a:t>contact force</a:t>
            </a:r>
            <a:r>
              <a:rPr lang="en-GB" altLang="en-US" dirty="0"/>
              <a:t> from the sides of the drum provides the centripetal force that keeps the clothes moving in a circle. The water is free to escape through the holes in the sides, so does not experience the centripetal force and travels in straight lines. </a:t>
            </a:r>
          </a:p>
        </p:txBody>
      </p:sp>
      <p:pic>
        <p:nvPicPr>
          <p:cNvPr id="14" name="Picture 13">
            <a:extLst>
              <a:ext uri="{FF2B5EF4-FFF2-40B4-BE49-F238E27FC236}">
                <a16:creationId xmlns:a16="http://schemas.microsoft.com/office/drawing/2014/main" id="{5131B562-48CE-4C9B-B5AB-BC57868D8BE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pic>
        <p:nvPicPr>
          <p:cNvPr id="16" name="Picture 19">
            <a:hlinkClick r:id="" action="ppaction://hlinkshowjump?jump=nextslide"/>
            <a:extLst>
              <a:ext uri="{FF2B5EF4-FFF2-40B4-BE49-F238E27FC236}">
                <a16:creationId xmlns:a16="http://schemas.microsoft.com/office/drawing/2014/main" id="{4E538783-92D8-4650-8F28-1E901D1A637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5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55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93558"/>
                                        </p:tgtEl>
                                        <p:attrNameLst>
                                          <p:attrName>style.visibility</p:attrName>
                                        </p:attrNameLst>
                                      </p:cBhvr>
                                      <p:to>
                                        <p:strVal val="visible"/>
                                      </p:to>
                                    </p:set>
                                  </p:childTnLst>
                                </p:cTn>
                              </p:par>
                            </p:childTnLst>
                          </p:cTn>
                        </p:par>
                        <p:par>
                          <p:cTn id="14" fill="hold" nodeType="afterGroup">
                            <p:stCondLst>
                              <p:cond delay="0"/>
                            </p:stCondLst>
                            <p:childTnLst>
                              <p:par>
                                <p:cTn id="15" presetID="22" presetClass="entr" presetSubtype="8" fill="hold" nodeType="afterEffect">
                                  <p:stCondLst>
                                    <p:cond delay="0"/>
                                  </p:stCondLst>
                                  <p:childTnLst>
                                    <p:set>
                                      <p:cBhvr>
                                        <p:cTn id="16" dur="1" fill="hold">
                                          <p:stCondLst>
                                            <p:cond delay="0"/>
                                          </p:stCondLst>
                                        </p:cTn>
                                        <p:tgtEl>
                                          <p:spTgt spid="193549"/>
                                        </p:tgtEl>
                                        <p:attrNameLst>
                                          <p:attrName>style.visibility</p:attrName>
                                        </p:attrNameLst>
                                      </p:cBhvr>
                                      <p:to>
                                        <p:strVal val="visible"/>
                                      </p:to>
                                    </p:set>
                                    <p:animEffect transition="in" filter="wipe(left)">
                                      <p:cBhvr>
                                        <p:cTn id="17" dur="500"/>
                                        <p:tgtEl>
                                          <p:spTgt spid="193549"/>
                                        </p:tgtEl>
                                      </p:cBhvr>
                                    </p:animEffect>
                                  </p:childTnLst>
                                </p:cTn>
                              </p:par>
                              <p:par>
                                <p:cTn id="18" presetID="22" presetClass="entr" presetSubtype="1" fill="hold" nodeType="withEffect">
                                  <p:stCondLst>
                                    <p:cond delay="0"/>
                                  </p:stCondLst>
                                  <p:childTnLst>
                                    <p:set>
                                      <p:cBhvr>
                                        <p:cTn id="19" dur="1" fill="hold">
                                          <p:stCondLst>
                                            <p:cond delay="0"/>
                                          </p:stCondLst>
                                        </p:cTn>
                                        <p:tgtEl>
                                          <p:spTgt spid="193550"/>
                                        </p:tgtEl>
                                        <p:attrNameLst>
                                          <p:attrName>style.visibility</p:attrName>
                                        </p:attrNameLst>
                                      </p:cBhvr>
                                      <p:to>
                                        <p:strVal val="visible"/>
                                      </p:to>
                                    </p:set>
                                    <p:animEffect transition="in" filter="wipe(up)">
                                      <p:cBhvr>
                                        <p:cTn id="20" dur="500"/>
                                        <p:tgtEl>
                                          <p:spTgt spid="193550"/>
                                        </p:tgtEl>
                                      </p:cBhvr>
                                    </p:animEffect>
                                  </p:childTnLst>
                                </p:cTn>
                              </p:par>
                              <p:par>
                                <p:cTn id="21" presetID="22" presetClass="entr" presetSubtype="1" fill="hold" nodeType="withEffect">
                                  <p:stCondLst>
                                    <p:cond delay="0"/>
                                  </p:stCondLst>
                                  <p:childTnLst>
                                    <p:set>
                                      <p:cBhvr>
                                        <p:cTn id="22" dur="1" fill="hold">
                                          <p:stCondLst>
                                            <p:cond delay="0"/>
                                          </p:stCondLst>
                                        </p:cTn>
                                        <p:tgtEl>
                                          <p:spTgt spid="193551"/>
                                        </p:tgtEl>
                                        <p:attrNameLst>
                                          <p:attrName>style.visibility</p:attrName>
                                        </p:attrNameLst>
                                      </p:cBhvr>
                                      <p:to>
                                        <p:strVal val="visible"/>
                                      </p:to>
                                    </p:set>
                                    <p:animEffect transition="in" filter="wipe(up)">
                                      <p:cBhvr>
                                        <p:cTn id="23" dur="500"/>
                                        <p:tgtEl>
                                          <p:spTgt spid="193551"/>
                                        </p:tgtEl>
                                      </p:cBhvr>
                                    </p:animEffect>
                                  </p:childTnLst>
                                </p:cTn>
                              </p:par>
                              <p:par>
                                <p:cTn id="24" presetID="22" presetClass="entr" presetSubtype="2" fill="hold" nodeType="withEffect">
                                  <p:stCondLst>
                                    <p:cond delay="0"/>
                                  </p:stCondLst>
                                  <p:childTnLst>
                                    <p:set>
                                      <p:cBhvr>
                                        <p:cTn id="25" dur="1" fill="hold">
                                          <p:stCondLst>
                                            <p:cond delay="0"/>
                                          </p:stCondLst>
                                        </p:cTn>
                                        <p:tgtEl>
                                          <p:spTgt spid="193552"/>
                                        </p:tgtEl>
                                        <p:attrNameLst>
                                          <p:attrName>style.visibility</p:attrName>
                                        </p:attrNameLst>
                                      </p:cBhvr>
                                      <p:to>
                                        <p:strVal val="visible"/>
                                      </p:to>
                                    </p:set>
                                    <p:animEffect transition="in" filter="wipe(right)">
                                      <p:cBhvr>
                                        <p:cTn id="26" dur="500"/>
                                        <p:tgtEl>
                                          <p:spTgt spid="193552"/>
                                        </p:tgtEl>
                                      </p:cBhvr>
                                    </p:animEffect>
                                  </p:childTnLst>
                                </p:cTn>
                              </p:par>
                              <p:par>
                                <p:cTn id="27" presetID="22" presetClass="entr" presetSubtype="4" fill="hold" nodeType="withEffect">
                                  <p:stCondLst>
                                    <p:cond delay="0"/>
                                  </p:stCondLst>
                                  <p:childTnLst>
                                    <p:set>
                                      <p:cBhvr>
                                        <p:cTn id="28" dur="1" fill="hold">
                                          <p:stCondLst>
                                            <p:cond delay="0"/>
                                          </p:stCondLst>
                                        </p:cTn>
                                        <p:tgtEl>
                                          <p:spTgt spid="193553"/>
                                        </p:tgtEl>
                                        <p:attrNameLst>
                                          <p:attrName>style.visibility</p:attrName>
                                        </p:attrNameLst>
                                      </p:cBhvr>
                                      <p:to>
                                        <p:strVal val="visible"/>
                                      </p:to>
                                    </p:set>
                                    <p:animEffect transition="in" filter="wipe(down)">
                                      <p:cBhvr>
                                        <p:cTn id="29" dur="500"/>
                                        <p:tgtEl>
                                          <p:spTgt spid="193553"/>
                                        </p:tgtEl>
                                      </p:cBhvr>
                                    </p:animEffect>
                                  </p:childTnLst>
                                </p:cTn>
                              </p:par>
                              <p:par>
                                <p:cTn id="30" presetID="22" presetClass="entr" presetSubtype="4" fill="hold" nodeType="withEffect">
                                  <p:stCondLst>
                                    <p:cond delay="0"/>
                                  </p:stCondLst>
                                  <p:childTnLst>
                                    <p:set>
                                      <p:cBhvr>
                                        <p:cTn id="31" dur="1" fill="hold">
                                          <p:stCondLst>
                                            <p:cond delay="0"/>
                                          </p:stCondLst>
                                        </p:cTn>
                                        <p:tgtEl>
                                          <p:spTgt spid="193554"/>
                                        </p:tgtEl>
                                        <p:attrNameLst>
                                          <p:attrName>style.visibility</p:attrName>
                                        </p:attrNameLst>
                                      </p:cBhvr>
                                      <p:to>
                                        <p:strVal val="visible"/>
                                      </p:to>
                                    </p:set>
                                    <p:animEffect transition="in" filter="wipe(down)">
                                      <p:cBhvr>
                                        <p:cTn id="32" dur="500"/>
                                        <p:tgtEl>
                                          <p:spTgt spid="193554"/>
                                        </p:tgtEl>
                                      </p:cBhvr>
                                    </p:animEffec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p:bldP spid="1935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E4C40E2-C717-488F-9F17-B47EE4903E16}"/>
              </a:ext>
            </a:extLst>
          </p:cNvPr>
          <p:cNvSpPr>
            <a:spLocks noGrp="1"/>
          </p:cNvSpPr>
          <p:nvPr>
            <p:ph type="title"/>
          </p:nvPr>
        </p:nvSpPr>
        <p:spPr/>
        <p:txBody>
          <a:bodyPr/>
          <a:lstStyle/>
          <a:p>
            <a:pPr eaLnBrk="1" hangingPunct="1"/>
            <a:r>
              <a:rPr lang="en-GB" altLang="en-US"/>
              <a:t>Centrifugal force or centripetal force?</a:t>
            </a:r>
          </a:p>
        </p:txBody>
      </p:sp>
      <p:sp>
        <p:nvSpPr>
          <p:cNvPr id="8195" name="Text Box 16">
            <a:extLst>
              <a:ext uri="{FF2B5EF4-FFF2-40B4-BE49-F238E27FC236}">
                <a16:creationId xmlns:a16="http://schemas.microsoft.com/office/drawing/2014/main" id="{0B4C266A-A67D-4C30-A3CA-3D476AC43F93}"/>
              </a:ext>
            </a:extLst>
          </p:cNvPr>
          <p:cNvSpPr txBox="1">
            <a:spLocks noChangeArrowheads="1"/>
          </p:cNvSpPr>
          <p:nvPr/>
        </p:nvSpPr>
        <p:spPr bwMode="auto">
          <a:xfrm>
            <a:off x="323528" y="800100"/>
            <a:ext cx="86058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r>
              <a:rPr lang="en-GB" altLang="en-US" dirty="0"/>
              <a:t>Swing a mass around in a circle on the end of a string. Do you feel a force pulling your hand outwards? This is often called a “centrifugal force.” You might have heard that centrifugal forces cause circular motion, but this is not correct. </a:t>
            </a:r>
          </a:p>
        </p:txBody>
      </p:sp>
      <p:sp>
        <p:nvSpPr>
          <p:cNvPr id="19474" name="Text Box 18">
            <a:extLst>
              <a:ext uri="{FF2B5EF4-FFF2-40B4-BE49-F238E27FC236}">
                <a16:creationId xmlns:a16="http://schemas.microsoft.com/office/drawing/2014/main" id="{B0AB50C7-D0A4-465A-9F98-BDC9EF39DECA}"/>
              </a:ext>
            </a:extLst>
          </p:cNvPr>
          <p:cNvSpPr txBox="1">
            <a:spLocks noChangeArrowheads="1"/>
          </p:cNvSpPr>
          <p:nvPr/>
        </p:nvSpPr>
        <p:spPr bwMode="auto">
          <a:xfrm>
            <a:off x="323528" y="5739643"/>
            <a:ext cx="63374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r>
              <a:rPr lang="en-GB" altLang="en-US" dirty="0"/>
              <a:t>The force on your hand is a </a:t>
            </a:r>
            <a:r>
              <a:rPr lang="en-GB" altLang="en-US" b="1" dirty="0">
                <a:solidFill>
                  <a:srgbClr val="286DA6"/>
                </a:solidFill>
              </a:rPr>
              <a:t>reaction force</a:t>
            </a:r>
            <a:r>
              <a:rPr lang="en-GB" altLang="en-US" dirty="0"/>
              <a:t>.</a:t>
            </a:r>
          </a:p>
        </p:txBody>
      </p:sp>
      <p:sp>
        <p:nvSpPr>
          <p:cNvPr id="19477" name="Text Box 21">
            <a:extLst>
              <a:ext uri="{FF2B5EF4-FFF2-40B4-BE49-F238E27FC236}">
                <a16:creationId xmlns:a16="http://schemas.microsoft.com/office/drawing/2014/main" id="{2CD05ABE-5093-4132-8A40-5DF7014FE44F}"/>
              </a:ext>
            </a:extLst>
          </p:cNvPr>
          <p:cNvSpPr txBox="1">
            <a:spLocks noChangeArrowheads="1"/>
          </p:cNvSpPr>
          <p:nvPr/>
        </p:nvSpPr>
        <p:spPr bwMode="auto">
          <a:xfrm>
            <a:off x="323528" y="2457450"/>
            <a:ext cx="86058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dirty="0"/>
              <a:t>The mass on the end of the string is the object that is performing circular motion, so it is the forces on </a:t>
            </a:r>
            <a:r>
              <a:rPr lang="en-GB" altLang="en-US" b="1" dirty="0"/>
              <a:t>this</a:t>
            </a:r>
            <a:r>
              <a:rPr lang="en-GB" altLang="en-US" dirty="0"/>
              <a:t> object that are important. The </a:t>
            </a:r>
            <a:r>
              <a:rPr lang="en-GB" altLang="en-US" b="1" dirty="0">
                <a:solidFill>
                  <a:srgbClr val="286DA6"/>
                </a:solidFill>
              </a:rPr>
              <a:t>tension</a:t>
            </a:r>
            <a:r>
              <a:rPr lang="en-GB" altLang="en-US" dirty="0"/>
              <a:t> in the string causes the mass to move in a circle: tension is the centripetal force here.</a:t>
            </a:r>
          </a:p>
        </p:txBody>
      </p:sp>
      <p:pic>
        <p:nvPicPr>
          <p:cNvPr id="19478" name="Picture 22" descr="mass on string GS">
            <a:extLst>
              <a:ext uri="{FF2B5EF4-FFF2-40B4-BE49-F238E27FC236}">
                <a16:creationId xmlns:a16="http://schemas.microsoft.com/office/drawing/2014/main" id="{9DDC0066-BE7A-47EB-985F-23370910D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4346617"/>
            <a:ext cx="842645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9" name="AutoShape 23">
            <a:extLst>
              <a:ext uri="{FF2B5EF4-FFF2-40B4-BE49-F238E27FC236}">
                <a16:creationId xmlns:a16="http://schemas.microsoft.com/office/drawing/2014/main" id="{F83C5DB7-C2B6-41D3-8504-C9E812104A4D}"/>
              </a:ext>
            </a:extLst>
          </p:cNvPr>
          <p:cNvSpPr>
            <a:spLocks noChangeArrowheads="1"/>
          </p:cNvSpPr>
          <p:nvPr/>
        </p:nvSpPr>
        <p:spPr bwMode="auto">
          <a:xfrm>
            <a:off x="7416800" y="4703805"/>
            <a:ext cx="684213" cy="287337"/>
          </a:xfrm>
          <a:prstGeom prst="leftArrow">
            <a:avLst>
              <a:gd name="adj1" fmla="val 50000"/>
              <a:gd name="adj2" fmla="val 5953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endParaRPr lang="en-US" altLang="en-US"/>
          </a:p>
        </p:txBody>
      </p:sp>
      <p:sp>
        <p:nvSpPr>
          <p:cNvPr id="19483" name="Text Box 27">
            <a:extLst>
              <a:ext uri="{FF2B5EF4-FFF2-40B4-BE49-F238E27FC236}">
                <a16:creationId xmlns:a16="http://schemas.microsoft.com/office/drawing/2014/main" id="{DC8E37D9-341C-49BD-B2FA-0882D79D9413}"/>
              </a:ext>
            </a:extLst>
          </p:cNvPr>
          <p:cNvSpPr txBox="1">
            <a:spLocks noChangeArrowheads="1"/>
          </p:cNvSpPr>
          <p:nvPr/>
        </p:nvSpPr>
        <p:spPr bwMode="auto">
          <a:xfrm>
            <a:off x="6984418" y="4113076"/>
            <a:ext cx="18008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sz="1600" b="1" dirty="0">
                <a:solidFill>
                  <a:srgbClr val="286DA6"/>
                </a:solidFill>
              </a:rPr>
              <a:t>centripetal force</a:t>
            </a:r>
          </a:p>
        </p:txBody>
      </p:sp>
      <p:pic>
        <p:nvPicPr>
          <p:cNvPr id="19486" name="Picture 30" descr="Circular Motion arrow slide 5">
            <a:extLst>
              <a:ext uri="{FF2B5EF4-FFF2-40B4-BE49-F238E27FC236}">
                <a16:creationId xmlns:a16="http://schemas.microsoft.com/office/drawing/2014/main" id="{9F6DFB15-1A23-46FA-AFA5-DD564187F5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550" y="4703805"/>
            <a:ext cx="6889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a:hlinkClick r:id="" action="ppaction://hlinkshowjump?jump=nextslide"/>
            <a:extLst>
              <a:ext uri="{FF2B5EF4-FFF2-40B4-BE49-F238E27FC236}">
                <a16:creationId xmlns:a16="http://schemas.microsoft.com/office/drawing/2014/main" id="{1C8BCD1D-7933-4F47-8110-F9AC0B4D825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5" name="Text Box 27">
            <a:extLst>
              <a:ext uri="{FF2B5EF4-FFF2-40B4-BE49-F238E27FC236}">
                <a16:creationId xmlns:a16="http://schemas.microsoft.com/office/drawing/2014/main" id="{08C57AC8-F99A-4AE6-BC6C-F01F2D175E6D}"/>
              </a:ext>
            </a:extLst>
          </p:cNvPr>
          <p:cNvSpPr txBox="1">
            <a:spLocks noChangeArrowheads="1"/>
          </p:cNvSpPr>
          <p:nvPr/>
        </p:nvSpPr>
        <p:spPr bwMode="auto">
          <a:xfrm>
            <a:off x="5281961" y="4437112"/>
            <a:ext cx="15427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spcBef>
                <a:spcPct val="50000"/>
              </a:spcBef>
            </a:pPr>
            <a:r>
              <a:rPr lang="en-GB" altLang="en-US" sz="1600" b="1" dirty="0">
                <a:solidFill>
                  <a:srgbClr val="286DA6"/>
                </a:solidFill>
              </a:rPr>
              <a:t>reaction force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7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9478"/>
                                        </p:tgtEl>
                                        <p:attrNameLst>
                                          <p:attrName>style.visibility</p:attrName>
                                        </p:attrNameLst>
                                      </p:cBhvr>
                                      <p:to>
                                        <p:strVal val="visible"/>
                                      </p:to>
                                    </p:set>
                                  </p:childTnLst>
                                </p:cTn>
                              </p:par>
                            </p:childTnLst>
                          </p:cTn>
                        </p:par>
                        <p:par>
                          <p:cTn id="10" fill="hold" nodeType="afterGroup">
                            <p:stCondLst>
                              <p:cond delay="0"/>
                            </p:stCondLst>
                            <p:childTnLst>
                              <p:par>
                                <p:cTn id="11" presetID="22" presetClass="entr" presetSubtype="2" fill="hold" grpId="0" nodeType="afterEffect">
                                  <p:stCondLst>
                                    <p:cond delay="0"/>
                                  </p:stCondLst>
                                  <p:childTnLst>
                                    <p:set>
                                      <p:cBhvr>
                                        <p:cTn id="12" dur="1" fill="hold">
                                          <p:stCondLst>
                                            <p:cond delay="0"/>
                                          </p:stCondLst>
                                        </p:cTn>
                                        <p:tgtEl>
                                          <p:spTgt spid="19479"/>
                                        </p:tgtEl>
                                        <p:attrNameLst>
                                          <p:attrName>style.visibility</p:attrName>
                                        </p:attrNameLst>
                                      </p:cBhvr>
                                      <p:to>
                                        <p:strVal val="visible"/>
                                      </p:to>
                                    </p:set>
                                    <p:animEffect transition="in" filter="wipe(right)">
                                      <p:cBhvr>
                                        <p:cTn id="13" dur="500"/>
                                        <p:tgtEl>
                                          <p:spTgt spid="19479"/>
                                        </p:tgtEl>
                                      </p:cBhvr>
                                    </p:animEffec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948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74"/>
                                        </p:tgtEl>
                                        <p:attrNameLst>
                                          <p:attrName>style.visibility</p:attrName>
                                        </p:attrNameLst>
                                      </p:cBhvr>
                                      <p:to>
                                        <p:strVal val="visible"/>
                                      </p:to>
                                    </p:set>
                                  </p:childTnLst>
                                </p:cTn>
                              </p:par>
                            </p:childTnLst>
                          </p:cTn>
                        </p:par>
                        <p:par>
                          <p:cTn id="21" fill="hold" nodeType="afterGroup">
                            <p:stCondLst>
                              <p:cond delay="0"/>
                            </p:stCondLst>
                            <p:childTnLst>
                              <p:par>
                                <p:cTn id="22" presetID="22" presetClass="entr" presetSubtype="8" fill="hold" nodeType="afterEffect">
                                  <p:stCondLst>
                                    <p:cond delay="0"/>
                                  </p:stCondLst>
                                  <p:childTnLst>
                                    <p:set>
                                      <p:cBhvr>
                                        <p:cTn id="23" dur="1" fill="hold">
                                          <p:stCondLst>
                                            <p:cond delay="0"/>
                                          </p:stCondLst>
                                        </p:cTn>
                                        <p:tgtEl>
                                          <p:spTgt spid="19486"/>
                                        </p:tgtEl>
                                        <p:attrNameLst>
                                          <p:attrName>style.visibility</p:attrName>
                                        </p:attrNameLst>
                                      </p:cBhvr>
                                      <p:to>
                                        <p:strVal val="visible"/>
                                      </p:to>
                                    </p:set>
                                    <p:animEffect transition="in" filter="wipe(left)">
                                      <p:cBhvr>
                                        <p:cTn id="24" dur="500"/>
                                        <p:tgtEl>
                                          <p:spTgt spid="19486"/>
                                        </p:tgtEl>
                                      </p:cBhvr>
                                    </p:animEffec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4" grpId="0"/>
      <p:bldP spid="19477" grpId="0"/>
      <p:bldP spid="19479" grpId="0" animBg="1"/>
      <p:bldP spid="1948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51" name="Picture 43" descr="carousel">
            <a:extLst>
              <a:ext uri="{FF2B5EF4-FFF2-40B4-BE49-F238E27FC236}">
                <a16:creationId xmlns:a16="http://schemas.microsoft.com/office/drawing/2014/main" id="{AE245EFA-DD1A-4555-A047-17225EFD7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988" y="1773238"/>
            <a:ext cx="50101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descr="rollercoaster">
            <a:extLst>
              <a:ext uri="{FF2B5EF4-FFF2-40B4-BE49-F238E27FC236}">
                <a16:creationId xmlns:a16="http://schemas.microsoft.com/office/drawing/2014/main" id="{31581AA8-C936-43E3-A1EB-EE7BEAFBDA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773238"/>
            <a:ext cx="25050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1">
            <a:extLst>
              <a:ext uri="{FF2B5EF4-FFF2-40B4-BE49-F238E27FC236}">
                <a16:creationId xmlns:a16="http://schemas.microsoft.com/office/drawing/2014/main" id="{E955EE25-F209-4C6C-824A-E2D29AAC1840}"/>
              </a:ext>
            </a:extLst>
          </p:cNvPr>
          <p:cNvSpPr>
            <a:spLocks noGrp="1"/>
          </p:cNvSpPr>
          <p:nvPr>
            <p:ph type="title"/>
          </p:nvPr>
        </p:nvSpPr>
        <p:spPr/>
        <p:txBody>
          <a:bodyPr/>
          <a:lstStyle/>
          <a:p>
            <a:pPr eaLnBrk="1" hangingPunct="1"/>
            <a:r>
              <a:rPr lang="en-GB" altLang="en-US"/>
              <a:t>Examples of centripetal forces</a:t>
            </a:r>
          </a:p>
        </p:txBody>
      </p:sp>
      <p:sp>
        <p:nvSpPr>
          <p:cNvPr id="10245" name="TextBox 3">
            <a:extLst>
              <a:ext uri="{FF2B5EF4-FFF2-40B4-BE49-F238E27FC236}">
                <a16:creationId xmlns:a16="http://schemas.microsoft.com/office/drawing/2014/main" id="{AF69E669-99CF-4969-84EA-F7A2CCBFC22A}"/>
              </a:ext>
            </a:extLst>
          </p:cNvPr>
          <p:cNvSpPr txBox="1">
            <a:spLocks noChangeArrowheads="1"/>
          </p:cNvSpPr>
          <p:nvPr/>
        </p:nvSpPr>
        <p:spPr bwMode="auto">
          <a:xfrm>
            <a:off x="358775" y="800100"/>
            <a:ext cx="8426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r>
              <a:rPr lang="en-GB" altLang="en-US"/>
              <a:t>Here are two more examples of circular motion caused by centripetal forces: </a:t>
            </a:r>
          </a:p>
        </p:txBody>
      </p:sp>
      <p:sp>
        <p:nvSpPr>
          <p:cNvPr id="17447" name="Rectangle 39">
            <a:extLst>
              <a:ext uri="{FF2B5EF4-FFF2-40B4-BE49-F238E27FC236}">
                <a16:creationId xmlns:a16="http://schemas.microsoft.com/office/drawing/2014/main" id="{C1815A98-521A-4143-92B4-3F526F40B8FC}"/>
              </a:ext>
            </a:extLst>
          </p:cNvPr>
          <p:cNvSpPr>
            <a:spLocks noChangeArrowheads="1"/>
          </p:cNvSpPr>
          <p:nvPr/>
        </p:nvSpPr>
        <p:spPr bwMode="auto">
          <a:xfrm>
            <a:off x="358775" y="5343525"/>
            <a:ext cx="8101013" cy="822325"/>
          </a:xfrm>
          <a:prstGeom prst="rect">
            <a:avLst/>
          </a:prstGeom>
          <a:solidFill>
            <a:srgbClr val="BEDAF0"/>
          </a:solidFill>
          <a:ln>
            <a:noFill/>
          </a:ln>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defRPr>
            </a:lvl9pPr>
          </a:lstStyle>
          <a:p>
            <a:pPr eaLnBrk="1" hangingPunct="1"/>
            <a:r>
              <a:rPr lang="en-GB" altLang="en-US" dirty="0"/>
              <a:t>Can you figure out the direction of the force in each case, and describe the type of force involved?</a:t>
            </a:r>
          </a:p>
        </p:txBody>
      </p:sp>
      <p:pic>
        <p:nvPicPr>
          <p:cNvPr id="10249" name="Picture 48" descr="Circular Motion arrow 1 slide 7">
            <a:extLst>
              <a:ext uri="{FF2B5EF4-FFF2-40B4-BE49-F238E27FC236}">
                <a16:creationId xmlns:a16="http://schemas.microsoft.com/office/drawing/2014/main" id="{3DD54A90-562D-4984-8437-EFA4983B0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7375" y="9558338"/>
            <a:ext cx="3651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7" name="Picture 49" descr="Circular Motion arrow 3 slide 7">
            <a:extLst>
              <a:ext uri="{FF2B5EF4-FFF2-40B4-BE49-F238E27FC236}">
                <a16:creationId xmlns:a16="http://schemas.microsoft.com/office/drawing/2014/main" id="{D637ED18-C708-4FD6-8EEB-6250734B25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2600325"/>
            <a:ext cx="8477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8" name="Picture 50" descr="Circular Motion arrow 2 slide 7">
            <a:extLst>
              <a:ext uri="{FF2B5EF4-FFF2-40B4-BE49-F238E27FC236}">
                <a16:creationId xmlns:a16="http://schemas.microsoft.com/office/drawing/2014/main" id="{AD2E5A34-65B3-44B7-976F-DDF14D2F32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3325" y="3068638"/>
            <a:ext cx="8223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9" name="Picture 51" descr="Circular Motion arrow 1 slide 7">
            <a:extLst>
              <a:ext uri="{FF2B5EF4-FFF2-40B4-BE49-F238E27FC236}">
                <a16:creationId xmlns:a16="http://schemas.microsoft.com/office/drawing/2014/main" id="{A06F7848-8B61-4BB4-83D8-57AA523B2E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2132013"/>
            <a:ext cx="3651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notes_icon">
            <a:extLst>
              <a:ext uri="{FF2B5EF4-FFF2-40B4-BE49-F238E27FC236}">
                <a16:creationId xmlns:a16="http://schemas.microsoft.com/office/drawing/2014/main" id="{E7783538-C787-4D53-B8BB-64CD467B1009}"/>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9">
            <a:hlinkClick r:id="" action="ppaction://hlinkshowjump?jump=nextslide"/>
            <a:extLst>
              <a:ext uri="{FF2B5EF4-FFF2-40B4-BE49-F238E27FC236}">
                <a16:creationId xmlns:a16="http://schemas.microsoft.com/office/drawing/2014/main" id="{3830286B-C999-443C-8279-642DE0781D5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745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44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17459"/>
                                        </p:tgtEl>
                                        <p:attrNameLst>
                                          <p:attrName>style.visibility</p:attrName>
                                        </p:attrNameLst>
                                      </p:cBhvr>
                                      <p:to>
                                        <p:strVal val="visible"/>
                                      </p:to>
                                    </p:set>
                                    <p:animEffect transition="in" filter="wipe(up)">
                                      <p:cBhvr>
                                        <p:cTn id="18" dur="500"/>
                                        <p:tgtEl>
                                          <p:spTgt spid="17459"/>
                                        </p:tgtEl>
                                      </p:cBhvr>
                                    </p:animEffect>
                                  </p:childTnLst>
                                </p:cTn>
                              </p:par>
                            </p:childTnLst>
                          </p:cTn>
                        </p:par>
                        <p:par>
                          <p:cTn id="19" fill="hold" nodeType="afterGroup">
                            <p:stCondLst>
                              <p:cond delay="500"/>
                            </p:stCondLst>
                            <p:childTnLst>
                              <p:par>
                                <p:cTn id="20" presetID="22" presetClass="entr" presetSubtype="8" fill="hold" nodeType="afterEffect">
                                  <p:stCondLst>
                                    <p:cond delay="0"/>
                                  </p:stCondLst>
                                  <p:childTnLst>
                                    <p:set>
                                      <p:cBhvr>
                                        <p:cTn id="21" dur="1" fill="hold">
                                          <p:stCondLst>
                                            <p:cond delay="0"/>
                                          </p:stCondLst>
                                        </p:cTn>
                                        <p:tgtEl>
                                          <p:spTgt spid="17458"/>
                                        </p:tgtEl>
                                        <p:attrNameLst>
                                          <p:attrName>style.visibility</p:attrName>
                                        </p:attrNameLst>
                                      </p:cBhvr>
                                      <p:to>
                                        <p:strVal val="visible"/>
                                      </p:to>
                                    </p:set>
                                    <p:animEffect transition="in" filter="wipe(left)">
                                      <p:cBhvr>
                                        <p:cTn id="22" dur="500"/>
                                        <p:tgtEl>
                                          <p:spTgt spid="17458"/>
                                        </p:tgtEl>
                                      </p:cBhvr>
                                    </p:animEffect>
                                  </p:childTnLst>
                                </p:cTn>
                              </p:par>
                            </p:childTnLst>
                          </p:cTn>
                        </p:par>
                        <p:par>
                          <p:cTn id="23" fill="hold" nodeType="afterGroup">
                            <p:stCondLst>
                              <p:cond delay="1000"/>
                            </p:stCondLst>
                            <p:childTnLst>
                              <p:par>
                                <p:cTn id="24" presetID="22" presetClass="entr" presetSubtype="2" fill="hold" nodeType="afterEffect">
                                  <p:stCondLst>
                                    <p:cond delay="0"/>
                                  </p:stCondLst>
                                  <p:childTnLst>
                                    <p:set>
                                      <p:cBhvr>
                                        <p:cTn id="25" dur="1" fill="hold">
                                          <p:stCondLst>
                                            <p:cond delay="0"/>
                                          </p:stCondLst>
                                        </p:cTn>
                                        <p:tgtEl>
                                          <p:spTgt spid="17457"/>
                                        </p:tgtEl>
                                        <p:attrNameLst>
                                          <p:attrName>style.visibility</p:attrName>
                                        </p:attrNameLst>
                                      </p:cBhvr>
                                      <p:to>
                                        <p:strVal val="visible"/>
                                      </p:to>
                                    </p:set>
                                    <p:animEffect transition="in" filter="wipe(right)">
                                      <p:cBhvr>
                                        <p:cTn id="26" dur="500"/>
                                        <p:tgtEl>
                                          <p:spTgt spid="17457"/>
                                        </p:tgtEl>
                                      </p:cBhvr>
                                    </p:animEffec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4918728E-9B04-4892-B477-0E968BA67157}"/>
              </a:ext>
            </a:extLst>
          </p:cNvPr>
          <p:cNvSpPr>
            <a:spLocks noGrp="1" noChangeArrowheads="1"/>
          </p:cNvSpPr>
          <p:nvPr>
            <p:ph type="title"/>
          </p:nvPr>
        </p:nvSpPr>
        <p:spPr/>
        <p:txBody>
          <a:bodyPr/>
          <a:lstStyle/>
          <a:p>
            <a:pPr eaLnBrk="1" hangingPunct="1"/>
            <a:r>
              <a:rPr lang="en-GB" altLang="en-US" dirty="0"/>
              <a:t>What factors affect the centripetal force?</a:t>
            </a:r>
          </a:p>
        </p:txBody>
      </p:sp>
      <p:pic>
        <p:nvPicPr>
          <p:cNvPr id="7" name="Picture 6" descr="flash_icon">
            <a:extLst>
              <a:ext uri="{FF2B5EF4-FFF2-40B4-BE49-F238E27FC236}">
                <a16:creationId xmlns:a16="http://schemas.microsoft.com/office/drawing/2014/main" id="{E51D596E-66FB-4F8D-886B-2F26105CB058}"/>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E1FA6150-BB4B-4C98-9FFC-AD8DC134A4E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58"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4327B258-BE16-431A-A4A9-2D470FE0B9FF}"/>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14483</TotalTime>
  <Words>952</Words>
  <Application>Microsoft Office PowerPoint</Application>
  <PresentationFormat>On-screen Show (4:3)</PresentationFormat>
  <Paragraphs>70</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Times New Roman</vt:lpstr>
      <vt:lpstr>Wingdings</vt:lpstr>
      <vt:lpstr>Arial</vt:lpstr>
      <vt:lpstr>Wingdings 2</vt:lpstr>
      <vt:lpstr>Default Design</vt:lpstr>
      <vt:lpstr>3_Default Design</vt:lpstr>
      <vt:lpstr>Circular Motion</vt:lpstr>
      <vt:lpstr>Information</vt:lpstr>
      <vt:lpstr>Forces and acceleration</vt:lpstr>
      <vt:lpstr>Acceleration in a circle</vt:lpstr>
      <vt:lpstr>Forces causing circular motion</vt:lpstr>
      <vt:lpstr>Thinking about circular motion</vt:lpstr>
      <vt:lpstr>Centrifugal force or centripetal force?</vt:lpstr>
      <vt:lpstr>Examples of centripetal forces</vt:lpstr>
      <vt:lpstr>What factors affect the centripetal force?</vt:lpstr>
      <vt:lpstr>Factors affecting centripetal forces</vt:lpstr>
      <vt:lpstr>Understanding centripetal forces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Circular Motion</dc:title>
  <dc:subject>Boardworks High School Physical Science</dc:subject>
  <dc:creator>Boardworks</dc:creator>
  <cp:lastModifiedBy>Tim Crilly</cp:lastModifiedBy>
  <cp:revision>343</cp:revision>
  <dcterms:created xsi:type="dcterms:W3CDTF">2008-07-23T09:57:01Z</dcterms:created>
  <dcterms:modified xsi:type="dcterms:W3CDTF">2019-01-31T15:29:51Z</dcterms:modified>
</cp:coreProperties>
</file>