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3.xml" ContentType="application/vnd.ms-office.activeX+xml"/>
  <Override PartName="/ppt/notesSlides/notesSlide12.xml" ContentType="application/vnd.openxmlformats-officedocument.presentationml.notesSlide+xml"/>
  <Override PartName="/ppt/activeX/activeX4.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5.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6.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7.xml" ContentType="application/vnd.ms-office.activeX+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604" r:id="rId1"/>
    <p:sldMasterId id="2147485619" r:id="rId2"/>
  </p:sldMasterIdLst>
  <p:notesMasterIdLst>
    <p:notesMasterId r:id="rId24"/>
  </p:notesMasterIdLst>
  <p:handoutMasterIdLst>
    <p:handoutMasterId r:id="rId25"/>
  </p:handoutMasterIdLst>
  <p:sldIdLst>
    <p:sldId id="430" r:id="rId3"/>
    <p:sldId id="517" r:id="rId4"/>
    <p:sldId id="485" r:id="rId5"/>
    <p:sldId id="486" r:id="rId6"/>
    <p:sldId id="487" r:id="rId7"/>
    <p:sldId id="491" r:id="rId8"/>
    <p:sldId id="495" r:id="rId9"/>
    <p:sldId id="496" r:id="rId10"/>
    <p:sldId id="498" r:id="rId11"/>
    <p:sldId id="497" r:id="rId12"/>
    <p:sldId id="499" r:id="rId13"/>
    <p:sldId id="500" r:id="rId14"/>
    <p:sldId id="501" r:id="rId15"/>
    <p:sldId id="503" r:id="rId16"/>
    <p:sldId id="504" r:id="rId17"/>
    <p:sldId id="505" r:id="rId18"/>
    <p:sldId id="506" r:id="rId19"/>
    <p:sldId id="507" r:id="rId20"/>
    <p:sldId id="514" r:id="rId21"/>
    <p:sldId id="518" r:id="rId22"/>
    <p:sldId id="516" r:id="rId23"/>
  </p:sldIdLst>
  <p:sldSz cx="9144000" cy="6858000" type="screen4x3"/>
  <p:notesSz cx="6858000" cy="9296400"/>
  <p:embeddedFontLst>
    <p:embeddedFont>
      <p:font typeface="Comic Sans MS" panose="030F0702030302020204" pitchFamily="66" charset="0"/>
      <p:regular r:id="rId26"/>
      <p:bold r:id="rId27"/>
      <p:italic r:id="rId28"/>
      <p:boldItalic r:id="rId29"/>
    </p:embeddedFont>
    <p:embeddedFont>
      <p:font typeface="Wingdings 2" panose="05020102010507070707" pitchFamily="18" charset="2"/>
      <p:regular r:id="rId30"/>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61" userDrawn="1">
          <p15:clr>
            <a:srgbClr val="A4A3A4"/>
          </p15:clr>
        </p15:guide>
        <p15:guide id="3" pos="5329" userDrawn="1">
          <p15:clr>
            <a:srgbClr val="A4A3A4"/>
          </p15:clr>
        </p15:guide>
        <p15:guide id="4"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FFFFFF"/>
    <a:srgbClr val="BEDAF0"/>
    <a:srgbClr val="CC0099"/>
    <a:srgbClr val="33CC33"/>
    <a:srgbClr val="009900"/>
    <a:srgbClr val="010066"/>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728" autoAdjust="0"/>
  </p:normalViewPr>
  <p:slideViewPr>
    <p:cSldViewPr snapToGrid="0">
      <p:cViewPr>
        <p:scale>
          <a:sx n="85" d="100"/>
          <a:sy n="85" d="100"/>
        </p:scale>
        <p:origin x="618" y="150"/>
      </p:cViewPr>
      <p:guideLst>
        <p:guide orient="horz" pos="497"/>
        <p:guide orient="horz" pos="3861"/>
        <p:guide pos="5329"/>
        <p:guide pos="204"/>
      </p:guideLst>
    </p:cSldViewPr>
  </p:slideViewPr>
  <p:outlineViewPr>
    <p:cViewPr>
      <p:scale>
        <a:sx n="33" d="100"/>
        <a:sy n="33" d="100"/>
      </p:scale>
      <p:origin x="0" y="-546"/>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6DF35C53-BD39-4AF8-A95E-1CF0E4D35B17}"/>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63D9DC9-4A17-41ED-95F7-4EDCE314EEFD}" type="slidenum">
              <a:rPr lang="en-GB" altLang="en-US"/>
              <a:pPr/>
              <a:t>‹#›</a:t>
            </a:fld>
            <a:endParaRPr lang="en-GB" altLang="en-US"/>
          </a:p>
        </p:txBody>
      </p:sp>
      <p:sp>
        <p:nvSpPr>
          <p:cNvPr id="5" name="Rectangle 7">
            <a:extLst>
              <a:ext uri="{FF2B5EF4-FFF2-40B4-BE49-F238E27FC236}">
                <a16:creationId xmlns:a16="http://schemas.microsoft.com/office/drawing/2014/main" id="{D3B35E80-3B43-4686-9586-F9484B884F0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E6D0127E-632D-458D-8C14-45E05D97C29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064284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100836E2-DA03-4475-B139-7A2AFD67FA99}"/>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D505B6F-0517-4053-AB17-C37912D6DF71}"/>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7736DC24-2309-4300-B1C9-8469DA8DC912}"/>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A359040-2A01-4DCE-BCBB-9CC2CC97205D}" type="slidenum">
              <a:rPr lang="en-US" altLang="en-US"/>
              <a:pPr/>
              <a:t>‹#›</a:t>
            </a:fld>
            <a:endParaRPr lang="en-US" altLang="en-US"/>
          </a:p>
        </p:txBody>
      </p:sp>
      <p:sp>
        <p:nvSpPr>
          <p:cNvPr id="7" name="Rectangle 7">
            <a:extLst>
              <a:ext uri="{FF2B5EF4-FFF2-40B4-BE49-F238E27FC236}">
                <a16:creationId xmlns:a16="http://schemas.microsoft.com/office/drawing/2014/main" id="{AF0B3E4F-345C-4D44-9599-0030E027084D}"/>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54034F50-3D50-408F-B30A-C2FE6B0B2C8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07858311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B4C36E8F-DD00-4559-91E2-0D5F728C21F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CAC38188-AE10-4981-B4FC-0F350862FB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0ABBE9D-5323-4ACE-924D-BA738EEF13B8}"/>
              </a:ext>
            </a:extLst>
          </p:cNvPr>
          <p:cNvSpPr>
            <a:spLocks noGrp="1"/>
          </p:cNvSpPr>
          <p:nvPr>
            <p:ph type="sldNum" sz="quarter" idx="10"/>
          </p:nvPr>
        </p:nvSpPr>
        <p:spPr/>
        <p:txBody>
          <a:bodyPr/>
          <a:lstStyle/>
          <a:p>
            <a:fld id="{0A359040-2A01-4DCE-BCBB-9CC2CC97205D}"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67995923-7981-4D53-943F-26D41EBB1E45}"/>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43843172-0726-4801-8442-AA33727744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slide could be used with higher ability students to help improve their understanding of the subject matter.</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p:txBody>
      </p:sp>
      <p:sp>
        <p:nvSpPr>
          <p:cNvPr id="2" name="Slide Number Placeholder 1">
            <a:extLst>
              <a:ext uri="{FF2B5EF4-FFF2-40B4-BE49-F238E27FC236}">
                <a16:creationId xmlns:a16="http://schemas.microsoft.com/office/drawing/2014/main" id="{162DEF1C-51FA-422A-92C1-28973D27F98A}"/>
              </a:ext>
            </a:extLst>
          </p:cNvPr>
          <p:cNvSpPr>
            <a:spLocks noGrp="1"/>
          </p:cNvSpPr>
          <p:nvPr>
            <p:ph type="sldNum" sz="quarter" idx="10"/>
          </p:nvPr>
        </p:nvSpPr>
        <p:spPr/>
        <p:txBody>
          <a:bodyPr/>
          <a:lstStyle/>
          <a:p>
            <a:fld id="{0A359040-2A01-4DCE-BCBB-9CC2CC97205D}"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72D27D5B-0F56-414E-9F8F-143923B3882D}"/>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8CD14639-C3DE-418F-82D4-FD46AABB09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90EAC234-A3AC-44A8-AABF-68D4161A48AB}"/>
              </a:ext>
            </a:extLst>
          </p:cNvPr>
          <p:cNvSpPr>
            <a:spLocks noGrp="1"/>
          </p:cNvSpPr>
          <p:nvPr>
            <p:ph type="sldNum" sz="quarter" idx="10"/>
          </p:nvPr>
        </p:nvSpPr>
        <p:spPr/>
        <p:txBody>
          <a:bodyPr/>
          <a:lstStyle/>
          <a:p>
            <a:fld id="{0A359040-2A01-4DCE-BCBB-9CC2CC97205D}"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a:extLst>
              <a:ext uri="{FF2B5EF4-FFF2-40B4-BE49-F238E27FC236}">
                <a16:creationId xmlns:a16="http://schemas.microsoft.com/office/drawing/2014/main" id="{FD2D8E95-70A7-4348-AE8E-8039E234B913}"/>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BE7024AE-A426-46A6-98DE-CC22B3672E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sym typeface="Symbol" panose="05050102010706020507" pitchFamily="18" charset="2"/>
              </a:rPr>
              <a:t>Teacher notes</a:t>
            </a:r>
          </a:p>
          <a:p>
            <a:r>
              <a:rPr lang="en-GB" altLang="en-US" dirty="0">
                <a:latin typeface="Arial" panose="020B0604020202020204" pitchFamily="34" charset="0"/>
                <a:sym typeface="Symbol" panose="05050102010706020507" pitchFamily="18" charset="2"/>
              </a:rPr>
              <a:t>This calculations activity could be used as a summary exercise to check students’ ability to use V = I</a:t>
            </a:r>
            <a:r>
              <a:rPr lang="en-GB" altLang="en-US" sz="600" baseline="-25000" dirty="0">
                <a:latin typeface="Arial" panose="020B0604020202020204" pitchFamily="34" charset="0"/>
                <a:sym typeface="Symbol" panose="05050102010706020507" pitchFamily="18" charset="2"/>
              </a:rPr>
              <a:t> </a:t>
            </a:r>
            <a:r>
              <a:rPr lang="en-GB" altLang="en-US" dirty="0">
                <a:latin typeface="Arial" panose="020B0604020202020204" pitchFamily="34" charset="0"/>
                <a:sym typeface="Symbol" panose="05050102010706020507" pitchFamily="18" charset="2"/>
              </a:rPr>
              <a:t>R.</a:t>
            </a:r>
          </a:p>
          <a:p>
            <a:endParaRPr lang="en-GB" altLang="en-US" dirty="0">
              <a:latin typeface="Arial" panose="020B0604020202020204" pitchFamily="34" charset="0"/>
              <a:sym typeface="Symbol" panose="05050102010706020507" pitchFamily="18" charset="2"/>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65ECC94A-F226-4559-BD5E-4F1CE05483A8}"/>
              </a:ext>
            </a:extLst>
          </p:cNvPr>
          <p:cNvSpPr>
            <a:spLocks noGrp="1"/>
          </p:cNvSpPr>
          <p:nvPr>
            <p:ph type="sldNum" sz="quarter" idx="10"/>
          </p:nvPr>
        </p:nvSpPr>
        <p:spPr/>
        <p:txBody>
          <a:bodyPr/>
          <a:lstStyle/>
          <a:p>
            <a:fld id="{0A359040-2A01-4DCE-BCBB-9CC2CC97205D}"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31285769-7075-48A7-B52B-1F36D6F5319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213510A-84DC-4D53-BE56-B744A68B9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flash activity has four statements to complete, with eight drop down boxes.</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connecting components in a circuit, please refer to the </a:t>
            </a:r>
            <a:r>
              <a:rPr lang="en-GB" altLang="en-US" i="1" dirty="0">
                <a:latin typeface="Arial" panose="020B0604020202020204" pitchFamily="34" charset="0"/>
              </a:rPr>
              <a:t>Series and Parallel Circuits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839778AF-F641-45C7-A285-7B2E9A1AF065}"/>
              </a:ext>
            </a:extLst>
          </p:cNvPr>
          <p:cNvSpPr>
            <a:spLocks noGrp="1"/>
          </p:cNvSpPr>
          <p:nvPr>
            <p:ph type="sldNum" sz="quarter" idx="10"/>
          </p:nvPr>
        </p:nvSpPr>
        <p:spPr/>
        <p:txBody>
          <a:bodyPr/>
          <a:lstStyle/>
          <a:p>
            <a:fld id="{0A359040-2A01-4DCE-BCBB-9CC2CC97205D}"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43AAF7CC-72E3-4E5D-8075-CADEECEE243A}"/>
              </a:ext>
            </a:extLst>
          </p:cNvPr>
          <p:cNvSpPr>
            <a:spLocks noGrp="1" noRot="1" noChangeAspect="1" noChangeArrowheads="1" noTextEdit="1"/>
          </p:cNvSpPr>
          <p:nvPr>
            <p:ph type="sldImg"/>
          </p:nvPr>
        </p:nvSpPr>
        <p:spPr>
          <a:ln/>
        </p:spPr>
      </p:sp>
      <p:sp>
        <p:nvSpPr>
          <p:cNvPr id="53253" name="Rectangle 4">
            <a:extLst>
              <a:ext uri="{FF2B5EF4-FFF2-40B4-BE49-F238E27FC236}">
                <a16:creationId xmlns:a16="http://schemas.microsoft.com/office/drawing/2014/main" id="{C0D2C755-E30E-4B04-A697-095B8E0670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slide could be used as an introduction to the investigations covered on the next slides.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70FD3F7C-F99A-4D38-A2AC-AE29388CBFD0}"/>
              </a:ext>
            </a:extLst>
          </p:cNvPr>
          <p:cNvSpPr>
            <a:spLocks noGrp="1"/>
          </p:cNvSpPr>
          <p:nvPr>
            <p:ph type="sldNum" sz="quarter" idx="10"/>
          </p:nvPr>
        </p:nvSpPr>
        <p:spPr/>
        <p:txBody>
          <a:bodyPr/>
          <a:lstStyle/>
          <a:p>
            <a:fld id="{0A359040-2A01-4DCE-BCBB-9CC2CC97205D}"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FA02BEA5-BA9B-491A-8BB4-54AFDAE632F6}"/>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34CA9B54-29D5-428E-B758-763044B22AC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To extend the activity, students could be asked to calculate what the resistance will be before the answer is revealed.</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BE57FC67-FE41-4494-A0F5-FF0D62443AAD}"/>
              </a:ext>
            </a:extLst>
          </p:cNvPr>
          <p:cNvSpPr>
            <a:spLocks noGrp="1"/>
          </p:cNvSpPr>
          <p:nvPr>
            <p:ph type="sldNum" sz="quarter" idx="10"/>
          </p:nvPr>
        </p:nvSpPr>
        <p:spPr/>
        <p:txBody>
          <a:bodyPr/>
          <a:lstStyle/>
          <a:p>
            <a:fld id="{0A359040-2A01-4DCE-BCBB-9CC2CC97205D}"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FE121ECB-D57E-48AD-A178-B8054EE2D491}"/>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74C96B50-E925-4933-9336-6F14F78B68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table provides a summary of the results from the virtual experiment on length and resistance on the previous slide.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EF66F524-7F5A-4840-803F-FFC7A3533788}"/>
              </a:ext>
            </a:extLst>
          </p:cNvPr>
          <p:cNvSpPr>
            <a:spLocks noGrp="1"/>
          </p:cNvSpPr>
          <p:nvPr>
            <p:ph type="sldNum" sz="quarter" idx="10"/>
          </p:nvPr>
        </p:nvSpPr>
        <p:spPr/>
        <p:txBody>
          <a:bodyPr/>
          <a:lstStyle/>
          <a:p>
            <a:fld id="{0A359040-2A01-4DCE-BCBB-9CC2CC97205D}"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a:extLst>
              <a:ext uri="{FF2B5EF4-FFF2-40B4-BE49-F238E27FC236}">
                <a16:creationId xmlns:a16="http://schemas.microsoft.com/office/drawing/2014/main" id="{2553353F-973F-45A6-A8C2-8F46856FA789}"/>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CD21021F-C8AE-492F-9F61-922A78979C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simulation activity could be used to investigate the effect of the thickness of a coil on its resistance. It could be used as a precursor to running the practical in the lab, or as a revision exercise. To extend the activity, students could be asked to calculate the resistance in ohms independently before the answer is revealed.</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B18886AF-3F4A-4522-921F-263B9A755C01}"/>
              </a:ext>
            </a:extLst>
          </p:cNvPr>
          <p:cNvSpPr>
            <a:spLocks noGrp="1"/>
          </p:cNvSpPr>
          <p:nvPr>
            <p:ph type="sldNum" sz="quarter" idx="10"/>
          </p:nvPr>
        </p:nvSpPr>
        <p:spPr/>
        <p:txBody>
          <a:bodyPr/>
          <a:lstStyle/>
          <a:p>
            <a:fld id="{0A359040-2A01-4DCE-BCBB-9CC2CC97205D}"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a:extLst>
              <a:ext uri="{FF2B5EF4-FFF2-40B4-BE49-F238E27FC236}">
                <a16:creationId xmlns:a16="http://schemas.microsoft.com/office/drawing/2014/main" id="{F49D7390-F148-40DE-A079-780798DBD143}"/>
              </a:ext>
            </a:extLst>
          </p:cNvPr>
          <p:cNvSpPr>
            <a:spLocks noGrp="1" noRot="1" noChangeAspect="1" noChangeArrowheads="1" noTextEdit="1"/>
          </p:cNvSpPr>
          <p:nvPr>
            <p:ph type="sldImg"/>
          </p:nvPr>
        </p:nvSpPr>
        <p:spPr>
          <a:ln/>
        </p:spPr>
      </p:sp>
      <p:sp>
        <p:nvSpPr>
          <p:cNvPr id="57349" name="Rectangle 3">
            <a:extLst>
              <a:ext uri="{FF2B5EF4-FFF2-40B4-BE49-F238E27FC236}">
                <a16:creationId xmlns:a16="http://schemas.microsoft.com/office/drawing/2014/main" id="{848B704B-7DEF-4B90-9CF7-613FE8E2D8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table provides a summary of the results from the virtual experiment on thickness and resistance on the previous slide.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818BC14C-C94E-4BED-8F61-97833367ED10}"/>
              </a:ext>
            </a:extLst>
          </p:cNvPr>
          <p:cNvSpPr>
            <a:spLocks noGrp="1"/>
          </p:cNvSpPr>
          <p:nvPr>
            <p:ph type="sldNum" sz="quarter" idx="10"/>
          </p:nvPr>
        </p:nvSpPr>
        <p:spPr/>
        <p:txBody>
          <a:bodyPr/>
          <a:lstStyle/>
          <a:p>
            <a:fld id="{0A359040-2A01-4DCE-BCBB-9CC2CC97205D}"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342927D-31D7-499A-AC27-A4CE03DB8FCE}"/>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D802C35C-9449-49A1-AFB4-95A129D2D8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blvdone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4F993CF6-26C9-42EF-813B-C92C3D8DE1E9}"/>
              </a:ext>
            </a:extLst>
          </p:cNvPr>
          <p:cNvSpPr>
            <a:spLocks noGrp="1"/>
          </p:cNvSpPr>
          <p:nvPr>
            <p:ph type="sldNum" sz="quarter" idx="10"/>
          </p:nvPr>
        </p:nvSpPr>
        <p:spPr/>
        <p:txBody>
          <a:bodyPr/>
          <a:lstStyle/>
          <a:p>
            <a:fld id="{0A359040-2A01-4DCE-BCBB-9CC2CC97205D}"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24A79F57-F791-4F4F-BE79-9A1CA8903A08}"/>
              </a:ext>
            </a:extLst>
          </p:cNvPr>
          <p:cNvSpPr>
            <a:spLocks noGrp="1"/>
          </p:cNvSpPr>
          <p:nvPr>
            <p:ph type="sldNum" sz="quarter" idx="10"/>
          </p:nvPr>
        </p:nvSpPr>
        <p:spPr/>
        <p:txBody>
          <a:bodyPr/>
          <a:lstStyle/>
          <a:p>
            <a:fld id="{0A359040-2A01-4DCE-BCBB-9CC2CC97205D}" type="slidenum">
              <a:rPr lang="en-US" altLang="en-US" smtClean="0"/>
              <a:pPr/>
              <a:t>2</a:t>
            </a:fld>
            <a:endParaRPr lang="en-US" altLang="en-US"/>
          </a:p>
        </p:txBody>
      </p:sp>
    </p:spTree>
    <p:extLst>
      <p:ext uri="{BB962C8B-B14F-4D97-AF65-F5344CB8AC3E}">
        <p14:creationId xmlns:p14="http://schemas.microsoft.com/office/powerpoint/2010/main" val="3402351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a:extLst>
              <a:ext uri="{FF2B5EF4-FFF2-40B4-BE49-F238E27FC236}">
                <a16:creationId xmlns:a16="http://schemas.microsoft.com/office/drawing/2014/main" id="{2553353F-973F-45A6-A8C2-8F46856FA789}"/>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CD21021F-C8AE-492F-9F61-922A78979C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07F2BFCE-A656-4B93-AA7C-6C5035F5CE75}"/>
              </a:ext>
            </a:extLst>
          </p:cNvPr>
          <p:cNvSpPr>
            <a:spLocks noGrp="1"/>
          </p:cNvSpPr>
          <p:nvPr>
            <p:ph type="sldNum" sz="quarter" idx="10"/>
          </p:nvPr>
        </p:nvSpPr>
        <p:spPr/>
        <p:txBody>
          <a:bodyPr/>
          <a:lstStyle/>
          <a:p>
            <a:fld id="{0A359040-2A01-4DCE-BCBB-9CC2CC97205D}" type="slidenum">
              <a:rPr lang="en-US" altLang="en-US" smtClean="0"/>
              <a:pPr/>
              <a:t>20</a:t>
            </a:fld>
            <a:endParaRPr lang="en-US" altLang="en-US"/>
          </a:p>
        </p:txBody>
      </p:sp>
    </p:spTree>
    <p:extLst>
      <p:ext uri="{BB962C8B-B14F-4D97-AF65-F5344CB8AC3E}">
        <p14:creationId xmlns:p14="http://schemas.microsoft.com/office/powerpoint/2010/main" val="4266491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9A207B6-3572-4290-AA23-4DCF6FAC3444}"/>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834EA6B-2043-4457-BAEC-87B9D726E3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resistors in series and parallel circuits, please refer to the </a:t>
            </a:r>
            <a:r>
              <a:rPr lang="en-GB" altLang="en-US" i="1" dirty="0">
                <a:latin typeface="Arial" panose="020B0604020202020204" pitchFamily="34" charset="0"/>
              </a:rPr>
              <a:t>Series and Parallel Circuits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6C6981DC-8C28-467C-A4FE-FE4E81F692E2}"/>
              </a:ext>
            </a:extLst>
          </p:cNvPr>
          <p:cNvSpPr>
            <a:spLocks noGrp="1"/>
          </p:cNvSpPr>
          <p:nvPr>
            <p:ph type="sldNum" sz="quarter" idx="10"/>
          </p:nvPr>
        </p:nvSpPr>
        <p:spPr/>
        <p:txBody>
          <a:bodyPr/>
          <a:lstStyle/>
          <a:p>
            <a:fld id="{0A359040-2A01-4DCE-BCBB-9CC2CC97205D}"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49A8F9AD-003D-4843-A4FA-0BC3F6E64717}"/>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4FB86266-5A43-478B-9B8D-D9FC83713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Current, Resistance and Potential Difference</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283A3E9E-A3CD-4038-860A-ECF00ED5B3FE}"/>
              </a:ext>
            </a:extLst>
          </p:cNvPr>
          <p:cNvSpPr>
            <a:spLocks noGrp="1"/>
          </p:cNvSpPr>
          <p:nvPr>
            <p:ph type="sldNum" sz="quarter" idx="10"/>
          </p:nvPr>
        </p:nvSpPr>
        <p:spPr/>
        <p:txBody>
          <a:bodyPr/>
          <a:lstStyle/>
          <a:p>
            <a:fld id="{0A359040-2A01-4DCE-BCBB-9CC2CC97205D}"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B0621BF5-91D7-460B-B760-055F13FFFF55}"/>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78F21344-1929-4C5A-A592-7B7460521C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animated activity illustrates why resistance occurs in conductors and why some resistors have a higher degree of resistance than others. While using this activity it should be highlighted that energy is neither created nor destroyed, but transferred from electrical energy to heat and light energy.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E53F71F0-7214-43F4-AF21-0FA70B8821F0}"/>
              </a:ext>
            </a:extLst>
          </p:cNvPr>
          <p:cNvSpPr>
            <a:spLocks noGrp="1"/>
          </p:cNvSpPr>
          <p:nvPr>
            <p:ph type="sldNum" sz="quarter" idx="10"/>
          </p:nvPr>
        </p:nvSpPr>
        <p:spPr/>
        <p:txBody>
          <a:bodyPr/>
          <a:lstStyle/>
          <a:p>
            <a:fld id="{0A359040-2A01-4DCE-BCBB-9CC2CC97205D}"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2C29F046-1309-4BEF-9AE5-BD437E878CF3}"/>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048A5885-2947-4008-BE18-73591B7D7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To extend this slide, students could be asked to identify other household items that use resistance in this way, such as a toaster or an electric fire.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resistors and resistance, please refer to the </a:t>
            </a:r>
            <a:r>
              <a:rPr lang="en-GB" altLang="en-US" i="1" dirty="0">
                <a:latin typeface="Arial" panose="020B0604020202020204" pitchFamily="34" charset="0"/>
              </a:rPr>
              <a:t>Resistors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2AF3A513-E509-43CC-B045-98B6BA9546F1}"/>
              </a:ext>
            </a:extLst>
          </p:cNvPr>
          <p:cNvSpPr>
            <a:spLocks noGrp="1"/>
          </p:cNvSpPr>
          <p:nvPr>
            <p:ph type="sldNum" sz="quarter" idx="10"/>
          </p:nvPr>
        </p:nvSpPr>
        <p:spPr/>
        <p:txBody>
          <a:bodyPr/>
          <a:lstStyle/>
          <a:p>
            <a:fld id="{0A359040-2A01-4DCE-BCBB-9CC2CC97205D}"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AD83453E-7172-4859-A9E9-58FEAD4730E1}"/>
              </a:ext>
            </a:extLst>
          </p:cNvPr>
          <p:cNvSpPr>
            <a:spLocks noGrp="1" noRot="1" noChangeAspect="1" noChangeArrowheads="1" noTextEdit="1"/>
          </p:cNvSpPr>
          <p:nvPr>
            <p:ph type="sldImg"/>
          </p:nvPr>
        </p:nvSpPr>
        <p:spPr>
          <a:solidFill>
            <a:srgbClr val="FFFFFF"/>
          </a:solidFill>
          <a:ln/>
        </p:spPr>
      </p:sp>
      <p:sp>
        <p:nvSpPr>
          <p:cNvPr id="44037" name="Rectangle 3">
            <a:extLst>
              <a:ext uri="{FF2B5EF4-FFF2-40B4-BE49-F238E27FC236}">
                <a16:creationId xmlns:a16="http://schemas.microsoft.com/office/drawing/2014/main" id="{88067432-4100-4E9B-BF0C-2ED9149FB51F}"/>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This animated graph could be used to introduce the topic of current-potential difference graphs and Ohm’s law.</a:t>
            </a:r>
          </a:p>
          <a:p>
            <a:endParaRPr lang="en-US" altLang="en-US" dirty="0">
              <a:latin typeface="Arial" panose="020B0604020202020204" pitchFamily="34" charset="0"/>
            </a:endParaRPr>
          </a:p>
          <a:p>
            <a:r>
              <a:rPr lang="en-US" altLang="en-US" dirty="0">
                <a:latin typeface="Arial" panose="020B0604020202020204" pitchFamily="34" charset="0"/>
              </a:rPr>
              <a:t>Suitable prompts include:</a:t>
            </a:r>
          </a:p>
          <a:p>
            <a:r>
              <a:rPr lang="en-US" altLang="en-US" b="1" dirty="0">
                <a:latin typeface="Arial" panose="020B0604020202020204" pitchFamily="34" charset="0"/>
              </a:rPr>
              <a:t>Stage 1:</a:t>
            </a:r>
            <a:r>
              <a:rPr lang="en-US" altLang="en-US" dirty="0">
                <a:latin typeface="Arial" panose="020B0604020202020204" pitchFamily="34" charset="0"/>
              </a:rPr>
              <a:t> What is the shape of the line?</a:t>
            </a:r>
            <a:endParaRPr lang="en-US" altLang="en-US" b="1" dirty="0">
              <a:latin typeface="Arial" panose="020B0604020202020204" pitchFamily="34" charset="0"/>
            </a:endParaRPr>
          </a:p>
          <a:p>
            <a:r>
              <a:rPr lang="en-US" altLang="en-US" b="1" dirty="0">
                <a:latin typeface="Arial" panose="020B0604020202020204" pitchFamily="34" charset="0"/>
              </a:rPr>
              <a:t>Stage 2:</a:t>
            </a:r>
            <a:r>
              <a:rPr lang="en-US" altLang="en-US" dirty="0">
                <a:latin typeface="Arial" panose="020B0604020202020204" pitchFamily="34" charset="0"/>
              </a:rPr>
              <a:t> What will happen to the size of the current if potential difference is multiplied by a factor of four?</a:t>
            </a:r>
          </a:p>
          <a:p>
            <a:r>
              <a:rPr lang="en-US" altLang="en-US" b="1" dirty="0">
                <a:latin typeface="Arial" panose="020B0604020202020204" pitchFamily="34" charset="0"/>
              </a:rPr>
              <a:t>Stage 3: </a:t>
            </a:r>
            <a:r>
              <a:rPr lang="en-US" altLang="en-US" dirty="0">
                <a:latin typeface="Arial" panose="020B0604020202020204" pitchFamily="34" charset="0"/>
              </a:rPr>
              <a:t>This stage introduces Ohm’s law, which states that potential difference = current x resistance (V = I × R). Students could be asked to consider which factors control the size of the current.</a:t>
            </a:r>
          </a:p>
          <a:p>
            <a:endParaRPr lang="en-US"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E5A28E3A-E104-4864-BB00-6B453787842A}"/>
              </a:ext>
            </a:extLst>
          </p:cNvPr>
          <p:cNvSpPr>
            <a:spLocks noGrp="1"/>
          </p:cNvSpPr>
          <p:nvPr>
            <p:ph type="sldNum" sz="quarter" idx="10"/>
          </p:nvPr>
        </p:nvSpPr>
        <p:spPr/>
        <p:txBody>
          <a:bodyPr/>
          <a:lstStyle/>
          <a:p>
            <a:fld id="{0A359040-2A01-4DCE-BCBB-9CC2CC97205D}"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9565B978-575B-4583-B512-0BA3B2F098F2}"/>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0F243DDA-CA5A-4761-862B-E02E3B7DD8F3}"/>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The illustration shows Georg Ohm carrying out an electrical experiment with a simple circuit based on examples of early 19th century electrical equipment (cell and galvanometers). There are wires of different lengths and thicknesses on the right-hand side of the image.</a:t>
            </a:r>
          </a:p>
        </p:txBody>
      </p:sp>
      <p:sp>
        <p:nvSpPr>
          <p:cNvPr id="2" name="Slide Number Placeholder 1">
            <a:extLst>
              <a:ext uri="{FF2B5EF4-FFF2-40B4-BE49-F238E27FC236}">
                <a16:creationId xmlns:a16="http://schemas.microsoft.com/office/drawing/2014/main" id="{101734B0-39BA-4902-AF82-6DE88033A2FD}"/>
              </a:ext>
            </a:extLst>
          </p:cNvPr>
          <p:cNvSpPr>
            <a:spLocks noGrp="1"/>
          </p:cNvSpPr>
          <p:nvPr>
            <p:ph type="sldNum" sz="quarter" idx="10"/>
          </p:nvPr>
        </p:nvSpPr>
        <p:spPr/>
        <p:txBody>
          <a:bodyPr/>
          <a:lstStyle/>
          <a:p>
            <a:fld id="{0A359040-2A01-4DCE-BCBB-9CC2CC97205D}"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5AA277C1-BBDC-4022-8C5F-BEB7B5690BA5}"/>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AB79EE7-7A03-4143-B605-604F886B67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D0703E76-FF2B-4CB5-8BFA-8F49272CF007}"/>
              </a:ext>
            </a:extLst>
          </p:cNvPr>
          <p:cNvSpPr>
            <a:spLocks noGrp="1"/>
          </p:cNvSpPr>
          <p:nvPr>
            <p:ph type="sldNum" sz="quarter" idx="10"/>
          </p:nvPr>
        </p:nvSpPr>
        <p:spPr/>
        <p:txBody>
          <a:bodyPr/>
          <a:lstStyle/>
          <a:p>
            <a:fld id="{0A359040-2A01-4DCE-BCBB-9CC2CC97205D}"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12D9AC72-70A9-4BF5-8895-33811B4FD5DE}"/>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08565061-7F6E-4D67-8C25-F8DD58C9DC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EECE777-D776-4517-B1F2-5B43A17585E1}"/>
              </a:ext>
            </a:extLst>
          </p:cNvPr>
          <p:cNvSpPr>
            <a:spLocks noGrp="1"/>
          </p:cNvSpPr>
          <p:nvPr>
            <p:ph type="sldNum" sz="quarter" idx="10"/>
          </p:nvPr>
        </p:nvSpPr>
        <p:spPr/>
        <p:txBody>
          <a:bodyPr/>
          <a:lstStyle/>
          <a:p>
            <a:fld id="{0A359040-2A01-4DCE-BCBB-9CC2CC97205D}"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47607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7579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109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683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316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66813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53434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665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71114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9411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310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3646850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388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316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5843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6147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325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8303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626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2422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94153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4234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151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9353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8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925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792937257"/>
      </p:ext>
    </p:extLst>
  </p:cSld>
  <p:clrMap bg1="lt1" tx1="dk1" bg2="lt2" tx2="dk2" accent1="accent1" accent2="accent2" accent3="accent3" accent4="accent4" accent5="accent5" accent6="accent6" hlink="hlink" folHlink="folHlink"/>
  <p:sldLayoutIdLst>
    <p:sldLayoutId id="2147485605" r:id="rId1"/>
    <p:sldLayoutId id="2147485606" r:id="rId2"/>
    <p:sldLayoutId id="2147485607" r:id="rId3"/>
    <p:sldLayoutId id="2147485608" r:id="rId4"/>
    <p:sldLayoutId id="2147485609" r:id="rId5"/>
    <p:sldLayoutId id="2147485610" r:id="rId6"/>
    <p:sldLayoutId id="2147485611" r:id="rId7"/>
    <p:sldLayoutId id="2147485612" r:id="rId8"/>
    <p:sldLayoutId id="2147485613" r:id="rId9"/>
    <p:sldLayoutId id="2147485614" r:id="rId10"/>
    <p:sldLayoutId id="2147485615" r:id="rId11"/>
    <p:sldLayoutId id="2147485616" r:id="rId12"/>
    <p:sldLayoutId id="2147485617" r:id="rId13"/>
    <p:sldLayoutId id="214748561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2149034407"/>
      </p:ext>
    </p:extLst>
  </p:cSld>
  <p:clrMap bg1="lt1" tx1="dk1" bg2="lt2" tx2="dk2" accent1="accent1" accent2="accent2" accent3="accent3" accent4="accent4" accent5="accent5" accent6="accent6" hlink="hlink" folHlink="folHlink"/>
  <p:sldLayoutIdLst>
    <p:sldLayoutId id="2147485620" r:id="rId1"/>
    <p:sldLayoutId id="2147485621" r:id="rId2"/>
    <p:sldLayoutId id="2147485622" r:id="rId3"/>
    <p:sldLayoutId id="2147485623" r:id="rId4"/>
    <p:sldLayoutId id="2147485624" r:id="rId5"/>
    <p:sldLayoutId id="2147485625" r:id="rId6"/>
    <p:sldLayoutId id="2147485626" r:id="rId7"/>
    <p:sldLayoutId id="2147485627" r:id="rId8"/>
    <p:sldLayoutId id="2147485628" r:id="rId9"/>
    <p:sldLayoutId id="2147485629" r:id="rId10"/>
    <p:sldLayoutId id="2147485630" r:id="rId11"/>
    <p:sldLayoutId id="214748563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12.xml"/><Relationship Id="rId9"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13.xml"/><Relationship Id="rId9" Type="http://schemas.openxmlformats.org/officeDocument/2006/relationships/image" Target="../media/image10.wmf"/></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1.png"/><Relationship Id="rId11" Type="http://schemas.openxmlformats.org/officeDocument/2006/relationships/image" Target="../media/image10.wmf"/><Relationship Id="rId5" Type="http://schemas.openxmlformats.org/officeDocument/2006/relationships/image" Target="../media/image6.png"/><Relationship Id="rId10" Type="http://schemas.openxmlformats.org/officeDocument/2006/relationships/image" Target="../media/image14.jpg"/><Relationship Id="rId4" Type="http://schemas.openxmlformats.org/officeDocument/2006/relationships/notesSlide" Target="../notesSlides/notesSlide15.xm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1.png"/><Relationship Id="rId11" Type="http://schemas.openxmlformats.org/officeDocument/2006/relationships/image" Target="../media/image10.wmf"/><Relationship Id="rId5" Type="http://schemas.openxmlformats.org/officeDocument/2006/relationships/image" Target="../media/image6.png"/><Relationship Id="rId10" Type="http://schemas.openxmlformats.org/officeDocument/2006/relationships/image" Target="../media/image14.jpg"/><Relationship Id="rId4" Type="http://schemas.openxmlformats.org/officeDocument/2006/relationships/notesSlide" Target="../notesSlides/notesSlide17.xm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20.xml"/><Relationship Id="rId9"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4.xm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notesSlide" Target="../notesSlides/notesSlide6.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42BF5D9E-36E8-4AD7-8CDF-E8BB5B04D953}"/>
              </a:ext>
            </a:extLst>
          </p:cNvPr>
          <p:cNvSpPr>
            <a:spLocks noGrp="1"/>
          </p:cNvSpPr>
          <p:nvPr>
            <p:ph type="title"/>
          </p:nvPr>
        </p:nvSpPr>
        <p:spPr>
          <a:xfrm>
            <a:off x="3228622" y="1187864"/>
            <a:ext cx="4967111" cy="3135779"/>
          </a:xfrm>
        </p:spPr>
        <p:txBody>
          <a:bodyPr/>
          <a:lstStyle/>
          <a:p>
            <a:r>
              <a:rPr lang="en-GB" altLang="en-US" dirty="0"/>
              <a:t>Current, Resistance </a:t>
            </a:r>
            <a:br>
              <a:rPr lang="en-GB" altLang="en-US" dirty="0"/>
            </a:br>
            <a:r>
              <a:rPr lang="en-GB" altLang="en-US" dirty="0"/>
              <a:t>and Potential Difference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a:extLst>
              <a:ext uri="{FF2B5EF4-FFF2-40B4-BE49-F238E27FC236}">
                <a16:creationId xmlns:a16="http://schemas.microsoft.com/office/drawing/2014/main" id="{808D3D34-8C5B-4D62-9AB5-DA7243815F2B}"/>
              </a:ext>
            </a:extLst>
          </p:cNvPr>
          <p:cNvSpPr>
            <a:spLocks noChangeArrowheads="1"/>
          </p:cNvSpPr>
          <p:nvPr/>
        </p:nvSpPr>
        <p:spPr bwMode="auto">
          <a:xfrm>
            <a:off x="358775" y="808038"/>
            <a:ext cx="8285163" cy="1154112"/>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27" name="Rectangle 2">
            <a:extLst>
              <a:ext uri="{FF2B5EF4-FFF2-40B4-BE49-F238E27FC236}">
                <a16:creationId xmlns:a16="http://schemas.microsoft.com/office/drawing/2014/main" id="{B7CEA29C-76F8-4205-B743-F6F8EDD14672}"/>
              </a:ext>
            </a:extLst>
          </p:cNvPr>
          <p:cNvSpPr>
            <a:spLocks noGrp="1" noChangeArrowheads="1"/>
          </p:cNvSpPr>
          <p:nvPr>
            <p:ph type="title"/>
          </p:nvPr>
        </p:nvSpPr>
        <p:spPr/>
        <p:txBody>
          <a:bodyPr/>
          <a:lstStyle/>
          <a:p>
            <a:pPr eaLnBrk="1" hangingPunct="1"/>
            <a:r>
              <a:rPr lang="en-GB" altLang="en-US"/>
              <a:t>What does Ohm’s law show?</a:t>
            </a:r>
          </a:p>
        </p:txBody>
      </p:sp>
      <p:sp>
        <p:nvSpPr>
          <p:cNvPr id="26628" name="Text Box 4">
            <a:extLst>
              <a:ext uri="{FF2B5EF4-FFF2-40B4-BE49-F238E27FC236}">
                <a16:creationId xmlns:a16="http://schemas.microsoft.com/office/drawing/2014/main" id="{17D6B12D-CB79-4EC8-8F0C-02A1F4C32A7E}"/>
              </a:ext>
            </a:extLst>
          </p:cNvPr>
          <p:cNvSpPr txBox="1">
            <a:spLocks noChangeArrowheads="1"/>
          </p:cNvSpPr>
          <p:nvPr/>
        </p:nvSpPr>
        <p:spPr bwMode="auto">
          <a:xfrm>
            <a:off x="354013" y="784225"/>
            <a:ext cx="8437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What do the different arrangements of Ohm’s law show about the relationships between current, potential difference (p.d.) and resistance?</a:t>
            </a:r>
          </a:p>
        </p:txBody>
      </p:sp>
      <p:sp>
        <p:nvSpPr>
          <p:cNvPr id="222213" name="AutoShape 15">
            <a:extLst>
              <a:ext uri="{FF2B5EF4-FFF2-40B4-BE49-F238E27FC236}">
                <a16:creationId xmlns:a16="http://schemas.microsoft.com/office/drawing/2014/main" id="{6ABD25BB-451B-4B7A-8492-A8DD5296A7AE}"/>
              </a:ext>
            </a:extLst>
          </p:cNvPr>
          <p:cNvSpPr>
            <a:spLocks noChangeArrowheads="1"/>
          </p:cNvSpPr>
          <p:nvPr/>
        </p:nvSpPr>
        <p:spPr bwMode="auto">
          <a:xfrm>
            <a:off x="549275" y="2396066"/>
            <a:ext cx="1943100" cy="708025"/>
          </a:xfrm>
          <a:prstGeom prst="rect">
            <a:avLst/>
          </a:prstGeom>
          <a:solidFill>
            <a:srgbClr val="286DA6"/>
          </a:solidFill>
          <a:ln w="38100">
            <a:no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a:solidFill>
                <a:srgbClr val="010066"/>
              </a:solidFill>
            </a:endParaRPr>
          </a:p>
        </p:txBody>
      </p:sp>
      <p:sp>
        <p:nvSpPr>
          <p:cNvPr id="222214" name="Rectangle 5">
            <a:extLst>
              <a:ext uri="{FF2B5EF4-FFF2-40B4-BE49-F238E27FC236}">
                <a16:creationId xmlns:a16="http://schemas.microsoft.com/office/drawing/2014/main" id="{926B7615-3FA4-408E-B22A-41277AAFEF61}"/>
              </a:ext>
            </a:extLst>
          </p:cNvPr>
          <p:cNvSpPr>
            <a:spLocks noChangeArrowheads="1"/>
          </p:cNvSpPr>
          <p:nvPr/>
        </p:nvSpPr>
        <p:spPr bwMode="auto">
          <a:xfrm>
            <a:off x="534988" y="2504016"/>
            <a:ext cx="1971675" cy="492125"/>
          </a:xfrm>
          <a:prstGeom prst="rect">
            <a:avLst/>
          </a:prstGeom>
          <a:noFill/>
          <a:ln w="9525">
            <a:noFill/>
            <a:miter lim="800000"/>
            <a:headEnd/>
            <a:tailEnd/>
          </a:ln>
        </p:spPr>
        <p:txBody>
          <a:bodyPr>
            <a:spAutoFit/>
          </a:bodyPr>
          <a:lstStyle/>
          <a:p>
            <a:pPr algn="ctr">
              <a:defRPr/>
            </a:pPr>
            <a:r>
              <a:rPr lang="en-US" sz="2600" b="1" dirty="0">
                <a:solidFill>
                  <a:schemeClr val="accent3"/>
                </a:solidFill>
                <a:latin typeface="Arial" charset="0"/>
              </a:rPr>
              <a:t>V  =  I × R</a:t>
            </a:r>
            <a:endParaRPr lang="en-GB" sz="2600" b="1" dirty="0">
              <a:solidFill>
                <a:schemeClr val="accent3"/>
              </a:solidFill>
              <a:latin typeface="Arial" charset="0"/>
            </a:endParaRPr>
          </a:p>
        </p:txBody>
      </p:sp>
      <p:sp>
        <p:nvSpPr>
          <p:cNvPr id="26638" name="AutoShape 17">
            <a:extLst>
              <a:ext uri="{FF2B5EF4-FFF2-40B4-BE49-F238E27FC236}">
                <a16:creationId xmlns:a16="http://schemas.microsoft.com/office/drawing/2014/main" id="{1973459E-4B98-43DF-BB47-8B4EC5DB17F2}"/>
              </a:ext>
            </a:extLst>
          </p:cNvPr>
          <p:cNvSpPr>
            <a:spLocks noChangeArrowheads="1"/>
          </p:cNvSpPr>
          <p:nvPr/>
        </p:nvSpPr>
        <p:spPr bwMode="auto">
          <a:xfrm>
            <a:off x="568325" y="4447295"/>
            <a:ext cx="1943100" cy="708025"/>
          </a:xfrm>
          <a:prstGeom prst="rect">
            <a:avLst/>
          </a:prstGeom>
          <a:solidFill>
            <a:srgbClr val="286DA6"/>
          </a:solidFill>
          <a:ln w="38100">
            <a:no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a:solidFill>
                <a:srgbClr val="010066"/>
              </a:solidFill>
            </a:endParaRPr>
          </a:p>
        </p:txBody>
      </p:sp>
      <p:sp>
        <p:nvSpPr>
          <p:cNvPr id="26639" name="Rectangle 7">
            <a:extLst>
              <a:ext uri="{FF2B5EF4-FFF2-40B4-BE49-F238E27FC236}">
                <a16:creationId xmlns:a16="http://schemas.microsoft.com/office/drawing/2014/main" id="{4F8C202F-BFEC-43F9-994F-6D225D7432E3}"/>
              </a:ext>
            </a:extLst>
          </p:cNvPr>
          <p:cNvSpPr>
            <a:spLocks noChangeArrowheads="1"/>
          </p:cNvSpPr>
          <p:nvPr/>
        </p:nvSpPr>
        <p:spPr bwMode="auto">
          <a:xfrm>
            <a:off x="568325" y="4567945"/>
            <a:ext cx="19494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US" altLang="en-US" sz="2600" b="1">
                <a:solidFill>
                  <a:schemeClr val="bg1"/>
                </a:solidFill>
              </a:rPr>
              <a:t>I   =   V ÷ R</a:t>
            </a:r>
            <a:endParaRPr lang="en-GB" altLang="en-US" sz="2600" b="1">
              <a:solidFill>
                <a:schemeClr val="bg1"/>
              </a:solidFill>
            </a:endParaRPr>
          </a:p>
        </p:txBody>
      </p:sp>
      <p:sp>
        <p:nvSpPr>
          <p:cNvPr id="408584" name="Text Box 8">
            <a:extLst>
              <a:ext uri="{FF2B5EF4-FFF2-40B4-BE49-F238E27FC236}">
                <a16:creationId xmlns:a16="http://schemas.microsoft.com/office/drawing/2014/main" id="{D64026E1-89A3-4D00-A7FC-46D811C0CC0B}"/>
              </a:ext>
            </a:extLst>
          </p:cNvPr>
          <p:cNvSpPr txBox="1">
            <a:spLocks noChangeArrowheads="1"/>
          </p:cNvSpPr>
          <p:nvPr/>
        </p:nvSpPr>
        <p:spPr bwMode="auto">
          <a:xfrm>
            <a:off x="2622551" y="2167776"/>
            <a:ext cx="5986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t>
            </a:r>
            <a:r>
              <a:rPr lang="en-GB" altLang="en-US" dirty="0" err="1">
                <a:solidFill>
                  <a:srgbClr val="010066"/>
                </a:solidFill>
              </a:rPr>
              <a:t>p.d</a:t>
            </a:r>
            <a:r>
              <a:rPr lang="en-GB" altLang="en-US" dirty="0">
                <a:solidFill>
                  <a:srgbClr val="010066"/>
                </a:solidFill>
              </a:rPr>
              <a:t>. </a:t>
            </a:r>
            <a:r>
              <a:rPr lang="en-GB" altLang="en-US" b="1" dirty="0">
                <a:solidFill>
                  <a:srgbClr val="286DA6"/>
                </a:solidFill>
              </a:rPr>
              <a:t>increases</a:t>
            </a:r>
            <a:r>
              <a:rPr lang="en-GB" altLang="en-US" dirty="0">
                <a:solidFill>
                  <a:srgbClr val="010066"/>
                </a:solidFill>
              </a:rPr>
              <a:t>, the current </a:t>
            </a:r>
            <a:r>
              <a:rPr lang="en-GB" altLang="en-US" b="1" dirty="0">
                <a:solidFill>
                  <a:srgbClr val="286DA6"/>
                </a:solidFill>
              </a:rPr>
              <a:t>increases</a:t>
            </a:r>
            <a:r>
              <a:rPr lang="en-GB" altLang="en-US" dirty="0">
                <a:solidFill>
                  <a:srgbClr val="010066"/>
                </a:solidFill>
              </a:rPr>
              <a:t>. If the resistance is constant, then doubling </a:t>
            </a:r>
            <a:r>
              <a:rPr lang="en-GB" altLang="en-US" dirty="0" err="1">
                <a:solidFill>
                  <a:srgbClr val="010066"/>
                </a:solidFill>
              </a:rPr>
              <a:t>p.d</a:t>
            </a:r>
            <a:r>
              <a:rPr lang="en-GB" altLang="en-US" dirty="0">
                <a:solidFill>
                  <a:srgbClr val="010066"/>
                </a:solidFill>
              </a:rPr>
              <a:t>. will double the current and vice versa. </a:t>
            </a:r>
          </a:p>
        </p:txBody>
      </p:sp>
      <p:sp>
        <p:nvSpPr>
          <p:cNvPr id="408588" name="Text Box 12">
            <a:extLst>
              <a:ext uri="{FF2B5EF4-FFF2-40B4-BE49-F238E27FC236}">
                <a16:creationId xmlns:a16="http://schemas.microsoft.com/office/drawing/2014/main" id="{E1F70CBF-29B1-49FC-9FD6-227F407BD91E}"/>
              </a:ext>
            </a:extLst>
          </p:cNvPr>
          <p:cNvSpPr txBox="1">
            <a:spLocks noChangeArrowheads="1"/>
          </p:cNvSpPr>
          <p:nvPr/>
        </p:nvSpPr>
        <p:spPr bwMode="auto">
          <a:xfrm>
            <a:off x="2622550" y="4196690"/>
            <a:ext cx="635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voltage is constant, then current </a:t>
            </a:r>
            <a:r>
              <a:rPr lang="en-GB" altLang="en-US" b="1" dirty="0">
                <a:solidFill>
                  <a:srgbClr val="286DA6"/>
                </a:solidFill>
              </a:rPr>
              <a:t>decreases</a:t>
            </a:r>
            <a:r>
              <a:rPr lang="en-GB" altLang="en-US" dirty="0">
                <a:solidFill>
                  <a:srgbClr val="010066"/>
                </a:solidFill>
              </a:rPr>
              <a:t> as resistance </a:t>
            </a:r>
            <a:r>
              <a:rPr lang="en-GB" altLang="en-US" b="1" dirty="0">
                <a:solidFill>
                  <a:srgbClr val="286DA6"/>
                </a:solidFill>
              </a:rPr>
              <a:t>increases</a:t>
            </a:r>
            <a:r>
              <a:rPr lang="en-GB" altLang="en-US" dirty="0">
                <a:solidFill>
                  <a:srgbClr val="010066"/>
                </a:solidFill>
              </a:rPr>
              <a:t>. If resistance is doubled, the current will halve. </a:t>
            </a:r>
          </a:p>
        </p:txBody>
      </p:sp>
      <p:sp>
        <p:nvSpPr>
          <p:cNvPr id="26636" name="Rectangle 13">
            <a:extLst>
              <a:ext uri="{FF2B5EF4-FFF2-40B4-BE49-F238E27FC236}">
                <a16:creationId xmlns:a16="http://schemas.microsoft.com/office/drawing/2014/main" id="{6EEE3B2B-3AD2-43EE-A4B1-21A43E369A19}"/>
              </a:ext>
            </a:extLst>
          </p:cNvPr>
          <p:cNvSpPr>
            <a:spLocks noChangeArrowheads="1"/>
          </p:cNvSpPr>
          <p:nvPr/>
        </p:nvSpPr>
        <p:spPr bwMode="auto">
          <a:xfrm>
            <a:off x="358775" y="3551327"/>
            <a:ext cx="8434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means that p.d. and current are </a:t>
            </a:r>
            <a:r>
              <a:rPr lang="en-GB" altLang="en-US" b="1">
                <a:solidFill>
                  <a:srgbClr val="286DA6"/>
                </a:solidFill>
              </a:rPr>
              <a:t>directly</a:t>
            </a:r>
            <a:r>
              <a:rPr lang="en-GB" altLang="en-US">
                <a:solidFill>
                  <a:srgbClr val="010066"/>
                </a:solidFill>
              </a:rPr>
              <a:t> </a:t>
            </a:r>
            <a:r>
              <a:rPr lang="en-GB" altLang="en-US" b="1">
                <a:solidFill>
                  <a:srgbClr val="286DA6"/>
                </a:solidFill>
              </a:rPr>
              <a:t>proportional</a:t>
            </a:r>
            <a:r>
              <a:rPr lang="en-GB" altLang="en-US">
                <a:solidFill>
                  <a:srgbClr val="010066"/>
                </a:solidFill>
              </a:rPr>
              <a:t>.</a:t>
            </a:r>
            <a:endParaRPr lang="en-GB" altLang="en-US"/>
          </a:p>
        </p:txBody>
      </p:sp>
      <p:sp>
        <p:nvSpPr>
          <p:cNvPr id="26637" name="Rectangle 14">
            <a:extLst>
              <a:ext uri="{FF2B5EF4-FFF2-40B4-BE49-F238E27FC236}">
                <a16:creationId xmlns:a16="http://schemas.microsoft.com/office/drawing/2014/main" id="{100EA7CF-6E44-4974-B4C0-D1ED514E7E32}"/>
              </a:ext>
            </a:extLst>
          </p:cNvPr>
          <p:cNvSpPr>
            <a:spLocks noChangeArrowheads="1"/>
          </p:cNvSpPr>
          <p:nvPr/>
        </p:nvSpPr>
        <p:spPr bwMode="auto">
          <a:xfrm>
            <a:off x="358775" y="5580241"/>
            <a:ext cx="8616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Current and resistance are </a:t>
            </a:r>
            <a:r>
              <a:rPr lang="en-GB" altLang="en-US" b="1" dirty="0">
                <a:solidFill>
                  <a:srgbClr val="286DA6"/>
                </a:solidFill>
              </a:rPr>
              <a:t>inversely proportional</a:t>
            </a:r>
            <a:r>
              <a:rPr lang="en-GB" altLang="en-US" dirty="0">
                <a:solidFill>
                  <a:srgbClr val="010066"/>
                </a:solidFill>
              </a:rPr>
              <a:t>. </a:t>
            </a:r>
            <a:endParaRPr lang="en-GB" altLang="en-US" dirty="0"/>
          </a:p>
        </p:txBody>
      </p:sp>
      <p:pic>
        <p:nvPicPr>
          <p:cNvPr id="15" name="Picture 19">
            <a:hlinkClick r:id="" action="ppaction://hlinkshowjump?jump=nextslide"/>
            <a:extLst>
              <a:ext uri="{FF2B5EF4-FFF2-40B4-BE49-F238E27FC236}">
                <a16:creationId xmlns:a16="http://schemas.microsoft.com/office/drawing/2014/main" id="{25F212D1-B06E-4493-9A93-60F9F77832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E994601B-CDC6-4CC5-9E28-3A825CCDB111}"/>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9">
            <a:extLst>
              <a:ext uri="{FF2B5EF4-FFF2-40B4-BE49-F238E27FC236}">
                <a16:creationId xmlns:a16="http://schemas.microsoft.com/office/drawing/2014/main" id="{985550C2-08CD-4504-BF32-B7BB27E71EA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22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858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858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animBg="1"/>
      <p:bldP spid="222214" grpId="0"/>
      <p:bldP spid="26638" grpId="0" animBg="1"/>
      <p:bldP spid="26639" grpId="0"/>
      <p:bldP spid="408584" grpId="0"/>
      <p:bldP spid="408588" grpId="0"/>
      <p:bldP spid="26636" grpId="0"/>
      <p:bldP spid="266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B56EF167-7362-4B65-8CD8-7F5B3CB81ED3}"/>
              </a:ext>
            </a:extLst>
          </p:cNvPr>
          <p:cNvSpPr txBox="1">
            <a:spLocks noChangeArrowheads="1"/>
          </p:cNvSpPr>
          <p:nvPr/>
        </p:nvSpPr>
        <p:spPr bwMode="auto">
          <a:xfrm>
            <a:off x="354013" y="784225"/>
            <a:ext cx="41878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filament bulb has a current of 0.2</a:t>
            </a:r>
            <a:r>
              <a:rPr lang="en-GB" altLang="en-US" sz="1000" dirty="0"/>
              <a:t> </a:t>
            </a:r>
            <a:r>
              <a:rPr lang="en-GB" altLang="en-US" dirty="0"/>
              <a:t>A running through it, with a potential difference of 5</a:t>
            </a:r>
            <a:r>
              <a:rPr lang="en-GB" altLang="en-US" sz="1000" dirty="0"/>
              <a:t> </a:t>
            </a:r>
            <a:r>
              <a:rPr lang="en-GB" altLang="en-US" dirty="0"/>
              <a:t>V across it. </a:t>
            </a:r>
          </a:p>
        </p:txBody>
      </p:sp>
      <p:sp>
        <p:nvSpPr>
          <p:cNvPr id="110597" name="Text Box 5">
            <a:extLst>
              <a:ext uri="{FF2B5EF4-FFF2-40B4-BE49-F238E27FC236}">
                <a16:creationId xmlns:a16="http://schemas.microsoft.com/office/drawing/2014/main" id="{9D3E31B3-37DF-48CC-81EE-4EB664053980}"/>
              </a:ext>
            </a:extLst>
          </p:cNvPr>
          <p:cNvSpPr txBox="1">
            <a:spLocks noChangeArrowheads="1"/>
          </p:cNvSpPr>
          <p:nvPr/>
        </p:nvSpPr>
        <p:spPr bwMode="auto">
          <a:xfrm>
            <a:off x="1371600" y="3413125"/>
            <a:ext cx="2568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     </a:t>
            </a:r>
            <a:r>
              <a:rPr lang="en-GB" altLang="en-US" dirty="0"/>
              <a:t>V 	=  I</a:t>
            </a:r>
            <a:r>
              <a:rPr lang="en-GB" altLang="en-US" sz="1000" dirty="0"/>
              <a:t> </a:t>
            </a:r>
            <a:r>
              <a:rPr lang="en-GB" altLang="en-US" dirty="0"/>
              <a:t>R</a:t>
            </a:r>
            <a:endParaRPr lang="en-GB" altLang="en-US" dirty="0">
              <a:solidFill>
                <a:srgbClr val="CC00CC"/>
              </a:solidFill>
              <a:sym typeface="Symbol" panose="05050102010706020507" pitchFamily="18" charset="2"/>
            </a:endParaRPr>
          </a:p>
        </p:txBody>
      </p:sp>
      <p:pic>
        <p:nvPicPr>
          <p:cNvPr id="27653" name="Picture 16" descr="bulb">
            <a:extLst>
              <a:ext uri="{FF2B5EF4-FFF2-40B4-BE49-F238E27FC236}">
                <a16:creationId xmlns:a16="http://schemas.microsoft.com/office/drawing/2014/main" id="{98C0B915-9FC5-4570-A080-E6917A03D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888" y="938213"/>
            <a:ext cx="3522662"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7">
            <a:extLst>
              <a:ext uri="{FF2B5EF4-FFF2-40B4-BE49-F238E27FC236}">
                <a16:creationId xmlns:a16="http://schemas.microsoft.com/office/drawing/2014/main" id="{5AF8D9F3-E462-4153-9EDB-52EF37FDEB86}"/>
              </a:ext>
            </a:extLst>
          </p:cNvPr>
          <p:cNvSpPr>
            <a:spLocks noGrp="1" noChangeArrowheads="1"/>
          </p:cNvSpPr>
          <p:nvPr>
            <p:ph type="title"/>
          </p:nvPr>
        </p:nvSpPr>
        <p:spPr/>
        <p:txBody>
          <a:bodyPr/>
          <a:lstStyle/>
          <a:p>
            <a:pPr eaLnBrk="1" hangingPunct="1"/>
            <a:r>
              <a:rPr lang="en-GB" altLang="en-US"/>
              <a:t>Calculating the resistance of a bulb</a:t>
            </a:r>
          </a:p>
        </p:txBody>
      </p:sp>
      <p:sp>
        <p:nvSpPr>
          <p:cNvPr id="110610" name="Rectangle 18">
            <a:extLst>
              <a:ext uri="{FF2B5EF4-FFF2-40B4-BE49-F238E27FC236}">
                <a16:creationId xmlns:a16="http://schemas.microsoft.com/office/drawing/2014/main" id="{8EE7AA1F-DFF1-45A8-A5B0-D100EDDB2C58}"/>
              </a:ext>
            </a:extLst>
          </p:cNvPr>
          <p:cNvSpPr>
            <a:spLocks noChangeArrowheads="1"/>
          </p:cNvSpPr>
          <p:nvPr/>
        </p:nvSpPr>
        <p:spPr bwMode="auto">
          <a:xfrm>
            <a:off x="354013" y="2438400"/>
            <a:ext cx="3983037" cy="82232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is the resistance of the filament in the bulb?</a:t>
            </a:r>
            <a:r>
              <a:rPr lang="en-GB" altLang="en-US">
                <a:solidFill>
                  <a:srgbClr val="010066"/>
                </a:solidFill>
              </a:rPr>
              <a:t> </a:t>
            </a:r>
          </a:p>
        </p:txBody>
      </p:sp>
      <p:sp>
        <p:nvSpPr>
          <p:cNvPr id="110612" name="Rectangle 20">
            <a:extLst>
              <a:ext uri="{FF2B5EF4-FFF2-40B4-BE49-F238E27FC236}">
                <a16:creationId xmlns:a16="http://schemas.microsoft.com/office/drawing/2014/main" id="{BEE5744B-BEAC-40E3-92B0-BDCDFE4467FB}"/>
              </a:ext>
            </a:extLst>
          </p:cNvPr>
          <p:cNvSpPr>
            <a:spLocks noChangeArrowheads="1"/>
          </p:cNvSpPr>
          <p:nvPr/>
        </p:nvSpPr>
        <p:spPr bwMode="auto">
          <a:xfrm>
            <a:off x="2507853" y="3860447"/>
            <a:ext cx="723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V</a:t>
            </a:r>
            <a:endParaRPr lang="en-GB" altLang="en-US" dirty="0">
              <a:solidFill>
                <a:srgbClr val="CC00CC"/>
              </a:solidFill>
              <a:sym typeface="Symbol" panose="05050102010706020507" pitchFamily="18" charset="2"/>
            </a:endParaRPr>
          </a:p>
        </p:txBody>
      </p:sp>
      <p:sp>
        <p:nvSpPr>
          <p:cNvPr id="110614" name="Rectangle 22">
            <a:extLst>
              <a:ext uri="{FF2B5EF4-FFF2-40B4-BE49-F238E27FC236}">
                <a16:creationId xmlns:a16="http://schemas.microsoft.com/office/drawing/2014/main" id="{A08594AA-F3D6-437A-ABE3-69C3C76F3CE0}"/>
              </a:ext>
            </a:extLst>
          </p:cNvPr>
          <p:cNvSpPr>
            <a:spLocks noChangeArrowheads="1"/>
          </p:cNvSpPr>
          <p:nvPr/>
        </p:nvSpPr>
        <p:spPr bwMode="auto">
          <a:xfrm>
            <a:off x="2283560" y="5734050"/>
            <a:ext cx="1285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a:t>
            </a:r>
            <a:r>
              <a:rPr lang="en-GB" altLang="en-US" b="1" dirty="0">
                <a:solidFill>
                  <a:srgbClr val="286DA6"/>
                </a:solidFill>
              </a:rPr>
              <a:t>25</a:t>
            </a:r>
            <a:r>
              <a:rPr lang="en-GB" altLang="en-US" sz="1000" b="1" dirty="0">
                <a:solidFill>
                  <a:srgbClr val="286DA6"/>
                </a:solidFill>
              </a:rPr>
              <a:t> </a:t>
            </a:r>
            <a:r>
              <a:rPr lang="el-GR" altLang="en-US" b="1" dirty="0">
                <a:solidFill>
                  <a:srgbClr val="286DA6"/>
                </a:solidFill>
                <a:cs typeface="Arial" panose="020B0604020202020204" pitchFamily="34" charset="0"/>
                <a:sym typeface="Symbol" panose="05050102010706020507" pitchFamily="18" charset="2"/>
              </a:rPr>
              <a:t>Ω</a:t>
            </a:r>
            <a:endParaRPr lang="en-GB" altLang="en-US" b="1" dirty="0">
              <a:solidFill>
                <a:srgbClr val="286DA6"/>
              </a:solidFill>
              <a:cs typeface="Arial" panose="020B0604020202020204" pitchFamily="34" charset="0"/>
              <a:sym typeface="Symbol" panose="05050102010706020507" pitchFamily="18" charset="2"/>
            </a:endParaRPr>
          </a:p>
        </p:txBody>
      </p:sp>
      <p:sp>
        <p:nvSpPr>
          <p:cNvPr id="226317" name="Text Box 13">
            <a:extLst>
              <a:ext uri="{FF2B5EF4-FFF2-40B4-BE49-F238E27FC236}">
                <a16:creationId xmlns:a16="http://schemas.microsoft.com/office/drawing/2014/main" id="{E5971D0F-4229-4BD4-AE60-3171DDA31FAB}"/>
              </a:ext>
            </a:extLst>
          </p:cNvPr>
          <p:cNvSpPr txBox="1">
            <a:spLocks noChangeArrowheads="1"/>
          </p:cNvSpPr>
          <p:nvPr/>
        </p:nvSpPr>
        <p:spPr bwMode="auto">
          <a:xfrm>
            <a:off x="4503738" y="4363683"/>
            <a:ext cx="3956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In calculations like this </a:t>
            </a:r>
            <a:br>
              <a:rPr lang="en-GB" altLang="en-US" dirty="0"/>
            </a:br>
            <a:r>
              <a:rPr lang="en-GB" altLang="en-US" dirty="0"/>
              <a:t>one, the resistance of the connecting wires is usually small enough to be ignored.</a:t>
            </a:r>
          </a:p>
        </p:txBody>
      </p:sp>
      <p:sp>
        <p:nvSpPr>
          <p:cNvPr id="226318" name="Text Box 14">
            <a:extLst>
              <a:ext uri="{FF2B5EF4-FFF2-40B4-BE49-F238E27FC236}">
                <a16:creationId xmlns:a16="http://schemas.microsoft.com/office/drawing/2014/main" id="{E7CA6C78-17C6-4E21-975B-64F39E76A50E}"/>
              </a:ext>
            </a:extLst>
          </p:cNvPr>
          <p:cNvSpPr txBox="1">
            <a:spLocks noChangeArrowheads="1"/>
          </p:cNvSpPr>
          <p:nvPr/>
        </p:nvSpPr>
        <p:spPr bwMode="auto">
          <a:xfrm>
            <a:off x="1725789" y="4071056"/>
            <a:ext cx="93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t> </a:t>
            </a:r>
            <a:r>
              <a:rPr lang="en-GB" altLang="en-US" dirty="0"/>
              <a:t>R   = </a:t>
            </a:r>
          </a:p>
        </p:txBody>
      </p:sp>
      <p:sp>
        <p:nvSpPr>
          <p:cNvPr id="14" name="Rectangle 13">
            <a:extLst>
              <a:ext uri="{FF2B5EF4-FFF2-40B4-BE49-F238E27FC236}">
                <a16:creationId xmlns:a16="http://schemas.microsoft.com/office/drawing/2014/main" id="{56EBDF73-39A5-4A45-ABD6-DB8543C623F1}"/>
              </a:ext>
            </a:extLst>
          </p:cNvPr>
          <p:cNvSpPr>
            <a:spLocks noChangeArrowheads="1"/>
          </p:cNvSpPr>
          <p:nvPr/>
        </p:nvSpPr>
        <p:spPr bwMode="auto">
          <a:xfrm>
            <a:off x="2278416" y="4983163"/>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t>
            </a:r>
          </a:p>
        </p:txBody>
      </p:sp>
      <p:pic>
        <p:nvPicPr>
          <p:cNvPr id="15" name="Picture 19">
            <a:hlinkClick r:id="" action="ppaction://hlinkshowjump?jump=nextslide"/>
            <a:extLst>
              <a:ext uri="{FF2B5EF4-FFF2-40B4-BE49-F238E27FC236}">
                <a16:creationId xmlns:a16="http://schemas.microsoft.com/office/drawing/2014/main" id="{1EE87AB4-30EA-41AB-8F97-4E12CAE62C9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1891E47F-F0D0-4459-BB95-DB5EC83094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94F3145F-8A4A-4D05-B322-9F09C98A9D65}"/>
              </a:ext>
            </a:extLst>
          </p:cNvPr>
          <p:cNvCxnSpPr/>
          <p:nvPr/>
        </p:nvCxnSpPr>
        <p:spPr bwMode="auto">
          <a:xfrm flipH="1">
            <a:off x="2667574" y="4295949"/>
            <a:ext cx="404459"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sp>
        <p:nvSpPr>
          <p:cNvPr id="18" name="Rectangle 20">
            <a:extLst>
              <a:ext uri="{FF2B5EF4-FFF2-40B4-BE49-F238E27FC236}">
                <a16:creationId xmlns:a16="http://schemas.microsoft.com/office/drawing/2014/main" id="{E472A4EF-6693-4903-8B75-8A821F2D7C14}"/>
              </a:ext>
            </a:extLst>
          </p:cNvPr>
          <p:cNvSpPr>
            <a:spLocks noChangeArrowheads="1"/>
          </p:cNvSpPr>
          <p:nvPr/>
        </p:nvSpPr>
        <p:spPr bwMode="auto">
          <a:xfrm>
            <a:off x="2507853" y="4317233"/>
            <a:ext cx="723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I</a:t>
            </a:r>
            <a:endParaRPr lang="en-GB" altLang="en-US" dirty="0">
              <a:solidFill>
                <a:srgbClr val="CC00CC"/>
              </a:solidFill>
              <a:sym typeface="Symbol" panose="05050102010706020507" pitchFamily="18" charset="2"/>
            </a:endParaRPr>
          </a:p>
        </p:txBody>
      </p:sp>
      <p:sp>
        <p:nvSpPr>
          <p:cNvPr id="19" name="Rectangle 20">
            <a:extLst>
              <a:ext uri="{FF2B5EF4-FFF2-40B4-BE49-F238E27FC236}">
                <a16:creationId xmlns:a16="http://schemas.microsoft.com/office/drawing/2014/main" id="{1E7AB725-1285-41F2-A025-47A8F03AEAC4}"/>
              </a:ext>
            </a:extLst>
          </p:cNvPr>
          <p:cNvSpPr>
            <a:spLocks noChangeArrowheads="1"/>
          </p:cNvSpPr>
          <p:nvPr/>
        </p:nvSpPr>
        <p:spPr bwMode="auto">
          <a:xfrm>
            <a:off x="2672441" y="4754069"/>
            <a:ext cx="723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5</a:t>
            </a:r>
            <a:r>
              <a:rPr lang="en-GB" altLang="en-US" sz="1000" dirty="0"/>
              <a:t> </a:t>
            </a:r>
            <a:r>
              <a:rPr lang="en-GB" altLang="en-US" dirty="0"/>
              <a:t>V</a:t>
            </a:r>
            <a:endParaRPr lang="en-GB" altLang="en-US" dirty="0">
              <a:solidFill>
                <a:srgbClr val="CC00CC"/>
              </a:solidFill>
              <a:sym typeface="Symbol" panose="05050102010706020507" pitchFamily="18" charset="2"/>
            </a:endParaRPr>
          </a:p>
        </p:txBody>
      </p:sp>
      <p:cxnSp>
        <p:nvCxnSpPr>
          <p:cNvPr id="20" name="Straight Connector 19">
            <a:extLst>
              <a:ext uri="{FF2B5EF4-FFF2-40B4-BE49-F238E27FC236}">
                <a16:creationId xmlns:a16="http://schemas.microsoft.com/office/drawing/2014/main" id="{AE7B1D0D-FD19-4206-95E1-BAF9EE10AE07}"/>
              </a:ext>
            </a:extLst>
          </p:cNvPr>
          <p:cNvCxnSpPr>
            <a:cxnSpLocks/>
          </p:cNvCxnSpPr>
          <p:nvPr/>
        </p:nvCxnSpPr>
        <p:spPr bwMode="auto">
          <a:xfrm flipH="1">
            <a:off x="2651305" y="5189571"/>
            <a:ext cx="766172" cy="0"/>
          </a:xfrm>
          <a:prstGeom prst="line">
            <a:avLst/>
          </a:prstGeom>
          <a:solidFill>
            <a:schemeClr val="accent1"/>
          </a:solidFill>
          <a:ln w="28575" cap="flat" cmpd="sng" algn="ctr">
            <a:solidFill>
              <a:srgbClr val="000066"/>
            </a:solidFill>
            <a:prstDash val="solid"/>
            <a:round/>
            <a:headEnd type="none" w="med" len="med"/>
            <a:tailEnd type="none" w="med" len="med"/>
          </a:ln>
          <a:effectLst/>
        </p:spPr>
      </p:cxnSp>
      <p:sp>
        <p:nvSpPr>
          <p:cNvPr id="21" name="Rectangle 20">
            <a:extLst>
              <a:ext uri="{FF2B5EF4-FFF2-40B4-BE49-F238E27FC236}">
                <a16:creationId xmlns:a16="http://schemas.microsoft.com/office/drawing/2014/main" id="{93F57417-48BE-4656-AE7F-6DFC4035D0B8}"/>
              </a:ext>
            </a:extLst>
          </p:cNvPr>
          <p:cNvSpPr>
            <a:spLocks noChangeArrowheads="1"/>
          </p:cNvSpPr>
          <p:nvPr/>
        </p:nvSpPr>
        <p:spPr bwMode="auto">
          <a:xfrm>
            <a:off x="2571444" y="5210855"/>
            <a:ext cx="925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0.2</a:t>
            </a:r>
            <a:r>
              <a:rPr lang="en-GB" altLang="en-US" sz="1000" dirty="0"/>
              <a:t> </a:t>
            </a:r>
            <a:r>
              <a:rPr lang="en-GB" altLang="en-US" dirty="0"/>
              <a:t>A</a:t>
            </a:r>
            <a:endParaRPr lang="en-GB" altLang="en-US" dirty="0">
              <a:solidFill>
                <a:srgbClr val="CC00CC"/>
              </a:solidFill>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6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63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6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P spid="110610" grpId="0" animBg="1"/>
      <p:bldP spid="110612" grpId="0"/>
      <p:bldP spid="110614" grpId="0"/>
      <p:bldP spid="226317" grpId="0"/>
      <p:bldP spid="226318" grpId="0"/>
      <p:bldP spid="18"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4">
            <a:extLst>
              <a:ext uri="{FF2B5EF4-FFF2-40B4-BE49-F238E27FC236}">
                <a16:creationId xmlns:a16="http://schemas.microsoft.com/office/drawing/2014/main" id="{EDE4FBD0-2D41-4F22-AAA6-1A4F0460AD8A}"/>
              </a:ext>
            </a:extLst>
          </p:cNvPr>
          <p:cNvSpPr>
            <a:spLocks noGrp="1" noChangeArrowheads="1"/>
          </p:cNvSpPr>
          <p:nvPr>
            <p:ph type="title"/>
          </p:nvPr>
        </p:nvSpPr>
        <p:spPr/>
        <p:txBody>
          <a:bodyPr/>
          <a:lstStyle/>
          <a:p>
            <a:pPr eaLnBrk="1" hangingPunct="1"/>
            <a:r>
              <a:rPr lang="en-GB" altLang="en-US" dirty="0"/>
              <a:t>Resistance calculations</a:t>
            </a:r>
          </a:p>
        </p:txBody>
      </p:sp>
      <p:pic>
        <p:nvPicPr>
          <p:cNvPr id="8" name="Picture 19">
            <a:hlinkClick r:id="" action="ppaction://hlinkshowjump?jump=nextslide"/>
            <a:extLst>
              <a:ext uri="{FF2B5EF4-FFF2-40B4-BE49-F238E27FC236}">
                <a16:creationId xmlns:a16="http://schemas.microsoft.com/office/drawing/2014/main" id="{7000A2CC-D221-48DF-B45D-B6BDBAD9231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B0BB711A-E75B-41B6-A9D8-53BB525C6AF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BBB4415A-9B8C-49C0-A5D3-C383FC611DD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9CD969B2-703C-4FB4-800B-03CCCD6732E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8571"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F888ECD-351D-43CC-944A-80226035F11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59871B41-E177-433E-BDDE-273EDB0CA1CE}"/>
              </a:ext>
            </a:extLst>
          </p:cNvPr>
          <p:cNvSpPr>
            <a:spLocks noGrp="1" noChangeArrowheads="1"/>
          </p:cNvSpPr>
          <p:nvPr>
            <p:ph type="title"/>
          </p:nvPr>
        </p:nvSpPr>
        <p:spPr/>
        <p:txBody>
          <a:bodyPr/>
          <a:lstStyle/>
          <a:p>
            <a:r>
              <a:rPr lang="en-GB" altLang="en-US" dirty="0"/>
              <a:t>Finding the resistance of a component</a:t>
            </a:r>
          </a:p>
        </p:txBody>
      </p:sp>
      <p:pic>
        <p:nvPicPr>
          <p:cNvPr id="7" name="Picture 19">
            <a:hlinkClick r:id="" action="ppaction://hlinkshowjump?jump=nextslide"/>
            <a:extLst>
              <a:ext uri="{FF2B5EF4-FFF2-40B4-BE49-F238E27FC236}">
                <a16:creationId xmlns:a16="http://schemas.microsoft.com/office/drawing/2014/main" id="{F8BC5F6F-16E6-4E4D-9820-E5763DC19F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799DB9B9-9438-44AA-AF5F-BEF913B5F3B4}"/>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CE76EB7-292D-4909-8AC9-7EBA6D7FDA52}"/>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2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DEEA2C1-724D-4F4B-BEE1-D83232E4CD1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5">
            <a:extLst>
              <a:ext uri="{FF2B5EF4-FFF2-40B4-BE49-F238E27FC236}">
                <a16:creationId xmlns:a16="http://schemas.microsoft.com/office/drawing/2014/main" id="{2C42A16B-DE99-459D-83EC-7F8797607CEE}"/>
              </a:ext>
            </a:extLst>
          </p:cNvPr>
          <p:cNvSpPr txBox="1">
            <a:spLocks noChangeArrowheads="1"/>
          </p:cNvSpPr>
          <p:nvPr/>
        </p:nvSpPr>
        <p:spPr bwMode="auto">
          <a:xfrm>
            <a:off x="354013" y="784225"/>
            <a:ext cx="788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resistance of a wire depends on several factors:</a:t>
            </a:r>
          </a:p>
        </p:txBody>
      </p:sp>
      <p:sp>
        <p:nvSpPr>
          <p:cNvPr id="149508" name="Rectangle 4">
            <a:extLst>
              <a:ext uri="{FF2B5EF4-FFF2-40B4-BE49-F238E27FC236}">
                <a16:creationId xmlns:a16="http://schemas.microsoft.com/office/drawing/2014/main" id="{CF09F09C-E44E-4AA4-84A8-EBF2A697E612}"/>
              </a:ext>
            </a:extLst>
          </p:cNvPr>
          <p:cNvSpPr>
            <a:spLocks noChangeArrowheads="1"/>
          </p:cNvSpPr>
          <p:nvPr/>
        </p:nvSpPr>
        <p:spPr bwMode="auto">
          <a:xfrm>
            <a:off x="1603375" y="2754313"/>
            <a:ext cx="215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286DA6"/>
                </a:solidFill>
              </a:rPr>
              <a:t>material</a:t>
            </a:r>
            <a:endParaRPr lang="en-GB" altLang="en-US">
              <a:solidFill>
                <a:srgbClr val="286DA6"/>
              </a:solidFill>
            </a:endParaRPr>
          </a:p>
        </p:txBody>
      </p:sp>
      <p:sp>
        <p:nvSpPr>
          <p:cNvPr id="149515" name="Rectangle 11">
            <a:extLst>
              <a:ext uri="{FF2B5EF4-FFF2-40B4-BE49-F238E27FC236}">
                <a16:creationId xmlns:a16="http://schemas.microsoft.com/office/drawing/2014/main" id="{DC03207F-D105-4DA7-A673-C09D2FE0272B}"/>
              </a:ext>
            </a:extLst>
          </p:cNvPr>
          <p:cNvSpPr>
            <a:spLocks noChangeArrowheads="1"/>
          </p:cNvSpPr>
          <p:nvPr/>
        </p:nvSpPr>
        <p:spPr bwMode="auto">
          <a:xfrm>
            <a:off x="1943100" y="4749800"/>
            <a:ext cx="147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286DA6"/>
                </a:solidFill>
              </a:rPr>
              <a:t>length</a:t>
            </a:r>
          </a:p>
        </p:txBody>
      </p:sp>
      <p:sp>
        <p:nvSpPr>
          <p:cNvPr id="149516" name="Rectangle 12">
            <a:extLst>
              <a:ext uri="{FF2B5EF4-FFF2-40B4-BE49-F238E27FC236}">
                <a16:creationId xmlns:a16="http://schemas.microsoft.com/office/drawing/2014/main" id="{5E26A758-9294-45BB-BCCB-48ECB5E1A42F}"/>
              </a:ext>
            </a:extLst>
          </p:cNvPr>
          <p:cNvSpPr>
            <a:spLocks noChangeArrowheads="1"/>
          </p:cNvSpPr>
          <p:nvPr/>
        </p:nvSpPr>
        <p:spPr bwMode="auto">
          <a:xfrm>
            <a:off x="5048250" y="2754313"/>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286DA6"/>
                </a:solidFill>
              </a:rPr>
              <a:t>thickness</a:t>
            </a:r>
          </a:p>
        </p:txBody>
      </p:sp>
      <p:sp>
        <p:nvSpPr>
          <p:cNvPr id="149517" name="Rectangle 13">
            <a:extLst>
              <a:ext uri="{FF2B5EF4-FFF2-40B4-BE49-F238E27FC236}">
                <a16:creationId xmlns:a16="http://schemas.microsoft.com/office/drawing/2014/main" id="{B90848EE-EE3D-41B0-B76E-157C3EDE7EDB}"/>
              </a:ext>
            </a:extLst>
          </p:cNvPr>
          <p:cNvSpPr>
            <a:spLocks noChangeArrowheads="1"/>
          </p:cNvSpPr>
          <p:nvPr/>
        </p:nvSpPr>
        <p:spPr bwMode="auto">
          <a:xfrm>
            <a:off x="4894263" y="4770438"/>
            <a:ext cx="2543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286DA6"/>
                </a:solidFill>
              </a:rPr>
              <a:t>temperature</a:t>
            </a:r>
            <a:endParaRPr lang="en-GB" altLang="en-US">
              <a:solidFill>
                <a:srgbClr val="286DA6"/>
              </a:solidFill>
            </a:endParaRPr>
          </a:p>
        </p:txBody>
      </p:sp>
      <p:sp>
        <p:nvSpPr>
          <p:cNvPr id="149522" name="Text Box 18">
            <a:extLst>
              <a:ext uri="{FF2B5EF4-FFF2-40B4-BE49-F238E27FC236}">
                <a16:creationId xmlns:a16="http://schemas.microsoft.com/office/drawing/2014/main" id="{BAB2591D-2E8E-4953-871A-78781AB9D31C}"/>
              </a:ext>
            </a:extLst>
          </p:cNvPr>
          <p:cNvSpPr txBox="1">
            <a:spLocks noChangeArrowheads="1"/>
          </p:cNvSpPr>
          <p:nvPr/>
        </p:nvSpPr>
        <p:spPr bwMode="auto">
          <a:xfrm>
            <a:off x="354013" y="5319713"/>
            <a:ext cx="7864475" cy="8302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What </a:t>
            </a:r>
            <a:r>
              <a:rPr lang="en-GB" altLang="en-US"/>
              <a:t>experiments</a:t>
            </a:r>
            <a:r>
              <a:rPr lang="en-GB" altLang="en-US">
                <a:solidFill>
                  <a:srgbClr val="010066"/>
                </a:solidFill>
              </a:rPr>
              <a:t> could be used to test how length and thickness affect resistance?</a:t>
            </a:r>
          </a:p>
        </p:txBody>
      </p:sp>
      <p:pic>
        <p:nvPicPr>
          <p:cNvPr id="149528" name="Picture 24" descr="PA8_gfx_wire_types">
            <a:extLst>
              <a:ext uri="{FF2B5EF4-FFF2-40B4-BE49-F238E27FC236}">
                <a16:creationId xmlns:a16="http://schemas.microsoft.com/office/drawing/2014/main" id="{701E1789-5F38-444D-A057-6DCFC812D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63688"/>
            <a:ext cx="22669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30" name="Picture 26" descr="PA8_Temp icon">
            <a:extLst>
              <a:ext uri="{FF2B5EF4-FFF2-40B4-BE49-F238E27FC236}">
                <a16:creationId xmlns:a16="http://schemas.microsoft.com/office/drawing/2014/main" id="{F70E857E-FCE4-4110-8DD2-A3410E2E5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438" y="3284538"/>
            <a:ext cx="5048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31" name="Picture 27" descr="PA8_gfx_thick_coil">
            <a:extLst>
              <a:ext uri="{FF2B5EF4-FFF2-40B4-BE49-F238E27FC236}">
                <a16:creationId xmlns:a16="http://schemas.microsoft.com/office/drawing/2014/main" id="{7C7BC481-BD3B-4D19-BB01-DD574975F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2675" y="1298575"/>
            <a:ext cx="25447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32" name="Picture 28" descr="PA8_gfx_long_coil">
            <a:extLst>
              <a:ext uri="{FF2B5EF4-FFF2-40B4-BE49-F238E27FC236}">
                <a16:creationId xmlns:a16="http://schemas.microsoft.com/office/drawing/2014/main" id="{478E831A-E919-4623-BEAD-8DB54BAB04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038" y="3427413"/>
            <a:ext cx="3490912"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30">
            <a:extLst>
              <a:ext uri="{FF2B5EF4-FFF2-40B4-BE49-F238E27FC236}">
                <a16:creationId xmlns:a16="http://schemas.microsoft.com/office/drawing/2014/main" id="{A9C2B469-375D-4230-AE0D-874070B0763F}"/>
              </a:ext>
            </a:extLst>
          </p:cNvPr>
          <p:cNvSpPr>
            <a:spLocks noGrp="1" noChangeArrowheads="1"/>
          </p:cNvSpPr>
          <p:nvPr>
            <p:ph type="title"/>
          </p:nvPr>
        </p:nvSpPr>
        <p:spPr/>
        <p:txBody>
          <a:bodyPr/>
          <a:lstStyle/>
          <a:p>
            <a:pPr eaLnBrk="1" hangingPunct="1"/>
            <a:r>
              <a:rPr lang="en-GB" altLang="en-US"/>
              <a:t>What affects resistance?</a:t>
            </a:r>
          </a:p>
        </p:txBody>
      </p:sp>
      <p:pic>
        <p:nvPicPr>
          <p:cNvPr id="15" name="Picture 19">
            <a:hlinkClick r:id="" action="ppaction://hlinkshowjump?jump=nextslide"/>
            <a:extLst>
              <a:ext uri="{FF2B5EF4-FFF2-40B4-BE49-F238E27FC236}">
                <a16:creationId xmlns:a16="http://schemas.microsoft.com/office/drawing/2014/main" id="{26B2DF05-E223-4271-8CC0-B48DAB115EF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5C58F732-9EA9-4E67-85A3-F1EADBD19006}"/>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9">
            <a:extLst>
              <a:ext uri="{FF2B5EF4-FFF2-40B4-BE49-F238E27FC236}">
                <a16:creationId xmlns:a16="http://schemas.microsoft.com/office/drawing/2014/main" id="{FA9E9391-A8EC-4BCC-872E-3088F1F0DBD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4952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9516"/>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495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9515"/>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4953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9517"/>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1495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5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P spid="149515" grpId="0" autoUpdateAnimBg="0"/>
      <p:bldP spid="149516" grpId="0" autoUpdateAnimBg="0"/>
      <p:bldP spid="149517" grpId="0" autoUpdateAnimBg="0"/>
      <p:bldP spid="1495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EA5F2A6B-C37B-4EA3-A859-0CD849AFAA10}"/>
              </a:ext>
            </a:extLst>
          </p:cNvPr>
          <p:cNvSpPr>
            <a:spLocks noGrp="1" noChangeArrowheads="1"/>
          </p:cNvSpPr>
          <p:nvPr>
            <p:ph type="title"/>
          </p:nvPr>
        </p:nvSpPr>
        <p:spPr/>
        <p:txBody>
          <a:bodyPr/>
          <a:lstStyle/>
          <a:p>
            <a:pPr eaLnBrk="1" hangingPunct="1"/>
            <a:r>
              <a:rPr lang="en-GB" altLang="en-US" dirty="0"/>
              <a:t>Resistance and length</a:t>
            </a:r>
          </a:p>
        </p:txBody>
      </p:sp>
      <p:pic>
        <p:nvPicPr>
          <p:cNvPr id="9" name="Picture 19">
            <a:hlinkClick r:id="" action="ppaction://hlinkshowjump?jump=nextslide"/>
            <a:extLst>
              <a:ext uri="{FF2B5EF4-FFF2-40B4-BE49-F238E27FC236}">
                <a16:creationId xmlns:a16="http://schemas.microsoft.com/office/drawing/2014/main" id="{75F362CF-8443-4922-A44A-793CE62837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D3C6427B-E759-4245-99FE-36DC9D46C5C4}"/>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5C1C0C04-7D72-4511-848A-61E0A5161C00}"/>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E82DE685-9F1B-4CB1-B2D6-64D53C0325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8" name="Picture 9">
            <a:extLst>
              <a:ext uri="{FF2B5EF4-FFF2-40B4-BE49-F238E27FC236}">
                <a16:creationId xmlns:a16="http://schemas.microsoft.com/office/drawing/2014/main" id="{B3D48C59-F3C9-49BB-9752-3092EFC0D31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7756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0264C05-3C4A-4DB0-A72D-AFF29E34C558}"/>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240C3FA-6AE5-4816-BD5D-E69B21658B50}"/>
              </a:ext>
            </a:extLst>
          </p:cNvPr>
          <p:cNvSpPr>
            <a:spLocks noGrp="1" noChangeArrowheads="1"/>
          </p:cNvSpPr>
          <p:nvPr>
            <p:ph type="title"/>
          </p:nvPr>
        </p:nvSpPr>
        <p:spPr/>
        <p:txBody>
          <a:bodyPr/>
          <a:lstStyle/>
          <a:p>
            <a:pPr eaLnBrk="1" hangingPunct="1"/>
            <a:r>
              <a:rPr lang="en-GB" altLang="en-US"/>
              <a:t>How does length affect resistance?</a:t>
            </a:r>
          </a:p>
        </p:txBody>
      </p:sp>
      <p:sp>
        <p:nvSpPr>
          <p:cNvPr id="389124" name="Text Box 4">
            <a:extLst>
              <a:ext uri="{FF2B5EF4-FFF2-40B4-BE49-F238E27FC236}">
                <a16:creationId xmlns:a16="http://schemas.microsoft.com/office/drawing/2014/main" id="{2853497C-2BA5-46E2-A301-149B00326235}"/>
              </a:ext>
            </a:extLst>
          </p:cNvPr>
          <p:cNvSpPr txBox="1">
            <a:spLocks noChangeArrowheads="1"/>
          </p:cNvSpPr>
          <p:nvPr/>
        </p:nvSpPr>
        <p:spPr bwMode="auto">
          <a:xfrm>
            <a:off x="354013" y="4119563"/>
            <a:ext cx="85994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When the length of the wire </a:t>
            </a:r>
            <a:r>
              <a:rPr lang="en-GB" altLang="en-US" b="1">
                <a:solidFill>
                  <a:srgbClr val="286DA6"/>
                </a:solidFill>
              </a:rPr>
              <a:t>increases</a:t>
            </a:r>
            <a:r>
              <a:rPr lang="en-GB" altLang="en-US">
                <a:solidFill>
                  <a:srgbClr val="010066"/>
                </a:solidFill>
              </a:rPr>
              <a:t>, resistance </a:t>
            </a:r>
            <a:r>
              <a:rPr lang="en-GB" altLang="en-US" b="1">
                <a:solidFill>
                  <a:srgbClr val="286DA6"/>
                </a:solidFill>
              </a:rPr>
              <a:t>increases</a:t>
            </a:r>
            <a:r>
              <a:rPr lang="en-GB" altLang="en-US">
                <a:solidFill>
                  <a:srgbClr val="010066"/>
                </a:solidFill>
              </a:rPr>
              <a:t>.</a:t>
            </a:r>
          </a:p>
        </p:txBody>
      </p:sp>
      <p:sp>
        <p:nvSpPr>
          <p:cNvPr id="30724" name="Text Box 5">
            <a:extLst>
              <a:ext uri="{FF2B5EF4-FFF2-40B4-BE49-F238E27FC236}">
                <a16:creationId xmlns:a16="http://schemas.microsoft.com/office/drawing/2014/main" id="{B0CCDE8A-6CFD-43DD-9212-B0493CCEAFD5}"/>
              </a:ext>
            </a:extLst>
          </p:cNvPr>
          <p:cNvSpPr txBox="1">
            <a:spLocks noChangeArrowheads="1"/>
          </p:cNvSpPr>
          <p:nvPr/>
        </p:nvSpPr>
        <p:spPr bwMode="auto">
          <a:xfrm>
            <a:off x="354013" y="784225"/>
            <a:ext cx="84661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table shows the resistance of different lengths of wire.</a:t>
            </a:r>
            <a:br>
              <a:rPr lang="en-GB" altLang="en-US">
                <a:solidFill>
                  <a:srgbClr val="010066"/>
                </a:solidFill>
              </a:rPr>
            </a:br>
            <a:endParaRPr lang="en-GB" altLang="en-US">
              <a:solidFill>
                <a:srgbClr val="010066"/>
              </a:solidFill>
            </a:endParaRPr>
          </a:p>
        </p:txBody>
      </p:sp>
      <p:sp>
        <p:nvSpPr>
          <p:cNvPr id="331826" name="Rectangle 50">
            <a:extLst>
              <a:ext uri="{FF2B5EF4-FFF2-40B4-BE49-F238E27FC236}">
                <a16:creationId xmlns:a16="http://schemas.microsoft.com/office/drawing/2014/main" id="{3E557656-760F-4E34-884C-1FF655B56542}"/>
              </a:ext>
            </a:extLst>
          </p:cNvPr>
          <p:cNvSpPr>
            <a:spLocks noChangeArrowheads="1"/>
          </p:cNvSpPr>
          <p:nvPr/>
        </p:nvSpPr>
        <p:spPr bwMode="auto">
          <a:xfrm>
            <a:off x="354013" y="4608513"/>
            <a:ext cx="8466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Resistance is the result of electrons colliding with metal ions. When the length of the wire is increased, the electrons have to travel further, so </a:t>
            </a:r>
            <a:r>
              <a:rPr lang="en-GB" altLang="en-US" b="1">
                <a:solidFill>
                  <a:srgbClr val="286DA6"/>
                </a:solidFill>
              </a:rPr>
              <a:t>more collisions </a:t>
            </a:r>
            <a:r>
              <a:rPr lang="en-GB" altLang="en-US">
                <a:solidFill>
                  <a:srgbClr val="010066"/>
                </a:solidFill>
              </a:rPr>
              <a:t>will occur.</a:t>
            </a:r>
          </a:p>
        </p:txBody>
      </p:sp>
      <p:pic>
        <p:nvPicPr>
          <p:cNvPr id="331824" name="Picture 48" descr="PA8_atoms_wire_3">
            <a:extLst>
              <a:ext uri="{FF2B5EF4-FFF2-40B4-BE49-F238E27FC236}">
                <a16:creationId xmlns:a16="http://schemas.microsoft.com/office/drawing/2014/main" id="{62CC57B1-66B4-437A-A64C-B0BC6B2690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5811838"/>
            <a:ext cx="19034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825" name="Picture 49" descr="PA8_atoms_wire_4">
            <a:extLst>
              <a:ext uri="{FF2B5EF4-FFF2-40B4-BE49-F238E27FC236}">
                <a16:creationId xmlns:a16="http://schemas.microsoft.com/office/drawing/2014/main" id="{E8668357-CA5C-431A-BF1A-8D18EED9B8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7213" y="5811838"/>
            <a:ext cx="37322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33">
            <a:extLst>
              <a:ext uri="{FF2B5EF4-FFF2-40B4-BE49-F238E27FC236}">
                <a16:creationId xmlns:a16="http://schemas.microsoft.com/office/drawing/2014/main" id="{786F62DD-8394-4905-A11C-229D49053054}"/>
              </a:ext>
            </a:extLst>
          </p:cNvPr>
          <p:cNvSpPr>
            <a:spLocks noChangeArrowheads="1"/>
          </p:cNvSpPr>
          <p:nvPr/>
        </p:nvSpPr>
        <p:spPr bwMode="auto">
          <a:xfrm>
            <a:off x="354013" y="3627438"/>
            <a:ext cx="8466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general pattern do these results show?</a:t>
            </a:r>
            <a:endParaRPr lang="en-GB" altLang="en-US"/>
          </a:p>
        </p:txBody>
      </p:sp>
      <p:pic>
        <p:nvPicPr>
          <p:cNvPr id="30731" name="Picture 35" descr="Current_resistance_and_potential_difference_19.1.png">
            <a:extLst>
              <a:ext uri="{FF2B5EF4-FFF2-40B4-BE49-F238E27FC236}">
                <a16:creationId xmlns:a16="http://schemas.microsoft.com/office/drawing/2014/main" id="{A9C7E0BC-2913-49C6-B0B9-063DB45E69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233488"/>
            <a:ext cx="80645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EFE10B3F-8F59-4D1F-89DE-17F9D840CA6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E1CAB074-4B76-4EB7-809A-DE1653D59408}"/>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309A7F8A-4C54-414F-8855-E80677AE5D0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82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3182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3318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4" grpId="0"/>
      <p:bldP spid="3318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CA87423A-32B4-466A-865C-E9394BEF8AC6}"/>
              </a:ext>
            </a:extLst>
          </p:cNvPr>
          <p:cNvSpPr>
            <a:spLocks noGrp="1" noChangeArrowheads="1"/>
          </p:cNvSpPr>
          <p:nvPr>
            <p:ph type="title"/>
          </p:nvPr>
        </p:nvSpPr>
        <p:spPr>
          <a:xfrm>
            <a:off x="233363" y="53975"/>
            <a:ext cx="7735887" cy="549275"/>
          </a:xfrm>
        </p:spPr>
        <p:txBody>
          <a:bodyPr/>
          <a:lstStyle/>
          <a:p>
            <a:pPr eaLnBrk="1" hangingPunct="1"/>
            <a:r>
              <a:rPr lang="en-GB" altLang="en-US" dirty="0"/>
              <a:t>Resistance and thickness</a:t>
            </a:r>
          </a:p>
        </p:txBody>
      </p:sp>
      <p:pic>
        <p:nvPicPr>
          <p:cNvPr id="8" name="Picture 19">
            <a:hlinkClick r:id="" action="ppaction://hlinkshowjump?jump=nextslide"/>
            <a:extLst>
              <a:ext uri="{FF2B5EF4-FFF2-40B4-BE49-F238E27FC236}">
                <a16:creationId xmlns:a16="http://schemas.microsoft.com/office/drawing/2014/main" id="{CDA9561A-1933-48C6-822A-AE87904152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1C468A69-2357-4A71-9A4D-608D2944280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464A7FFD-EB69-47E2-8B20-E4D476577E72}"/>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E0672E1D-1A9A-493F-93ED-818526FE17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2" name="Picture 9">
            <a:extLst>
              <a:ext uri="{FF2B5EF4-FFF2-40B4-BE49-F238E27FC236}">
                <a16:creationId xmlns:a16="http://schemas.microsoft.com/office/drawing/2014/main" id="{FA2DD4EC-7140-4E2E-91FE-06C330E8DED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7756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7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DD18F3D-FA54-4B18-9946-D2340B54A10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BB9B757-DACF-4466-8483-F218D5C1B769}"/>
              </a:ext>
            </a:extLst>
          </p:cNvPr>
          <p:cNvSpPr>
            <a:spLocks noGrp="1" noChangeArrowheads="1"/>
          </p:cNvSpPr>
          <p:nvPr>
            <p:ph type="title"/>
          </p:nvPr>
        </p:nvSpPr>
        <p:spPr/>
        <p:txBody>
          <a:bodyPr/>
          <a:lstStyle/>
          <a:p>
            <a:pPr eaLnBrk="1" hangingPunct="1"/>
            <a:r>
              <a:rPr lang="en-GB" altLang="en-US"/>
              <a:t>How does thickness affect resistance?</a:t>
            </a:r>
          </a:p>
        </p:txBody>
      </p:sp>
      <p:sp>
        <p:nvSpPr>
          <p:cNvPr id="391171" name="Text Box 31">
            <a:extLst>
              <a:ext uri="{FF2B5EF4-FFF2-40B4-BE49-F238E27FC236}">
                <a16:creationId xmlns:a16="http://schemas.microsoft.com/office/drawing/2014/main" id="{54CB7B58-4A7A-472B-9475-06226C8A9A81}"/>
              </a:ext>
            </a:extLst>
          </p:cNvPr>
          <p:cNvSpPr txBox="1">
            <a:spLocks noChangeArrowheads="1"/>
          </p:cNvSpPr>
          <p:nvPr/>
        </p:nvSpPr>
        <p:spPr bwMode="auto">
          <a:xfrm>
            <a:off x="354013" y="3959225"/>
            <a:ext cx="862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When the thickness of wire </a:t>
            </a:r>
            <a:r>
              <a:rPr lang="en-GB" altLang="en-US" b="1">
                <a:solidFill>
                  <a:srgbClr val="286DA6"/>
                </a:solidFill>
              </a:rPr>
              <a:t>increases</a:t>
            </a:r>
            <a:r>
              <a:rPr lang="en-GB" altLang="en-US">
                <a:solidFill>
                  <a:srgbClr val="010066"/>
                </a:solidFill>
              </a:rPr>
              <a:t>, resistance </a:t>
            </a:r>
            <a:r>
              <a:rPr lang="en-GB" altLang="en-US" b="1">
                <a:solidFill>
                  <a:srgbClr val="286DA6"/>
                </a:solidFill>
              </a:rPr>
              <a:t>decreases</a:t>
            </a:r>
            <a:r>
              <a:rPr lang="en-GB" altLang="en-US">
                <a:solidFill>
                  <a:srgbClr val="010066"/>
                </a:solidFill>
              </a:rPr>
              <a:t>.</a:t>
            </a:r>
          </a:p>
        </p:txBody>
      </p:sp>
      <p:sp>
        <p:nvSpPr>
          <p:cNvPr id="31748" name="Text Box 4">
            <a:extLst>
              <a:ext uri="{FF2B5EF4-FFF2-40B4-BE49-F238E27FC236}">
                <a16:creationId xmlns:a16="http://schemas.microsoft.com/office/drawing/2014/main" id="{1E5D8A4A-8FBB-4B54-9946-8AC38E6B414C}"/>
              </a:ext>
            </a:extLst>
          </p:cNvPr>
          <p:cNvSpPr txBox="1">
            <a:spLocks noChangeArrowheads="1"/>
          </p:cNvSpPr>
          <p:nvPr/>
        </p:nvSpPr>
        <p:spPr bwMode="auto">
          <a:xfrm>
            <a:off x="354013" y="784225"/>
            <a:ext cx="7691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table shows the resistance of different thicknesses of wire. What general pattern do these results show?</a:t>
            </a:r>
            <a:r>
              <a:rPr lang="en-GB" altLang="en-US"/>
              <a:t> </a:t>
            </a:r>
          </a:p>
        </p:txBody>
      </p:sp>
      <p:sp>
        <p:nvSpPr>
          <p:cNvPr id="241707" name="Text Box 3">
            <a:extLst>
              <a:ext uri="{FF2B5EF4-FFF2-40B4-BE49-F238E27FC236}">
                <a16:creationId xmlns:a16="http://schemas.microsoft.com/office/drawing/2014/main" id="{5B0671EB-8202-41C3-B4F1-D2F86FDF2CEF}"/>
              </a:ext>
            </a:extLst>
          </p:cNvPr>
          <p:cNvSpPr txBox="1">
            <a:spLocks noChangeArrowheads="1"/>
          </p:cNvSpPr>
          <p:nvPr/>
        </p:nvSpPr>
        <p:spPr bwMode="auto">
          <a:xfrm>
            <a:off x="354013" y="4467225"/>
            <a:ext cx="8637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Increasing the thickness of a wire increases the </a:t>
            </a:r>
            <a:r>
              <a:rPr lang="en-GB" altLang="en-US" b="1">
                <a:solidFill>
                  <a:srgbClr val="286DA6"/>
                </a:solidFill>
              </a:rPr>
              <a:t>surface area </a:t>
            </a:r>
            <a:r>
              <a:rPr lang="en-GB" altLang="en-US">
                <a:solidFill>
                  <a:srgbClr val="010066"/>
                </a:solidFill>
              </a:rPr>
              <a:t>that the electrons can flow through. This decreases the chance of collisions with metal ions.</a:t>
            </a:r>
            <a:r>
              <a:rPr lang="en-GB" altLang="en-US"/>
              <a:t> </a:t>
            </a:r>
          </a:p>
        </p:txBody>
      </p:sp>
      <p:pic>
        <p:nvPicPr>
          <p:cNvPr id="345126" name="Picture 38" descr="PA8_atoms_wire_2">
            <a:extLst>
              <a:ext uri="{FF2B5EF4-FFF2-40B4-BE49-F238E27FC236}">
                <a16:creationId xmlns:a16="http://schemas.microsoft.com/office/drawing/2014/main" id="{06392615-F8CC-4B86-BDA1-4E22C7FF6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13" y="5768975"/>
            <a:ext cx="1677987"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127" name="Picture 39" descr="PA8_atoms_wire_1">
            <a:extLst>
              <a:ext uri="{FF2B5EF4-FFF2-40B4-BE49-F238E27FC236}">
                <a16:creationId xmlns:a16="http://schemas.microsoft.com/office/drawing/2014/main" id="{01F3C190-89AF-40F3-8135-FB65BD3A5B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5500" y="5454650"/>
            <a:ext cx="16779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33" descr="Current_resistance_and_potential_difference_21.1.png">
            <a:extLst>
              <a:ext uri="{FF2B5EF4-FFF2-40B4-BE49-F238E27FC236}">
                <a16:creationId xmlns:a16="http://schemas.microsoft.com/office/drawing/2014/main" id="{B114672F-BA78-4C49-A857-02D497F9B9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025" y="1566863"/>
            <a:ext cx="8326438"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C9D890B6-C87A-4F1A-8615-E350B0B371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600BC3B1-9717-4D46-9489-B6B5A0A13EE3}"/>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F94BE229-C9D4-4BCF-B19E-3DB7B67218E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70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45126"/>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3451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p:bldP spid="2417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835E6A0-916C-4EC4-AAF6-9CC839911F67}"/>
              </a:ext>
            </a:extLst>
          </p:cNvPr>
          <p:cNvSpPr>
            <a:spLocks noGrp="1"/>
          </p:cNvSpPr>
          <p:nvPr>
            <p:ph type="title"/>
          </p:nvPr>
        </p:nvSpPr>
        <p:spPr/>
        <p:txBody>
          <a:bodyPr/>
          <a:lstStyle/>
          <a:p>
            <a:r>
              <a:rPr lang="en-GB" altLang="en-US"/>
              <a:t>Resistance: an analogy</a:t>
            </a:r>
          </a:p>
        </p:txBody>
      </p:sp>
      <p:sp>
        <p:nvSpPr>
          <p:cNvPr id="32771" name="TextBox 2">
            <a:extLst>
              <a:ext uri="{FF2B5EF4-FFF2-40B4-BE49-F238E27FC236}">
                <a16:creationId xmlns:a16="http://schemas.microsoft.com/office/drawing/2014/main" id="{04054D97-874A-4166-A27F-0225D17BDF71}"/>
              </a:ext>
            </a:extLst>
          </p:cNvPr>
          <p:cNvSpPr txBox="1">
            <a:spLocks noChangeArrowheads="1"/>
          </p:cNvSpPr>
          <p:nvPr/>
        </p:nvSpPr>
        <p:spPr bwMode="auto">
          <a:xfrm>
            <a:off x="354013" y="784225"/>
            <a:ext cx="843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the length of the wire </a:t>
            </a:r>
            <a:r>
              <a:rPr lang="en-GB" altLang="en-US" b="1">
                <a:solidFill>
                  <a:srgbClr val="286DA6"/>
                </a:solidFill>
              </a:rPr>
              <a:t>increases</a:t>
            </a:r>
            <a:r>
              <a:rPr lang="en-GB" altLang="en-US"/>
              <a:t>, the resistance also </a:t>
            </a:r>
            <a:r>
              <a:rPr lang="en-GB" altLang="en-US" b="1">
                <a:solidFill>
                  <a:srgbClr val="286DA6"/>
                </a:solidFill>
              </a:rPr>
              <a:t>increases</a:t>
            </a:r>
            <a:r>
              <a:rPr lang="en-GB" altLang="en-US"/>
              <a:t>. As the thickness of the wire </a:t>
            </a:r>
            <a:r>
              <a:rPr lang="en-GB" altLang="en-US" b="1">
                <a:solidFill>
                  <a:srgbClr val="286DA6"/>
                </a:solidFill>
              </a:rPr>
              <a:t>increases</a:t>
            </a:r>
            <a:r>
              <a:rPr lang="en-GB" altLang="en-US"/>
              <a:t>, the resistance </a:t>
            </a:r>
            <a:r>
              <a:rPr lang="en-GB" altLang="en-US" b="1">
                <a:solidFill>
                  <a:srgbClr val="286DA6"/>
                </a:solidFill>
              </a:rPr>
              <a:t>decreases</a:t>
            </a:r>
            <a:r>
              <a:rPr lang="en-GB" altLang="en-US"/>
              <a:t>.</a:t>
            </a:r>
          </a:p>
        </p:txBody>
      </p:sp>
      <p:sp>
        <p:nvSpPr>
          <p:cNvPr id="28676" name="TextBox 4">
            <a:extLst>
              <a:ext uri="{FF2B5EF4-FFF2-40B4-BE49-F238E27FC236}">
                <a16:creationId xmlns:a16="http://schemas.microsoft.com/office/drawing/2014/main" id="{F52AA024-4888-4E6D-B631-0626203CD17F}"/>
              </a:ext>
            </a:extLst>
          </p:cNvPr>
          <p:cNvSpPr txBox="1">
            <a:spLocks noChangeArrowheads="1"/>
          </p:cNvSpPr>
          <p:nvPr/>
        </p:nvSpPr>
        <p:spPr bwMode="auto">
          <a:xfrm>
            <a:off x="354013" y="3344863"/>
            <a:ext cx="441629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wider the sidewalk (i.e. the thicker the wire) the easier it is to move through. </a:t>
            </a:r>
          </a:p>
        </p:txBody>
      </p:sp>
      <p:sp>
        <p:nvSpPr>
          <p:cNvPr id="28677" name="Rectangle 5">
            <a:extLst>
              <a:ext uri="{FF2B5EF4-FFF2-40B4-BE49-F238E27FC236}">
                <a16:creationId xmlns:a16="http://schemas.microsoft.com/office/drawing/2014/main" id="{B4FF2BE0-6DA5-40AE-8FBF-1A09AED2FADB}"/>
              </a:ext>
            </a:extLst>
          </p:cNvPr>
          <p:cNvSpPr>
            <a:spLocks noChangeArrowheads="1"/>
          </p:cNvSpPr>
          <p:nvPr/>
        </p:nvSpPr>
        <p:spPr bwMode="auto">
          <a:xfrm>
            <a:off x="354013" y="2249488"/>
            <a:ext cx="8439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One way to remember this is to imagine charge carriers as people trying to move through a crowd.</a:t>
            </a:r>
          </a:p>
        </p:txBody>
      </p:sp>
      <p:pic>
        <p:nvPicPr>
          <p:cNvPr id="6" name="Picture 5" descr="blvdone_160438778.jpg">
            <a:extLst>
              <a:ext uri="{FF2B5EF4-FFF2-40B4-BE49-F238E27FC236}">
                <a16:creationId xmlns:a16="http://schemas.microsoft.com/office/drawing/2014/main" id="{BCAEBC90-00A9-4D46-B8EB-50837D3E85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0277" y="3450537"/>
            <a:ext cx="3763963"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FF66569-4CAC-486B-83EB-B1269487769F}"/>
              </a:ext>
            </a:extLst>
          </p:cNvPr>
          <p:cNvSpPr>
            <a:spLocks noChangeArrowheads="1"/>
          </p:cNvSpPr>
          <p:nvPr/>
        </p:nvSpPr>
        <p:spPr bwMode="auto">
          <a:xfrm>
            <a:off x="358775" y="4810125"/>
            <a:ext cx="4557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longer the street, the more difficult it is to get to the end without knocking into anyone. </a:t>
            </a:r>
          </a:p>
        </p:txBody>
      </p:sp>
      <p:pic>
        <p:nvPicPr>
          <p:cNvPr id="9" name="Picture 19">
            <a:hlinkClick r:id="" action="ppaction://hlinkshowjump?jump=nextslide"/>
            <a:extLst>
              <a:ext uri="{FF2B5EF4-FFF2-40B4-BE49-F238E27FC236}">
                <a16:creationId xmlns:a16="http://schemas.microsoft.com/office/drawing/2014/main" id="{83E6E96E-CC26-4EA1-8544-A017AF60F6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Developing and Using Models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CA87423A-32B4-466A-865C-E9394BEF8AC6}"/>
              </a:ext>
            </a:extLst>
          </p:cNvPr>
          <p:cNvSpPr>
            <a:spLocks noGrp="1" noChangeArrowheads="1"/>
          </p:cNvSpPr>
          <p:nvPr>
            <p:ph type="title"/>
          </p:nvPr>
        </p:nvSpPr>
        <p:spPr>
          <a:xfrm>
            <a:off x="233363" y="53975"/>
            <a:ext cx="7735887" cy="549275"/>
          </a:xfrm>
        </p:spPr>
        <p:txBody>
          <a:bodyPr/>
          <a:lstStyle/>
          <a:p>
            <a:pPr eaLnBrk="1" hangingPunct="1"/>
            <a:r>
              <a:rPr lang="en-GB" altLang="en-US" dirty="0"/>
              <a:t>Factors affecting resistance</a:t>
            </a:r>
          </a:p>
        </p:txBody>
      </p:sp>
      <p:pic>
        <p:nvPicPr>
          <p:cNvPr id="8" name="Picture 19">
            <a:hlinkClick r:id="" action="ppaction://hlinkshowjump?jump=nextslide"/>
            <a:extLst>
              <a:ext uri="{FF2B5EF4-FFF2-40B4-BE49-F238E27FC236}">
                <a16:creationId xmlns:a16="http://schemas.microsoft.com/office/drawing/2014/main" id="{CDA9561A-1933-48C6-822A-AE87904152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1C468A69-2357-4A71-9A4D-608D2944280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9">
            <a:extLst>
              <a:ext uri="{FF2B5EF4-FFF2-40B4-BE49-F238E27FC236}">
                <a16:creationId xmlns:a16="http://schemas.microsoft.com/office/drawing/2014/main" id="{C2328039-ADD6-431F-9A00-1DA7C3FDAA5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73158"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18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835BBA5-C989-4205-ACA6-822832E91F53}"/>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515863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a:extLst>
              <a:ext uri="{FF2B5EF4-FFF2-40B4-BE49-F238E27FC236}">
                <a16:creationId xmlns:a16="http://schemas.microsoft.com/office/drawing/2014/main" id="{A3A9CF9C-F6C6-40F6-9B33-22F963E95002}"/>
              </a:ext>
            </a:extLst>
          </p:cNvPr>
          <p:cNvSpPr>
            <a:spLocks noChangeArrowheads="1"/>
          </p:cNvSpPr>
          <p:nvPr/>
        </p:nvSpPr>
        <p:spPr bwMode="auto">
          <a:xfrm>
            <a:off x="4740275" y="1945040"/>
            <a:ext cx="4014788" cy="4103687"/>
          </a:xfrm>
          <a:prstGeom prst="rect">
            <a:avLst/>
          </a:prstGeom>
          <a:solidFill>
            <a:schemeClr val="bg1"/>
          </a:solidFill>
          <a:ln w="50800" algn="ctr">
            <a:solidFill>
              <a:srgbClr val="286DA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8" name="Rectangle 17">
            <a:extLst>
              <a:ext uri="{FF2B5EF4-FFF2-40B4-BE49-F238E27FC236}">
                <a16:creationId xmlns:a16="http://schemas.microsoft.com/office/drawing/2014/main" id="{1FBE6C78-566E-4788-9092-5C95C2327AC8}"/>
              </a:ext>
            </a:extLst>
          </p:cNvPr>
          <p:cNvSpPr>
            <a:spLocks noChangeArrowheads="1"/>
          </p:cNvSpPr>
          <p:nvPr/>
        </p:nvSpPr>
        <p:spPr bwMode="auto">
          <a:xfrm>
            <a:off x="376238" y="1945040"/>
            <a:ext cx="4049712" cy="4102100"/>
          </a:xfrm>
          <a:prstGeom prst="rect">
            <a:avLst/>
          </a:prstGeom>
          <a:solidFill>
            <a:schemeClr val="bg1"/>
          </a:solidFill>
          <a:ln w="50800" algn="ctr">
            <a:solidFill>
              <a:srgbClr val="286DA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9" name="TextBox 8">
            <a:extLst>
              <a:ext uri="{FF2B5EF4-FFF2-40B4-BE49-F238E27FC236}">
                <a16:creationId xmlns:a16="http://schemas.microsoft.com/office/drawing/2014/main" id="{7640B71E-8D5A-4861-BF8A-53104D150A7E}"/>
              </a:ext>
            </a:extLst>
          </p:cNvPr>
          <p:cNvSpPr txBox="1"/>
          <p:nvPr/>
        </p:nvSpPr>
        <p:spPr>
          <a:xfrm>
            <a:off x="874713" y="2105377"/>
            <a:ext cx="3024187" cy="461963"/>
          </a:xfrm>
          <a:prstGeom prst="rect">
            <a:avLst/>
          </a:prstGeom>
          <a:noFill/>
          <a:ln>
            <a:noFill/>
          </a:ln>
        </p:spPr>
        <p:txBody>
          <a:bodyPr anchor="ctr">
            <a:spAutoFit/>
          </a:bodyPr>
          <a:lstStyle/>
          <a:p>
            <a:pPr algn="ctr">
              <a:defRPr/>
            </a:pPr>
            <a:r>
              <a:rPr lang="en-GB" b="1" dirty="0">
                <a:solidFill>
                  <a:srgbClr val="286DA6"/>
                </a:solidFill>
                <a:latin typeface="Arial" charset="0"/>
              </a:rPr>
              <a:t>in parallel</a:t>
            </a:r>
          </a:p>
        </p:txBody>
      </p:sp>
      <p:sp>
        <p:nvSpPr>
          <p:cNvPr id="10" name="TextBox 9">
            <a:extLst>
              <a:ext uri="{FF2B5EF4-FFF2-40B4-BE49-F238E27FC236}">
                <a16:creationId xmlns:a16="http://schemas.microsoft.com/office/drawing/2014/main" id="{05755768-48BD-474B-B953-B27E8493B7CA}"/>
              </a:ext>
            </a:extLst>
          </p:cNvPr>
          <p:cNvSpPr txBox="1"/>
          <p:nvPr/>
        </p:nvSpPr>
        <p:spPr>
          <a:xfrm>
            <a:off x="5237163" y="2105377"/>
            <a:ext cx="3024187" cy="461963"/>
          </a:xfrm>
          <a:prstGeom prst="rect">
            <a:avLst/>
          </a:prstGeom>
          <a:noFill/>
        </p:spPr>
        <p:txBody>
          <a:bodyPr anchor="ctr">
            <a:spAutoFit/>
          </a:bodyPr>
          <a:lstStyle/>
          <a:p>
            <a:pPr algn="ctr">
              <a:defRPr/>
            </a:pPr>
            <a:r>
              <a:rPr lang="en-GB" b="1" dirty="0">
                <a:solidFill>
                  <a:srgbClr val="286DA6"/>
                </a:solidFill>
                <a:latin typeface="Arial" charset="0"/>
              </a:rPr>
              <a:t>in series</a:t>
            </a:r>
          </a:p>
        </p:txBody>
      </p:sp>
      <p:sp>
        <p:nvSpPr>
          <p:cNvPr id="33798" name="Title 1">
            <a:extLst>
              <a:ext uri="{FF2B5EF4-FFF2-40B4-BE49-F238E27FC236}">
                <a16:creationId xmlns:a16="http://schemas.microsoft.com/office/drawing/2014/main" id="{CAC26B80-E84C-4586-81E5-2A32429B8151}"/>
              </a:ext>
            </a:extLst>
          </p:cNvPr>
          <p:cNvSpPr>
            <a:spLocks noGrp="1"/>
          </p:cNvSpPr>
          <p:nvPr>
            <p:ph type="title"/>
          </p:nvPr>
        </p:nvSpPr>
        <p:spPr/>
        <p:txBody>
          <a:bodyPr/>
          <a:lstStyle/>
          <a:p>
            <a:r>
              <a:rPr lang="en-GB" altLang="en-US"/>
              <a:t>Combining resistances</a:t>
            </a:r>
          </a:p>
        </p:txBody>
      </p:sp>
      <p:sp>
        <p:nvSpPr>
          <p:cNvPr id="33799" name="TextBox 3">
            <a:extLst>
              <a:ext uri="{FF2B5EF4-FFF2-40B4-BE49-F238E27FC236}">
                <a16:creationId xmlns:a16="http://schemas.microsoft.com/office/drawing/2014/main" id="{933D758B-AA80-4400-8178-49C22B50F240}"/>
              </a:ext>
            </a:extLst>
          </p:cNvPr>
          <p:cNvSpPr txBox="1">
            <a:spLocks noChangeArrowheads="1"/>
          </p:cNvSpPr>
          <p:nvPr/>
        </p:nvSpPr>
        <p:spPr bwMode="auto">
          <a:xfrm>
            <a:off x="354013" y="784225"/>
            <a:ext cx="7331075" cy="4619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happens when a circuit has multiple resistors? </a:t>
            </a:r>
          </a:p>
        </p:txBody>
      </p:sp>
      <p:pic>
        <p:nvPicPr>
          <p:cNvPr id="29704" name="Picture 4">
            <a:extLst>
              <a:ext uri="{FF2B5EF4-FFF2-40B4-BE49-F238E27FC236}">
                <a16:creationId xmlns:a16="http://schemas.microsoft.com/office/drawing/2014/main" id="{83963851-EE49-4F49-BA38-C893BB869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52679" y="2689577"/>
            <a:ext cx="3000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5">
            <a:extLst>
              <a:ext uri="{FF2B5EF4-FFF2-40B4-BE49-F238E27FC236}">
                <a16:creationId xmlns:a16="http://schemas.microsoft.com/office/drawing/2014/main" id="{E27F3786-339C-41FC-A7E7-CD7280B7CEF4}"/>
              </a:ext>
            </a:extLst>
          </p:cNvPr>
          <p:cNvSpPr txBox="1">
            <a:spLocks noChangeArrowheads="1"/>
          </p:cNvSpPr>
          <p:nvPr/>
        </p:nvSpPr>
        <p:spPr bwMode="auto">
          <a:xfrm>
            <a:off x="342900" y="1377950"/>
            <a:ext cx="8466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depends on how the resistors are connected to each other. </a:t>
            </a:r>
          </a:p>
        </p:txBody>
      </p:sp>
      <p:sp>
        <p:nvSpPr>
          <p:cNvPr id="29706" name="TextBox 10">
            <a:extLst>
              <a:ext uri="{FF2B5EF4-FFF2-40B4-BE49-F238E27FC236}">
                <a16:creationId xmlns:a16="http://schemas.microsoft.com/office/drawing/2014/main" id="{DF0C46B9-F1FE-4F4B-BD33-0378C0E82DC2}"/>
              </a:ext>
            </a:extLst>
          </p:cNvPr>
          <p:cNvSpPr txBox="1">
            <a:spLocks noChangeArrowheads="1"/>
          </p:cNvSpPr>
          <p:nvPr/>
        </p:nvSpPr>
        <p:spPr bwMode="auto">
          <a:xfrm>
            <a:off x="531813" y="4453290"/>
            <a:ext cx="3692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If resistors are connected in </a:t>
            </a:r>
            <a:r>
              <a:rPr lang="en-GB" altLang="en-US" b="1">
                <a:solidFill>
                  <a:srgbClr val="286DA6"/>
                </a:solidFill>
              </a:rPr>
              <a:t>parallel</a:t>
            </a:r>
            <a:r>
              <a:rPr lang="en-GB" altLang="en-US"/>
              <a:t>, the total resistance of the circuit </a:t>
            </a:r>
            <a:br>
              <a:rPr lang="en-GB" altLang="en-US"/>
            </a:br>
            <a:r>
              <a:rPr lang="en-GB" altLang="en-US"/>
              <a:t>is </a:t>
            </a:r>
            <a:r>
              <a:rPr lang="en-GB" altLang="en-US" b="1">
                <a:solidFill>
                  <a:srgbClr val="286DA6"/>
                </a:solidFill>
              </a:rPr>
              <a:t>reduced</a:t>
            </a:r>
            <a:r>
              <a:rPr lang="en-GB" altLang="en-US"/>
              <a:t>.</a:t>
            </a:r>
          </a:p>
        </p:txBody>
      </p:sp>
      <p:pic>
        <p:nvPicPr>
          <p:cNvPr id="29707" name="Picture 11">
            <a:extLst>
              <a:ext uri="{FF2B5EF4-FFF2-40B4-BE49-F238E27FC236}">
                <a16:creationId xmlns:a16="http://schemas.microsoft.com/office/drawing/2014/main" id="{A756C26F-F528-4137-A6BA-01CE945FD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54196" y="2792765"/>
            <a:ext cx="2824373" cy="16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Box 12">
            <a:extLst>
              <a:ext uri="{FF2B5EF4-FFF2-40B4-BE49-F238E27FC236}">
                <a16:creationId xmlns:a16="http://schemas.microsoft.com/office/drawing/2014/main" id="{D5A031CC-EF43-44B9-B5F3-53B105A5DA5C}"/>
              </a:ext>
            </a:extLst>
          </p:cNvPr>
          <p:cNvSpPr txBox="1">
            <a:spLocks noChangeArrowheads="1"/>
          </p:cNvSpPr>
          <p:nvPr/>
        </p:nvSpPr>
        <p:spPr bwMode="auto">
          <a:xfrm>
            <a:off x="4867275" y="4453290"/>
            <a:ext cx="37957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If resistors are connected in </a:t>
            </a:r>
            <a:r>
              <a:rPr lang="en-GB" altLang="en-US" b="1">
                <a:solidFill>
                  <a:srgbClr val="286DA6"/>
                </a:solidFill>
              </a:rPr>
              <a:t>series</a:t>
            </a:r>
            <a:r>
              <a:rPr lang="en-GB" altLang="en-US"/>
              <a:t>, the total resistance of the circuit </a:t>
            </a:r>
            <a:br>
              <a:rPr lang="en-GB" altLang="en-US"/>
            </a:br>
            <a:r>
              <a:rPr lang="en-GB" altLang="en-US"/>
              <a:t>is </a:t>
            </a:r>
            <a:r>
              <a:rPr lang="en-GB" altLang="en-US" b="1">
                <a:solidFill>
                  <a:srgbClr val="286DA6"/>
                </a:solidFill>
              </a:rPr>
              <a:t>increased</a:t>
            </a:r>
            <a:r>
              <a:rPr lang="en-GB" altLang="en-US"/>
              <a:t>.</a:t>
            </a:r>
          </a:p>
        </p:txBody>
      </p:sp>
      <p:pic>
        <p:nvPicPr>
          <p:cNvPr id="15" name="Picture 9" descr="notes_icon">
            <a:extLst>
              <a:ext uri="{FF2B5EF4-FFF2-40B4-BE49-F238E27FC236}">
                <a16:creationId xmlns:a16="http://schemas.microsoft.com/office/drawing/2014/main" id="{A74BC7A9-CE8C-457B-96A9-324D4598C3ED}"/>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7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29705" grpId="0"/>
      <p:bldP spid="29706" grpId="0"/>
      <p:bldP spid="297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D2AB459-AB0B-4339-82F8-7A9D128ADB39}"/>
              </a:ext>
            </a:extLst>
          </p:cNvPr>
          <p:cNvSpPr>
            <a:spLocks noGrp="1" noChangeArrowheads="1"/>
          </p:cNvSpPr>
          <p:nvPr>
            <p:ph type="title"/>
          </p:nvPr>
        </p:nvSpPr>
        <p:spPr/>
        <p:txBody>
          <a:bodyPr/>
          <a:lstStyle/>
          <a:p>
            <a:pPr eaLnBrk="1" hangingPunct="1"/>
            <a:r>
              <a:rPr lang="en-GB" altLang="en-US"/>
              <a:t>What affects the size of the current? </a:t>
            </a:r>
          </a:p>
        </p:txBody>
      </p:sp>
      <p:sp>
        <p:nvSpPr>
          <p:cNvPr id="360452" name="Text Box 4">
            <a:extLst>
              <a:ext uri="{FF2B5EF4-FFF2-40B4-BE49-F238E27FC236}">
                <a16:creationId xmlns:a16="http://schemas.microsoft.com/office/drawing/2014/main" id="{7E545146-B398-4234-B3A4-620CACA45035}"/>
              </a:ext>
            </a:extLst>
          </p:cNvPr>
          <p:cNvSpPr txBox="1">
            <a:spLocks noChangeArrowheads="1"/>
          </p:cNvSpPr>
          <p:nvPr/>
        </p:nvSpPr>
        <p:spPr bwMode="auto">
          <a:xfrm>
            <a:off x="360363" y="1716088"/>
            <a:ext cx="8783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Current can be changed by increasing or decreasing the </a:t>
            </a:r>
            <a:r>
              <a:rPr lang="en-GB" altLang="en-US" b="1">
                <a:solidFill>
                  <a:srgbClr val="286DA6"/>
                </a:solidFill>
              </a:rPr>
              <a:t>potential difference </a:t>
            </a:r>
            <a:r>
              <a:rPr lang="en-GB" altLang="en-US">
                <a:solidFill>
                  <a:srgbClr val="010066"/>
                </a:solidFill>
              </a:rPr>
              <a:t>(also known as the voltage) of the circuit. </a:t>
            </a:r>
          </a:p>
        </p:txBody>
      </p:sp>
      <p:sp>
        <p:nvSpPr>
          <p:cNvPr id="20484" name="Text Box 5">
            <a:extLst>
              <a:ext uri="{FF2B5EF4-FFF2-40B4-BE49-F238E27FC236}">
                <a16:creationId xmlns:a16="http://schemas.microsoft.com/office/drawing/2014/main" id="{14AC954D-04C9-45D0-9B57-012A1D323663}"/>
              </a:ext>
            </a:extLst>
          </p:cNvPr>
          <p:cNvSpPr txBox="1">
            <a:spLocks noChangeArrowheads="1"/>
          </p:cNvSpPr>
          <p:nvPr/>
        </p:nvSpPr>
        <p:spPr bwMode="auto">
          <a:xfrm>
            <a:off x="358775" y="788988"/>
            <a:ext cx="84661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Current</a:t>
            </a:r>
            <a:r>
              <a:rPr lang="en-GB" altLang="en-US">
                <a:solidFill>
                  <a:srgbClr val="010066"/>
                </a:solidFill>
              </a:rPr>
              <a:t> is a measure of the </a:t>
            </a:r>
            <a:r>
              <a:rPr lang="en-GB" altLang="en-US" b="1">
                <a:solidFill>
                  <a:srgbClr val="286DA6"/>
                </a:solidFill>
              </a:rPr>
              <a:t>rate of flow </a:t>
            </a:r>
            <a:r>
              <a:rPr lang="en-GB" altLang="en-US">
                <a:solidFill>
                  <a:srgbClr val="010066"/>
                </a:solidFill>
              </a:rPr>
              <a:t>of electric charge through a circuit. A larger current means a faster rate of flow.  </a:t>
            </a:r>
          </a:p>
        </p:txBody>
      </p:sp>
      <p:pic>
        <p:nvPicPr>
          <p:cNvPr id="360458" name="Picture 10" descr="PA8_pat_reistance">
            <a:extLst>
              <a:ext uri="{FF2B5EF4-FFF2-40B4-BE49-F238E27FC236}">
                <a16:creationId xmlns:a16="http://schemas.microsoft.com/office/drawing/2014/main" id="{199BF283-BD28-4472-943E-45EB79D9E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2770188"/>
            <a:ext cx="4167187"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60" name="Text Box 12">
            <a:extLst>
              <a:ext uri="{FF2B5EF4-FFF2-40B4-BE49-F238E27FC236}">
                <a16:creationId xmlns:a16="http://schemas.microsoft.com/office/drawing/2014/main" id="{53BC47C9-ECA0-42BD-8C45-7FD9FD0E2AC4}"/>
              </a:ext>
            </a:extLst>
          </p:cNvPr>
          <p:cNvSpPr txBox="1">
            <a:spLocks noChangeArrowheads="1"/>
          </p:cNvSpPr>
          <p:nvPr/>
        </p:nvSpPr>
        <p:spPr bwMode="auto">
          <a:xfrm>
            <a:off x="354013" y="2643188"/>
            <a:ext cx="4741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Components in a circuit may reduce the size of the current. This is called </a:t>
            </a:r>
            <a:r>
              <a:rPr lang="en-GB" altLang="en-US" b="1">
                <a:solidFill>
                  <a:srgbClr val="286DA6"/>
                </a:solidFill>
              </a:rPr>
              <a:t>resistance</a:t>
            </a:r>
            <a:r>
              <a:rPr lang="en-GB" altLang="en-US">
                <a:solidFill>
                  <a:srgbClr val="010066"/>
                </a:solidFill>
              </a:rPr>
              <a:t>. </a:t>
            </a:r>
          </a:p>
        </p:txBody>
      </p:sp>
      <p:sp>
        <p:nvSpPr>
          <p:cNvPr id="20487" name="Text Box 14">
            <a:extLst>
              <a:ext uri="{FF2B5EF4-FFF2-40B4-BE49-F238E27FC236}">
                <a16:creationId xmlns:a16="http://schemas.microsoft.com/office/drawing/2014/main" id="{2FEF3A20-CC67-43A0-A514-3E76CB638EFF}"/>
              </a:ext>
            </a:extLst>
          </p:cNvPr>
          <p:cNvSpPr txBox="1">
            <a:spLocks noChangeArrowheads="1"/>
          </p:cNvSpPr>
          <p:nvPr/>
        </p:nvSpPr>
        <p:spPr bwMode="auto">
          <a:xfrm>
            <a:off x="566738" y="4622800"/>
            <a:ext cx="431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solidFill>
                <a:srgbClr val="010066"/>
              </a:solidFill>
            </a:endParaRPr>
          </a:p>
        </p:txBody>
      </p:sp>
      <p:sp>
        <p:nvSpPr>
          <p:cNvPr id="360463" name="Rectangle 15">
            <a:extLst>
              <a:ext uri="{FF2B5EF4-FFF2-40B4-BE49-F238E27FC236}">
                <a16:creationId xmlns:a16="http://schemas.microsoft.com/office/drawing/2014/main" id="{A55FE2D4-3022-41A2-AF12-F7DEFC6AEFF9}"/>
              </a:ext>
            </a:extLst>
          </p:cNvPr>
          <p:cNvSpPr>
            <a:spLocks noChangeArrowheads="1"/>
          </p:cNvSpPr>
          <p:nvPr/>
        </p:nvSpPr>
        <p:spPr bwMode="auto">
          <a:xfrm>
            <a:off x="354013" y="3938588"/>
            <a:ext cx="4879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All</a:t>
            </a:r>
            <a:r>
              <a:rPr lang="en-GB" altLang="en-US"/>
              <a:t> the elements in a circuit, including wires, resist current.</a:t>
            </a:r>
          </a:p>
        </p:txBody>
      </p:sp>
      <p:sp>
        <p:nvSpPr>
          <p:cNvPr id="360464" name="Text Box 16">
            <a:extLst>
              <a:ext uri="{FF2B5EF4-FFF2-40B4-BE49-F238E27FC236}">
                <a16:creationId xmlns:a16="http://schemas.microsoft.com/office/drawing/2014/main" id="{EA204F72-E802-4C84-ABC6-AA16B852026A}"/>
              </a:ext>
            </a:extLst>
          </p:cNvPr>
          <p:cNvSpPr txBox="1">
            <a:spLocks noChangeArrowheads="1"/>
          </p:cNvSpPr>
          <p:nvPr/>
        </p:nvSpPr>
        <p:spPr bwMode="auto">
          <a:xfrm>
            <a:off x="354013" y="4865688"/>
            <a:ext cx="4432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Resistance is a measure of how hard it is for charge to flow round an electrical circuit.</a:t>
            </a:r>
          </a:p>
        </p:txBody>
      </p:sp>
      <p:pic>
        <p:nvPicPr>
          <p:cNvPr id="11" name="Picture 19">
            <a:hlinkClick r:id="" action="ppaction://hlinkshowjump?jump=nextslide"/>
            <a:extLst>
              <a:ext uri="{FF2B5EF4-FFF2-40B4-BE49-F238E27FC236}">
                <a16:creationId xmlns:a16="http://schemas.microsoft.com/office/drawing/2014/main" id="{3A440F13-FF98-41AD-8947-0214C4B373B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a:extLst>
              <a:ext uri="{FF2B5EF4-FFF2-40B4-BE49-F238E27FC236}">
                <a16:creationId xmlns:a16="http://schemas.microsoft.com/office/drawing/2014/main" id="{82439CA9-C79A-40D2-AFCB-68299109C4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046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6045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6046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046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p:bldP spid="360460" grpId="0"/>
      <p:bldP spid="360463" grpId="0"/>
      <p:bldP spid="36046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4">
            <a:extLst>
              <a:ext uri="{FF2B5EF4-FFF2-40B4-BE49-F238E27FC236}">
                <a16:creationId xmlns:a16="http://schemas.microsoft.com/office/drawing/2014/main" id="{26869C90-66B0-4AA1-A1A3-9B21BB04126E}"/>
              </a:ext>
            </a:extLst>
          </p:cNvPr>
          <p:cNvSpPr>
            <a:spLocks noGrp="1" noChangeArrowheads="1"/>
          </p:cNvSpPr>
          <p:nvPr>
            <p:ph type="title"/>
          </p:nvPr>
        </p:nvSpPr>
        <p:spPr/>
        <p:txBody>
          <a:bodyPr/>
          <a:lstStyle/>
          <a:p>
            <a:pPr eaLnBrk="1" hangingPunct="1"/>
            <a:r>
              <a:rPr lang="en-GB" altLang="en-US" dirty="0"/>
              <a:t>Resistance simulation</a:t>
            </a:r>
          </a:p>
        </p:txBody>
      </p:sp>
      <p:pic>
        <p:nvPicPr>
          <p:cNvPr id="7" name="Picture 19">
            <a:hlinkClick r:id="" action="ppaction://hlinkshowjump?jump=nextslide"/>
            <a:extLst>
              <a:ext uri="{FF2B5EF4-FFF2-40B4-BE49-F238E27FC236}">
                <a16:creationId xmlns:a16="http://schemas.microsoft.com/office/drawing/2014/main" id="{6E3904D7-DC7B-4D17-BBAB-DD1B3B8AAD4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EE0E0E0B-4518-4789-9AB7-3ED277020C68}"/>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FBAFC6BE-1E52-45E3-A1CB-604C26E2D202}"/>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7E2A1305-3BB8-4252-9C31-4E14909EFCE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8571"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7EF031A8-413E-4872-B7C1-709ED6CDF08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7D4E8C7-BB7E-4446-A5F2-0B342B630A4E}"/>
              </a:ext>
            </a:extLst>
          </p:cNvPr>
          <p:cNvSpPr>
            <a:spLocks noGrp="1" noChangeArrowheads="1"/>
          </p:cNvSpPr>
          <p:nvPr>
            <p:ph type="title"/>
          </p:nvPr>
        </p:nvSpPr>
        <p:spPr/>
        <p:txBody>
          <a:bodyPr/>
          <a:lstStyle/>
          <a:p>
            <a:pPr eaLnBrk="1" hangingPunct="1"/>
            <a:r>
              <a:rPr lang="en-GB" altLang="en-US"/>
              <a:t>What is a resistor?</a:t>
            </a:r>
          </a:p>
        </p:txBody>
      </p:sp>
      <p:sp>
        <p:nvSpPr>
          <p:cNvPr id="21507" name="Text Box 4">
            <a:extLst>
              <a:ext uri="{FF2B5EF4-FFF2-40B4-BE49-F238E27FC236}">
                <a16:creationId xmlns:a16="http://schemas.microsoft.com/office/drawing/2014/main" id="{4415599E-CD98-4134-A845-61DDF44867E6}"/>
              </a:ext>
            </a:extLst>
          </p:cNvPr>
          <p:cNvSpPr txBox="1">
            <a:spLocks noChangeArrowheads="1"/>
          </p:cNvSpPr>
          <p:nvPr/>
        </p:nvSpPr>
        <p:spPr bwMode="auto">
          <a:xfrm>
            <a:off x="354013" y="784225"/>
            <a:ext cx="8043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 resistor is a component designed to </a:t>
            </a:r>
            <a:r>
              <a:rPr lang="en-GB" altLang="en-US" b="1">
                <a:solidFill>
                  <a:srgbClr val="286DA6"/>
                </a:solidFill>
              </a:rPr>
              <a:t>reduce</a:t>
            </a:r>
            <a:r>
              <a:rPr lang="en-GB" altLang="en-US">
                <a:solidFill>
                  <a:srgbClr val="010066"/>
                </a:solidFill>
              </a:rPr>
              <a:t> the current. </a:t>
            </a:r>
          </a:p>
        </p:txBody>
      </p:sp>
      <p:sp>
        <p:nvSpPr>
          <p:cNvPr id="358409" name="Text Box 9">
            <a:extLst>
              <a:ext uri="{FF2B5EF4-FFF2-40B4-BE49-F238E27FC236}">
                <a16:creationId xmlns:a16="http://schemas.microsoft.com/office/drawing/2014/main" id="{809016E1-7E99-44F2-B690-C2C7D9BB9C85}"/>
              </a:ext>
            </a:extLst>
          </p:cNvPr>
          <p:cNvSpPr txBox="1">
            <a:spLocks noChangeArrowheads="1"/>
          </p:cNvSpPr>
          <p:nvPr/>
        </p:nvSpPr>
        <p:spPr bwMode="auto">
          <a:xfrm>
            <a:off x="354013" y="1287463"/>
            <a:ext cx="846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solidFill>
                  <a:srgbClr val="010066"/>
                </a:solidFill>
              </a:rPr>
              <a:t>A variable resistor has a resistance that can be </a:t>
            </a:r>
            <a:r>
              <a:rPr lang="en-GB" altLang="en-US" b="1" dirty="0">
                <a:solidFill>
                  <a:srgbClr val="286DA6"/>
                </a:solidFill>
              </a:rPr>
              <a:t>changed</a:t>
            </a:r>
            <a:r>
              <a:rPr lang="en-GB" altLang="en-US" dirty="0">
                <a:solidFill>
                  <a:srgbClr val="010066"/>
                </a:solidFill>
              </a:rPr>
              <a:t>. </a:t>
            </a:r>
          </a:p>
        </p:txBody>
      </p:sp>
      <p:sp>
        <p:nvSpPr>
          <p:cNvPr id="358410" name="Rectangle 10">
            <a:extLst>
              <a:ext uri="{FF2B5EF4-FFF2-40B4-BE49-F238E27FC236}">
                <a16:creationId xmlns:a16="http://schemas.microsoft.com/office/drawing/2014/main" id="{5BFDC1C1-0334-4238-9C13-EED3938146AB}"/>
              </a:ext>
            </a:extLst>
          </p:cNvPr>
          <p:cNvSpPr>
            <a:spLocks noChangeArrowheads="1"/>
          </p:cNvSpPr>
          <p:nvPr/>
        </p:nvSpPr>
        <p:spPr bwMode="auto">
          <a:xfrm>
            <a:off x="354013" y="1841500"/>
            <a:ext cx="8466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solidFill>
                  <a:srgbClr val="010066"/>
                </a:solidFill>
              </a:rPr>
              <a:t>A fixed resistor has a resistance that </a:t>
            </a:r>
            <a:r>
              <a:rPr lang="en-GB" altLang="en-US" b="1">
                <a:solidFill>
                  <a:srgbClr val="286DA6"/>
                </a:solidFill>
              </a:rPr>
              <a:t>remains the same</a:t>
            </a:r>
            <a:r>
              <a:rPr lang="en-GB" altLang="en-US">
                <a:solidFill>
                  <a:srgbClr val="010066"/>
                </a:solidFill>
              </a:rPr>
              <a:t>. </a:t>
            </a:r>
          </a:p>
        </p:txBody>
      </p:sp>
      <p:sp>
        <p:nvSpPr>
          <p:cNvPr id="358411" name="Text Box 11">
            <a:extLst>
              <a:ext uri="{FF2B5EF4-FFF2-40B4-BE49-F238E27FC236}">
                <a16:creationId xmlns:a16="http://schemas.microsoft.com/office/drawing/2014/main" id="{A585937A-A75A-4556-B6D3-4285AF170BF9}"/>
              </a:ext>
            </a:extLst>
          </p:cNvPr>
          <p:cNvSpPr txBox="1">
            <a:spLocks noChangeArrowheads="1"/>
          </p:cNvSpPr>
          <p:nvPr/>
        </p:nvSpPr>
        <p:spPr bwMode="auto">
          <a:xfrm>
            <a:off x="354013" y="2387600"/>
            <a:ext cx="48180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Many domestic appliances use resistance to transfer electrical energy to heat and light energy. </a:t>
            </a:r>
          </a:p>
        </p:txBody>
      </p:sp>
      <p:sp>
        <p:nvSpPr>
          <p:cNvPr id="358413" name="Text Box 130">
            <a:extLst>
              <a:ext uri="{FF2B5EF4-FFF2-40B4-BE49-F238E27FC236}">
                <a16:creationId xmlns:a16="http://schemas.microsoft.com/office/drawing/2014/main" id="{2014B296-EE29-444C-9F70-6AE2F64758A5}"/>
              </a:ext>
            </a:extLst>
          </p:cNvPr>
          <p:cNvSpPr txBox="1">
            <a:spLocks noChangeArrowheads="1"/>
          </p:cNvSpPr>
          <p:nvPr/>
        </p:nvSpPr>
        <p:spPr bwMode="auto">
          <a:xfrm>
            <a:off x="354013" y="3676650"/>
            <a:ext cx="4508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As current is passed through the metal element in this kettle, </a:t>
            </a:r>
            <a:r>
              <a:rPr lang="en-GB" altLang="en-US" b="1">
                <a:solidFill>
                  <a:srgbClr val="286DA6"/>
                </a:solidFill>
              </a:rPr>
              <a:t>resistance</a:t>
            </a:r>
            <a:r>
              <a:rPr lang="en-GB" altLang="en-US">
                <a:solidFill>
                  <a:srgbClr val="010066"/>
                </a:solidFill>
              </a:rPr>
              <a:t> causes the metal to get hot and so boils the water. </a:t>
            </a:r>
          </a:p>
        </p:txBody>
      </p:sp>
      <p:pic>
        <p:nvPicPr>
          <p:cNvPr id="358414" name="Picture 14" descr="PA8_gfx_kettle">
            <a:extLst>
              <a:ext uri="{FF2B5EF4-FFF2-40B4-BE49-F238E27FC236}">
                <a16:creationId xmlns:a16="http://schemas.microsoft.com/office/drawing/2014/main" id="{1B77E503-1E0F-438B-AB95-6C3BB46A4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2405063"/>
            <a:ext cx="3429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3">
            <a:extLst>
              <a:ext uri="{FF2B5EF4-FFF2-40B4-BE49-F238E27FC236}">
                <a16:creationId xmlns:a16="http://schemas.microsoft.com/office/drawing/2014/main" id="{5CC4ED91-4A04-429F-9B2F-3B288402E78D}"/>
              </a:ext>
            </a:extLst>
          </p:cNvPr>
          <p:cNvSpPr txBox="1">
            <a:spLocks noChangeArrowheads="1"/>
          </p:cNvSpPr>
          <p:nvPr/>
        </p:nvSpPr>
        <p:spPr bwMode="auto">
          <a:xfrm>
            <a:off x="354013" y="5330825"/>
            <a:ext cx="4711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Resistors are also used to control the current in electric circuits. </a:t>
            </a:r>
          </a:p>
        </p:txBody>
      </p:sp>
      <p:pic>
        <p:nvPicPr>
          <p:cNvPr id="12" name="Picture 19">
            <a:hlinkClick r:id="" action="ppaction://hlinkshowjump?jump=nextslide"/>
            <a:extLst>
              <a:ext uri="{FF2B5EF4-FFF2-40B4-BE49-F238E27FC236}">
                <a16:creationId xmlns:a16="http://schemas.microsoft.com/office/drawing/2014/main" id="{868D51DC-0670-4828-9DFA-81BE24468C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38AF2B93-94CF-45C6-A2C2-5FFE534C92A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13"/>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35841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9" grpId="0"/>
      <p:bldP spid="358410" grpId="0"/>
      <p:bldP spid="358411" grpId="0"/>
      <p:bldP spid="3584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084">
            <a:extLst>
              <a:ext uri="{FF2B5EF4-FFF2-40B4-BE49-F238E27FC236}">
                <a16:creationId xmlns:a16="http://schemas.microsoft.com/office/drawing/2014/main" id="{2D34CB5A-2E10-4A83-AD99-EF966CD0784D}"/>
              </a:ext>
            </a:extLst>
          </p:cNvPr>
          <p:cNvSpPr>
            <a:spLocks noGrp="1" noChangeArrowheads="1"/>
          </p:cNvSpPr>
          <p:nvPr>
            <p:ph type="title"/>
          </p:nvPr>
        </p:nvSpPr>
        <p:spPr/>
        <p:txBody>
          <a:bodyPr/>
          <a:lstStyle/>
          <a:p>
            <a:pPr eaLnBrk="1" hangingPunct="1"/>
            <a:r>
              <a:rPr lang="en-GB" altLang="en-US" dirty="0"/>
              <a:t>Current–potential difference graphs</a:t>
            </a:r>
          </a:p>
        </p:txBody>
      </p:sp>
      <p:pic>
        <p:nvPicPr>
          <p:cNvPr id="7" name="Picture 19">
            <a:hlinkClick r:id="" action="ppaction://hlinkshowjump?jump=nextslide"/>
            <a:extLst>
              <a:ext uri="{FF2B5EF4-FFF2-40B4-BE49-F238E27FC236}">
                <a16:creationId xmlns:a16="http://schemas.microsoft.com/office/drawing/2014/main" id="{D0AF3E80-93BC-44A5-8248-E40FBEC64F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5456CC7-E783-40C3-A524-CB366C9587D9}"/>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96BD3F5-0DD5-4592-B7E4-9468C474F51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E8E6A24E-26B1-419F-A647-3A5897FC611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8571"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7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A0917967-61F7-4FB3-A33D-A1700616FA6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1">
            <a:extLst>
              <a:ext uri="{FF2B5EF4-FFF2-40B4-BE49-F238E27FC236}">
                <a16:creationId xmlns:a16="http://schemas.microsoft.com/office/drawing/2014/main" id="{DC9AC938-3A69-407A-9B75-BABB43AF281E}"/>
              </a:ext>
            </a:extLst>
          </p:cNvPr>
          <p:cNvSpPr txBox="1">
            <a:spLocks noChangeArrowheads="1"/>
          </p:cNvSpPr>
          <p:nvPr/>
        </p:nvSpPr>
        <p:spPr bwMode="auto">
          <a:xfrm>
            <a:off x="354013" y="784225"/>
            <a:ext cx="5124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Resistance</a:t>
            </a:r>
            <a:r>
              <a:rPr lang="en-GB" altLang="en-US"/>
              <a:t> is a measure of the amount of opposition to the current.</a:t>
            </a:r>
          </a:p>
        </p:txBody>
      </p:sp>
      <p:pic>
        <p:nvPicPr>
          <p:cNvPr id="23555" name="Picture 12" descr="P1_2a_GEORG">
            <a:extLst>
              <a:ext uri="{FF2B5EF4-FFF2-40B4-BE49-F238E27FC236}">
                <a16:creationId xmlns:a16="http://schemas.microsoft.com/office/drawing/2014/main" id="{7567CC66-39D6-47C9-96E0-692FDDB62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650" y="793750"/>
            <a:ext cx="347345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31" name="Rectangle 15">
            <a:extLst>
              <a:ext uri="{FF2B5EF4-FFF2-40B4-BE49-F238E27FC236}">
                <a16:creationId xmlns:a16="http://schemas.microsoft.com/office/drawing/2014/main" id="{A2CA113A-381E-41E1-96FB-87DC74B9E875}"/>
              </a:ext>
            </a:extLst>
          </p:cNvPr>
          <p:cNvSpPr>
            <a:spLocks noChangeArrowheads="1"/>
          </p:cNvSpPr>
          <p:nvPr/>
        </p:nvSpPr>
        <p:spPr bwMode="auto">
          <a:xfrm>
            <a:off x="354013" y="3105150"/>
            <a:ext cx="50942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connection between current, voltage and resistance was discovered in 1827 by </a:t>
            </a:r>
            <a:r>
              <a:rPr lang="en-GB" altLang="en-US" b="1" dirty="0">
                <a:solidFill>
                  <a:srgbClr val="286DA6"/>
                </a:solidFill>
              </a:rPr>
              <a:t>Georg Ohm</a:t>
            </a:r>
            <a:r>
              <a:rPr lang="en-GB" altLang="en-US" dirty="0"/>
              <a:t>.</a:t>
            </a:r>
          </a:p>
        </p:txBody>
      </p:sp>
      <p:sp>
        <p:nvSpPr>
          <p:cNvPr id="265232" name="Rectangle 16">
            <a:extLst>
              <a:ext uri="{FF2B5EF4-FFF2-40B4-BE49-F238E27FC236}">
                <a16:creationId xmlns:a16="http://schemas.microsoft.com/office/drawing/2014/main" id="{24F424CC-5688-427A-A726-944CDC6D8087}"/>
              </a:ext>
            </a:extLst>
          </p:cNvPr>
          <p:cNvSpPr>
            <a:spLocks noChangeArrowheads="1"/>
          </p:cNvSpPr>
          <p:nvPr/>
        </p:nvSpPr>
        <p:spPr bwMode="auto">
          <a:xfrm>
            <a:off x="354013" y="4546600"/>
            <a:ext cx="49120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formula </a:t>
            </a:r>
            <a:r>
              <a:rPr lang="en-GB" altLang="en-US" b="1" dirty="0">
                <a:solidFill>
                  <a:srgbClr val="286DA6"/>
                </a:solidFill>
              </a:rPr>
              <a:t>V = I × R</a:t>
            </a:r>
            <a:r>
              <a:rPr lang="en-GB" altLang="en-US" dirty="0"/>
              <a:t> is known </a:t>
            </a:r>
            <a:br>
              <a:rPr lang="en-GB" altLang="en-US" dirty="0"/>
            </a:br>
            <a:r>
              <a:rPr lang="en-GB" altLang="en-US" dirty="0"/>
              <a:t>as </a:t>
            </a:r>
            <a:r>
              <a:rPr lang="en-GB" altLang="en-US" b="1" dirty="0">
                <a:solidFill>
                  <a:srgbClr val="286DA6"/>
                </a:solidFill>
              </a:rPr>
              <a:t>Ohm’s Law</a:t>
            </a:r>
            <a:r>
              <a:rPr lang="en-GB" altLang="en-US" dirty="0"/>
              <a:t> and the unit of resistance is called the </a:t>
            </a:r>
            <a:r>
              <a:rPr lang="en-GB" altLang="en-US" b="1" dirty="0">
                <a:solidFill>
                  <a:srgbClr val="286DA6"/>
                </a:solidFill>
              </a:rPr>
              <a:t>ohm</a:t>
            </a:r>
            <a:r>
              <a:rPr lang="en-GB" altLang="en-US" dirty="0"/>
              <a:t>. </a:t>
            </a:r>
            <a:br>
              <a:rPr lang="en-GB" altLang="en-US" dirty="0"/>
            </a:br>
            <a:r>
              <a:rPr lang="en-GB" altLang="en-US" dirty="0"/>
              <a:t>It is represented by the symbol </a:t>
            </a:r>
            <a:r>
              <a:rPr lang="el-GR" altLang="en-US" b="1" dirty="0">
                <a:solidFill>
                  <a:srgbClr val="010066"/>
                </a:solidFill>
                <a:latin typeface="+mj-lt"/>
              </a:rPr>
              <a:t>Ω</a:t>
            </a:r>
            <a:r>
              <a:rPr lang="en-GB" altLang="en-US" dirty="0"/>
              <a:t>.</a:t>
            </a:r>
          </a:p>
        </p:txBody>
      </p:sp>
      <p:sp>
        <p:nvSpPr>
          <p:cNvPr id="23560" name="Rectangle 22">
            <a:extLst>
              <a:ext uri="{FF2B5EF4-FFF2-40B4-BE49-F238E27FC236}">
                <a16:creationId xmlns:a16="http://schemas.microsoft.com/office/drawing/2014/main" id="{F46423B6-4F84-4377-A535-5670DEBF6FA4}"/>
              </a:ext>
            </a:extLst>
          </p:cNvPr>
          <p:cNvSpPr>
            <a:spLocks noGrp="1" noChangeArrowheads="1"/>
          </p:cNvSpPr>
          <p:nvPr>
            <p:ph type="title"/>
          </p:nvPr>
        </p:nvSpPr>
        <p:spPr/>
        <p:txBody>
          <a:bodyPr/>
          <a:lstStyle/>
          <a:p>
            <a:pPr eaLnBrk="1" hangingPunct="1"/>
            <a:r>
              <a:rPr lang="en-GB" altLang="en-US" dirty="0"/>
              <a:t>The irresistible Georg Ohm</a:t>
            </a:r>
          </a:p>
        </p:txBody>
      </p:sp>
      <p:sp>
        <p:nvSpPr>
          <p:cNvPr id="10" name="Text Box 3">
            <a:extLst>
              <a:ext uri="{FF2B5EF4-FFF2-40B4-BE49-F238E27FC236}">
                <a16:creationId xmlns:a16="http://schemas.microsoft.com/office/drawing/2014/main" id="{D756D4F7-110B-47F1-9FD4-DB37889CE5FA}"/>
              </a:ext>
            </a:extLst>
          </p:cNvPr>
          <p:cNvSpPr txBox="1">
            <a:spLocks noChangeArrowheads="1"/>
          </p:cNvSpPr>
          <p:nvPr/>
        </p:nvSpPr>
        <p:spPr bwMode="auto">
          <a:xfrm>
            <a:off x="354013" y="1755775"/>
            <a:ext cx="50942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02060"/>
                </a:solidFill>
              </a:rPr>
              <a:t>For any given potential difference, the </a:t>
            </a:r>
            <a:r>
              <a:rPr lang="en-GB" altLang="en-US" b="1">
                <a:solidFill>
                  <a:srgbClr val="286DA6"/>
                </a:solidFill>
              </a:rPr>
              <a:t>greater</a:t>
            </a:r>
            <a:r>
              <a:rPr lang="en-GB" altLang="en-US">
                <a:solidFill>
                  <a:srgbClr val="002060"/>
                </a:solidFill>
              </a:rPr>
              <a:t> the resistance across a component, the </a:t>
            </a:r>
            <a:r>
              <a:rPr lang="en-GB" altLang="en-US" b="1">
                <a:solidFill>
                  <a:srgbClr val="286DA6"/>
                </a:solidFill>
              </a:rPr>
              <a:t>smaller</a:t>
            </a:r>
            <a:r>
              <a:rPr lang="en-GB" altLang="en-US">
                <a:solidFill>
                  <a:srgbClr val="002060"/>
                </a:solidFill>
              </a:rPr>
              <a:t> the current. </a:t>
            </a:r>
          </a:p>
        </p:txBody>
      </p:sp>
      <p:pic>
        <p:nvPicPr>
          <p:cNvPr id="11" name="Picture 19">
            <a:hlinkClick r:id="" action="ppaction://hlinkshowjump?jump=nextslide"/>
            <a:extLst>
              <a:ext uri="{FF2B5EF4-FFF2-40B4-BE49-F238E27FC236}">
                <a16:creationId xmlns:a16="http://schemas.microsoft.com/office/drawing/2014/main" id="{18DE8281-1B49-4E12-91AC-5164E536900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1818698E-2E6A-4E70-80B5-16F0C1B7689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2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52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31" grpId="0"/>
      <p:bldP spid="26523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a:extLst>
              <a:ext uri="{FF2B5EF4-FFF2-40B4-BE49-F238E27FC236}">
                <a16:creationId xmlns:a16="http://schemas.microsoft.com/office/drawing/2014/main" id="{7CE0E8B3-C1AD-4DC1-BA0A-36C3C34BB151}"/>
              </a:ext>
            </a:extLst>
          </p:cNvPr>
          <p:cNvSpPr txBox="1">
            <a:spLocks noChangeArrowheads="1"/>
          </p:cNvSpPr>
          <p:nvPr/>
        </p:nvSpPr>
        <p:spPr bwMode="auto">
          <a:xfrm>
            <a:off x="354013" y="3598863"/>
            <a:ext cx="84661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What are the units of </a:t>
            </a:r>
            <a:r>
              <a:rPr lang="en-GB" altLang="en-US" b="1">
                <a:solidFill>
                  <a:srgbClr val="286DA6"/>
                </a:solidFill>
              </a:rPr>
              <a:t>potential difference</a:t>
            </a:r>
            <a:r>
              <a:rPr lang="en-GB" altLang="en-US">
                <a:solidFill>
                  <a:srgbClr val="010066"/>
                </a:solidFill>
              </a:rPr>
              <a:t>, </a:t>
            </a:r>
            <a:r>
              <a:rPr lang="en-GB" altLang="en-US" b="1">
                <a:solidFill>
                  <a:srgbClr val="286DA6"/>
                </a:solidFill>
              </a:rPr>
              <a:t>current</a:t>
            </a:r>
            <a:r>
              <a:rPr lang="en-GB" altLang="en-US">
                <a:solidFill>
                  <a:srgbClr val="010066"/>
                </a:solidFill>
              </a:rPr>
              <a:t> </a:t>
            </a:r>
            <a:br>
              <a:rPr lang="en-GB" altLang="en-US">
                <a:solidFill>
                  <a:srgbClr val="010066"/>
                </a:solidFill>
              </a:rPr>
            </a:br>
            <a:r>
              <a:rPr lang="en-GB" altLang="en-US">
                <a:solidFill>
                  <a:srgbClr val="010066"/>
                </a:solidFill>
              </a:rPr>
              <a:t>and </a:t>
            </a:r>
            <a:r>
              <a:rPr lang="en-GB" altLang="en-US" b="1">
                <a:solidFill>
                  <a:srgbClr val="286DA6"/>
                </a:solidFill>
              </a:rPr>
              <a:t>resistance</a:t>
            </a:r>
            <a:r>
              <a:rPr lang="en-GB" altLang="en-US">
                <a:solidFill>
                  <a:srgbClr val="010066"/>
                </a:solidFill>
              </a:rPr>
              <a:t>?</a:t>
            </a:r>
          </a:p>
        </p:txBody>
      </p:sp>
      <p:sp>
        <p:nvSpPr>
          <p:cNvPr id="24579" name="Text Box 30">
            <a:extLst>
              <a:ext uri="{FF2B5EF4-FFF2-40B4-BE49-F238E27FC236}">
                <a16:creationId xmlns:a16="http://schemas.microsoft.com/office/drawing/2014/main" id="{F9A95AEC-5B62-47C1-82D6-10D99F59B79E}"/>
              </a:ext>
            </a:extLst>
          </p:cNvPr>
          <p:cNvSpPr txBox="1">
            <a:spLocks noChangeArrowheads="1"/>
          </p:cNvSpPr>
          <p:nvPr/>
        </p:nvSpPr>
        <p:spPr bwMode="auto">
          <a:xfrm>
            <a:off x="354013" y="782638"/>
            <a:ext cx="823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Ohm’s law is usually written as:</a:t>
            </a:r>
          </a:p>
        </p:txBody>
      </p:sp>
      <p:sp>
        <p:nvSpPr>
          <p:cNvPr id="271364" name="Text Box 4">
            <a:extLst>
              <a:ext uri="{FF2B5EF4-FFF2-40B4-BE49-F238E27FC236}">
                <a16:creationId xmlns:a16="http://schemas.microsoft.com/office/drawing/2014/main" id="{CE5B6BEE-9DFE-4B76-BC8E-83267CFA99E2}"/>
              </a:ext>
            </a:extLst>
          </p:cNvPr>
          <p:cNvSpPr txBox="1">
            <a:spLocks noChangeArrowheads="1"/>
          </p:cNvSpPr>
          <p:nvPr/>
        </p:nvSpPr>
        <p:spPr bwMode="auto">
          <a:xfrm>
            <a:off x="1046163" y="5818188"/>
            <a:ext cx="7237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 Potential difference (V) is measured in </a:t>
            </a:r>
            <a:r>
              <a:rPr lang="en-GB" altLang="en-US" b="1" dirty="0">
                <a:solidFill>
                  <a:srgbClr val="286DA6"/>
                </a:solidFill>
              </a:rPr>
              <a:t>volts</a:t>
            </a:r>
            <a:r>
              <a:rPr lang="en-GB" altLang="en-US" dirty="0">
                <a:solidFill>
                  <a:srgbClr val="286DA6"/>
                </a:solidFill>
              </a:rPr>
              <a:t> </a:t>
            </a:r>
            <a:r>
              <a:rPr lang="en-GB" altLang="en-US" b="1" dirty="0">
                <a:solidFill>
                  <a:srgbClr val="286DA6"/>
                </a:solidFill>
              </a:rPr>
              <a:t>(V)</a:t>
            </a:r>
            <a:r>
              <a:rPr lang="en-GB" altLang="en-US" dirty="0"/>
              <a:t>.</a:t>
            </a:r>
          </a:p>
        </p:txBody>
      </p:sp>
      <p:sp>
        <p:nvSpPr>
          <p:cNvPr id="271365" name="Rectangle 5">
            <a:extLst>
              <a:ext uri="{FF2B5EF4-FFF2-40B4-BE49-F238E27FC236}">
                <a16:creationId xmlns:a16="http://schemas.microsoft.com/office/drawing/2014/main" id="{9DE9B4F5-8F97-48B8-BA69-8B8249842E2B}"/>
              </a:ext>
            </a:extLst>
          </p:cNvPr>
          <p:cNvSpPr>
            <a:spLocks noChangeArrowheads="1"/>
          </p:cNvSpPr>
          <p:nvPr/>
        </p:nvSpPr>
        <p:spPr bwMode="auto">
          <a:xfrm>
            <a:off x="1054100" y="5200650"/>
            <a:ext cx="640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 Current (I) is measured in </a:t>
            </a:r>
            <a:r>
              <a:rPr lang="en-GB" altLang="en-US" b="1" dirty="0">
                <a:solidFill>
                  <a:srgbClr val="286DA6"/>
                </a:solidFill>
              </a:rPr>
              <a:t>amps</a:t>
            </a:r>
            <a:r>
              <a:rPr lang="en-GB" altLang="en-US" dirty="0">
                <a:solidFill>
                  <a:srgbClr val="286DA6"/>
                </a:solidFill>
              </a:rPr>
              <a:t> </a:t>
            </a:r>
            <a:r>
              <a:rPr lang="en-GB" altLang="en-US" b="1" dirty="0">
                <a:solidFill>
                  <a:srgbClr val="286DA6"/>
                </a:solidFill>
              </a:rPr>
              <a:t>(A)</a:t>
            </a:r>
            <a:r>
              <a:rPr lang="en-GB" altLang="en-US" dirty="0"/>
              <a:t>.</a:t>
            </a:r>
          </a:p>
        </p:txBody>
      </p:sp>
      <p:sp>
        <p:nvSpPr>
          <p:cNvPr id="271366" name="Rectangle 6">
            <a:extLst>
              <a:ext uri="{FF2B5EF4-FFF2-40B4-BE49-F238E27FC236}">
                <a16:creationId xmlns:a16="http://schemas.microsoft.com/office/drawing/2014/main" id="{9F148901-73D8-46FF-8C73-FCE5B27B1830}"/>
              </a:ext>
            </a:extLst>
          </p:cNvPr>
          <p:cNvSpPr>
            <a:spLocks noChangeArrowheads="1"/>
          </p:cNvSpPr>
          <p:nvPr/>
        </p:nvSpPr>
        <p:spPr bwMode="auto">
          <a:xfrm>
            <a:off x="1049338" y="4584700"/>
            <a:ext cx="7034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 Resistance (R) is measured in </a:t>
            </a:r>
            <a:r>
              <a:rPr lang="en-GB" altLang="en-US" b="1" dirty="0">
                <a:solidFill>
                  <a:srgbClr val="286DA6"/>
                </a:solidFill>
              </a:rPr>
              <a:t>ohms</a:t>
            </a:r>
            <a:r>
              <a:rPr lang="en-GB" altLang="en-US" dirty="0">
                <a:solidFill>
                  <a:srgbClr val="286DA6"/>
                </a:solidFill>
              </a:rPr>
              <a:t> </a:t>
            </a:r>
            <a:r>
              <a:rPr lang="en-GB" altLang="en-US" b="1" dirty="0">
                <a:solidFill>
                  <a:srgbClr val="286DA6"/>
                </a:solidFill>
              </a:rPr>
              <a:t>(</a:t>
            </a:r>
            <a:r>
              <a:rPr lang="el-GR" altLang="en-US" b="1" dirty="0">
                <a:solidFill>
                  <a:srgbClr val="286DA6"/>
                </a:solidFill>
              </a:rPr>
              <a:t>Ω</a:t>
            </a:r>
            <a:r>
              <a:rPr lang="en-GB" altLang="en-US" b="1" dirty="0">
                <a:solidFill>
                  <a:srgbClr val="286DA6"/>
                </a:solidFill>
              </a:rPr>
              <a:t>)</a:t>
            </a:r>
            <a:r>
              <a:rPr lang="en-GB" altLang="en-US" dirty="0"/>
              <a:t>.</a:t>
            </a:r>
          </a:p>
        </p:txBody>
      </p:sp>
      <p:sp>
        <p:nvSpPr>
          <p:cNvPr id="24590" name="AutoShape 10">
            <a:extLst>
              <a:ext uri="{FF2B5EF4-FFF2-40B4-BE49-F238E27FC236}">
                <a16:creationId xmlns:a16="http://schemas.microsoft.com/office/drawing/2014/main" id="{B0AA7F47-6E1F-45C5-ADAA-DBC0CD2DCE4B}"/>
              </a:ext>
            </a:extLst>
          </p:cNvPr>
          <p:cNvSpPr>
            <a:spLocks noChangeArrowheads="1"/>
          </p:cNvSpPr>
          <p:nvPr/>
        </p:nvSpPr>
        <p:spPr bwMode="auto">
          <a:xfrm>
            <a:off x="1281113" y="1395413"/>
            <a:ext cx="6581775" cy="639762"/>
          </a:xfrm>
          <a:prstGeom prst="rect">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a:solidFill>
                <a:srgbClr val="010066"/>
              </a:solidFill>
            </a:endParaRPr>
          </a:p>
        </p:txBody>
      </p:sp>
      <p:sp>
        <p:nvSpPr>
          <p:cNvPr id="220170" name="Text Box 11">
            <a:extLst>
              <a:ext uri="{FF2B5EF4-FFF2-40B4-BE49-F238E27FC236}">
                <a16:creationId xmlns:a16="http://schemas.microsoft.com/office/drawing/2014/main" id="{EA5B6AD8-18D2-459C-8EE0-43FA5222F60B}"/>
              </a:ext>
            </a:extLst>
          </p:cNvPr>
          <p:cNvSpPr txBox="1">
            <a:spLocks noChangeArrowheads="1"/>
          </p:cNvSpPr>
          <p:nvPr/>
        </p:nvSpPr>
        <p:spPr bwMode="auto">
          <a:xfrm>
            <a:off x="1314450" y="1481138"/>
            <a:ext cx="6526213" cy="461962"/>
          </a:xfrm>
          <a:prstGeom prst="rect">
            <a:avLst/>
          </a:prstGeom>
          <a:noFill/>
          <a:ln w="9525">
            <a:noFill/>
            <a:miter lim="800000"/>
            <a:headEnd/>
            <a:tailEnd/>
          </a:ln>
        </p:spPr>
        <p:txBody>
          <a:bodyPr>
            <a:spAutoFit/>
          </a:bodyPr>
          <a:lstStyle/>
          <a:p>
            <a:pPr algn="ctr">
              <a:defRPr/>
            </a:pPr>
            <a:r>
              <a:rPr lang="en-US" b="1" dirty="0">
                <a:solidFill>
                  <a:srgbClr val="FFFFFF"/>
                </a:solidFill>
                <a:latin typeface="Arial" charset="0"/>
              </a:rPr>
              <a:t>potential difference  =  current × resistance</a:t>
            </a:r>
          </a:p>
        </p:txBody>
      </p:sp>
      <p:sp>
        <p:nvSpPr>
          <p:cNvPr id="24585" name="Rectangle 18">
            <a:extLst>
              <a:ext uri="{FF2B5EF4-FFF2-40B4-BE49-F238E27FC236}">
                <a16:creationId xmlns:a16="http://schemas.microsoft.com/office/drawing/2014/main" id="{EA06A44F-19EF-4CF0-9CC5-F405B820A9A6}"/>
              </a:ext>
            </a:extLst>
          </p:cNvPr>
          <p:cNvSpPr>
            <a:spLocks noGrp="1" noChangeArrowheads="1"/>
          </p:cNvSpPr>
          <p:nvPr>
            <p:ph type="title"/>
          </p:nvPr>
        </p:nvSpPr>
        <p:spPr/>
        <p:txBody>
          <a:bodyPr/>
          <a:lstStyle/>
          <a:p>
            <a:pPr eaLnBrk="1" hangingPunct="1"/>
            <a:r>
              <a:rPr lang="en-GB" altLang="en-US"/>
              <a:t>What is Ohm’s law?</a:t>
            </a:r>
          </a:p>
        </p:txBody>
      </p:sp>
      <p:sp>
        <p:nvSpPr>
          <p:cNvPr id="24588" name="AutoShape 101">
            <a:extLst>
              <a:ext uri="{FF2B5EF4-FFF2-40B4-BE49-F238E27FC236}">
                <a16:creationId xmlns:a16="http://schemas.microsoft.com/office/drawing/2014/main" id="{3376F288-DCB3-497E-8BA4-5749FB4C2BCA}"/>
              </a:ext>
            </a:extLst>
          </p:cNvPr>
          <p:cNvSpPr>
            <a:spLocks noChangeArrowheads="1"/>
          </p:cNvSpPr>
          <p:nvPr/>
        </p:nvSpPr>
        <p:spPr bwMode="auto">
          <a:xfrm>
            <a:off x="3462338" y="2803525"/>
            <a:ext cx="2571750" cy="639763"/>
          </a:xfrm>
          <a:prstGeom prst="rect">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a:solidFill>
                <a:srgbClr val="010066"/>
              </a:solidFill>
            </a:endParaRPr>
          </a:p>
        </p:txBody>
      </p:sp>
      <p:sp>
        <p:nvSpPr>
          <p:cNvPr id="24" name="Rectangle 23">
            <a:extLst>
              <a:ext uri="{FF2B5EF4-FFF2-40B4-BE49-F238E27FC236}">
                <a16:creationId xmlns:a16="http://schemas.microsoft.com/office/drawing/2014/main" id="{CB15B780-A058-445E-9A45-FA22FC2EF2D0}"/>
              </a:ext>
            </a:extLst>
          </p:cNvPr>
          <p:cNvSpPr/>
          <p:nvPr/>
        </p:nvSpPr>
        <p:spPr bwMode="auto">
          <a:xfrm>
            <a:off x="3538538" y="2897188"/>
            <a:ext cx="2382837" cy="461962"/>
          </a:xfrm>
          <a:prstGeom prst="rect">
            <a:avLst/>
          </a:prstGeom>
        </p:spPr>
        <p:txBody>
          <a:bodyPr>
            <a:spAutoFit/>
          </a:bodyPr>
          <a:lstStyle/>
          <a:p>
            <a:pPr algn="ctr">
              <a:defRPr/>
            </a:pPr>
            <a:r>
              <a:rPr lang="en-US" b="1" dirty="0">
                <a:solidFill>
                  <a:srgbClr val="FFFFFF"/>
                </a:solidFill>
                <a:latin typeface="Arial" charset="0"/>
              </a:rPr>
              <a:t>V   =   I × R</a:t>
            </a:r>
            <a:endParaRPr lang="en-GB" dirty="0">
              <a:solidFill>
                <a:srgbClr val="FFFFFF"/>
              </a:solidFill>
              <a:latin typeface="Arial" charset="0"/>
            </a:endParaRPr>
          </a:p>
        </p:txBody>
      </p:sp>
      <p:sp>
        <p:nvSpPr>
          <p:cNvPr id="26" name="Text Box 3">
            <a:extLst>
              <a:ext uri="{FF2B5EF4-FFF2-40B4-BE49-F238E27FC236}">
                <a16:creationId xmlns:a16="http://schemas.microsoft.com/office/drawing/2014/main" id="{434D71F4-1280-4CF8-B5EC-9F2C76B8B961}"/>
              </a:ext>
            </a:extLst>
          </p:cNvPr>
          <p:cNvSpPr txBox="1">
            <a:spLocks noChangeArrowheads="1"/>
          </p:cNvSpPr>
          <p:nvPr/>
        </p:nvSpPr>
        <p:spPr bwMode="auto">
          <a:xfrm>
            <a:off x="4502150" y="219075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or</a:t>
            </a:r>
          </a:p>
        </p:txBody>
      </p:sp>
      <p:pic>
        <p:nvPicPr>
          <p:cNvPr id="14" name="Picture 19">
            <a:hlinkClick r:id="" action="ppaction://hlinkshowjump?jump=nextslide"/>
            <a:extLst>
              <a:ext uri="{FF2B5EF4-FFF2-40B4-BE49-F238E27FC236}">
                <a16:creationId xmlns:a16="http://schemas.microsoft.com/office/drawing/2014/main" id="{5EBB9724-5969-4E1F-85AA-EE7DEECF59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55244DA1-33AA-43C6-9A04-A6E2BD1C576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01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136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136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136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13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P spid="271364" grpId="0"/>
      <p:bldP spid="271365" grpId="0"/>
      <p:bldP spid="271366" grpId="0"/>
      <p:bldP spid="24590" grpId="0" animBg="1"/>
      <p:bldP spid="220170" grpId="0"/>
      <p:bldP spid="24588" grpId="0" animBg="1"/>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descr="Current_resistance_and_potential_difference_11.1.png">
            <a:extLst>
              <a:ext uri="{FF2B5EF4-FFF2-40B4-BE49-F238E27FC236}">
                <a16:creationId xmlns:a16="http://schemas.microsoft.com/office/drawing/2014/main" id="{29E31BEA-42C3-48F3-8FD0-6F733B8857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2713" y="3775075"/>
            <a:ext cx="889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0" descr="PA8_formula_triangle">
            <a:extLst>
              <a:ext uri="{FF2B5EF4-FFF2-40B4-BE49-F238E27FC236}">
                <a16:creationId xmlns:a16="http://schemas.microsoft.com/office/drawing/2014/main" id="{A3311E06-C9E2-47BB-8430-B54333D7B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463" y="2501900"/>
            <a:ext cx="31988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11">
            <a:extLst>
              <a:ext uri="{FF2B5EF4-FFF2-40B4-BE49-F238E27FC236}">
                <a16:creationId xmlns:a16="http://schemas.microsoft.com/office/drawing/2014/main" id="{27F53BF8-E761-4676-826B-91DC595A2BBA}"/>
              </a:ext>
            </a:extLst>
          </p:cNvPr>
          <p:cNvSpPr txBox="1">
            <a:spLocks noChangeArrowheads="1"/>
          </p:cNvSpPr>
          <p:nvPr/>
        </p:nvSpPr>
        <p:spPr bwMode="auto">
          <a:xfrm>
            <a:off x="4038600" y="55499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solidFill>
                <a:schemeClr val="tx1"/>
              </a:solidFill>
            </a:endParaRPr>
          </a:p>
        </p:txBody>
      </p:sp>
      <p:sp>
        <p:nvSpPr>
          <p:cNvPr id="25605" name="Text Box 13">
            <a:extLst>
              <a:ext uri="{FF2B5EF4-FFF2-40B4-BE49-F238E27FC236}">
                <a16:creationId xmlns:a16="http://schemas.microsoft.com/office/drawing/2014/main" id="{FD1F3AAB-4E7F-4C2D-BA6E-90A459EA4A33}"/>
              </a:ext>
            </a:extLst>
          </p:cNvPr>
          <p:cNvSpPr txBox="1">
            <a:spLocks noChangeArrowheads="1"/>
          </p:cNvSpPr>
          <p:nvPr/>
        </p:nvSpPr>
        <p:spPr bwMode="auto">
          <a:xfrm>
            <a:off x="354013" y="782638"/>
            <a:ext cx="8450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formula triangle helps you to rearrange a formula. </a:t>
            </a:r>
            <a:br>
              <a:rPr lang="en-GB" altLang="en-US"/>
            </a:br>
            <a:r>
              <a:rPr lang="en-GB" altLang="en-US"/>
              <a:t>The formula triangle for </a:t>
            </a:r>
            <a:r>
              <a:rPr lang="en-GB" altLang="en-US" b="1">
                <a:solidFill>
                  <a:srgbClr val="286DA6"/>
                </a:solidFill>
              </a:rPr>
              <a:t>V = I</a:t>
            </a:r>
            <a:r>
              <a:rPr lang="en-GB" altLang="en-US" sz="1000" b="1">
                <a:solidFill>
                  <a:srgbClr val="286DA6"/>
                </a:solidFill>
              </a:rPr>
              <a:t> </a:t>
            </a:r>
            <a:r>
              <a:rPr lang="en-GB" altLang="en-US" b="1">
                <a:solidFill>
                  <a:srgbClr val="286DA6"/>
                </a:solidFill>
              </a:rPr>
              <a:t>R</a:t>
            </a:r>
            <a:r>
              <a:rPr lang="en-GB" altLang="en-US">
                <a:solidFill>
                  <a:srgbClr val="286DA6"/>
                </a:solidFill>
              </a:rPr>
              <a:t> </a:t>
            </a:r>
            <a:r>
              <a:rPr lang="en-GB" altLang="en-US"/>
              <a:t>is shown below.</a:t>
            </a:r>
          </a:p>
        </p:txBody>
      </p:sp>
      <p:sp>
        <p:nvSpPr>
          <p:cNvPr id="96270" name="Text Box 14">
            <a:extLst>
              <a:ext uri="{FF2B5EF4-FFF2-40B4-BE49-F238E27FC236}">
                <a16:creationId xmlns:a16="http://schemas.microsoft.com/office/drawing/2014/main" id="{DE2F465E-1389-49A8-9CCE-D49C6DF65CED}"/>
              </a:ext>
            </a:extLst>
          </p:cNvPr>
          <p:cNvSpPr txBox="1">
            <a:spLocks noChangeArrowheads="1"/>
          </p:cNvSpPr>
          <p:nvPr/>
        </p:nvSpPr>
        <p:spPr bwMode="auto">
          <a:xfrm>
            <a:off x="358775" y="1739900"/>
            <a:ext cx="843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Cover up the quantity that you have to work out. This gives the formula needed.</a:t>
            </a:r>
          </a:p>
        </p:txBody>
      </p:sp>
      <p:sp>
        <p:nvSpPr>
          <p:cNvPr id="96271" name="Text Box 15">
            <a:extLst>
              <a:ext uri="{FF2B5EF4-FFF2-40B4-BE49-F238E27FC236}">
                <a16:creationId xmlns:a16="http://schemas.microsoft.com/office/drawing/2014/main" id="{64D530D9-5742-4BDA-AA32-B0D24224DDCD}"/>
              </a:ext>
            </a:extLst>
          </p:cNvPr>
          <p:cNvSpPr txBox="1">
            <a:spLocks noChangeArrowheads="1"/>
          </p:cNvSpPr>
          <p:nvPr/>
        </p:nvSpPr>
        <p:spPr bwMode="auto">
          <a:xfrm>
            <a:off x="354013" y="2892425"/>
            <a:ext cx="3105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So to find current (</a:t>
            </a:r>
            <a:r>
              <a:rPr lang="en-GB" altLang="en-US" b="1"/>
              <a:t>I</a:t>
            </a:r>
            <a:r>
              <a:rPr lang="en-GB" altLang="en-US"/>
              <a:t>), cover up </a:t>
            </a:r>
            <a:r>
              <a:rPr lang="en-GB" altLang="en-US" b="1"/>
              <a:t>I</a:t>
            </a:r>
            <a:r>
              <a:rPr lang="en-GB" altLang="en-US"/>
              <a:t>…</a:t>
            </a:r>
          </a:p>
        </p:txBody>
      </p:sp>
      <p:sp>
        <p:nvSpPr>
          <p:cNvPr id="96273" name="Text Box 17">
            <a:extLst>
              <a:ext uri="{FF2B5EF4-FFF2-40B4-BE49-F238E27FC236}">
                <a16:creationId xmlns:a16="http://schemas.microsoft.com/office/drawing/2014/main" id="{D69EE0DE-BDB4-44C2-8FD3-EA7C6C724ADD}"/>
              </a:ext>
            </a:extLst>
          </p:cNvPr>
          <p:cNvSpPr txBox="1">
            <a:spLocks noChangeArrowheads="1"/>
          </p:cNvSpPr>
          <p:nvPr/>
        </p:nvSpPr>
        <p:spPr bwMode="auto">
          <a:xfrm>
            <a:off x="6130925" y="2762250"/>
            <a:ext cx="2238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…which gives the formula…</a:t>
            </a:r>
          </a:p>
        </p:txBody>
      </p:sp>
      <p:sp>
        <p:nvSpPr>
          <p:cNvPr id="25609" name="Text Box 18">
            <a:extLst>
              <a:ext uri="{FF2B5EF4-FFF2-40B4-BE49-F238E27FC236}">
                <a16:creationId xmlns:a16="http://schemas.microsoft.com/office/drawing/2014/main" id="{9DC7E910-039D-4A42-BB33-A5DC6679A0F4}"/>
              </a:ext>
            </a:extLst>
          </p:cNvPr>
          <p:cNvSpPr txBox="1">
            <a:spLocks noChangeArrowheads="1"/>
          </p:cNvSpPr>
          <p:nvPr/>
        </p:nvSpPr>
        <p:spPr bwMode="auto">
          <a:xfrm>
            <a:off x="6248400" y="37211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solidFill>
                <a:srgbClr val="FF6600"/>
              </a:solidFill>
            </a:endParaRPr>
          </a:p>
        </p:txBody>
      </p:sp>
      <p:sp>
        <p:nvSpPr>
          <p:cNvPr id="224266" name="Text Box 19">
            <a:extLst>
              <a:ext uri="{FF2B5EF4-FFF2-40B4-BE49-F238E27FC236}">
                <a16:creationId xmlns:a16="http://schemas.microsoft.com/office/drawing/2014/main" id="{D48BC223-3943-4680-95C8-A19B663DA502}"/>
              </a:ext>
            </a:extLst>
          </p:cNvPr>
          <p:cNvSpPr txBox="1">
            <a:spLocks noChangeArrowheads="1"/>
          </p:cNvSpPr>
          <p:nvPr/>
        </p:nvSpPr>
        <p:spPr bwMode="auto">
          <a:xfrm>
            <a:off x="6757988" y="4143375"/>
            <a:ext cx="12112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600" b="1" dirty="0">
                <a:solidFill>
                  <a:srgbClr val="286DA6"/>
                </a:solidFill>
              </a:rPr>
              <a:t>I</a:t>
            </a:r>
            <a:r>
              <a:rPr lang="en-GB" altLang="en-US" sz="3600" b="1" dirty="0">
                <a:solidFill>
                  <a:srgbClr val="286DA6"/>
                </a:solidFill>
                <a:latin typeface="Comic Sans MS" panose="030F0702030302020204" pitchFamily="66" charset="0"/>
              </a:rPr>
              <a:t> </a:t>
            </a:r>
            <a:r>
              <a:rPr lang="en-GB" altLang="en-US" sz="3600" b="1" dirty="0">
                <a:solidFill>
                  <a:srgbClr val="286DA6"/>
                </a:solidFill>
              </a:rPr>
              <a:t> =</a:t>
            </a:r>
          </a:p>
        </p:txBody>
      </p:sp>
      <p:pic>
        <p:nvPicPr>
          <p:cNvPr id="96297" name="Picture 41" descr="PA8_hand">
            <a:extLst>
              <a:ext uri="{FF2B5EF4-FFF2-40B4-BE49-F238E27FC236}">
                <a16:creationId xmlns:a16="http://schemas.microsoft.com/office/drawing/2014/main" id="{DEA36456-0B48-4EB4-AB2C-6BF5E6DBA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86555">
            <a:off x="1198563" y="4019550"/>
            <a:ext cx="3087687"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Text Box 42">
            <a:extLst>
              <a:ext uri="{FF2B5EF4-FFF2-40B4-BE49-F238E27FC236}">
                <a16:creationId xmlns:a16="http://schemas.microsoft.com/office/drawing/2014/main" id="{E42AC574-C98B-441C-BAE3-4E6C6AE15B51}"/>
              </a:ext>
            </a:extLst>
          </p:cNvPr>
          <p:cNvSpPr txBox="1">
            <a:spLocks noChangeArrowheads="1"/>
          </p:cNvSpPr>
          <p:nvPr/>
        </p:nvSpPr>
        <p:spPr bwMode="auto">
          <a:xfrm>
            <a:off x="5632450" y="3386138"/>
            <a:ext cx="4841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6000" b="1">
                <a:solidFill>
                  <a:srgbClr val="286DA6"/>
                </a:solidFill>
                <a:sym typeface="Symbol" panose="05050102010706020507" pitchFamily="18" charset="2"/>
              </a:rPr>
              <a:t></a:t>
            </a:r>
          </a:p>
        </p:txBody>
      </p:sp>
      <p:sp>
        <p:nvSpPr>
          <p:cNvPr id="25613" name="Text Box 43">
            <a:extLst>
              <a:ext uri="{FF2B5EF4-FFF2-40B4-BE49-F238E27FC236}">
                <a16:creationId xmlns:a16="http://schemas.microsoft.com/office/drawing/2014/main" id="{84F71EEE-A71C-48FE-975C-F28FC063CEAD}"/>
              </a:ext>
            </a:extLst>
          </p:cNvPr>
          <p:cNvSpPr txBox="1">
            <a:spLocks noChangeArrowheads="1"/>
          </p:cNvSpPr>
          <p:nvPr/>
        </p:nvSpPr>
        <p:spPr bwMode="auto">
          <a:xfrm>
            <a:off x="3081338" y="3386138"/>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6000" b="1">
                <a:solidFill>
                  <a:srgbClr val="286DA6"/>
                </a:solidFill>
                <a:sym typeface="Symbol" panose="05050102010706020507" pitchFamily="18" charset="2"/>
              </a:rPr>
              <a:t></a:t>
            </a:r>
          </a:p>
        </p:txBody>
      </p:sp>
      <p:sp>
        <p:nvSpPr>
          <p:cNvPr id="25614" name="Text Box 44">
            <a:extLst>
              <a:ext uri="{FF2B5EF4-FFF2-40B4-BE49-F238E27FC236}">
                <a16:creationId xmlns:a16="http://schemas.microsoft.com/office/drawing/2014/main" id="{6FE1C23C-A2D0-4428-B886-0B9EAFA10565}"/>
              </a:ext>
            </a:extLst>
          </p:cNvPr>
          <p:cNvSpPr txBox="1">
            <a:spLocks noChangeArrowheads="1"/>
          </p:cNvSpPr>
          <p:nvPr/>
        </p:nvSpPr>
        <p:spPr bwMode="auto">
          <a:xfrm>
            <a:off x="4400550" y="5113338"/>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4400" b="1">
                <a:solidFill>
                  <a:srgbClr val="286DA6"/>
                </a:solidFill>
                <a:sym typeface="Symbol" panose="05050102010706020507" pitchFamily="18" charset="2"/>
              </a:rPr>
              <a:t>×</a:t>
            </a:r>
          </a:p>
        </p:txBody>
      </p:sp>
      <p:sp>
        <p:nvSpPr>
          <p:cNvPr id="25616" name="Rectangle 46">
            <a:extLst>
              <a:ext uri="{FF2B5EF4-FFF2-40B4-BE49-F238E27FC236}">
                <a16:creationId xmlns:a16="http://schemas.microsoft.com/office/drawing/2014/main" id="{61A1594B-2C7B-4A57-8A53-52CA70791AFD}"/>
              </a:ext>
            </a:extLst>
          </p:cNvPr>
          <p:cNvSpPr>
            <a:spLocks noGrp="1" noChangeArrowheads="1"/>
          </p:cNvSpPr>
          <p:nvPr>
            <p:ph type="title"/>
          </p:nvPr>
        </p:nvSpPr>
        <p:spPr/>
        <p:txBody>
          <a:bodyPr/>
          <a:lstStyle/>
          <a:p>
            <a:pPr eaLnBrk="1" hangingPunct="1"/>
            <a:r>
              <a:rPr lang="en-GB" altLang="en-US"/>
              <a:t>Ohm’s law formula triangle</a:t>
            </a:r>
          </a:p>
        </p:txBody>
      </p:sp>
      <p:pic>
        <p:nvPicPr>
          <p:cNvPr id="17" name="Picture 19">
            <a:hlinkClick r:id="" action="ppaction://hlinkshowjump?jump=nextslide"/>
            <a:extLst>
              <a:ext uri="{FF2B5EF4-FFF2-40B4-BE49-F238E27FC236}">
                <a16:creationId xmlns:a16="http://schemas.microsoft.com/office/drawing/2014/main" id="{5DF68AE5-69F1-410D-8236-9DB509B2DA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7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9629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627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426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0" grpId="0"/>
      <p:bldP spid="96271" grpId="0"/>
      <p:bldP spid="96273" grpId="0"/>
      <p:bldP spid="22426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14994</TotalTime>
  <Words>2282</Words>
  <Application>Microsoft Office PowerPoint</Application>
  <PresentationFormat>On-screen Show (4:3)</PresentationFormat>
  <Paragraphs>198</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Comic Sans MS</vt:lpstr>
      <vt:lpstr>Wingdings</vt:lpstr>
      <vt:lpstr>Arial</vt:lpstr>
      <vt:lpstr>Wingdings 2</vt:lpstr>
      <vt:lpstr>1_Default Design</vt:lpstr>
      <vt:lpstr>7_Default Design</vt:lpstr>
      <vt:lpstr>Current, Resistance  and Potential Difference</vt:lpstr>
      <vt:lpstr>Information</vt:lpstr>
      <vt:lpstr>What affects the size of the current? </vt:lpstr>
      <vt:lpstr>Resistance simulation</vt:lpstr>
      <vt:lpstr>What is a resistor?</vt:lpstr>
      <vt:lpstr>Current–potential difference graphs</vt:lpstr>
      <vt:lpstr>The irresistible Georg Ohm</vt:lpstr>
      <vt:lpstr>What is Ohm’s law?</vt:lpstr>
      <vt:lpstr>Ohm’s law formula triangle</vt:lpstr>
      <vt:lpstr>What does Ohm’s law show?</vt:lpstr>
      <vt:lpstr>Calculating the resistance of a bulb</vt:lpstr>
      <vt:lpstr>Resistance calculations</vt:lpstr>
      <vt:lpstr>Finding the resistance of a component</vt:lpstr>
      <vt:lpstr>What affects resistance?</vt:lpstr>
      <vt:lpstr>Resistance and length</vt:lpstr>
      <vt:lpstr>How does length affect resistance?</vt:lpstr>
      <vt:lpstr>Resistance and thickness</vt:lpstr>
      <vt:lpstr>How does thickness affect resistance?</vt:lpstr>
      <vt:lpstr>Resistance: an analogy</vt:lpstr>
      <vt:lpstr>Factors affecting resistance</vt:lpstr>
      <vt:lpstr>Combining resistances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Resistance and Potential Difference</dc:title>
  <dc:subject>Boardworks High School Physical Science</dc:subject>
  <dc:creator>Boardworks</dc:creator>
  <cp:lastModifiedBy>Tim Crilly</cp:lastModifiedBy>
  <cp:revision>617</cp:revision>
  <dcterms:created xsi:type="dcterms:W3CDTF">2003-10-06T13:07:42Z</dcterms:created>
  <dcterms:modified xsi:type="dcterms:W3CDTF">2019-01-31T15:29:54Z</dcterms:modified>
</cp:coreProperties>
</file>