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activeX/activeX2.xml" ContentType="application/vnd.ms-office.activeX+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activeX/activeX3.xml" ContentType="application/vnd.ms-office.activeX+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130" r:id="rId1"/>
    <p:sldMasterId id="2147484145" r:id="rId2"/>
  </p:sldMasterIdLst>
  <p:notesMasterIdLst>
    <p:notesMasterId r:id="rId13"/>
  </p:notesMasterIdLst>
  <p:handoutMasterIdLst>
    <p:handoutMasterId r:id="rId14"/>
  </p:handoutMasterIdLst>
  <p:sldIdLst>
    <p:sldId id="430" r:id="rId3"/>
    <p:sldId id="527" r:id="rId4"/>
    <p:sldId id="434" r:id="rId5"/>
    <p:sldId id="440" r:id="rId6"/>
    <p:sldId id="435" r:id="rId7"/>
    <p:sldId id="436" r:id="rId8"/>
    <p:sldId id="437" r:id="rId9"/>
    <p:sldId id="438" r:id="rId10"/>
    <p:sldId id="439" r:id="rId11"/>
    <p:sldId id="469" r:id="rId12"/>
  </p:sldIdLst>
  <p:sldSz cx="9144000" cy="6858000" type="screen4x3"/>
  <p:notesSz cx="6858000" cy="9296400"/>
  <p:embeddedFontLst>
    <p:embeddedFont>
      <p:font typeface="Wingdings 2" panose="05020102010507070707" pitchFamily="18" charset="2"/>
      <p:regular r:id="rId15"/>
    </p:embeddedFont>
  </p:embeddedFontLst>
  <p:custDataLst>
    <p:tags r:id="rId1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pos="216">
          <p15:clr>
            <a:srgbClr val="A4A3A4"/>
          </p15:clr>
        </p15:guide>
      </p15:sldGuideLst>
    </p:ext>
    <p:ext uri="{2D200454-40CA-4A62-9FC3-DE9A4176ACB9}">
      <p15:notesGuideLst xmlns:p15="http://schemas.microsoft.com/office/powerpoint/2012/main">
        <p15:guide id="1" orient="horz" pos="2954"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AF0"/>
    <a:srgbClr val="286DA6"/>
    <a:srgbClr val="010066"/>
    <a:srgbClr val="B00097"/>
    <a:srgbClr val="0D01FF"/>
    <a:srgbClr val="00CDF6"/>
    <a:srgbClr val="00FE00"/>
    <a:srgbClr val="DEFF19"/>
    <a:srgbClr val="FF9201"/>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33" autoAdjust="0"/>
  </p:normalViewPr>
  <p:slideViewPr>
    <p:cSldViewPr snapToGrid="0" showGuides="1">
      <p:cViewPr varScale="1">
        <p:scale>
          <a:sx n="88" d="100"/>
          <a:sy n="88" d="100"/>
        </p:scale>
        <p:origin x="528" y="84"/>
      </p:cViewPr>
      <p:guideLst>
        <p:guide orient="horz" pos="494"/>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54"/>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F15AF71-CBFA-4DE1-BBF9-F1225BD426ED}"/>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FBC4276-80BC-4024-A820-E9A22959A64A}" type="slidenum">
              <a:rPr lang="en-GB" altLang="en-US"/>
              <a:pPr/>
              <a:t>‹#›</a:t>
            </a:fld>
            <a:endParaRPr lang="en-GB" altLang="en-US"/>
          </a:p>
        </p:txBody>
      </p:sp>
      <p:sp>
        <p:nvSpPr>
          <p:cNvPr id="6" name="Rectangle 7">
            <a:extLst>
              <a:ext uri="{FF2B5EF4-FFF2-40B4-BE49-F238E27FC236}">
                <a16:creationId xmlns:a16="http://schemas.microsoft.com/office/drawing/2014/main" id="{C0C61FE8-3FC7-45B9-8474-2A9158D814DE}"/>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66E4A33A-8DEA-4094-981F-79F3E815F53D}"/>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6691483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7" name="Rectangle 4">
            <a:extLst>
              <a:ext uri="{FF2B5EF4-FFF2-40B4-BE49-F238E27FC236}">
                <a16:creationId xmlns:a16="http://schemas.microsoft.com/office/drawing/2014/main" id="{54289557-990C-4755-8463-ECB15CA3932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4FD8750-4FF7-4AC6-9630-95FA6E4974B1}"/>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90FB369-8EEC-481F-8564-B3DBA1582C2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0827296-96DC-46D9-87F0-EC157F1D592E}" type="slidenum">
              <a:rPr lang="en-US" altLang="en-US"/>
              <a:pPr/>
              <a:t>‹#›</a:t>
            </a:fld>
            <a:endParaRPr lang="en-US" altLang="en-US"/>
          </a:p>
        </p:txBody>
      </p:sp>
      <p:sp>
        <p:nvSpPr>
          <p:cNvPr id="8" name="Rectangle 7">
            <a:extLst>
              <a:ext uri="{FF2B5EF4-FFF2-40B4-BE49-F238E27FC236}">
                <a16:creationId xmlns:a16="http://schemas.microsoft.com/office/drawing/2014/main" id="{20B5093C-35A5-4C5D-BA24-2EA773D48A4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49822131-B30D-450A-998D-FFA343DCACF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31360461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B3C52B9-1B0E-475B-86A5-AF6E2B688227}"/>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0C953FDA-0362-4069-BA44-AFFEC50EAB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81F7473-E4E9-4751-B97B-8A13CA515722}"/>
              </a:ext>
            </a:extLst>
          </p:cNvPr>
          <p:cNvSpPr>
            <a:spLocks noGrp="1"/>
          </p:cNvSpPr>
          <p:nvPr>
            <p:ph type="sldNum" sz="quarter" idx="10"/>
          </p:nvPr>
        </p:nvSpPr>
        <p:spPr/>
        <p:txBody>
          <a:bodyPr/>
          <a:lstStyle/>
          <a:p>
            <a:fld id="{20827296-96DC-46D9-87F0-EC157F1D592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171162D-0356-4BAE-BCA6-A3613B4FA095}"/>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19720C9E-1DA0-482E-8925-484AC53895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spectrum of visible light and interference, please refer to the </a:t>
            </a:r>
            <a:r>
              <a:rPr lang="en-GB" altLang="en-US" i="1" dirty="0">
                <a:latin typeface="Arial" panose="020B0604020202020204" pitchFamily="34" charset="0"/>
              </a:rPr>
              <a:t>Visible Light </a:t>
            </a:r>
            <a:r>
              <a:rPr lang="en-GB" altLang="en-US" i="0" dirty="0">
                <a:latin typeface="Arial" panose="020B0604020202020204" pitchFamily="34" charset="0"/>
              </a:rPr>
              <a:t>and </a:t>
            </a:r>
            <a:r>
              <a:rPr lang="en-GB" altLang="en-US" i="1" dirty="0">
                <a:latin typeface="Arial" panose="020B0604020202020204" pitchFamily="34" charset="0"/>
              </a:rPr>
              <a:t>Interference</a:t>
            </a:r>
            <a:r>
              <a:rPr lang="en-GB" altLang="en-US" i="0" dirty="0">
                <a:latin typeface="Arial" panose="020B0604020202020204" pitchFamily="34" charset="0"/>
              </a:rPr>
              <a:t> </a:t>
            </a:r>
            <a:r>
              <a:rPr lang="en-GB" altLang="en-US" dirty="0">
                <a:latin typeface="Arial" panose="020B0604020202020204" pitchFamily="34" charset="0"/>
              </a:rPr>
              <a:t>presentations respectively.</a:t>
            </a:r>
          </a:p>
        </p:txBody>
      </p:sp>
      <p:sp>
        <p:nvSpPr>
          <p:cNvPr id="2" name="Slide Number Placeholder 1">
            <a:extLst>
              <a:ext uri="{FF2B5EF4-FFF2-40B4-BE49-F238E27FC236}">
                <a16:creationId xmlns:a16="http://schemas.microsoft.com/office/drawing/2014/main" id="{F4CCA41D-3133-41CD-A98B-85230138CAC3}"/>
              </a:ext>
            </a:extLst>
          </p:cNvPr>
          <p:cNvSpPr>
            <a:spLocks noGrp="1"/>
          </p:cNvSpPr>
          <p:nvPr>
            <p:ph type="sldNum" sz="quarter" idx="10"/>
          </p:nvPr>
        </p:nvSpPr>
        <p:spPr/>
        <p:txBody>
          <a:bodyPr/>
          <a:lstStyle/>
          <a:p>
            <a:fld id="{20827296-96DC-46D9-87F0-EC157F1D592E}" type="slidenum">
              <a:rPr lang="en-US" altLang="en-US" smtClean="0"/>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ACF52467-46CF-4889-8DEA-6F40E3BB1D14}"/>
              </a:ext>
            </a:extLst>
          </p:cNvPr>
          <p:cNvSpPr>
            <a:spLocks noGrp="1"/>
          </p:cNvSpPr>
          <p:nvPr>
            <p:ph type="sldNum" sz="quarter" idx="10"/>
          </p:nvPr>
        </p:nvSpPr>
        <p:spPr/>
        <p:txBody>
          <a:bodyPr/>
          <a:lstStyle/>
          <a:p>
            <a:fld id="{20827296-96DC-46D9-87F0-EC157F1D592E}" type="slidenum">
              <a:rPr lang="en-US" altLang="en-US" smtClean="0"/>
              <a:pPr/>
              <a:t>2</a:t>
            </a:fld>
            <a:endParaRPr lang="en-US" altLang="en-US"/>
          </a:p>
        </p:txBody>
      </p:sp>
    </p:spTree>
    <p:extLst>
      <p:ext uri="{BB962C8B-B14F-4D97-AF65-F5344CB8AC3E}">
        <p14:creationId xmlns:p14="http://schemas.microsoft.com/office/powerpoint/2010/main" val="792640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31BF167D-3954-41A3-A392-586B8805880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2EFF07B2-8321-4433-BF02-93C63D69C2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be prompted to explain the difference between diffraction and refraction. Refraction is when waves bend as they go from one material into a medium of a different density. In diffraction, waves stay in the same medium.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For more information about refraction, please refer to the </a:t>
            </a:r>
            <a:r>
              <a:rPr lang="en-GB" altLang="en-US" i="1" dirty="0">
                <a:latin typeface="Arial" panose="020B0604020202020204" pitchFamily="34" charset="0"/>
              </a:rPr>
              <a:t>Reflection and Refraction of Waves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51E49471-C0BE-4D8B-A966-5F6E156F08CB}"/>
              </a:ext>
            </a:extLst>
          </p:cNvPr>
          <p:cNvSpPr>
            <a:spLocks noGrp="1"/>
          </p:cNvSpPr>
          <p:nvPr>
            <p:ph type="sldNum" sz="quarter" idx="10"/>
          </p:nvPr>
        </p:nvSpPr>
        <p:spPr/>
        <p:txBody>
          <a:bodyPr/>
          <a:lstStyle/>
          <a:p>
            <a:fld id="{20827296-96DC-46D9-87F0-EC157F1D592E}"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A033815-81CC-464D-A10B-1BF6A7CAB0EE}"/>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EED26DE7-5144-46F6-AA8A-C7DCE3CBA373}"/>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6C5DAEAE-F9E4-4043-9F84-B55D0759E61C}"/>
              </a:ext>
            </a:extLst>
          </p:cNvPr>
          <p:cNvSpPr>
            <a:spLocks noGrp="1"/>
          </p:cNvSpPr>
          <p:nvPr>
            <p:ph type="sldNum" sz="quarter" idx="10"/>
          </p:nvPr>
        </p:nvSpPr>
        <p:spPr/>
        <p:txBody>
          <a:bodyPr/>
          <a:lstStyle/>
          <a:p>
            <a:fld id="{20827296-96DC-46D9-87F0-EC157F1D592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F47875D6-9A2B-425F-86F0-FFC81A9E2CD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69C47A8C-C80C-4D18-9A48-976A385F7F9E}"/>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Diffraction</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62E65506-42CD-44DA-A6FE-557B283055E1}"/>
              </a:ext>
            </a:extLst>
          </p:cNvPr>
          <p:cNvSpPr>
            <a:spLocks noGrp="1"/>
          </p:cNvSpPr>
          <p:nvPr>
            <p:ph type="sldNum" sz="quarter" idx="10"/>
          </p:nvPr>
        </p:nvSpPr>
        <p:spPr/>
        <p:txBody>
          <a:bodyPr/>
          <a:lstStyle/>
          <a:p>
            <a:fld id="{20827296-96DC-46D9-87F0-EC157F1D592E}"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F18BAF4F-F387-42C1-BA54-035BCE2E549D}"/>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72687254-A6D1-45D8-BAE8-77A4A1635D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two-stage animation illustrates how wavelength affects diffraction. While viewing the animation, it should be stressed that the longer wavelengths of radio waves allow diffraction to occur.</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3602ABED-DF53-4308-91A4-0CE08E992F67}"/>
              </a:ext>
            </a:extLst>
          </p:cNvPr>
          <p:cNvSpPr>
            <a:spLocks noGrp="1"/>
          </p:cNvSpPr>
          <p:nvPr>
            <p:ph type="sldNum" sz="quarter" idx="10"/>
          </p:nvPr>
        </p:nvSpPr>
        <p:spPr/>
        <p:txBody>
          <a:bodyPr/>
          <a:lstStyle/>
          <a:p>
            <a:fld id="{20827296-96DC-46D9-87F0-EC157F1D592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783FE0B0-4253-4FC6-B6AF-B4AAD196A16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33F44A5C-6329-4B30-9E5D-6072189907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683EA0BF-8252-4D0C-96C1-9439F60E1036}"/>
              </a:ext>
            </a:extLst>
          </p:cNvPr>
          <p:cNvSpPr>
            <a:spLocks noGrp="1"/>
          </p:cNvSpPr>
          <p:nvPr>
            <p:ph type="sldNum" sz="quarter" idx="10"/>
          </p:nvPr>
        </p:nvSpPr>
        <p:spPr/>
        <p:txBody>
          <a:bodyPr/>
          <a:lstStyle/>
          <a:p>
            <a:fld id="{20827296-96DC-46D9-87F0-EC157F1D592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CB09C6B-6260-4DE6-BB65-9462391830D0}"/>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C8CE3436-2108-4473-99B3-CA0C84CB44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credits: </a:t>
            </a:r>
            <a:r>
              <a:rPr lang="en-GB" altLang="en-US" dirty="0">
                <a:latin typeface="Arial" panose="020B0604020202020204" pitchFamily="34" charset="0"/>
              </a:rPr>
              <a:t>bottom image is in the public domain. Source: NASA Johnson Space </a:t>
            </a:r>
            <a:r>
              <a:rPr lang="en-GB" altLang="en-US" dirty="0" err="1">
                <a:latin typeface="Arial" panose="020B0604020202020204" pitchFamily="34" charset="0"/>
              </a:rPr>
              <a:t>Center</a:t>
            </a:r>
            <a:r>
              <a:rPr lang="en-GB" altLang="en-US" dirty="0">
                <a:latin typeface="Arial" panose="020B0604020202020204" pitchFamily="34" charset="0"/>
              </a:rPr>
              <a:t> (ID: S90-20193). Taken by the Hubble Space Telescope in 1990, this image shows a double star at the top, only faintly resolved. If the telescope aperture was larger, the stars would look smaller and more separate.</a:t>
            </a:r>
          </a:p>
        </p:txBody>
      </p:sp>
      <p:sp>
        <p:nvSpPr>
          <p:cNvPr id="2" name="Slide Number Placeholder 1">
            <a:extLst>
              <a:ext uri="{FF2B5EF4-FFF2-40B4-BE49-F238E27FC236}">
                <a16:creationId xmlns:a16="http://schemas.microsoft.com/office/drawing/2014/main" id="{A0FEF684-F858-44D2-A530-DFB010776B20}"/>
              </a:ext>
            </a:extLst>
          </p:cNvPr>
          <p:cNvSpPr>
            <a:spLocks noGrp="1"/>
          </p:cNvSpPr>
          <p:nvPr>
            <p:ph type="sldNum" sz="quarter" idx="10"/>
          </p:nvPr>
        </p:nvSpPr>
        <p:spPr/>
        <p:txBody>
          <a:bodyPr/>
          <a:lstStyle/>
          <a:p>
            <a:fld id="{20827296-96DC-46D9-87F0-EC157F1D592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6421E4D-F22D-4D34-BACF-C5FCB4513DFB}"/>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ACBFD09-8A61-47CF-A75A-369C4CE3AC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diffraction,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80138F5-5FE3-45B6-B333-E660EA5C169A}"/>
              </a:ext>
            </a:extLst>
          </p:cNvPr>
          <p:cNvSpPr>
            <a:spLocks noGrp="1"/>
          </p:cNvSpPr>
          <p:nvPr>
            <p:ph type="sldNum" sz="quarter" idx="10"/>
          </p:nvPr>
        </p:nvSpPr>
        <p:spPr/>
        <p:txBody>
          <a:bodyPr/>
          <a:lstStyle/>
          <a:p>
            <a:fld id="{20827296-96DC-46D9-87F0-EC157F1D592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hasCustomPrompt="1"/>
          </p:nvPr>
        </p:nvSpPr>
        <p:spPr>
          <a:xfrm>
            <a:off x="3223966" y="1187864"/>
            <a:ext cx="4986779" cy="3110759"/>
          </a:xfrm>
        </p:spPr>
        <p:txBody>
          <a:bodyPr/>
          <a:lstStyle>
            <a:lvl1pPr algn="ctr">
              <a:lnSpc>
                <a:spcPct val="100000"/>
              </a:lnSpc>
              <a:defRPr sz="4400">
                <a:solidFill>
                  <a:srgbClr val="286DA6"/>
                </a:solidFill>
              </a:defRPr>
            </a:lvl1pPr>
          </a:lstStyle>
          <a:p>
            <a:r>
              <a:rPr lang="en-US" dirty="0"/>
              <a:t>Click to edit Master title </a:t>
            </a:r>
            <a:br>
              <a:rPr lang="en-US" dirty="0"/>
            </a:br>
            <a:r>
              <a:rPr lang="en-US" dirty="0"/>
              <a:t>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191112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469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1385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50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555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078179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07799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609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24239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484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755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3231648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70703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418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2704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373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5309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0095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1484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5626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07961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7445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098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0968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59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744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68885410"/>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4"/>
    </p:custDataLst>
    <p:extLst>
      <p:ext uri="{BB962C8B-B14F-4D97-AF65-F5344CB8AC3E}">
        <p14:creationId xmlns:p14="http://schemas.microsoft.com/office/powerpoint/2010/main" val="1161111136"/>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22.xml"/><Relationship Id="rId5" Type="http://schemas.openxmlformats.org/officeDocument/2006/relationships/image" Target="../media/image10.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1.wmf"/><Relationship Id="rId5" Type="http://schemas.openxmlformats.org/officeDocument/2006/relationships/notesSlide" Target="../notesSlides/notesSlide4.xml"/><Relationship Id="rId10" Type="http://schemas.openxmlformats.org/officeDocument/2006/relationships/image" Target="../media/image15.jp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1.wmf"/><Relationship Id="rId5" Type="http://schemas.openxmlformats.org/officeDocument/2006/relationships/notesSlide" Target="../notesSlides/notesSlide6.xml"/><Relationship Id="rId10" Type="http://schemas.openxmlformats.org/officeDocument/2006/relationships/image" Target="../media/image15.jp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9.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493B3178-ECA1-4095-B784-5B61A631C166}"/>
              </a:ext>
            </a:extLst>
          </p:cNvPr>
          <p:cNvSpPr>
            <a:spLocks noGrp="1" noChangeArrowheads="1"/>
          </p:cNvSpPr>
          <p:nvPr>
            <p:ph type="title"/>
          </p:nvPr>
        </p:nvSpPr>
        <p:spPr>
          <a:noFill/>
        </p:spPr>
        <p:txBody>
          <a:bodyPr/>
          <a:lstStyle/>
          <a:p>
            <a:pPr algn="ctr"/>
            <a:r>
              <a:rPr lang="en-GB" altLang="en-US" dirty="0"/>
              <a:t>Diffraction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C250F65-2F91-4747-A855-5190ECD19DD7}"/>
              </a:ext>
            </a:extLst>
          </p:cNvPr>
          <p:cNvSpPr>
            <a:spLocks noGrp="1"/>
          </p:cNvSpPr>
          <p:nvPr>
            <p:ph type="title"/>
          </p:nvPr>
        </p:nvSpPr>
        <p:spPr/>
        <p:txBody>
          <a:bodyPr/>
          <a:lstStyle/>
          <a:p>
            <a:r>
              <a:rPr lang="en-GB" altLang="en-US"/>
              <a:t>Diffraction grating</a:t>
            </a:r>
          </a:p>
        </p:txBody>
      </p:sp>
      <p:sp>
        <p:nvSpPr>
          <p:cNvPr id="30725" name="TextBox 3">
            <a:extLst>
              <a:ext uri="{FF2B5EF4-FFF2-40B4-BE49-F238E27FC236}">
                <a16:creationId xmlns:a16="http://schemas.microsoft.com/office/drawing/2014/main" id="{E7708E75-6E2E-4D2F-A1C8-6DFC0AF01F37}"/>
              </a:ext>
            </a:extLst>
          </p:cNvPr>
          <p:cNvSpPr txBox="1">
            <a:spLocks noChangeArrowheads="1"/>
          </p:cNvSpPr>
          <p:nvPr/>
        </p:nvSpPr>
        <p:spPr bwMode="auto">
          <a:xfrm>
            <a:off x="342900" y="1476266"/>
            <a:ext cx="8547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Diffraction gratings are transparent plastic sheets with thousands of parallel lines on them. The light diffracts through the gaps between the lines. It then interferes, giving very distinct patterns of light.</a:t>
            </a:r>
          </a:p>
        </p:txBody>
      </p:sp>
      <p:sp>
        <p:nvSpPr>
          <p:cNvPr id="30726" name="TextBox 6">
            <a:extLst>
              <a:ext uri="{FF2B5EF4-FFF2-40B4-BE49-F238E27FC236}">
                <a16:creationId xmlns:a16="http://schemas.microsoft.com/office/drawing/2014/main" id="{4BE568C7-BC56-4E3A-A482-31FAA12C004E}"/>
              </a:ext>
            </a:extLst>
          </p:cNvPr>
          <p:cNvSpPr txBox="1">
            <a:spLocks noChangeArrowheads="1"/>
          </p:cNvSpPr>
          <p:nvPr/>
        </p:nvSpPr>
        <p:spPr bwMode="auto">
          <a:xfrm>
            <a:off x="5059209" y="5026025"/>
            <a:ext cx="3644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they are used to </a:t>
            </a:r>
            <a:r>
              <a:rPr lang="en-GB" altLang="en-US" dirty="0" err="1"/>
              <a:t>analyze</a:t>
            </a:r>
            <a:r>
              <a:rPr lang="en-GB" altLang="en-US" dirty="0"/>
              <a:t> the light from stars.</a:t>
            </a:r>
          </a:p>
        </p:txBody>
      </p:sp>
      <p:sp>
        <p:nvSpPr>
          <p:cNvPr id="25605" name="Text Box 8">
            <a:extLst>
              <a:ext uri="{FF2B5EF4-FFF2-40B4-BE49-F238E27FC236}">
                <a16:creationId xmlns:a16="http://schemas.microsoft.com/office/drawing/2014/main" id="{8E040AD7-98A4-4DCD-826E-A99126409DD8}"/>
              </a:ext>
            </a:extLst>
          </p:cNvPr>
          <p:cNvSpPr txBox="1">
            <a:spLocks noChangeArrowheads="1"/>
          </p:cNvSpPr>
          <p:nvPr/>
        </p:nvSpPr>
        <p:spPr bwMode="auto">
          <a:xfrm>
            <a:off x="342900" y="784225"/>
            <a:ext cx="880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Light can be split into a spectrum using a </a:t>
            </a:r>
            <a:r>
              <a:rPr lang="en-GB" altLang="en-US" b="1" dirty="0">
                <a:solidFill>
                  <a:srgbClr val="286DA6"/>
                </a:solidFill>
              </a:rPr>
              <a:t>diffraction grating</a:t>
            </a:r>
            <a:r>
              <a:rPr lang="en-GB" altLang="en-US" dirty="0"/>
              <a:t>.</a:t>
            </a:r>
          </a:p>
        </p:txBody>
      </p:sp>
      <p:sp>
        <p:nvSpPr>
          <p:cNvPr id="30731" name="Rectangle 11">
            <a:extLst>
              <a:ext uri="{FF2B5EF4-FFF2-40B4-BE49-F238E27FC236}">
                <a16:creationId xmlns:a16="http://schemas.microsoft.com/office/drawing/2014/main" id="{9CFB07EC-4E0E-489E-9612-8A0FEC117D0B}"/>
              </a:ext>
            </a:extLst>
          </p:cNvPr>
          <p:cNvSpPr>
            <a:spLocks noChangeArrowheads="1"/>
          </p:cNvSpPr>
          <p:nvPr/>
        </p:nvSpPr>
        <p:spPr bwMode="auto">
          <a:xfrm>
            <a:off x="342900" y="3263682"/>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Gratings spread light out much more than prisms or single slits. </a:t>
            </a:r>
          </a:p>
        </p:txBody>
      </p:sp>
      <p:sp>
        <p:nvSpPr>
          <p:cNvPr id="30732" name="Rectangle 12">
            <a:extLst>
              <a:ext uri="{FF2B5EF4-FFF2-40B4-BE49-F238E27FC236}">
                <a16:creationId xmlns:a16="http://schemas.microsoft.com/office/drawing/2014/main" id="{B3B12CCA-E502-41B8-B28E-8F77AABF4DA8}"/>
              </a:ext>
            </a:extLst>
          </p:cNvPr>
          <p:cNvSpPr>
            <a:spLocks noChangeArrowheads="1"/>
          </p:cNvSpPr>
          <p:nvPr/>
        </p:nvSpPr>
        <p:spPr bwMode="auto">
          <a:xfrm>
            <a:off x="5059209" y="3960188"/>
            <a:ext cx="3724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makes them very useful for </a:t>
            </a:r>
            <a:r>
              <a:rPr lang="en-GB" altLang="en-US" dirty="0" err="1"/>
              <a:t>analyzing</a:t>
            </a:r>
            <a:r>
              <a:rPr lang="en-GB" altLang="en-US" dirty="0"/>
              <a:t> light.</a:t>
            </a:r>
          </a:p>
        </p:txBody>
      </p:sp>
      <p:pic>
        <p:nvPicPr>
          <p:cNvPr id="3" name="Picture 2">
            <a:extLst>
              <a:ext uri="{FF2B5EF4-FFF2-40B4-BE49-F238E27FC236}">
                <a16:creationId xmlns:a16="http://schemas.microsoft.com/office/drawing/2014/main" id="{342DCC35-2361-46CC-9780-5767D2C1E3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 y="3992138"/>
            <a:ext cx="4328099" cy="2014730"/>
          </a:xfrm>
          <a:prstGeom prst="rect">
            <a:avLst/>
          </a:prstGeom>
        </p:spPr>
      </p:pic>
      <p:pic>
        <p:nvPicPr>
          <p:cNvPr id="9" name="Picture 9" descr="notes_icon">
            <a:extLst>
              <a:ext uri="{FF2B5EF4-FFF2-40B4-BE49-F238E27FC236}">
                <a16:creationId xmlns:a16="http://schemas.microsoft.com/office/drawing/2014/main" id="{5C994AE3-476B-430C-AE1E-D960AE8FE74C}"/>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31" grpId="0"/>
      <p:bldP spid="307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24D59E6-FC07-4244-94D6-A9323D9DFB55}"/>
              </a:ext>
            </a:extLst>
          </p:cNvPr>
          <p:cNvSpPr>
            <a:spLocks noGrp="1" noChangeArrowheads="1"/>
          </p:cNvSpPr>
          <p:nvPr>
            <p:ph type="title"/>
          </p:nvPr>
        </p:nvSpPr>
        <p:spPr/>
        <p:txBody>
          <a:bodyPr/>
          <a:lstStyle/>
          <a:p>
            <a:r>
              <a:rPr lang="en-GB" altLang="en-US"/>
              <a:t>What is diffraction?</a:t>
            </a:r>
          </a:p>
        </p:txBody>
      </p:sp>
      <p:pic>
        <p:nvPicPr>
          <p:cNvPr id="23556" name="Picture 21" descr="PC1_ripple tank1a">
            <a:extLst>
              <a:ext uri="{FF2B5EF4-FFF2-40B4-BE49-F238E27FC236}">
                <a16:creationId xmlns:a16="http://schemas.microsoft.com/office/drawing/2014/main" id="{E8B2637F-9655-4547-85B0-0345D178F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772"/>
          <a:stretch>
            <a:fillRect/>
          </a:stretch>
        </p:blipFill>
        <p:spPr bwMode="auto">
          <a:xfrm>
            <a:off x="4868863" y="917575"/>
            <a:ext cx="41021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3032" name="Picture 24" descr="PC1_ripple tank1b">
            <a:extLst>
              <a:ext uri="{FF2B5EF4-FFF2-40B4-BE49-F238E27FC236}">
                <a16:creationId xmlns:a16="http://schemas.microsoft.com/office/drawing/2014/main" id="{48C52DFF-7416-433E-8113-F4D338E4A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7244"/>
          <a:stretch>
            <a:fillRect/>
          </a:stretch>
        </p:blipFill>
        <p:spPr bwMode="auto">
          <a:xfrm>
            <a:off x="4870450" y="917575"/>
            <a:ext cx="40989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3033" name="Picture 25" descr="PC1_ripple tank1b">
            <a:extLst>
              <a:ext uri="{FF2B5EF4-FFF2-40B4-BE49-F238E27FC236}">
                <a16:creationId xmlns:a16="http://schemas.microsoft.com/office/drawing/2014/main" id="{AF28FAC1-7D35-4E1E-B16E-E62EC0D58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9055" b="11810"/>
          <a:stretch>
            <a:fillRect/>
          </a:stretch>
        </p:blipFill>
        <p:spPr bwMode="auto">
          <a:xfrm>
            <a:off x="4870450" y="4014788"/>
            <a:ext cx="409892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3">
            <a:extLst>
              <a:ext uri="{FF2B5EF4-FFF2-40B4-BE49-F238E27FC236}">
                <a16:creationId xmlns:a16="http://schemas.microsoft.com/office/drawing/2014/main" id="{40AA73E4-C34B-4947-8B20-783EB13E7285}"/>
              </a:ext>
            </a:extLst>
          </p:cNvPr>
          <p:cNvSpPr txBox="1">
            <a:spLocks noChangeArrowheads="1"/>
          </p:cNvSpPr>
          <p:nvPr/>
        </p:nvSpPr>
        <p:spPr bwMode="auto">
          <a:xfrm>
            <a:off x="342900" y="784225"/>
            <a:ext cx="4506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Diffraction is a property of all waves, which can be shown by water waves in a ripple tank.</a:t>
            </a:r>
          </a:p>
        </p:txBody>
      </p:sp>
      <p:sp>
        <p:nvSpPr>
          <p:cNvPr id="23567" name="Text Box 15">
            <a:extLst>
              <a:ext uri="{FF2B5EF4-FFF2-40B4-BE49-F238E27FC236}">
                <a16:creationId xmlns:a16="http://schemas.microsoft.com/office/drawing/2014/main" id="{A8B7EC26-100E-4CDE-A8DC-CE38829749AE}"/>
              </a:ext>
            </a:extLst>
          </p:cNvPr>
          <p:cNvSpPr txBox="1">
            <a:spLocks noChangeArrowheads="1"/>
          </p:cNvSpPr>
          <p:nvPr/>
        </p:nvSpPr>
        <p:spPr bwMode="auto">
          <a:xfrm>
            <a:off x="342900" y="4421188"/>
            <a:ext cx="36603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waves pass through the gap and spread out on the other side. </a:t>
            </a:r>
            <a:br>
              <a:rPr lang="en-GB" altLang="en-US" dirty="0"/>
            </a:br>
            <a:r>
              <a:rPr lang="en-GB" altLang="en-US" dirty="0"/>
              <a:t>This is </a:t>
            </a:r>
            <a:r>
              <a:rPr lang="en-GB" altLang="en-US" b="1" dirty="0">
                <a:solidFill>
                  <a:srgbClr val="286DA6"/>
                </a:solidFill>
              </a:rPr>
              <a:t>diffraction</a:t>
            </a:r>
            <a:r>
              <a:rPr lang="en-GB" altLang="en-US" dirty="0"/>
              <a:t>.</a:t>
            </a:r>
          </a:p>
        </p:txBody>
      </p:sp>
      <p:sp>
        <p:nvSpPr>
          <p:cNvPr id="23575" name="Text Box 23">
            <a:extLst>
              <a:ext uri="{FF2B5EF4-FFF2-40B4-BE49-F238E27FC236}">
                <a16:creationId xmlns:a16="http://schemas.microsoft.com/office/drawing/2014/main" id="{19327989-3630-4938-8E86-61A901272679}"/>
              </a:ext>
            </a:extLst>
          </p:cNvPr>
          <p:cNvSpPr txBox="1">
            <a:spLocks noChangeArrowheads="1"/>
          </p:cNvSpPr>
          <p:nvPr/>
        </p:nvSpPr>
        <p:spPr bwMode="auto">
          <a:xfrm>
            <a:off x="342900" y="2584450"/>
            <a:ext cx="45069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Here, the waves travel as </a:t>
            </a:r>
            <a:br>
              <a:rPr lang="en-GB" altLang="en-US" dirty="0"/>
            </a:br>
            <a:r>
              <a:rPr lang="en-GB" altLang="en-US" dirty="0"/>
              <a:t>normal until they reach the gap.</a:t>
            </a:r>
            <a:br>
              <a:rPr lang="en-GB" altLang="en-US" dirty="0"/>
            </a:br>
            <a:r>
              <a:rPr lang="en-GB" altLang="en-US" dirty="0"/>
              <a:t>The width of the gap is similar to the wavelength of the waves. </a:t>
            </a:r>
          </a:p>
        </p:txBody>
      </p:sp>
      <p:pic>
        <p:nvPicPr>
          <p:cNvPr id="11" name="Picture 10">
            <a:extLst>
              <a:ext uri="{FF2B5EF4-FFF2-40B4-BE49-F238E27FC236}">
                <a16:creationId xmlns:a16="http://schemas.microsoft.com/office/drawing/2014/main" id="{02B84AB2-AE2A-46D5-9658-63438E1B571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ECB3DDC6-81FE-48A9-987D-08512435E5F5}"/>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67"/>
                                        </p:tgtEl>
                                        <p:attrNameLst>
                                          <p:attrName>style.visibility</p:attrName>
                                        </p:attrNameLst>
                                      </p:cBhvr>
                                      <p:to>
                                        <p:strVal val="visible"/>
                                      </p:to>
                                    </p:set>
                                  </p:childTnLst>
                                </p:cTn>
                              </p:par>
                            </p:childTnLst>
                          </p:cTn>
                        </p:par>
                        <p:par>
                          <p:cTn id="13" fill="hold" nodeType="afterGroup">
                            <p:stCondLst>
                              <p:cond delay="0"/>
                            </p:stCondLst>
                            <p:childTnLst>
                              <p:par>
                                <p:cTn id="14" presetID="22" presetClass="entr" presetSubtype="1" fill="hold" nodeType="afterEffect">
                                  <p:stCondLst>
                                    <p:cond delay="0"/>
                                  </p:stCondLst>
                                  <p:childTnLst>
                                    <p:set>
                                      <p:cBhvr>
                                        <p:cTn id="15" dur="1" fill="hold">
                                          <p:stCondLst>
                                            <p:cond delay="0"/>
                                          </p:stCondLst>
                                        </p:cTn>
                                        <p:tgtEl>
                                          <p:spTgt spid="683032"/>
                                        </p:tgtEl>
                                        <p:attrNameLst>
                                          <p:attrName>style.visibility</p:attrName>
                                        </p:attrNameLst>
                                      </p:cBhvr>
                                      <p:to>
                                        <p:strVal val="visible"/>
                                      </p:to>
                                    </p:set>
                                    <p:animEffect transition="in" filter="wipe(up)">
                                      <p:cBhvr>
                                        <p:cTn id="16" dur="500"/>
                                        <p:tgtEl>
                                          <p:spTgt spid="683032"/>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683033"/>
                                        </p:tgtEl>
                                        <p:attrNameLst>
                                          <p:attrName>style.visibility</p:attrName>
                                        </p:attrNameLst>
                                      </p:cBhvr>
                                      <p:to>
                                        <p:strVal val="visible"/>
                                      </p:to>
                                    </p:set>
                                    <p:animEffect transition="in" filter="wipe(up)">
                                      <p:cBhvr>
                                        <p:cTn id="20" dur="500"/>
                                        <p:tgtEl>
                                          <p:spTgt spid="683033"/>
                                        </p:tgtEl>
                                      </p:cBhvr>
                                    </p:animEffec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P spid="235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23E9DFF9-0C2B-4074-B0B8-2462EB65C223}"/>
              </a:ext>
            </a:extLst>
          </p:cNvPr>
          <p:cNvSpPr>
            <a:spLocks noGrp="1"/>
          </p:cNvSpPr>
          <p:nvPr>
            <p:ph type="title"/>
          </p:nvPr>
        </p:nvSpPr>
        <p:spPr/>
        <p:txBody>
          <a:bodyPr/>
          <a:lstStyle/>
          <a:p>
            <a:r>
              <a:rPr lang="en-GB" altLang="en-US" dirty="0"/>
              <a:t>Gap size</a:t>
            </a:r>
          </a:p>
        </p:txBody>
      </p:sp>
      <p:pic>
        <p:nvPicPr>
          <p:cNvPr id="1030" name="Picture 5" descr="exp_icon">
            <a:extLst>
              <a:ext uri="{FF2B5EF4-FFF2-40B4-BE49-F238E27FC236}">
                <a16:creationId xmlns:a16="http://schemas.microsoft.com/office/drawing/2014/main" id="{5C78E0A3-E5C7-443D-94A1-BC710D5916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0593"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769FD45-33EF-41F9-85BC-6458037FC36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AD162112-5AE7-49A8-8DEF-EE94791F4142}"/>
              </a:ext>
            </a:extLst>
          </p:cNvPr>
          <p:cNvPicPr>
            <a:picLocks noChangeAspect="1" noChangeArrowheads="1"/>
          </p:cNvPicPr>
          <p:nvPr/>
        </p:nvPicPr>
        <p:blipFill>
          <a:blip r:embed="rId8"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9">
            <a:extLst>
              <a:ext uri="{FF2B5EF4-FFF2-40B4-BE49-F238E27FC236}">
                <a16:creationId xmlns:a16="http://schemas.microsoft.com/office/drawing/2014/main" id="{7D29BCE8-B840-425D-917E-6B89BB3F0D4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0881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6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C9D5697-62B4-4725-9517-1527D53F1304}"/>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15FD455-DE5D-4705-9D64-792009E59AA5}"/>
              </a:ext>
            </a:extLst>
          </p:cNvPr>
          <p:cNvSpPr>
            <a:spLocks noGrp="1" noChangeArrowheads="1"/>
          </p:cNvSpPr>
          <p:nvPr>
            <p:ph type="title"/>
          </p:nvPr>
        </p:nvSpPr>
        <p:spPr/>
        <p:txBody>
          <a:bodyPr/>
          <a:lstStyle/>
          <a:p>
            <a:r>
              <a:rPr lang="en-GB" altLang="en-US"/>
              <a:t>Large gaps and obstacles</a:t>
            </a:r>
          </a:p>
        </p:txBody>
      </p:sp>
      <p:sp>
        <p:nvSpPr>
          <p:cNvPr id="21507" name="Text Box 3">
            <a:extLst>
              <a:ext uri="{FF2B5EF4-FFF2-40B4-BE49-F238E27FC236}">
                <a16:creationId xmlns:a16="http://schemas.microsoft.com/office/drawing/2014/main" id="{40270828-7116-42F0-AF4E-2976EAB42F93}"/>
              </a:ext>
            </a:extLst>
          </p:cNvPr>
          <p:cNvSpPr txBox="1">
            <a:spLocks noChangeArrowheads="1"/>
          </p:cNvSpPr>
          <p:nvPr/>
        </p:nvSpPr>
        <p:spPr bwMode="auto">
          <a:xfrm>
            <a:off x="342900" y="784225"/>
            <a:ext cx="8027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amount of diffraction depends on how the wavelength compares with the size of the gap.</a:t>
            </a:r>
          </a:p>
        </p:txBody>
      </p:sp>
      <p:sp>
        <p:nvSpPr>
          <p:cNvPr id="24584" name="AutoShape 29">
            <a:extLst>
              <a:ext uri="{FF2B5EF4-FFF2-40B4-BE49-F238E27FC236}">
                <a16:creationId xmlns:a16="http://schemas.microsoft.com/office/drawing/2014/main" id="{A14EB5B1-9B5E-485C-857C-607823500D3E}"/>
              </a:ext>
            </a:extLst>
          </p:cNvPr>
          <p:cNvSpPr>
            <a:spLocks noChangeArrowheads="1"/>
          </p:cNvSpPr>
          <p:nvPr/>
        </p:nvSpPr>
        <p:spPr bwMode="auto">
          <a:xfrm>
            <a:off x="1731963" y="5580064"/>
            <a:ext cx="5935662" cy="942122"/>
          </a:xfrm>
          <a:prstGeom prst="roundRect">
            <a:avLst>
              <a:gd name="adj" fmla="val 0"/>
            </a:avLst>
          </a:prstGeom>
          <a:solidFill>
            <a:srgbClr val="286DA6"/>
          </a:solidFill>
          <a:ln w="38100">
            <a:solidFill>
              <a:srgbClr val="286DA6"/>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010066"/>
              </a:solidFill>
            </a:endParaRPr>
          </a:p>
        </p:txBody>
      </p:sp>
      <p:sp>
        <p:nvSpPr>
          <p:cNvPr id="24585" name="Text Box 46">
            <a:extLst>
              <a:ext uri="{FF2B5EF4-FFF2-40B4-BE49-F238E27FC236}">
                <a16:creationId xmlns:a16="http://schemas.microsoft.com/office/drawing/2014/main" id="{97440363-AA5F-4357-AAD0-115EE09EA7BC}"/>
              </a:ext>
            </a:extLst>
          </p:cNvPr>
          <p:cNvSpPr txBox="1">
            <a:spLocks noChangeArrowheads="1"/>
          </p:cNvSpPr>
          <p:nvPr/>
        </p:nvSpPr>
        <p:spPr bwMode="auto">
          <a:xfrm>
            <a:off x="1954213" y="5657735"/>
            <a:ext cx="5541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US" altLang="en-US" b="1" dirty="0">
                <a:solidFill>
                  <a:schemeClr val="bg1"/>
                </a:solidFill>
              </a:rPr>
              <a:t>Maximum diffraction occurs when wavelength is similar to the gap size.</a:t>
            </a:r>
          </a:p>
        </p:txBody>
      </p:sp>
      <p:pic>
        <p:nvPicPr>
          <p:cNvPr id="24581" name="Picture 50" descr="PC1_ripple tank2a">
            <a:extLst>
              <a:ext uri="{FF2B5EF4-FFF2-40B4-BE49-F238E27FC236}">
                <a16:creationId xmlns:a16="http://schemas.microsoft.com/office/drawing/2014/main" id="{986FBCA1-4C95-45E3-975B-4EC039FF6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112" t="40726" r="16731" b="19122"/>
          <a:stretch>
            <a:fillRect/>
          </a:stretch>
        </p:blipFill>
        <p:spPr bwMode="auto">
          <a:xfrm>
            <a:off x="5949950" y="1317625"/>
            <a:ext cx="275272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1">
            <a:extLst>
              <a:ext uri="{FF2B5EF4-FFF2-40B4-BE49-F238E27FC236}">
                <a16:creationId xmlns:a16="http://schemas.microsoft.com/office/drawing/2014/main" id="{EDBCB74F-6371-4B5B-B450-EE5F787F8B48}"/>
              </a:ext>
            </a:extLst>
          </p:cNvPr>
          <p:cNvSpPr>
            <a:spLocks noChangeArrowheads="1"/>
          </p:cNvSpPr>
          <p:nvPr/>
        </p:nvSpPr>
        <p:spPr bwMode="auto">
          <a:xfrm>
            <a:off x="342900" y="2578100"/>
            <a:ext cx="4949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Only the edges of the wave front are diffracted.</a:t>
            </a:r>
          </a:p>
        </p:txBody>
      </p:sp>
      <p:sp>
        <p:nvSpPr>
          <p:cNvPr id="24591" name="Text Box 15">
            <a:extLst>
              <a:ext uri="{FF2B5EF4-FFF2-40B4-BE49-F238E27FC236}">
                <a16:creationId xmlns:a16="http://schemas.microsoft.com/office/drawing/2014/main" id="{9034F668-99F0-4FA4-B852-CD21F3357BC6}"/>
              </a:ext>
            </a:extLst>
          </p:cNvPr>
          <p:cNvSpPr txBox="1">
            <a:spLocks noChangeArrowheads="1"/>
          </p:cNvSpPr>
          <p:nvPr/>
        </p:nvSpPr>
        <p:spPr bwMode="auto">
          <a:xfrm>
            <a:off x="342900" y="1703388"/>
            <a:ext cx="5165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happens when the wavelength is much smaller than the gap?</a:t>
            </a:r>
          </a:p>
        </p:txBody>
      </p:sp>
      <p:sp>
        <p:nvSpPr>
          <p:cNvPr id="24593" name="Text Box 17">
            <a:extLst>
              <a:ext uri="{FF2B5EF4-FFF2-40B4-BE49-F238E27FC236}">
                <a16:creationId xmlns:a16="http://schemas.microsoft.com/office/drawing/2014/main" id="{388965A7-5FBF-4E14-AF8A-E792DEFC00BB}"/>
              </a:ext>
            </a:extLst>
          </p:cNvPr>
          <p:cNvSpPr txBox="1">
            <a:spLocks noChangeArrowheads="1"/>
          </p:cNvSpPr>
          <p:nvPr/>
        </p:nvSpPr>
        <p:spPr bwMode="auto">
          <a:xfrm>
            <a:off x="3187700" y="3570288"/>
            <a:ext cx="59197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happens when waves pass an obstacle on only one side?</a:t>
            </a:r>
          </a:p>
        </p:txBody>
      </p:sp>
      <p:sp>
        <p:nvSpPr>
          <p:cNvPr id="24594" name="Text Box 18">
            <a:extLst>
              <a:ext uri="{FF2B5EF4-FFF2-40B4-BE49-F238E27FC236}">
                <a16:creationId xmlns:a16="http://schemas.microsoft.com/office/drawing/2014/main" id="{144DBE99-A2A0-4E0E-85B4-FA6C6AFE62AF}"/>
              </a:ext>
            </a:extLst>
          </p:cNvPr>
          <p:cNvSpPr txBox="1">
            <a:spLocks noChangeArrowheads="1"/>
          </p:cNvSpPr>
          <p:nvPr/>
        </p:nvSpPr>
        <p:spPr bwMode="auto">
          <a:xfrm>
            <a:off x="3238500" y="4459288"/>
            <a:ext cx="5646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Only the edge of the wave on that side is diffracted.</a:t>
            </a:r>
          </a:p>
        </p:txBody>
      </p:sp>
      <p:pic>
        <p:nvPicPr>
          <p:cNvPr id="24596" name="Picture 50" descr="PC1_ripple tank2a">
            <a:extLst>
              <a:ext uri="{FF2B5EF4-FFF2-40B4-BE49-F238E27FC236}">
                <a16:creationId xmlns:a16="http://schemas.microsoft.com/office/drawing/2014/main" id="{CFA7FE3B-C72A-477D-B9F1-50D4D684B7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2980" t="42528" r="15491" b="17041"/>
          <a:stretch>
            <a:fillRect/>
          </a:stretch>
        </p:blipFill>
        <p:spPr bwMode="auto">
          <a:xfrm>
            <a:off x="342900" y="3641725"/>
            <a:ext cx="270351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8" name="AutoShape 22">
            <a:extLst>
              <a:ext uri="{FF2B5EF4-FFF2-40B4-BE49-F238E27FC236}">
                <a16:creationId xmlns:a16="http://schemas.microsoft.com/office/drawing/2014/main" id="{D1362130-8107-422F-A873-791F003C2DE0}"/>
              </a:ext>
            </a:extLst>
          </p:cNvPr>
          <p:cNvSpPr>
            <a:spLocks noChangeArrowheads="1"/>
          </p:cNvSpPr>
          <p:nvPr/>
        </p:nvSpPr>
        <p:spPr bwMode="auto">
          <a:xfrm>
            <a:off x="7200900" y="1524000"/>
            <a:ext cx="266700" cy="774700"/>
          </a:xfrm>
          <a:prstGeom prst="downArrow">
            <a:avLst>
              <a:gd name="adj1" fmla="val 50000"/>
              <a:gd name="adj2" fmla="val 72619"/>
            </a:avLst>
          </a:prstGeom>
          <a:solidFill>
            <a:schemeClr val="bg1"/>
          </a:solidFill>
          <a:ln w="9525">
            <a:solidFill>
              <a:srgbClr val="000000"/>
            </a:solidFill>
            <a:miter lim="800000"/>
            <a:headEnd/>
            <a:tailEnd/>
          </a:ln>
          <a:effectLst/>
        </p:spPr>
        <p:txBody>
          <a:bodyPr wrap="none" anchor="ctr"/>
          <a:lstStyle/>
          <a:p>
            <a:pPr>
              <a:defRPr/>
            </a:pPr>
            <a:endParaRPr lang="en-GB">
              <a:latin typeface="Arial" charset="0"/>
            </a:endParaRPr>
          </a:p>
        </p:txBody>
      </p:sp>
      <p:sp>
        <p:nvSpPr>
          <p:cNvPr id="24600" name="AutoShape 24">
            <a:extLst>
              <a:ext uri="{FF2B5EF4-FFF2-40B4-BE49-F238E27FC236}">
                <a16:creationId xmlns:a16="http://schemas.microsoft.com/office/drawing/2014/main" id="{882C8CF3-3F5D-40B9-8989-68B705A86692}"/>
              </a:ext>
            </a:extLst>
          </p:cNvPr>
          <p:cNvSpPr>
            <a:spLocks noChangeArrowheads="1"/>
          </p:cNvSpPr>
          <p:nvPr/>
        </p:nvSpPr>
        <p:spPr bwMode="auto">
          <a:xfrm>
            <a:off x="762000" y="3835400"/>
            <a:ext cx="850900" cy="317500"/>
          </a:xfrm>
          <a:prstGeom prst="rightArrow">
            <a:avLst>
              <a:gd name="adj1" fmla="val 50000"/>
              <a:gd name="adj2" fmla="val 67000"/>
            </a:avLst>
          </a:prstGeom>
          <a:solidFill>
            <a:schemeClr val="bg1"/>
          </a:solidFill>
          <a:ln w="9525">
            <a:solidFill>
              <a:srgbClr val="000000"/>
            </a:solidFill>
            <a:miter lim="800000"/>
            <a:headEnd/>
            <a:tailEnd/>
          </a:ln>
          <a:effectLst/>
        </p:spPr>
        <p:txBody>
          <a:bodyPr wrap="none" anchor="ctr"/>
          <a:lstStyle/>
          <a:p>
            <a:pPr>
              <a:defRPr/>
            </a:pPr>
            <a:endParaRPr lang="en-GB">
              <a:latin typeface="Arial" charset="0"/>
            </a:endParaRPr>
          </a:p>
        </p:txBody>
      </p:sp>
      <p:pic>
        <p:nvPicPr>
          <p:cNvPr id="15" name="Picture 14">
            <a:extLst>
              <a:ext uri="{FF2B5EF4-FFF2-40B4-BE49-F238E27FC236}">
                <a16:creationId xmlns:a16="http://schemas.microsoft.com/office/drawing/2014/main" id="{5883C22F-EAB4-4AA3-9B9C-852FBACB889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a:extLst>
              <a:ext uri="{FF2B5EF4-FFF2-40B4-BE49-F238E27FC236}">
                <a16:creationId xmlns:a16="http://schemas.microsoft.com/office/drawing/2014/main" id="{2FA77F83-A666-4DF2-B9DA-49B334B0528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66128" y="95697"/>
            <a:ext cx="432906" cy="44564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par>
                                <p:cTn id="11" presetID="22" presetClass="entr" presetSubtype="1" fill="hold" grpId="0" nodeType="withEffect">
                                  <p:stCondLst>
                                    <p:cond delay="0"/>
                                  </p:stCondLst>
                                  <p:childTnLst>
                                    <p:set>
                                      <p:cBhvr>
                                        <p:cTn id="12" dur="1" fill="hold">
                                          <p:stCondLst>
                                            <p:cond delay="0"/>
                                          </p:stCondLst>
                                        </p:cTn>
                                        <p:tgtEl>
                                          <p:spTgt spid="24598"/>
                                        </p:tgtEl>
                                        <p:attrNameLst>
                                          <p:attrName>style.visibility</p:attrName>
                                        </p:attrNameLst>
                                      </p:cBhvr>
                                      <p:to>
                                        <p:strVal val="visible"/>
                                      </p:to>
                                    </p:set>
                                    <p:animEffect transition="in" filter="wipe(up)">
                                      <p:cBhvr>
                                        <p:cTn id="13" dur="500"/>
                                        <p:tgtEl>
                                          <p:spTgt spid="24598"/>
                                        </p:tgtEl>
                                      </p:cBhvr>
                                    </p:animEffec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458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9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596"/>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24600"/>
                                        </p:tgtEl>
                                        <p:attrNameLst>
                                          <p:attrName>style.visibility</p:attrName>
                                        </p:attrNameLst>
                                      </p:cBhvr>
                                      <p:to>
                                        <p:strVal val="visible"/>
                                      </p:to>
                                    </p:set>
                                    <p:animEffect transition="in" filter="wipe(left)">
                                      <p:cBhvr>
                                        <p:cTn id="27" dur="500"/>
                                        <p:tgtEl>
                                          <p:spTgt spid="24600"/>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459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8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5" grpId="0"/>
      <p:bldP spid="24587" grpId="0"/>
      <p:bldP spid="24591" grpId="0"/>
      <p:bldP spid="24593" grpId="0"/>
      <p:bldP spid="24594" grpId="0"/>
      <p:bldP spid="24598" grpId="0" animBg="1"/>
      <p:bldP spid="246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BD841FBC-8C7C-45F7-8CB4-3E6F36833D37}"/>
              </a:ext>
            </a:extLst>
          </p:cNvPr>
          <p:cNvSpPr>
            <a:spLocks noGrp="1" noChangeArrowheads="1"/>
          </p:cNvSpPr>
          <p:nvPr>
            <p:ph type="title"/>
          </p:nvPr>
        </p:nvSpPr>
        <p:spPr/>
        <p:txBody>
          <a:bodyPr/>
          <a:lstStyle/>
          <a:p>
            <a:r>
              <a:rPr lang="en-GB" altLang="en-US" dirty="0"/>
              <a:t>Why can I receive radio but not TV?</a:t>
            </a:r>
          </a:p>
        </p:txBody>
      </p:sp>
      <p:pic>
        <p:nvPicPr>
          <p:cNvPr id="7" name="Picture 6">
            <a:extLst>
              <a:ext uri="{FF2B5EF4-FFF2-40B4-BE49-F238E27FC236}">
                <a16:creationId xmlns:a16="http://schemas.microsoft.com/office/drawing/2014/main" id="{B00976B5-3EC1-4731-87F6-7A073D065B8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1843B01-696C-4715-B8B1-FDFB6884A3F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E87A44E5-365E-4E3E-8685-5DF802AE4AEA}"/>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0F44AD7-05BE-4860-96C2-68D42EBF1D2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5575"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F0D37E2E-84B5-4D60-8794-0639D19BB652}"/>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06890D3-A5DE-4C05-9825-DF4EE578ADB9}"/>
              </a:ext>
            </a:extLst>
          </p:cNvPr>
          <p:cNvSpPr>
            <a:spLocks noGrp="1" noChangeArrowheads="1"/>
          </p:cNvSpPr>
          <p:nvPr>
            <p:ph type="title"/>
          </p:nvPr>
        </p:nvSpPr>
        <p:spPr/>
        <p:txBody>
          <a:bodyPr/>
          <a:lstStyle/>
          <a:p>
            <a:r>
              <a:rPr lang="en-GB" altLang="en-US" dirty="0"/>
              <a:t>Diffraction of sound</a:t>
            </a:r>
          </a:p>
        </p:txBody>
      </p:sp>
      <p:sp>
        <p:nvSpPr>
          <p:cNvPr id="572420" name="Text Box 4">
            <a:extLst>
              <a:ext uri="{FF2B5EF4-FFF2-40B4-BE49-F238E27FC236}">
                <a16:creationId xmlns:a16="http://schemas.microsoft.com/office/drawing/2014/main" id="{B9AB4B89-FE8E-45C8-B7E8-585BF4A09C40}"/>
              </a:ext>
            </a:extLst>
          </p:cNvPr>
          <p:cNvSpPr txBox="1">
            <a:spLocks noChangeArrowheads="1"/>
          </p:cNvSpPr>
          <p:nvPr/>
        </p:nvSpPr>
        <p:spPr bwMode="auto">
          <a:xfrm>
            <a:off x="342900" y="795374"/>
            <a:ext cx="8105775" cy="415498"/>
          </a:xfrm>
          <a:prstGeom prst="rect">
            <a:avLst/>
          </a:prstGeom>
          <a:solidFill>
            <a:srgbClr val="BEDAF0"/>
          </a:solidFill>
          <a:ln>
            <a:noFill/>
          </a:ln>
          <a:extLst/>
        </p:spPr>
        <p:txBody>
          <a:bodyPr wrap="square"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 can we hear sound when we cannot see its source?</a:t>
            </a:r>
          </a:p>
        </p:txBody>
      </p:sp>
      <p:sp>
        <p:nvSpPr>
          <p:cNvPr id="572422" name="Text Box 6">
            <a:extLst>
              <a:ext uri="{FF2B5EF4-FFF2-40B4-BE49-F238E27FC236}">
                <a16:creationId xmlns:a16="http://schemas.microsoft.com/office/drawing/2014/main" id="{20641F42-CE20-4754-98E0-EE1C6E48920C}"/>
              </a:ext>
            </a:extLst>
          </p:cNvPr>
          <p:cNvSpPr txBox="1">
            <a:spLocks noChangeArrowheads="1"/>
          </p:cNvSpPr>
          <p:nvPr/>
        </p:nvSpPr>
        <p:spPr bwMode="auto">
          <a:xfrm>
            <a:off x="342900" y="4617728"/>
            <a:ext cx="430716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solidFill>
                  <a:srgbClr val="010066"/>
                </a:solidFill>
              </a:rPr>
              <a:t>Light waves have a much shorter wavelength than sound waves and so are not diffracted by the doorway. </a:t>
            </a:r>
          </a:p>
        </p:txBody>
      </p:sp>
      <p:pic>
        <p:nvPicPr>
          <p:cNvPr id="10" name="Picture 9">
            <a:extLst>
              <a:ext uri="{FF2B5EF4-FFF2-40B4-BE49-F238E27FC236}">
                <a16:creationId xmlns:a16="http://schemas.microsoft.com/office/drawing/2014/main" id="{68E7429A-3159-449F-8540-E0F58911D5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7" name="Text Box 4">
            <a:extLst>
              <a:ext uri="{FF2B5EF4-FFF2-40B4-BE49-F238E27FC236}">
                <a16:creationId xmlns:a16="http://schemas.microsoft.com/office/drawing/2014/main" id="{B04717CC-A98C-4495-8C6F-B96066B6D8FF}"/>
              </a:ext>
            </a:extLst>
          </p:cNvPr>
          <p:cNvSpPr txBox="1">
            <a:spLocks noChangeArrowheads="1"/>
          </p:cNvSpPr>
          <p:nvPr/>
        </p:nvSpPr>
        <p:spPr bwMode="auto">
          <a:xfrm>
            <a:off x="342900" y="2481836"/>
            <a:ext cx="4659468"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You can hear the music because sound waves have a wavelength similar in size to the width of the doorway. This means they are diffracted as they pass through. </a:t>
            </a:r>
          </a:p>
        </p:txBody>
      </p:sp>
      <p:sp>
        <p:nvSpPr>
          <p:cNvPr id="9" name="Text Box 4">
            <a:extLst>
              <a:ext uri="{FF2B5EF4-FFF2-40B4-BE49-F238E27FC236}">
                <a16:creationId xmlns:a16="http://schemas.microsoft.com/office/drawing/2014/main" id="{12DDE5C6-BEA6-4F0D-8697-4876ECF40E15}"/>
              </a:ext>
            </a:extLst>
          </p:cNvPr>
          <p:cNvSpPr txBox="1">
            <a:spLocks noChangeArrowheads="1"/>
          </p:cNvSpPr>
          <p:nvPr/>
        </p:nvSpPr>
        <p:spPr bwMode="auto">
          <a:xfrm>
            <a:off x="342899" y="1453939"/>
            <a:ext cx="810577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Imagine approaching an open door. You cannot see inside the room, but you can hear music coming from the room. </a:t>
            </a:r>
          </a:p>
        </p:txBody>
      </p:sp>
      <p:pic>
        <p:nvPicPr>
          <p:cNvPr id="4" name="Picture 3">
            <a:extLst>
              <a:ext uri="{FF2B5EF4-FFF2-40B4-BE49-F238E27FC236}">
                <a16:creationId xmlns:a16="http://schemas.microsoft.com/office/drawing/2014/main" id="{15BB39E3-9512-4854-901E-E49E5E15F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2727" y="2385236"/>
            <a:ext cx="3798732" cy="3603747"/>
          </a:xfrm>
          <a:prstGeom prst="rect">
            <a:avLst/>
          </a:prstGeom>
        </p:spPr>
      </p:pic>
      <p:pic>
        <p:nvPicPr>
          <p:cNvPr id="12" name="Picture 11">
            <a:extLst>
              <a:ext uri="{FF2B5EF4-FFF2-40B4-BE49-F238E27FC236}">
                <a16:creationId xmlns:a16="http://schemas.microsoft.com/office/drawing/2014/main" id="{7289A0D8-0B58-4D20-B139-9B124DD9D57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242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2" grpId="0" autoUpdateAnimBg="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10B9705-A878-4006-B793-6D5E33B9508D}"/>
              </a:ext>
            </a:extLst>
          </p:cNvPr>
          <p:cNvSpPr>
            <a:spLocks noGrp="1"/>
          </p:cNvSpPr>
          <p:nvPr>
            <p:ph type="title"/>
          </p:nvPr>
        </p:nvSpPr>
        <p:spPr/>
        <p:txBody>
          <a:bodyPr/>
          <a:lstStyle/>
          <a:p>
            <a:r>
              <a:rPr lang="en-GB" altLang="en-US"/>
              <a:t>Diffraction of light</a:t>
            </a:r>
          </a:p>
        </p:txBody>
      </p:sp>
      <p:sp>
        <p:nvSpPr>
          <p:cNvPr id="23555" name="TextBox 1">
            <a:extLst>
              <a:ext uri="{FF2B5EF4-FFF2-40B4-BE49-F238E27FC236}">
                <a16:creationId xmlns:a16="http://schemas.microsoft.com/office/drawing/2014/main" id="{614EDDD7-C5F6-4429-8E56-CB8EC051D6D8}"/>
              </a:ext>
            </a:extLst>
          </p:cNvPr>
          <p:cNvSpPr txBox="1">
            <a:spLocks noChangeArrowheads="1"/>
          </p:cNvSpPr>
          <p:nvPr/>
        </p:nvSpPr>
        <p:spPr bwMode="auto">
          <a:xfrm>
            <a:off x="342900" y="784225"/>
            <a:ext cx="54530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Telescopes have a circular opening called an </a:t>
            </a:r>
            <a:r>
              <a:rPr lang="en-GB" altLang="en-US" b="1">
                <a:solidFill>
                  <a:srgbClr val="286DA6"/>
                </a:solidFill>
              </a:rPr>
              <a:t>aperture</a:t>
            </a:r>
            <a:r>
              <a:rPr lang="en-GB" altLang="en-US">
                <a:solidFill>
                  <a:srgbClr val="010066"/>
                </a:solidFill>
              </a:rPr>
              <a:t>, where the light from distant stars enters.</a:t>
            </a:r>
          </a:p>
        </p:txBody>
      </p:sp>
      <p:sp>
        <p:nvSpPr>
          <p:cNvPr id="205830" name="Rectangle 6">
            <a:extLst>
              <a:ext uri="{FF2B5EF4-FFF2-40B4-BE49-F238E27FC236}">
                <a16:creationId xmlns:a16="http://schemas.microsoft.com/office/drawing/2014/main" id="{559B5A4F-A5D0-4679-9EE3-EC39EB7918E7}"/>
              </a:ext>
            </a:extLst>
          </p:cNvPr>
          <p:cNvSpPr>
            <a:spLocks noChangeArrowheads="1"/>
          </p:cNvSpPr>
          <p:nvPr/>
        </p:nvSpPr>
        <p:spPr bwMode="auto">
          <a:xfrm>
            <a:off x="342900" y="2189163"/>
            <a:ext cx="56578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Unfortunately, light can diffract at </a:t>
            </a:r>
          </a:p>
          <a:p>
            <a:r>
              <a:rPr lang="en-GB" altLang="en-US">
                <a:solidFill>
                  <a:srgbClr val="010066"/>
                </a:solidFill>
              </a:rPr>
              <a:t>the edge of the aperture, giving a distant star the spread out appearance shown.</a:t>
            </a:r>
          </a:p>
        </p:txBody>
      </p:sp>
      <p:sp>
        <p:nvSpPr>
          <p:cNvPr id="28687" name="Text Box 15">
            <a:extLst>
              <a:ext uri="{FF2B5EF4-FFF2-40B4-BE49-F238E27FC236}">
                <a16:creationId xmlns:a16="http://schemas.microsoft.com/office/drawing/2014/main" id="{CA3F709C-E59E-4D12-B9E0-264321A9E7A9}"/>
              </a:ext>
            </a:extLst>
          </p:cNvPr>
          <p:cNvSpPr txBox="1">
            <a:spLocks noChangeArrowheads="1"/>
          </p:cNvSpPr>
          <p:nvPr/>
        </p:nvSpPr>
        <p:spPr bwMode="auto">
          <a:xfrm>
            <a:off x="2400300" y="4637088"/>
            <a:ext cx="6543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To make a clear image of a distant star, </a:t>
            </a:r>
          </a:p>
          <a:p>
            <a:r>
              <a:rPr lang="en-GB" altLang="en-US"/>
              <a:t>the telescope aperture needs to be millions of times larger than the wavelength of the light.</a:t>
            </a:r>
          </a:p>
        </p:txBody>
      </p:sp>
      <p:sp>
        <p:nvSpPr>
          <p:cNvPr id="28688" name="Text Box 16">
            <a:extLst>
              <a:ext uri="{FF2B5EF4-FFF2-40B4-BE49-F238E27FC236}">
                <a16:creationId xmlns:a16="http://schemas.microsoft.com/office/drawing/2014/main" id="{D5B63A92-398E-4035-ADCD-8EEF0BB6F7EE}"/>
              </a:ext>
            </a:extLst>
          </p:cNvPr>
          <p:cNvSpPr txBox="1">
            <a:spLocks noChangeArrowheads="1"/>
          </p:cNvSpPr>
          <p:nvPr/>
        </p:nvSpPr>
        <p:spPr bwMode="auto">
          <a:xfrm>
            <a:off x="342900" y="3595688"/>
            <a:ext cx="8609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can mean that two stars close together in the sky can blur together, so they look like a single object.</a:t>
            </a:r>
          </a:p>
        </p:txBody>
      </p:sp>
      <p:pic>
        <p:nvPicPr>
          <p:cNvPr id="28690" name="Picture 18" descr="telescope aperture">
            <a:extLst>
              <a:ext uri="{FF2B5EF4-FFF2-40B4-BE49-F238E27FC236}">
                <a16:creationId xmlns:a16="http://schemas.microsoft.com/office/drawing/2014/main" id="{D91CA093-65BD-498D-90AC-22F46DE75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775" y="960438"/>
            <a:ext cx="27622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9" descr="DDI_nasa_double star_S90-20193">
            <a:extLst>
              <a:ext uri="{FF2B5EF4-FFF2-40B4-BE49-F238E27FC236}">
                <a16:creationId xmlns:a16="http://schemas.microsoft.com/office/drawing/2014/main" id="{29D4998A-7E18-4FB8-AB57-32E03F9DC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0625" t="7222" r="11250" b="60556"/>
          <a:stretch>
            <a:fillRect/>
          </a:stretch>
        </p:blipFill>
        <p:spPr bwMode="auto">
          <a:xfrm>
            <a:off x="342900" y="4597400"/>
            <a:ext cx="17145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8D01F3F-750A-44CC-AED3-E12C5B07C22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54C17B67-71C6-4B7E-83A8-AC36B156E2B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0" grpId="0" autoUpdateAnimBg="0"/>
      <p:bldP spid="28687" grpId="0"/>
      <p:bldP spid="286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8805E20-59C5-403B-89D0-576094B70CBF}"/>
              </a:ext>
            </a:extLst>
          </p:cNvPr>
          <p:cNvSpPr>
            <a:spLocks noGrp="1"/>
          </p:cNvSpPr>
          <p:nvPr>
            <p:ph type="title"/>
          </p:nvPr>
        </p:nvSpPr>
        <p:spPr/>
        <p:txBody>
          <a:bodyPr/>
          <a:lstStyle/>
          <a:p>
            <a:r>
              <a:rPr lang="en-GB" altLang="en-US" dirty="0"/>
              <a:t>Diffraction summary</a:t>
            </a:r>
          </a:p>
        </p:txBody>
      </p:sp>
      <p:pic>
        <p:nvPicPr>
          <p:cNvPr id="7" name="Picture 6">
            <a:extLst>
              <a:ext uri="{FF2B5EF4-FFF2-40B4-BE49-F238E27FC236}">
                <a16:creationId xmlns:a16="http://schemas.microsoft.com/office/drawing/2014/main" id="{CD74AA31-B6E9-4A16-8FE1-FD8980FD8D7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C5B62D7A-E0E6-47E7-9BBE-57640FEDA81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BF23B60A-C30E-4F0D-97DC-1CB3E0E30B8F}"/>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33E32C1-F679-4145-A766-F930D08D2D8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7Aa5xExY"/>
  <p:tag name="ARTICULATE_DESIGN_ID_3_DEFAULT DESIGN" val="9I1nLzRK"/>
  <p:tag name="ARTICULATE_DESIGN_ID_7_DEFAULT DESIGN" val="BFS3LEOo"/>
  <p:tag name="ARTICULATE_DESIGN_ID_1_DEFAULT DESIGN" val="xa3uK5ro"/>
  <p:tag name="ARTICULATE_DESIGN_ID_6_DEFAULT DESIGN" val="ASSEHxgc"/>
  <p:tag name="ARTICULATE_DESIGN_ID_2_DEFAULT DESIGN" val="T4T6KIi1"/>
  <p:tag name="ARTICULATE_DESIGN_ID_5_DEFAULT DESIGN" val="sAjD1kJo"/>
  <p:tag name="ARTICULATE_DESIGN_ID_4_DEFAULT DESIGN" val="guatadNu"/>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14638</TotalTime>
  <Words>880</Words>
  <Application>Microsoft Office PowerPoint</Application>
  <PresentationFormat>On-screen Show (4:3)</PresentationFormat>
  <Paragraphs>70</Paragraphs>
  <Slides>10</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Wingdings 2</vt:lpstr>
      <vt:lpstr>1_Default Design</vt:lpstr>
      <vt:lpstr>7_Default Design</vt:lpstr>
      <vt:lpstr>Diffraction</vt:lpstr>
      <vt:lpstr>Information</vt:lpstr>
      <vt:lpstr>What is diffraction?</vt:lpstr>
      <vt:lpstr>Gap size</vt:lpstr>
      <vt:lpstr>Large gaps and obstacles</vt:lpstr>
      <vt:lpstr>Why can I receive radio but not TV?</vt:lpstr>
      <vt:lpstr>Diffraction of sound</vt:lpstr>
      <vt:lpstr>Diffraction of light</vt:lpstr>
      <vt:lpstr>Diffraction summary</vt:lpstr>
      <vt:lpstr>Diffraction grating</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Diffraction</dc:title>
  <dc:subject>Boardworks High School Physical Science</dc:subject>
  <dc:creator>Boardworks</dc:creator>
  <cp:lastModifiedBy>Tim Crilly</cp:lastModifiedBy>
  <cp:revision>565</cp:revision>
  <dcterms:created xsi:type="dcterms:W3CDTF">2003-10-06T13:07:42Z</dcterms:created>
  <dcterms:modified xsi:type="dcterms:W3CDTF">2019-01-31T15:29:56Z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0E82E3BE-7693-4C94-A175-420D1B9A1E6D</vt:lpwstr>
  </property>
  <property fmtid="{D5CDD505-2E9C-101B-9397-08002B2CF9AE}" pid="3" name="ArticulatePath">
    <vt:lpwstr>Diffraction Dispersion and Interference</vt:lpwstr>
  </property>
</Properties>
</file>