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2.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activeX/activeX3.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activeX/activeX4.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5.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892" r:id="rId1"/>
    <p:sldMasterId id="2147483907" r:id="rId2"/>
  </p:sldMasterIdLst>
  <p:notesMasterIdLst>
    <p:notesMasterId r:id="rId25"/>
  </p:notesMasterIdLst>
  <p:handoutMasterIdLst>
    <p:handoutMasterId r:id="rId26"/>
  </p:handoutMasterIdLst>
  <p:sldIdLst>
    <p:sldId id="352" r:id="rId3"/>
    <p:sldId id="527" r:id="rId4"/>
    <p:sldId id="446" r:id="rId5"/>
    <p:sldId id="442" r:id="rId6"/>
    <p:sldId id="440" r:id="rId7"/>
    <p:sldId id="459" r:id="rId8"/>
    <p:sldId id="432" r:id="rId9"/>
    <p:sldId id="445" r:id="rId10"/>
    <p:sldId id="417" r:id="rId11"/>
    <p:sldId id="383" r:id="rId12"/>
    <p:sldId id="530" r:id="rId13"/>
    <p:sldId id="444" r:id="rId14"/>
    <p:sldId id="420" r:id="rId15"/>
    <p:sldId id="458" r:id="rId16"/>
    <p:sldId id="460" r:id="rId17"/>
    <p:sldId id="448" r:id="rId18"/>
    <p:sldId id="529" r:id="rId19"/>
    <p:sldId id="461" r:id="rId20"/>
    <p:sldId id="462" r:id="rId21"/>
    <p:sldId id="531" r:id="rId22"/>
    <p:sldId id="532" r:id="rId23"/>
    <p:sldId id="533" r:id="rId24"/>
  </p:sldIdLst>
  <p:sldSz cx="9144000" cy="6858000" type="screen4x3"/>
  <p:notesSz cx="6858000" cy="9296400"/>
  <p:embeddedFontLst>
    <p:embeddedFont>
      <p:font typeface="Wingdings 2" panose="05020102010507070707" pitchFamily="18" charset="2"/>
      <p:regular r:id="rId27"/>
    </p:embeddedFont>
  </p:embeddedFontLst>
  <p:custDataLst>
    <p:tags r:id="rId2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906" userDrawn="1">
          <p15:clr>
            <a:srgbClr val="A4A3A4"/>
          </p15:clr>
        </p15:guide>
        <p15:guide id="3" pos="226" userDrawn="1">
          <p15:clr>
            <a:srgbClr val="A4A3A4"/>
          </p15:clr>
        </p15:guide>
        <p15:guide id="4" pos="294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BFDAF0"/>
    <a:srgbClr val="286DA6"/>
    <a:srgbClr val="CC00CC"/>
    <a:srgbClr val="C9FFC9"/>
    <a:srgbClr val="000000"/>
    <a:srgbClr val="FFFF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083" autoAdjust="0"/>
  </p:normalViewPr>
  <p:slideViewPr>
    <p:cSldViewPr snapToGrid="0" showGuides="1">
      <p:cViewPr>
        <p:scale>
          <a:sx n="85" d="100"/>
          <a:sy n="85" d="100"/>
        </p:scale>
        <p:origin x="618" y="162"/>
      </p:cViewPr>
      <p:guideLst>
        <p:guide orient="horz" pos="504"/>
        <p:guide orient="horz" pos="3906"/>
        <p:guide pos="226"/>
        <p:guide pos="294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7C0146FA-9BCF-497C-A5AA-00F17E351E6D}"/>
              </a:ext>
            </a:extLst>
          </p:cNvPr>
          <p:cNvSpPr>
            <a:spLocks noGrp="1" noChangeArrowheads="1"/>
          </p:cNvSpPr>
          <p:nvPr>
            <p:ph type="sldNum" sz="quarter" idx="3"/>
          </p:nvPr>
        </p:nvSpPr>
        <p:spPr bwMode="auto">
          <a:xfrm>
            <a:off x="388620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4C1F430-FF23-4593-B725-946168986CDE}" type="slidenum">
              <a:rPr lang="en-GB" altLang="en-US"/>
              <a:pPr/>
              <a:t>‹#›</a:t>
            </a:fld>
            <a:endParaRPr lang="en-GB" altLang="en-US"/>
          </a:p>
        </p:txBody>
      </p:sp>
      <p:sp>
        <p:nvSpPr>
          <p:cNvPr id="6" name="Rectangle 7">
            <a:extLst>
              <a:ext uri="{FF2B5EF4-FFF2-40B4-BE49-F238E27FC236}">
                <a16:creationId xmlns:a16="http://schemas.microsoft.com/office/drawing/2014/main" id="{55838F89-A30A-4684-A21B-70FA26784FF7}"/>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585A6831-3FF3-42EB-8C2D-CAF523E1DE5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608857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Rectangle 4">
            <a:extLst>
              <a:ext uri="{FF2B5EF4-FFF2-40B4-BE49-F238E27FC236}">
                <a16:creationId xmlns:a16="http://schemas.microsoft.com/office/drawing/2014/main" id="{BFFBC4B6-7A65-4AE3-89B9-34629FC1F0F5}"/>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a:extLst>
              <a:ext uri="{FF2B5EF4-FFF2-40B4-BE49-F238E27FC236}">
                <a16:creationId xmlns:a16="http://schemas.microsoft.com/office/drawing/2014/main" id="{A2F46F7B-5F1C-4991-8DB0-3F036A51D9C8}"/>
              </a:ext>
            </a:extLst>
          </p:cNvPr>
          <p:cNvSpPr>
            <a:spLocks noGrp="1" noChangeArrowheads="1"/>
          </p:cNvSpPr>
          <p:nvPr>
            <p:ph type="body" sz="quarter" idx="3"/>
          </p:nvPr>
        </p:nvSpPr>
        <p:spPr bwMode="auto">
          <a:xfrm>
            <a:off x="914401" y="4415790"/>
            <a:ext cx="50292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3015" name="Rectangle 7">
            <a:extLst>
              <a:ext uri="{FF2B5EF4-FFF2-40B4-BE49-F238E27FC236}">
                <a16:creationId xmlns:a16="http://schemas.microsoft.com/office/drawing/2014/main" id="{7B7F41F7-0908-44CC-9119-A2113BDC0B34}"/>
              </a:ext>
            </a:extLst>
          </p:cNvPr>
          <p:cNvSpPr>
            <a:spLocks noGrp="1" noChangeArrowheads="1"/>
          </p:cNvSpPr>
          <p:nvPr>
            <p:ph type="sldNum" sz="quarter" idx="5"/>
          </p:nvPr>
        </p:nvSpPr>
        <p:spPr bwMode="auto">
          <a:xfrm>
            <a:off x="388620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0D5DC24-D660-4A1E-A242-DC93C1CF371D}" type="slidenum">
              <a:rPr lang="en-GB" altLang="en-US"/>
              <a:pPr/>
              <a:t>‹#›</a:t>
            </a:fld>
            <a:endParaRPr lang="en-GB" altLang="en-US"/>
          </a:p>
        </p:txBody>
      </p:sp>
      <p:sp>
        <p:nvSpPr>
          <p:cNvPr id="8" name="Rectangle 7">
            <a:extLst>
              <a:ext uri="{FF2B5EF4-FFF2-40B4-BE49-F238E27FC236}">
                <a16:creationId xmlns:a16="http://schemas.microsoft.com/office/drawing/2014/main" id="{8EF9484E-9529-4092-86C8-E1439CB5C4C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CE814F07-3E83-4F0C-95B6-44C325579A4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866416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A993C002-C2C9-49D6-90EB-F68680A36CE0}"/>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9288A911-19DB-456D-93E5-47B68CB82983}"/>
              </a:ext>
            </a:extLst>
          </p:cNvPr>
          <p:cNvSpPr>
            <a:spLocks noGrp="1" noChangeArrowheads="1"/>
          </p:cNvSpPr>
          <p:nvPr>
            <p:ph type="body" idx="1"/>
          </p:nvPr>
        </p:nvSpPr>
        <p:spPr>
          <a:noFill/>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357D7B1-0AA4-4F13-B739-6104C9825F8C}"/>
              </a:ext>
            </a:extLst>
          </p:cNvPr>
          <p:cNvSpPr>
            <a:spLocks noGrp="1"/>
          </p:cNvSpPr>
          <p:nvPr>
            <p:ph type="sldNum" sz="quarter" idx="10"/>
          </p:nvPr>
        </p:nvSpPr>
        <p:spPr/>
        <p:txBody>
          <a:bodyPr/>
          <a:lstStyle/>
          <a:p>
            <a:fld id="{50D5DC24-D660-4A1E-A242-DC93C1CF371D}"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4870FABF-BCA1-4E58-A1C0-FD0BF222AFF8}"/>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C19B8731-D226-4208-BB4F-1BBD85982078}"/>
              </a:ext>
            </a:extLst>
          </p:cNvPr>
          <p:cNvSpPr>
            <a:spLocks noGrp="1" noChangeArrowheads="1"/>
          </p:cNvSpPr>
          <p:nvPr>
            <p:ph type="body" idx="1"/>
          </p:nvPr>
        </p:nvSpPr>
        <p:spPr>
          <a:noFill/>
        </p:spPr>
        <p:txBody>
          <a:bodyPr/>
          <a:lstStyle/>
          <a:p>
            <a:pPr eaLnBrk="1" hangingPunct="1"/>
            <a:endParaRPr lang="en-GB" altLang="en-US" b="0" dirty="0">
              <a:latin typeface="Arial" panose="020B0604020202020204" pitchFamily="34" charset="0"/>
            </a:endParaRPr>
          </a:p>
        </p:txBody>
      </p:sp>
      <p:sp>
        <p:nvSpPr>
          <p:cNvPr id="2" name="Slide Number Placeholder 1">
            <a:extLst>
              <a:ext uri="{FF2B5EF4-FFF2-40B4-BE49-F238E27FC236}">
                <a16:creationId xmlns:a16="http://schemas.microsoft.com/office/drawing/2014/main" id="{C3E8C2AF-B1BA-4ED9-946C-1A8ADEB1E8BF}"/>
              </a:ext>
            </a:extLst>
          </p:cNvPr>
          <p:cNvSpPr>
            <a:spLocks noGrp="1"/>
          </p:cNvSpPr>
          <p:nvPr>
            <p:ph type="sldNum" sz="quarter" idx="10"/>
          </p:nvPr>
        </p:nvSpPr>
        <p:spPr/>
        <p:txBody>
          <a:bodyPr/>
          <a:lstStyle/>
          <a:p>
            <a:fld id="{50D5DC24-D660-4A1E-A242-DC93C1CF371D}"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BE2B2F29-F806-4349-AE5A-B2D977398082}"/>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DA7BA86D-3481-441C-B85C-C69070D50283}"/>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and/or evaluate questions that challenge the premise(s) of an argument, the interpretation of a data set, or the suitability of the design.</a:t>
            </a:r>
            <a:endParaRPr lang="en-GB" dirty="0">
              <a:effectLst/>
            </a:endParaRPr>
          </a:p>
        </p:txBody>
      </p:sp>
      <p:sp>
        <p:nvSpPr>
          <p:cNvPr id="2" name="Slide Number Placeholder 1">
            <a:extLst>
              <a:ext uri="{FF2B5EF4-FFF2-40B4-BE49-F238E27FC236}">
                <a16:creationId xmlns:a16="http://schemas.microsoft.com/office/drawing/2014/main" id="{ECC1AC21-11CA-4221-BB57-28790E9F7998}"/>
              </a:ext>
            </a:extLst>
          </p:cNvPr>
          <p:cNvSpPr>
            <a:spLocks noGrp="1"/>
          </p:cNvSpPr>
          <p:nvPr>
            <p:ph type="sldNum" sz="quarter" idx="10"/>
          </p:nvPr>
        </p:nvSpPr>
        <p:spPr/>
        <p:txBody>
          <a:bodyPr/>
          <a:lstStyle/>
          <a:p>
            <a:fld id="{50D5DC24-D660-4A1E-A242-DC93C1CF371D}" type="slidenum">
              <a:rPr lang="en-GB" altLang="en-US" smtClean="0"/>
              <a:pPr/>
              <a:t>11</a:t>
            </a:fld>
            <a:endParaRPr lang="en-GB" altLang="en-US"/>
          </a:p>
        </p:txBody>
      </p:sp>
    </p:spTree>
    <p:extLst>
      <p:ext uri="{BB962C8B-B14F-4D97-AF65-F5344CB8AC3E}">
        <p14:creationId xmlns:p14="http://schemas.microsoft.com/office/powerpoint/2010/main" val="3648502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80B3D39A-1B57-4C07-8643-19357E43DF00}"/>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F1A153C3-361D-4886-AD5B-DCC5D5C7121D}"/>
              </a:ext>
            </a:extLst>
          </p:cNvPr>
          <p:cNvSpPr>
            <a:spLocks noGrp="1" noChangeArrowheads="1"/>
          </p:cNvSpPr>
          <p:nvPr>
            <p:ph type="body" idx="1"/>
          </p:nvPr>
        </p:nvSpPr>
        <p:spPr>
          <a:noFill/>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classification activity to increase class participation.</a:t>
            </a:r>
          </a:p>
        </p:txBody>
      </p:sp>
      <p:sp>
        <p:nvSpPr>
          <p:cNvPr id="2" name="Slide Number Placeholder 1">
            <a:extLst>
              <a:ext uri="{FF2B5EF4-FFF2-40B4-BE49-F238E27FC236}">
                <a16:creationId xmlns:a16="http://schemas.microsoft.com/office/drawing/2014/main" id="{2CE4CB0E-5CEA-4FE8-9F04-C2025F2DCC32}"/>
              </a:ext>
            </a:extLst>
          </p:cNvPr>
          <p:cNvSpPr>
            <a:spLocks noGrp="1"/>
          </p:cNvSpPr>
          <p:nvPr>
            <p:ph type="sldNum" sz="quarter" idx="10"/>
          </p:nvPr>
        </p:nvSpPr>
        <p:spPr/>
        <p:txBody>
          <a:bodyPr/>
          <a:lstStyle/>
          <a:p>
            <a:fld id="{50D5DC24-D660-4A1E-A242-DC93C1CF371D}"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74F8C7BF-87E5-4C1F-83E7-6D06103B4AD0}"/>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405196BA-64C9-421D-807B-8E5C105B1BAE}"/>
              </a:ext>
            </a:extLst>
          </p:cNvPr>
          <p:cNvSpPr>
            <a:spLocks noGrp="1" noChangeArrowheads="1"/>
          </p:cNvSpPr>
          <p:nvPr>
            <p:ph type="body" idx="1"/>
          </p:nvPr>
        </p:nvSpPr>
        <p:spPr>
          <a:noFill/>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matching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communications terms.</a:t>
            </a:r>
          </a:p>
        </p:txBody>
      </p:sp>
      <p:sp>
        <p:nvSpPr>
          <p:cNvPr id="2" name="Slide Number Placeholder 1">
            <a:extLst>
              <a:ext uri="{FF2B5EF4-FFF2-40B4-BE49-F238E27FC236}">
                <a16:creationId xmlns:a16="http://schemas.microsoft.com/office/drawing/2014/main" id="{AD67A87D-F3A8-4EF4-B913-91C08EEA37E2}"/>
              </a:ext>
            </a:extLst>
          </p:cNvPr>
          <p:cNvSpPr>
            <a:spLocks noGrp="1"/>
          </p:cNvSpPr>
          <p:nvPr>
            <p:ph type="sldNum" sz="quarter" idx="10"/>
          </p:nvPr>
        </p:nvSpPr>
        <p:spPr/>
        <p:txBody>
          <a:bodyPr/>
          <a:lstStyle/>
          <a:p>
            <a:fld id="{50D5DC24-D660-4A1E-A242-DC93C1CF371D}" type="slidenum">
              <a:rPr lang="en-GB" altLang="en-US" smtClean="0"/>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C02F58F9-5D17-4244-AB5C-93AFA40373A0}"/>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CCED0C73-D53D-4F69-8EEA-82FFE4D2EDD9}"/>
              </a:ext>
            </a:extLst>
          </p:cNvPr>
          <p:cNvSpPr>
            <a:spLocks noGrp="1" noChangeArrowheads="1"/>
          </p:cNvSpPr>
          <p:nvPr>
            <p:ph type="body" idx="1"/>
          </p:nvPr>
        </p:nvSpPr>
        <p:spPr>
          <a:noFill/>
        </p:spPr>
        <p:txBody>
          <a:bodyPr/>
          <a:lstStyle/>
          <a:p>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Digital Information</a:t>
            </a:r>
            <a:r>
              <a:rPr lang="en-GB" altLang="en-US" dirty="0">
                <a:latin typeface="Arial" panose="020B0604020202020204" pitchFamily="34" charset="0"/>
              </a:rPr>
              <a: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CAAB73E3-A654-44CE-ADF2-A4F0270F476D}"/>
              </a:ext>
            </a:extLst>
          </p:cNvPr>
          <p:cNvSpPr>
            <a:spLocks noGrp="1"/>
          </p:cNvSpPr>
          <p:nvPr>
            <p:ph type="sldNum" sz="quarter" idx="10"/>
          </p:nvPr>
        </p:nvSpPr>
        <p:spPr/>
        <p:txBody>
          <a:bodyPr/>
          <a:lstStyle/>
          <a:p>
            <a:fld id="{50D5DC24-D660-4A1E-A242-DC93C1CF371D}" type="slidenum">
              <a:rPr lang="en-GB" altLang="en-US" smtClean="0"/>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5DA529-6197-4641-A523-DBAA99FFD5FE}"/>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1CE50062-E7EA-4684-B300-965A4CCA0CEF}"/>
              </a:ext>
            </a:extLst>
          </p:cNvPr>
          <p:cNvSpPr>
            <a:spLocks noGrp="1"/>
          </p:cNvSpPr>
          <p:nvPr>
            <p:ph type="body" idx="1"/>
          </p:nvPr>
        </p:nvSpPr>
        <p:spPr>
          <a:noFill/>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Teacher notes</a:t>
            </a:r>
          </a:p>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Some students may wonder how a CCD is able to record the </a:t>
            </a:r>
            <a:r>
              <a:rPr lang="en-GB" altLang="en-US" dirty="0" err="1">
                <a:latin typeface="Arial" panose="020B0604020202020204" pitchFamily="34" charset="0"/>
              </a:rPr>
              <a:t>color</a:t>
            </a:r>
            <a:r>
              <a:rPr lang="en-GB" altLang="en-US" dirty="0">
                <a:latin typeface="Arial" panose="020B0604020202020204" pitchFamily="34" charset="0"/>
              </a:rPr>
              <a:t> of the incident light. A </a:t>
            </a:r>
            <a:r>
              <a:rPr lang="en-GB" altLang="en-US" dirty="0" err="1">
                <a:latin typeface="Arial" panose="020B0604020202020204" pitchFamily="34" charset="0"/>
              </a:rPr>
              <a:t>color</a:t>
            </a:r>
            <a:r>
              <a:rPr lang="en-GB" altLang="en-US" dirty="0">
                <a:latin typeface="Arial" panose="020B0604020202020204" pitchFamily="34" charset="0"/>
              </a:rPr>
              <a:t> CCD contains a mixture of red, green and blue pixels. These pixels use </a:t>
            </a:r>
            <a:r>
              <a:rPr lang="en-GB" altLang="en-US" dirty="0" err="1">
                <a:latin typeface="Arial" panose="020B0604020202020204" pitchFamily="34" charset="0"/>
              </a:rPr>
              <a:t>colored</a:t>
            </a:r>
            <a:r>
              <a:rPr lang="en-GB" altLang="en-US" dirty="0">
                <a:latin typeface="Arial" panose="020B0604020202020204" pitchFamily="34" charset="0"/>
              </a:rPr>
              <a:t> filters so that only light of the desired </a:t>
            </a:r>
            <a:r>
              <a:rPr lang="en-GB" altLang="en-US" dirty="0" err="1">
                <a:latin typeface="Arial" panose="020B0604020202020204" pitchFamily="34" charset="0"/>
              </a:rPr>
              <a:t>color</a:t>
            </a:r>
            <a:r>
              <a:rPr lang="en-GB" altLang="en-US" dirty="0">
                <a:latin typeface="Arial" panose="020B0604020202020204" pitchFamily="34" charset="0"/>
              </a:rPr>
              <a:t> reaches the photoelectric material and is detected.</a:t>
            </a:r>
          </a:p>
          <a:p>
            <a:pPr marL="0" marR="0" lvl="0" indent="0" algn="l" defTabSz="914400" rtl="0" eaLnBrk="0" fontAlgn="base" latinLnBrk="0" hangingPunct="0">
              <a:lnSpc>
                <a:spcPct val="10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For more information about the photoelectric effect, please refer to the </a:t>
            </a:r>
            <a:r>
              <a:rPr lang="en-GB" altLang="en-US" i="1" dirty="0" err="1">
                <a:latin typeface="Arial" panose="020B0604020202020204" pitchFamily="34" charset="0"/>
              </a:rPr>
              <a:t>The</a:t>
            </a:r>
            <a:r>
              <a:rPr lang="en-GB" altLang="en-US" i="1" dirty="0">
                <a:latin typeface="Arial" panose="020B0604020202020204" pitchFamily="34" charset="0"/>
              </a:rPr>
              <a:t> Photoelectric Effect </a:t>
            </a:r>
            <a:r>
              <a:rPr lang="en-GB" altLang="en-US" dirty="0">
                <a:latin typeface="Arial" panose="020B0604020202020204" pitchFamily="34" charset="0"/>
              </a:rPr>
              <a:t>presentation.</a:t>
            </a:r>
          </a:p>
          <a:p>
            <a:pPr marL="0" marR="0" lvl="0" indent="0" algn="l" defTabSz="914400" rtl="0" eaLnBrk="0" fontAlgn="base" latinLnBrk="0" hangingPunct="0">
              <a:lnSpc>
                <a:spcPct val="10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BC03B95F-B341-4B50-9FCA-5AB633C67A96}"/>
              </a:ext>
            </a:extLst>
          </p:cNvPr>
          <p:cNvSpPr>
            <a:spLocks noGrp="1"/>
          </p:cNvSpPr>
          <p:nvPr>
            <p:ph type="sldNum" sz="quarter" idx="10"/>
          </p:nvPr>
        </p:nvSpPr>
        <p:spPr/>
        <p:txBody>
          <a:bodyPr/>
          <a:lstStyle/>
          <a:p>
            <a:fld id="{50D5DC24-D660-4A1E-A242-DC93C1CF371D}" type="slidenum">
              <a:rPr lang="en-GB" altLang="en-US" smtClean="0"/>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CC1B0A91-4F18-4B5E-A614-03B1E2D43D06}"/>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FC4E7556-B12C-48EA-891F-5E18A42562F2}"/>
              </a:ext>
            </a:extLst>
          </p:cNvPr>
          <p:cNvSpPr>
            <a:spLocks noGrp="1" noChangeArrowheads="1"/>
          </p:cNvSpPr>
          <p:nvPr>
            <p:ph type="body" idx="1"/>
          </p:nvPr>
        </p:nvSpPr>
        <p:spPr>
          <a:noFill/>
        </p:spPr>
        <p:txBody>
          <a:bodyPr/>
          <a:lstStyle/>
          <a:p>
            <a:pPr eaLnBrk="1" hangingPunct="1"/>
            <a:r>
              <a:rPr lang="en-GB" altLang="en-US" b="1" dirty="0">
                <a:latin typeface="Arial" panose="020B0604020202020204" pitchFamily="34" charset="0"/>
              </a:rPr>
              <a:t>Photo credits: </a:t>
            </a:r>
            <a:r>
              <a:rPr lang="en-GB" altLang="en-US" dirty="0">
                <a:latin typeface="Arial" panose="020B0604020202020204" pitchFamily="34" charset="0"/>
              </a:rPr>
              <a:t>vinyl © Fabricio Scaff, CDs © Elvis Santana</a:t>
            </a:r>
          </a:p>
        </p:txBody>
      </p:sp>
      <p:sp>
        <p:nvSpPr>
          <p:cNvPr id="2" name="Slide Number Placeholder 1">
            <a:extLst>
              <a:ext uri="{FF2B5EF4-FFF2-40B4-BE49-F238E27FC236}">
                <a16:creationId xmlns:a16="http://schemas.microsoft.com/office/drawing/2014/main" id="{ED739986-AF01-4107-BE8F-EA6BF01C8C20}"/>
              </a:ext>
            </a:extLst>
          </p:cNvPr>
          <p:cNvSpPr>
            <a:spLocks noGrp="1"/>
          </p:cNvSpPr>
          <p:nvPr>
            <p:ph type="sldNum" sz="quarter" idx="10"/>
          </p:nvPr>
        </p:nvSpPr>
        <p:spPr/>
        <p:txBody>
          <a:bodyPr/>
          <a:lstStyle/>
          <a:p>
            <a:fld id="{50D5DC24-D660-4A1E-A242-DC93C1CF371D}" type="slidenum">
              <a:rPr lang="en-GB" altLang="en-US" smtClean="0"/>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5DA529-6197-4641-A523-DBAA99FFD5FE}"/>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1CE50062-E7EA-4684-B300-965A4CCA0CEF}"/>
              </a:ext>
            </a:extLst>
          </p:cNvPr>
          <p:cNvSpPr>
            <a:spLocks noGrp="1"/>
          </p:cNvSpPr>
          <p:nvPr>
            <p:ph type="body" idx="1"/>
          </p:nvPr>
        </p:nvSpPr>
        <p:spPr>
          <a:noFill/>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Introduces concept of the byte as a unit of storage. This could provoke discussion about smartphones’ storage of multimedia files.</a:t>
            </a:r>
          </a:p>
        </p:txBody>
      </p:sp>
      <p:sp>
        <p:nvSpPr>
          <p:cNvPr id="2" name="Slide Number Placeholder 1">
            <a:extLst>
              <a:ext uri="{FF2B5EF4-FFF2-40B4-BE49-F238E27FC236}">
                <a16:creationId xmlns:a16="http://schemas.microsoft.com/office/drawing/2014/main" id="{CE0028F3-659B-47AF-9CC5-4823AA857398}"/>
              </a:ext>
            </a:extLst>
          </p:cNvPr>
          <p:cNvSpPr>
            <a:spLocks noGrp="1"/>
          </p:cNvSpPr>
          <p:nvPr>
            <p:ph type="sldNum" sz="quarter" idx="10"/>
          </p:nvPr>
        </p:nvSpPr>
        <p:spPr/>
        <p:txBody>
          <a:bodyPr/>
          <a:lstStyle/>
          <a:p>
            <a:fld id="{50D5DC24-D660-4A1E-A242-DC93C1CF371D}" type="slidenum">
              <a:rPr lang="en-GB" altLang="en-US" smtClean="0"/>
              <a:pPr/>
              <a:t>17</a:t>
            </a:fld>
            <a:endParaRPr lang="en-GB" altLang="en-US"/>
          </a:p>
        </p:txBody>
      </p:sp>
    </p:spTree>
    <p:extLst>
      <p:ext uri="{BB962C8B-B14F-4D97-AF65-F5344CB8AC3E}">
        <p14:creationId xmlns:p14="http://schemas.microsoft.com/office/powerpoint/2010/main" val="1959793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6935312-FCDB-4C61-9DF9-AE568D16B429}"/>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B8E0B4C5-7B69-4E22-9BB2-0961E57E312E}"/>
              </a:ext>
            </a:extLst>
          </p:cNvPr>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CAC206F-8AF4-4206-ACFC-39F517108081}"/>
              </a:ext>
            </a:extLst>
          </p:cNvPr>
          <p:cNvSpPr>
            <a:spLocks noGrp="1"/>
          </p:cNvSpPr>
          <p:nvPr>
            <p:ph type="sldNum" sz="quarter" idx="10"/>
          </p:nvPr>
        </p:nvSpPr>
        <p:spPr/>
        <p:txBody>
          <a:bodyPr/>
          <a:lstStyle/>
          <a:p>
            <a:fld id="{50D5DC24-D660-4A1E-A242-DC93C1CF371D}" type="slidenum">
              <a:rPr lang="en-GB" altLang="en-US" smtClean="0"/>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DDDFED8-0AE3-4D18-95D3-8299F1F2AD28}"/>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1A01A884-64D5-4776-91BA-3849C9F4A31E}"/>
              </a:ext>
            </a:extLst>
          </p:cNvPr>
          <p:cNvSpPr>
            <a:spLocks noGrp="1"/>
          </p:cNvSpPr>
          <p:nvPr>
            <p:ph type="body" idx="1"/>
          </p:nvPr>
        </p:nvSpPr>
        <p:spPr>
          <a:noFill/>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slide should provoke discussion about the recent arrival of very cheap memory, and how it has changed peoples lives.</a:t>
            </a:r>
          </a:p>
          <a:p>
            <a:endParaRPr lang="en-GB" altLang="en-US" dirty="0">
              <a:latin typeface="Arial" panose="020B0604020202020204" pitchFamily="34" charset="0"/>
            </a:endParaRPr>
          </a:p>
          <a:p>
            <a:r>
              <a:rPr lang="en-GB" altLang="en-US" b="1" dirty="0">
                <a:latin typeface="Arial" panose="020B0604020202020204" pitchFamily="34" charset="0"/>
              </a:rPr>
              <a:t>Photo credits: </a:t>
            </a:r>
            <a:r>
              <a:rPr lang="en-GB" altLang="en-US" b="0" dirty="0">
                <a:latin typeface="Arial" panose="020B0604020202020204" pitchFamily="34" charset="0"/>
              </a:rPr>
              <a:t>bookshelves © </a:t>
            </a:r>
            <a:r>
              <a:rPr lang="en-GB" altLang="en-US" b="0" dirty="0" err="1">
                <a:latin typeface="Arial" panose="020B0604020202020204" pitchFamily="34" charset="0"/>
              </a:rPr>
              <a:t>Orini</a:t>
            </a:r>
            <a:r>
              <a:rPr lang="en-GB" altLang="en-US" b="0" dirty="0">
                <a:latin typeface="Arial" panose="020B0604020202020204" pitchFamily="34" charset="0"/>
              </a:rPr>
              <a:t>, tablet © Maksim </a:t>
            </a:r>
            <a:r>
              <a:rPr lang="en-GB" altLang="en-US" b="0" dirty="0" err="1">
                <a:latin typeface="Arial" panose="020B0604020202020204" pitchFamily="34" charset="0"/>
              </a:rPr>
              <a:t>Kabakou</a:t>
            </a:r>
            <a:r>
              <a:rPr lang="en-GB" altLang="en-US" b="0" dirty="0">
                <a:latin typeface="Arial" panose="020B0604020202020204" pitchFamily="34" charset="0"/>
              </a:rPr>
              <a:t>,</a:t>
            </a:r>
            <a:r>
              <a:rPr lang="en-GB" altLang="en-US" dirty="0">
                <a:latin typeface="Arial" panose="020B0604020202020204" pitchFamily="34" charset="0"/>
              </a:rPr>
              <a:t> both at shutterstock.com 2018</a:t>
            </a:r>
          </a:p>
        </p:txBody>
      </p:sp>
      <p:sp>
        <p:nvSpPr>
          <p:cNvPr id="2" name="Slide Number Placeholder 1">
            <a:extLst>
              <a:ext uri="{FF2B5EF4-FFF2-40B4-BE49-F238E27FC236}">
                <a16:creationId xmlns:a16="http://schemas.microsoft.com/office/drawing/2014/main" id="{9EACE050-B966-4DD5-A4BD-D1492B981612}"/>
              </a:ext>
            </a:extLst>
          </p:cNvPr>
          <p:cNvSpPr>
            <a:spLocks noGrp="1"/>
          </p:cNvSpPr>
          <p:nvPr>
            <p:ph type="sldNum" sz="quarter" idx="10"/>
          </p:nvPr>
        </p:nvSpPr>
        <p:spPr/>
        <p:txBody>
          <a:bodyPr/>
          <a:lstStyle/>
          <a:p>
            <a:fld id="{50D5DC24-D660-4A1E-A242-DC93C1CF371D}" type="slidenum">
              <a:rPr lang="en-GB" altLang="en-US" smtClean="0"/>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8138F9C-4C9D-4F26-B8EF-9D806A02BD9C}"/>
              </a:ext>
            </a:extLst>
          </p:cNvPr>
          <p:cNvSpPr>
            <a:spLocks noGrp="1"/>
          </p:cNvSpPr>
          <p:nvPr>
            <p:ph type="sldNum" sz="quarter" idx="10"/>
          </p:nvPr>
        </p:nvSpPr>
        <p:spPr/>
        <p:txBody>
          <a:bodyPr/>
          <a:lstStyle/>
          <a:p>
            <a:fld id="{50D5DC24-D660-4A1E-A242-DC93C1CF371D}" type="slidenum">
              <a:rPr lang="en-GB" altLang="en-US" smtClean="0"/>
              <a:pPr/>
              <a:t>2</a:t>
            </a:fld>
            <a:endParaRPr lang="en-GB" altLang="en-US"/>
          </a:p>
        </p:txBody>
      </p:sp>
    </p:spTree>
    <p:extLst>
      <p:ext uri="{BB962C8B-B14F-4D97-AF65-F5344CB8AC3E}">
        <p14:creationId xmlns:p14="http://schemas.microsoft.com/office/powerpoint/2010/main" val="2439111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BE2B2F29-F806-4349-AE5A-B2D977398082}"/>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DA7BA86D-3481-441C-B85C-C69070D50283}"/>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and/or evaluate questions that challenge the premise(s) of an argument, the interpretation of a data set, or the suitability of the design.</a:t>
            </a:r>
            <a:endParaRPr lang="en-GB" dirty="0">
              <a:effectLst/>
            </a:endParaRPr>
          </a:p>
        </p:txBody>
      </p:sp>
      <p:sp>
        <p:nvSpPr>
          <p:cNvPr id="2" name="Slide Number Placeholder 1">
            <a:extLst>
              <a:ext uri="{FF2B5EF4-FFF2-40B4-BE49-F238E27FC236}">
                <a16:creationId xmlns:a16="http://schemas.microsoft.com/office/drawing/2014/main" id="{771E68F0-B683-4AE6-9916-FE60DEACDB54}"/>
              </a:ext>
            </a:extLst>
          </p:cNvPr>
          <p:cNvSpPr>
            <a:spLocks noGrp="1"/>
          </p:cNvSpPr>
          <p:nvPr>
            <p:ph type="sldNum" sz="quarter" idx="10"/>
          </p:nvPr>
        </p:nvSpPr>
        <p:spPr/>
        <p:txBody>
          <a:bodyPr/>
          <a:lstStyle/>
          <a:p>
            <a:fld id="{50D5DC24-D660-4A1E-A242-DC93C1CF371D}" type="slidenum">
              <a:rPr lang="en-GB" altLang="en-US" smtClean="0"/>
              <a:pPr/>
              <a:t>20</a:t>
            </a:fld>
            <a:endParaRPr lang="en-GB" altLang="en-US"/>
          </a:p>
        </p:txBody>
      </p:sp>
    </p:spTree>
    <p:extLst>
      <p:ext uri="{BB962C8B-B14F-4D97-AF65-F5344CB8AC3E}">
        <p14:creationId xmlns:p14="http://schemas.microsoft.com/office/powerpoint/2010/main" val="333051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BE2B2F29-F806-4349-AE5A-B2D977398082}"/>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DA7BA86D-3481-441C-B85C-C69070D50283}"/>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and/or evaluate questions that challenge the premise(s) of an argument, the interpretation of a data set, or the suitability of the design.</a:t>
            </a:r>
            <a:endParaRPr lang="en-GB" dirty="0">
              <a:effectLst/>
            </a:endParaRPr>
          </a:p>
          <a:p>
            <a:pPr marL="0" marR="0" lvl="0" indent="0" algn="l" defTabSz="914400" rtl="0" eaLnBrk="1" fontAlgn="base" latinLnBrk="0" hangingPunct="1">
              <a:lnSpc>
                <a:spcPct val="100000"/>
              </a:lnSpc>
              <a:spcAft>
                <a:spcPct val="0"/>
              </a:spcAft>
              <a:buClrTx/>
              <a:buSzTx/>
              <a:buFontTx/>
              <a:buNone/>
              <a:tabLst/>
              <a:defRPr/>
            </a:pPr>
            <a:endParaRPr lang="en-GB" altLang="en-US" b="1" dirty="0">
              <a:latin typeface="Arial" panose="020B0604020202020204" pitchFamily="34" charset="0"/>
            </a:endParaRPr>
          </a:p>
          <a:p>
            <a:pPr marL="0" marR="0" lvl="0" indent="0" algn="l" defTabSz="914400" rtl="0" eaLnBrk="1" fontAlgn="base" latinLnBrk="0" hangingPunct="1">
              <a:lnSpc>
                <a:spcPct val="100000"/>
              </a:lnSpc>
              <a:spcAft>
                <a:spcPct val="0"/>
              </a:spcAft>
              <a:buClrTx/>
              <a:buSzTx/>
              <a:buFontTx/>
              <a:buNone/>
              <a:tabLst/>
              <a:defRPr/>
            </a:pPr>
            <a:r>
              <a:rPr lang="en-GB" altLang="en-US" b="1" dirty="0">
                <a:latin typeface="Arial" panose="020B0604020202020204" pitchFamily="34" charset="0"/>
              </a:rPr>
              <a:t>Photo credit: </a:t>
            </a:r>
            <a:r>
              <a:rPr lang="en-GB" altLang="en-US" b="0" dirty="0">
                <a:latin typeface="Arial" panose="020B0604020202020204" pitchFamily="34" charset="0"/>
              </a:rPr>
              <a:t>© REDPIXEL.PL,</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EEB02066-566C-43EB-ADE1-3F9819130C8B}"/>
              </a:ext>
            </a:extLst>
          </p:cNvPr>
          <p:cNvSpPr>
            <a:spLocks noGrp="1"/>
          </p:cNvSpPr>
          <p:nvPr>
            <p:ph type="sldNum" sz="quarter" idx="10"/>
          </p:nvPr>
        </p:nvSpPr>
        <p:spPr/>
        <p:txBody>
          <a:bodyPr/>
          <a:lstStyle/>
          <a:p>
            <a:fld id="{50D5DC24-D660-4A1E-A242-DC93C1CF371D}" type="slidenum">
              <a:rPr lang="en-GB" altLang="en-US" smtClean="0"/>
              <a:pPr/>
              <a:t>21</a:t>
            </a:fld>
            <a:endParaRPr lang="en-GB" altLang="en-US"/>
          </a:p>
        </p:txBody>
      </p:sp>
    </p:spTree>
    <p:extLst>
      <p:ext uri="{BB962C8B-B14F-4D97-AF65-F5344CB8AC3E}">
        <p14:creationId xmlns:p14="http://schemas.microsoft.com/office/powerpoint/2010/main" val="3481947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BE2B2F29-F806-4349-AE5A-B2D977398082}"/>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DA7BA86D-3481-441C-B85C-C69070D50283}"/>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and/or evaluate questions that challenge the premise(s) of an argument, the interpretation of a data set, or the suitability of the design.</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Gather, read, and evaluate scientific and/or technical information from multiple authoritative sources, assessing the evidence and usefulness of each source.</a:t>
            </a:r>
            <a:endParaRPr lang="en-GB" dirty="0">
              <a:effectLst/>
            </a:endParaRP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3" name="Slide Number Placeholder 2">
            <a:extLst>
              <a:ext uri="{FF2B5EF4-FFF2-40B4-BE49-F238E27FC236}">
                <a16:creationId xmlns:a16="http://schemas.microsoft.com/office/drawing/2014/main" id="{DEA01CA9-7A37-4B4C-A60C-08CBA2CEEB5B}"/>
              </a:ext>
            </a:extLst>
          </p:cNvPr>
          <p:cNvSpPr>
            <a:spLocks noGrp="1"/>
          </p:cNvSpPr>
          <p:nvPr>
            <p:ph type="sldNum" sz="quarter" idx="10"/>
          </p:nvPr>
        </p:nvSpPr>
        <p:spPr/>
        <p:txBody>
          <a:bodyPr/>
          <a:lstStyle/>
          <a:p>
            <a:fld id="{50D5DC24-D660-4A1E-A242-DC93C1CF371D}" type="slidenum">
              <a:rPr lang="en-GB" altLang="en-US" smtClean="0"/>
              <a:pPr/>
              <a:t>22</a:t>
            </a:fld>
            <a:endParaRPr lang="en-GB" altLang="en-US"/>
          </a:p>
        </p:txBody>
      </p:sp>
    </p:spTree>
    <p:extLst>
      <p:ext uri="{BB962C8B-B14F-4D97-AF65-F5344CB8AC3E}">
        <p14:creationId xmlns:p14="http://schemas.microsoft.com/office/powerpoint/2010/main" val="223037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B061FEF8-BF45-4F7C-A5BB-E2F88DBAFEC9}"/>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83297BAF-7F7C-4AF9-A051-06C7FDFEAE74}"/>
              </a:ext>
            </a:extLst>
          </p:cNvPr>
          <p:cNvSpPr>
            <a:spLocks noGrp="1" noChangeArrowheads="1"/>
          </p:cNvSpPr>
          <p:nvPr>
            <p:ph type="body" idx="1"/>
          </p:nvPr>
        </p:nvSpPr>
        <p:spPr>
          <a:noFill/>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5C6A4A8-DA60-4673-B53D-A38CD95DDFAE}"/>
              </a:ext>
            </a:extLst>
          </p:cNvPr>
          <p:cNvSpPr>
            <a:spLocks noGrp="1"/>
          </p:cNvSpPr>
          <p:nvPr>
            <p:ph type="sldNum" sz="quarter" idx="10"/>
          </p:nvPr>
        </p:nvSpPr>
        <p:spPr/>
        <p:txBody>
          <a:bodyPr/>
          <a:lstStyle/>
          <a:p>
            <a:fld id="{50D5DC24-D660-4A1E-A242-DC93C1CF371D}"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F58E16C8-43F2-48C5-9EA5-1FDB5668BCD6}"/>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DE8BABA2-A00C-423A-8821-AFF74F20093A}"/>
              </a:ext>
            </a:extLst>
          </p:cNvPr>
          <p:cNvSpPr>
            <a:spLocks noGrp="1" noChangeArrowheads="1"/>
          </p:cNvSpPr>
          <p:nvPr>
            <p:ph type="body" idx="1"/>
          </p:nvPr>
        </p:nvSpPr>
        <p:spPr>
          <a:noFill/>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932C61E-5712-43B0-A1EC-EBBD76D89384}"/>
              </a:ext>
            </a:extLst>
          </p:cNvPr>
          <p:cNvSpPr>
            <a:spLocks noGrp="1"/>
          </p:cNvSpPr>
          <p:nvPr>
            <p:ph type="sldNum" sz="quarter" idx="10"/>
          </p:nvPr>
        </p:nvSpPr>
        <p:spPr/>
        <p:txBody>
          <a:bodyPr/>
          <a:lstStyle/>
          <a:p>
            <a:fld id="{50D5DC24-D660-4A1E-A242-DC93C1CF371D}"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CFCD339B-C5C2-4DE3-B8C2-231D958EE0A4}"/>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22877FFC-12DA-44D6-894C-A5883179D445}"/>
              </a:ext>
            </a:extLst>
          </p:cNvPr>
          <p:cNvSpPr>
            <a:spLocks noGrp="1" noChangeArrowheads="1"/>
          </p:cNvSpPr>
          <p:nvPr>
            <p:ph type="body" idx="1"/>
          </p:nvPr>
        </p:nvSpPr>
        <p:spPr>
          <a:noFill/>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Morse code was an early form of digital communication. All computer data can be communicated digitally.</a:t>
            </a:r>
          </a:p>
        </p:txBody>
      </p:sp>
      <p:sp>
        <p:nvSpPr>
          <p:cNvPr id="2" name="Slide Number Placeholder 1">
            <a:extLst>
              <a:ext uri="{FF2B5EF4-FFF2-40B4-BE49-F238E27FC236}">
                <a16:creationId xmlns:a16="http://schemas.microsoft.com/office/drawing/2014/main" id="{B16C8BDE-E83E-45EB-9082-5F0D4F49B52E}"/>
              </a:ext>
            </a:extLst>
          </p:cNvPr>
          <p:cNvSpPr>
            <a:spLocks noGrp="1"/>
          </p:cNvSpPr>
          <p:nvPr>
            <p:ph type="sldNum" sz="quarter" idx="10"/>
          </p:nvPr>
        </p:nvSpPr>
        <p:spPr/>
        <p:txBody>
          <a:bodyPr/>
          <a:lstStyle/>
          <a:p>
            <a:fld id="{50D5DC24-D660-4A1E-A242-DC93C1CF371D}"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69A8E14-A2B7-4055-8539-E7205C2545C1}"/>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6A8E053D-1DAA-4A4F-B306-48B42C1BD583}"/>
              </a:ext>
            </a:extLst>
          </p:cNvPr>
          <p:cNvSpPr>
            <a:spLocks noGrp="1"/>
          </p:cNvSpPr>
          <p:nvPr>
            <p:ph type="body" idx="1"/>
          </p:nvPr>
        </p:nvSpPr>
        <p:spPr>
          <a:noFill/>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can be pointed out that for the digital devices, the HD video camera signals change more rapidly than the CD player’s, which change more rapidly than the mp3 player’s signals. This is because video signals contain more information (and thus more bits) than signals from a CD player. An mp3 file is a compressed digital file that contains fewer bits than a CD quality file; thus, the signal from the mp3 player varies less rapidly than the signal from a CD player.</a:t>
            </a:r>
          </a:p>
        </p:txBody>
      </p:sp>
      <p:sp>
        <p:nvSpPr>
          <p:cNvPr id="2" name="Slide Number Placeholder 1">
            <a:extLst>
              <a:ext uri="{FF2B5EF4-FFF2-40B4-BE49-F238E27FC236}">
                <a16:creationId xmlns:a16="http://schemas.microsoft.com/office/drawing/2014/main" id="{4EB91165-1911-4AC1-AD16-07C660793FEA}"/>
              </a:ext>
            </a:extLst>
          </p:cNvPr>
          <p:cNvSpPr>
            <a:spLocks noGrp="1"/>
          </p:cNvSpPr>
          <p:nvPr>
            <p:ph type="sldNum" sz="quarter" idx="10"/>
          </p:nvPr>
        </p:nvSpPr>
        <p:spPr/>
        <p:txBody>
          <a:bodyPr/>
          <a:lstStyle/>
          <a:p>
            <a:fld id="{50D5DC24-D660-4A1E-A242-DC93C1CF371D}"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BE2B2F29-F806-4349-AE5A-B2D977398082}"/>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DA7BA86D-3481-441C-B85C-C69070D50283}"/>
              </a:ext>
            </a:extLst>
          </p:cNvPr>
          <p:cNvSpPr>
            <a:spLocks noGrp="1" noChangeArrowheads="1"/>
          </p:cNvSpPr>
          <p:nvPr>
            <p:ph type="body" idx="1"/>
          </p:nvPr>
        </p:nvSpPr>
        <p:spPr>
          <a:noFill/>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and/or evaluate questions that challenge the premise(s) of an argument, the interpretation of a data set, or the suitability of the design.</a:t>
            </a:r>
            <a:endParaRPr lang="en-GB" dirty="0">
              <a:effectLst/>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Steve </a:t>
            </a:r>
            <a:r>
              <a:rPr lang="en-GB" altLang="en-US" dirty="0" err="1">
                <a:latin typeface="Arial" panose="020B0604020202020204" pitchFamily="34" charset="0"/>
              </a:rPr>
              <a:t>Gray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F215E61-FD20-43BB-BD7A-CA0926EEA6A2}"/>
              </a:ext>
            </a:extLst>
          </p:cNvPr>
          <p:cNvSpPr>
            <a:spLocks noGrp="1"/>
          </p:cNvSpPr>
          <p:nvPr>
            <p:ph type="sldNum" sz="quarter" idx="10"/>
          </p:nvPr>
        </p:nvSpPr>
        <p:spPr/>
        <p:txBody>
          <a:bodyPr/>
          <a:lstStyle/>
          <a:p>
            <a:fld id="{50D5DC24-D660-4A1E-A242-DC93C1CF371D}"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3ED8952A-5C00-43E5-B75D-FD7DF7399ABA}"/>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A8D7871B-57AD-4A2B-9097-74D6A5CD9EB0}"/>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C9C858FB-35A4-4F41-B8E0-0D3D66866E7A}"/>
              </a:ext>
            </a:extLst>
          </p:cNvPr>
          <p:cNvSpPr>
            <a:spLocks noGrp="1"/>
          </p:cNvSpPr>
          <p:nvPr>
            <p:ph type="sldNum" sz="quarter" idx="10"/>
          </p:nvPr>
        </p:nvSpPr>
        <p:spPr/>
        <p:txBody>
          <a:bodyPr/>
          <a:lstStyle/>
          <a:p>
            <a:fld id="{50D5DC24-D660-4A1E-A242-DC93C1CF371D}"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C3347254-2E62-40A5-91B3-E8589C8B9C97}"/>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B0F7E725-C405-43BA-9A8D-D0B661EE89DF}"/>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2EB31086-AEF7-4417-87E3-27DF6475B974}"/>
              </a:ext>
            </a:extLst>
          </p:cNvPr>
          <p:cNvSpPr>
            <a:spLocks noGrp="1"/>
          </p:cNvSpPr>
          <p:nvPr>
            <p:ph type="sldNum" sz="quarter" idx="10"/>
          </p:nvPr>
        </p:nvSpPr>
        <p:spPr/>
        <p:txBody>
          <a:bodyPr/>
          <a:lstStyle/>
          <a:p>
            <a:fld id="{50D5DC24-D660-4A1E-A242-DC93C1CF371D}"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hasCustomPrompt="1"/>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a:t>
            </a:r>
            <a:br>
              <a:rPr lang="en-US" dirty="0"/>
            </a:br>
            <a:r>
              <a:rPr lang="en-US" dirty="0"/>
              <a:t>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118217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5799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507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43386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89049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52637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421080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05625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350232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5013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779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1259971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7572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52107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719795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76176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666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39335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700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2154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8307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9228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1033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5017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0999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1671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02573786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4"/>
    </p:custDataLst>
    <p:extLst>
      <p:ext uri="{BB962C8B-B14F-4D97-AF65-F5344CB8AC3E}">
        <p14:creationId xmlns:p14="http://schemas.microsoft.com/office/powerpoint/2010/main" val="28922254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4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notesSlide" Target="../notesSlides/notesSlide12.xml"/><Relationship Id="rId10" Type="http://schemas.openxmlformats.org/officeDocument/2006/relationships/image" Target="../media/image14.wmf"/><Relationship Id="rId4" Type="http://schemas.openxmlformats.org/officeDocument/2006/relationships/slideLayout" Target="../slideLayouts/slideLayout7.xml"/><Relationship Id="rId9" Type="http://schemas.openxmlformats.org/officeDocument/2006/relationships/image" Target="../media/image16.jp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notesSlide" Target="../notesSlides/notesSlide13.xml"/><Relationship Id="rId10" Type="http://schemas.openxmlformats.org/officeDocument/2006/relationships/image" Target="../media/image14.wmf"/><Relationship Id="rId4" Type="http://schemas.openxmlformats.org/officeDocument/2006/relationships/slideLayout" Target="../slideLayouts/slideLayout7.xml"/><Relationship Id="rId9"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28.png"/><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image" Target="../media/image15.png"/><Relationship Id="rId11" Type="http://schemas.openxmlformats.org/officeDocument/2006/relationships/image" Target="../media/image14.wmf"/><Relationship Id="rId5" Type="http://schemas.openxmlformats.org/officeDocument/2006/relationships/notesSlide" Target="../notesSlides/notesSlide14.xml"/><Relationship Id="rId10" Type="http://schemas.openxmlformats.org/officeDocument/2006/relationships/image" Target="../media/image16.jpg"/><Relationship Id="rId4" Type="http://schemas.openxmlformats.org/officeDocument/2006/relationships/slideLayout" Target="../slideLayouts/slideLayout7.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1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5.xml"/><Relationship Id="rId7" Type="http://schemas.openxmlformats.org/officeDocument/2006/relationships/image" Target="../media/image6.png"/><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notesSlide" Target="../notesSlides/notesSlide18.xml"/><Relationship Id="rId4" Type="http://schemas.openxmlformats.org/officeDocument/2006/relationships/slideLayout" Target="../slideLayouts/slideLayout7.xml"/><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6.png"/><Relationship Id="rId5" Type="http://schemas.openxmlformats.org/officeDocument/2006/relationships/image" Target="../media/image33.jp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0.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18.png"/><Relationship Id="rId5" Type="http://schemas.openxmlformats.org/officeDocument/2006/relationships/image" Target="../media/image3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52.xml"/><Relationship Id="rId5" Type="http://schemas.openxmlformats.org/officeDocument/2006/relationships/image" Target="../media/image18.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notesSlide" Target="../notesSlides/notesSlide6.xml"/><Relationship Id="rId10" Type="http://schemas.openxmlformats.org/officeDocument/2006/relationships/image" Target="../media/image14.wmf"/><Relationship Id="rId4" Type="http://schemas.openxmlformats.org/officeDocument/2006/relationships/slideLayout" Target="../slideLayouts/slideLayout7.xml"/><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45181CCD-3556-4D2C-B0A6-F6D5F1BDBB3E}"/>
              </a:ext>
            </a:extLst>
          </p:cNvPr>
          <p:cNvSpPr>
            <a:spLocks noGrp="1" noChangeArrowheads="1"/>
          </p:cNvSpPr>
          <p:nvPr>
            <p:ph type="title"/>
          </p:nvPr>
        </p:nvSpPr>
        <p:spPr>
          <a:noFill/>
          <a:ln/>
        </p:spPr>
        <p:txBody>
          <a:bodyPr anchor="ctr"/>
          <a:lstStyle/>
          <a:p>
            <a:r>
              <a:rPr lang="en-GB" altLang="en-US" dirty="0"/>
              <a:t>Digital </a:t>
            </a:r>
            <a:br>
              <a:rPr lang="en-GB" altLang="en-US" dirty="0"/>
            </a:br>
            <a:r>
              <a:rPr lang="en-GB" altLang="en-US" dirty="0"/>
              <a:t>Information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650" name="Picture 26" descr="mplex2">
            <a:extLst>
              <a:ext uri="{FF2B5EF4-FFF2-40B4-BE49-F238E27FC236}">
                <a16:creationId xmlns:a16="http://schemas.microsoft.com/office/drawing/2014/main" id="{E7AB5DE5-DAC7-432C-B563-5B1E3BF7F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4608690"/>
            <a:ext cx="3900488"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49" name="Picture 25" descr="mplex1">
            <a:extLst>
              <a:ext uri="{FF2B5EF4-FFF2-40B4-BE49-F238E27FC236}">
                <a16:creationId xmlns:a16="http://schemas.microsoft.com/office/drawing/2014/main" id="{0FE3CE39-B65B-4C29-972E-354532609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797355"/>
            <a:ext cx="389413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3">
            <a:extLst>
              <a:ext uri="{FF2B5EF4-FFF2-40B4-BE49-F238E27FC236}">
                <a16:creationId xmlns:a16="http://schemas.microsoft.com/office/drawing/2014/main" id="{304A2244-A15F-4CE3-886B-52F2E23B74AB}"/>
              </a:ext>
            </a:extLst>
          </p:cNvPr>
          <p:cNvSpPr txBox="1">
            <a:spLocks noChangeArrowheads="1"/>
          </p:cNvSpPr>
          <p:nvPr/>
        </p:nvSpPr>
        <p:spPr bwMode="auto">
          <a:xfrm>
            <a:off x="358775" y="800100"/>
            <a:ext cx="84026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86D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One of the advantages of transmitting information digitally is that</a:t>
            </a:r>
            <a:r>
              <a:rPr lang="en-GB" altLang="en-US" dirty="0">
                <a:solidFill>
                  <a:srgbClr val="286DA6"/>
                </a:solidFill>
              </a:rPr>
              <a:t> </a:t>
            </a:r>
            <a:r>
              <a:rPr lang="en-GB" altLang="en-US" dirty="0"/>
              <a:t>lots of messages to be sent at the same time without getting muddled up. </a:t>
            </a:r>
            <a:r>
              <a:rPr lang="en-GB" altLang="en-US" b="1" dirty="0">
                <a:solidFill>
                  <a:srgbClr val="286DA6"/>
                </a:solidFill>
              </a:rPr>
              <a:t>Multiplexing</a:t>
            </a:r>
            <a:r>
              <a:rPr lang="en-GB" altLang="en-US" dirty="0"/>
              <a:t> is the method used to do this. There are two main types of multiplexing:</a:t>
            </a:r>
          </a:p>
        </p:txBody>
      </p:sp>
      <p:sp>
        <p:nvSpPr>
          <p:cNvPr id="410632" name="Text Box 8">
            <a:extLst>
              <a:ext uri="{FF2B5EF4-FFF2-40B4-BE49-F238E27FC236}">
                <a16:creationId xmlns:a16="http://schemas.microsoft.com/office/drawing/2014/main" id="{422CA857-AE0A-448F-9BB4-9EC9B5B86336}"/>
              </a:ext>
            </a:extLst>
          </p:cNvPr>
          <p:cNvSpPr txBox="1">
            <a:spLocks noChangeArrowheads="1"/>
          </p:cNvSpPr>
          <p:nvPr/>
        </p:nvSpPr>
        <p:spPr bwMode="auto">
          <a:xfrm>
            <a:off x="358775" y="4336344"/>
            <a:ext cx="411321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dirty="0">
                <a:solidFill>
                  <a:srgbClr val="286DA6"/>
                </a:solidFill>
              </a:rPr>
              <a:t>Time division</a:t>
            </a:r>
            <a:endParaRPr lang="en-GB" altLang="en-US" sz="2200" dirty="0">
              <a:solidFill>
                <a:srgbClr val="286DA6"/>
              </a:solidFill>
            </a:endParaRPr>
          </a:p>
          <a:p>
            <a:r>
              <a:rPr lang="en-GB" altLang="en-US" dirty="0">
                <a:solidFill>
                  <a:srgbClr val="010066"/>
                </a:solidFill>
              </a:rPr>
              <a:t>Each message is divided into chunks for transmission.</a:t>
            </a:r>
          </a:p>
          <a:p>
            <a:r>
              <a:rPr lang="en-GB" altLang="en-US" dirty="0">
                <a:solidFill>
                  <a:srgbClr val="010066"/>
                </a:solidFill>
              </a:rPr>
              <a:t>The messages are put back together at the other end.</a:t>
            </a:r>
          </a:p>
        </p:txBody>
      </p:sp>
      <p:sp>
        <p:nvSpPr>
          <p:cNvPr id="410633" name="Text Box 9">
            <a:extLst>
              <a:ext uri="{FF2B5EF4-FFF2-40B4-BE49-F238E27FC236}">
                <a16:creationId xmlns:a16="http://schemas.microsoft.com/office/drawing/2014/main" id="{75B61724-64CB-49A5-93E1-CFAAC8C87B01}"/>
              </a:ext>
            </a:extLst>
          </p:cNvPr>
          <p:cNvSpPr txBox="1">
            <a:spLocks noChangeArrowheads="1"/>
          </p:cNvSpPr>
          <p:nvPr/>
        </p:nvSpPr>
        <p:spPr bwMode="auto">
          <a:xfrm>
            <a:off x="358775" y="2394202"/>
            <a:ext cx="42799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828675" indent="-285750">
              <a:defRPr sz="2400">
                <a:solidFill>
                  <a:srgbClr val="000066"/>
                </a:solidFill>
                <a:latin typeface="Arial" panose="020B0604020202020204" pitchFamily="34" charset="0"/>
              </a:defRPr>
            </a:lvl2pPr>
            <a:lvl3pPr marL="1236663" indent="-228600">
              <a:defRPr sz="2400">
                <a:solidFill>
                  <a:srgbClr val="000066"/>
                </a:solidFill>
                <a:latin typeface="Arial" panose="020B0604020202020204" pitchFamily="34" charset="0"/>
              </a:defRPr>
            </a:lvl3pPr>
            <a:lvl4pPr marL="164465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dirty="0">
                <a:solidFill>
                  <a:srgbClr val="286DA6"/>
                </a:solidFill>
              </a:rPr>
              <a:t>Wavelength division</a:t>
            </a:r>
            <a:endParaRPr lang="en-GB" altLang="en-US" sz="2200" b="1" dirty="0">
              <a:solidFill>
                <a:srgbClr val="286DA6"/>
              </a:solidFill>
            </a:endParaRPr>
          </a:p>
          <a:p>
            <a:r>
              <a:rPr lang="en-GB" altLang="en-US" dirty="0">
                <a:solidFill>
                  <a:srgbClr val="010066"/>
                </a:solidFill>
              </a:rPr>
              <a:t>Each message is sent using </a:t>
            </a:r>
          </a:p>
          <a:p>
            <a:r>
              <a:rPr lang="en-GB" altLang="en-US" dirty="0">
                <a:solidFill>
                  <a:srgbClr val="010066"/>
                </a:solidFill>
              </a:rPr>
              <a:t>a different wavelength.</a:t>
            </a:r>
          </a:p>
          <a:p>
            <a:r>
              <a:rPr lang="en-GB" altLang="en-US" dirty="0">
                <a:solidFill>
                  <a:srgbClr val="010066"/>
                </a:solidFill>
              </a:rPr>
              <a:t>The receiver tunes into the wavelength of each message.</a:t>
            </a:r>
            <a:r>
              <a:rPr lang="en-GB" altLang="en-US" sz="2200" dirty="0">
                <a:solidFill>
                  <a:schemeClr val="accent2"/>
                </a:solidFill>
              </a:rPr>
              <a:t> </a:t>
            </a:r>
            <a:endParaRPr lang="en-GB" altLang="en-US" sz="1200" dirty="0">
              <a:solidFill>
                <a:schemeClr val="accent2"/>
              </a:solidFill>
            </a:endParaRPr>
          </a:p>
        </p:txBody>
      </p:sp>
      <p:sp>
        <p:nvSpPr>
          <p:cNvPr id="26632" name="Rectangle 19">
            <a:extLst>
              <a:ext uri="{FF2B5EF4-FFF2-40B4-BE49-F238E27FC236}">
                <a16:creationId xmlns:a16="http://schemas.microsoft.com/office/drawing/2014/main" id="{9D1E5570-1B78-4AB3-85C2-A64DE802BE11}"/>
              </a:ext>
            </a:extLst>
          </p:cNvPr>
          <p:cNvSpPr>
            <a:spLocks noGrp="1" noChangeArrowheads="1"/>
          </p:cNvSpPr>
          <p:nvPr>
            <p:ph type="title"/>
          </p:nvPr>
        </p:nvSpPr>
        <p:spPr/>
        <p:txBody>
          <a:bodyPr/>
          <a:lstStyle/>
          <a:p>
            <a:r>
              <a:rPr lang="en-GB" altLang="en-US"/>
              <a:t>Transmitting digital information</a:t>
            </a:r>
            <a:endParaRPr lang="en-GB" altLang="en-US" dirty="0"/>
          </a:p>
        </p:txBody>
      </p:sp>
      <p:grpSp>
        <p:nvGrpSpPr>
          <p:cNvPr id="26633" name="Group 38">
            <a:extLst>
              <a:ext uri="{FF2B5EF4-FFF2-40B4-BE49-F238E27FC236}">
                <a16:creationId xmlns:a16="http://schemas.microsoft.com/office/drawing/2014/main" id="{8F6393C8-F8B0-42AF-BEB8-D4DF61EE4170}"/>
              </a:ext>
            </a:extLst>
          </p:cNvPr>
          <p:cNvGrpSpPr>
            <a:grpSpLocks/>
          </p:cNvGrpSpPr>
          <p:nvPr/>
        </p:nvGrpSpPr>
        <p:grpSpPr bwMode="auto">
          <a:xfrm>
            <a:off x="7054850" y="2076629"/>
            <a:ext cx="2089150" cy="930275"/>
            <a:chOff x="4444" y="1109"/>
            <a:chExt cx="1316" cy="586"/>
          </a:xfrm>
        </p:grpSpPr>
        <p:sp>
          <p:nvSpPr>
            <p:cNvPr id="26645" name="Text Box 12">
              <a:extLst>
                <a:ext uri="{FF2B5EF4-FFF2-40B4-BE49-F238E27FC236}">
                  <a16:creationId xmlns:a16="http://schemas.microsoft.com/office/drawing/2014/main" id="{68370D7A-FA08-4CA6-AD8B-D4C159FB7081}"/>
                </a:ext>
              </a:extLst>
            </p:cNvPr>
            <p:cNvSpPr txBox="1">
              <a:spLocks noChangeArrowheads="1"/>
            </p:cNvSpPr>
            <p:nvPr/>
          </p:nvSpPr>
          <p:spPr bwMode="auto">
            <a:xfrm>
              <a:off x="4444" y="1109"/>
              <a:ext cx="13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1800" b="1" dirty="0">
                  <a:solidFill>
                    <a:srgbClr val="286DA6"/>
                  </a:solidFill>
                </a:rPr>
                <a:t>optical </a:t>
              </a:r>
              <a:r>
                <a:rPr lang="en-GB" altLang="en-US" sz="1800" b="1" dirty="0" err="1">
                  <a:solidFill>
                    <a:srgbClr val="286DA6"/>
                  </a:solidFill>
                </a:rPr>
                <a:t>fiber</a:t>
              </a:r>
              <a:endParaRPr lang="en-GB" altLang="en-US" sz="1800" b="1" dirty="0">
                <a:solidFill>
                  <a:srgbClr val="286DA6"/>
                </a:solidFill>
              </a:endParaRPr>
            </a:p>
          </p:txBody>
        </p:sp>
        <p:sp>
          <p:nvSpPr>
            <p:cNvPr id="26646" name="Line 27">
              <a:extLst>
                <a:ext uri="{FF2B5EF4-FFF2-40B4-BE49-F238E27FC236}">
                  <a16:creationId xmlns:a16="http://schemas.microsoft.com/office/drawing/2014/main" id="{B4BBE8EC-6E68-44BC-A407-D10E4566241C}"/>
                </a:ext>
              </a:extLst>
            </p:cNvPr>
            <p:cNvSpPr>
              <a:spLocks noChangeShapeType="1"/>
            </p:cNvSpPr>
            <p:nvPr/>
          </p:nvSpPr>
          <p:spPr bwMode="auto">
            <a:xfrm rot="-5400000" flipH="1" flipV="1">
              <a:off x="4536" y="1450"/>
              <a:ext cx="321" cy="169"/>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6634" name="Group 39">
            <a:extLst>
              <a:ext uri="{FF2B5EF4-FFF2-40B4-BE49-F238E27FC236}">
                <a16:creationId xmlns:a16="http://schemas.microsoft.com/office/drawing/2014/main" id="{3B679BED-620A-46EF-89EB-D5A048E70676}"/>
              </a:ext>
            </a:extLst>
          </p:cNvPr>
          <p:cNvGrpSpPr>
            <a:grpSpLocks/>
          </p:cNvGrpSpPr>
          <p:nvPr/>
        </p:nvGrpSpPr>
        <p:grpSpPr bwMode="auto">
          <a:xfrm>
            <a:off x="5122866" y="3352985"/>
            <a:ext cx="2687638" cy="1265240"/>
            <a:chOff x="3227" y="1913"/>
            <a:chExt cx="1693" cy="797"/>
          </a:xfrm>
        </p:grpSpPr>
        <p:sp>
          <p:nvSpPr>
            <p:cNvPr id="26642" name="Text Box 13">
              <a:extLst>
                <a:ext uri="{FF2B5EF4-FFF2-40B4-BE49-F238E27FC236}">
                  <a16:creationId xmlns:a16="http://schemas.microsoft.com/office/drawing/2014/main" id="{73685D10-0372-47C5-B705-0B6031CDBB6B}"/>
                </a:ext>
              </a:extLst>
            </p:cNvPr>
            <p:cNvSpPr txBox="1">
              <a:spLocks noChangeArrowheads="1"/>
            </p:cNvSpPr>
            <p:nvPr/>
          </p:nvSpPr>
          <p:spPr bwMode="auto">
            <a:xfrm>
              <a:off x="3227" y="2373"/>
              <a:ext cx="1693"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1800" b="1" dirty="0">
                  <a:solidFill>
                    <a:srgbClr val="286DA6"/>
                  </a:solidFill>
                </a:rPr>
                <a:t>messages on </a:t>
              </a:r>
              <a:br>
                <a:rPr lang="en-GB" altLang="en-US" sz="1800" b="1" dirty="0">
                  <a:solidFill>
                    <a:srgbClr val="286DA6"/>
                  </a:solidFill>
                </a:rPr>
              </a:br>
              <a:r>
                <a:rPr lang="en-GB" altLang="en-US" sz="1800" b="1" dirty="0">
                  <a:solidFill>
                    <a:srgbClr val="286DA6"/>
                  </a:solidFill>
                </a:rPr>
                <a:t>different wavelengths </a:t>
              </a:r>
            </a:p>
          </p:txBody>
        </p:sp>
        <p:sp>
          <p:nvSpPr>
            <p:cNvPr id="26643" name="Line 28">
              <a:extLst>
                <a:ext uri="{FF2B5EF4-FFF2-40B4-BE49-F238E27FC236}">
                  <a16:creationId xmlns:a16="http://schemas.microsoft.com/office/drawing/2014/main" id="{5C989A4A-361B-49A2-AA68-E8A4D3F453EB}"/>
                </a:ext>
              </a:extLst>
            </p:cNvPr>
            <p:cNvSpPr>
              <a:spLocks noChangeShapeType="1"/>
            </p:cNvSpPr>
            <p:nvPr/>
          </p:nvSpPr>
          <p:spPr bwMode="auto">
            <a:xfrm rot="5400000" flipH="1">
              <a:off x="3837" y="2101"/>
              <a:ext cx="263" cy="181"/>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44" name="Line 29">
              <a:extLst>
                <a:ext uri="{FF2B5EF4-FFF2-40B4-BE49-F238E27FC236}">
                  <a16:creationId xmlns:a16="http://schemas.microsoft.com/office/drawing/2014/main" id="{8EA97793-8CDF-4E50-B4AE-D4783D5D5A43}"/>
                </a:ext>
              </a:extLst>
            </p:cNvPr>
            <p:cNvSpPr>
              <a:spLocks noChangeShapeType="1"/>
            </p:cNvSpPr>
            <p:nvPr/>
          </p:nvSpPr>
          <p:spPr bwMode="auto">
            <a:xfrm rot="-5400000">
              <a:off x="4045" y="1927"/>
              <a:ext cx="410" cy="382"/>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6635" name="Group 40">
            <a:extLst>
              <a:ext uri="{FF2B5EF4-FFF2-40B4-BE49-F238E27FC236}">
                <a16:creationId xmlns:a16="http://schemas.microsoft.com/office/drawing/2014/main" id="{9AEA2E1B-EE0C-4B7D-B282-405F2F1A92BC}"/>
              </a:ext>
            </a:extLst>
          </p:cNvPr>
          <p:cNvGrpSpPr>
            <a:grpSpLocks/>
          </p:cNvGrpSpPr>
          <p:nvPr/>
        </p:nvGrpSpPr>
        <p:grpSpPr bwMode="auto">
          <a:xfrm>
            <a:off x="5065716" y="5307188"/>
            <a:ext cx="2900363" cy="1282700"/>
            <a:chOff x="3191" y="3272"/>
            <a:chExt cx="1827" cy="808"/>
          </a:xfrm>
        </p:grpSpPr>
        <p:sp>
          <p:nvSpPr>
            <p:cNvPr id="26638" name="Text Box 6">
              <a:extLst>
                <a:ext uri="{FF2B5EF4-FFF2-40B4-BE49-F238E27FC236}">
                  <a16:creationId xmlns:a16="http://schemas.microsoft.com/office/drawing/2014/main" id="{719FC3A0-EC07-4EE6-8BC1-91F071D38B1B}"/>
                </a:ext>
              </a:extLst>
            </p:cNvPr>
            <p:cNvSpPr txBox="1">
              <a:spLocks noChangeArrowheads="1"/>
            </p:cNvSpPr>
            <p:nvPr/>
          </p:nvSpPr>
          <p:spPr bwMode="auto">
            <a:xfrm>
              <a:off x="3191" y="3743"/>
              <a:ext cx="1827"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1800" b="1" dirty="0">
                  <a:solidFill>
                    <a:srgbClr val="286DA6"/>
                  </a:solidFill>
                </a:rPr>
                <a:t>sections of messages sent at different times</a:t>
              </a:r>
            </a:p>
          </p:txBody>
        </p:sp>
        <p:grpSp>
          <p:nvGrpSpPr>
            <p:cNvPr id="26639" name="Group 32">
              <a:extLst>
                <a:ext uri="{FF2B5EF4-FFF2-40B4-BE49-F238E27FC236}">
                  <a16:creationId xmlns:a16="http://schemas.microsoft.com/office/drawing/2014/main" id="{A258FBEC-3B06-4DAA-BA19-089130D35F62}"/>
                </a:ext>
              </a:extLst>
            </p:cNvPr>
            <p:cNvGrpSpPr>
              <a:grpSpLocks/>
            </p:cNvGrpSpPr>
            <p:nvPr/>
          </p:nvGrpSpPr>
          <p:grpSpPr bwMode="auto">
            <a:xfrm>
              <a:off x="3918" y="3272"/>
              <a:ext cx="563" cy="410"/>
              <a:chOff x="3918" y="3176"/>
              <a:chExt cx="563" cy="410"/>
            </a:xfrm>
          </p:grpSpPr>
          <p:sp>
            <p:nvSpPr>
              <p:cNvPr id="26640" name="Line 30">
                <a:extLst>
                  <a:ext uri="{FF2B5EF4-FFF2-40B4-BE49-F238E27FC236}">
                    <a16:creationId xmlns:a16="http://schemas.microsoft.com/office/drawing/2014/main" id="{A8C471DC-E5AD-4F47-8CFB-A295D8BD415F}"/>
                  </a:ext>
                </a:extLst>
              </p:cNvPr>
              <p:cNvSpPr>
                <a:spLocks noChangeShapeType="1"/>
              </p:cNvSpPr>
              <p:nvPr/>
            </p:nvSpPr>
            <p:spPr bwMode="auto">
              <a:xfrm rot="5400000" flipH="1">
                <a:off x="3877" y="3364"/>
                <a:ext cx="263" cy="181"/>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41" name="Line 31">
                <a:extLst>
                  <a:ext uri="{FF2B5EF4-FFF2-40B4-BE49-F238E27FC236}">
                    <a16:creationId xmlns:a16="http://schemas.microsoft.com/office/drawing/2014/main" id="{DFE7BDDD-5757-4017-AFC1-050729493A47}"/>
                  </a:ext>
                </a:extLst>
              </p:cNvPr>
              <p:cNvSpPr>
                <a:spLocks noChangeShapeType="1"/>
              </p:cNvSpPr>
              <p:nvPr/>
            </p:nvSpPr>
            <p:spPr bwMode="auto">
              <a:xfrm rot="-5400000">
                <a:off x="4085" y="3190"/>
                <a:ext cx="410" cy="382"/>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pic>
        <p:nvPicPr>
          <p:cNvPr id="22" name="Picture 21">
            <a:extLst>
              <a:ext uri="{FF2B5EF4-FFF2-40B4-BE49-F238E27FC236}">
                <a16:creationId xmlns:a16="http://schemas.microsoft.com/office/drawing/2014/main" id="{B9FAB02D-DF46-4150-AE7F-F5F52C65E88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6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64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6633"/>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2663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06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0650"/>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26635"/>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2" grpId="0"/>
      <p:bldP spid="4106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65CF689A-0F5D-4A8D-80FF-98C3CCCEF651}"/>
              </a:ext>
            </a:extLst>
          </p:cNvPr>
          <p:cNvSpPr>
            <a:spLocks noGrp="1" noChangeArrowheads="1"/>
          </p:cNvSpPr>
          <p:nvPr>
            <p:ph type="title"/>
          </p:nvPr>
        </p:nvSpPr>
        <p:spPr>
          <a:xfrm>
            <a:off x="233363" y="53975"/>
            <a:ext cx="8120415" cy="549275"/>
          </a:xfrm>
        </p:spPr>
        <p:txBody>
          <a:bodyPr/>
          <a:lstStyle/>
          <a:p>
            <a:r>
              <a:rPr lang="en-GB" altLang="en-US" dirty="0"/>
              <a:t>What are the disadvantages of digital signals?</a:t>
            </a:r>
          </a:p>
        </p:txBody>
      </p:sp>
      <p:sp>
        <p:nvSpPr>
          <p:cNvPr id="20484" name="Text Box 3">
            <a:extLst>
              <a:ext uri="{FF2B5EF4-FFF2-40B4-BE49-F238E27FC236}">
                <a16:creationId xmlns:a16="http://schemas.microsoft.com/office/drawing/2014/main" id="{A1474440-A3C7-418C-86C4-04A486F57C6F}"/>
              </a:ext>
            </a:extLst>
          </p:cNvPr>
          <p:cNvSpPr txBox="1">
            <a:spLocks noChangeArrowheads="1"/>
          </p:cNvSpPr>
          <p:nvPr/>
        </p:nvSpPr>
        <p:spPr bwMode="auto">
          <a:xfrm>
            <a:off x="358321" y="800100"/>
            <a:ext cx="75664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Digital signals do also have some disadvantages over </a:t>
            </a:r>
            <a:r>
              <a:rPr lang="en-GB" altLang="en-US" dirty="0" err="1"/>
              <a:t>analog</a:t>
            </a:r>
            <a:r>
              <a:rPr lang="en-GB" altLang="en-US" dirty="0"/>
              <a:t> signals:</a:t>
            </a:r>
          </a:p>
        </p:txBody>
      </p:sp>
      <p:sp>
        <p:nvSpPr>
          <p:cNvPr id="491524" name="Text Box 4">
            <a:extLst>
              <a:ext uri="{FF2B5EF4-FFF2-40B4-BE49-F238E27FC236}">
                <a16:creationId xmlns:a16="http://schemas.microsoft.com/office/drawing/2014/main" id="{68A1D7CE-E770-4D6B-9644-08724F350C9A}"/>
              </a:ext>
            </a:extLst>
          </p:cNvPr>
          <p:cNvSpPr txBox="1">
            <a:spLocks noChangeArrowheads="1"/>
          </p:cNvSpPr>
          <p:nvPr/>
        </p:nvSpPr>
        <p:spPr bwMode="auto">
          <a:xfrm>
            <a:off x="358321" y="1792051"/>
            <a:ext cx="8585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Char char="l"/>
            </a:pPr>
            <a:r>
              <a:rPr lang="en-GB" altLang="en-US" b="1" dirty="0">
                <a:solidFill>
                  <a:srgbClr val="286DA6"/>
                </a:solidFill>
              </a:rPr>
              <a:t>More bandwidth:</a:t>
            </a:r>
            <a:r>
              <a:rPr lang="en-GB" altLang="en-US" dirty="0"/>
              <a:t> bandwidth is the amount of information that can be transmitted in a period of time. Digital signals require more bandwidth to transmit the same amount of information as </a:t>
            </a:r>
            <a:r>
              <a:rPr lang="en-GB" altLang="en-US" dirty="0" err="1"/>
              <a:t>analog</a:t>
            </a:r>
            <a:r>
              <a:rPr lang="en-GB" altLang="en-US" dirty="0"/>
              <a:t> signals.</a:t>
            </a:r>
          </a:p>
        </p:txBody>
      </p:sp>
      <p:sp>
        <p:nvSpPr>
          <p:cNvPr id="20489" name="Rectangle 7">
            <a:extLst>
              <a:ext uri="{FF2B5EF4-FFF2-40B4-BE49-F238E27FC236}">
                <a16:creationId xmlns:a16="http://schemas.microsoft.com/office/drawing/2014/main" id="{56C56C42-2EC3-4B60-9182-9A35CE0021D1}"/>
              </a:ext>
            </a:extLst>
          </p:cNvPr>
          <p:cNvSpPr>
            <a:spLocks noChangeArrowheads="1"/>
          </p:cNvSpPr>
          <p:nvPr/>
        </p:nvSpPr>
        <p:spPr bwMode="auto">
          <a:xfrm>
            <a:off x="358322" y="3522665"/>
            <a:ext cx="578283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Char char="l"/>
            </a:pPr>
            <a:r>
              <a:rPr lang="en-GB" altLang="en-US" b="1" dirty="0">
                <a:solidFill>
                  <a:srgbClr val="286DA6"/>
                </a:solidFill>
              </a:rPr>
              <a:t>The “cliff effect”:</a:t>
            </a:r>
            <a:r>
              <a:rPr lang="en-GB" altLang="en-US" dirty="0"/>
              <a:t> </a:t>
            </a:r>
            <a:r>
              <a:rPr lang="en-GB" altLang="en-US" dirty="0" err="1"/>
              <a:t>analog</a:t>
            </a:r>
            <a:r>
              <a:rPr lang="en-GB" altLang="en-US" dirty="0"/>
              <a:t> signals lose quality when they pick up noise, but a low quality </a:t>
            </a:r>
            <a:r>
              <a:rPr lang="en-GB" altLang="en-US" dirty="0" err="1"/>
              <a:t>analog</a:t>
            </a:r>
            <a:r>
              <a:rPr lang="en-GB" altLang="en-US" dirty="0"/>
              <a:t> signal can still be understood. Digital signals do not lose quality as they pick up noise until a certain point. After this point, the signal cuts out completely.</a:t>
            </a:r>
          </a:p>
        </p:txBody>
      </p:sp>
      <p:pic>
        <p:nvPicPr>
          <p:cNvPr id="9" name="Picture 8">
            <a:extLst>
              <a:ext uri="{FF2B5EF4-FFF2-40B4-BE49-F238E27FC236}">
                <a16:creationId xmlns:a16="http://schemas.microsoft.com/office/drawing/2014/main" id="{6B45D8D1-DA0E-4252-9302-DAD22377B5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B20EC9A4-7684-4D1E-9045-7765B2FFD7F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2306" b="97523" l="2868" r="98705">
                        <a14:foregroundMark x1="37558" y1="93851" x2="37188" y2="97267"/>
                        <a14:foregroundMark x1="39038" y1="96499" x2="75116" y2="94876"/>
                        <a14:foregroundMark x1="11008" y1="90521" x2="31082" y2="90948"/>
                        <a14:foregroundMark x1="31082" y1="90948" x2="51804" y2="90009"/>
                        <a14:foregroundMark x1="51804" y1="90009" x2="71600" y2="90777"/>
                        <a14:foregroundMark x1="71600" y1="90777" x2="50601" y2="92058"/>
                        <a14:foregroundMark x1="50601" y1="92058" x2="98797" y2="88044"/>
                        <a14:foregroundMark x1="98797" y1="88044" x2="97225" y2="93168"/>
                        <a14:foregroundMark x1="11008" y1="89240" x2="9713" y2="32536"/>
                        <a14:foregroundMark x1="9713" y1="32536" x2="10453" y2="37746"/>
                        <a14:foregroundMark x1="5735" y1="27839" x2="3700" y2="50043"/>
                        <a14:foregroundMark x1="3700" y1="50043" x2="6660" y2="30999"/>
                        <a14:foregroundMark x1="2868" y1="60290" x2="3423" y2="57899"/>
                        <a14:foregroundMark x1="11008" y1="7430" x2="14061" y2="2391"/>
                        <a14:foregroundMark x1="12026" y1="83518" x2="29972" y2="76003"/>
                        <a14:foregroundMark x1="29972" y1="76003" x2="42368" y2="64304"/>
                        <a14:foregroundMark x1="41628" y1="65585" x2="52821" y2="50299"/>
                        <a14:foregroundMark x1="52821" y1="50299" x2="50231" y2="53117"/>
                        <a14:foregroundMark x1="63275" y1="5295" x2="80111" y2="5551"/>
                        <a14:foregroundMark x1="63830" y1="2733" x2="73543" y2="3330"/>
                        <a14:foregroundMark x1="52821" y1="48762" x2="63552" y2="32707"/>
                        <a14:foregroundMark x1="63552" y1="32707" x2="66420" y2="30316"/>
                        <a14:foregroundMark x1="70953" y1="29120" x2="73080" y2="32451"/>
                        <a14:foregroundMark x1="74931" y1="28181" x2="75208" y2="32451"/>
                        <a14:foregroundMark x1="78353" y1="28181" x2="79278" y2="32195"/>
                        <a14:foregroundMark x1="81684" y1="26985" x2="81869" y2="32707"/>
                        <a14:foregroundMark x1="83719" y1="27412" x2="84274" y2="31682"/>
                        <a14:foregroundMark x1="87142" y1="27156" x2="87604" y2="34757"/>
                        <a14:foregroundMark x1="35430" y1="95816" x2="35893" y2="97523"/>
                      </a14:backgroundRemoval>
                    </a14:imgEffect>
                  </a14:imgLayer>
                </a14:imgProps>
              </a:ext>
              <a:ext uri="{28A0092B-C50C-407E-A947-70E740481C1C}">
                <a14:useLocalDpi xmlns:a14="http://schemas.microsoft.com/office/drawing/2010/main" val="0"/>
              </a:ext>
            </a:extLst>
          </a:blip>
          <a:stretch>
            <a:fillRect/>
          </a:stretch>
        </p:blipFill>
        <p:spPr>
          <a:xfrm>
            <a:off x="6310496" y="3550536"/>
            <a:ext cx="2420400" cy="2621913"/>
          </a:xfrm>
          <a:prstGeom prst="rect">
            <a:avLst/>
          </a:prstGeom>
        </p:spPr>
      </p:pic>
      <p:pic>
        <p:nvPicPr>
          <p:cNvPr id="8" name="Picture 7">
            <a:extLst>
              <a:ext uri="{FF2B5EF4-FFF2-40B4-BE49-F238E27FC236}">
                <a16:creationId xmlns:a16="http://schemas.microsoft.com/office/drawing/2014/main" id="{FEA882C9-E165-49EC-9B64-7ADD150613B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75955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4" grpId="0"/>
      <p:bldP spid="204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E62D70F0-5279-445D-895F-ACB996FB93CA}"/>
              </a:ext>
            </a:extLst>
          </p:cNvPr>
          <p:cNvSpPr>
            <a:spLocks noGrp="1" noChangeArrowheads="1"/>
          </p:cNvSpPr>
          <p:nvPr>
            <p:ph type="title"/>
          </p:nvPr>
        </p:nvSpPr>
        <p:spPr/>
        <p:txBody>
          <a:bodyPr/>
          <a:lstStyle/>
          <a:p>
            <a:r>
              <a:rPr lang="en-GB" altLang="en-US" dirty="0"/>
              <a:t>Analog or digital?</a:t>
            </a:r>
          </a:p>
        </p:txBody>
      </p:sp>
      <p:pic>
        <p:nvPicPr>
          <p:cNvPr id="7" name="Picture 5" descr="flash_icon">
            <a:extLst>
              <a:ext uri="{FF2B5EF4-FFF2-40B4-BE49-F238E27FC236}">
                <a16:creationId xmlns:a16="http://schemas.microsoft.com/office/drawing/2014/main" id="{42A03F89-9EBC-43E6-9C98-42FEFEA4681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59D2D14C-A6E6-4F9E-9605-70508B0A1F64}"/>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8CFDB36C-ADAE-43E2-877A-ED24BA4CB34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1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59C7309-25DD-4D6A-A4C6-AB1BB4C0EA5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1A7BF1BE-A2FF-4495-B2A0-55E8C06FBB66}"/>
              </a:ext>
            </a:extLst>
          </p:cNvPr>
          <p:cNvSpPr>
            <a:spLocks noGrp="1" noChangeArrowheads="1"/>
          </p:cNvSpPr>
          <p:nvPr>
            <p:ph type="title"/>
          </p:nvPr>
        </p:nvSpPr>
        <p:spPr/>
        <p:txBody>
          <a:bodyPr/>
          <a:lstStyle/>
          <a:p>
            <a:r>
              <a:rPr lang="en-GB" altLang="en-US" dirty="0"/>
              <a:t>Communications – matching activity</a:t>
            </a:r>
          </a:p>
        </p:txBody>
      </p:sp>
      <p:pic>
        <p:nvPicPr>
          <p:cNvPr id="7" name="Picture 5" descr="flash_icon">
            <a:extLst>
              <a:ext uri="{FF2B5EF4-FFF2-40B4-BE49-F238E27FC236}">
                <a16:creationId xmlns:a16="http://schemas.microsoft.com/office/drawing/2014/main" id="{BDC072E5-A0A0-4F7A-9C98-DFB4BBEAB78A}"/>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FD8F4C23-95ED-4558-A17B-D8AAE3021AD4}"/>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03F55516-0EBF-44A8-A3D6-3566BB5217F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3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A14ECC9-1EE6-4B66-A8B2-47D011F11B3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49E90142-1387-4849-BD4F-A7E4EE7C5A32}"/>
              </a:ext>
            </a:extLst>
          </p:cNvPr>
          <p:cNvSpPr>
            <a:spLocks noGrp="1" noChangeArrowheads="1"/>
          </p:cNvSpPr>
          <p:nvPr>
            <p:ph type="title"/>
          </p:nvPr>
        </p:nvSpPr>
        <p:spPr/>
        <p:txBody>
          <a:bodyPr/>
          <a:lstStyle/>
          <a:p>
            <a:r>
              <a:rPr lang="en-GB" altLang="en-US" dirty="0"/>
              <a:t>Converting </a:t>
            </a:r>
            <a:r>
              <a:rPr lang="en-GB" altLang="en-US" dirty="0" err="1"/>
              <a:t>analog</a:t>
            </a:r>
            <a:r>
              <a:rPr lang="en-GB" altLang="en-US" dirty="0"/>
              <a:t> to digital</a:t>
            </a:r>
          </a:p>
        </p:txBody>
      </p:sp>
      <p:pic>
        <p:nvPicPr>
          <p:cNvPr id="7" name="Picture 5" descr="flash_icon">
            <a:extLst>
              <a:ext uri="{FF2B5EF4-FFF2-40B4-BE49-F238E27FC236}">
                <a16:creationId xmlns:a16="http://schemas.microsoft.com/office/drawing/2014/main" id="{A4C85306-782A-465D-B1F4-D6971652BCF3}"/>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a:extLst>
              <a:ext uri="{FF2B5EF4-FFF2-40B4-BE49-F238E27FC236}">
                <a16:creationId xmlns:a16="http://schemas.microsoft.com/office/drawing/2014/main" id="{AB2DD280-BB0C-4098-AFA6-C6839F3B6B8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8927" y="95697"/>
            <a:ext cx="432906" cy="445640"/>
          </a:xfrm>
          <a:prstGeom prst="rect">
            <a:avLst/>
          </a:prstGeom>
          <a:noFill/>
          <a:ln w="9525">
            <a:noFill/>
            <a:miter lim="800000"/>
            <a:headEnd/>
            <a:tailEnd/>
          </a:ln>
        </p:spPr>
      </p:pic>
      <p:pic>
        <p:nvPicPr>
          <p:cNvPr id="8" name="Picture 7">
            <a:extLst>
              <a:ext uri="{FF2B5EF4-FFF2-40B4-BE49-F238E27FC236}">
                <a16:creationId xmlns:a16="http://schemas.microsoft.com/office/drawing/2014/main" id="{DEAA856C-1C9E-4AAE-AC28-75C379C1060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a:extLst>
              <a:ext uri="{FF2B5EF4-FFF2-40B4-BE49-F238E27FC236}">
                <a16:creationId xmlns:a16="http://schemas.microsoft.com/office/drawing/2014/main" id="{FAB52069-B8B4-47DA-B7D8-56F83016A17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557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5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B0D4526-FF00-4A20-8980-E2B881F45E5A}"/>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E3202B2-DF63-42C0-884B-DC39C7BDD76F}"/>
              </a:ext>
            </a:extLst>
          </p:cNvPr>
          <p:cNvSpPr>
            <a:spLocks noGrp="1"/>
          </p:cNvSpPr>
          <p:nvPr>
            <p:ph type="title"/>
          </p:nvPr>
        </p:nvSpPr>
        <p:spPr>
          <a:xfrm>
            <a:off x="233363" y="53975"/>
            <a:ext cx="7735887" cy="549275"/>
          </a:xfrm>
        </p:spPr>
        <p:txBody>
          <a:bodyPr/>
          <a:lstStyle/>
          <a:p>
            <a:r>
              <a:rPr lang="en-GB" altLang="en-US" dirty="0"/>
              <a:t>Recording information digitally</a:t>
            </a:r>
          </a:p>
        </p:txBody>
      </p:sp>
      <p:sp>
        <p:nvSpPr>
          <p:cNvPr id="23555" name="TextBox 1">
            <a:extLst>
              <a:ext uri="{FF2B5EF4-FFF2-40B4-BE49-F238E27FC236}">
                <a16:creationId xmlns:a16="http://schemas.microsoft.com/office/drawing/2014/main" id="{6AD79AE7-34D3-4F8C-90DF-D310A6DB8532}"/>
              </a:ext>
            </a:extLst>
          </p:cNvPr>
          <p:cNvSpPr txBox="1">
            <a:spLocks noChangeArrowheads="1"/>
          </p:cNvSpPr>
          <p:nvPr/>
        </p:nvSpPr>
        <p:spPr bwMode="auto">
          <a:xfrm>
            <a:off x="358775" y="803274"/>
            <a:ext cx="58162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Many devices record and store information in a digital format.</a:t>
            </a:r>
          </a:p>
        </p:txBody>
      </p:sp>
      <p:sp>
        <p:nvSpPr>
          <p:cNvPr id="23556" name="TextBox 3">
            <a:extLst>
              <a:ext uri="{FF2B5EF4-FFF2-40B4-BE49-F238E27FC236}">
                <a16:creationId xmlns:a16="http://schemas.microsoft.com/office/drawing/2014/main" id="{9ABA582B-AAFA-4589-9551-40F85A77986B}"/>
              </a:ext>
            </a:extLst>
          </p:cNvPr>
          <p:cNvSpPr txBox="1">
            <a:spLocks noChangeArrowheads="1"/>
          </p:cNvSpPr>
          <p:nvPr/>
        </p:nvSpPr>
        <p:spPr bwMode="auto">
          <a:xfrm>
            <a:off x="358776" y="1742028"/>
            <a:ext cx="55453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 digital camera contains a </a:t>
            </a:r>
            <a:r>
              <a:rPr lang="en-GB" altLang="en-US" b="1" dirty="0">
                <a:solidFill>
                  <a:srgbClr val="286DA6"/>
                </a:solidFill>
              </a:rPr>
              <a:t>CCD</a:t>
            </a:r>
            <a:r>
              <a:rPr lang="en-GB" altLang="en-US" dirty="0"/>
              <a:t> (charge-coupled device) that records an image digitally.</a:t>
            </a:r>
          </a:p>
        </p:txBody>
      </p:sp>
      <p:sp>
        <p:nvSpPr>
          <p:cNvPr id="23557" name="TextBox 2">
            <a:extLst>
              <a:ext uri="{FF2B5EF4-FFF2-40B4-BE49-F238E27FC236}">
                <a16:creationId xmlns:a16="http://schemas.microsoft.com/office/drawing/2014/main" id="{7F2972DE-EC46-496B-8ED9-487AAD2CA74A}"/>
              </a:ext>
            </a:extLst>
          </p:cNvPr>
          <p:cNvSpPr txBox="1">
            <a:spLocks noChangeArrowheads="1"/>
          </p:cNvSpPr>
          <p:nvPr/>
        </p:nvSpPr>
        <p:spPr bwMode="auto">
          <a:xfrm>
            <a:off x="358772" y="3988868"/>
            <a:ext cx="85455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CCD is made up of millions of </a:t>
            </a:r>
            <a:r>
              <a:rPr lang="en-GB" altLang="en-US" b="1" dirty="0">
                <a:solidFill>
                  <a:srgbClr val="286DA6"/>
                </a:solidFill>
              </a:rPr>
              <a:t>capacitors</a:t>
            </a:r>
            <a:r>
              <a:rPr lang="en-GB" altLang="en-US" dirty="0"/>
              <a:t> that store the electrons released by the photoelectric material. The number of electrons stored by each capacitor corresponds to the </a:t>
            </a:r>
            <a:r>
              <a:rPr lang="en-GB" altLang="en-US" b="1" dirty="0">
                <a:solidFill>
                  <a:srgbClr val="286DA6"/>
                </a:solidFill>
              </a:rPr>
              <a:t>intensity</a:t>
            </a:r>
            <a:r>
              <a:rPr lang="en-GB" altLang="en-US" dirty="0"/>
              <a:t> of light detected by that area on the CCD.</a:t>
            </a:r>
          </a:p>
        </p:txBody>
      </p:sp>
      <p:sp>
        <p:nvSpPr>
          <p:cNvPr id="23583" name="Rectangle 31">
            <a:extLst>
              <a:ext uri="{FF2B5EF4-FFF2-40B4-BE49-F238E27FC236}">
                <a16:creationId xmlns:a16="http://schemas.microsoft.com/office/drawing/2014/main" id="{A7716D68-C60F-469F-8507-5309692BE357}"/>
              </a:ext>
            </a:extLst>
          </p:cNvPr>
          <p:cNvSpPr>
            <a:spLocks noChangeArrowheads="1"/>
          </p:cNvSpPr>
          <p:nvPr/>
        </p:nvSpPr>
        <p:spPr bwMode="auto">
          <a:xfrm>
            <a:off x="374650" y="3050114"/>
            <a:ext cx="8545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CCDs contain a </a:t>
            </a:r>
            <a:r>
              <a:rPr lang="en-GB" altLang="en-US" b="1" dirty="0">
                <a:solidFill>
                  <a:srgbClr val="286DA6"/>
                </a:solidFill>
              </a:rPr>
              <a:t>photoelectric material</a:t>
            </a:r>
            <a:r>
              <a:rPr lang="en-GB" altLang="en-US" dirty="0"/>
              <a:t>. When light falls on the photoelectric material, electrons are released.</a:t>
            </a:r>
          </a:p>
        </p:txBody>
      </p:sp>
      <p:pic>
        <p:nvPicPr>
          <p:cNvPr id="22" name="Picture 21">
            <a:extLst>
              <a:ext uri="{FF2B5EF4-FFF2-40B4-BE49-F238E27FC236}">
                <a16:creationId xmlns:a16="http://schemas.microsoft.com/office/drawing/2014/main" id="{DD8CF873-0299-4443-99EE-ADF383DDC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4" name="Picture 9" descr="notes_icon">
            <a:extLst>
              <a:ext uri="{FF2B5EF4-FFF2-40B4-BE49-F238E27FC236}">
                <a16:creationId xmlns:a16="http://schemas.microsoft.com/office/drawing/2014/main" id="{DB417D4F-9788-4466-B828-2F4CA9C9A7C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25" name="TextBox 2">
            <a:extLst>
              <a:ext uri="{FF2B5EF4-FFF2-40B4-BE49-F238E27FC236}">
                <a16:creationId xmlns:a16="http://schemas.microsoft.com/office/drawing/2014/main" id="{A4016BCE-6AAF-4758-A248-A4EB1758836F}"/>
              </a:ext>
            </a:extLst>
          </p:cNvPr>
          <p:cNvSpPr txBox="1">
            <a:spLocks noChangeArrowheads="1"/>
          </p:cNvSpPr>
          <p:nvPr/>
        </p:nvSpPr>
        <p:spPr bwMode="auto">
          <a:xfrm>
            <a:off x="358772" y="5666285"/>
            <a:ext cx="7043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information is used to build up a digital image.</a:t>
            </a:r>
          </a:p>
        </p:txBody>
      </p:sp>
      <p:pic>
        <p:nvPicPr>
          <p:cNvPr id="15" name="Picture 14">
            <a:extLst>
              <a:ext uri="{FF2B5EF4-FFF2-40B4-BE49-F238E27FC236}">
                <a16:creationId xmlns:a16="http://schemas.microsoft.com/office/drawing/2014/main" id="{8D009DEC-FB12-4C4C-800E-7314551C47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3113" y="862522"/>
            <a:ext cx="2678637" cy="2045968"/>
          </a:xfrm>
          <a:prstGeom prst="rect">
            <a:avLst/>
          </a:prstGeom>
        </p:spPr>
      </p:pic>
      <p:pic>
        <p:nvPicPr>
          <p:cNvPr id="12" name="Picture 9">
            <a:extLst>
              <a:ext uri="{FF2B5EF4-FFF2-40B4-BE49-F238E27FC236}">
                <a16:creationId xmlns:a16="http://schemas.microsoft.com/office/drawing/2014/main" id="{FBA3C669-450D-498C-A95F-EF72657963C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8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2603E54-03F5-4A48-9D6B-B55C8099ECC8}"/>
              </a:ext>
            </a:extLst>
          </p:cNvPr>
          <p:cNvSpPr>
            <a:spLocks noGrp="1" noChangeArrowheads="1"/>
          </p:cNvSpPr>
          <p:nvPr>
            <p:ph type="title"/>
          </p:nvPr>
        </p:nvSpPr>
        <p:spPr/>
        <p:txBody>
          <a:bodyPr/>
          <a:lstStyle/>
          <a:p>
            <a:r>
              <a:rPr lang="en-GB" altLang="en-US" dirty="0"/>
              <a:t>What is </a:t>
            </a:r>
            <a:r>
              <a:rPr lang="en-GB" altLang="en-US" dirty="0" err="1"/>
              <a:t>analog</a:t>
            </a:r>
            <a:r>
              <a:rPr lang="en-GB" altLang="en-US" dirty="0"/>
              <a:t> and digital storage? </a:t>
            </a:r>
          </a:p>
        </p:txBody>
      </p:sp>
      <p:sp>
        <p:nvSpPr>
          <p:cNvPr id="19459" name="Text Box 3">
            <a:extLst>
              <a:ext uri="{FF2B5EF4-FFF2-40B4-BE49-F238E27FC236}">
                <a16:creationId xmlns:a16="http://schemas.microsoft.com/office/drawing/2014/main" id="{E60039B1-FBE0-464C-8A95-EE55C3590B7C}"/>
              </a:ext>
            </a:extLst>
          </p:cNvPr>
          <p:cNvSpPr txBox="1">
            <a:spLocks noChangeArrowheads="1"/>
          </p:cNvSpPr>
          <p:nvPr/>
        </p:nvSpPr>
        <p:spPr bwMode="auto">
          <a:xfrm>
            <a:off x="358775" y="813254"/>
            <a:ext cx="8580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terms </a:t>
            </a:r>
            <a:r>
              <a:rPr lang="en-GB" altLang="en-US" b="1" dirty="0" err="1">
                <a:solidFill>
                  <a:srgbClr val="286DA6"/>
                </a:solidFill>
              </a:rPr>
              <a:t>analog</a:t>
            </a:r>
            <a:r>
              <a:rPr lang="en-GB" altLang="en-US" dirty="0"/>
              <a:t> and </a:t>
            </a:r>
            <a:r>
              <a:rPr lang="en-GB" altLang="en-US" b="1" dirty="0">
                <a:solidFill>
                  <a:srgbClr val="286DA6"/>
                </a:solidFill>
              </a:rPr>
              <a:t>digital</a:t>
            </a:r>
            <a:r>
              <a:rPr lang="en-GB" altLang="en-US" dirty="0"/>
              <a:t> do not just apply to the different types of signals that can be used to send information.</a:t>
            </a:r>
            <a:endParaRPr lang="en-GB" altLang="en-US" b="1" dirty="0"/>
          </a:p>
        </p:txBody>
      </p:sp>
      <p:sp>
        <p:nvSpPr>
          <p:cNvPr id="543748" name="Rectangle 4">
            <a:extLst>
              <a:ext uri="{FF2B5EF4-FFF2-40B4-BE49-F238E27FC236}">
                <a16:creationId xmlns:a16="http://schemas.microsoft.com/office/drawing/2014/main" id="{001E8848-1C83-4D3F-BC6F-D0F5B8623901}"/>
              </a:ext>
            </a:extLst>
          </p:cNvPr>
          <p:cNvSpPr>
            <a:spLocks noChangeArrowheads="1"/>
          </p:cNvSpPr>
          <p:nvPr/>
        </p:nvSpPr>
        <p:spPr bwMode="auto">
          <a:xfrm>
            <a:off x="358775" y="1664507"/>
            <a:ext cx="7753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also refer to the different methods used for storing and retrieving information.</a:t>
            </a:r>
          </a:p>
        </p:txBody>
      </p:sp>
      <p:sp>
        <p:nvSpPr>
          <p:cNvPr id="543749" name="Rectangle 5">
            <a:extLst>
              <a:ext uri="{FF2B5EF4-FFF2-40B4-BE49-F238E27FC236}">
                <a16:creationId xmlns:a16="http://schemas.microsoft.com/office/drawing/2014/main" id="{75619A26-8B3E-4CBC-AFEF-B8FDD1EF35D4}"/>
              </a:ext>
            </a:extLst>
          </p:cNvPr>
          <p:cNvSpPr>
            <a:spLocks noChangeArrowheads="1"/>
          </p:cNvSpPr>
          <p:nvPr/>
        </p:nvSpPr>
        <p:spPr bwMode="auto">
          <a:xfrm>
            <a:off x="597956" y="5380316"/>
            <a:ext cx="35988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Vinyl records and video tapes are examples of </a:t>
            </a:r>
          </a:p>
          <a:p>
            <a:pPr algn="ctr"/>
            <a:r>
              <a:rPr lang="en-GB" altLang="en-US" dirty="0" err="1"/>
              <a:t>analog</a:t>
            </a:r>
            <a:r>
              <a:rPr lang="en-GB" altLang="en-US" dirty="0"/>
              <a:t> storage.</a:t>
            </a:r>
          </a:p>
        </p:txBody>
      </p:sp>
      <p:sp>
        <p:nvSpPr>
          <p:cNvPr id="543750" name="Rectangle 6">
            <a:extLst>
              <a:ext uri="{FF2B5EF4-FFF2-40B4-BE49-F238E27FC236}">
                <a16:creationId xmlns:a16="http://schemas.microsoft.com/office/drawing/2014/main" id="{4E715354-E60E-48F6-8743-7C4A58B9937F}"/>
              </a:ext>
            </a:extLst>
          </p:cNvPr>
          <p:cNvSpPr>
            <a:spLocks noChangeArrowheads="1"/>
          </p:cNvSpPr>
          <p:nvPr/>
        </p:nvSpPr>
        <p:spPr bwMode="auto">
          <a:xfrm>
            <a:off x="4526848" y="5383037"/>
            <a:ext cx="40572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Most modern methods of storing data are digital, such as CDs and hard drives.</a:t>
            </a:r>
          </a:p>
        </p:txBody>
      </p:sp>
      <p:pic>
        <p:nvPicPr>
          <p:cNvPr id="543759" name="Picture 15" descr="CDs">
            <a:extLst>
              <a:ext uri="{FF2B5EF4-FFF2-40B4-BE49-F238E27FC236}">
                <a16:creationId xmlns:a16="http://schemas.microsoft.com/office/drawing/2014/main" id="{3D5D8827-F929-4856-9CBB-007267D35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51" y="2581100"/>
            <a:ext cx="359886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60" name="Picture 16" descr="vinyl">
            <a:extLst>
              <a:ext uri="{FF2B5EF4-FFF2-40B4-BE49-F238E27FC236}">
                <a16:creationId xmlns:a16="http://schemas.microsoft.com/office/drawing/2014/main" id="{FE877768-2C2B-4356-91C6-55AC7FCA3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957" y="2593800"/>
            <a:ext cx="359886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6CE89A9-EA00-4117-96AA-F4FD38A1093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74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54376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43750"/>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54375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8" grpId="0"/>
      <p:bldP spid="543749" grpId="0"/>
      <p:bldP spid="5437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E3202B2-DF63-42C0-884B-DC39C7BDD76F}"/>
              </a:ext>
            </a:extLst>
          </p:cNvPr>
          <p:cNvSpPr>
            <a:spLocks noGrp="1"/>
          </p:cNvSpPr>
          <p:nvPr>
            <p:ph type="title"/>
          </p:nvPr>
        </p:nvSpPr>
        <p:spPr>
          <a:xfrm>
            <a:off x="233363" y="53975"/>
            <a:ext cx="7735887" cy="549275"/>
          </a:xfrm>
        </p:spPr>
        <p:txBody>
          <a:bodyPr/>
          <a:lstStyle/>
          <a:p>
            <a:r>
              <a:rPr lang="en-GB" altLang="en-US" dirty="0"/>
              <a:t>Storing digital information</a:t>
            </a:r>
          </a:p>
        </p:txBody>
      </p:sp>
      <p:sp>
        <p:nvSpPr>
          <p:cNvPr id="23555" name="TextBox 1">
            <a:extLst>
              <a:ext uri="{FF2B5EF4-FFF2-40B4-BE49-F238E27FC236}">
                <a16:creationId xmlns:a16="http://schemas.microsoft.com/office/drawing/2014/main" id="{6AD79AE7-34D3-4F8C-90DF-D310A6DB8532}"/>
              </a:ext>
            </a:extLst>
          </p:cNvPr>
          <p:cNvSpPr txBox="1">
            <a:spLocks noChangeArrowheads="1"/>
          </p:cNvSpPr>
          <p:nvPr/>
        </p:nvSpPr>
        <p:spPr bwMode="auto">
          <a:xfrm>
            <a:off x="358775" y="803274"/>
            <a:ext cx="7962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Computers store data as digital 1s and 0s. Storage and file size are measured in </a:t>
            </a:r>
            <a:r>
              <a:rPr lang="en-GB" altLang="en-US" b="1" dirty="0">
                <a:solidFill>
                  <a:srgbClr val="286DA6"/>
                </a:solidFill>
              </a:rPr>
              <a:t>bytes</a:t>
            </a:r>
            <a:r>
              <a:rPr lang="en-GB" altLang="en-US" dirty="0"/>
              <a:t>. </a:t>
            </a:r>
          </a:p>
        </p:txBody>
      </p:sp>
      <p:sp>
        <p:nvSpPr>
          <p:cNvPr id="23556" name="TextBox 3">
            <a:extLst>
              <a:ext uri="{FF2B5EF4-FFF2-40B4-BE49-F238E27FC236}">
                <a16:creationId xmlns:a16="http://schemas.microsoft.com/office/drawing/2014/main" id="{9ABA582B-AAFA-4589-9551-40F85A77986B}"/>
              </a:ext>
            </a:extLst>
          </p:cNvPr>
          <p:cNvSpPr txBox="1">
            <a:spLocks noChangeArrowheads="1"/>
          </p:cNvSpPr>
          <p:nvPr/>
        </p:nvSpPr>
        <p:spPr bwMode="auto">
          <a:xfrm>
            <a:off x="358775" y="1813416"/>
            <a:ext cx="8718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286DA6"/>
                </a:solidFill>
              </a:rPr>
              <a:t>byte</a:t>
            </a:r>
            <a:r>
              <a:rPr lang="en-GB" altLang="en-US" dirty="0"/>
              <a:t> is the amount of space in memory required to store one character, like the letter “s.” The symbol B is used for byte. </a:t>
            </a:r>
          </a:p>
        </p:txBody>
      </p:sp>
      <p:sp>
        <p:nvSpPr>
          <p:cNvPr id="23557" name="TextBox 2">
            <a:extLst>
              <a:ext uri="{FF2B5EF4-FFF2-40B4-BE49-F238E27FC236}">
                <a16:creationId xmlns:a16="http://schemas.microsoft.com/office/drawing/2014/main" id="{7F2972DE-EC46-496B-8ED9-487AAD2CA74A}"/>
              </a:ext>
            </a:extLst>
          </p:cNvPr>
          <p:cNvSpPr txBox="1">
            <a:spLocks noChangeArrowheads="1"/>
          </p:cNvSpPr>
          <p:nvPr/>
        </p:nvSpPr>
        <p:spPr bwMode="auto">
          <a:xfrm>
            <a:off x="358772" y="4181480"/>
            <a:ext cx="439384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files have different memory requirements. The table on the right shows some example storage requirements for some multimedia files.</a:t>
            </a:r>
          </a:p>
        </p:txBody>
      </p:sp>
      <p:sp>
        <p:nvSpPr>
          <p:cNvPr id="2" name="Line 23">
            <a:extLst>
              <a:ext uri="{FF2B5EF4-FFF2-40B4-BE49-F238E27FC236}">
                <a16:creationId xmlns:a16="http://schemas.microsoft.com/office/drawing/2014/main" id="{D7A18928-DF9C-4D4A-8F4F-7E3F10B60114}"/>
              </a:ext>
            </a:extLst>
          </p:cNvPr>
          <p:cNvSpPr>
            <a:spLocks noChangeShapeType="1"/>
          </p:cNvSpPr>
          <p:nvPr/>
        </p:nvSpPr>
        <p:spPr bwMode="auto">
          <a:xfrm>
            <a:off x="8153400" y="3409950"/>
            <a:ext cx="0" cy="30527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580" name="Group 28">
            <a:extLst>
              <a:ext uri="{FF2B5EF4-FFF2-40B4-BE49-F238E27FC236}">
                <a16:creationId xmlns:a16="http://schemas.microsoft.com/office/drawing/2014/main" id="{3EA638B9-36D3-4D9F-9307-D7176E88F587}"/>
              </a:ext>
            </a:extLst>
          </p:cNvPr>
          <p:cNvGrpSpPr>
            <a:grpSpLocks/>
          </p:cNvGrpSpPr>
          <p:nvPr/>
        </p:nvGrpSpPr>
        <p:grpSpPr bwMode="auto">
          <a:xfrm>
            <a:off x="4747509" y="4092562"/>
            <a:ext cx="4173289" cy="2017713"/>
            <a:chOff x="2096" y="3409951"/>
            <a:chExt cx="2599" cy="2017713"/>
          </a:xfrm>
        </p:grpSpPr>
        <p:sp>
          <p:nvSpPr>
            <p:cNvPr id="3" name="Rectangle 7">
              <a:extLst>
                <a:ext uri="{FF2B5EF4-FFF2-40B4-BE49-F238E27FC236}">
                  <a16:creationId xmlns:a16="http://schemas.microsoft.com/office/drawing/2014/main" id="{9735A2AF-B2C4-41D3-AC6E-BEF73B3FEB10}"/>
                </a:ext>
              </a:extLst>
            </p:cNvPr>
            <p:cNvSpPr>
              <a:spLocks noChangeArrowheads="1"/>
            </p:cNvSpPr>
            <p:nvPr/>
          </p:nvSpPr>
          <p:spPr bwMode="auto">
            <a:xfrm>
              <a:off x="2096" y="3409951"/>
              <a:ext cx="1904" cy="566738"/>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b="1" dirty="0">
                  <a:solidFill>
                    <a:srgbClr val="FFFFFF"/>
                  </a:solidFill>
                </a:rPr>
                <a:t>media</a:t>
              </a:r>
            </a:p>
          </p:txBody>
        </p:sp>
        <p:sp>
          <p:nvSpPr>
            <p:cNvPr id="4" name="Rectangle 8">
              <a:extLst>
                <a:ext uri="{FF2B5EF4-FFF2-40B4-BE49-F238E27FC236}">
                  <a16:creationId xmlns:a16="http://schemas.microsoft.com/office/drawing/2014/main" id="{51F0DE84-54BA-4BF3-B685-7FC39E662514}"/>
                </a:ext>
              </a:extLst>
            </p:cNvPr>
            <p:cNvSpPr>
              <a:spLocks noChangeArrowheads="1"/>
            </p:cNvSpPr>
            <p:nvPr/>
          </p:nvSpPr>
          <p:spPr bwMode="auto">
            <a:xfrm>
              <a:off x="4012" y="3409951"/>
              <a:ext cx="683" cy="566738"/>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b="1" dirty="0">
                  <a:solidFill>
                    <a:srgbClr val="FFFFFF"/>
                  </a:solidFill>
                </a:rPr>
                <a:t>file size</a:t>
              </a:r>
            </a:p>
          </p:txBody>
        </p:sp>
        <p:sp>
          <p:nvSpPr>
            <p:cNvPr id="5" name="Rectangle 9">
              <a:extLst>
                <a:ext uri="{FF2B5EF4-FFF2-40B4-BE49-F238E27FC236}">
                  <a16:creationId xmlns:a16="http://schemas.microsoft.com/office/drawing/2014/main" id="{9A959DA1-AFA7-47EB-9DC1-62EB50F93086}"/>
                </a:ext>
              </a:extLst>
            </p:cNvPr>
            <p:cNvSpPr>
              <a:spLocks noChangeArrowheads="1"/>
            </p:cNvSpPr>
            <p:nvPr/>
          </p:nvSpPr>
          <p:spPr bwMode="auto">
            <a:xfrm>
              <a:off x="2104" y="4027489"/>
              <a:ext cx="1904" cy="341313"/>
            </a:xfrm>
            <a:prstGeom prst="rect">
              <a:avLst/>
            </a:prstGeom>
            <a:solidFill>
              <a:srgbClr val="E7F3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000066"/>
                  </a:solidFill>
                </a:rPr>
                <a:t>A picture</a:t>
              </a:r>
            </a:p>
          </p:txBody>
        </p:sp>
        <p:sp>
          <p:nvSpPr>
            <p:cNvPr id="6" name="Rectangle 10">
              <a:extLst>
                <a:ext uri="{FF2B5EF4-FFF2-40B4-BE49-F238E27FC236}">
                  <a16:creationId xmlns:a16="http://schemas.microsoft.com/office/drawing/2014/main" id="{B4D43F6D-41A6-4FC3-AEC2-BF956B5C3EFF}"/>
                </a:ext>
              </a:extLst>
            </p:cNvPr>
            <p:cNvSpPr>
              <a:spLocks noChangeArrowheads="1"/>
            </p:cNvSpPr>
            <p:nvPr/>
          </p:nvSpPr>
          <p:spPr bwMode="auto">
            <a:xfrm>
              <a:off x="4020" y="4027489"/>
              <a:ext cx="675" cy="341313"/>
            </a:xfrm>
            <a:prstGeom prst="rect">
              <a:avLst/>
            </a:prstGeom>
            <a:solidFill>
              <a:srgbClr val="E7F3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000066"/>
                  </a:solidFill>
                </a:rPr>
                <a:t>110</a:t>
              </a:r>
              <a:r>
                <a:rPr lang="en-GB" altLang="en-US" sz="1000" dirty="0">
                  <a:solidFill>
                    <a:srgbClr val="000066"/>
                  </a:solidFill>
                </a:rPr>
                <a:t> </a:t>
              </a:r>
              <a:r>
                <a:rPr lang="en-GB" altLang="en-US" sz="1800" dirty="0">
                  <a:solidFill>
                    <a:srgbClr val="000066"/>
                  </a:solidFill>
                </a:rPr>
                <a:t>KB</a:t>
              </a:r>
            </a:p>
          </p:txBody>
        </p:sp>
        <p:sp>
          <p:nvSpPr>
            <p:cNvPr id="7" name="Rectangle 11">
              <a:extLst>
                <a:ext uri="{FF2B5EF4-FFF2-40B4-BE49-F238E27FC236}">
                  <a16:creationId xmlns:a16="http://schemas.microsoft.com/office/drawing/2014/main" id="{665F657E-E2FD-4098-909D-9AB12CDBF211}"/>
                </a:ext>
              </a:extLst>
            </p:cNvPr>
            <p:cNvSpPr>
              <a:spLocks noChangeArrowheads="1"/>
            </p:cNvSpPr>
            <p:nvPr/>
          </p:nvSpPr>
          <p:spPr bwMode="auto">
            <a:xfrm>
              <a:off x="2104" y="4378326"/>
              <a:ext cx="1904" cy="341313"/>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000066"/>
                  </a:solidFill>
                </a:rPr>
                <a:t>One simple web page</a:t>
              </a:r>
            </a:p>
          </p:txBody>
        </p:sp>
        <p:sp>
          <p:nvSpPr>
            <p:cNvPr id="8" name="Rectangle 12">
              <a:extLst>
                <a:ext uri="{FF2B5EF4-FFF2-40B4-BE49-F238E27FC236}">
                  <a16:creationId xmlns:a16="http://schemas.microsoft.com/office/drawing/2014/main" id="{D9188EAF-6A3C-4F5C-8BF2-962B9C7EFF67}"/>
                </a:ext>
              </a:extLst>
            </p:cNvPr>
            <p:cNvSpPr>
              <a:spLocks noChangeArrowheads="1"/>
            </p:cNvSpPr>
            <p:nvPr/>
          </p:nvSpPr>
          <p:spPr bwMode="auto">
            <a:xfrm>
              <a:off x="4020" y="4378326"/>
              <a:ext cx="675" cy="341313"/>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000066"/>
                  </a:solidFill>
                </a:rPr>
                <a:t>130</a:t>
              </a:r>
              <a:r>
                <a:rPr lang="en-GB" altLang="en-US" sz="1000" dirty="0">
                  <a:solidFill>
                    <a:srgbClr val="000066"/>
                  </a:solidFill>
                </a:rPr>
                <a:t> </a:t>
              </a:r>
              <a:r>
                <a:rPr lang="en-GB" altLang="en-US" sz="1800" dirty="0">
                  <a:solidFill>
                    <a:srgbClr val="000066"/>
                  </a:solidFill>
                </a:rPr>
                <a:t>KB</a:t>
              </a:r>
            </a:p>
          </p:txBody>
        </p:sp>
        <p:sp>
          <p:nvSpPr>
            <p:cNvPr id="9" name="Rectangle 13">
              <a:extLst>
                <a:ext uri="{FF2B5EF4-FFF2-40B4-BE49-F238E27FC236}">
                  <a16:creationId xmlns:a16="http://schemas.microsoft.com/office/drawing/2014/main" id="{E7F98593-8A53-4BF3-B6D5-0D9762FDECA8}"/>
                </a:ext>
              </a:extLst>
            </p:cNvPr>
            <p:cNvSpPr>
              <a:spLocks noChangeArrowheads="1"/>
            </p:cNvSpPr>
            <p:nvPr/>
          </p:nvSpPr>
          <p:spPr bwMode="auto">
            <a:xfrm>
              <a:off x="2104" y="4738689"/>
              <a:ext cx="1904" cy="341313"/>
            </a:xfrm>
            <a:prstGeom prst="rect">
              <a:avLst/>
            </a:prstGeom>
            <a:solidFill>
              <a:srgbClr val="E7F3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000066"/>
                  </a:solidFill>
                </a:rPr>
                <a:t>A 3-minute CD quality song</a:t>
              </a:r>
            </a:p>
          </p:txBody>
        </p:sp>
        <p:sp>
          <p:nvSpPr>
            <p:cNvPr id="10" name="Rectangle 14">
              <a:extLst>
                <a:ext uri="{FF2B5EF4-FFF2-40B4-BE49-F238E27FC236}">
                  <a16:creationId xmlns:a16="http://schemas.microsoft.com/office/drawing/2014/main" id="{D86DC8A7-9C38-43D5-A3C7-E9090915A167}"/>
                </a:ext>
              </a:extLst>
            </p:cNvPr>
            <p:cNvSpPr>
              <a:spLocks noChangeArrowheads="1"/>
            </p:cNvSpPr>
            <p:nvPr/>
          </p:nvSpPr>
          <p:spPr bwMode="auto">
            <a:xfrm>
              <a:off x="4020" y="4738689"/>
              <a:ext cx="675" cy="341313"/>
            </a:xfrm>
            <a:prstGeom prst="rect">
              <a:avLst/>
            </a:prstGeom>
            <a:solidFill>
              <a:srgbClr val="E7F3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000066"/>
                  </a:solidFill>
                </a:rPr>
                <a:t>4</a:t>
              </a:r>
              <a:r>
                <a:rPr lang="en-GB" altLang="en-US" sz="1000" dirty="0">
                  <a:solidFill>
                    <a:srgbClr val="000066"/>
                  </a:solidFill>
                </a:rPr>
                <a:t> </a:t>
              </a:r>
              <a:r>
                <a:rPr lang="en-GB" altLang="en-US" sz="1800" dirty="0">
                  <a:solidFill>
                    <a:srgbClr val="000066"/>
                  </a:solidFill>
                </a:rPr>
                <a:t>MB</a:t>
              </a:r>
            </a:p>
          </p:txBody>
        </p:sp>
        <p:sp>
          <p:nvSpPr>
            <p:cNvPr id="11" name="Rectangle 15">
              <a:extLst>
                <a:ext uri="{FF2B5EF4-FFF2-40B4-BE49-F238E27FC236}">
                  <a16:creationId xmlns:a16="http://schemas.microsoft.com/office/drawing/2014/main" id="{EB62F75C-786C-40B2-8332-407D2E8ACE0C}"/>
                </a:ext>
              </a:extLst>
            </p:cNvPr>
            <p:cNvSpPr>
              <a:spLocks noChangeArrowheads="1"/>
            </p:cNvSpPr>
            <p:nvPr/>
          </p:nvSpPr>
          <p:spPr bwMode="auto">
            <a:xfrm>
              <a:off x="2104" y="5086351"/>
              <a:ext cx="1904" cy="341313"/>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000066"/>
                  </a:solidFill>
                </a:rPr>
                <a:t>A 1-minute DVD quality clip</a:t>
              </a:r>
            </a:p>
          </p:txBody>
        </p:sp>
        <p:sp>
          <p:nvSpPr>
            <p:cNvPr id="12" name="Rectangle 16">
              <a:extLst>
                <a:ext uri="{FF2B5EF4-FFF2-40B4-BE49-F238E27FC236}">
                  <a16:creationId xmlns:a16="http://schemas.microsoft.com/office/drawing/2014/main" id="{C4BB6011-6B46-4785-838C-1BBC4F42FF16}"/>
                </a:ext>
              </a:extLst>
            </p:cNvPr>
            <p:cNvSpPr>
              <a:spLocks noChangeArrowheads="1"/>
            </p:cNvSpPr>
            <p:nvPr/>
          </p:nvSpPr>
          <p:spPr bwMode="auto">
            <a:xfrm>
              <a:off x="4020" y="5086351"/>
              <a:ext cx="675" cy="341313"/>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000066"/>
                  </a:solidFill>
                </a:rPr>
                <a:t>12</a:t>
              </a:r>
              <a:r>
                <a:rPr lang="en-GB" altLang="en-US" sz="1000" dirty="0">
                  <a:solidFill>
                    <a:srgbClr val="000066"/>
                  </a:solidFill>
                </a:rPr>
                <a:t> </a:t>
              </a:r>
              <a:r>
                <a:rPr lang="en-GB" altLang="en-US" sz="1800" dirty="0">
                  <a:solidFill>
                    <a:srgbClr val="000066"/>
                  </a:solidFill>
                </a:rPr>
                <a:t>MB</a:t>
              </a:r>
            </a:p>
          </p:txBody>
        </p:sp>
      </p:grpSp>
      <p:sp>
        <p:nvSpPr>
          <p:cNvPr id="23583" name="Rectangle 31">
            <a:extLst>
              <a:ext uri="{FF2B5EF4-FFF2-40B4-BE49-F238E27FC236}">
                <a16:creationId xmlns:a16="http://schemas.microsoft.com/office/drawing/2014/main" id="{A7716D68-C60F-469F-8507-5309692BE357}"/>
              </a:ext>
            </a:extLst>
          </p:cNvPr>
          <p:cNvSpPr>
            <a:spLocks noChangeArrowheads="1"/>
          </p:cNvSpPr>
          <p:nvPr/>
        </p:nvSpPr>
        <p:spPr bwMode="auto">
          <a:xfrm>
            <a:off x="374650" y="2814886"/>
            <a:ext cx="87693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Since a byte is a small unit, file size is often measured in KB, MB or GB. KB means 1,000 bytes, MB means 1,000,000 bytes, and GB means 1,000,000,000 bytes.</a:t>
            </a:r>
          </a:p>
        </p:txBody>
      </p:sp>
      <p:pic>
        <p:nvPicPr>
          <p:cNvPr id="22" name="Picture 21">
            <a:extLst>
              <a:ext uri="{FF2B5EF4-FFF2-40B4-BE49-F238E27FC236}">
                <a16:creationId xmlns:a16="http://schemas.microsoft.com/office/drawing/2014/main" id="{DD8CF873-0299-4443-99EE-ADF383DDC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639EE415-69B8-4355-918B-5616A49E7CB4}"/>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86837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2358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989CF11-A891-4C93-8D3D-81377A55940F}"/>
              </a:ext>
            </a:extLst>
          </p:cNvPr>
          <p:cNvSpPr>
            <a:spLocks noGrp="1"/>
          </p:cNvSpPr>
          <p:nvPr>
            <p:ph type="title"/>
          </p:nvPr>
        </p:nvSpPr>
        <p:spPr/>
        <p:txBody>
          <a:bodyPr/>
          <a:lstStyle/>
          <a:p>
            <a:r>
              <a:rPr lang="en-GB" altLang="en-US" dirty="0"/>
              <a:t>Picture quality</a:t>
            </a:r>
          </a:p>
        </p:txBody>
      </p:sp>
      <p:pic>
        <p:nvPicPr>
          <p:cNvPr id="6" name="Picture 5" descr="flash_icon">
            <a:extLst>
              <a:ext uri="{FF2B5EF4-FFF2-40B4-BE49-F238E27FC236}">
                <a16:creationId xmlns:a16="http://schemas.microsoft.com/office/drawing/2014/main" id="{7C92998B-786C-4032-A86C-EDEF14790D8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C6E6E839-C8A7-4825-9B06-D7A53E1CCB1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464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46DCB06-C423-48A1-A9E4-889EE1C78E6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B9EA872-B577-4F59-A1AF-E2A917DCB866}"/>
              </a:ext>
            </a:extLst>
          </p:cNvPr>
          <p:cNvSpPr>
            <a:spLocks noGrp="1"/>
          </p:cNvSpPr>
          <p:nvPr>
            <p:ph type="title"/>
          </p:nvPr>
        </p:nvSpPr>
        <p:spPr/>
        <p:txBody>
          <a:bodyPr/>
          <a:lstStyle/>
          <a:p>
            <a:r>
              <a:rPr lang="en-GB" altLang="en-US"/>
              <a:t>Storage of information</a:t>
            </a:r>
          </a:p>
        </p:txBody>
      </p:sp>
      <p:sp>
        <p:nvSpPr>
          <p:cNvPr id="25603" name="TextBox 1">
            <a:extLst>
              <a:ext uri="{FF2B5EF4-FFF2-40B4-BE49-F238E27FC236}">
                <a16:creationId xmlns:a16="http://schemas.microsoft.com/office/drawing/2014/main" id="{71604B3E-D0B5-44E7-9286-C184F95C633E}"/>
              </a:ext>
            </a:extLst>
          </p:cNvPr>
          <p:cNvSpPr txBox="1">
            <a:spLocks noChangeArrowheads="1"/>
          </p:cNvSpPr>
          <p:nvPr/>
        </p:nvSpPr>
        <p:spPr bwMode="auto">
          <a:xfrm>
            <a:off x="358775" y="800100"/>
            <a:ext cx="8550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Cheap digital storage has revolutionized many people’s lives. A small hard drive can hold the equivalent of a whole room’s worth of music, photographs, films and books.</a:t>
            </a:r>
          </a:p>
        </p:txBody>
      </p:sp>
      <p:pic>
        <p:nvPicPr>
          <p:cNvPr id="25606" name="Picture 6">
            <a:extLst>
              <a:ext uri="{FF2B5EF4-FFF2-40B4-BE49-F238E27FC236}">
                <a16:creationId xmlns:a16="http://schemas.microsoft.com/office/drawing/2014/main" id="{5019D2B4-C50F-4664-817B-424EF24B61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75780" y="2938549"/>
            <a:ext cx="2311399" cy="1733549"/>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a:extLst>
              <a:ext uri="{FF2B5EF4-FFF2-40B4-BE49-F238E27FC236}">
                <a16:creationId xmlns:a16="http://schemas.microsoft.com/office/drawing/2014/main" id="{BB1D066A-7D88-4E76-832C-6EA0FF23CA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4925" y="2309016"/>
            <a:ext cx="4711530" cy="2886082"/>
          </a:xfrm>
          <a:prstGeom prst="rect">
            <a:avLst/>
          </a:prstGeom>
          <a:noFill/>
          <a:extLst>
            <a:ext uri="{909E8E84-426E-40DD-AFC4-6F175D3DCCD1}">
              <a14:hiddenFill xmlns:a14="http://schemas.microsoft.com/office/drawing/2010/main">
                <a:solidFill>
                  <a:srgbClr val="FFFFFF"/>
                </a:solidFill>
              </a14:hiddenFill>
            </a:ext>
          </a:extLst>
        </p:spPr>
      </p:pic>
      <p:grpSp>
        <p:nvGrpSpPr>
          <p:cNvPr id="25612" name="Group 12">
            <a:extLst>
              <a:ext uri="{FF2B5EF4-FFF2-40B4-BE49-F238E27FC236}">
                <a16:creationId xmlns:a16="http://schemas.microsoft.com/office/drawing/2014/main" id="{E965A554-5964-4912-9325-AD216BDB8E52}"/>
              </a:ext>
            </a:extLst>
          </p:cNvPr>
          <p:cNvGrpSpPr>
            <a:grpSpLocks/>
          </p:cNvGrpSpPr>
          <p:nvPr/>
        </p:nvGrpSpPr>
        <p:grpSpPr bwMode="auto">
          <a:xfrm>
            <a:off x="5406670" y="2685257"/>
            <a:ext cx="927100" cy="2133600"/>
            <a:chOff x="3888" y="1856"/>
            <a:chExt cx="584" cy="1344"/>
          </a:xfrm>
        </p:grpSpPr>
        <p:sp>
          <p:nvSpPr>
            <p:cNvPr id="25608" name="Line 8">
              <a:extLst>
                <a:ext uri="{FF2B5EF4-FFF2-40B4-BE49-F238E27FC236}">
                  <a16:creationId xmlns:a16="http://schemas.microsoft.com/office/drawing/2014/main" id="{118086A0-F94F-4E9B-BAC4-00920DC14BB5}"/>
                </a:ext>
              </a:extLst>
            </p:cNvPr>
            <p:cNvSpPr>
              <a:spLocks noChangeShapeType="1"/>
            </p:cNvSpPr>
            <p:nvPr/>
          </p:nvSpPr>
          <p:spPr bwMode="auto">
            <a:xfrm flipV="1">
              <a:off x="3888" y="2544"/>
              <a:ext cx="584" cy="0"/>
            </a:xfrm>
            <a:prstGeom prst="line">
              <a:avLst/>
            </a:prstGeom>
            <a:noFill/>
            <a:ln w="57150">
              <a:solidFill>
                <a:srgbClr val="286DA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09" name="Line 9">
              <a:extLst>
                <a:ext uri="{FF2B5EF4-FFF2-40B4-BE49-F238E27FC236}">
                  <a16:creationId xmlns:a16="http://schemas.microsoft.com/office/drawing/2014/main" id="{41E0C9B0-1DAC-40F3-BB87-6FF21F97CA5C}"/>
                </a:ext>
              </a:extLst>
            </p:cNvPr>
            <p:cNvSpPr>
              <a:spLocks noChangeShapeType="1"/>
            </p:cNvSpPr>
            <p:nvPr/>
          </p:nvSpPr>
          <p:spPr bwMode="auto">
            <a:xfrm flipV="1">
              <a:off x="3888" y="2952"/>
              <a:ext cx="544" cy="248"/>
            </a:xfrm>
            <a:prstGeom prst="line">
              <a:avLst/>
            </a:prstGeom>
            <a:noFill/>
            <a:ln w="57150">
              <a:solidFill>
                <a:srgbClr val="286DA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5611" name="Line 11">
              <a:extLst>
                <a:ext uri="{FF2B5EF4-FFF2-40B4-BE49-F238E27FC236}">
                  <a16:creationId xmlns:a16="http://schemas.microsoft.com/office/drawing/2014/main" id="{2C6F0C03-3E8F-4E2E-A4A9-B5C2B781C83A}"/>
                </a:ext>
              </a:extLst>
            </p:cNvPr>
            <p:cNvSpPr>
              <a:spLocks noChangeShapeType="1"/>
            </p:cNvSpPr>
            <p:nvPr/>
          </p:nvSpPr>
          <p:spPr bwMode="auto">
            <a:xfrm>
              <a:off x="3888" y="1856"/>
              <a:ext cx="528" cy="280"/>
            </a:xfrm>
            <a:prstGeom prst="line">
              <a:avLst/>
            </a:prstGeom>
            <a:noFill/>
            <a:ln w="57150">
              <a:solidFill>
                <a:srgbClr val="286DA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11" name="Picture 10">
            <a:extLst>
              <a:ext uri="{FF2B5EF4-FFF2-40B4-BE49-F238E27FC236}">
                <a16:creationId xmlns:a16="http://schemas.microsoft.com/office/drawing/2014/main" id="{5184085D-7A49-4852-A609-77D955BBE97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TextBox 1">
            <a:extLst>
              <a:ext uri="{FF2B5EF4-FFF2-40B4-BE49-F238E27FC236}">
                <a16:creationId xmlns:a16="http://schemas.microsoft.com/office/drawing/2014/main" id="{D519B754-6B71-48C3-979B-76A4F705BDC4}"/>
              </a:ext>
            </a:extLst>
          </p:cNvPr>
          <p:cNvSpPr txBox="1">
            <a:spLocks noChangeArrowheads="1"/>
          </p:cNvSpPr>
          <p:nvPr/>
        </p:nvSpPr>
        <p:spPr bwMode="auto">
          <a:xfrm>
            <a:off x="358776" y="5575293"/>
            <a:ext cx="5782380" cy="461665"/>
          </a:xfrm>
          <a:prstGeom prst="rect">
            <a:avLst/>
          </a:prstGeom>
          <a:solidFill>
            <a:srgbClr val="BF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does digital storage affect your life?</a:t>
            </a:r>
          </a:p>
        </p:txBody>
      </p:sp>
      <p:pic>
        <p:nvPicPr>
          <p:cNvPr id="14" name="Picture 9" descr="notes_icon">
            <a:extLst>
              <a:ext uri="{FF2B5EF4-FFF2-40B4-BE49-F238E27FC236}">
                <a16:creationId xmlns:a16="http://schemas.microsoft.com/office/drawing/2014/main" id="{F26F8FB2-36AE-4B1C-9F4D-38D46C58449A}"/>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25612"/>
                                        </p:tgtEl>
                                        <p:attrNameLst>
                                          <p:attrName>style.visibility</p:attrName>
                                        </p:attrNameLst>
                                      </p:cBhvr>
                                      <p:to>
                                        <p:strVal val="visible"/>
                                      </p:to>
                                    </p:set>
                                    <p:animEffect transition="in" filter="wipe(left)">
                                      <p:cBhvr>
                                        <p:cTn id="10" dur="500"/>
                                        <p:tgtEl>
                                          <p:spTgt spid="25612"/>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2560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a:p>
            <a:pPr marL="182563" indent="-182563">
              <a:buSzPct val="150000"/>
              <a:buFont typeface="Arial" panose="020B0604020202020204" pitchFamily="34" charset="0"/>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65CF689A-0F5D-4A8D-80FF-98C3CCCEF651}"/>
              </a:ext>
            </a:extLst>
          </p:cNvPr>
          <p:cNvSpPr>
            <a:spLocks noGrp="1" noChangeArrowheads="1"/>
          </p:cNvSpPr>
          <p:nvPr>
            <p:ph type="title"/>
          </p:nvPr>
        </p:nvSpPr>
        <p:spPr/>
        <p:txBody>
          <a:bodyPr/>
          <a:lstStyle/>
          <a:p>
            <a:r>
              <a:rPr lang="en-GB" altLang="en-US" dirty="0"/>
              <a:t>What are the advantages of digital storage?</a:t>
            </a:r>
          </a:p>
        </p:txBody>
      </p:sp>
      <p:sp>
        <p:nvSpPr>
          <p:cNvPr id="20484" name="Text Box 3">
            <a:extLst>
              <a:ext uri="{FF2B5EF4-FFF2-40B4-BE49-F238E27FC236}">
                <a16:creationId xmlns:a16="http://schemas.microsoft.com/office/drawing/2014/main" id="{A1474440-A3C7-418C-86C4-04A486F57C6F}"/>
              </a:ext>
            </a:extLst>
          </p:cNvPr>
          <p:cNvSpPr txBox="1">
            <a:spLocks noChangeArrowheads="1"/>
          </p:cNvSpPr>
          <p:nvPr/>
        </p:nvSpPr>
        <p:spPr bwMode="auto">
          <a:xfrm>
            <a:off x="358321" y="800100"/>
            <a:ext cx="7735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Digital storage has many advantages over </a:t>
            </a:r>
            <a:r>
              <a:rPr lang="en-GB" altLang="en-US" dirty="0" err="1"/>
              <a:t>analog</a:t>
            </a:r>
            <a:r>
              <a:rPr lang="en-GB" altLang="en-US" dirty="0"/>
              <a:t> forms of storage. For example:</a:t>
            </a:r>
          </a:p>
        </p:txBody>
      </p:sp>
      <p:sp>
        <p:nvSpPr>
          <p:cNvPr id="491524" name="Text Box 4">
            <a:extLst>
              <a:ext uri="{FF2B5EF4-FFF2-40B4-BE49-F238E27FC236}">
                <a16:creationId xmlns:a16="http://schemas.microsoft.com/office/drawing/2014/main" id="{68A1D7CE-E770-4D6B-9644-08724F350C9A}"/>
              </a:ext>
            </a:extLst>
          </p:cNvPr>
          <p:cNvSpPr txBox="1">
            <a:spLocks noChangeArrowheads="1"/>
          </p:cNvSpPr>
          <p:nvPr/>
        </p:nvSpPr>
        <p:spPr bwMode="auto">
          <a:xfrm>
            <a:off x="358320" y="1928194"/>
            <a:ext cx="51619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Char char="l"/>
            </a:pPr>
            <a:r>
              <a:rPr lang="en-GB" altLang="en-US" b="1" dirty="0">
                <a:solidFill>
                  <a:srgbClr val="286DA6"/>
                </a:solidFill>
              </a:rPr>
              <a:t>Space:</a:t>
            </a:r>
            <a:r>
              <a:rPr lang="en-GB" altLang="en-US" dirty="0"/>
              <a:t> a small chip can store large amounts of information.</a:t>
            </a:r>
          </a:p>
        </p:txBody>
      </p:sp>
      <p:sp>
        <p:nvSpPr>
          <p:cNvPr id="20489" name="Rectangle 7">
            <a:extLst>
              <a:ext uri="{FF2B5EF4-FFF2-40B4-BE49-F238E27FC236}">
                <a16:creationId xmlns:a16="http://schemas.microsoft.com/office/drawing/2014/main" id="{56C56C42-2EC3-4B60-9182-9A35CE0021D1}"/>
              </a:ext>
            </a:extLst>
          </p:cNvPr>
          <p:cNvSpPr>
            <a:spLocks noChangeArrowheads="1"/>
          </p:cNvSpPr>
          <p:nvPr/>
        </p:nvSpPr>
        <p:spPr bwMode="auto">
          <a:xfrm>
            <a:off x="358321" y="3056288"/>
            <a:ext cx="49700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Char char="l"/>
            </a:pPr>
            <a:r>
              <a:rPr lang="en-GB" altLang="en-US" b="1" dirty="0">
                <a:solidFill>
                  <a:srgbClr val="286DA6"/>
                </a:solidFill>
              </a:rPr>
              <a:t>Durability:</a:t>
            </a:r>
            <a:r>
              <a:rPr lang="en-GB" altLang="en-US" dirty="0"/>
              <a:t> information stored digitally does not deteriorate over time.</a:t>
            </a:r>
          </a:p>
        </p:txBody>
      </p:sp>
      <p:pic>
        <p:nvPicPr>
          <p:cNvPr id="9" name="Picture 8">
            <a:extLst>
              <a:ext uri="{FF2B5EF4-FFF2-40B4-BE49-F238E27FC236}">
                <a16:creationId xmlns:a16="http://schemas.microsoft.com/office/drawing/2014/main" id="{6B45D8D1-DA0E-4252-9302-DAD22377B5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0" name="Rectangle 7">
            <a:extLst>
              <a:ext uri="{FF2B5EF4-FFF2-40B4-BE49-F238E27FC236}">
                <a16:creationId xmlns:a16="http://schemas.microsoft.com/office/drawing/2014/main" id="{E1D6DA08-8455-4385-B51A-1C913082C922}"/>
              </a:ext>
            </a:extLst>
          </p:cNvPr>
          <p:cNvSpPr>
            <a:spLocks noChangeArrowheads="1"/>
          </p:cNvSpPr>
          <p:nvPr/>
        </p:nvSpPr>
        <p:spPr bwMode="auto">
          <a:xfrm>
            <a:off x="358322" y="4553714"/>
            <a:ext cx="49700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Char char="l"/>
            </a:pPr>
            <a:r>
              <a:rPr lang="en-GB" altLang="en-US" b="1" dirty="0">
                <a:solidFill>
                  <a:srgbClr val="286DA6"/>
                </a:solidFill>
              </a:rPr>
              <a:t>Easy to copy and transfer:</a:t>
            </a:r>
            <a:r>
              <a:rPr lang="en-GB" altLang="en-US" dirty="0"/>
              <a:t> this means that digital information can be shared rapidly.</a:t>
            </a:r>
          </a:p>
        </p:txBody>
      </p:sp>
      <p:pic>
        <p:nvPicPr>
          <p:cNvPr id="3" name="Picture 2">
            <a:extLst>
              <a:ext uri="{FF2B5EF4-FFF2-40B4-BE49-F238E27FC236}">
                <a16:creationId xmlns:a16="http://schemas.microsoft.com/office/drawing/2014/main" id="{221A3A00-950E-4B8A-AB72-37B688964B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508" y="4180708"/>
            <a:ext cx="3997325" cy="2211980"/>
          </a:xfrm>
          <a:prstGeom prst="rect">
            <a:avLst/>
          </a:prstGeom>
        </p:spPr>
      </p:pic>
      <p:pic>
        <p:nvPicPr>
          <p:cNvPr id="5" name="Picture 4">
            <a:extLst>
              <a:ext uri="{FF2B5EF4-FFF2-40B4-BE49-F238E27FC236}">
                <a16:creationId xmlns:a16="http://schemas.microsoft.com/office/drawing/2014/main" id="{07CD045E-57BC-4685-A651-EC0CD65C6E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0933" y="2775930"/>
            <a:ext cx="965211" cy="1205223"/>
          </a:xfrm>
          <a:prstGeom prst="rect">
            <a:avLst/>
          </a:prstGeom>
        </p:spPr>
      </p:pic>
      <p:pic>
        <p:nvPicPr>
          <p:cNvPr id="7" name="Picture 6">
            <a:extLst>
              <a:ext uri="{FF2B5EF4-FFF2-40B4-BE49-F238E27FC236}">
                <a16:creationId xmlns:a16="http://schemas.microsoft.com/office/drawing/2014/main" id="{6F606DC7-C675-4966-A972-E70298FD51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2359" y="1574851"/>
            <a:ext cx="2630641" cy="1448806"/>
          </a:xfrm>
          <a:prstGeom prst="rect">
            <a:avLst/>
          </a:prstGeom>
        </p:spPr>
      </p:pic>
      <p:pic>
        <p:nvPicPr>
          <p:cNvPr id="11" name="Picture 10">
            <a:extLst>
              <a:ext uri="{FF2B5EF4-FFF2-40B4-BE49-F238E27FC236}">
                <a16:creationId xmlns:a16="http://schemas.microsoft.com/office/drawing/2014/main" id="{E95819BF-0658-4A1E-9C02-3FEA0C7C118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1632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4" grpId="0"/>
      <p:bldP spid="2048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65CF689A-0F5D-4A8D-80FF-98C3CCCEF651}"/>
              </a:ext>
            </a:extLst>
          </p:cNvPr>
          <p:cNvSpPr>
            <a:spLocks noGrp="1" noChangeArrowheads="1"/>
          </p:cNvSpPr>
          <p:nvPr>
            <p:ph type="title"/>
          </p:nvPr>
        </p:nvSpPr>
        <p:spPr>
          <a:xfrm>
            <a:off x="233363" y="53975"/>
            <a:ext cx="8120415" cy="549275"/>
          </a:xfrm>
        </p:spPr>
        <p:txBody>
          <a:bodyPr/>
          <a:lstStyle/>
          <a:p>
            <a:r>
              <a:rPr lang="en-GB" altLang="en-US" dirty="0"/>
              <a:t>What are the disadvantages of digital storage?</a:t>
            </a:r>
          </a:p>
        </p:txBody>
      </p:sp>
      <p:sp>
        <p:nvSpPr>
          <p:cNvPr id="20484" name="Text Box 3">
            <a:extLst>
              <a:ext uri="{FF2B5EF4-FFF2-40B4-BE49-F238E27FC236}">
                <a16:creationId xmlns:a16="http://schemas.microsoft.com/office/drawing/2014/main" id="{A1474440-A3C7-418C-86C4-04A486F57C6F}"/>
              </a:ext>
            </a:extLst>
          </p:cNvPr>
          <p:cNvSpPr txBox="1">
            <a:spLocks noChangeArrowheads="1"/>
          </p:cNvSpPr>
          <p:nvPr/>
        </p:nvSpPr>
        <p:spPr bwMode="auto">
          <a:xfrm>
            <a:off x="358321" y="800100"/>
            <a:ext cx="8243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Digital storage also has some disadvantages, such as:</a:t>
            </a:r>
          </a:p>
        </p:txBody>
      </p:sp>
      <p:sp>
        <p:nvSpPr>
          <p:cNvPr id="491524" name="Text Box 4">
            <a:extLst>
              <a:ext uri="{FF2B5EF4-FFF2-40B4-BE49-F238E27FC236}">
                <a16:creationId xmlns:a16="http://schemas.microsoft.com/office/drawing/2014/main" id="{68A1D7CE-E770-4D6B-9644-08724F350C9A}"/>
              </a:ext>
            </a:extLst>
          </p:cNvPr>
          <p:cNvSpPr txBox="1">
            <a:spLocks noChangeArrowheads="1"/>
          </p:cNvSpPr>
          <p:nvPr/>
        </p:nvSpPr>
        <p:spPr bwMode="auto">
          <a:xfrm>
            <a:off x="358321" y="1607388"/>
            <a:ext cx="82438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Char char="l"/>
            </a:pPr>
            <a:r>
              <a:rPr lang="en-GB" altLang="en-US" b="1" dirty="0">
                <a:solidFill>
                  <a:srgbClr val="286DA6"/>
                </a:solidFill>
              </a:rPr>
              <a:t>Resolution:</a:t>
            </a:r>
            <a:r>
              <a:rPr lang="en-GB" altLang="en-US" dirty="0"/>
              <a:t> </a:t>
            </a:r>
            <a:r>
              <a:rPr lang="en-GB" altLang="en-US" dirty="0" err="1"/>
              <a:t>analog</a:t>
            </a:r>
            <a:r>
              <a:rPr lang="en-GB" altLang="en-US" dirty="0"/>
              <a:t> information often has a higher resolution. Some people prefer vinyl records and film photography for this reason. However, the resolution of digital recording devices is improving all the time.</a:t>
            </a:r>
          </a:p>
        </p:txBody>
      </p:sp>
      <p:sp>
        <p:nvSpPr>
          <p:cNvPr id="20489" name="Rectangle 7">
            <a:extLst>
              <a:ext uri="{FF2B5EF4-FFF2-40B4-BE49-F238E27FC236}">
                <a16:creationId xmlns:a16="http://schemas.microsoft.com/office/drawing/2014/main" id="{56C56C42-2EC3-4B60-9182-9A35CE0021D1}"/>
              </a:ext>
            </a:extLst>
          </p:cNvPr>
          <p:cNvSpPr>
            <a:spLocks noChangeArrowheads="1"/>
          </p:cNvSpPr>
          <p:nvPr/>
        </p:nvSpPr>
        <p:spPr bwMode="auto">
          <a:xfrm>
            <a:off x="358321" y="3522671"/>
            <a:ext cx="408950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Char char="l"/>
            </a:pPr>
            <a:r>
              <a:rPr lang="en-GB" altLang="en-US" b="1" dirty="0">
                <a:solidFill>
                  <a:srgbClr val="286DA6"/>
                </a:solidFill>
              </a:rPr>
              <a:t>Security:</a:t>
            </a:r>
            <a:r>
              <a:rPr lang="en-GB" altLang="en-US" dirty="0"/>
              <a:t> digital information can be encrypted, but some people worry that digital information is easy for people to access and steal copies of.</a:t>
            </a:r>
          </a:p>
        </p:txBody>
      </p:sp>
      <p:pic>
        <p:nvPicPr>
          <p:cNvPr id="9" name="Picture 8">
            <a:extLst>
              <a:ext uri="{FF2B5EF4-FFF2-40B4-BE49-F238E27FC236}">
                <a16:creationId xmlns:a16="http://schemas.microsoft.com/office/drawing/2014/main" id="{6B45D8D1-DA0E-4252-9302-DAD22377B5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F20AFEC9-45BC-4764-B1E6-2DA00D673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0711" y="3442641"/>
            <a:ext cx="3905955" cy="2603970"/>
          </a:xfrm>
          <a:prstGeom prst="rect">
            <a:avLst/>
          </a:prstGeom>
        </p:spPr>
      </p:pic>
      <p:pic>
        <p:nvPicPr>
          <p:cNvPr id="8" name="Picture 7">
            <a:extLst>
              <a:ext uri="{FF2B5EF4-FFF2-40B4-BE49-F238E27FC236}">
                <a16:creationId xmlns:a16="http://schemas.microsoft.com/office/drawing/2014/main" id="{98CD1B4B-8944-4D6D-97C3-D3814FDD5E9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62996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4" grpId="0"/>
      <p:bldP spid="204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65CF689A-0F5D-4A8D-80FF-98C3CCCEF651}"/>
              </a:ext>
            </a:extLst>
          </p:cNvPr>
          <p:cNvSpPr>
            <a:spLocks noGrp="1" noChangeArrowheads="1"/>
          </p:cNvSpPr>
          <p:nvPr>
            <p:ph type="title"/>
          </p:nvPr>
        </p:nvSpPr>
        <p:spPr/>
        <p:txBody>
          <a:bodyPr/>
          <a:lstStyle/>
          <a:p>
            <a:r>
              <a:rPr lang="en-GB" altLang="en-US" dirty="0"/>
              <a:t>Digital devices</a:t>
            </a:r>
          </a:p>
        </p:txBody>
      </p:sp>
      <p:sp>
        <p:nvSpPr>
          <p:cNvPr id="20484" name="Text Box 3">
            <a:extLst>
              <a:ext uri="{FF2B5EF4-FFF2-40B4-BE49-F238E27FC236}">
                <a16:creationId xmlns:a16="http://schemas.microsoft.com/office/drawing/2014/main" id="{A1474440-A3C7-418C-86C4-04A486F57C6F}"/>
              </a:ext>
            </a:extLst>
          </p:cNvPr>
          <p:cNvSpPr txBox="1">
            <a:spLocks noChangeArrowheads="1"/>
          </p:cNvSpPr>
          <p:nvPr/>
        </p:nvSpPr>
        <p:spPr bwMode="auto">
          <a:xfrm>
            <a:off x="358321" y="800100"/>
            <a:ext cx="8243812" cy="1200329"/>
          </a:xfrm>
          <a:prstGeom prst="rect">
            <a:avLst/>
          </a:prstGeom>
          <a:solidFill>
            <a:srgbClr val="BFDAF0"/>
          </a:solidFill>
          <a:ln>
            <a:noFill/>
          </a:ln>
          <a:effectLs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Research a technological device that stores or transmits information digitally. Design a presentation to communicate your findings.</a:t>
            </a:r>
          </a:p>
        </p:txBody>
      </p:sp>
      <p:sp>
        <p:nvSpPr>
          <p:cNvPr id="491524" name="Text Box 4">
            <a:extLst>
              <a:ext uri="{FF2B5EF4-FFF2-40B4-BE49-F238E27FC236}">
                <a16:creationId xmlns:a16="http://schemas.microsoft.com/office/drawing/2014/main" id="{68A1D7CE-E770-4D6B-9644-08724F350C9A}"/>
              </a:ext>
            </a:extLst>
          </p:cNvPr>
          <p:cNvSpPr txBox="1">
            <a:spLocks noChangeArrowheads="1"/>
          </p:cNvSpPr>
          <p:nvPr/>
        </p:nvSpPr>
        <p:spPr bwMode="auto">
          <a:xfrm>
            <a:off x="617967" y="3042379"/>
            <a:ext cx="59634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What </a:t>
            </a:r>
            <a:r>
              <a:rPr lang="en-GB" altLang="en-US" dirty="0" err="1"/>
              <a:t>analog</a:t>
            </a:r>
            <a:r>
              <a:rPr lang="en-GB" altLang="en-US" dirty="0"/>
              <a:t> device does the digital device replace?</a:t>
            </a:r>
          </a:p>
        </p:txBody>
      </p:sp>
      <p:sp>
        <p:nvSpPr>
          <p:cNvPr id="491526" name="Text Box 6">
            <a:extLst>
              <a:ext uri="{FF2B5EF4-FFF2-40B4-BE49-F238E27FC236}">
                <a16:creationId xmlns:a16="http://schemas.microsoft.com/office/drawing/2014/main" id="{946686C3-E094-44D6-8207-CACFFEC75107}"/>
              </a:ext>
            </a:extLst>
          </p:cNvPr>
          <p:cNvSpPr txBox="1">
            <a:spLocks noChangeArrowheads="1"/>
          </p:cNvSpPr>
          <p:nvPr/>
        </p:nvSpPr>
        <p:spPr bwMode="auto">
          <a:xfrm>
            <a:off x="358321" y="2339271"/>
            <a:ext cx="80903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Your presentation should answer the following questions:</a:t>
            </a:r>
          </a:p>
        </p:txBody>
      </p:sp>
      <p:sp>
        <p:nvSpPr>
          <p:cNvPr id="20489" name="Rectangle 7">
            <a:extLst>
              <a:ext uri="{FF2B5EF4-FFF2-40B4-BE49-F238E27FC236}">
                <a16:creationId xmlns:a16="http://schemas.microsoft.com/office/drawing/2014/main" id="{56C56C42-2EC3-4B60-9182-9A35CE0021D1}"/>
              </a:ext>
            </a:extLst>
          </p:cNvPr>
          <p:cNvSpPr>
            <a:spLocks noChangeArrowheads="1"/>
          </p:cNvSpPr>
          <p:nvPr/>
        </p:nvSpPr>
        <p:spPr bwMode="auto">
          <a:xfrm>
            <a:off x="617968" y="4114819"/>
            <a:ext cx="5557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How does the digital device work?</a:t>
            </a:r>
          </a:p>
        </p:txBody>
      </p:sp>
      <p:sp>
        <p:nvSpPr>
          <p:cNvPr id="10" name="Rectangle 7">
            <a:extLst>
              <a:ext uri="{FF2B5EF4-FFF2-40B4-BE49-F238E27FC236}">
                <a16:creationId xmlns:a16="http://schemas.microsoft.com/office/drawing/2014/main" id="{F7009BE5-8558-418D-AC38-D43A57E2B0A0}"/>
              </a:ext>
            </a:extLst>
          </p:cNvPr>
          <p:cNvSpPr>
            <a:spLocks noChangeArrowheads="1"/>
          </p:cNvSpPr>
          <p:nvPr/>
        </p:nvSpPr>
        <p:spPr bwMode="auto">
          <a:xfrm>
            <a:off x="617968" y="4817928"/>
            <a:ext cx="55570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What are the advantages of using digitized information for this device? What are the disadvantages?</a:t>
            </a:r>
          </a:p>
        </p:txBody>
      </p:sp>
      <p:pic>
        <p:nvPicPr>
          <p:cNvPr id="5" name="Picture 4">
            <a:extLst>
              <a:ext uri="{FF2B5EF4-FFF2-40B4-BE49-F238E27FC236}">
                <a16:creationId xmlns:a16="http://schemas.microsoft.com/office/drawing/2014/main" id="{B915484A-CA3D-40D0-9CF8-EC8899D2E3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621" y="4114818"/>
            <a:ext cx="4416045" cy="2430779"/>
          </a:xfrm>
          <a:prstGeom prst="rect">
            <a:avLst/>
          </a:prstGeom>
        </p:spPr>
      </p:pic>
      <p:pic>
        <p:nvPicPr>
          <p:cNvPr id="9" name="Picture 8">
            <a:extLst>
              <a:ext uri="{FF2B5EF4-FFF2-40B4-BE49-F238E27FC236}">
                <a16:creationId xmlns:a16="http://schemas.microsoft.com/office/drawing/2014/main" id="{A1BF2743-B1B1-4436-B1C4-59A9DE9A0D0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93783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4" grpId="0"/>
      <p:bldP spid="491526" grpId="0"/>
      <p:bldP spid="2048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50" name="Picture 14" descr="speakers">
            <a:extLst>
              <a:ext uri="{FF2B5EF4-FFF2-40B4-BE49-F238E27FC236}">
                <a16:creationId xmlns:a16="http://schemas.microsoft.com/office/drawing/2014/main" id="{829E833C-A4F0-4019-93B3-FD54D1CDB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533703"/>
            <a:ext cx="5232400" cy="3189287"/>
          </a:xfrm>
          <a:prstGeom prst="rect">
            <a:avLst/>
          </a:prstGeom>
          <a:noFill/>
          <a:extLst>
            <a:ext uri="{909E8E84-426E-40DD-AFC4-6F175D3DCCD1}">
              <a14:hiddenFill xmlns:a14="http://schemas.microsoft.com/office/drawing/2010/main">
                <a:solidFill>
                  <a:srgbClr val="FFFFFF"/>
                </a:solidFill>
              </a14:hiddenFill>
            </a:ext>
          </a:extLst>
        </p:spPr>
      </p:pic>
      <p:sp>
        <p:nvSpPr>
          <p:cNvPr id="14339" name="Rectangle 2">
            <a:extLst>
              <a:ext uri="{FF2B5EF4-FFF2-40B4-BE49-F238E27FC236}">
                <a16:creationId xmlns:a16="http://schemas.microsoft.com/office/drawing/2014/main" id="{8CC6F8C9-DFFA-4827-9637-191B64EF9D7A}"/>
              </a:ext>
            </a:extLst>
          </p:cNvPr>
          <p:cNvSpPr>
            <a:spLocks noGrp="1" noChangeArrowheads="1"/>
          </p:cNvSpPr>
          <p:nvPr>
            <p:ph type="title"/>
          </p:nvPr>
        </p:nvSpPr>
        <p:spPr/>
        <p:txBody>
          <a:bodyPr/>
          <a:lstStyle/>
          <a:p>
            <a:r>
              <a:rPr lang="en-GB" altLang="en-US"/>
              <a:t>How is information sent?</a:t>
            </a:r>
          </a:p>
        </p:txBody>
      </p:sp>
      <p:pic>
        <p:nvPicPr>
          <p:cNvPr id="14351" name="Picture 15" descr="iphone">
            <a:extLst>
              <a:ext uri="{FF2B5EF4-FFF2-40B4-BE49-F238E27FC236}">
                <a16:creationId xmlns:a16="http://schemas.microsoft.com/office/drawing/2014/main" id="{277A94BC-B2D6-4CA8-A7F6-467B39F315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71382">
            <a:off x="3527425" y="1949628"/>
            <a:ext cx="898525" cy="2022475"/>
          </a:xfrm>
          <a:prstGeom prst="rect">
            <a:avLst/>
          </a:prstGeom>
          <a:noFill/>
          <a:extLst>
            <a:ext uri="{909E8E84-426E-40DD-AFC4-6F175D3DCCD1}">
              <a14:hiddenFill xmlns:a14="http://schemas.microsoft.com/office/drawing/2010/main">
                <a:solidFill>
                  <a:srgbClr val="FFFFFF"/>
                </a:solidFill>
              </a14:hiddenFill>
            </a:ext>
          </a:extLst>
        </p:spPr>
      </p:pic>
      <p:pic>
        <p:nvPicPr>
          <p:cNvPr id="14353" name="Picture 17" descr="phone_png">
            <a:extLst>
              <a:ext uri="{FF2B5EF4-FFF2-40B4-BE49-F238E27FC236}">
                <a16:creationId xmlns:a16="http://schemas.microsoft.com/office/drawing/2014/main" id="{05BFECEE-2325-47CB-AB96-037E13621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 y="2048935"/>
            <a:ext cx="2203450" cy="1924050"/>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 Box 3">
            <a:extLst>
              <a:ext uri="{FF2B5EF4-FFF2-40B4-BE49-F238E27FC236}">
                <a16:creationId xmlns:a16="http://schemas.microsoft.com/office/drawing/2014/main" id="{6A6F4442-5652-40BE-B13E-D4864A5DA93D}"/>
              </a:ext>
            </a:extLst>
          </p:cNvPr>
          <p:cNvSpPr txBox="1">
            <a:spLocks noChangeArrowheads="1"/>
          </p:cNvSpPr>
          <p:nvPr/>
        </p:nvSpPr>
        <p:spPr bwMode="auto">
          <a:xfrm>
            <a:off x="358775" y="8001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286DA6"/>
                </a:solidFill>
              </a:rPr>
              <a:t>Telecommunications</a:t>
            </a:r>
            <a:r>
              <a:rPr lang="en-GB" altLang="en-US" dirty="0"/>
              <a:t> involves sending, receiving and storing information, which can be sound, images or computer data.</a:t>
            </a:r>
          </a:p>
        </p:txBody>
      </p:sp>
      <p:sp>
        <p:nvSpPr>
          <p:cNvPr id="535558" name="Rectangle 6">
            <a:extLst>
              <a:ext uri="{FF2B5EF4-FFF2-40B4-BE49-F238E27FC236}">
                <a16:creationId xmlns:a16="http://schemas.microsoft.com/office/drawing/2014/main" id="{F9335345-D5A0-41DA-9707-7213F3CE7ADA}"/>
              </a:ext>
            </a:extLst>
          </p:cNvPr>
          <p:cNvSpPr>
            <a:spLocks noChangeArrowheads="1"/>
          </p:cNvSpPr>
          <p:nvPr/>
        </p:nvSpPr>
        <p:spPr bwMode="auto">
          <a:xfrm>
            <a:off x="358775" y="4358218"/>
            <a:ext cx="85359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In all communications technology, information is sent (</a:t>
            </a:r>
            <a:r>
              <a:rPr lang="en-GB" altLang="en-US" b="1" dirty="0">
                <a:solidFill>
                  <a:srgbClr val="286DA6"/>
                </a:solidFill>
              </a:rPr>
              <a:t>transmitted</a:t>
            </a:r>
            <a:r>
              <a:rPr lang="en-GB" altLang="en-US" dirty="0"/>
              <a:t>) as signals.</a:t>
            </a:r>
          </a:p>
        </p:txBody>
      </p:sp>
      <p:sp>
        <p:nvSpPr>
          <p:cNvPr id="535559" name="Rectangle 7">
            <a:extLst>
              <a:ext uri="{FF2B5EF4-FFF2-40B4-BE49-F238E27FC236}">
                <a16:creationId xmlns:a16="http://schemas.microsoft.com/office/drawing/2014/main" id="{301A7682-694C-4459-9716-B0A09C0FD0ED}"/>
              </a:ext>
            </a:extLst>
          </p:cNvPr>
          <p:cNvSpPr>
            <a:spLocks noChangeArrowheads="1"/>
          </p:cNvSpPr>
          <p:nvPr/>
        </p:nvSpPr>
        <p:spPr bwMode="auto">
          <a:xfrm>
            <a:off x="358776" y="5304897"/>
            <a:ext cx="87185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two types of signals – </a:t>
            </a:r>
            <a:r>
              <a:rPr lang="en-GB" altLang="en-US" b="1" dirty="0" err="1">
                <a:solidFill>
                  <a:srgbClr val="286DA6"/>
                </a:solidFill>
              </a:rPr>
              <a:t>analog</a:t>
            </a:r>
            <a:r>
              <a:rPr lang="en-GB" altLang="en-US" dirty="0"/>
              <a:t> and </a:t>
            </a:r>
            <a:r>
              <a:rPr lang="en-GB" altLang="en-US" b="1" dirty="0">
                <a:solidFill>
                  <a:srgbClr val="286DA6"/>
                </a:solidFill>
              </a:rPr>
              <a:t>digital</a:t>
            </a:r>
            <a:r>
              <a:rPr lang="en-GB" altLang="en-US" dirty="0"/>
              <a:t>. </a:t>
            </a:r>
          </a:p>
          <a:p>
            <a:r>
              <a:rPr lang="en-GB" altLang="en-US" dirty="0"/>
              <a:t>They can be transmitted by wires, radio waves or optical </a:t>
            </a:r>
            <a:r>
              <a:rPr lang="en-GB" altLang="en-US" dirty="0" err="1"/>
              <a:t>fibers</a:t>
            </a:r>
            <a:r>
              <a:rPr lang="en-GB" altLang="en-US" dirty="0"/>
              <a:t>.</a:t>
            </a:r>
          </a:p>
        </p:txBody>
      </p:sp>
      <p:pic>
        <p:nvPicPr>
          <p:cNvPr id="10" name="Picture 9">
            <a:extLst>
              <a:ext uri="{FF2B5EF4-FFF2-40B4-BE49-F238E27FC236}">
                <a16:creationId xmlns:a16="http://schemas.microsoft.com/office/drawing/2014/main" id="{5591B41D-85E1-4A4E-8A65-FF7987B6570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5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555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8" grpId="0"/>
      <p:bldP spid="53555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92833EB-C3D6-4B4A-BA42-BB562FB87779}"/>
              </a:ext>
            </a:extLst>
          </p:cNvPr>
          <p:cNvSpPr>
            <a:spLocks noGrp="1" noChangeArrowheads="1"/>
          </p:cNvSpPr>
          <p:nvPr>
            <p:ph type="title"/>
          </p:nvPr>
        </p:nvSpPr>
        <p:spPr/>
        <p:txBody>
          <a:bodyPr/>
          <a:lstStyle/>
          <a:p>
            <a:r>
              <a:rPr lang="en-GB" altLang="en-US" dirty="0"/>
              <a:t>What is an </a:t>
            </a:r>
            <a:r>
              <a:rPr lang="en-GB" altLang="en-US" dirty="0" err="1"/>
              <a:t>analog</a:t>
            </a:r>
            <a:r>
              <a:rPr lang="en-GB" altLang="en-US" dirty="0"/>
              <a:t> signal?</a:t>
            </a:r>
          </a:p>
        </p:txBody>
      </p:sp>
      <p:sp>
        <p:nvSpPr>
          <p:cNvPr id="15363" name="Text Box 3">
            <a:extLst>
              <a:ext uri="{FF2B5EF4-FFF2-40B4-BE49-F238E27FC236}">
                <a16:creationId xmlns:a16="http://schemas.microsoft.com/office/drawing/2014/main" id="{C105D87F-B440-4FD7-BBDB-70A17501F9D1}"/>
              </a:ext>
            </a:extLst>
          </p:cNvPr>
          <p:cNvSpPr txBox="1">
            <a:spLocks noChangeArrowheads="1"/>
          </p:cNvSpPr>
          <p:nvPr/>
        </p:nvSpPr>
        <p:spPr bwMode="auto">
          <a:xfrm>
            <a:off x="358775" y="820284"/>
            <a:ext cx="840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Most of the signals sensed by humans are </a:t>
            </a:r>
            <a:r>
              <a:rPr lang="en-GB" altLang="en-US" dirty="0" err="1"/>
              <a:t>analog</a:t>
            </a:r>
            <a:r>
              <a:rPr lang="en-GB" altLang="en-US" dirty="0"/>
              <a:t> signals. Everyday examples include sound, light and temperature.</a:t>
            </a:r>
          </a:p>
        </p:txBody>
      </p:sp>
      <p:sp>
        <p:nvSpPr>
          <p:cNvPr id="527366" name="Text Box 6">
            <a:extLst>
              <a:ext uri="{FF2B5EF4-FFF2-40B4-BE49-F238E27FC236}">
                <a16:creationId xmlns:a16="http://schemas.microsoft.com/office/drawing/2014/main" id="{77681206-BFED-4335-BAF8-7CC89D6FC49F}"/>
              </a:ext>
            </a:extLst>
          </p:cNvPr>
          <p:cNvSpPr txBox="1">
            <a:spLocks noChangeArrowheads="1"/>
          </p:cNvSpPr>
          <p:nvPr/>
        </p:nvSpPr>
        <p:spPr bwMode="auto">
          <a:xfrm>
            <a:off x="358775" y="1868034"/>
            <a:ext cx="31746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An </a:t>
            </a:r>
            <a:r>
              <a:rPr lang="en-GB" altLang="en-US" dirty="0" err="1"/>
              <a:t>analog</a:t>
            </a:r>
            <a:r>
              <a:rPr lang="en-GB" altLang="en-US" dirty="0"/>
              <a:t> signal may have any value within a </a:t>
            </a:r>
            <a:r>
              <a:rPr lang="en-GB" altLang="en-US" b="1" dirty="0">
                <a:solidFill>
                  <a:srgbClr val="286DA6"/>
                </a:solidFill>
              </a:rPr>
              <a:t>continuous range</a:t>
            </a:r>
            <a:r>
              <a:rPr lang="en-GB" altLang="en-US" dirty="0"/>
              <a:t>.  </a:t>
            </a:r>
          </a:p>
        </p:txBody>
      </p:sp>
      <p:sp>
        <p:nvSpPr>
          <p:cNvPr id="527368" name="Text Box 8">
            <a:extLst>
              <a:ext uri="{FF2B5EF4-FFF2-40B4-BE49-F238E27FC236}">
                <a16:creationId xmlns:a16="http://schemas.microsoft.com/office/drawing/2014/main" id="{4E767767-AD73-41A0-B13B-96E320210057}"/>
              </a:ext>
            </a:extLst>
          </p:cNvPr>
          <p:cNvSpPr txBox="1">
            <a:spLocks noChangeArrowheads="1"/>
          </p:cNvSpPr>
          <p:nvPr/>
        </p:nvSpPr>
        <p:spPr bwMode="auto">
          <a:xfrm>
            <a:off x="358775" y="5062084"/>
            <a:ext cx="7610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graph shows how the voltage of an </a:t>
            </a:r>
            <a:r>
              <a:rPr lang="en-GB" altLang="en-US" dirty="0" err="1"/>
              <a:t>analog</a:t>
            </a:r>
            <a:r>
              <a:rPr lang="en-GB" altLang="en-US" dirty="0"/>
              <a:t> signal can vary with time. The voltage has an </a:t>
            </a:r>
            <a:r>
              <a:rPr lang="en-GB" altLang="en-US" b="1" dirty="0">
                <a:solidFill>
                  <a:srgbClr val="286DA6"/>
                </a:solidFill>
              </a:rPr>
              <a:t>infinite</a:t>
            </a:r>
            <a:r>
              <a:rPr lang="en-GB" altLang="en-US" dirty="0"/>
              <a:t> number of different values.</a:t>
            </a:r>
          </a:p>
        </p:txBody>
      </p:sp>
      <p:grpSp>
        <p:nvGrpSpPr>
          <p:cNvPr id="15366" name="Group 21">
            <a:extLst>
              <a:ext uri="{FF2B5EF4-FFF2-40B4-BE49-F238E27FC236}">
                <a16:creationId xmlns:a16="http://schemas.microsoft.com/office/drawing/2014/main" id="{D0A8E824-1654-4CFC-99CD-EAC21F3D805E}"/>
              </a:ext>
            </a:extLst>
          </p:cNvPr>
          <p:cNvGrpSpPr>
            <a:grpSpLocks/>
          </p:cNvGrpSpPr>
          <p:nvPr/>
        </p:nvGrpSpPr>
        <p:grpSpPr bwMode="auto">
          <a:xfrm>
            <a:off x="3589864" y="2039056"/>
            <a:ext cx="5045075" cy="2805113"/>
            <a:chOff x="2149" y="2123"/>
            <a:chExt cx="3464" cy="1866"/>
          </a:xfrm>
        </p:grpSpPr>
        <p:sp>
          <p:nvSpPr>
            <p:cNvPr id="15368" name="Text Box 15">
              <a:extLst>
                <a:ext uri="{FF2B5EF4-FFF2-40B4-BE49-F238E27FC236}">
                  <a16:creationId xmlns:a16="http://schemas.microsoft.com/office/drawing/2014/main" id="{DA3306A3-E861-4126-899F-15BE275B8B26}"/>
                </a:ext>
              </a:extLst>
            </p:cNvPr>
            <p:cNvSpPr txBox="1">
              <a:spLocks noChangeArrowheads="1"/>
            </p:cNvSpPr>
            <p:nvPr/>
          </p:nvSpPr>
          <p:spPr bwMode="auto">
            <a:xfrm>
              <a:off x="3756" y="3685"/>
              <a:ext cx="568"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time</a:t>
              </a:r>
            </a:p>
          </p:txBody>
        </p:sp>
        <p:sp>
          <p:nvSpPr>
            <p:cNvPr id="15369" name="Text Box 16">
              <a:extLst>
                <a:ext uri="{FF2B5EF4-FFF2-40B4-BE49-F238E27FC236}">
                  <a16:creationId xmlns:a16="http://schemas.microsoft.com/office/drawing/2014/main" id="{904C55AD-683B-4945-8A57-864622AEF534}"/>
                </a:ext>
              </a:extLst>
            </p:cNvPr>
            <p:cNvSpPr txBox="1">
              <a:spLocks noChangeArrowheads="1"/>
            </p:cNvSpPr>
            <p:nvPr/>
          </p:nvSpPr>
          <p:spPr bwMode="auto">
            <a:xfrm rot="-5400000">
              <a:off x="1881" y="2734"/>
              <a:ext cx="849"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voltage</a:t>
              </a:r>
            </a:p>
          </p:txBody>
        </p:sp>
        <p:pic>
          <p:nvPicPr>
            <p:cNvPr id="15370" name="Picture 18" descr="analogue_signal">
              <a:extLst>
                <a:ext uri="{FF2B5EF4-FFF2-40B4-BE49-F238E27FC236}">
                  <a16:creationId xmlns:a16="http://schemas.microsoft.com/office/drawing/2014/main" id="{8FBC5B1E-0AC7-47C6-8B73-C9966CE10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 y="2123"/>
              <a:ext cx="3145"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1" name="Rectangle 11">
            <a:extLst>
              <a:ext uri="{FF2B5EF4-FFF2-40B4-BE49-F238E27FC236}">
                <a16:creationId xmlns:a16="http://schemas.microsoft.com/office/drawing/2014/main" id="{9BF112A8-B752-43E2-8410-B8914A3EFF69}"/>
              </a:ext>
            </a:extLst>
          </p:cNvPr>
          <p:cNvSpPr>
            <a:spLocks noChangeArrowheads="1"/>
          </p:cNvSpPr>
          <p:nvPr/>
        </p:nvSpPr>
        <p:spPr bwMode="auto">
          <a:xfrm>
            <a:off x="358776" y="3282497"/>
            <a:ext cx="296015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An </a:t>
            </a:r>
            <a:r>
              <a:rPr lang="en-GB" altLang="en-US" dirty="0" err="1"/>
              <a:t>analog</a:t>
            </a:r>
            <a:r>
              <a:rPr lang="en-GB" altLang="en-US" dirty="0"/>
              <a:t> signal, such as music, can be converted into an electrical signal.</a:t>
            </a:r>
          </a:p>
        </p:txBody>
      </p:sp>
      <p:pic>
        <p:nvPicPr>
          <p:cNvPr id="12" name="Picture 11">
            <a:extLst>
              <a:ext uri="{FF2B5EF4-FFF2-40B4-BE49-F238E27FC236}">
                <a16:creationId xmlns:a16="http://schemas.microsoft.com/office/drawing/2014/main" id="{2B41562B-4E67-4D0E-B747-3B7450B819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73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7368"/>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536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6" grpId="0"/>
      <p:bldP spid="527368" grpId="0"/>
      <p:bldP spid="153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BCAC99B-3B3D-4643-90D1-E18DE855C6E1}"/>
              </a:ext>
            </a:extLst>
          </p:cNvPr>
          <p:cNvSpPr>
            <a:spLocks noGrp="1" noChangeArrowheads="1"/>
          </p:cNvSpPr>
          <p:nvPr>
            <p:ph type="title"/>
          </p:nvPr>
        </p:nvSpPr>
        <p:spPr/>
        <p:txBody>
          <a:bodyPr/>
          <a:lstStyle/>
          <a:p>
            <a:r>
              <a:rPr lang="en-GB" altLang="en-US"/>
              <a:t>What is a digital signal?</a:t>
            </a:r>
          </a:p>
        </p:txBody>
      </p:sp>
      <p:sp>
        <p:nvSpPr>
          <p:cNvPr id="17411" name="Text Box 3">
            <a:extLst>
              <a:ext uri="{FF2B5EF4-FFF2-40B4-BE49-F238E27FC236}">
                <a16:creationId xmlns:a16="http://schemas.microsoft.com/office/drawing/2014/main" id="{13589CA4-7AFD-44E0-B1AC-4C1A72C35B68}"/>
              </a:ext>
            </a:extLst>
          </p:cNvPr>
          <p:cNvSpPr txBox="1">
            <a:spLocks noChangeArrowheads="1"/>
          </p:cNvSpPr>
          <p:nvPr/>
        </p:nvSpPr>
        <p:spPr bwMode="auto">
          <a:xfrm>
            <a:off x="377825" y="800100"/>
            <a:ext cx="8528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Modern communication systems carry </a:t>
            </a:r>
            <a:r>
              <a:rPr lang="en-GB" altLang="en-US" dirty="0" err="1"/>
              <a:t>analog</a:t>
            </a:r>
            <a:r>
              <a:rPr lang="en-GB" altLang="en-US" dirty="0"/>
              <a:t> information as digital signals. </a:t>
            </a:r>
          </a:p>
        </p:txBody>
      </p:sp>
      <p:sp>
        <p:nvSpPr>
          <p:cNvPr id="523270" name="Text Box 6">
            <a:extLst>
              <a:ext uri="{FF2B5EF4-FFF2-40B4-BE49-F238E27FC236}">
                <a16:creationId xmlns:a16="http://schemas.microsoft.com/office/drawing/2014/main" id="{C967EF60-4390-403B-A5E1-9647F4211E7C}"/>
              </a:ext>
            </a:extLst>
          </p:cNvPr>
          <p:cNvSpPr txBox="1">
            <a:spLocks noChangeArrowheads="1"/>
          </p:cNvSpPr>
          <p:nvPr/>
        </p:nvSpPr>
        <p:spPr bwMode="auto">
          <a:xfrm>
            <a:off x="377825" y="1814513"/>
            <a:ext cx="77840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digital signal only contains two values: </a:t>
            </a:r>
            <a:r>
              <a:rPr lang="en-GB" altLang="en-US" b="1" dirty="0">
                <a:solidFill>
                  <a:srgbClr val="286DA6"/>
                </a:solidFill>
              </a:rPr>
              <a:t>“0”</a:t>
            </a:r>
            <a:r>
              <a:rPr lang="en-GB" altLang="en-US" dirty="0">
                <a:solidFill>
                  <a:srgbClr val="286DA6"/>
                </a:solidFill>
              </a:rPr>
              <a:t> </a:t>
            </a:r>
            <a:r>
              <a:rPr lang="en-GB" altLang="en-US" b="1" dirty="0">
                <a:solidFill>
                  <a:srgbClr val="286DA6"/>
                </a:solidFill>
              </a:rPr>
              <a:t>(off)</a:t>
            </a:r>
            <a:r>
              <a:rPr lang="en-GB" altLang="en-US" dirty="0"/>
              <a:t> and           </a:t>
            </a:r>
            <a:r>
              <a:rPr lang="en-GB" altLang="en-US" b="1" dirty="0">
                <a:solidFill>
                  <a:srgbClr val="286DA6"/>
                </a:solidFill>
              </a:rPr>
              <a:t>“1” (on)</a:t>
            </a:r>
            <a:r>
              <a:rPr lang="en-GB" altLang="en-US" dirty="0"/>
              <a:t>. These are used to encode </a:t>
            </a:r>
            <a:r>
              <a:rPr lang="en-GB" altLang="en-US" dirty="0" err="1"/>
              <a:t>analog</a:t>
            </a:r>
            <a:r>
              <a:rPr lang="en-GB" altLang="en-US" dirty="0"/>
              <a:t> information.</a:t>
            </a:r>
          </a:p>
        </p:txBody>
      </p:sp>
      <p:sp>
        <p:nvSpPr>
          <p:cNvPr id="523272" name="Text Box 8">
            <a:extLst>
              <a:ext uri="{FF2B5EF4-FFF2-40B4-BE49-F238E27FC236}">
                <a16:creationId xmlns:a16="http://schemas.microsoft.com/office/drawing/2014/main" id="{221D4F79-B47E-41CD-BE6C-C576EE4622D9}"/>
              </a:ext>
            </a:extLst>
          </p:cNvPr>
          <p:cNvSpPr txBox="1">
            <a:spLocks noChangeArrowheads="1"/>
          </p:cNvSpPr>
          <p:nvPr/>
        </p:nvSpPr>
        <p:spPr bwMode="auto">
          <a:xfrm>
            <a:off x="377825" y="3057525"/>
            <a:ext cx="321204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Unlike </a:t>
            </a:r>
            <a:r>
              <a:rPr lang="en-GB" altLang="en-US" dirty="0" err="1"/>
              <a:t>analog</a:t>
            </a:r>
            <a:r>
              <a:rPr lang="en-GB" altLang="en-US" dirty="0"/>
              <a:t>, a digital signal does not vary smoothly, and so is described as being a </a:t>
            </a:r>
            <a:r>
              <a:rPr lang="en-GB" altLang="en-US" b="1" dirty="0">
                <a:solidFill>
                  <a:srgbClr val="286DA6"/>
                </a:solidFill>
              </a:rPr>
              <a:t>discrete</a:t>
            </a:r>
            <a:r>
              <a:rPr lang="en-GB" altLang="en-US" b="1" dirty="0"/>
              <a:t> </a:t>
            </a:r>
            <a:r>
              <a:rPr lang="en-GB" altLang="en-US" dirty="0"/>
              <a:t>signal. </a:t>
            </a:r>
          </a:p>
        </p:txBody>
      </p:sp>
      <p:sp>
        <p:nvSpPr>
          <p:cNvPr id="523292" name="Text Box 28">
            <a:extLst>
              <a:ext uri="{FF2B5EF4-FFF2-40B4-BE49-F238E27FC236}">
                <a16:creationId xmlns:a16="http://schemas.microsoft.com/office/drawing/2014/main" id="{26B507A8-86E6-40F7-A686-65B3B205B0D6}"/>
              </a:ext>
            </a:extLst>
          </p:cNvPr>
          <p:cNvSpPr txBox="1">
            <a:spLocks noChangeArrowheads="1"/>
          </p:cNvSpPr>
          <p:nvPr/>
        </p:nvSpPr>
        <p:spPr bwMode="auto">
          <a:xfrm>
            <a:off x="377825" y="5397500"/>
            <a:ext cx="855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Digital signals can be sent as electrical signals, radio waves or as pulses of light through optical </a:t>
            </a:r>
            <a:r>
              <a:rPr lang="en-GB" altLang="en-US" dirty="0" err="1"/>
              <a:t>fibers</a:t>
            </a:r>
            <a:r>
              <a:rPr lang="en-GB" altLang="en-US" dirty="0"/>
              <a:t>.</a:t>
            </a:r>
          </a:p>
        </p:txBody>
      </p:sp>
      <p:grpSp>
        <p:nvGrpSpPr>
          <p:cNvPr id="17421" name="Group 13">
            <a:extLst>
              <a:ext uri="{FF2B5EF4-FFF2-40B4-BE49-F238E27FC236}">
                <a16:creationId xmlns:a16="http://schemas.microsoft.com/office/drawing/2014/main" id="{FE07265A-C4DA-4AAF-8FD7-F715234AE41B}"/>
              </a:ext>
            </a:extLst>
          </p:cNvPr>
          <p:cNvGrpSpPr>
            <a:grpSpLocks/>
          </p:cNvGrpSpPr>
          <p:nvPr/>
        </p:nvGrpSpPr>
        <p:grpSpPr bwMode="auto">
          <a:xfrm>
            <a:off x="3778248" y="2779713"/>
            <a:ext cx="4784725" cy="2611437"/>
            <a:chOff x="2508" y="1711"/>
            <a:chExt cx="3014" cy="1645"/>
          </a:xfrm>
        </p:grpSpPr>
        <p:pic>
          <p:nvPicPr>
            <p:cNvPr id="17418" name="Picture 30" descr="digital_signal">
              <a:extLst>
                <a:ext uri="{FF2B5EF4-FFF2-40B4-BE49-F238E27FC236}">
                  <a16:creationId xmlns:a16="http://schemas.microsoft.com/office/drawing/2014/main" id="{F79050AB-D5F1-44A7-B8B1-F21B7EF40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 y="1711"/>
              <a:ext cx="2712" cy="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32">
              <a:extLst>
                <a:ext uri="{FF2B5EF4-FFF2-40B4-BE49-F238E27FC236}">
                  <a16:creationId xmlns:a16="http://schemas.microsoft.com/office/drawing/2014/main" id="{764422FC-F714-41AD-8511-3E9E75A48D5A}"/>
                </a:ext>
              </a:extLst>
            </p:cNvPr>
            <p:cNvSpPr txBox="1">
              <a:spLocks noChangeArrowheads="1"/>
            </p:cNvSpPr>
            <p:nvPr/>
          </p:nvSpPr>
          <p:spPr bwMode="auto">
            <a:xfrm>
              <a:off x="3894" y="3067"/>
              <a:ext cx="54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time</a:t>
              </a:r>
            </a:p>
          </p:txBody>
        </p:sp>
        <p:sp>
          <p:nvSpPr>
            <p:cNvPr id="17420" name="Text Box 34">
              <a:extLst>
                <a:ext uri="{FF2B5EF4-FFF2-40B4-BE49-F238E27FC236}">
                  <a16:creationId xmlns:a16="http://schemas.microsoft.com/office/drawing/2014/main" id="{42145FE2-788E-4BFC-9FB8-D68969C838B5}"/>
                </a:ext>
              </a:extLst>
            </p:cNvPr>
            <p:cNvSpPr txBox="1">
              <a:spLocks noChangeArrowheads="1"/>
            </p:cNvSpPr>
            <p:nvPr/>
          </p:nvSpPr>
          <p:spPr bwMode="auto">
            <a:xfrm rot="-5400000">
              <a:off x="2223" y="2180"/>
              <a:ext cx="8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current</a:t>
              </a:r>
            </a:p>
          </p:txBody>
        </p:sp>
      </p:grpSp>
      <p:pic>
        <p:nvPicPr>
          <p:cNvPr id="13" name="Picture 12">
            <a:extLst>
              <a:ext uri="{FF2B5EF4-FFF2-40B4-BE49-F238E27FC236}">
                <a16:creationId xmlns:a16="http://schemas.microsoft.com/office/drawing/2014/main" id="{40EE2625-F9A7-426E-B670-08F97AAEB09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67900111-E3F7-4AFC-87FE-C96BBBEF214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7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742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2329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70" grpId="0"/>
      <p:bldP spid="523272" grpId="0"/>
      <p:bldP spid="5232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1102CB6-4FEC-48D1-AD7D-F031B562C4FB}"/>
              </a:ext>
            </a:extLst>
          </p:cNvPr>
          <p:cNvSpPr>
            <a:spLocks noGrp="1"/>
          </p:cNvSpPr>
          <p:nvPr>
            <p:ph type="title"/>
          </p:nvPr>
        </p:nvSpPr>
        <p:spPr/>
        <p:txBody>
          <a:bodyPr/>
          <a:lstStyle/>
          <a:p>
            <a:r>
              <a:rPr lang="en-GB" altLang="en-US" dirty="0" err="1"/>
              <a:t>Analyzing</a:t>
            </a:r>
            <a:r>
              <a:rPr lang="en-GB" altLang="en-US" dirty="0"/>
              <a:t> </a:t>
            </a:r>
            <a:r>
              <a:rPr lang="en-GB" altLang="en-US" dirty="0" err="1"/>
              <a:t>analog</a:t>
            </a:r>
            <a:r>
              <a:rPr lang="en-GB" altLang="en-US" dirty="0"/>
              <a:t> and digital signals</a:t>
            </a:r>
          </a:p>
        </p:txBody>
      </p:sp>
      <p:pic>
        <p:nvPicPr>
          <p:cNvPr id="7" name="Picture 5" descr="flash_icon">
            <a:extLst>
              <a:ext uri="{FF2B5EF4-FFF2-40B4-BE49-F238E27FC236}">
                <a16:creationId xmlns:a16="http://schemas.microsoft.com/office/drawing/2014/main" id="{97E6865B-B76E-47A9-B2A0-D34CF793F5D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3698050E-303E-4196-AC0A-10C80CBCDD77}"/>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3554BF68-D76F-485C-8E3A-BA23701413B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850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550C9CB-000D-445B-B7D1-FF71F76B29F5}"/>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4" descr="digital_radio">
            <a:extLst>
              <a:ext uri="{FF2B5EF4-FFF2-40B4-BE49-F238E27FC236}">
                <a16:creationId xmlns:a16="http://schemas.microsoft.com/office/drawing/2014/main" id="{70CB9538-5F32-4711-9E51-34A5E36F5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873125"/>
            <a:ext cx="34766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65CF689A-0F5D-4A8D-80FF-98C3CCCEF651}"/>
              </a:ext>
            </a:extLst>
          </p:cNvPr>
          <p:cNvSpPr>
            <a:spLocks noGrp="1" noChangeArrowheads="1"/>
          </p:cNvSpPr>
          <p:nvPr>
            <p:ph type="title"/>
          </p:nvPr>
        </p:nvSpPr>
        <p:spPr/>
        <p:txBody>
          <a:bodyPr/>
          <a:lstStyle/>
          <a:p>
            <a:r>
              <a:rPr lang="en-GB" altLang="en-US"/>
              <a:t>What are the advantages of digital signals?</a:t>
            </a:r>
          </a:p>
        </p:txBody>
      </p:sp>
      <p:sp>
        <p:nvSpPr>
          <p:cNvPr id="20484" name="Text Box 3">
            <a:extLst>
              <a:ext uri="{FF2B5EF4-FFF2-40B4-BE49-F238E27FC236}">
                <a16:creationId xmlns:a16="http://schemas.microsoft.com/office/drawing/2014/main" id="{A1474440-A3C7-418C-86C4-04A486F57C6F}"/>
              </a:ext>
            </a:extLst>
          </p:cNvPr>
          <p:cNvSpPr txBox="1">
            <a:spLocks noChangeArrowheads="1"/>
          </p:cNvSpPr>
          <p:nvPr/>
        </p:nvSpPr>
        <p:spPr bwMode="auto">
          <a:xfrm>
            <a:off x="358321" y="800100"/>
            <a:ext cx="4557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Most forms of communication, such as television and radio, now involve digital signals.</a:t>
            </a:r>
          </a:p>
        </p:txBody>
      </p:sp>
      <p:sp>
        <p:nvSpPr>
          <p:cNvPr id="491524" name="Text Box 4">
            <a:extLst>
              <a:ext uri="{FF2B5EF4-FFF2-40B4-BE49-F238E27FC236}">
                <a16:creationId xmlns:a16="http://schemas.microsoft.com/office/drawing/2014/main" id="{68A1D7CE-E770-4D6B-9644-08724F350C9A}"/>
              </a:ext>
            </a:extLst>
          </p:cNvPr>
          <p:cNvSpPr txBox="1">
            <a:spLocks noChangeArrowheads="1"/>
          </p:cNvSpPr>
          <p:nvPr/>
        </p:nvSpPr>
        <p:spPr bwMode="auto">
          <a:xfrm>
            <a:off x="358321" y="3589219"/>
            <a:ext cx="87856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Char char="l"/>
            </a:pPr>
            <a:r>
              <a:rPr lang="en-GB" altLang="en-US" b="1" dirty="0">
                <a:solidFill>
                  <a:srgbClr val="286DA6"/>
                </a:solidFill>
              </a:rPr>
              <a:t>No loss of signal quality:</a:t>
            </a:r>
            <a:r>
              <a:rPr lang="en-GB" altLang="en-US" dirty="0"/>
              <a:t> </a:t>
            </a:r>
            <a:r>
              <a:rPr lang="en-GB" altLang="en-US" dirty="0" err="1"/>
              <a:t>analog</a:t>
            </a:r>
            <a:r>
              <a:rPr lang="en-GB" altLang="en-US" dirty="0"/>
              <a:t> signals lose quality during transmission but digital signals are received unchanged, so there is no loss of information.</a:t>
            </a:r>
          </a:p>
        </p:txBody>
      </p:sp>
      <p:sp>
        <p:nvSpPr>
          <p:cNvPr id="491526" name="Text Box 6">
            <a:extLst>
              <a:ext uri="{FF2B5EF4-FFF2-40B4-BE49-F238E27FC236}">
                <a16:creationId xmlns:a16="http://schemas.microsoft.com/office/drawing/2014/main" id="{946686C3-E094-44D6-8207-CACFFEC75107}"/>
              </a:ext>
            </a:extLst>
          </p:cNvPr>
          <p:cNvSpPr txBox="1">
            <a:spLocks noChangeArrowheads="1"/>
          </p:cNvSpPr>
          <p:nvPr/>
        </p:nvSpPr>
        <p:spPr bwMode="auto">
          <a:xfrm>
            <a:off x="358321" y="2188220"/>
            <a:ext cx="46005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is because digital signals have two main advantages over traditional </a:t>
            </a:r>
            <a:r>
              <a:rPr lang="en-GB" altLang="en-US" dirty="0" err="1"/>
              <a:t>analog</a:t>
            </a:r>
            <a:r>
              <a:rPr lang="en-GB" altLang="en-US" dirty="0"/>
              <a:t> signals.</a:t>
            </a:r>
          </a:p>
        </p:txBody>
      </p:sp>
      <p:sp>
        <p:nvSpPr>
          <p:cNvPr id="20489" name="Rectangle 7">
            <a:extLst>
              <a:ext uri="{FF2B5EF4-FFF2-40B4-BE49-F238E27FC236}">
                <a16:creationId xmlns:a16="http://schemas.microsoft.com/office/drawing/2014/main" id="{56C56C42-2EC3-4B60-9182-9A35CE0021D1}"/>
              </a:ext>
            </a:extLst>
          </p:cNvPr>
          <p:cNvSpPr>
            <a:spLocks noChangeArrowheads="1"/>
          </p:cNvSpPr>
          <p:nvPr/>
        </p:nvSpPr>
        <p:spPr bwMode="auto">
          <a:xfrm>
            <a:off x="358321" y="4990219"/>
            <a:ext cx="87856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Char char="l"/>
            </a:pPr>
            <a:r>
              <a:rPr lang="en-GB" altLang="en-US" b="1" dirty="0">
                <a:solidFill>
                  <a:srgbClr val="286DA6"/>
                </a:solidFill>
              </a:rPr>
              <a:t>More information:</a:t>
            </a:r>
            <a:r>
              <a:rPr lang="en-GB" altLang="en-US" dirty="0"/>
              <a:t> digital signals can carry more information than </a:t>
            </a:r>
            <a:r>
              <a:rPr lang="en-GB" altLang="en-US" dirty="0" err="1"/>
              <a:t>analog</a:t>
            </a:r>
            <a:r>
              <a:rPr lang="en-GB" altLang="en-US" dirty="0"/>
              <a:t> signals. For example, digital signals can carry more television and radio stations and “interactive” services.</a:t>
            </a:r>
          </a:p>
        </p:txBody>
      </p:sp>
      <p:pic>
        <p:nvPicPr>
          <p:cNvPr id="9" name="Picture 8">
            <a:extLst>
              <a:ext uri="{FF2B5EF4-FFF2-40B4-BE49-F238E27FC236}">
                <a16:creationId xmlns:a16="http://schemas.microsoft.com/office/drawing/2014/main" id="{6B45D8D1-DA0E-4252-9302-DAD22377B5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a:extLst>
              <a:ext uri="{FF2B5EF4-FFF2-40B4-BE49-F238E27FC236}">
                <a16:creationId xmlns:a16="http://schemas.microsoft.com/office/drawing/2014/main" id="{994477C8-F164-4863-8A18-1ED86CCFEA1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4" grpId="0"/>
      <p:bldP spid="491526" grpId="0"/>
      <p:bldP spid="204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01F977A-5B15-461C-A90C-47FC0AE4372F}"/>
              </a:ext>
            </a:extLst>
          </p:cNvPr>
          <p:cNvSpPr>
            <a:spLocks noGrp="1" noChangeArrowheads="1"/>
          </p:cNvSpPr>
          <p:nvPr>
            <p:ph type="title"/>
          </p:nvPr>
        </p:nvSpPr>
        <p:spPr/>
        <p:txBody>
          <a:bodyPr/>
          <a:lstStyle/>
          <a:p>
            <a:r>
              <a:rPr lang="en-GB" altLang="en-US" dirty="0"/>
              <a:t>Why do </a:t>
            </a:r>
            <a:r>
              <a:rPr lang="en-GB" altLang="en-US" dirty="0" err="1"/>
              <a:t>analog</a:t>
            </a:r>
            <a:r>
              <a:rPr lang="en-GB" altLang="en-US" dirty="0"/>
              <a:t> signals lose quality? </a:t>
            </a:r>
          </a:p>
        </p:txBody>
      </p:sp>
      <p:sp>
        <p:nvSpPr>
          <p:cNvPr id="21507" name="Text Box 6">
            <a:extLst>
              <a:ext uri="{FF2B5EF4-FFF2-40B4-BE49-F238E27FC236}">
                <a16:creationId xmlns:a16="http://schemas.microsoft.com/office/drawing/2014/main" id="{1A335707-53DF-473E-98F9-2D1A351AF677}"/>
              </a:ext>
            </a:extLst>
          </p:cNvPr>
          <p:cNvSpPr txBox="1">
            <a:spLocks noChangeArrowheads="1"/>
          </p:cNvSpPr>
          <p:nvPr/>
        </p:nvSpPr>
        <p:spPr bwMode="auto">
          <a:xfrm>
            <a:off x="358775" y="800100"/>
            <a:ext cx="87073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All types of signals lose strength as they travel. This is called </a:t>
            </a:r>
            <a:r>
              <a:rPr lang="en-GB" altLang="en-US" b="1" dirty="0">
                <a:solidFill>
                  <a:srgbClr val="286DA6"/>
                </a:solidFill>
              </a:rPr>
              <a:t>attenuation</a:t>
            </a:r>
            <a:r>
              <a:rPr lang="en-GB" altLang="en-US" dirty="0"/>
              <a:t> and means that signals often have to be amplified so they can be used.</a:t>
            </a:r>
          </a:p>
        </p:txBody>
      </p:sp>
      <p:grpSp>
        <p:nvGrpSpPr>
          <p:cNvPr id="21508" name="Group 49">
            <a:extLst>
              <a:ext uri="{FF2B5EF4-FFF2-40B4-BE49-F238E27FC236}">
                <a16:creationId xmlns:a16="http://schemas.microsoft.com/office/drawing/2014/main" id="{19CA0A46-EC56-4230-A2B8-BB15969F42F1}"/>
              </a:ext>
            </a:extLst>
          </p:cNvPr>
          <p:cNvGrpSpPr>
            <a:grpSpLocks/>
          </p:cNvGrpSpPr>
          <p:nvPr/>
        </p:nvGrpSpPr>
        <p:grpSpPr bwMode="auto">
          <a:xfrm>
            <a:off x="204788" y="2562225"/>
            <a:ext cx="2378075" cy="1798638"/>
            <a:chOff x="129" y="1614"/>
            <a:chExt cx="1498" cy="1133"/>
          </a:xfrm>
        </p:grpSpPr>
        <p:pic>
          <p:nvPicPr>
            <p:cNvPr id="21521" name="Picture 43" descr="analogue_signal2">
              <a:extLst>
                <a:ext uri="{FF2B5EF4-FFF2-40B4-BE49-F238E27FC236}">
                  <a16:creationId xmlns:a16="http://schemas.microsoft.com/office/drawing/2014/main" id="{D8F9A31A-D52D-4FDD-B914-7FFA705AF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 y="1614"/>
              <a:ext cx="1498"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 Box 19">
              <a:extLst>
                <a:ext uri="{FF2B5EF4-FFF2-40B4-BE49-F238E27FC236}">
                  <a16:creationId xmlns:a16="http://schemas.microsoft.com/office/drawing/2014/main" id="{DE54248D-4DBC-4F8B-BE4D-2E7AEA638D18}"/>
                </a:ext>
              </a:extLst>
            </p:cNvPr>
            <p:cNvSpPr txBox="1">
              <a:spLocks noChangeArrowheads="1"/>
            </p:cNvSpPr>
            <p:nvPr/>
          </p:nvSpPr>
          <p:spPr bwMode="auto">
            <a:xfrm>
              <a:off x="472" y="2452"/>
              <a:ext cx="8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rPr>
                <a:t>original </a:t>
              </a:r>
            </a:p>
          </p:txBody>
        </p:sp>
      </p:grpSp>
      <p:grpSp>
        <p:nvGrpSpPr>
          <p:cNvPr id="21509" name="Group 50">
            <a:extLst>
              <a:ext uri="{FF2B5EF4-FFF2-40B4-BE49-F238E27FC236}">
                <a16:creationId xmlns:a16="http://schemas.microsoft.com/office/drawing/2014/main" id="{E4501BE2-D2A0-4127-833D-F8A6A2BB1D81}"/>
              </a:ext>
            </a:extLst>
          </p:cNvPr>
          <p:cNvGrpSpPr>
            <a:grpSpLocks/>
          </p:cNvGrpSpPr>
          <p:nvPr/>
        </p:nvGrpSpPr>
        <p:grpSpPr bwMode="auto">
          <a:xfrm>
            <a:off x="3382963" y="2562225"/>
            <a:ext cx="2378075" cy="1798638"/>
            <a:chOff x="2131" y="1614"/>
            <a:chExt cx="1498" cy="1133"/>
          </a:xfrm>
        </p:grpSpPr>
        <p:pic>
          <p:nvPicPr>
            <p:cNvPr id="21519" name="Picture 42" descr="analogue_signal2_atten">
              <a:extLst>
                <a:ext uri="{FF2B5EF4-FFF2-40B4-BE49-F238E27FC236}">
                  <a16:creationId xmlns:a16="http://schemas.microsoft.com/office/drawing/2014/main" id="{89647DC4-FD1E-4B08-A580-C1C23F4B3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 y="1614"/>
              <a:ext cx="1498"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 Box 20">
              <a:extLst>
                <a:ext uri="{FF2B5EF4-FFF2-40B4-BE49-F238E27FC236}">
                  <a16:creationId xmlns:a16="http://schemas.microsoft.com/office/drawing/2014/main" id="{2A269735-A7DB-49C2-A462-1B333611D419}"/>
                </a:ext>
              </a:extLst>
            </p:cNvPr>
            <p:cNvSpPr txBox="1">
              <a:spLocks noChangeArrowheads="1"/>
            </p:cNvSpPr>
            <p:nvPr/>
          </p:nvSpPr>
          <p:spPr bwMode="auto">
            <a:xfrm>
              <a:off x="2336" y="2452"/>
              <a:ext cx="10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rPr>
                <a:t>attenuated</a:t>
              </a:r>
            </a:p>
          </p:txBody>
        </p:sp>
      </p:grpSp>
      <p:grpSp>
        <p:nvGrpSpPr>
          <p:cNvPr id="21510" name="Group 51">
            <a:extLst>
              <a:ext uri="{FF2B5EF4-FFF2-40B4-BE49-F238E27FC236}">
                <a16:creationId xmlns:a16="http://schemas.microsoft.com/office/drawing/2014/main" id="{64265D8C-612A-440C-953A-23EB92CC7590}"/>
              </a:ext>
            </a:extLst>
          </p:cNvPr>
          <p:cNvGrpSpPr>
            <a:grpSpLocks/>
          </p:cNvGrpSpPr>
          <p:nvPr/>
        </p:nvGrpSpPr>
        <p:grpSpPr bwMode="auto">
          <a:xfrm>
            <a:off x="6567488" y="2562225"/>
            <a:ext cx="2378075" cy="1798638"/>
            <a:chOff x="4137" y="1614"/>
            <a:chExt cx="1498" cy="1133"/>
          </a:xfrm>
        </p:grpSpPr>
        <p:pic>
          <p:nvPicPr>
            <p:cNvPr id="21517" name="Picture 44" descr="analogue_signal2_amp">
              <a:extLst>
                <a:ext uri="{FF2B5EF4-FFF2-40B4-BE49-F238E27FC236}">
                  <a16:creationId xmlns:a16="http://schemas.microsoft.com/office/drawing/2014/main" id="{8C13A2D0-4A6C-409E-9C6E-0880454E96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 y="1614"/>
              <a:ext cx="1498"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21">
              <a:extLst>
                <a:ext uri="{FF2B5EF4-FFF2-40B4-BE49-F238E27FC236}">
                  <a16:creationId xmlns:a16="http://schemas.microsoft.com/office/drawing/2014/main" id="{EF841CB0-649A-4501-94D7-EBEAE0BB2620}"/>
                </a:ext>
              </a:extLst>
            </p:cNvPr>
            <p:cNvSpPr txBox="1">
              <a:spLocks noChangeArrowheads="1"/>
            </p:cNvSpPr>
            <p:nvPr/>
          </p:nvSpPr>
          <p:spPr bwMode="auto">
            <a:xfrm>
              <a:off x="4380" y="2452"/>
              <a:ext cx="10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rPr>
                <a:t>amplified </a:t>
              </a:r>
            </a:p>
          </p:txBody>
        </p:sp>
      </p:grpSp>
      <p:sp>
        <p:nvSpPr>
          <p:cNvPr id="533527" name="Text Box 23">
            <a:extLst>
              <a:ext uri="{FF2B5EF4-FFF2-40B4-BE49-F238E27FC236}">
                <a16:creationId xmlns:a16="http://schemas.microsoft.com/office/drawing/2014/main" id="{8960295A-26F7-40F2-A37C-C55CF76C3FF3}"/>
              </a:ext>
            </a:extLst>
          </p:cNvPr>
          <p:cNvSpPr txBox="1">
            <a:spLocks noChangeArrowheads="1"/>
          </p:cNvSpPr>
          <p:nvPr/>
        </p:nvSpPr>
        <p:spPr bwMode="auto">
          <a:xfrm>
            <a:off x="358775" y="4997450"/>
            <a:ext cx="8707398" cy="120032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t>It is difficult to distinguish the noise from the signal, because an analog signal can have any value. This means that an analog signal is of </a:t>
            </a:r>
            <a:r>
              <a:rPr lang="en-US" altLang="en-US" b="1" dirty="0">
                <a:solidFill>
                  <a:srgbClr val="286DA6"/>
                </a:solidFill>
              </a:rPr>
              <a:t>lower quality</a:t>
            </a:r>
            <a:r>
              <a:rPr lang="en-US" altLang="en-US" dirty="0"/>
              <a:t> by the time it is received.</a:t>
            </a:r>
          </a:p>
        </p:txBody>
      </p:sp>
      <p:sp>
        <p:nvSpPr>
          <p:cNvPr id="533532" name="Rectangle 28">
            <a:extLst>
              <a:ext uri="{FF2B5EF4-FFF2-40B4-BE49-F238E27FC236}">
                <a16:creationId xmlns:a16="http://schemas.microsoft.com/office/drawing/2014/main" id="{83645768-304D-4E2D-BF35-13EC3440B302}"/>
              </a:ext>
            </a:extLst>
          </p:cNvPr>
          <p:cNvSpPr>
            <a:spLocks noChangeArrowheads="1"/>
          </p:cNvSpPr>
          <p:nvPr/>
        </p:nvSpPr>
        <p:spPr bwMode="auto">
          <a:xfrm>
            <a:off x="358775" y="4457700"/>
            <a:ext cx="7580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Amplifying an analog signal also amplifies the noise.</a:t>
            </a:r>
            <a:endParaRPr lang="en-GB" altLang="en-US" dirty="0"/>
          </a:p>
        </p:txBody>
      </p:sp>
      <p:sp>
        <p:nvSpPr>
          <p:cNvPr id="533537" name="Rectangle 33">
            <a:extLst>
              <a:ext uri="{FF2B5EF4-FFF2-40B4-BE49-F238E27FC236}">
                <a16:creationId xmlns:a16="http://schemas.microsoft.com/office/drawing/2014/main" id="{55EA0300-5818-4F59-90E1-89303C5FCEA0}"/>
              </a:ext>
            </a:extLst>
          </p:cNvPr>
          <p:cNvSpPr>
            <a:spLocks noChangeArrowheads="1"/>
          </p:cNvSpPr>
          <p:nvPr/>
        </p:nvSpPr>
        <p:spPr bwMode="auto">
          <a:xfrm>
            <a:off x="358775" y="2027238"/>
            <a:ext cx="625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Signals can also pick up noise (interference).</a:t>
            </a:r>
          </a:p>
        </p:txBody>
      </p:sp>
      <p:sp>
        <p:nvSpPr>
          <p:cNvPr id="533544" name="AutoShape 40">
            <a:extLst>
              <a:ext uri="{FF2B5EF4-FFF2-40B4-BE49-F238E27FC236}">
                <a16:creationId xmlns:a16="http://schemas.microsoft.com/office/drawing/2014/main" id="{30CD1E0A-E5AF-49D3-ADE7-8FA84E927139}"/>
              </a:ext>
            </a:extLst>
          </p:cNvPr>
          <p:cNvSpPr>
            <a:spLocks noChangeArrowheads="1"/>
          </p:cNvSpPr>
          <p:nvPr/>
        </p:nvSpPr>
        <p:spPr bwMode="auto">
          <a:xfrm>
            <a:off x="2673350" y="3297238"/>
            <a:ext cx="619125" cy="330200"/>
          </a:xfrm>
          <a:prstGeom prst="rightArrow">
            <a:avLst>
              <a:gd name="adj1" fmla="val 50000"/>
              <a:gd name="adj2" fmla="val 64488"/>
            </a:avLst>
          </a:prstGeom>
          <a:solidFill>
            <a:srgbClr val="286DA6"/>
          </a:solidFill>
          <a:ln w="25400">
            <a:solidFill>
              <a:srgbClr val="286DA6"/>
            </a:solidFill>
            <a:miter lim="800000"/>
            <a:headEnd/>
            <a:tailEnd/>
          </a:ln>
          <a:effec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33545" name="AutoShape 41">
            <a:extLst>
              <a:ext uri="{FF2B5EF4-FFF2-40B4-BE49-F238E27FC236}">
                <a16:creationId xmlns:a16="http://schemas.microsoft.com/office/drawing/2014/main" id="{C359ED27-D036-4AF7-9EA5-72D1F9C61B30}"/>
              </a:ext>
            </a:extLst>
          </p:cNvPr>
          <p:cNvSpPr>
            <a:spLocks noChangeArrowheads="1"/>
          </p:cNvSpPr>
          <p:nvPr/>
        </p:nvSpPr>
        <p:spPr bwMode="auto">
          <a:xfrm>
            <a:off x="5854700" y="3297238"/>
            <a:ext cx="619125" cy="330200"/>
          </a:xfrm>
          <a:prstGeom prst="rightArrow">
            <a:avLst>
              <a:gd name="adj1" fmla="val 50000"/>
              <a:gd name="adj2" fmla="val 64488"/>
            </a:avLst>
          </a:prstGeom>
          <a:solidFill>
            <a:srgbClr val="286DA6"/>
          </a:solidFill>
          <a:ln w="25400">
            <a:solidFill>
              <a:srgbClr val="286DA6"/>
            </a:solidFill>
            <a:miter lim="800000"/>
            <a:headEnd/>
            <a:tailEnd/>
          </a:ln>
          <a:effec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9" name="Picture 18">
            <a:extLst>
              <a:ext uri="{FF2B5EF4-FFF2-40B4-BE49-F238E27FC236}">
                <a16:creationId xmlns:a16="http://schemas.microsoft.com/office/drawing/2014/main" id="{75CB0798-1607-4EF9-A85D-E54634BE6E7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1" name="Picture 20">
            <a:extLst>
              <a:ext uri="{FF2B5EF4-FFF2-40B4-BE49-F238E27FC236}">
                <a16:creationId xmlns:a16="http://schemas.microsoft.com/office/drawing/2014/main" id="{89D6B9A5-9ABB-4DEA-A90B-7C033DFA9F6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353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33544"/>
                                        </p:tgtEl>
                                        <p:attrNameLst>
                                          <p:attrName>style.visibility</p:attrName>
                                        </p:attrNameLst>
                                      </p:cBhvr>
                                      <p:to>
                                        <p:strVal val="visible"/>
                                      </p:to>
                                    </p:set>
                                    <p:animEffect transition="in" filter="wipe(left)">
                                      <p:cBhvr>
                                        <p:cTn id="10" dur="500"/>
                                        <p:tgtEl>
                                          <p:spTgt spid="533544"/>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2150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33532"/>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533545"/>
                                        </p:tgtEl>
                                        <p:attrNameLst>
                                          <p:attrName>style.visibility</p:attrName>
                                        </p:attrNameLst>
                                      </p:cBhvr>
                                      <p:to>
                                        <p:strVal val="visible"/>
                                      </p:to>
                                    </p:set>
                                    <p:animEffect transition="in" filter="wipe(left)">
                                      <p:cBhvr>
                                        <p:cTn id="21" dur="500"/>
                                        <p:tgtEl>
                                          <p:spTgt spid="533545"/>
                                        </p:tgtEl>
                                      </p:cBhvr>
                                    </p:animEffec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0"/>
                                          </p:stCondLst>
                                        </p:cTn>
                                        <p:tgtEl>
                                          <p:spTgt spid="215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352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27" grpId="0"/>
      <p:bldP spid="533532" grpId="0"/>
      <p:bldP spid="533537" grpId="0"/>
      <p:bldP spid="533544" grpId="0" animBg="1"/>
      <p:bldP spid="5335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A77E44-DDAA-4433-BAE5-A767993D33C4}"/>
              </a:ext>
            </a:extLst>
          </p:cNvPr>
          <p:cNvSpPr>
            <a:spLocks noGrp="1" noChangeArrowheads="1"/>
          </p:cNvSpPr>
          <p:nvPr>
            <p:ph type="title"/>
          </p:nvPr>
        </p:nvSpPr>
        <p:spPr/>
        <p:txBody>
          <a:bodyPr/>
          <a:lstStyle/>
          <a:p>
            <a:r>
              <a:rPr lang="en-GB" altLang="en-US"/>
              <a:t>Why don’t digital signals lose quality?</a:t>
            </a:r>
          </a:p>
        </p:txBody>
      </p:sp>
      <p:sp>
        <p:nvSpPr>
          <p:cNvPr id="22531" name="Text Box 3">
            <a:extLst>
              <a:ext uri="{FF2B5EF4-FFF2-40B4-BE49-F238E27FC236}">
                <a16:creationId xmlns:a16="http://schemas.microsoft.com/office/drawing/2014/main" id="{B0FB1BDB-8C1F-48A7-B225-54109FA9EC88}"/>
              </a:ext>
            </a:extLst>
          </p:cNvPr>
          <p:cNvSpPr txBox="1">
            <a:spLocks noChangeArrowheads="1"/>
          </p:cNvSpPr>
          <p:nvPr/>
        </p:nvSpPr>
        <p:spPr bwMode="auto">
          <a:xfrm>
            <a:off x="369207" y="800100"/>
            <a:ext cx="836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Digital signals also lose strength and need to be amplified.</a:t>
            </a:r>
          </a:p>
        </p:txBody>
      </p:sp>
      <p:sp>
        <p:nvSpPr>
          <p:cNvPr id="463907" name="Text Box 35">
            <a:extLst>
              <a:ext uri="{FF2B5EF4-FFF2-40B4-BE49-F238E27FC236}">
                <a16:creationId xmlns:a16="http://schemas.microsoft.com/office/drawing/2014/main" id="{0EAE402A-3D6E-4606-A692-629BE762D33D}"/>
              </a:ext>
            </a:extLst>
          </p:cNvPr>
          <p:cNvSpPr txBox="1">
            <a:spLocks noChangeArrowheads="1"/>
          </p:cNvSpPr>
          <p:nvPr/>
        </p:nvSpPr>
        <p:spPr bwMode="auto">
          <a:xfrm>
            <a:off x="369207" y="3695700"/>
            <a:ext cx="546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During transmission, a digital signal can be regenerated by comparing the amplified signal to a threshold value.</a:t>
            </a:r>
            <a:r>
              <a:rPr lang="en-US" altLang="en-US"/>
              <a:t> </a:t>
            </a:r>
            <a:endParaRPr lang="en-GB" altLang="en-US"/>
          </a:p>
        </p:txBody>
      </p:sp>
      <p:grpSp>
        <p:nvGrpSpPr>
          <p:cNvPr id="22533" name="Group 66">
            <a:extLst>
              <a:ext uri="{FF2B5EF4-FFF2-40B4-BE49-F238E27FC236}">
                <a16:creationId xmlns:a16="http://schemas.microsoft.com/office/drawing/2014/main" id="{5130086C-7CD8-429F-B4F8-105D25AC1F3D}"/>
              </a:ext>
            </a:extLst>
          </p:cNvPr>
          <p:cNvGrpSpPr>
            <a:grpSpLocks/>
          </p:cNvGrpSpPr>
          <p:nvPr/>
        </p:nvGrpSpPr>
        <p:grpSpPr bwMode="auto">
          <a:xfrm>
            <a:off x="3490913" y="1238250"/>
            <a:ext cx="1812925" cy="2341563"/>
            <a:chOff x="2199" y="780"/>
            <a:chExt cx="1142" cy="1475"/>
          </a:xfrm>
        </p:grpSpPr>
        <p:sp>
          <p:nvSpPr>
            <p:cNvPr id="22550" name="Text Box 24">
              <a:extLst>
                <a:ext uri="{FF2B5EF4-FFF2-40B4-BE49-F238E27FC236}">
                  <a16:creationId xmlns:a16="http://schemas.microsoft.com/office/drawing/2014/main" id="{D75711EB-8504-43DF-84C2-6840CE5811A0}"/>
                </a:ext>
              </a:extLst>
            </p:cNvPr>
            <p:cNvSpPr txBox="1">
              <a:spLocks noChangeArrowheads="1"/>
            </p:cNvSpPr>
            <p:nvPr/>
          </p:nvSpPr>
          <p:spPr bwMode="auto">
            <a:xfrm>
              <a:off x="2223" y="780"/>
              <a:ext cx="10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attenuated</a:t>
              </a:r>
            </a:p>
          </p:txBody>
        </p:sp>
        <p:pic>
          <p:nvPicPr>
            <p:cNvPr id="22551" name="Picture 49" descr="digital_signal2_atten">
              <a:extLst>
                <a:ext uri="{FF2B5EF4-FFF2-40B4-BE49-F238E27FC236}">
                  <a16:creationId xmlns:a16="http://schemas.microsoft.com/office/drawing/2014/main" id="{BAF43470-6C99-4E61-904E-814DCF6B9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9" y="1079"/>
              <a:ext cx="1142"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4" name="Group 67">
            <a:extLst>
              <a:ext uri="{FF2B5EF4-FFF2-40B4-BE49-F238E27FC236}">
                <a16:creationId xmlns:a16="http://schemas.microsoft.com/office/drawing/2014/main" id="{7AB8CFE1-295B-4D4B-A593-B0B197E48966}"/>
              </a:ext>
            </a:extLst>
          </p:cNvPr>
          <p:cNvGrpSpPr>
            <a:grpSpLocks/>
          </p:cNvGrpSpPr>
          <p:nvPr/>
        </p:nvGrpSpPr>
        <p:grpSpPr bwMode="auto">
          <a:xfrm>
            <a:off x="6505575" y="1238250"/>
            <a:ext cx="1812925" cy="2341563"/>
            <a:chOff x="4098" y="780"/>
            <a:chExt cx="1142" cy="1475"/>
          </a:xfrm>
        </p:grpSpPr>
        <p:sp>
          <p:nvSpPr>
            <p:cNvPr id="22548" name="Text Box 34">
              <a:extLst>
                <a:ext uri="{FF2B5EF4-FFF2-40B4-BE49-F238E27FC236}">
                  <a16:creationId xmlns:a16="http://schemas.microsoft.com/office/drawing/2014/main" id="{FD7826C7-5589-48EA-A7CA-4AEB7CBC7E2A}"/>
                </a:ext>
              </a:extLst>
            </p:cNvPr>
            <p:cNvSpPr txBox="1">
              <a:spLocks noChangeArrowheads="1"/>
            </p:cNvSpPr>
            <p:nvPr/>
          </p:nvSpPr>
          <p:spPr bwMode="auto">
            <a:xfrm>
              <a:off x="4190" y="780"/>
              <a:ext cx="9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amplified</a:t>
              </a:r>
            </a:p>
          </p:txBody>
        </p:sp>
        <p:pic>
          <p:nvPicPr>
            <p:cNvPr id="22549" name="Picture 51" descr="digital_signal2_amp">
              <a:extLst>
                <a:ext uri="{FF2B5EF4-FFF2-40B4-BE49-F238E27FC236}">
                  <a16:creationId xmlns:a16="http://schemas.microsoft.com/office/drawing/2014/main" id="{837AF969-D800-4CC4-9682-4B98CBBF1C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8" y="1079"/>
              <a:ext cx="1142"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3925" name="AutoShape 53">
            <a:extLst>
              <a:ext uri="{FF2B5EF4-FFF2-40B4-BE49-F238E27FC236}">
                <a16:creationId xmlns:a16="http://schemas.microsoft.com/office/drawing/2014/main" id="{215CA13C-246E-451C-8D09-A43341913645}"/>
              </a:ext>
            </a:extLst>
          </p:cNvPr>
          <p:cNvSpPr>
            <a:spLocks noChangeArrowheads="1"/>
          </p:cNvSpPr>
          <p:nvPr/>
        </p:nvSpPr>
        <p:spPr bwMode="auto">
          <a:xfrm>
            <a:off x="2581275" y="2481263"/>
            <a:ext cx="619125" cy="330200"/>
          </a:xfrm>
          <a:prstGeom prst="rightArrow">
            <a:avLst>
              <a:gd name="adj1" fmla="val 50000"/>
              <a:gd name="adj2" fmla="val 64488"/>
            </a:avLst>
          </a:prstGeom>
          <a:solidFill>
            <a:srgbClr val="286DA6"/>
          </a:solidFill>
          <a:ln w="25400">
            <a:solidFill>
              <a:srgbClr val="286DA6"/>
            </a:solidFill>
            <a:miter lim="800000"/>
            <a:headEnd/>
            <a:tailEnd/>
          </a:ln>
          <a:effec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63926" name="AutoShape 54">
            <a:extLst>
              <a:ext uri="{FF2B5EF4-FFF2-40B4-BE49-F238E27FC236}">
                <a16:creationId xmlns:a16="http://schemas.microsoft.com/office/drawing/2014/main" id="{A58D2346-5136-4A42-B608-2826A45BB4E7}"/>
              </a:ext>
            </a:extLst>
          </p:cNvPr>
          <p:cNvSpPr>
            <a:spLocks noChangeArrowheads="1"/>
          </p:cNvSpPr>
          <p:nvPr/>
        </p:nvSpPr>
        <p:spPr bwMode="auto">
          <a:xfrm>
            <a:off x="5594350" y="2481263"/>
            <a:ext cx="619125" cy="330200"/>
          </a:xfrm>
          <a:prstGeom prst="rightArrow">
            <a:avLst>
              <a:gd name="adj1" fmla="val 50000"/>
              <a:gd name="adj2" fmla="val 64488"/>
            </a:avLst>
          </a:prstGeom>
          <a:solidFill>
            <a:srgbClr val="286DA6"/>
          </a:solidFill>
          <a:ln w="25400">
            <a:solidFill>
              <a:srgbClr val="286DA6"/>
            </a:solidFill>
            <a:miter lim="800000"/>
            <a:headEnd/>
            <a:tailEnd/>
          </a:ln>
          <a:effec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grpSp>
        <p:nvGrpSpPr>
          <p:cNvPr id="22537" name="Group 68">
            <a:extLst>
              <a:ext uri="{FF2B5EF4-FFF2-40B4-BE49-F238E27FC236}">
                <a16:creationId xmlns:a16="http://schemas.microsoft.com/office/drawing/2014/main" id="{BC9DE114-55C7-4A89-A52C-102B4EDFA02D}"/>
              </a:ext>
            </a:extLst>
          </p:cNvPr>
          <p:cNvGrpSpPr>
            <a:grpSpLocks/>
          </p:cNvGrpSpPr>
          <p:nvPr/>
        </p:nvGrpSpPr>
        <p:grpSpPr bwMode="auto">
          <a:xfrm>
            <a:off x="476250" y="1238250"/>
            <a:ext cx="1814513" cy="2343150"/>
            <a:chOff x="300" y="780"/>
            <a:chExt cx="1143" cy="1476"/>
          </a:xfrm>
        </p:grpSpPr>
        <p:sp>
          <p:nvSpPr>
            <p:cNvPr id="22546" name="Text Box 14">
              <a:extLst>
                <a:ext uri="{FF2B5EF4-FFF2-40B4-BE49-F238E27FC236}">
                  <a16:creationId xmlns:a16="http://schemas.microsoft.com/office/drawing/2014/main" id="{2CEDFDE3-C8CF-49E7-AA08-2A4B2D7F0430}"/>
                </a:ext>
              </a:extLst>
            </p:cNvPr>
            <p:cNvSpPr txBox="1">
              <a:spLocks noChangeArrowheads="1"/>
            </p:cNvSpPr>
            <p:nvPr/>
          </p:nvSpPr>
          <p:spPr bwMode="auto">
            <a:xfrm>
              <a:off x="467" y="780"/>
              <a:ext cx="8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original</a:t>
              </a:r>
            </a:p>
          </p:txBody>
        </p:sp>
        <p:pic>
          <p:nvPicPr>
            <p:cNvPr id="22547" name="Picture 55" descr="digital_signal2">
              <a:extLst>
                <a:ext uri="{FF2B5EF4-FFF2-40B4-BE49-F238E27FC236}">
                  <a16:creationId xmlns:a16="http://schemas.microsoft.com/office/drawing/2014/main" id="{F8174DFB-9F75-4302-9809-E9BF62EAAC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 y="1079"/>
              <a:ext cx="1143"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8" name="Group 69">
            <a:extLst>
              <a:ext uri="{FF2B5EF4-FFF2-40B4-BE49-F238E27FC236}">
                <a16:creationId xmlns:a16="http://schemas.microsoft.com/office/drawing/2014/main" id="{CDF7CA58-54F3-4CE7-9389-F8DD0C15764E}"/>
              </a:ext>
            </a:extLst>
          </p:cNvPr>
          <p:cNvGrpSpPr>
            <a:grpSpLocks/>
          </p:cNvGrpSpPr>
          <p:nvPr/>
        </p:nvGrpSpPr>
        <p:grpSpPr bwMode="auto">
          <a:xfrm>
            <a:off x="6450013" y="4259263"/>
            <a:ext cx="1930400" cy="2368550"/>
            <a:chOff x="4063" y="2683"/>
            <a:chExt cx="1216" cy="1492"/>
          </a:xfrm>
        </p:grpSpPr>
        <p:sp>
          <p:nvSpPr>
            <p:cNvPr id="22544" name="Text Box 45">
              <a:extLst>
                <a:ext uri="{FF2B5EF4-FFF2-40B4-BE49-F238E27FC236}">
                  <a16:creationId xmlns:a16="http://schemas.microsoft.com/office/drawing/2014/main" id="{38331213-63E8-40F2-B807-1D1E1638E2FF}"/>
                </a:ext>
              </a:extLst>
            </p:cNvPr>
            <p:cNvSpPr txBox="1">
              <a:spLocks noChangeArrowheads="1"/>
            </p:cNvSpPr>
            <p:nvPr/>
          </p:nvSpPr>
          <p:spPr bwMode="auto">
            <a:xfrm>
              <a:off x="4063" y="3887"/>
              <a:ext cx="12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regenerated</a:t>
              </a:r>
            </a:p>
          </p:txBody>
        </p:sp>
        <p:pic>
          <p:nvPicPr>
            <p:cNvPr id="22545" name="Picture 56" descr="digital_signal2">
              <a:extLst>
                <a:ext uri="{FF2B5EF4-FFF2-40B4-BE49-F238E27FC236}">
                  <a16:creationId xmlns:a16="http://schemas.microsoft.com/office/drawing/2014/main" id="{AB96A656-B29A-4054-8B7C-3980E49C76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8" y="2683"/>
              <a:ext cx="1143"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3929" name="Text Box 57">
            <a:extLst>
              <a:ext uri="{FF2B5EF4-FFF2-40B4-BE49-F238E27FC236}">
                <a16:creationId xmlns:a16="http://schemas.microsoft.com/office/drawing/2014/main" id="{EBB2D05A-AFE9-4CE5-A526-2F7F2D56D32B}"/>
              </a:ext>
            </a:extLst>
          </p:cNvPr>
          <p:cNvSpPr txBox="1">
            <a:spLocks noChangeArrowheads="1"/>
          </p:cNvSpPr>
          <p:nvPr/>
        </p:nvSpPr>
        <p:spPr bwMode="auto">
          <a:xfrm>
            <a:off x="369207" y="5003800"/>
            <a:ext cx="57356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It is easy to distinguish the noise from a digital signal and so the signal does </a:t>
            </a:r>
            <a:r>
              <a:rPr lang="en-GB" altLang="en-US" b="1"/>
              <a:t>not</a:t>
            </a:r>
            <a:r>
              <a:rPr lang="en-GB" altLang="en-US"/>
              <a:t> lose quality </a:t>
            </a:r>
            <a:r>
              <a:rPr lang="en-US" altLang="en-US"/>
              <a:t>by the time it is received. </a:t>
            </a:r>
            <a:endParaRPr lang="en-GB" altLang="en-US"/>
          </a:p>
        </p:txBody>
      </p:sp>
      <p:sp>
        <p:nvSpPr>
          <p:cNvPr id="463930" name="Line 58">
            <a:extLst>
              <a:ext uri="{FF2B5EF4-FFF2-40B4-BE49-F238E27FC236}">
                <a16:creationId xmlns:a16="http://schemas.microsoft.com/office/drawing/2014/main" id="{DEFEAB85-4E75-41AD-96D9-F0E59909B8A7}"/>
              </a:ext>
            </a:extLst>
          </p:cNvPr>
          <p:cNvSpPr>
            <a:spLocks noChangeShapeType="1"/>
          </p:cNvSpPr>
          <p:nvPr/>
        </p:nvSpPr>
        <p:spPr bwMode="auto">
          <a:xfrm>
            <a:off x="6542088" y="2282825"/>
            <a:ext cx="17907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3931" name="AutoShape 59">
            <a:extLst>
              <a:ext uri="{FF2B5EF4-FFF2-40B4-BE49-F238E27FC236}">
                <a16:creationId xmlns:a16="http://schemas.microsoft.com/office/drawing/2014/main" id="{EAEF8AAB-7E96-497B-B316-3CCB748C483A}"/>
              </a:ext>
            </a:extLst>
          </p:cNvPr>
          <p:cNvSpPr>
            <a:spLocks noChangeArrowheads="1"/>
          </p:cNvSpPr>
          <p:nvPr/>
        </p:nvSpPr>
        <p:spPr bwMode="auto">
          <a:xfrm rot="5400000">
            <a:off x="7146131" y="3755232"/>
            <a:ext cx="531813" cy="330200"/>
          </a:xfrm>
          <a:prstGeom prst="rightArrow">
            <a:avLst>
              <a:gd name="adj1" fmla="val 50000"/>
              <a:gd name="adj2" fmla="val 55393"/>
            </a:avLst>
          </a:prstGeom>
          <a:solidFill>
            <a:srgbClr val="286DA6"/>
          </a:solidFill>
          <a:ln w="25400">
            <a:solidFill>
              <a:srgbClr val="286DA6"/>
            </a:solidFill>
            <a:miter lim="800000"/>
            <a:headEnd/>
            <a:tailEnd/>
          </a:ln>
          <a:effectLst/>
        </p:spPr>
        <p:txBody>
          <a:bodyPr rot="10800000" vert="eaVert"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63936" name="Text Box 64">
            <a:extLst>
              <a:ext uri="{FF2B5EF4-FFF2-40B4-BE49-F238E27FC236}">
                <a16:creationId xmlns:a16="http://schemas.microsoft.com/office/drawing/2014/main" id="{A04CA96E-1FEE-4070-9226-C8C5F17042E0}"/>
              </a:ext>
            </a:extLst>
          </p:cNvPr>
          <p:cNvSpPr txBox="1">
            <a:spLocks noChangeArrowheads="1"/>
          </p:cNvSpPr>
          <p:nvPr/>
        </p:nvSpPr>
        <p:spPr bwMode="auto">
          <a:xfrm>
            <a:off x="7600950" y="2268538"/>
            <a:ext cx="144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threshold</a:t>
            </a:r>
          </a:p>
        </p:txBody>
      </p:sp>
      <p:pic>
        <p:nvPicPr>
          <p:cNvPr id="24" name="Picture 23">
            <a:extLst>
              <a:ext uri="{FF2B5EF4-FFF2-40B4-BE49-F238E27FC236}">
                <a16:creationId xmlns:a16="http://schemas.microsoft.com/office/drawing/2014/main" id="{DEBDE716-9614-4CE8-A751-C201D04827E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5" name="Picture 24">
            <a:extLst>
              <a:ext uri="{FF2B5EF4-FFF2-40B4-BE49-F238E27FC236}">
                <a16:creationId xmlns:a16="http://schemas.microsoft.com/office/drawing/2014/main" id="{21C5D194-CB73-4523-9889-AF3B0ED3470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3925"/>
                                        </p:tgtEl>
                                        <p:attrNameLst>
                                          <p:attrName>style.visibility</p:attrName>
                                        </p:attrNameLst>
                                      </p:cBhvr>
                                      <p:to>
                                        <p:strVal val="visible"/>
                                      </p:to>
                                    </p:set>
                                    <p:animEffect transition="in" filter="wipe(left)">
                                      <p:cBhvr>
                                        <p:cTn id="7" dur="500"/>
                                        <p:tgtEl>
                                          <p:spTgt spid="46392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63926"/>
                                        </p:tgtEl>
                                        <p:attrNameLst>
                                          <p:attrName>style.visibility</p:attrName>
                                        </p:attrNameLst>
                                      </p:cBhvr>
                                      <p:to>
                                        <p:strVal val="visible"/>
                                      </p:to>
                                    </p:set>
                                    <p:animEffect transition="in" filter="wipe(left)">
                                      <p:cBhvr>
                                        <p:cTn id="14" dur="500"/>
                                        <p:tgtEl>
                                          <p:spTgt spid="463926"/>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253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63907"/>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463930"/>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463936"/>
                                        </p:tgtEl>
                                        <p:attrNameLst>
                                          <p:attrName>style.visibility</p:attrName>
                                        </p:attrNameLst>
                                      </p:cBhvr>
                                      <p:to>
                                        <p:strVal val="visible"/>
                                      </p:to>
                                    </p:set>
                                  </p:childTnLst>
                                </p:cTn>
                              </p:par>
                            </p:childTnLst>
                          </p:cTn>
                        </p:par>
                        <p:par>
                          <p:cTn id="28" fill="hold" nodeType="afterGroup">
                            <p:stCondLst>
                              <p:cond delay="0"/>
                            </p:stCondLst>
                            <p:childTnLst>
                              <p:par>
                                <p:cTn id="29" presetID="22" presetClass="entr" presetSubtype="1" fill="hold" grpId="0" nodeType="afterEffect">
                                  <p:stCondLst>
                                    <p:cond delay="0"/>
                                  </p:stCondLst>
                                  <p:childTnLst>
                                    <p:set>
                                      <p:cBhvr>
                                        <p:cTn id="30" dur="1" fill="hold">
                                          <p:stCondLst>
                                            <p:cond delay="0"/>
                                          </p:stCondLst>
                                        </p:cTn>
                                        <p:tgtEl>
                                          <p:spTgt spid="463931"/>
                                        </p:tgtEl>
                                        <p:attrNameLst>
                                          <p:attrName>style.visibility</p:attrName>
                                        </p:attrNameLst>
                                      </p:cBhvr>
                                      <p:to>
                                        <p:strVal val="visible"/>
                                      </p:to>
                                    </p:set>
                                    <p:animEffect transition="in" filter="wipe(up)">
                                      <p:cBhvr>
                                        <p:cTn id="31" dur="500"/>
                                        <p:tgtEl>
                                          <p:spTgt spid="463931"/>
                                        </p:tgtEl>
                                      </p:cBhvr>
                                    </p:animEffec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0"/>
                                          </p:stCondLst>
                                        </p:cTn>
                                        <p:tgtEl>
                                          <p:spTgt spid="225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392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907" grpId="0"/>
      <p:bldP spid="463925" grpId="0" animBg="1"/>
      <p:bldP spid="463926" grpId="0" animBg="1"/>
      <p:bldP spid="463929" grpId="0"/>
      <p:bldP spid="463931" grpId="0" animBg="1"/>
      <p:bldP spid="46393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1_DEFAULT DESIGN" val="OB2F1PFE"/>
  <p:tag name="ARTICULATE_DESIGN_ID_DEFAULT DESIGN" val="awA78Nvx"/>
  <p:tag name="ARTICULATE_DESIGN_ID_4_DEFAULT DESIGN" val="Ea4TIeKa"/>
  <p:tag name="ARTICULATE_DESIGN_ID_3_DEFAULT DESIGN" val="QRl32YmB"/>
  <p:tag name="ARTICULATE_DESIGN_ID_CUSTOM DESIGN" val="vtxNvnkf"/>
  <p:tag name="ARTICULATE_DESIGN_ID_1_CUSTOM DESIGN" val="3kFLzIpG"/>
  <p:tag name="ARTICULATE_DESIGN_ID_2_CUSTOM DESIGN" val="gRr0xwgi"/>
  <p:tag name="ARTICULATE_DESIGN_ID_3_CUSTOM DESIGN" val="thwfnUKR"/>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16746</TotalTime>
  <Words>2145</Words>
  <Application>Microsoft Office PowerPoint</Application>
  <PresentationFormat>On-screen Show (4:3)</PresentationFormat>
  <Paragraphs>184</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Wingdings</vt:lpstr>
      <vt:lpstr>Arial</vt:lpstr>
      <vt:lpstr>Wingdings 2</vt:lpstr>
      <vt:lpstr>Default Design</vt:lpstr>
      <vt:lpstr>4_Default Design</vt:lpstr>
      <vt:lpstr>Digital  Information</vt:lpstr>
      <vt:lpstr>Information</vt:lpstr>
      <vt:lpstr>How is information sent?</vt:lpstr>
      <vt:lpstr>What is an analog signal?</vt:lpstr>
      <vt:lpstr>What is a digital signal?</vt:lpstr>
      <vt:lpstr>Analyzing analog and digital signals</vt:lpstr>
      <vt:lpstr>What are the advantages of digital signals?</vt:lpstr>
      <vt:lpstr>Why do analog signals lose quality? </vt:lpstr>
      <vt:lpstr>Why don’t digital signals lose quality?</vt:lpstr>
      <vt:lpstr>Transmitting digital information</vt:lpstr>
      <vt:lpstr>What are the disadvantages of digital signals?</vt:lpstr>
      <vt:lpstr>Analog or digital?</vt:lpstr>
      <vt:lpstr>Communications – matching activity</vt:lpstr>
      <vt:lpstr>Converting analog to digital</vt:lpstr>
      <vt:lpstr>Recording information digitally</vt:lpstr>
      <vt:lpstr>What is analog and digital storage? </vt:lpstr>
      <vt:lpstr>Storing digital information</vt:lpstr>
      <vt:lpstr>Picture quality</vt:lpstr>
      <vt:lpstr>Storage of information</vt:lpstr>
      <vt:lpstr>What are the advantages of digital storage?</vt:lpstr>
      <vt:lpstr>What are the disadvantages of digital storage?</vt:lpstr>
      <vt:lpstr>Digital devices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Information</dc:title>
  <dc:subject>Boardworks High School Physical Science</dc:subject>
  <dc:creator>Boardworks</dc:creator>
  <cp:lastModifiedBy>Tim Crilly</cp:lastModifiedBy>
  <cp:revision>307</cp:revision>
  <cp:lastPrinted>2000-07-24T15:04:59Z</cp:lastPrinted>
  <dcterms:created xsi:type="dcterms:W3CDTF">2000-08-23T15:50:39Z</dcterms:created>
  <dcterms:modified xsi:type="dcterms:W3CDTF">2019-01-31T15:30:01Z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EDF798B9-41D5-48ED-9EDB-B15B0035B55A</vt:lpwstr>
  </property>
  <property fmtid="{D5CDD505-2E9C-101B-9397-08002B2CF9AE}" pid="3" name="ArticulatePath">
    <vt:lpwstr>Analogue and Digital Signals</vt:lpwstr>
  </property>
</Properties>
</file>