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3.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489" r:id="rId1"/>
    <p:sldMasterId id="2147485504" r:id="rId2"/>
  </p:sldMasterIdLst>
  <p:notesMasterIdLst>
    <p:notesMasterId r:id="rId22"/>
  </p:notesMasterIdLst>
  <p:handoutMasterIdLst>
    <p:handoutMasterId r:id="rId23"/>
  </p:handoutMasterIdLst>
  <p:sldIdLst>
    <p:sldId id="430" r:id="rId3"/>
    <p:sldId id="512" r:id="rId4"/>
    <p:sldId id="504" r:id="rId5"/>
    <p:sldId id="505" r:id="rId6"/>
    <p:sldId id="506" r:id="rId7"/>
    <p:sldId id="484" r:id="rId8"/>
    <p:sldId id="485" r:id="rId9"/>
    <p:sldId id="486" r:id="rId10"/>
    <p:sldId id="487" r:id="rId11"/>
    <p:sldId id="488" r:id="rId12"/>
    <p:sldId id="489" r:id="rId13"/>
    <p:sldId id="502" r:id="rId14"/>
    <p:sldId id="507" r:id="rId15"/>
    <p:sldId id="503" r:id="rId16"/>
    <p:sldId id="494" r:id="rId17"/>
    <p:sldId id="495" r:id="rId18"/>
    <p:sldId id="509" r:id="rId19"/>
    <p:sldId id="510" r:id="rId20"/>
    <p:sldId id="511" r:id="rId21"/>
  </p:sldIdLst>
  <p:sldSz cx="9144000" cy="6858000" type="screen4x3"/>
  <p:notesSz cx="6858000" cy="9296400"/>
  <p:embeddedFontLst>
    <p:embeddedFont>
      <p:font typeface="Wingdings 2" panose="05020102010507070707" pitchFamily="18" charset="2"/>
      <p:regular r:id="rId24"/>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916">
          <p15:clr>
            <a:srgbClr val="A4A3A4"/>
          </p15:clr>
        </p15:guide>
        <p15:guide id="3" pos="5352" userDrawn="1">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86DA6"/>
    <a:srgbClr val="FF6600"/>
    <a:srgbClr val="BFDAF0"/>
    <a:srgbClr val="CC0099"/>
    <a:srgbClr val="33CC33"/>
    <a:srgbClr val="009900"/>
    <a:srgbClr val="01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p:cViewPr>
        <p:scale>
          <a:sx n="85" d="100"/>
          <a:sy n="85" d="100"/>
        </p:scale>
        <p:origin x="618" y="162"/>
      </p:cViewPr>
      <p:guideLst>
        <p:guide orient="horz" pos="497"/>
        <p:guide orient="horz" pos="3916"/>
        <p:guide pos="5352"/>
        <p:guide pos="227"/>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830E2A7B-BE4E-4BFB-88D6-028BBABB4629}"/>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CDA53BFA-1CCF-400B-B1E9-130C534129C5}" type="slidenum">
              <a:rPr lang="en-GB" altLang="en-US"/>
              <a:pPr/>
              <a:t>‹#›</a:t>
            </a:fld>
            <a:endParaRPr lang="en-GB" altLang="en-US"/>
          </a:p>
        </p:txBody>
      </p:sp>
      <p:sp>
        <p:nvSpPr>
          <p:cNvPr id="6" name="Rectangle 7">
            <a:extLst>
              <a:ext uri="{FF2B5EF4-FFF2-40B4-BE49-F238E27FC236}">
                <a16:creationId xmlns:a16="http://schemas.microsoft.com/office/drawing/2014/main" id="{F2052B8D-8EC8-44EC-A037-010F10AD8221}"/>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896A6F62-2BFA-47E5-A98F-1B29067CD14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784305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3" name="Rectangle 4">
            <a:extLst>
              <a:ext uri="{FF2B5EF4-FFF2-40B4-BE49-F238E27FC236}">
                <a16:creationId xmlns:a16="http://schemas.microsoft.com/office/drawing/2014/main" id="{8A6F3A1E-3C50-440A-A96C-446597DC5D65}"/>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7676183-0DE7-4B39-8C32-AD4F2E3A9A2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E90AB293-E0A6-45C9-B6D5-933272A0DBE5}"/>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3D64227-9688-46C8-BD58-233EE0EB32CF}" type="slidenum">
              <a:rPr lang="en-US" altLang="en-US"/>
              <a:pPr/>
              <a:t>‹#›</a:t>
            </a:fld>
            <a:endParaRPr lang="en-US" altLang="en-US"/>
          </a:p>
        </p:txBody>
      </p:sp>
      <p:sp>
        <p:nvSpPr>
          <p:cNvPr id="8" name="Rectangle 9">
            <a:extLst>
              <a:ext uri="{FF2B5EF4-FFF2-40B4-BE49-F238E27FC236}">
                <a16:creationId xmlns:a16="http://schemas.microsoft.com/office/drawing/2014/main" id="{68458FF8-1B2B-41D7-BDA0-EEA4C547ECD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CCA43EB3-6B0A-44F0-A252-A5E51AFFAF2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44924634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A3306B2D-ADA8-42B6-8606-46C84471FAC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C6B579C-4A09-4AC0-B761-9040ED83EC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0CA91D5-8C71-47C0-A82A-83E29E809B1F}"/>
              </a:ext>
            </a:extLst>
          </p:cNvPr>
          <p:cNvSpPr>
            <a:spLocks noGrp="1"/>
          </p:cNvSpPr>
          <p:nvPr>
            <p:ph type="sldNum" sz="quarter" idx="10"/>
          </p:nvPr>
        </p:nvSpPr>
        <p:spPr/>
        <p:txBody>
          <a:bodyPr/>
          <a:lstStyle/>
          <a:p>
            <a:fld id="{E3D64227-9688-46C8-BD58-233EE0EB32C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993BA8-3994-45DA-9268-E2CF03BCAC9E}"/>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9E02EEF4-4AF8-4A28-B6B8-DC74A940649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1FEC5E9B-6333-45A8-8691-5BCD2139A0DB}"/>
              </a:ext>
            </a:extLst>
          </p:cNvPr>
          <p:cNvSpPr>
            <a:spLocks noGrp="1"/>
          </p:cNvSpPr>
          <p:nvPr>
            <p:ph type="sldNum" sz="quarter" idx="10"/>
          </p:nvPr>
        </p:nvSpPr>
        <p:spPr/>
        <p:txBody>
          <a:bodyPr/>
          <a:lstStyle/>
          <a:p>
            <a:fld id="{E3D64227-9688-46C8-BD58-233EE0EB32CF}"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AEDD31D-86CD-4216-A5EF-AC60B3C1D2CA}"/>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B4A15065-CFD5-4197-9E8B-1C488E661B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2" name="Slide Number Placeholder 1">
            <a:extLst>
              <a:ext uri="{FF2B5EF4-FFF2-40B4-BE49-F238E27FC236}">
                <a16:creationId xmlns:a16="http://schemas.microsoft.com/office/drawing/2014/main" id="{CE0C02B5-DE71-408E-871F-432F008B39A0}"/>
              </a:ext>
            </a:extLst>
          </p:cNvPr>
          <p:cNvSpPr>
            <a:spLocks noGrp="1"/>
          </p:cNvSpPr>
          <p:nvPr>
            <p:ph type="sldNum" sz="quarter" idx="10"/>
          </p:nvPr>
        </p:nvSpPr>
        <p:spPr/>
        <p:txBody>
          <a:bodyPr/>
          <a:lstStyle/>
          <a:p>
            <a:fld id="{E3D64227-9688-46C8-BD58-233EE0EB32CF}"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6E6E460-A807-4549-AFA7-914F40D87072}"/>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71550A83-6341-467D-9567-8500A5E4D1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blue lines are tangents to the graph. A tangent shows how steep a graph is at any particular point and can be used to calculate an object’s instantaneous speed.</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2" name="Slide Number Placeholder 1">
            <a:extLst>
              <a:ext uri="{FF2B5EF4-FFF2-40B4-BE49-F238E27FC236}">
                <a16:creationId xmlns:a16="http://schemas.microsoft.com/office/drawing/2014/main" id="{4018232B-34E7-4D0C-8534-9FE79D1360CA}"/>
              </a:ext>
            </a:extLst>
          </p:cNvPr>
          <p:cNvSpPr>
            <a:spLocks noGrp="1"/>
          </p:cNvSpPr>
          <p:nvPr>
            <p:ph type="sldNum" sz="quarter" idx="10"/>
          </p:nvPr>
        </p:nvSpPr>
        <p:spPr/>
        <p:txBody>
          <a:bodyPr/>
          <a:lstStyle/>
          <a:p>
            <a:fld id="{E3D64227-9688-46C8-BD58-233EE0EB32CF}"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3D65650-862C-451D-B0B0-EB4608D17DD9}"/>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DE3EB326-F179-4FC6-83C6-A59E50EEC2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2" name="Slide Number Placeholder 1">
            <a:extLst>
              <a:ext uri="{FF2B5EF4-FFF2-40B4-BE49-F238E27FC236}">
                <a16:creationId xmlns:a16="http://schemas.microsoft.com/office/drawing/2014/main" id="{EE36D4D7-1576-403B-8B22-291788DAEA3F}"/>
              </a:ext>
            </a:extLst>
          </p:cNvPr>
          <p:cNvSpPr>
            <a:spLocks noGrp="1"/>
          </p:cNvSpPr>
          <p:nvPr>
            <p:ph type="sldNum" sz="quarter" idx="10"/>
          </p:nvPr>
        </p:nvSpPr>
        <p:spPr/>
        <p:txBody>
          <a:bodyPr/>
          <a:lstStyle/>
          <a:p>
            <a:fld id="{E3D64227-9688-46C8-BD58-233EE0EB32CF}"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625EC14-82DD-42C1-AD35-BA2A2BFEB817}"/>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DAA72359-CDC2-44F9-AB12-B800A573E4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2" name="Slide Number Placeholder 1">
            <a:extLst>
              <a:ext uri="{FF2B5EF4-FFF2-40B4-BE49-F238E27FC236}">
                <a16:creationId xmlns:a16="http://schemas.microsoft.com/office/drawing/2014/main" id="{06D2302E-25F4-41BF-BE0A-13DE87D33F57}"/>
              </a:ext>
            </a:extLst>
          </p:cNvPr>
          <p:cNvSpPr>
            <a:spLocks noGrp="1"/>
          </p:cNvSpPr>
          <p:nvPr>
            <p:ph type="sldNum" sz="quarter" idx="10"/>
          </p:nvPr>
        </p:nvSpPr>
        <p:spPr/>
        <p:txBody>
          <a:bodyPr/>
          <a:lstStyle/>
          <a:p>
            <a:fld id="{E3D64227-9688-46C8-BD58-233EE0EB32CF}"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82C7244-4642-43B7-A3F7-54FBA026B08B}"/>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CB176E13-3DCE-41C9-85CD-CCCD83AFB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491EF6D-DD83-4894-A8F0-7BB791F2C9D5}"/>
              </a:ext>
            </a:extLst>
          </p:cNvPr>
          <p:cNvSpPr>
            <a:spLocks noGrp="1"/>
          </p:cNvSpPr>
          <p:nvPr>
            <p:ph type="sldNum" sz="quarter" idx="10"/>
          </p:nvPr>
        </p:nvSpPr>
        <p:spPr/>
        <p:txBody>
          <a:bodyPr/>
          <a:lstStyle/>
          <a:p>
            <a:fld id="{E3D64227-9688-46C8-BD58-233EE0EB32CF}"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0E41219-0771-4A2B-9F71-6BDEAC582363}"/>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4DBE4628-2433-4689-8551-6AF8689146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B29FB364-6A1E-4919-A407-E5C5DC828559}"/>
              </a:ext>
            </a:extLst>
          </p:cNvPr>
          <p:cNvSpPr>
            <a:spLocks noGrp="1"/>
          </p:cNvSpPr>
          <p:nvPr>
            <p:ph type="sldNum" sz="quarter" idx="10"/>
          </p:nvPr>
        </p:nvSpPr>
        <p:spPr/>
        <p:txBody>
          <a:bodyPr/>
          <a:lstStyle/>
          <a:p>
            <a:fld id="{E3D64227-9688-46C8-BD58-233EE0EB32CF}"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F6E16B8-333F-4B4A-9DD0-F2596122011B}"/>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D756DB5A-EFEB-4E25-9B4D-48C445CFE8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06488D99-BFF1-441D-99FE-ECEF46C8CCD4}"/>
              </a:ext>
            </a:extLst>
          </p:cNvPr>
          <p:cNvSpPr>
            <a:spLocks noGrp="1"/>
          </p:cNvSpPr>
          <p:nvPr>
            <p:ph type="sldNum" sz="quarter" idx="10"/>
          </p:nvPr>
        </p:nvSpPr>
        <p:spPr/>
        <p:txBody>
          <a:bodyPr/>
          <a:lstStyle/>
          <a:p>
            <a:fld id="{E3D64227-9688-46C8-BD58-233EE0EB32CF}"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28DE3CD-41A5-4682-AEBC-F60F6F784A68}"/>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D3618F32-5DB8-4774-9896-648C2985D7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FEA2E244-F48E-447F-8310-351C01A79B45}"/>
              </a:ext>
            </a:extLst>
          </p:cNvPr>
          <p:cNvSpPr>
            <a:spLocks noGrp="1"/>
          </p:cNvSpPr>
          <p:nvPr>
            <p:ph type="sldNum" sz="quarter" idx="10"/>
          </p:nvPr>
        </p:nvSpPr>
        <p:spPr/>
        <p:txBody>
          <a:bodyPr/>
          <a:lstStyle/>
          <a:p>
            <a:fld id="{E3D64227-9688-46C8-BD58-233EE0EB32CF}"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14D686A-3BFA-448E-91A2-40BD905D3B7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F64472C-3043-4477-A67A-973C1A6B2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67E91093-8CC5-42FA-8D1E-0C43E211BB70}"/>
              </a:ext>
            </a:extLst>
          </p:cNvPr>
          <p:cNvSpPr>
            <a:spLocks noGrp="1"/>
          </p:cNvSpPr>
          <p:nvPr>
            <p:ph type="sldNum" sz="quarter" idx="10"/>
          </p:nvPr>
        </p:nvSpPr>
        <p:spPr/>
        <p:txBody>
          <a:bodyPr/>
          <a:lstStyle/>
          <a:p>
            <a:fld id="{E3D64227-9688-46C8-BD58-233EE0EB32CF}"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E126252F-5292-488E-814A-CF834AE3726E}"/>
              </a:ext>
            </a:extLst>
          </p:cNvPr>
          <p:cNvSpPr>
            <a:spLocks noGrp="1"/>
          </p:cNvSpPr>
          <p:nvPr>
            <p:ph type="sldNum" sz="quarter" idx="10"/>
          </p:nvPr>
        </p:nvSpPr>
        <p:spPr/>
        <p:txBody>
          <a:bodyPr/>
          <a:lstStyle/>
          <a:p>
            <a:fld id="{E3D64227-9688-46C8-BD58-233EE0EB32CF}" type="slidenum">
              <a:rPr lang="en-US" altLang="en-US" smtClean="0"/>
              <a:pPr/>
              <a:t>2</a:t>
            </a:fld>
            <a:endParaRPr lang="en-US" altLang="en-US"/>
          </a:p>
        </p:txBody>
      </p:sp>
    </p:spTree>
    <p:extLst>
      <p:ext uri="{BB962C8B-B14F-4D97-AF65-F5344CB8AC3E}">
        <p14:creationId xmlns:p14="http://schemas.microsoft.com/office/powerpoint/2010/main" val="135332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590F69C-9077-4F96-B63F-0F40B3951666}"/>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13B29961-C0A9-4F8F-A31B-F881162F1A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572238E-7117-4C6D-93DB-0255D32E2668}"/>
              </a:ext>
            </a:extLst>
          </p:cNvPr>
          <p:cNvSpPr>
            <a:spLocks noGrp="1"/>
          </p:cNvSpPr>
          <p:nvPr>
            <p:ph type="sldNum" sz="quarter" idx="10"/>
          </p:nvPr>
        </p:nvSpPr>
        <p:spPr/>
        <p:txBody>
          <a:bodyPr/>
          <a:lstStyle/>
          <a:p>
            <a:fld id="{E3D64227-9688-46C8-BD58-233EE0EB32C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2D8E4F6-F7E2-4432-8B9E-93FF7A873439}"/>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2414FF2D-BEA2-4333-8221-EDAE2F5326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E8D76A0-3138-48AD-8C89-0C95D1C1553B}"/>
              </a:ext>
            </a:extLst>
          </p:cNvPr>
          <p:cNvSpPr>
            <a:spLocks noGrp="1"/>
          </p:cNvSpPr>
          <p:nvPr>
            <p:ph type="sldNum" sz="quarter" idx="10"/>
          </p:nvPr>
        </p:nvSpPr>
        <p:spPr/>
        <p:txBody>
          <a:bodyPr/>
          <a:lstStyle/>
          <a:p>
            <a:fld id="{E3D64227-9688-46C8-BD58-233EE0EB32CF}"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5377EB1-1996-46E6-A88C-1E92D5227A70}"/>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422AF403-C1E2-4492-85F8-F229C0A6A6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0E81FCA-04B5-4A53-A728-77819F1BA1E8}"/>
              </a:ext>
            </a:extLst>
          </p:cNvPr>
          <p:cNvSpPr>
            <a:spLocks noGrp="1"/>
          </p:cNvSpPr>
          <p:nvPr>
            <p:ph type="sldNum" sz="quarter" idx="10"/>
          </p:nvPr>
        </p:nvSpPr>
        <p:spPr/>
        <p:txBody>
          <a:bodyPr/>
          <a:lstStyle/>
          <a:p>
            <a:fld id="{E3D64227-9688-46C8-BD58-233EE0EB32C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1EC9381-A649-4A8F-9703-D30F75CBCEA6}"/>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12C44DEC-5186-4EDF-B5CE-0DA8BC91331A}"/>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can be used as an introduction to speed as a function of distance and time, and could lead on to a discussion about different ways to collect and represent scientific data.</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50832B50-4388-48EC-999C-CA60B469E994}"/>
              </a:ext>
            </a:extLst>
          </p:cNvPr>
          <p:cNvSpPr>
            <a:spLocks noGrp="1"/>
          </p:cNvSpPr>
          <p:nvPr>
            <p:ph type="sldNum" sz="quarter" idx="10"/>
          </p:nvPr>
        </p:nvSpPr>
        <p:spPr/>
        <p:txBody>
          <a:bodyPr/>
          <a:lstStyle/>
          <a:p>
            <a:fld id="{E3D64227-9688-46C8-BD58-233EE0EB32CF}"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EC39265-2A2F-458B-A892-CFF5CA4EBF27}"/>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863794F1-0204-4A08-8938-3747B1F1BFF8}"/>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animated graph is the same as the one shown at the end of the activity on the previous slide, and introduces the idea that the gradient of distance–time graphs can provide qualitative information about the speed of an object. Students should be made aware that non-uniform (variable) speed indicates the object is accelerating or decelerating.</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2" name="Slide Number Placeholder 1">
            <a:extLst>
              <a:ext uri="{FF2B5EF4-FFF2-40B4-BE49-F238E27FC236}">
                <a16:creationId xmlns:a16="http://schemas.microsoft.com/office/drawing/2014/main" id="{BB377DAD-C6F2-4766-8D78-14EE3FBC983C}"/>
              </a:ext>
            </a:extLst>
          </p:cNvPr>
          <p:cNvSpPr>
            <a:spLocks noGrp="1"/>
          </p:cNvSpPr>
          <p:nvPr>
            <p:ph type="sldNum" sz="quarter" idx="10"/>
          </p:nvPr>
        </p:nvSpPr>
        <p:spPr/>
        <p:txBody>
          <a:bodyPr/>
          <a:lstStyle/>
          <a:p>
            <a:fld id="{E3D64227-9688-46C8-BD58-233EE0EB32CF}"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74B32DB-5D79-4E77-A473-13DDCA563ECC}"/>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91349F24-884F-4D1B-A82E-0273B38A383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CAF58B8-151B-47A6-A753-3683FDCE4896}"/>
              </a:ext>
            </a:extLst>
          </p:cNvPr>
          <p:cNvSpPr>
            <a:spLocks noGrp="1"/>
          </p:cNvSpPr>
          <p:nvPr>
            <p:ph type="sldNum" sz="quarter" idx="10"/>
          </p:nvPr>
        </p:nvSpPr>
        <p:spPr/>
        <p:txBody>
          <a:bodyPr/>
          <a:lstStyle/>
          <a:p>
            <a:fld id="{E3D64227-9688-46C8-BD58-233EE0EB32CF}"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026505D4-EFEB-4413-83EC-DD15516C5A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multiple-choice quiz could be used as an introductory activity to assess students’ understanding how to calculate the speed from the gradient of a distance–time graph.</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Distance–time Graphs</a:t>
            </a:r>
            <a:r>
              <a:rPr lang="en-GB" altLang="en-US" dirty="0">
                <a:latin typeface="Arial" panose="020B0604020202020204" pitchFamily="34" charset="0"/>
              </a:rPr>
              <a:t>.</a:t>
            </a:r>
          </a:p>
          <a:p>
            <a:pPr marL="0" marR="0" lvl="0" indent="0" algn="l" defTabSz="914400" rtl="0" eaLnBrk="0" fontAlgn="base" latinLnBrk="0" hangingPunct="0">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46084" name="Slide Image Placeholder 6">
            <a:extLst>
              <a:ext uri="{FF2B5EF4-FFF2-40B4-BE49-F238E27FC236}">
                <a16:creationId xmlns:a16="http://schemas.microsoft.com/office/drawing/2014/main" id="{4A36C588-9F54-4D02-89F7-FF96F5911969}"/>
              </a:ext>
            </a:extLst>
          </p:cNvPr>
          <p:cNvSpPr>
            <a:spLocks noGrp="1" noRot="1" noChangeAspect="1" noTextEdit="1"/>
          </p:cNvSpPr>
          <p:nvPr>
            <p:ph type="sldImg"/>
          </p:nvPr>
        </p:nvSpPr>
        <p:spPr>
          <a:ln/>
        </p:spPr>
      </p:sp>
      <p:sp>
        <p:nvSpPr>
          <p:cNvPr id="2" name="Slide Number Placeholder 1">
            <a:extLst>
              <a:ext uri="{FF2B5EF4-FFF2-40B4-BE49-F238E27FC236}">
                <a16:creationId xmlns:a16="http://schemas.microsoft.com/office/drawing/2014/main" id="{5D1CFF9A-1A84-46DE-9701-BC8E637C580E}"/>
              </a:ext>
            </a:extLst>
          </p:cNvPr>
          <p:cNvSpPr>
            <a:spLocks noGrp="1"/>
          </p:cNvSpPr>
          <p:nvPr>
            <p:ph type="sldNum" sz="quarter" idx="10"/>
          </p:nvPr>
        </p:nvSpPr>
        <p:spPr/>
        <p:txBody>
          <a:bodyPr/>
          <a:lstStyle/>
          <a:p>
            <a:fld id="{E3D64227-9688-46C8-BD58-233EE0EB32CF}"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415002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28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5565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597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03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671133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20223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4267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2985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9277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19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3296420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09892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089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4306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3179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9381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4307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464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2197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28799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3351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977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9636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94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126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357395567"/>
      </p:ext>
    </p:extLst>
  </p:cSld>
  <p:clrMap bg1="lt1" tx1="dk1" bg2="lt2" tx2="dk2" accent1="accent1" accent2="accent2" accent3="accent3" accent4="accent4" accent5="accent5" accent6="accent6" hlink="hlink" folHlink="folHlink"/>
  <p:sldLayoutIdLst>
    <p:sldLayoutId id="2147485490" r:id="rId1"/>
    <p:sldLayoutId id="2147485491" r:id="rId2"/>
    <p:sldLayoutId id="2147485492" r:id="rId3"/>
    <p:sldLayoutId id="2147485493" r:id="rId4"/>
    <p:sldLayoutId id="2147485494" r:id="rId5"/>
    <p:sldLayoutId id="2147485495" r:id="rId6"/>
    <p:sldLayoutId id="2147485496" r:id="rId7"/>
    <p:sldLayoutId id="2147485497" r:id="rId8"/>
    <p:sldLayoutId id="2147485498" r:id="rId9"/>
    <p:sldLayoutId id="2147485499" r:id="rId10"/>
    <p:sldLayoutId id="2147485500" r:id="rId11"/>
    <p:sldLayoutId id="2147485501" r:id="rId12"/>
    <p:sldLayoutId id="2147485502" r:id="rId13"/>
    <p:sldLayoutId id="214748550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4"/>
    </p:custDataLst>
    <p:extLst>
      <p:ext uri="{BB962C8B-B14F-4D97-AF65-F5344CB8AC3E}">
        <p14:creationId xmlns:p14="http://schemas.microsoft.com/office/powerpoint/2010/main" val="2367986410"/>
      </p:ext>
    </p:extLst>
  </p:cSld>
  <p:clrMap bg1="lt1" tx1="dk1" bg2="lt2" tx2="dk2" accent1="accent1" accent2="accent2" accent3="accent3" accent4="accent4" accent5="accent5" accent6="accent6" hlink="hlink" folHlink="folHlink"/>
  <p:sldLayoutIdLst>
    <p:sldLayoutId id="2147485505" r:id="rId1"/>
    <p:sldLayoutId id="2147485506" r:id="rId2"/>
    <p:sldLayoutId id="2147485507" r:id="rId3"/>
    <p:sldLayoutId id="2147485508" r:id="rId4"/>
    <p:sldLayoutId id="2147485509" r:id="rId5"/>
    <p:sldLayoutId id="2147485510" r:id="rId6"/>
    <p:sldLayoutId id="2147485511" r:id="rId7"/>
    <p:sldLayoutId id="2147485512" r:id="rId8"/>
    <p:sldLayoutId id="2147485513" r:id="rId9"/>
    <p:sldLayoutId id="2147485514" r:id="rId10"/>
    <p:sldLayoutId id="2147485515" r:id="rId11"/>
    <p:sldLayoutId id="214748551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wmf"/><Relationship Id="rId4" Type="http://schemas.openxmlformats.org/officeDocument/2006/relationships/notesSlide" Target="../notesSlides/notesSlide6.xml"/><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wmf"/><Relationship Id="rId4" Type="http://schemas.openxmlformats.org/officeDocument/2006/relationships/notesSlide" Target="../notesSlides/notesSlide7.xml"/><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3.png"/><Relationship Id="rId11" Type="http://schemas.openxmlformats.org/officeDocument/2006/relationships/image" Target="../media/image12.wmf"/><Relationship Id="rId5" Type="http://schemas.openxmlformats.org/officeDocument/2006/relationships/image" Target="../media/image6.png"/><Relationship Id="rId10" Type="http://schemas.openxmlformats.org/officeDocument/2006/relationships/image" Target="../media/image16.jpg"/><Relationship Id="rId4" Type="http://schemas.openxmlformats.org/officeDocument/2006/relationships/notesSlide" Target="../notesSlides/notesSlide9.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40855FD1-16DD-4377-AE92-5128E1823E7F}"/>
              </a:ext>
            </a:extLst>
          </p:cNvPr>
          <p:cNvSpPr>
            <a:spLocks noGrp="1"/>
          </p:cNvSpPr>
          <p:nvPr>
            <p:ph type="title"/>
          </p:nvPr>
        </p:nvSpPr>
        <p:spPr>
          <a:xfrm>
            <a:off x="3465689" y="1187865"/>
            <a:ext cx="4755365" cy="3110670"/>
          </a:xfrm>
        </p:spPr>
        <p:txBody>
          <a:bodyPr/>
          <a:lstStyle/>
          <a:p>
            <a:r>
              <a:rPr lang="en-GB" altLang="en-US" dirty="0"/>
              <a:t>Distance–time Graphs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3E5386F-841D-41C3-840A-633F1B31D081}"/>
              </a:ext>
            </a:extLst>
          </p:cNvPr>
          <p:cNvSpPr>
            <a:spLocks noGrp="1" noChangeArrowheads="1"/>
          </p:cNvSpPr>
          <p:nvPr>
            <p:ph type="title"/>
          </p:nvPr>
        </p:nvSpPr>
        <p:spPr/>
        <p:txBody>
          <a:bodyPr/>
          <a:lstStyle/>
          <a:p>
            <a:r>
              <a:rPr lang="en-GB" altLang="en-US"/>
              <a:t>What’s the speed?</a:t>
            </a:r>
          </a:p>
        </p:txBody>
      </p:sp>
      <p:sp>
        <p:nvSpPr>
          <p:cNvPr id="22531" name="Text Box 3">
            <a:extLst>
              <a:ext uri="{FF2B5EF4-FFF2-40B4-BE49-F238E27FC236}">
                <a16:creationId xmlns:a16="http://schemas.microsoft.com/office/drawing/2014/main" id="{B6AB9965-E14D-4E35-A53F-A7B2E5441A0A}"/>
              </a:ext>
            </a:extLst>
          </p:cNvPr>
          <p:cNvSpPr txBox="1">
            <a:spLocks noChangeArrowheads="1"/>
          </p:cNvSpPr>
          <p:nvPr/>
        </p:nvSpPr>
        <p:spPr bwMode="auto">
          <a:xfrm>
            <a:off x="352425" y="784225"/>
            <a:ext cx="8189913" cy="457200"/>
          </a:xfrm>
          <a:prstGeom prst="rect">
            <a:avLst/>
          </a:prstGeom>
          <a:solidFill>
            <a:srgbClr val="BFDA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What is the speed of the object between points </a:t>
            </a:r>
            <a:r>
              <a:rPr lang="en-GB" altLang="en-US" b="1">
                <a:solidFill>
                  <a:srgbClr val="010066"/>
                </a:solidFill>
              </a:rPr>
              <a:t>B</a:t>
            </a:r>
            <a:r>
              <a:rPr lang="en-GB" altLang="en-US">
                <a:solidFill>
                  <a:srgbClr val="010066"/>
                </a:solidFill>
              </a:rPr>
              <a:t> and </a:t>
            </a:r>
            <a:r>
              <a:rPr lang="en-GB" altLang="en-US" b="1">
                <a:solidFill>
                  <a:srgbClr val="010066"/>
                </a:solidFill>
              </a:rPr>
              <a:t>C</a:t>
            </a:r>
            <a:r>
              <a:rPr lang="en-GB" altLang="en-US">
                <a:solidFill>
                  <a:srgbClr val="010066"/>
                </a:solidFill>
              </a:rPr>
              <a:t>?</a:t>
            </a:r>
          </a:p>
        </p:txBody>
      </p:sp>
      <p:sp>
        <p:nvSpPr>
          <p:cNvPr id="211998" name="Text Box 30">
            <a:extLst>
              <a:ext uri="{FF2B5EF4-FFF2-40B4-BE49-F238E27FC236}">
                <a16:creationId xmlns:a16="http://schemas.microsoft.com/office/drawing/2014/main" id="{C4E0A52C-FA97-4A8C-BCBC-1A1664DBCBA3}"/>
              </a:ext>
            </a:extLst>
          </p:cNvPr>
          <p:cNvSpPr txBox="1">
            <a:spLocks noChangeArrowheads="1"/>
          </p:cNvSpPr>
          <p:nvPr/>
        </p:nvSpPr>
        <p:spPr bwMode="auto">
          <a:xfrm>
            <a:off x="5329238" y="1473200"/>
            <a:ext cx="38147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286DA6"/>
              </a:buClr>
              <a:buFont typeface="Wingdings" panose="05000000000000000000" pitchFamily="2" charset="2"/>
              <a:buChar char="l"/>
            </a:pPr>
            <a:r>
              <a:rPr lang="en-GB" altLang="en-US">
                <a:solidFill>
                  <a:srgbClr val="010066"/>
                </a:solidFill>
              </a:rPr>
              <a:t>the object has moved 60</a:t>
            </a:r>
            <a:r>
              <a:rPr lang="en-GB" altLang="en-US" sz="1000">
                <a:solidFill>
                  <a:srgbClr val="010066"/>
                </a:solidFill>
              </a:rPr>
              <a:t> </a:t>
            </a:r>
            <a:r>
              <a:rPr lang="en-GB" altLang="en-US">
                <a:solidFill>
                  <a:srgbClr val="010066"/>
                </a:solidFill>
              </a:rPr>
              <a:t>m (70</a:t>
            </a:r>
            <a:r>
              <a:rPr lang="en-GB" altLang="en-US" sz="1000">
                <a:solidFill>
                  <a:srgbClr val="010066"/>
                </a:solidFill>
              </a:rPr>
              <a:t>  </a:t>
            </a:r>
            <a:r>
              <a:rPr lang="en-GB" altLang="en-US">
                <a:solidFill>
                  <a:srgbClr val="010066"/>
                </a:solidFill>
              </a:rPr>
              <a:t>– 10</a:t>
            </a:r>
            <a:r>
              <a:rPr lang="en-GB" altLang="en-US" sz="1000">
                <a:solidFill>
                  <a:srgbClr val="010066"/>
                </a:solidFill>
              </a:rPr>
              <a:t> </a:t>
            </a:r>
            <a:r>
              <a:rPr lang="en-GB" altLang="en-US">
                <a:solidFill>
                  <a:srgbClr val="010066"/>
                </a:solidFill>
              </a:rPr>
              <a:t>)</a:t>
            </a:r>
          </a:p>
        </p:txBody>
      </p:sp>
      <p:sp>
        <p:nvSpPr>
          <p:cNvPr id="211999" name="Text Box 31">
            <a:extLst>
              <a:ext uri="{FF2B5EF4-FFF2-40B4-BE49-F238E27FC236}">
                <a16:creationId xmlns:a16="http://schemas.microsoft.com/office/drawing/2014/main" id="{B6D6EBB8-268A-428C-8370-EDF6F6958011}"/>
              </a:ext>
            </a:extLst>
          </p:cNvPr>
          <p:cNvSpPr txBox="1">
            <a:spLocks noChangeArrowheads="1"/>
          </p:cNvSpPr>
          <p:nvPr/>
        </p:nvSpPr>
        <p:spPr bwMode="auto">
          <a:xfrm>
            <a:off x="5329238" y="2532063"/>
            <a:ext cx="3681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286DA6"/>
              </a:buClr>
              <a:buFont typeface="Wingdings" panose="05000000000000000000" pitchFamily="2" charset="2"/>
              <a:buChar char="l"/>
            </a:pPr>
            <a:r>
              <a:rPr lang="en-GB" altLang="en-US">
                <a:solidFill>
                  <a:srgbClr val="010066"/>
                </a:solidFill>
              </a:rPr>
              <a:t>it took 3</a:t>
            </a:r>
            <a:r>
              <a:rPr lang="en-GB" altLang="en-US" sz="1000">
                <a:solidFill>
                  <a:srgbClr val="010066"/>
                </a:solidFill>
              </a:rPr>
              <a:t> </a:t>
            </a:r>
            <a:r>
              <a:rPr lang="en-GB" altLang="en-US">
                <a:solidFill>
                  <a:srgbClr val="010066"/>
                </a:solidFill>
              </a:rPr>
              <a:t>s to move this distance (6 – 3)</a:t>
            </a:r>
          </a:p>
        </p:txBody>
      </p:sp>
      <p:sp>
        <p:nvSpPr>
          <p:cNvPr id="212000" name="Text Box 32">
            <a:extLst>
              <a:ext uri="{FF2B5EF4-FFF2-40B4-BE49-F238E27FC236}">
                <a16:creationId xmlns:a16="http://schemas.microsoft.com/office/drawing/2014/main" id="{587B28CE-7D14-4CAD-82DA-01CB6DA170A5}"/>
              </a:ext>
            </a:extLst>
          </p:cNvPr>
          <p:cNvSpPr txBox="1">
            <a:spLocks noChangeArrowheads="1"/>
          </p:cNvSpPr>
          <p:nvPr/>
        </p:nvSpPr>
        <p:spPr bwMode="auto">
          <a:xfrm>
            <a:off x="5329238" y="3592513"/>
            <a:ext cx="365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286DA6"/>
              </a:buClr>
              <a:buFont typeface="Wingdings" panose="05000000000000000000" pitchFamily="2" charset="2"/>
              <a:buChar char="l"/>
            </a:pPr>
            <a:r>
              <a:rPr lang="en-GB" altLang="en-US">
                <a:solidFill>
                  <a:srgbClr val="010066"/>
                </a:solidFill>
              </a:rPr>
              <a:t>speed = distance/time</a:t>
            </a:r>
          </a:p>
        </p:txBody>
      </p:sp>
      <p:sp>
        <p:nvSpPr>
          <p:cNvPr id="212001" name="Text Box 33">
            <a:extLst>
              <a:ext uri="{FF2B5EF4-FFF2-40B4-BE49-F238E27FC236}">
                <a16:creationId xmlns:a16="http://schemas.microsoft.com/office/drawing/2014/main" id="{C548832D-6C8D-47B8-9F38-995818EB95F7}"/>
              </a:ext>
            </a:extLst>
          </p:cNvPr>
          <p:cNvSpPr txBox="1">
            <a:spLocks noChangeArrowheads="1"/>
          </p:cNvSpPr>
          <p:nvPr/>
        </p:nvSpPr>
        <p:spPr bwMode="auto">
          <a:xfrm>
            <a:off x="6588125" y="4095750"/>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a:solidFill>
                  <a:srgbClr val="010066"/>
                </a:solidFill>
              </a:rPr>
              <a:t>= 60/3</a:t>
            </a:r>
          </a:p>
        </p:txBody>
      </p:sp>
      <p:sp>
        <p:nvSpPr>
          <p:cNvPr id="212002" name="Text Box 34">
            <a:extLst>
              <a:ext uri="{FF2B5EF4-FFF2-40B4-BE49-F238E27FC236}">
                <a16:creationId xmlns:a16="http://schemas.microsoft.com/office/drawing/2014/main" id="{F895068C-239B-43EF-85C4-ECE7698B9FBA}"/>
              </a:ext>
            </a:extLst>
          </p:cNvPr>
          <p:cNvSpPr txBox="1">
            <a:spLocks noChangeArrowheads="1"/>
          </p:cNvSpPr>
          <p:nvPr/>
        </p:nvSpPr>
        <p:spPr bwMode="auto">
          <a:xfrm>
            <a:off x="6580188" y="4598988"/>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a:solidFill>
                  <a:srgbClr val="010066"/>
                </a:solidFill>
              </a:rPr>
              <a:t>= </a:t>
            </a:r>
            <a:r>
              <a:rPr lang="en-GB" altLang="en-US" b="1">
                <a:solidFill>
                  <a:srgbClr val="286DA6"/>
                </a:solidFill>
              </a:rPr>
              <a:t>20</a:t>
            </a:r>
            <a:r>
              <a:rPr lang="en-GB" altLang="en-US" sz="1000" b="1">
                <a:solidFill>
                  <a:srgbClr val="286DA6"/>
                </a:solidFill>
              </a:rPr>
              <a:t> </a:t>
            </a:r>
            <a:r>
              <a:rPr lang="en-GB" altLang="en-US" b="1">
                <a:solidFill>
                  <a:srgbClr val="286DA6"/>
                </a:solidFill>
              </a:rPr>
              <a:t>m/s</a:t>
            </a:r>
          </a:p>
        </p:txBody>
      </p:sp>
      <p:sp>
        <p:nvSpPr>
          <p:cNvPr id="212006" name="Text Box 38">
            <a:extLst>
              <a:ext uri="{FF2B5EF4-FFF2-40B4-BE49-F238E27FC236}">
                <a16:creationId xmlns:a16="http://schemas.microsoft.com/office/drawing/2014/main" id="{CD8F5A60-90B4-40BC-A0FA-A67422178B7A}"/>
              </a:ext>
            </a:extLst>
          </p:cNvPr>
          <p:cNvSpPr txBox="1">
            <a:spLocks noChangeArrowheads="1"/>
          </p:cNvSpPr>
          <p:nvPr/>
        </p:nvSpPr>
        <p:spPr bwMode="auto">
          <a:xfrm>
            <a:off x="352425" y="5330825"/>
            <a:ext cx="8189913" cy="830263"/>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If you calculate the object’s speed between points </a:t>
            </a:r>
            <a:r>
              <a:rPr lang="en-GB" altLang="en-US" b="1" dirty="0"/>
              <a:t>A</a:t>
            </a:r>
            <a:r>
              <a:rPr lang="en-GB" altLang="en-US" dirty="0"/>
              <a:t> and </a:t>
            </a:r>
            <a:r>
              <a:rPr lang="en-GB" altLang="en-US" b="1" dirty="0"/>
              <a:t>D</a:t>
            </a:r>
            <a:r>
              <a:rPr lang="en-GB" altLang="en-US" dirty="0"/>
              <a:t>, will the answer be the same?</a:t>
            </a:r>
          </a:p>
        </p:txBody>
      </p:sp>
      <p:pic>
        <p:nvPicPr>
          <p:cNvPr id="22540" name="Picture 38" descr="Distance_time_graphs_11.1.png">
            <a:extLst>
              <a:ext uri="{FF2B5EF4-FFF2-40B4-BE49-F238E27FC236}">
                <a16:creationId xmlns:a16="http://schemas.microsoft.com/office/drawing/2014/main" id="{F1531375-54F7-48BC-B042-097C7DA64E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162050"/>
            <a:ext cx="531018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99388E09-64B3-4A7E-BC55-BFE9201B01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7CB309B5-D0D0-43F2-9CE2-A7F1A66D7F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0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20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20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200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98" grpId="0"/>
      <p:bldP spid="211999" grpId="0"/>
      <p:bldP spid="212000" grpId="0"/>
      <p:bldP spid="212001" grpId="0"/>
      <p:bldP spid="212002" grpId="0"/>
      <p:bldP spid="2120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istance_time_graphs_12.2.png">
            <a:extLst>
              <a:ext uri="{FF2B5EF4-FFF2-40B4-BE49-F238E27FC236}">
                <a16:creationId xmlns:a16="http://schemas.microsoft.com/office/drawing/2014/main" id="{EA862B26-8C86-48F5-B72A-D8A54B3547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9038" y="3995738"/>
            <a:ext cx="34385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Distance_time_graphs_12.1.png">
            <a:extLst>
              <a:ext uri="{FF2B5EF4-FFF2-40B4-BE49-F238E27FC236}">
                <a16:creationId xmlns:a16="http://schemas.microsoft.com/office/drawing/2014/main" id="{000C18FC-B79B-4FBF-B22F-BE6E410DBC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992563"/>
            <a:ext cx="3436938"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2">
            <a:extLst>
              <a:ext uri="{FF2B5EF4-FFF2-40B4-BE49-F238E27FC236}">
                <a16:creationId xmlns:a16="http://schemas.microsoft.com/office/drawing/2014/main" id="{FDFECE17-ABC9-40AF-A97E-95FB06613F6D}"/>
              </a:ext>
            </a:extLst>
          </p:cNvPr>
          <p:cNvSpPr txBox="1">
            <a:spLocks noChangeArrowheads="1"/>
          </p:cNvSpPr>
          <p:nvPr/>
        </p:nvSpPr>
        <p:spPr bwMode="auto">
          <a:xfrm>
            <a:off x="352425" y="784225"/>
            <a:ext cx="8497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Objects often travel at </a:t>
            </a:r>
            <a:r>
              <a:rPr lang="en-GB" altLang="en-US" b="1" dirty="0">
                <a:solidFill>
                  <a:srgbClr val="286DA6"/>
                </a:solidFill>
              </a:rPr>
              <a:t>non-uniform</a:t>
            </a:r>
            <a:r>
              <a:rPr lang="en-GB" altLang="en-US" dirty="0"/>
              <a:t> velocity: for example, </a:t>
            </a:r>
            <a:br>
              <a:rPr lang="en-GB" altLang="en-US" dirty="0"/>
            </a:br>
            <a:r>
              <a:rPr lang="en-GB" altLang="en-US" dirty="0"/>
              <a:t>the speed of a race car around a track will vary. The speed </a:t>
            </a:r>
            <a:br>
              <a:rPr lang="en-GB" altLang="en-US" dirty="0"/>
            </a:br>
            <a:r>
              <a:rPr lang="en-GB" altLang="en-US" dirty="0"/>
              <a:t>at a given point is called the </a:t>
            </a:r>
            <a:r>
              <a:rPr lang="en-GB" altLang="en-US" b="1" dirty="0">
                <a:solidFill>
                  <a:srgbClr val="286DA6"/>
                </a:solidFill>
              </a:rPr>
              <a:t>instantaneous speed</a:t>
            </a:r>
            <a:r>
              <a:rPr lang="en-GB" altLang="en-US" dirty="0"/>
              <a:t>.</a:t>
            </a:r>
          </a:p>
        </p:txBody>
      </p:sp>
      <p:sp>
        <p:nvSpPr>
          <p:cNvPr id="302083" name="TextBox 10">
            <a:extLst>
              <a:ext uri="{FF2B5EF4-FFF2-40B4-BE49-F238E27FC236}">
                <a16:creationId xmlns:a16="http://schemas.microsoft.com/office/drawing/2014/main" id="{B2D84420-8CDD-41DB-8C98-0505FBFD911E}"/>
              </a:ext>
            </a:extLst>
          </p:cNvPr>
          <p:cNvSpPr txBox="1">
            <a:spLocks noChangeArrowheads="1"/>
          </p:cNvSpPr>
          <p:nvPr/>
        </p:nvSpPr>
        <p:spPr bwMode="auto">
          <a:xfrm>
            <a:off x="355600" y="2098675"/>
            <a:ext cx="8801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Average speed for one lap will be different to the instantaneous speeds recorded at different points around the circuit. </a:t>
            </a:r>
          </a:p>
        </p:txBody>
      </p:sp>
      <p:sp>
        <p:nvSpPr>
          <p:cNvPr id="23558" name="Rectangle 4">
            <a:extLst>
              <a:ext uri="{FF2B5EF4-FFF2-40B4-BE49-F238E27FC236}">
                <a16:creationId xmlns:a16="http://schemas.microsoft.com/office/drawing/2014/main" id="{1AA045DA-14CF-49DF-9B5D-02D22BF22EB1}"/>
              </a:ext>
            </a:extLst>
          </p:cNvPr>
          <p:cNvSpPr>
            <a:spLocks noGrp="1" noChangeArrowheads="1"/>
          </p:cNvSpPr>
          <p:nvPr>
            <p:ph type="title"/>
          </p:nvPr>
        </p:nvSpPr>
        <p:spPr/>
        <p:txBody>
          <a:bodyPr/>
          <a:lstStyle/>
          <a:p>
            <a:r>
              <a:rPr lang="en-GB" altLang="en-US"/>
              <a:t>Average speed vs. instantaneous speed</a:t>
            </a:r>
            <a:endParaRPr lang="en-US" altLang="en-US"/>
          </a:p>
        </p:txBody>
      </p:sp>
      <p:sp>
        <p:nvSpPr>
          <p:cNvPr id="302088" name="TextBox 111">
            <a:extLst>
              <a:ext uri="{FF2B5EF4-FFF2-40B4-BE49-F238E27FC236}">
                <a16:creationId xmlns:a16="http://schemas.microsoft.com/office/drawing/2014/main" id="{C3098E20-7FB7-4CF3-94BE-5D0A6E8EFC21}"/>
              </a:ext>
            </a:extLst>
          </p:cNvPr>
          <p:cNvSpPr txBox="1">
            <a:spLocks noChangeArrowheads="1"/>
          </p:cNvSpPr>
          <p:nvPr/>
        </p:nvSpPr>
        <p:spPr bwMode="auto">
          <a:xfrm>
            <a:off x="212725" y="3078163"/>
            <a:ext cx="4908550" cy="762000"/>
          </a:xfrm>
          <a:prstGeom prst="rect">
            <a:avLst/>
          </a:prstGeom>
          <a:noFill/>
          <a:ln w="38100">
            <a:solidFill>
              <a:srgbClr val="286DA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200" b="1" dirty="0">
                <a:solidFill>
                  <a:srgbClr val="286DA6"/>
                </a:solidFill>
              </a:rPr>
              <a:t>Instantaneous speed</a:t>
            </a:r>
            <a:r>
              <a:rPr lang="en-GB" altLang="en-US" sz="2200" dirty="0"/>
              <a:t> is the gradient of a distance–time graph at one point. </a:t>
            </a:r>
          </a:p>
        </p:txBody>
      </p:sp>
      <p:sp>
        <p:nvSpPr>
          <p:cNvPr id="302093" name="Oval 13">
            <a:extLst>
              <a:ext uri="{FF2B5EF4-FFF2-40B4-BE49-F238E27FC236}">
                <a16:creationId xmlns:a16="http://schemas.microsoft.com/office/drawing/2014/main" id="{BEFC630E-66A6-415C-BF7E-61074FF1ADAB}"/>
              </a:ext>
            </a:extLst>
          </p:cNvPr>
          <p:cNvSpPr>
            <a:spLocks noChangeArrowheads="1"/>
          </p:cNvSpPr>
          <p:nvPr/>
        </p:nvSpPr>
        <p:spPr bwMode="auto">
          <a:xfrm>
            <a:off x="2171700" y="5729288"/>
            <a:ext cx="134938" cy="134937"/>
          </a:xfrm>
          <a:prstGeom prst="ellipse">
            <a:avLst/>
          </a:prstGeom>
          <a:solidFill>
            <a:srgbClr val="286DA6"/>
          </a:solidFill>
          <a:ln w="9525">
            <a:solidFill>
              <a:schemeClr val="tx1"/>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2099" name="Line 19">
            <a:extLst>
              <a:ext uri="{FF2B5EF4-FFF2-40B4-BE49-F238E27FC236}">
                <a16:creationId xmlns:a16="http://schemas.microsoft.com/office/drawing/2014/main" id="{62542D9E-B5B3-47EF-AB3F-336B4698E95E}"/>
              </a:ext>
            </a:extLst>
          </p:cNvPr>
          <p:cNvSpPr>
            <a:spLocks noChangeShapeType="1"/>
          </p:cNvSpPr>
          <p:nvPr/>
        </p:nvSpPr>
        <p:spPr bwMode="auto">
          <a:xfrm>
            <a:off x="8370888" y="4362450"/>
            <a:ext cx="0" cy="1892300"/>
          </a:xfrm>
          <a:prstGeom prst="line">
            <a:avLst/>
          </a:prstGeom>
          <a:noFill/>
          <a:ln w="44450">
            <a:solidFill>
              <a:srgbClr val="286DA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302100" name="Line 20">
            <a:extLst>
              <a:ext uri="{FF2B5EF4-FFF2-40B4-BE49-F238E27FC236}">
                <a16:creationId xmlns:a16="http://schemas.microsoft.com/office/drawing/2014/main" id="{F31BEC35-9161-402E-89F6-4789AC659C41}"/>
              </a:ext>
            </a:extLst>
          </p:cNvPr>
          <p:cNvSpPr>
            <a:spLocks noChangeShapeType="1"/>
          </p:cNvSpPr>
          <p:nvPr/>
        </p:nvSpPr>
        <p:spPr bwMode="auto">
          <a:xfrm>
            <a:off x="5516563" y="6248400"/>
            <a:ext cx="2800350" cy="0"/>
          </a:xfrm>
          <a:prstGeom prst="line">
            <a:avLst/>
          </a:prstGeom>
          <a:noFill/>
          <a:ln w="44450">
            <a:solidFill>
              <a:srgbClr val="286DA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302101" name="TextBox 108">
            <a:extLst>
              <a:ext uri="{FF2B5EF4-FFF2-40B4-BE49-F238E27FC236}">
                <a16:creationId xmlns:a16="http://schemas.microsoft.com/office/drawing/2014/main" id="{1B6C999D-A449-458C-9231-BB5BB406A45A}"/>
              </a:ext>
            </a:extLst>
          </p:cNvPr>
          <p:cNvSpPr txBox="1">
            <a:spLocks noChangeArrowheads="1"/>
          </p:cNvSpPr>
          <p:nvPr/>
        </p:nvSpPr>
        <p:spPr bwMode="auto">
          <a:xfrm>
            <a:off x="5205413" y="3079750"/>
            <a:ext cx="3884612" cy="762000"/>
          </a:xfrm>
          <a:prstGeom prst="rect">
            <a:avLst/>
          </a:prstGeom>
          <a:noFill/>
          <a:ln w="38100">
            <a:solidFill>
              <a:srgbClr val="286DA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200" b="1">
                <a:solidFill>
                  <a:srgbClr val="286DA6"/>
                </a:solidFill>
              </a:rPr>
              <a:t>Average speed</a:t>
            </a:r>
            <a:r>
              <a:rPr lang="en-GB" altLang="en-US" sz="2200"/>
              <a:t> is total distance divided by total time.</a:t>
            </a:r>
          </a:p>
        </p:txBody>
      </p:sp>
      <p:cxnSp>
        <p:nvCxnSpPr>
          <p:cNvPr id="19" name="Straight Connector 12">
            <a:extLst>
              <a:ext uri="{FF2B5EF4-FFF2-40B4-BE49-F238E27FC236}">
                <a16:creationId xmlns:a16="http://schemas.microsoft.com/office/drawing/2014/main" id="{33E37E2A-5AD8-446F-89C2-6132ACE5C645}"/>
              </a:ext>
            </a:extLst>
          </p:cNvPr>
          <p:cNvCxnSpPr>
            <a:cxnSpLocks noChangeShapeType="1"/>
          </p:cNvCxnSpPr>
          <p:nvPr/>
        </p:nvCxnSpPr>
        <p:spPr bwMode="auto">
          <a:xfrm flipV="1">
            <a:off x="1935163" y="5327650"/>
            <a:ext cx="638175" cy="889000"/>
          </a:xfrm>
          <a:prstGeom prst="line">
            <a:avLst/>
          </a:prstGeom>
          <a:noFill/>
          <a:ln w="38100" algn="ctr">
            <a:solidFill>
              <a:srgbClr val="286DA6"/>
            </a:solidFill>
            <a:round/>
            <a:headEnd/>
            <a:tailEnd/>
          </a:ln>
          <a:extLst>
            <a:ext uri="{909E8E84-426E-40DD-AFC4-6F175D3DCCD1}">
              <a14:hiddenFill xmlns:a14="http://schemas.microsoft.com/office/drawing/2010/main">
                <a:noFill/>
              </a14:hiddenFill>
            </a:ext>
          </a:extLst>
        </p:spPr>
      </p:cxnSp>
      <p:pic>
        <p:nvPicPr>
          <p:cNvPr id="14" name="Picture 19">
            <a:hlinkClick r:id="" action="ppaction://hlinkshowjump?jump=nextslide"/>
            <a:extLst>
              <a:ext uri="{FF2B5EF4-FFF2-40B4-BE49-F238E27FC236}">
                <a16:creationId xmlns:a16="http://schemas.microsoft.com/office/drawing/2014/main" id="{F308DC39-BF78-4956-A817-120F97776B3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5D4F55A3-398E-4A47-A9B8-54C0949BFBA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0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02093"/>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210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par>
                          <p:cTn id="30" fill="hold" nodeType="afterGroup">
                            <p:stCondLst>
                              <p:cond delay="0"/>
                            </p:stCondLst>
                            <p:childTnLst>
                              <p:par>
                                <p:cTn id="31" presetID="22" presetClass="entr" presetSubtype="8" fill="hold" nodeType="afterEffect">
                                  <p:stCondLst>
                                    <p:cond delay="0"/>
                                  </p:stCondLst>
                                  <p:childTnLst>
                                    <p:set>
                                      <p:cBhvr>
                                        <p:cTn id="32" dur="1" fill="hold">
                                          <p:stCondLst>
                                            <p:cond delay="0"/>
                                          </p:stCondLst>
                                        </p:cTn>
                                        <p:tgtEl>
                                          <p:spTgt spid="302100"/>
                                        </p:tgtEl>
                                        <p:attrNameLst>
                                          <p:attrName>style.visibility</p:attrName>
                                        </p:attrNameLst>
                                      </p:cBhvr>
                                      <p:to>
                                        <p:strVal val="visible"/>
                                      </p:to>
                                    </p:set>
                                    <p:animEffect transition="in" filter="wipe(left)">
                                      <p:cBhvr>
                                        <p:cTn id="33" dur="500"/>
                                        <p:tgtEl>
                                          <p:spTgt spid="302100"/>
                                        </p:tgtEl>
                                      </p:cBhvr>
                                    </p:animEffect>
                                  </p:childTnLst>
                                </p:cTn>
                              </p:par>
                            </p:childTnLst>
                          </p:cTn>
                        </p:par>
                        <p:par>
                          <p:cTn id="34" fill="hold" nodeType="afterGroup">
                            <p:stCondLst>
                              <p:cond delay="500"/>
                            </p:stCondLst>
                            <p:childTnLst>
                              <p:par>
                                <p:cTn id="35" presetID="22" presetClass="entr" presetSubtype="4" fill="hold" nodeType="afterEffect">
                                  <p:stCondLst>
                                    <p:cond delay="0"/>
                                  </p:stCondLst>
                                  <p:childTnLst>
                                    <p:set>
                                      <p:cBhvr>
                                        <p:cTn id="36" dur="1" fill="hold">
                                          <p:stCondLst>
                                            <p:cond delay="0"/>
                                          </p:stCondLst>
                                        </p:cTn>
                                        <p:tgtEl>
                                          <p:spTgt spid="302099"/>
                                        </p:tgtEl>
                                        <p:attrNameLst>
                                          <p:attrName>style.visibility</p:attrName>
                                        </p:attrNameLst>
                                      </p:cBhvr>
                                      <p:to>
                                        <p:strVal val="visible"/>
                                      </p:to>
                                    </p:set>
                                    <p:animEffect transition="in" filter="wipe(down)">
                                      <p:cBhvr>
                                        <p:cTn id="37" dur="500"/>
                                        <p:tgtEl>
                                          <p:spTgt spid="302099"/>
                                        </p:tgtEl>
                                      </p:cBhvr>
                                    </p:animEffect>
                                  </p:childTnLst>
                                </p:cTn>
                              </p:par>
                              <p:par>
                                <p:cTn id="38" presetID="1"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p:bldP spid="302088" grpId="0" animBg="1"/>
      <p:bldP spid="302093" grpId="0" animBg="1"/>
      <p:bldP spid="302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stance_time_graphs_13.1.png">
            <a:extLst>
              <a:ext uri="{FF2B5EF4-FFF2-40B4-BE49-F238E27FC236}">
                <a16:creationId xmlns:a16="http://schemas.microsoft.com/office/drawing/2014/main" id="{17C77903-742E-4ECD-AE22-D57D0878E2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0475" y="3019425"/>
            <a:ext cx="47371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A096B212-5C4F-4F3C-966E-12F1BFD413B5}"/>
              </a:ext>
            </a:extLst>
          </p:cNvPr>
          <p:cNvSpPr>
            <a:spLocks noGrp="1"/>
          </p:cNvSpPr>
          <p:nvPr>
            <p:ph type="title"/>
          </p:nvPr>
        </p:nvSpPr>
        <p:spPr/>
        <p:txBody>
          <a:bodyPr/>
          <a:lstStyle/>
          <a:p>
            <a:r>
              <a:rPr lang="en-GB" altLang="en-US"/>
              <a:t>Gradient of a distance-time graph</a:t>
            </a:r>
          </a:p>
        </p:txBody>
      </p:sp>
      <p:sp>
        <p:nvSpPr>
          <p:cNvPr id="24580" name="TextBox 2">
            <a:extLst>
              <a:ext uri="{FF2B5EF4-FFF2-40B4-BE49-F238E27FC236}">
                <a16:creationId xmlns:a16="http://schemas.microsoft.com/office/drawing/2014/main" id="{C4998BD2-AB50-4BB1-B802-5EE0F9B6DBEA}"/>
              </a:ext>
            </a:extLst>
          </p:cNvPr>
          <p:cNvSpPr txBox="1">
            <a:spLocks noChangeArrowheads="1"/>
          </p:cNvSpPr>
          <p:nvPr/>
        </p:nvSpPr>
        <p:spPr bwMode="auto">
          <a:xfrm>
            <a:off x="352425"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286DA6"/>
                </a:solidFill>
              </a:rPr>
              <a:t>instantaneous speed </a:t>
            </a:r>
            <a:r>
              <a:rPr lang="en-GB" altLang="en-US" dirty="0"/>
              <a:t>of an object can be calculated from its distance–time graph. </a:t>
            </a:r>
          </a:p>
        </p:txBody>
      </p:sp>
      <p:sp>
        <p:nvSpPr>
          <p:cNvPr id="25604" name="Rectangle 3">
            <a:extLst>
              <a:ext uri="{FF2B5EF4-FFF2-40B4-BE49-F238E27FC236}">
                <a16:creationId xmlns:a16="http://schemas.microsoft.com/office/drawing/2014/main" id="{9D174C1A-C9B7-42D7-B8AE-BB717A0553C9}"/>
              </a:ext>
            </a:extLst>
          </p:cNvPr>
          <p:cNvSpPr>
            <a:spLocks noChangeArrowheads="1"/>
          </p:cNvSpPr>
          <p:nvPr/>
        </p:nvSpPr>
        <p:spPr bwMode="auto">
          <a:xfrm>
            <a:off x="352425" y="1893888"/>
            <a:ext cx="7940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286DA6"/>
                </a:solidFill>
              </a:rPr>
              <a:t>steepness</a:t>
            </a:r>
            <a:r>
              <a:rPr lang="en-GB" altLang="en-US" dirty="0"/>
              <a:t> of the graph tells us how much distance is covered in a small amount of time. This is the speed </a:t>
            </a:r>
            <a:br>
              <a:rPr lang="en-GB" altLang="en-US" dirty="0"/>
            </a:br>
            <a:r>
              <a:rPr lang="en-GB" altLang="en-US" dirty="0"/>
              <a:t>of the object.</a:t>
            </a:r>
          </a:p>
        </p:txBody>
      </p:sp>
      <p:sp>
        <p:nvSpPr>
          <p:cNvPr id="25605" name="Rectangle 4">
            <a:extLst>
              <a:ext uri="{FF2B5EF4-FFF2-40B4-BE49-F238E27FC236}">
                <a16:creationId xmlns:a16="http://schemas.microsoft.com/office/drawing/2014/main" id="{067C6459-5AE2-4AC7-97DE-26772EBD6A4F}"/>
              </a:ext>
            </a:extLst>
          </p:cNvPr>
          <p:cNvSpPr>
            <a:spLocks noChangeArrowheads="1"/>
          </p:cNvSpPr>
          <p:nvPr/>
        </p:nvSpPr>
        <p:spPr bwMode="auto">
          <a:xfrm>
            <a:off x="352425" y="3373438"/>
            <a:ext cx="3357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steepness of the graph is technically called the </a:t>
            </a:r>
            <a:r>
              <a:rPr lang="en-GB" altLang="en-US" b="1" dirty="0">
                <a:solidFill>
                  <a:srgbClr val="286DA6"/>
                </a:solidFill>
              </a:rPr>
              <a:t>gradient</a:t>
            </a:r>
            <a:r>
              <a:rPr lang="en-GB" altLang="en-US" dirty="0"/>
              <a:t>. We can calculate this value at any point to find the object’s speed.</a:t>
            </a:r>
          </a:p>
        </p:txBody>
      </p:sp>
      <p:cxnSp>
        <p:nvCxnSpPr>
          <p:cNvPr id="25607" name="Straight Connector 11">
            <a:extLst>
              <a:ext uri="{FF2B5EF4-FFF2-40B4-BE49-F238E27FC236}">
                <a16:creationId xmlns:a16="http://schemas.microsoft.com/office/drawing/2014/main" id="{1FE4648B-3572-4F0C-9C2A-EF9FEA548EE3}"/>
              </a:ext>
            </a:extLst>
          </p:cNvPr>
          <p:cNvCxnSpPr>
            <a:cxnSpLocks noChangeShapeType="1"/>
          </p:cNvCxnSpPr>
          <p:nvPr/>
        </p:nvCxnSpPr>
        <p:spPr bwMode="auto">
          <a:xfrm flipV="1">
            <a:off x="4622800" y="5664200"/>
            <a:ext cx="1765300" cy="539750"/>
          </a:xfrm>
          <a:prstGeom prst="line">
            <a:avLst/>
          </a:prstGeom>
          <a:noFill/>
          <a:ln w="38100" algn="ctr">
            <a:solidFill>
              <a:srgbClr val="286DA6"/>
            </a:solidFill>
            <a:round/>
            <a:headEnd/>
            <a:tailEnd/>
          </a:ln>
          <a:extLst>
            <a:ext uri="{909E8E84-426E-40DD-AFC4-6F175D3DCCD1}">
              <a14:hiddenFill xmlns:a14="http://schemas.microsoft.com/office/drawing/2010/main">
                <a:noFill/>
              </a14:hiddenFill>
            </a:ext>
          </a:extLst>
        </p:spPr>
      </p:cxnSp>
      <p:cxnSp>
        <p:nvCxnSpPr>
          <p:cNvPr id="25608" name="Straight Connector 12">
            <a:extLst>
              <a:ext uri="{FF2B5EF4-FFF2-40B4-BE49-F238E27FC236}">
                <a16:creationId xmlns:a16="http://schemas.microsoft.com/office/drawing/2014/main" id="{E445D07D-012B-4447-95F2-7C3C756C6623}"/>
              </a:ext>
            </a:extLst>
          </p:cNvPr>
          <p:cNvCxnSpPr>
            <a:cxnSpLocks noChangeShapeType="1"/>
          </p:cNvCxnSpPr>
          <p:nvPr/>
        </p:nvCxnSpPr>
        <p:spPr bwMode="auto">
          <a:xfrm flipV="1">
            <a:off x="6083300" y="3048000"/>
            <a:ext cx="1217613" cy="1676400"/>
          </a:xfrm>
          <a:prstGeom prst="line">
            <a:avLst/>
          </a:prstGeom>
          <a:noFill/>
          <a:ln w="38100" algn="ctr">
            <a:solidFill>
              <a:srgbClr val="286DA6"/>
            </a:solidFill>
            <a:round/>
            <a:headEnd/>
            <a:tailEnd/>
          </a:ln>
          <a:extLst>
            <a:ext uri="{909E8E84-426E-40DD-AFC4-6F175D3DCCD1}">
              <a14:hiddenFill xmlns:a14="http://schemas.microsoft.com/office/drawing/2010/main">
                <a:noFill/>
              </a14:hiddenFill>
            </a:ext>
          </a:extLst>
        </p:spPr>
      </p:cxnSp>
      <p:pic>
        <p:nvPicPr>
          <p:cNvPr id="11" name="Picture 19">
            <a:hlinkClick r:id="" action="ppaction://hlinkshowjump?jump=nextslide"/>
            <a:extLst>
              <a:ext uri="{FF2B5EF4-FFF2-40B4-BE49-F238E27FC236}">
                <a16:creationId xmlns:a16="http://schemas.microsoft.com/office/drawing/2014/main" id="{E0B5DAF5-B5BA-46E4-AB69-A62CE1AB861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97F1A848-0BB4-4478-9DFB-B087BCDC90A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9">
            <a:extLst>
              <a:ext uri="{FF2B5EF4-FFF2-40B4-BE49-F238E27FC236}">
                <a16:creationId xmlns:a16="http://schemas.microsoft.com/office/drawing/2014/main" id="{8F772D29-FFF4-4AD4-8A65-74573787B9E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5608"/>
                                        </p:tgtEl>
                                        <p:attrNameLst>
                                          <p:attrName>style.visibility</p:attrName>
                                        </p:attrNameLst>
                                      </p:cBhvr>
                                      <p:to>
                                        <p:strVal val="visible"/>
                                      </p:to>
                                    </p:set>
                                    <p:animEffect transition="in" filter="wipe(left)">
                                      <p:cBhvr>
                                        <p:cTn id="19" dur="500"/>
                                        <p:tgtEl>
                                          <p:spTgt spid="25608"/>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25607"/>
                                        </p:tgtEl>
                                        <p:attrNameLst>
                                          <p:attrName>style.visibility</p:attrName>
                                        </p:attrNameLst>
                                      </p:cBhvr>
                                      <p:to>
                                        <p:strVal val="visible"/>
                                      </p:to>
                                    </p:set>
                                    <p:animEffect transition="in" filter="wipe(left)">
                                      <p:cBhvr>
                                        <p:cTn id="23" dur="500"/>
                                        <p:tgtEl>
                                          <p:spTgt spid="25607"/>
                                        </p:tgtEl>
                                      </p:cBhvr>
                                    </p:animEffec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6" descr="Distance_time_graphs_14.1.png">
            <a:extLst>
              <a:ext uri="{FF2B5EF4-FFF2-40B4-BE49-F238E27FC236}">
                <a16:creationId xmlns:a16="http://schemas.microsoft.com/office/drawing/2014/main" id="{39D24DC0-D3B8-4E24-B3F1-FFE3BD9E6D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0013" y="2187575"/>
            <a:ext cx="479107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a:extLst>
              <a:ext uri="{FF2B5EF4-FFF2-40B4-BE49-F238E27FC236}">
                <a16:creationId xmlns:a16="http://schemas.microsoft.com/office/drawing/2014/main" id="{1097AAD9-AB75-44EF-9F94-F97A1EFBA829}"/>
              </a:ext>
            </a:extLst>
          </p:cNvPr>
          <p:cNvSpPr>
            <a:spLocks noGrp="1"/>
          </p:cNvSpPr>
          <p:nvPr>
            <p:ph type="title"/>
          </p:nvPr>
        </p:nvSpPr>
        <p:spPr/>
        <p:txBody>
          <a:bodyPr/>
          <a:lstStyle/>
          <a:p>
            <a:r>
              <a:rPr lang="en-GB" altLang="en-US"/>
              <a:t>Calculating gradients</a:t>
            </a:r>
          </a:p>
        </p:txBody>
      </p:sp>
      <p:sp>
        <p:nvSpPr>
          <p:cNvPr id="25604" name="TextBox 2">
            <a:extLst>
              <a:ext uri="{FF2B5EF4-FFF2-40B4-BE49-F238E27FC236}">
                <a16:creationId xmlns:a16="http://schemas.microsoft.com/office/drawing/2014/main" id="{3F77ABE7-83DF-460E-BAB0-DC0521CC37BD}"/>
              </a:ext>
            </a:extLst>
          </p:cNvPr>
          <p:cNvSpPr txBox="1">
            <a:spLocks noChangeArrowheads="1"/>
          </p:cNvSpPr>
          <p:nvPr/>
        </p:nvSpPr>
        <p:spPr bwMode="auto">
          <a:xfrm>
            <a:off x="352425"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 find the </a:t>
            </a:r>
            <a:r>
              <a:rPr lang="en-GB" altLang="en-US" b="1" dirty="0">
                <a:solidFill>
                  <a:srgbClr val="286DA6"/>
                </a:solidFill>
              </a:rPr>
              <a:t>gradient</a:t>
            </a:r>
            <a:r>
              <a:rPr lang="en-GB" altLang="en-US" dirty="0"/>
              <a:t> of a distance–time graph, first pick the point you are interested in. </a:t>
            </a:r>
          </a:p>
        </p:txBody>
      </p:sp>
      <p:cxnSp>
        <p:nvCxnSpPr>
          <p:cNvPr id="18" name="Straight Connector 11">
            <a:extLst>
              <a:ext uri="{FF2B5EF4-FFF2-40B4-BE49-F238E27FC236}">
                <a16:creationId xmlns:a16="http://schemas.microsoft.com/office/drawing/2014/main" id="{3F7550EF-660E-4FDF-B3D5-1B56E10C40F9}"/>
              </a:ext>
            </a:extLst>
          </p:cNvPr>
          <p:cNvCxnSpPr>
            <a:cxnSpLocks noChangeShapeType="1"/>
          </p:cNvCxnSpPr>
          <p:nvPr/>
        </p:nvCxnSpPr>
        <p:spPr bwMode="auto">
          <a:xfrm flipV="1">
            <a:off x="5486400" y="4478338"/>
            <a:ext cx="912813" cy="879475"/>
          </a:xfrm>
          <a:prstGeom prst="line">
            <a:avLst/>
          </a:prstGeom>
          <a:noFill/>
          <a:ln w="38100" algn="ctr">
            <a:solidFill>
              <a:srgbClr val="286DA6"/>
            </a:solidFill>
            <a:round/>
            <a:headEnd/>
            <a:tailEnd/>
          </a:ln>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7C96994B-2AB2-49CE-B2DF-5495AB73E82A}"/>
              </a:ext>
            </a:extLst>
          </p:cNvPr>
          <p:cNvCxnSpPr>
            <a:cxnSpLocks noChangeShapeType="1"/>
          </p:cNvCxnSpPr>
          <p:nvPr/>
        </p:nvCxnSpPr>
        <p:spPr bwMode="auto">
          <a:xfrm>
            <a:off x="6386513" y="4465638"/>
            <a:ext cx="0" cy="892175"/>
          </a:xfrm>
          <a:prstGeom prst="line">
            <a:avLst/>
          </a:prstGeom>
          <a:noFill/>
          <a:ln w="38100" algn="ctr">
            <a:solidFill>
              <a:srgbClr val="286DA6"/>
            </a:solidFill>
            <a:prstDash val="dash"/>
            <a:round/>
            <a:headEnd/>
            <a:tailEnd/>
          </a:ln>
          <a:extLst>
            <a:ext uri="{909E8E84-426E-40DD-AFC4-6F175D3DCCD1}">
              <a14:hiddenFill xmlns:a14="http://schemas.microsoft.com/office/drawing/2010/main">
                <a:noFill/>
              </a14:hiddenFill>
            </a:ext>
          </a:extLst>
        </p:spPr>
      </p:cxnSp>
      <p:cxnSp>
        <p:nvCxnSpPr>
          <p:cNvPr id="20" name="Straight Connector 19">
            <a:extLst>
              <a:ext uri="{FF2B5EF4-FFF2-40B4-BE49-F238E27FC236}">
                <a16:creationId xmlns:a16="http://schemas.microsoft.com/office/drawing/2014/main" id="{305C2D78-249F-4293-BEC3-CFCF8491E583}"/>
              </a:ext>
            </a:extLst>
          </p:cNvPr>
          <p:cNvCxnSpPr>
            <a:cxnSpLocks noChangeShapeType="1"/>
          </p:cNvCxnSpPr>
          <p:nvPr/>
        </p:nvCxnSpPr>
        <p:spPr bwMode="auto">
          <a:xfrm flipH="1">
            <a:off x="5513388" y="5343525"/>
            <a:ext cx="898525" cy="0"/>
          </a:xfrm>
          <a:prstGeom prst="line">
            <a:avLst/>
          </a:prstGeom>
          <a:noFill/>
          <a:ln w="38100" algn="ctr">
            <a:solidFill>
              <a:srgbClr val="286DA6"/>
            </a:solidFill>
            <a:prstDash val="dash"/>
            <a:round/>
            <a:headEnd/>
            <a:tailEnd/>
          </a:ln>
          <a:extLst>
            <a:ext uri="{909E8E84-426E-40DD-AFC4-6F175D3DCCD1}">
              <a14:hiddenFill xmlns:a14="http://schemas.microsoft.com/office/drawing/2010/main">
                <a:noFill/>
              </a14:hiddenFill>
            </a:ext>
          </a:extLst>
        </p:spPr>
      </p:cxnSp>
      <p:sp>
        <p:nvSpPr>
          <p:cNvPr id="23" name="Rectangle 22">
            <a:extLst>
              <a:ext uri="{FF2B5EF4-FFF2-40B4-BE49-F238E27FC236}">
                <a16:creationId xmlns:a16="http://schemas.microsoft.com/office/drawing/2014/main" id="{BCE0D680-D056-4E36-9A8D-C5089EE14B02}"/>
              </a:ext>
            </a:extLst>
          </p:cNvPr>
          <p:cNvSpPr>
            <a:spLocks noChangeArrowheads="1"/>
          </p:cNvSpPr>
          <p:nvPr/>
        </p:nvSpPr>
        <p:spPr bwMode="auto">
          <a:xfrm>
            <a:off x="5054600" y="5343525"/>
            <a:ext cx="204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rgbClr val="286DA6"/>
                </a:solidFill>
              </a:rPr>
              <a:t>change in time</a:t>
            </a:r>
            <a:endParaRPr lang="en-GB" altLang="en-US" sz="2000" b="1" baseline="-25000">
              <a:solidFill>
                <a:srgbClr val="286DA6"/>
              </a:solidFill>
            </a:endParaRPr>
          </a:p>
        </p:txBody>
      </p:sp>
      <p:sp>
        <p:nvSpPr>
          <p:cNvPr id="24" name="Rectangle 23">
            <a:extLst>
              <a:ext uri="{FF2B5EF4-FFF2-40B4-BE49-F238E27FC236}">
                <a16:creationId xmlns:a16="http://schemas.microsoft.com/office/drawing/2014/main" id="{A404F6BC-99AB-4950-A51C-733351623F42}"/>
              </a:ext>
            </a:extLst>
          </p:cNvPr>
          <p:cNvSpPr>
            <a:spLocks noChangeArrowheads="1"/>
          </p:cNvSpPr>
          <p:nvPr/>
        </p:nvSpPr>
        <p:spPr bwMode="auto">
          <a:xfrm>
            <a:off x="6361113" y="4557713"/>
            <a:ext cx="1906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rgbClr val="286DA6"/>
                </a:solidFill>
              </a:rPr>
              <a:t>change in distance</a:t>
            </a:r>
            <a:endParaRPr lang="en-GB" altLang="en-US" sz="2000" b="1" baseline="-25000">
              <a:solidFill>
                <a:srgbClr val="286DA6"/>
              </a:solidFill>
            </a:endParaRPr>
          </a:p>
        </p:txBody>
      </p:sp>
      <p:sp>
        <p:nvSpPr>
          <p:cNvPr id="26" name="Rectangle 25">
            <a:extLst>
              <a:ext uri="{FF2B5EF4-FFF2-40B4-BE49-F238E27FC236}">
                <a16:creationId xmlns:a16="http://schemas.microsoft.com/office/drawing/2014/main" id="{26C24F02-5AF6-4A44-A0A8-8FA3DB1002E7}"/>
              </a:ext>
            </a:extLst>
          </p:cNvPr>
          <p:cNvSpPr>
            <a:spLocks noChangeArrowheads="1"/>
          </p:cNvSpPr>
          <p:nvPr/>
        </p:nvSpPr>
        <p:spPr bwMode="auto">
          <a:xfrm>
            <a:off x="352425" y="1811338"/>
            <a:ext cx="39957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Draw a line </a:t>
            </a:r>
            <a:r>
              <a:rPr lang="en-GB" altLang="en-US" b="1" dirty="0">
                <a:solidFill>
                  <a:srgbClr val="286DA6"/>
                </a:solidFill>
              </a:rPr>
              <a:t>tangent</a:t>
            </a:r>
            <a:r>
              <a:rPr lang="en-GB" altLang="en-US" dirty="0"/>
              <a:t> to this point. The tangent should touch the graph at this point only. This line represents the steepness, or the gradient, at that point.</a:t>
            </a:r>
          </a:p>
        </p:txBody>
      </p:sp>
      <p:sp>
        <p:nvSpPr>
          <p:cNvPr id="27" name="Rectangle 26">
            <a:extLst>
              <a:ext uri="{FF2B5EF4-FFF2-40B4-BE49-F238E27FC236}">
                <a16:creationId xmlns:a16="http://schemas.microsoft.com/office/drawing/2014/main" id="{5402E2D8-2D4D-441C-9DCF-CD9163DE824D}"/>
              </a:ext>
            </a:extLst>
          </p:cNvPr>
          <p:cNvSpPr>
            <a:spLocks noChangeArrowheads="1"/>
          </p:cNvSpPr>
          <p:nvPr/>
        </p:nvSpPr>
        <p:spPr bwMode="auto">
          <a:xfrm>
            <a:off x="352425" y="4278313"/>
            <a:ext cx="3429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By then drawing a triangle with this line, the calculation is very similar to calculating average speed.</a:t>
            </a:r>
          </a:p>
        </p:txBody>
      </p:sp>
      <p:pic>
        <p:nvPicPr>
          <p:cNvPr id="14" name="Picture 19">
            <a:hlinkClick r:id="" action="ppaction://hlinkshowjump?jump=nextslide"/>
            <a:extLst>
              <a:ext uri="{FF2B5EF4-FFF2-40B4-BE49-F238E27FC236}">
                <a16:creationId xmlns:a16="http://schemas.microsoft.com/office/drawing/2014/main" id="{3C22A328-5F24-4903-85C5-D891D947F9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FF56F4EE-4F7F-4892-BA8C-48A99C8603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1" descr="Distance_time_graphs_15.1.png">
            <a:extLst>
              <a:ext uri="{FF2B5EF4-FFF2-40B4-BE49-F238E27FC236}">
                <a16:creationId xmlns:a16="http://schemas.microsoft.com/office/drawing/2014/main" id="{78A1FC67-FAA6-455E-9F86-62C5102560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2847975"/>
            <a:ext cx="421798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a:extLst>
              <a:ext uri="{FF2B5EF4-FFF2-40B4-BE49-F238E27FC236}">
                <a16:creationId xmlns:a16="http://schemas.microsoft.com/office/drawing/2014/main" id="{23AD17FA-8DFC-4DA8-B808-8B167721275A}"/>
              </a:ext>
            </a:extLst>
          </p:cNvPr>
          <p:cNvSpPr>
            <a:spLocks noGrp="1"/>
          </p:cNvSpPr>
          <p:nvPr>
            <p:ph type="title"/>
          </p:nvPr>
        </p:nvSpPr>
        <p:spPr/>
        <p:txBody>
          <a:bodyPr/>
          <a:lstStyle/>
          <a:p>
            <a:r>
              <a:rPr lang="en-GB" altLang="en-US"/>
              <a:t>Gradient of a distance-time graph</a:t>
            </a:r>
          </a:p>
        </p:txBody>
      </p:sp>
      <p:sp>
        <p:nvSpPr>
          <p:cNvPr id="26628" name="TextBox 2">
            <a:extLst>
              <a:ext uri="{FF2B5EF4-FFF2-40B4-BE49-F238E27FC236}">
                <a16:creationId xmlns:a16="http://schemas.microsoft.com/office/drawing/2014/main" id="{F69406C1-5AA1-4E88-9916-5CBC0670ADA3}"/>
              </a:ext>
            </a:extLst>
          </p:cNvPr>
          <p:cNvSpPr txBox="1">
            <a:spLocks noChangeArrowheads="1"/>
          </p:cNvSpPr>
          <p:nvPr/>
        </p:nvSpPr>
        <p:spPr bwMode="auto">
          <a:xfrm>
            <a:off x="352425" y="784225"/>
            <a:ext cx="818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Speed is always calculated by dividing the distance </a:t>
            </a:r>
            <a:r>
              <a:rPr lang="en-GB" altLang="en-US" dirty="0" err="1"/>
              <a:t>traveled</a:t>
            </a:r>
            <a:r>
              <a:rPr lang="en-GB" altLang="en-US" dirty="0"/>
              <a:t> by the time taken. By dividing the </a:t>
            </a:r>
            <a:r>
              <a:rPr lang="en-GB" altLang="en-US" b="1" dirty="0">
                <a:solidFill>
                  <a:srgbClr val="286DA6"/>
                </a:solidFill>
              </a:rPr>
              <a:t>change</a:t>
            </a:r>
            <a:r>
              <a:rPr lang="en-GB" altLang="en-US" dirty="0"/>
              <a:t> in distance by the </a:t>
            </a:r>
            <a:r>
              <a:rPr lang="en-GB" altLang="en-US" b="1" dirty="0">
                <a:solidFill>
                  <a:srgbClr val="286DA6"/>
                </a:solidFill>
              </a:rPr>
              <a:t>change</a:t>
            </a:r>
            <a:r>
              <a:rPr lang="en-GB" altLang="en-US" dirty="0"/>
              <a:t> in time</a:t>
            </a:r>
            <a:r>
              <a:rPr lang="en-GB" altLang="en-US" b="1" dirty="0"/>
              <a:t> </a:t>
            </a:r>
            <a:r>
              <a:rPr lang="en-GB" altLang="en-US" dirty="0"/>
              <a:t>at a particular point, the instantaneous speed is given.</a:t>
            </a:r>
          </a:p>
        </p:txBody>
      </p:sp>
      <p:sp>
        <p:nvSpPr>
          <p:cNvPr id="4101" name="Rectangle 4">
            <a:extLst>
              <a:ext uri="{FF2B5EF4-FFF2-40B4-BE49-F238E27FC236}">
                <a16:creationId xmlns:a16="http://schemas.microsoft.com/office/drawing/2014/main" id="{644BAF90-5A19-42AA-B78A-186A979383A9}"/>
              </a:ext>
            </a:extLst>
          </p:cNvPr>
          <p:cNvSpPr>
            <a:spLocks noChangeArrowheads="1"/>
          </p:cNvSpPr>
          <p:nvPr/>
        </p:nvSpPr>
        <p:spPr bwMode="auto">
          <a:xfrm>
            <a:off x="352425" y="2767013"/>
            <a:ext cx="4851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We can find the change in distance and time by subtracting the values on the triangle.</a:t>
            </a:r>
          </a:p>
        </p:txBody>
      </p:sp>
      <p:cxnSp>
        <p:nvCxnSpPr>
          <p:cNvPr id="26631" name="Straight Connector 11">
            <a:extLst>
              <a:ext uri="{FF2B5EF4-FFF2-40B4-BE49-F238E27FC236}">
                <a16:creationId xmlns:a16="http://schemas.microsoft.com/office/drawing/2014/main" id="{C210419C-011C-4FBC-A555-B627967AE6BC}"/>
              </a:ext>
            </a:extLst>
          </p:cNvPr>
          <p:cNvCxnSpPr>
            <a:cxnSpLocks noChangeShapeType="1"/>
          </p:cNvCxnSpPr>
          <p:nvPr/>
        </p:nvCxnSpPr>
        <p:spPr bwMode="auto">
          <a:xfrm flipV="1">
            <a:off x="6018213" y="4873625"/>
            <a:ext cx="801687" cy="773113"/>
          </a:xfrm>
          <a:prstGeom prst="line">
            <a:avLst/>
          </a:prstGeom>
          <a:noFill/>
          <a:ln w="38100" algn="ctr">
            <a:solidFill>
              <a:srgbClr val="286DA6"/>
            </a:solidFill>
            <a:round/>
            <a:headEnd/>
            <a:tailEnd/>
          </a:ln>
          <a:extLst>
            <a:ext uri="{909E8E84-426E-40DD-AFC4-6F175D3DCCD1}">
              <a14:hiddenFill xmlns:a14="http://schemas.microsoft.com/office/drawing/2010/main">
                <a:noFill/>
              </a14:hiddenFill>
            </a:ext>
          </a:extLst>
        </p:spPr>
      </p:cxnSp>
      <p:cxnSp>
        <p:nvCxnSpPr>
          <p:cNvPr id="26632" name="Straight Connector 20">
            <a:extLst>
              <a:ext uri="{FF2B5EF4-FFF2-40B4-BE49-F238E27FC236}">
                <a16:creationId xmlns:a16="http://schemas.microsoft.com/office/drawing/2014/main" id="{60CE1C7D-B0D1-4EC2-AFFF-3898E931E5C6}"/>
              </a:ext>
            </a:extLst>
          </p:cNvPr>
          <p:cNvCxnSpPr>
            <a:cxnSpLocks noChangeShapeType="1"/>
          </p:cNvCxnSpPr>
          <p:nvPr/>
        </p:nvCxnSpPr>
        <p:spPr bwMode="auto">
          <a:xfrm>
            <a:off x="6807200" y="4862513"/>
            <a:ext cx="0" cy="784225"/>
          </a:xfrm>
          <a:prstGeom prst="line">
            <a:avLst/>
          </a:prstGeom>
          <a:noFill/>
          <a:ln w="38100" algn="ctr">
            <a:solidFill>
              <a:srgbClr val="286DA6"/>
            </a:solidFill>
            <a:prstDash val="dash"/>
            <a:round/>
            <a:headEnd/>
            <a:tailEnd/>
          </a:ln>
          <a:extLst>
            <a:ext uri="{909E8E84-426E-40DD-AFC4-6F175D3DCCD1}">
              <a14:hiddenFill xmlns:a14="http://schemas.microsoft.com/office/drawing/2010/main">
                <a:noFill/>
              </a14:hiddenFill>
            </a:ext>
          </a:extLst>
        </p:spPr>
      </p:cxnSp>
      <p:cxnSp>
        <p:nvCxnSpPr>
          <p:cNvPr id="26633" name="Straight Connector 23">
            <a:extLst>
              <a:ext uri="{FF2B5EF4-FFF2-40B4-BE49-F238E27FC236}">
                <a16:creationId xmlns:a16="http://schemas.microsoft.com/office/drawing/2014/main" id="{D6E13057-1FEA-4112-8A57-03AC9F481BBD}"/>
              </a:ext>
            </a:extLst>
          </p:cNvPr>
          <p:cNvCxnSpPr>
            <a:cxnSpLocks noChangeShapeType="1"/>
          </p:cNvCxnSpPr>
          <p:nvPr/>
        </p:nvCxnSpPr>
        <p:spPr bwMode="auto">
          <a:xfrm flipH="1">
            <a:off x="6040438" y="5634038"/>
            <a:ext cx="790575" cy="0"/>
          </a:xfrm>
          <a:prstGeom prst="line">
            <a:avLst/>
          </a:prstGeom>
          <a:noFill/>
          <a:ln w="38100" algn="ctr">
            <a:solidFill>
              <a:srgbClr val="286DA6"/>
            </a:solidFill>
            <a:prstDash val="dash"/>
            <a:round/>
            <a:headEnd/>
            <a:tailEnd/>
          </a:ln>
          <a:extLst>
            <a:ext uri="{909E8E84-426E-40DD-AFC4-6F175D3DCCD1}">
              <a14:hiddenFill xmlns:a14="http://schemas.microsoft.com/office/drawing/2010/main">
                <a:noFill/>
              </a14:hiddenFill>
            </a:ext>
          </a:extLst>
        </p:spPr>
      </p:cxnSp>
      <p:sp>
        <p:nvSpPr>
          <p:cNvPr id="26634" name="Rectangle 24">
            <a:extLst>
              <a:ext uri="{FF2B5EF4-FFF2-40B4-BE49-F238E27FC236}">
                <a16:creationId xmlns:a16="http://schemas.microsoft.com/office/drawing/2014/main" id="{5ACDAB05-0D88-4214-99D4-EEA54A1FFF9E}"/>
              </a:ext>
            </a:extLst>
          </p:cNvPr>
          <p:cNvSpPr>
            <a:spLocks noChangeArrowheads="1"/>
          </p:cNvSpPr>
          <p:nvPr/>
        </p:nvSpPr>
        <p:spPr bwMode="auto">
          <a:xfrm>
            <a:off x="5891213" y="5646738"/>
            <a:ext cx="36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rgbClr val="286DA6"/>
                </a:solidFill>
              </a:rPr>
              <a:t>t</a:t>
            </a:r>
            <a:r>
              <a:rPr lang="en-GB" altLang="en-US" sz="2000" b="1" baseline="-25000">
                <a:solidFill>
                  <a:srgbClr val="286DA6"/>
                </a:solidFill>
              </a:rPr>
              <a:t>1</a:t>
            </a:r>
          </a:p>
        </p:txBody>
      </p:sp>
      <p:sp>
        <p:nvSpPr>
          <p:cNvPr id="26635" name="Rectangle 25">
            <a:extLst>
              <a:ext uri="{FF2B5EF4-FFF2-40B4-BE49-F238E27FC236}">
                <a16:creationId xmlns:a16="http://schemas.microsoft.com/office/drawing/2014/main" id="{5AFCBB7E-6FAF-47E8-A4CF-6D65A4B53621}"/>
              </a:ext>
            </a:extLst>
          </p:cNvPr>
          <p:cNvSpPr>
            <a:spLocks noChangeArrowheads="1"/>
          </p:cNvSpPr>
          <p:nvPr/>
        </p:nvSpPr>
        <p:spPr bwMode="auto">
          <a:xfrm>
            <a:off x="6681788" y="5646738"/>
            <a:ext cx="363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rgbClr val="286DA6"/>
                </a:solidFill>
              </a:rPr>
              <a:t>t</a:t>
            </a:r>
            <a:r>
              <a:rPr lang="en-GB" altLang="en-US" sz="2000" b="1" baseline="-25000">
                <a:solidFill>
                  <a:srgbClr val="286DA6"/>
                </a:solidFill>
              </a:rPr>
              <a:t>2</a:t>
            </a:r>
          </a:p>
        </p:txBody>
      </p:sp>
      <p:sp>
        <p:nvSpPr>
          <p:cNvPr id="26636" name="Rectangle 26">
            <a:extLst>
              <a:ext uri="{FF2B5EF4-FFF2-40B4-BE49-F238E27FC236}">
                <a16:creationId xmlns:a16="http://schemas.microsoft.com/office/drawing/2014/main" id="{384DE1B9-6E34-46B6-8C40-BF1899E7C84E}"/>
              </a:ext>
            </a:extLst>
          </p:cNvPr>
          <p:cNvSpPr>
            <a:spLocks noChangeArrowheads="1"/>
          </p:cNvSpPr>
          <p:nvPr/>
        </p:nvSpPr>
        <p:spPr bwMode="auto">
          <a:xfrm>
            <a:off x="6783388" y="5314950"/>
            <a:ext cx="43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rgbClr val="286DA6"/>
                </a:solidFill>
              </a:rPr>
              <a:t>d</a:t>
            </a:r>
            <a:r>
              <a:rPr lang="en-GB" altLang="en-US" sz="2000" b="1" baseline="-25000">
                <a:solidFill>
                  <a:srgbClr val="286DA6"/>
                </a:solidFill>
              </a:rPr>
              <a:t>1</a:t>
            </a:r>
          </a:p>
        </p:txBody>
      </p:sp>
      <p:sp>
        <p:nvSpPr>
          <p:cNvPr id="26637" name="Rectangle 27">
            <a:extLst>
              <a:ext uri="{FF2B5EF4-FFF2-40B4-BE49-F238E27FC236}">
                <a16:creationId xmlns:a16="http://schemas.microsoft.com/office/drawing/2014/main" id="{AE236F01-34F9-4106-91EF-66977952A6FF}"/>
              </a:ext>
            </a:extLst>
          </p:cNvPr>
          <p:cNvSpPr>
            <a:spLocks noChangeArrowheads="1"/>
          </p:cNvSpPr>
          <p:nvPr/>
        </p:nvSpPr>
        <p:spPr bwMode="auto">
          <a:xfrm>
            <a:off x="6783388" y="4641850"/>
            <a:ext cx="506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rgbClr val="286DA6"/>
                </a:solidFill>
              </a:rPr>
              <a:t>d</a:t>
            </a:r>
            <a:r>
              <a:rPr lang="en-GB" altLang="en-US" sz="2000" b="1" baseline="-25000">
                <a:solidFill>
                  <a:srgbClr val="286DA6"/>
                </a:solidFill>
              </a:rPr>
              <a:t>2</a:t>
            </a:r>
          </a:p>
        </p:txBody>
      </p:sp>
      <p:sp>
        <p:nvSpPr>
          <p:cNvPr id="29" name="AutoShape 5">
            <a:extLst>
              <a:ext uri="{FF2B5EF4-FFF2-40B4-BE49-F238E27FC236}">
                <a16:creationId xmlns:a16="http://schemas.microsoft.com/office/drawing/2014/main" id="{0F29B86D-0FDC-4834-B6CA-32B1B3CE6701}"/>
              </a:ext>
            </a:extLst>
          </p:cNvPr>
          <p:cNvSpPr>
            <a:spLocks noChangeArrowheads="1"/>
          </p:cNvSpPr>
          <p:nvPr/>
        </p:nvSpPr>
        <p:spPr bwMode="auto">
          <a:xfrm>
            <a:off x="352425" y="4381500"/>
            <a:ext cx="4318000" cy="1168400"/>
          </a:xfrm>
          <a:prstGeom prst="roundRect">
            <a:avLst>
              <a:gd name="adj" fmla="val 0"/>
            </a:avLst>
          </a:prstGeom>
          <a:solidFill>
            <a:srgbClr val="286DA6"/>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 name="Text Box 6">
            <a:extLst>
              <a:ext uri="{FF2B5EF4-FFF2-40B4-BE49-F238E27FC236}">
                <a16:creationId xmlns:a16="http://schemas.microsoft.com/office/drawing/2014/main" id="{EB6EB09C-7057-405F-811B-02D9E218B9C1}"/>
              </a:ext>
            </a:extLst>
          </p:cNvPr>
          <p:cNvSpPr txBox="1">
            <a:spLocks noChangeArrowheads="1"/>
          </p:cNvSpPr>
          <p:nvPr/>
        </p:nvSpPr>
        <p:spPr bwMode="auto">
          <a:xfrm>
            <a:off x="342900" y="4735513"/>
            <a:ext cx="2984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speed = gradient = </a:t>
            </a:r>
          </a:p>
        </p:txBody>
      </p:sp>
      <p:sp>
        <p:nvSpPr>
          <p:cNvPr id="31" name="Text Box 6">
            <a:extLst>
              <a:ext uri="{FF2B5EF4-FFF2-40B4-BE49-F238E27FC236}">
                <a16:creationId xmlns:a16="http://schemas.microsoft.com/office/drawing/2014/main" id="{E0E5AE9B-77A6-44B7-8E92-4CF8DCCB2CE6}"/>
              </a:ext>
            </a:extLst>
          </p:cNvPr>
          <p:cNvSpPr txBox="1">
            <a:spLocks noChangeArrowheads="1"/>
          </p:cNvSpPr>
          <p:nvPr/>
        </p:nvSpPr>
        <p:spPr bwMode="auto">
          <a:xfrm>
            <a:off x="3175000" y="4481513"/>
            <a:ext cx="133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d</a:t>
            </a:r>
            <a:r>
              <a:rPr lang="en-GB" altLang="en-US" b="1" baseline="-25000" dirty="0">
                <a:solidFill>
                  <a:schemeClr val="bg1"/>
                </a:solidFill>
              </a:rPr>
              <a:t>2</a:t>
            </a:r>
            <a:r>
              <a:rPr lang="en-GB" altLang="en-US" b="1" dirty="0">
                <a:solidFill>
                  <a:schemeClr val="bg1"/>
                </a:solidFill>
              </a:rPr>
              <a:t> – d</a:t>
            </a:r>
            <a:r>
              <a:rPr lang="en-GB" altLang="en-US" b="1" baseline="-25000" dirty="0">
                <a:solidFill>
                  <a:schemeClr val="bg1"/>
                </a:solidFill>
              </a:rPr>
              <a:t>1</a:t>
            </a:r>
          </a:p>
        </p:txBody>
      </p:sp>
      <p:sp>
        <p:nvSpPr>
          <p:cNvPr id="38" name="Text Box 6">
            <a:extLst>
              <a:ext uri="{FF2B5EF4-FFF2-40B4-BE49-F238E27FC236}">
                <a16:creationId xmlns:a16="http://schemas.microsoft.com/office/drawing/2014/main" id="{ADAFEB75-DF23-4DED-9EE3-584EC9EDF353}"/>
              </a:ext>
            </a:extLst>
          </p:cNvPr>
          <p:cNvSpPr txBox="1">
            <a:spLocks noChangeArrowheads="1"/>
          </p:cNvSpPr>
          <p:nvPr/>
        </p:nvSpPr>
        <p:spPr bwMode="auto">
          <a:xfrm>
            <a:off x="3213100" y="4926013"/>
            <a:ext cx="133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t</a:t>
            </a:r>
            <a:r>
              <a:rPr lang="en-GB" altLang="en-US" b="1" baseline="-25000" dirty="0">
                <a:solidFill>
                  <a:schemeClr val="bg1"/>
                </a:solidFill>
              </a:rPr>
              <a:t>2</a:t>
            </a:r>
            <a:r>
              <a:rPr lang="en-GB" altLang="en-US" b="1" dirty="0">
                <a:solidFill>
                  <a:schemeClr val="bg1"/>
                </a:solidFill>
              </a:rPr>
              <a:t> – t</a:t>
            </a:r>
            <a:r>
              <a:rPr lang="en-GB" altLang="en-US" b="1" baseline="-25000" dirty="0">
                <a:solidFill>
                  <a:schemeClr val="bg1"/>
                </a:solidFill>
              </a:rPr>
              <a:t>1</a:t>
            </a:r>
          </a:p>
        </p:txBody>
      </p:sp>
      <p:cxnSp>
        <p:nvCxnSpPr>
          <p:cNvPr id="42" name="Straight Connector 41">
            <a:extLst>
              <a:ext uri="{FF2B5EF4-FFF2-40B4-BE49-F238E27FC236}">
                <a16:creationId xmlns:a16="http://schemas.microsoft.com/office/drawing/2014/main" id="{AC0152F8-B2EC-47A4-B08B-595AC39BF97B}"/>
              </a:ext>
            </a:extLst>
          </p:cNvPr>
          <p:cNvCxnSpPr>
            <a:cxnSpLocks noChangeShapeType="1"/>
          </p:cNvCxnSpPr>
          <p:nvPr/>
        </p:nvCxnSpPr>
        <p:spPr bwMode="auto">
          <a:xfrm>
            <a:off x="3340100" y="4991100"/>
            <a:ext cx="10160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pic>
        <p:nvPicPr>
          <p:cNvPr id="19" name="Picture 19">
            <a:hlinkClick r:id="" action="ppaction://hlinkshowjump?jump=nextslide"/>
            <a:extLst>
              <a:ext uri="{FF2B5EF4-FFF2-40B4-BE49-F238E27FC236}">
                <a16:creationId xmlns:a16="http://schemas.microsoft.com/office/drawing/2014/main" id="{DB04B03E-8B3C-4EA8-9D64-BA455BD4CE8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0" name="Picture 19">
            <a:extLst>
              <a:ext uri="{FF2B5EF4-FFF2-40B4-BE49-F238E27FC236}">
                <a16:creationId xmlns:a16="http://schemas.microsoft.com/office/drawing/2014/main" id="{A98CD34C-2C0E-4945-96C2-81C0A4EFBE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29" grpId="0" animBg="1"/>
      <p:bldP spid="30" grpId="0"/>
      <p:bldP spid="31"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5A2F5F31-D031-44B0-BAB7-0A0949E5132E}"/>
              </a:ext>
            </a:extLst>
          </p:cNvPr>
          <p:cNvSpPr>
            <a:spLocks noGrp="1" noChangeArrowheads="1"/>
          </p:cNvSpPr>
          <p:nvPr>
            <p:ph type="title"/>
          </p:nvPr>
        </p:nvSpPr>
        <p:spPr/>
        <p:txBody>
          <a:bodyPr/>
          <a:lstStyle/>
          <a:p>
            <a:r>
              <a:rPr lang="en-GB" altLang="en-US"/>
              <a:t>Displacement</a:t>
            </a:r>
          </a:p>
        </p:txBody>
      </p:sp>
      <p:sp>
        <p:nvSpPr>
          <p:cNvPr id="29699" name="Text Box 5">
            <a:extLst>
              <a:ext uri="{FF2B5EF4-FFF2-40B4-BE49-F238E27FC236}">
                <a16:creationId xmlns:a16="http://schemas.microsoft.com/office/drawing/2014/main" id="{57AF129E-ED59-40EE-91B3-4C0A07C888A4}"/>
              </a:ext>
            </a:extLst>
          </p:cNvPr>
          <p:cNvSpPr txBox="1">
            <a:spLocks noChangeArrowheads="1"/>
          </p:cNvSpPr>
          <p:nvPr/>
        </p:nvSpPr>
        <p:spPr bwMode="auto">
          <a:xfrm>
            <a:off x="352425"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286DA6"/>
                </a:solidFill>
              </a:rPr>
              <a:t>Displacement</a:t>
            </a:r>
            <a:r>
              <a:rPr lang="en-GB" altLang="en-US" dirty="0"/>
              <a:t> is the net distance from the starting point. </a:t>
            </a:r>
            <a:br>
              <a:rPr lang="en-GB" altLang="en-US" dirty="0"/>
            </a:br>
            <a:r>
              <a:rPr lang="en-GB" altLang="en-US" dirty="0"/>
              <a:t>It is not the same as the distance an object has </a:t>
            </a:r>
            <a:r>
              <a:rPr lang="en-GB" altLang="en-US" dirty="0" err="1"/>
              <a:t>traveled</a:t>
            </a:r>
            <a:r>
              <a:rPr lang="en-GB" altLang="en-US" dirty="0"/>
              <a:t>.</a:t>
            </a:r>
          </a:p>
        </p:txBody>
      </p:sp>
      <p:pic>
        <p:nvPicPr>
          <p:cNvPr id="291847" name="Picture 7" descr="rollerskate">
            <a:extLst>
              <a:ext uri="{FF2B5EF4-FFF2-40B4-BE49-F238E27FC236}">
                <a16:creationId xmlns:a16="http://schemas.microsoft.com/office/drawing/2014/main" id="{1937FBF9-283F-4C3F-8281-253F9C4D4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689100"/>
            <a:ext cx="39941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8" name="Text Box 8">
            <a:extLst>
              <a:ext uri="{FF2B5EF4-FFF2-40B4-BE49-F238E27FC236}">
                <a16:creationId xmlns:a16="http://schemas.microsoft.com/office/drawing/2014/main" id="{5D6B0E5E-8DB3-4127-BB95-0F7FD0984DCC}"/>
              </a:ext>
            </a:extLst>
          </p:cNvPr>
          <p:cNvSpPr txBox="1">
            <a:spLocks noChangeArrowheads="1"/>
          </p:cNvSpPr>
          <p:nvPr/>
        </p:nvSpPr>
        <p:spPr bwMode="auto">
          <a:xfrm>
            <a:off x="4572000" y="1797050"/>
            <a:ext cx="3960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For example, Jody roller skates 2.1</a:t>
            </a:r>
            <a:r>
              <a:rPr lang="en-GB" altLang="en-US" sz="1000" dirty="0"/>
              <a:t> </a:t>
            </a:r>
            <a:r>
              <a:rPr lang="en-GB" altLang="en-US" dirty="0"/>
              <a:t>km to her friend Selma’s house.</a:t>
            </a:r>
          </a:p>
        </p:txBody>
      </p:sp>
      <p:sp>
        <p:nvSpPr>
          <p:cNvPr id="291849" name="Text Box 9">
            <a:extLst>
              <a:ext uri="{FF2B5EF4-FFF2-40B4-BE49-F238E27FC236}">
                <a16:creationId xmlns:a16="http://schemas.microsoft.com/office/drawing/2014/main" id="{924A15E3-49E4-4993-9AFA-0709FEC63E04}"/>
              </a:ext>
            </a:extLst>
          </p:cNvPr>
          <p:cNvSpPr txBox="1">
            <a:spLocks noChangeArrowheads="1"/>
          </p:cNvSpPr>
          <p:nvPr/>
        </p:nvSpPr>
        <p:spPr bwMode="auto">
          <a:xfrm>
            <a:off x="4572000" y="3175000"/>
            <a:ext cx="431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Her displacement however, is only 1.1</a:t>
            </a:r>
            <a:r>
              <a:rPr lang="en-GB" altLang="en-US" sz="1000" dirty="0"/>
              <a:t> </a:t>
            </a:r>
            <a:r>
              <a:rPr lang="en-GB" altLang="en-US" dirty="0"/>
              <a:t>km north east. This is the “straight line” distance she is from her starting point.</a:t>
            </a:r>
          </a:p>
        </p:txBody>
      </p:sp>
      <p:sp>
        <p:nvSpPr>
          <p:cNvPr id="291850" name="Line 10">
            <a:extLst>
              <a:ext uri="{FF2B5EF4-FFF2-40B4-BE49-F238E27FC236}">
                <a16:creationId xmlns:a16="http://schemas.microsoft.com/office/drawing/2014/main" id="{4133A5CD-1118-479C-B81F-B0F467A35320}"/>
              </a:ext>
            </a:extLst>
          </p:cNvPr>
          <p:cNvSpPr>
            <a:spLocks noChangeShapeType="1"/>
          </p:cNvSpPr>
          <p:nvPr/>
        </p:nvSpPr>
        <p:spPr bwMode="auto">
          <a:xfrm flipV="1">
            <a:off x="2663825" y="2489200"/>
            <a:ext cx="828675" cy="2265363"/>
          </a:xfrm>
          <a:prstGeom prst="line">
            <a:avLst/>
          </a:prstGeom>
          <a:noFill/>
          <a:ln w="76200">
            <a:solidFill>
              <a:srgbClr val="286DA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291851" name="Text Box 11">
            <a:extLst>
              <a:ext uri="{FF2B5EF4-FFF2-40B4-BE49-F238E27FC236}">
                <a16:creationId xmlns:a16="http://schemas.microsoft.com/office/drawing/2014/main" id="{6FAEA4FB-9798-4613-B992-CC03EB7BB1B7}"/>
              </a:ext>
            </a:extLst>
          </p:cNvPr>
          <p:cNvSpPr txBox="1">
            <a:spLocks noChangeArrowheads="1"/>
          </p:cNvSpPr>
          <p:nvPr/>
        </p:nvSpPr>
        <p:spPr bwMode="auto">
          <a:xfrm>
            <a:off x="2511425" y="5375275"/>
            <a:ext cx="2400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i="1" dirty="0">
                <a:solidFill>
                  <a:srgbClr val="286DA6"/>
                </a:solidFill>
              </a:rPr>
              <a:t>distance </a:t>
            </a:r>
          </a:p>
          <a:p>
            <a:pPr algn="ctr"/>
            <a:r>
              <a:rPr lang="en-GB" altLang="en-US" sz="2000" b="1" i="1" dirty="0" err="1">
                <a:solidFill>
                  <a:srgbClr val="286DA6"/>
                </a:solidFill>
              </a:rPr>
              <a:t>traveled</a:t>
            </a:r>
            <a:r>
              <a:rPr lang="en-GB" altLang="en-US" sz="2000" b="1" i="1" dirty="0">
                <a:solidFill>
                  <a:srgbClr val="286DA6"/>
                </a:solidFill>
              </a:rPr>
              <a:t> </a:t>
            </a:r>
          </a:p>
          <a:p>
            <a:pPr algn="ctr"/>
            <a:r>
              <a:rPr lang="en-GB" altLang="en-US" sz="2000" b="1" i="1" dirty="0">
                <a:solidFill>
                  <a:srgbClr val="286DA6"/>
                </a:solidFill>
              </a:rPr>
              <a:t>= 2.1</a:t>
            </a:r>
            <a:r>
              <a:rPr lang="en-GB" altLang="en-US" sz="900" b="1" i="1" dirty="0">
                <a:solidFill>
                  <a:srgbClr val="286DA6"/>
                </a:solidFill>
              </a:rPr>
              <a:t> </a:t>
            </a:r>
            <a:r>
              <a:rPr lang="en-GB" altLang="en-US" sz="2000" b="1" i="1" dirty="0">
                <a:solidFill>
                  <a:srgbClr val="286DA6"/>
                </a:solidFill>
              </a:rPr>
              <a:t>km</a:t>
            </a:r>
          </a:p>
        </p:txBody>
      </p:sp>
      <p:sp>
        <p:nvSpPr>
          <p:cNvPr id="291853" name="Text Box 13">
            <a:extLst>
              <a:ext uri="{FF2B5EF4-FFF2-40B4-BE49-F238E27FC236}">
                <a16:creationId xmlns:a16="http://schemas.microsoft.com/office/drawing/2014/main" id="{4306979F-9F35-4981-9AB9-6A52D51B6E98}"/>
              </a:ext>
            </a:extLst>
          </p:cNvPr>
          <p:cNvSpPr txBox="1">
            <a:spLocks noChangeArrowheads="1"/>
          </p:cNvSpPr>
          <p:nvPr/>
        </p:nvSpPr>
        <p:spPr bwMode="auto">
          <a:xfrm>
            <a:off x="1484313" y="2324100"/>
            <a:ext cx="1892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i="1">
                <a:solidFill>
                  <a:srgbClr val="286DA6"/>
                </a:solidFill>
              </a:rPr>
              <a:t>displacement = 1.1</a:t>
            </a:r>
            <a:r>
              <a:rPr lang="en-GB" altLang="en-US" sz="900" b="1" i="1">
                <a:solidFill>
                  <a:srgbClr val="286DA6"/>
                </a:solidFill>
              </a:rPr>
              <a:t> </a:t>
            </a:r>
            <a:r>
              <a:rPr lang="en-GB" altLang="en-US" sz="2000" b="1" i="1">
                <a:solidFill>
                  <a:srgbClr val="286DA6"/>
                </a:solidFill>
              </a:rPr>
              <a:t>km</a:t>
            </a:r>
          </a:p>
        </p:txBody>
      </p:sp>
      <p:sp>
        <p:nvSpPr>
          <p:cNvPr id="291854" name="Text Box 14">
            <a:extLst>
              <a:ext uri="{FF2B5EF4-FFF2-40B4-BE49-F238E27FC236}">
                <a16:creationId xmlns:a16="http://schemas.microsoft.com/office/drawing/2014/main" id="{EEAC2DAB-FAA3-4FB3-ABDA-E42F1828DEB6}"/>
              </a:ext>
            </a:extLst>
          </p:cNvPr>
          <p:cNvSpPr txBox="1">
            <a:spLocks noChangeArrowheads="1"/>
          </p:cNvSpPr>
          <p:nvPr/>
        </p:nvSpPr>
        <p:spPr bwMode="auto">
          <a:xfrm>
            <a:off x="4572000" y="4918075"/>
            <a:ext cx="39227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Like velocity, displacement measurements must include an indication </a:t>
            </a:r>
            <a:br>
              <a:rPr lang="en-GB" altLang="en-US" dirty="0"/>
            </a:br>
            <a:r>
              <a:rPr lang="en-GB" altLang="en-US" dirty="0"/>
              <a:t>of </a:t>
            </a:r>
            <a:r>
              <a:rPr lang="en-GB" altLang="en-US" b="1" dirty="0">
                <a:solidFill>
                  <a:srgbClr val="286DA6"/>
                </a:solidFill>
              </a:rPr>
              <a:t>direction</a:t>
            </a:r>
            <a:r>
              <a:rPr lang="en-GB" altLang="en-US" dirty="0"/>
              <a:t>.</a:t>
            </a:r>
          </a:p>
        </p:txBody>
      </p:sp>
      <p:pic>
        <p:nvPicPr>
          <p:cNvPr id="12" name="Picture 19">
            <a:hlinkClick r:id="" action="ppaction://hlinkshowjump?jump=nextslide"/>
            <a:extLst>
              <a:ext uri="{FF2B5EF4-FFF2-40B4-BE49-F238E27FC236}">
                <a16:creationId xmlns:a16="http://schemas.microsoft.com/office/drawing/2014/main" id="{39C81E75-1EC2-46B0-8F7B-A78EE2C849F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84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91847"/>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918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1849"/>
                                        </p:tgtEl>
                                        <p:attrNameLst>
                                          <p:attrName>style.visibility</p:attrName>
                                        </p:attrNameLst>
                                      </p:cBhvr>
                                      <p:to>
                                        <p:strVal val="visible"/>
                                      </p:to>
                                    </p:set>
                                  </p:childTnLst>
                                </p:cTn>
                              </p:par>
                            </p:childTnLst>
                          </p:cTn>
                        </p:par>
                        <p:par>
                          <p:cTn id="17" fill="hold" nodeType="afterGroup">
                            <p:stCondLst>
                              <p:cond delay="0"/>
                            </p:stCondLst>
                            <p:childTnLst>
                              <p:par>
                                <p:cTn id="18" presetID="22" presetClass="entr" presetSubtype="4" fill="hold" nodeType="afterEffect">
                                  <p:stCondLst>
                                    <p:cond delay="0"/>
                                  </p:stCondLst>
                                  <p:childTnLst>
                                    <p:set>
                                      <p:cBhvr>
                                        <p:cTn id="19" dur="1" fill="hold">
                                          <p:stCondLst>
                                            <p:cond delay="0"/>
                                          </p:stCondLst>
                                        </p:cTn>
                                        <p:tgtEl>
                                          <p:spTgt spid="291850"/>
                                        </p:tgtEl>
                                        <p:attrNameLst>
                                          <p:attrName>style.visibility</p:attrName>
                                        </p:attrNameLst>
                                      </p:cBhvr>
                                      <p:to>
                                        <p:strVal val="visible"/>
                                      </p:to>
                                    </p:set>
                                    <p:animEffect transition="in" filter="wipe(down)">
                                      <p:cBhvr>
                                        <p:cTn id="20" dur="500"/>
                                        <p:tgtEl>
                                          <p:spTgt spid="291850"/>
                                        </p:tgtEl>
                                      </p:cBhvr>
                                    </p:animEffec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9185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9185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8" grpId="0"/>
      <p:bldP spid="291849" grpId="0"/>
      <p:bldP spid="291851" grpId="0"/>
      <p:bldP spid="291853" grpId="0"/>
      <p:bldP spid="2918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6" descr="Distance_time_graphs_21.1.png">
            <a:extLst>
              <a:ext uri="{FF2B5EF4-FFF2-40B4-BE49-F238E27FC236}">
                <a16:creationId xmlns:a16="http://schemas.microsoft.com/office/drawing/2014/main" id="{1E5B91EF-76ED-4E0D-92E0-1B25FFB17E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38" y="2463800"/>
            <a:ext cx="40227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2" descr="Distance_time_graphs_21.2.png">
            <a:extLst>
              <a:ext uri="{FF2B5EF4-FFF2-40B4-BE49-F238E27FC236}">
                <a16:creationId xmlns:a16="http://schemas.microsoft.com/office/drawing/2014/main" id="{D6BE0FA1-22E5-464A-83D9-A5C1F2F635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2406650"/>
            <a:ext cx="26162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a:extLst>
              <a:ext uri="{FF2B5EF4-FFF2-40B4-BE49-F238E27FC236}">
                <a16:creationId xmlns:a16="http://schemas.microsoft.com/office/drawing/2014/main" id="{A988E0CC-B4B5-4F88-9FBA-B2FC7624E294}"/>
              </a:ext>
            </a:extLst>
          </p:cNvPr>
          <p:cNvSpPr>
            <a:spLocks noGrp="1" noChangeArrowheads="1"/>
          </p:cNvSpPr>
          <p:nvPr>
            <p:ph type="title"/>
          </p:nvPr>
        </p:nvSpPr>
        <p:spPr/>
        <p:txBody>
          <a:bodyPr/>
          <a:lstStyle/>
          <a:p>
            <a:r>
              <a:rPr lang="en-GB" altLang="en-US"/>
              <a:t>Displacement–time graphs</a:t>
            </a:r>
          </a:p>
        </p:txBody>
      </p:sp>
      <p:sp>
        <p:nvSpPr>
          <p:cNvPr id="30726" name="Text Box 5">
            <a:extLst>
              <a:ext uri="{FF2B5EF4-FFF2-40B4-BE49-F238E27FC236}">
                <a16:creationId xmlns:a16="http://schemas.microsoft.com/office/drawing/2014/main" id="{14C33993-CB62-49DA-846E-523D7A409D61}"/>
              </a:ext>
            </a:extLst>
          </p:cNvPr>
          <p:cNvSpPr txBox="1">
            <a:spLocks noChangeArrowheads="1"/>
          </p:cNvSpPr>
          <p:nvPr/>
        </p:nvSpPr>
        <p:spPr bwMode="auto">
          <a:xfrm>
            <a:off x="352425"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a:t>
            </a:r>
            <a:r>
              <a:rPr lang="en-GB" altLang="en-US" b="1" dirty="0">
                <a:solidFill>
                  <a:srgbClr val="286DA6"/>
                </a:solidFill>
              </a:rPr>
              <a:t>displacement–time graph </a:t>
            </a:r>
            <a:r>
              <a:rPr lang="en-GB" altLang="en-US" dirty="0"/>
              <a:t>shows how the “straight line” distance from an object’s starting point varies with time.</a:t>
            </a:r>
          </a:p>
        </p:txBody>
      </p:sp>
      <p:sp>
        <p:nvSpPr>
          <p:cNvPr id="30727" name="Text Box 8">
            <a:extLst>
              <a:ext uri="{FF2B5EF4-FFF2-40B4-BE49-F238E27FC236}">
                <a16:creationId xmlns:a16="http://schemas.microsoft.com/office/drawing/2014/main" id="{824BA64E-0179-46AC-B64B-3CA43B1D6EAB}"/>
              </a:ext>
            </a:extLst>
          </p:cNvPr>
          <p:cNvSpPr txBox="1">
            <a:spLocks noChangeArrowheads="1"/>
          </p:cNvSpPr>
          <p:nvPr/>
        </p:nvSpPr>
        <p:spPr bwMode="auto">
          <a:xfrm>
            <a:off x="360363" y="1711325"/>
            <a:ext cx="8172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Mark runs a distance of 10</a:t>
            </a:r>
            <a:r>
              <a:rPr lang="en-GB" altLang="en-US" sz="1000"/>
              <a:t> </a:t>
            </a:r>
            <a:r>
              <a:rPr lang="en-GB" altLang="en-US"/>
              <a:t>km at a constant speed. </a:t>
            </a:r>
            <a:br>
              <a:rPr lang="en-GB" altLang="en-US"/>
            </a:br>
            <a:r>
              <a:rPr lang="en-GB" altLang="en-US"/>
              <a:t>His route is shown below.</a:t>
            </a:r>
          </a:p>
        </p:txBody>
      </p:sp>
      <p:sp>
        <p:nvSpPr>
          <p:cNvPr id="9" name="Text Box 9">
            <a:extLst>
              <a:ext uri="{FF2B5EF4-FFF2-40B4-BE49-F238E27FC236}">
                <a16:creationId xmlns:a16="http://schemas.microsoft.com/office/drawing/2014/main" id="{B8A929C2-AD97-48FC-A84F-8DB474CBF873}"/>
              </a:ext>
            </a:extLst>
          </p:cNvPr>
          <p:cNvSpPr txBox="1">
            <a:spLocks noChangeArrowheads="1"/>
          </p:cNvSpPr>
          <p:nvPr/>
        </p:nvSpPr>
        <p:spPr bwMode="auto">
          <a:xfrm>
            <a:off x="360363" y="4649788"/>
            <a:ext cx="4795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Since Mark’s speed was constant, a </a:t>
            </a:r>
            <a:r>
              <a:rPr lang="en-GB" altLang="en-US" b="1" dirty="0">
                <a:solidFill>
                  <a:srgbClr val="286DA6"/>
                </a:solidFill>
              </a:rPr>
              <a:t>distance–time graph </a:t>
            </a:r>
            <a:r>
              <a:rPr lang="en-GB" altLang="en-US" dirty="0"/>
              <a:t>of his journey is a straight line.</a:t>
            </a:r>
          </a:p>
        </p:txBody>
      </p:sp>
      <p:cxnSp>
        <p:nvCxnSpPr>
          <p:cNvPr id="34" name="Straight Connector 33">
            <a:extLst>
              <a:ext uri="{FF2B5EF4-FFF2-40B4-BE49-F238E27FC236}">
                <a16:creationId xmlns:a16="http://schemas.microsoft.com/office/drawing/2014/main" id="{6941C40A-B9D8-4040-874C-054EFAAC6427}"/>
              </a:ext>
            </a:extLst>
          </p:cNvPr>
          <p:cNvCxnSpPr>
            <a:cxnSpLocks noChangeShapeType="1"/>
          </p:cNvCxnSpPr>
          <p:nvPr/>
        </p:nvCxnSpPr>
        <p:spPr bwMode="auto">
          <a:xfrm flipV="1">
            <a:off x="5803900" y="2425700"/>
            <a:ext cx="1690688" cy="3319463"/>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35" name="Oval 34">
            <a:extLst>
              <a:ext uri="{FF2B5EF4-FFF2-40B4-BE49-F238E27FC236}">
                <a16:creationId xmlns:a16="http://schemas.microsoft.com/office/drawing/2014/main" id="{EB40CC75-1BEB-42D6-ADBC-C718D86CF6E0}"/>
              </a:ext>
            </a:extLst>
          </p:cNvPr>
          <p:cNvSpPr>
            <a:spLocks noChangeArrowheads="1"/>
          </p:cNvSpPr>
          <p:nvPr/>
        </p:nvSpPr>
        <p:spPr bwMode="auto">
          <a:xfrm>
            <a:off x="5764213" y="5697538"/>
            <a:ext cx="88900" cy="87312"/>
          </a:xfrm>
          <a:prstGeom prst="ellipse">
            <a:avLst/>
          </a:prstGeom>
          <a:solidFill>
            <a:srgbClr val="C00000"/>
          </a:solidFill>
          <a:ln w="19050" algn="ctr">
            <a:solidFill>
              <a:schemeClr val="bg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6" name="Oval 35">
            <a:extLst>
              <a:ext uri="{FF2B5EF4-FFF2-40B4-BE49-F238E27FC236}">
                <a16:creationId xmlns:a16="http://schemas.microsoft.com/office/drawing/2014/main" id="{2FAB0C8C-938F-43CA-8658-00B1DC9E071F}"/>
              </a:ext>
            </a:extLst>
          </p:cNvPr>
          <p:cNvSpPr>
            <a:spLocks noChangeArrowheads="1"/>
          </p:cNvSpPr>
          <p:nvPr/>
        </p:nvSpPr>
        <p:spPr bwMode="auto">
          <a:xfrm>
            <a:off x="7458075" y="2370138"/>
            <a:ext cx="87313" cy="88900"/>
          </a:xfrm>
          <a:prstGeom prst="ellipse">
            <a:avLst/>
          </a:prstGeom>
          <a:solidFill>
            <a:srgbClr val="C00000"/>
          </a:solidFill>
          <a:ln w="19050" algn="ctr">
            <a:solidFill>
              <a:schemeClr val="bg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2" name="Picture 19">
            <a:hlinkClick r:id="" action="ppaction://hlinkshowjump?jump=nextslide"/>
            <a:extLst>
              <a:ext uri="{FF2B5EF4-FFF2-40B4-BE49-F238E27FC236}">
                <a16:creationId xmlns:a16="http://schemas.microsoft.com/office/drawing/2014/main" id="{97A4A660-92E7-4C66-8FDD-D4348EEAF6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A5E7AF64-6721-49C4-BFB6-C73FAB41538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Distance_time_graphs_21.1.png">
            <a:extLst>
              <a:ext uri="{FF2B5EF4-FFF2-40B4-BE49-F238E27FC236}">
                <a16:creationId xmlns:a16="http://schemas.microsoft.com/office/drawing/2014/main" id="{5CB402F3-4B5B-4FAB-A49E-F07F1F9109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38" y="2463800"/>
            <a:ext cx="40227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5" descr="Distance_time_graphs_22.1.png">
            <a:extLst>
              <a:ext uri="{FF2B5EF4-FFF2-40B4-BE49-F238E27FC236}">
                <a16:creationId xmlns:a16="http://schemas.microsoft.com/office/drawing/2014/main" id="{7FDF065E-3C7B-49E8-AC0D-DD3787AC9F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5852" y="2397121"/>
            <a:ext cx="2581200" cy="38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3">
            <a:extLst>
              <a:ext uri="{FF2B5EF4-FFF2-40B4-BE49-F238E27FC236}">
                <a16:creationId xmlns:a16="http://schemas.microsoft.com/office/drawing/2014/main" id="{64879321-9A08-486B-A770-BEE48FC3BE59}"/>
              </a:ext>
            </a:extLst>
          </p:cNvPr>
          <p:cNvSpPr>
            <a:spLocks noGrp="1" noChangeArrowheads="1"/>
          </p:cNvSpPr>
          <p:nvPr>
            <p:ph type="title"/>
          </p:nvPr>
        </p:nvSpPr>
        <p:spPr/>
        <p:txBody>
          <a:bodyPr/>
          <a:lstStyle/>
          <a:p>
            <a:r>
              <a:rPr lang="en-GB" altLang="en-US"/>
              <a:t>Displacement–time graphs</a:t>
            </a:r>
          </a:p>
        </p:txBody>
      </p:sp>
      <p:sp>
        <p:nvSpPr>
          <p:cNvPr id="31750" name="Text Box 5">
            <a:extLst>
              <a:ext uri="{FF2B5EF4-FFF2-40B4-BE49-F238E27FC236}">
                <a16:creationId xmlns:a16="http://schemas.microsoft.com/office/drawing/2014/main" id="{4BD98643-0E5A-4260-801E-36CB2636F661}"/>
              </a:ext>
            </a:extLst>
          </p:cNvPr>
          <p:cNvSpPr txBox="1">
            <a:spLocks noChangeArrowheads="1"/>
          </p:cNvSpPr>
          <p:nvPr/>
        </p:nvSpPr>
        <p:spPr bwMode="auto">
          <a:xfrm>
            <a:off x="352425"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a:t>
            </a:r>
            <a:r>
              <a:rPr lang="en-GB" altLang="en-US" b="1" dirty="0">
                <a:solidFill>
                  <a:srgbClr val="286DA6"/>
                </a:solidFill>
              </a:rPr>
              <a:t>displacement–time graph </a:t>
            </a:r>
            <a:r>
              <a:rPr lang="en-GB" altLang="en-US" dirty="0"/>
              <a:t>shows how the “straight line” distance from an object’s starting point varies with time.</a:t>
            </a:r>
          </a:p>
        </p:txBody>
      </p:sp>
      <p:sp>
        <p:nvSpPr>
          <p:cNvPr id="31751" name="Text Box 8">
            <a:extLst>
              <a:ext uri="{FF2B5EF4-FFF2-40B4-BE49-F238E27FC236}">
                <a16:creationId xmlns:a16="http://schemas.microsoft.com/office/drawing/2014/main" id="{04FE1661-C1E9-4DE4-A574-E2055876BEC3}"/>
              </a:ext>
            </a:extLst>
          </p:cNvPr>
          <p:cNvSpPr txBox="1">
            <a:spLocks noChangeArrowheads="1"/>
          </p:cNvSpPr>
          <p:nvPr/>
        </p:nvSpPr>
        <p:spPr bwMode="auto">
          <a:xfrm>
            <a:off x="360363" y="1711325"/>
            <a:ext cx="8172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Mark runs a distance of 10</a:t>
            </a:r>
            <a:r>
              <a:rPr lang="en-GB" altLang="en-US" sz="1000"/>
              <a:t> </a:t>
            </a:r>
            <a:r>
              <a:rPr lang="en-GB" altLang="en-US"/>
              <a:t>km at a constant speed. </a:t>
            </a:r>
            <a:br>
              <a:rPr lang="en-GB" altLang="en-US"/>
            </a:br>
            <a:r>
              <a:rPr lang="en-GB" altLang="en-US"/>
              <a:t>His route is shown below.</a:t>
            </a:r>
          </a:p>
        </p:txBody>
      </p:sp>
      <p:sp>
        <p:nvSpPr>
          <p:cNvPr id="8" name="Text Box 9">
            <a:extLst>
              <a:ext uri="{FF2B5EF4-FFF2-40B4-BE49-F238E27FC236}">
                <a16:creationId xmlns:a16="http://schemas.microsoft.com/office/drawing/2014/main" id="{72D26394-BCCA-4C55-B918-507A05DAAFC5}"/>
              </a:ext>
            </a:extLst>
          </p:cNvPr>
          <p:cNvSpPr txBox="1">
            <a:spLocks noChangeArrowheads="1"/>
          </p:cNvSpPr>
          <p:nvPr/>
        </p:nvSpPr>
        <p:spPr bwMode="auto">
          <a:xfrm>
            <a:off x="360364" y="4651375"/>
            <a:ext cx="448257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As Mark runs from point </a:t>
            </a:r>
            <a:r>
              <a:rPr lang="en-GB" altLang="en-US" b="1" dirty="0">
                <a:solidFill>
                  <a:srgbClr val="286DA6"/>
                </a:solidFill>
              </a:rPr>
              <a:t>A</a:t>
            </a:r>
            <a:r>
              <a:rPr lang="en-GB" altLang="en-US" dirty="0"/>
              <a:t> to </a:t>
            </a:r>
            <a:br>
              <a:rPr lang="en-GB" altLang="en-US" dirty="0"/>
            </a:br>
            <a:r>
              <a:rPr lang="en-GB" altLang="en-US" dirty="0"/>
              <a:t>point </a:t>
            </a:r>
            <a:r>
              <a:rPr lang="en-GB" altLang="en-US" b="1" dirty="0">
                <a:solidFill>
                  <a:srgbClr val="286DA6"/>
                </a:solidFill>
              </a:rPr>
              <a:t>B</a:t>
            </a:r>
            <a:r>
              <a:rPr lang="en-GB" altLang="en-US" dirty="0"/>
              <a:t>, his </a:t>
            </a:r>
            <a:r>
              <a:rPr lang="en-GB" altLang="en-US" b="1" dirty="0">
                <a:solidFill>
                  <a:srgbClr val="286DA6"/>
                </a:solidFill>
              </a:rPr>
              <a:t>displacement</a:t>
            </a:r>
            <a:r>
              <a:rPr lang="en-GB" altLang="en-US" dirty="0"/>
              <a:t> from his starting point increases.</a:t>
            </a:r>
          </a:p>
        </p:txBody>
      </p:sp>
      <p:cxnSp>
        <p:nvCxnSpPr>
          <p:cNvPr id="35" name="Straight Connector 34">
            <a:extLst>
              <a:ext uri="{FF2B5EF4-FFF2-40B4-BE49-F238E27FC236}">
                <a16:creationId xmlns:a16="http://schemas.microsoft.com/office/drawing/2014/main" id="{3E8FFD73-2B9A-4F37-A611-44D91E4AB720}"/>
              </a:ext>
            </a:extLst>
          </p:cNvPr>
          <p:cNvCxnSpPr>
            <a:cxnSpLocks noChangeShapeType="1"/>
          </p:cNvCxnSpPr>
          <p:nvPr/>
        </p:nvCxnSpPr>
        <p:spPr bwMode="auto">
          <a:xfrm flipV="1">
            <a:off x="5803900" y="4413250"/>
            <a:ext cx="679450" cy="1331913"/>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36" name="Oval 35">
            <a:extLst>
              <a:ext uri="{FF2B5EF4-FFF2-40B4-BE49-F238E27FC236}">
                <a16:creationId xmlns:a16="http://schemas.microsoft.com/office/drawing/2014/main" id="{31D1FF52-673C-4F77-86AF-489D88037E08}"/>
              </a:ext>
            </a:extLst>
          </p:cNvPr>
          <p:cNvSpPr>
            <a:spLocks noChangeArrowheads="1"/>
          </p:cNvSpPr>
          <p:nvPr/>
        </p:nvSpPr>
        <p:spPr bwMode="auto">
          <a:xfrm>
            <a:off x="5764213" y="5697538"/>
            <a:ext cx="88900" cy="87312"/>
          </a:xfrm>
          <a:prstGeom prst="ellipse">
            <a:avLst/>
          </a:prstGeom>
          <a:solidFill>
            <a:srgbClr val="C00000"/>
          </a:solidFill>
          <a:ln w="19050" algn="ctr">
            <a:solidFill>
              <a:schemeClr val="bg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7" name="Oval 36">
            <a:extLst>
              <a:ext uri="{FF2B5EF4-FFF2-40B4-BE49-F238E27FC236}">
                <a16:creationId xmlns:a16="http://schemas.microsoft.com/office/drawing/2014/main" id="{C992A04C-ECA6-461E-BEBE-266D48BB524D}"/>
              </a:ext>
            </a:extLst>
          </p:cNvPr>
          <p:cNvSpPr>
            <a:spLocks noChangeArrowheads="1"/>
          </p:cNvSpPr>
          <p:nvPr/>
        </p:nvSpPr>
        <p:spPr bwMode="auto">
          <a:xfrm>
            <a:off x="6435549" y="4368624"/>
            <a:ext cx="88900" cy="87312"/>
          </a:xfrm>
          <a:prstGeom prst="ellipse">
            <a:avLst/>
          </a:prstGeom>
          <a:solidFill>
            <a:srgbClr val="C00000"/>
          </a:solidFill>
          <a:ln w="19050" algn="ctr">
            <a:solidFill>
              <a:schemeClr val="bg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2" name="Picture 19">
            <a:hlinkClick r:id="" action="ppaction://hlinkshowjump?jump=nextslide"/>
            <a:extLst>
              <a:ext uri="{FF2B5EF4-FFF2-40B4-BE49-F238E27FC236}">
                <a16:creationId xmlns:a16="http://schemas.microsoft.com/office/drawing/2014/main" id="{C2E1AF4A-DCF5-4355-AA21-FE68FD847E4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AF98984A-9270-4D89-8FA5-3CC476C5AD3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5" descr="Distance_time_graphs_22.1.png">
            <a:extLst>
              <a:ext uri="{FF2B5EF4-FFF2-40B4-BE49-F238E27FC236}">
                <a16:creationId xmlns:a16="http://schemas.microsoft.com/office/drawing/2014/main" id="{C39C22E3-0C10-4645-836B-9C2D5A4456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5852" y="2397121"/>
            <a:ext cx="2581200" cy="38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2553EAF9-D8B9-4213-819C-1E506B532DFE}"/>
              </a:ext>
            </a:extLst>
          </p:cNvPr>
          <p:cNvSpPr>
            <a:spLocks noGrp="1" noChangeArrowheads="1"/>
          </p:cNvSpPr>
          <p:nvPr>
            <p:ph type="title"/>
          </p:nvPr>
        </p:nvSpPr>
        <p:spPr/>
        <p:txBody>
          <a:bodyPr/>
          <a:lstStyle/>
          <a:p>
            <a:r>
              <a:rPr lang="en-GB" altLang="en-US" dirty="0"/>
              <a:t>Displacement–time graphs</a:t>
            </a:r>
          </a:p>
        </p:txBody>
      </p:sp>
      <p:sp>
        <p:nvSpPr>
          <p:cNvPr id="32773" name="Text Box 5">
            <a:extLst>
              <a:ext uri="{FF2B5EF4-FFF2-40B4-BE49-F238E27FC236}">
                <a16:creationId xmlns:a16="http://schemas.microsoft.com/office/drawing/2014/main" id="{A7FE153F-ADDB-4016-A70A-6D3317BB465A}"/>
              </a:ext>
            </a:extLst>
          </p:cNvPr>
          <p:cNvSpPr txBox="1">
            <a:spLocks noChangeArrowheads="1"/>
          </p:cNvSpPr>
          <p:nvPr/>
        </p:nvSpPr>
        <p:spPr bwMode="auto">
          <a:xfrm>
            <a:off x="352425"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a:t>
            </a:r>
            <a:r>
              <a:rPr lang="en-GB" altLang="en-US" b="1" dirty="0">
                <a:solidFill>
                  <a:srgbClr val="286DA6"/>
                </a:solidFill>
              </a:rPr>
              <a:t>displacement–time graph </a:t>
            </a:r>
            <a:r>
              <a:rPr lang="en-GB" altLang="en-US" dirty="0"/>
              <a:t>shows how the “straight line” distance from an object’s starting point varies with time.</a:t>
            </a:r>
          </a:p>
        </p:txBody>
      </p:sp>
      <p:sp>
        <p:nvSpPr>
          <p:cNvPr id="32774" name="Text Box 8">
            <a:extLst>
              <a:ext uri="{FF2B5EF4-FFF2-40B4-BE49-F238E27FC236}">
                <a16:creationId xmlns:a16="http://schemas.microsoft.com/office/drawing/2014/main" id="{DAF467B1-8653-4A3E-A501-189CE3E08D47}"/>
              </a:ext>
            </a:extLst>
          </p:cNvPr>
          <p:cNvSpPr txBox="1">
            <a:spLocks noChangeArrowheads="1"/>
          </p:cNvSpPr>
          <p:nvPr/>
        </p:nvSpPr>
        <p:spPr bwMode="auto">
          <a:xfrm>
            <a:off x="360363" y="1711325"/>
            <a:ext cx="8172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Mark runs a distance of 10</a:t>
            </a:r>
            <a:r>
              <a:rPr lang="en-GB" altLang="en-US" sz="1000"/>
              <a:t> </a:t>
            </a:r>
            <a:r>
              <a:rPr lang="en-GB" altLang="en-US"/>
              <a:t>km at a constant speed. </a:t>
            </a:r>
            <a:br>
              <a:rPr lang="en-GB" altLang="en-US"/>
            </a:br>
            <a:r>
              <a:rPr lang="en-GB" altLang="en-US"/>
              <a:t>His route is shown below.</a:t>
            </a:r>
          </a:p>
        </p:txBody>
      </p:sp>
      <p:sp>
        <p:nvSpPr>
          <p:cNvPr id="7" name="Text Box 9">
            <a:extLst>
              <a:ext uri="{FF2B5EF4-FFF2-40B4-BE49-F238E27FC236}">
                <a16:creationId xmlns:a16="http://schemas.microsoft.com/office/drawing/2014/main" id="{AC8A9E56-89DB-48AD-9698-3592A29B408D}"/>
              </a:ext>
            </a:extLst>
          </p:cNvPr>
          <p:cNvSpPr txBox="1">
            <a:spLocks noChangeArrowheads="1"/>
          </p:cNvSpPr>
          <p:nvPr/>
        </p:nvSpPr>
        <p:spPr bwMode="auto">
          <a:xfrm>
            <a:off x="360363" y="4302125"/>
            <a:ext cx="49244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As Mark runs from point </a:t>
            </a:r>
            <a:r>
              <a:rPr lang="en-GB" altLang="en-US" b="1" dirty="0">
                <a:solidFill>
                  <a:srgbClr val="286DA6"/>
                </a:solidFill>
              </a:rPr>
              <a:t>B</a:t>
            </a:r>
            <a:r>
              <a:rPr lang="en-GB" altLang="en-US" dirty="0"/>
              <a:t> to </a:t>
            </a:r>
            <a:br>
              <a:rPr lang="en-GB" altLang="en-US" dirty="0"/>
            </a:br>
            <a:r>
              <a:rPr lang="en-GB" altLang="en-US" dirty="0"/>
              <a:t>point </a:t>
            </a:r>
            <a:r>
              <a:rPr lang="en-GB" altLang="en-US" b="1" dirty="0">
                <a:solidFill>
                  <a:srgbClr val="286DA6"/>
                </a:solidFill>
              </a:rPr>
              <a:t>C</a:t>
            </a:r>
            <a:r>
              <a:rPr lang="en-GB" altLang="en-US" dirty="0"/>
              <a:t>, the “straight line” distance from him to the starting point does not change. His </a:t>
            </a:r>
            <a:r>
              <a:rPr lang="en-GB" altLang="en-US" b="1" dirty="0">
                <a:solidFill>
                  <a:srgbClr val="286DA6"/>
                </a:solidFill>
              </a:rPr>
              <a:t>displacement</a:t>
            </a:r>
            <a:r>
              <a:rPr lang="en-GB" altLang="en-US" dirty="0"/>
              <a:t> stays the same.</a:t>
            </a:r>
          </a:p>
        </p:txBody>
      </p:sp>
      <p:cxnSp>
        <p:nvCxnSpPr>
          <p:cNvPr id="32776" name="Straight Connector 34">
            <a:extLst>
              <a:ext uri="{FF2B5EF4-FFF2-40B4-BE49-F238E27FC236}">
                <a16:creationId xmlns:a16="http://schemas.microsoft.com/office/drawing/2014/main" id="{3FB82F32-7FF7-4094-AC32-2C6AA6C5FB51}"/>
              </a:ext>
            </a:extLst>
          </p:cNvPr>
          <p:cNvCxnSpPr>
            <a:cxnSpLocks noChangeShapeType="1"/>
          </p:cNvCxnSpPr>
          <p:nvPr/>
        </p:nvCxnSpPr>
        <p:spPr bwMode="auto">
          <a:xfrm flipV="1">
            <a:off x="5803900" y="4413250"/>
            <a:ext cx="679450" cy="1331913"/>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32777" name="Oval 35">
            <a:extLst>
              <a:ext uri="{FF2B5EF4-FFF2-40B4-BE49-F238E27FC236}">
                <a16:creationId xmlns:a16="http://schemas.microsoft.com/office/drawing/2014/main" id="{53ADAA29-16DF-4B5C-BF8B-B74B8F2D04BE}"/>
              </a:ext>
            </a:extLst>
          </p:cNvPr>
          <p:cNvSpPr>
            <a:spLocks noChangeArrowheads="1"/>
          </p:cNvSpPr>
          <p:nvPr/>
        </p:nvSpPr>
        <p:spPr bwMode="auto">
          <a:xfrm>
            <a:off x="5764213" y="5697538"/>
            <a:ext cx="88900" cy="87312"/>
          </a:xfrm>
          <a:prstGeom prst="ellipse">
            <a:avLst/>
          </a:prstGeom>
          <a:solidFill>
            <a:srgbClr val="C00000"/>
          </a:solidFill>
          <a:ln w="19050" algn="ctr">
            <a:solidFill>
              <a:schemeClr val="bg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cxnSp>
        <p:nvCxnSpPr>
          <p:cNvPr id="42" name="Straight Connector 41">
            <a:extLst>
              <a:ext uri="{FF2B5EF4-FFF2-40B4-BE49-F238E27FC236}">
                <a16:creationId xmlns:a16="http://schemas.microsoft.com/office/drawing/2014/main" id="{D660F7B7-BFEF-40B4-8476-352319970E31}"/>
              </a:ext>
            </a:extLst>
          </p:cNvPr>
          <p:cNvCxnSpPr>
            <a:cxnSpLocks noChangeShapeType="1"/>
          </p:cNvCxnSpPr>
          <p:nvPr/>
        </p:nvCxnSpPr>
        <p:spPr bwMode="auto">
          <a:xfrm flipH="1">
            <a:off x="6491288" y="4401961"/>
            <a:ext cx="334962"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32779" name="Oval 36">
            <a:extLst>
              <a:ext uri="{FF2B5EF4-FFF2-40B4-BE49-F238E27FC236}">
                <a16:creationId xmlns:a16="http://schemas.microsoft.com/office/drawing/2014/main" id="{9E3FF6F8-F489-4A39-BB04-093B35E49E5B}"/>
              </a:ext>
            </a:extLst>
          </p:cNvPr>
          <p:cNvSpPr>
            <a:spLocks noChangeArrowheads="1"/>
          </p:cNvSpPr>
          <p:nvPr/>
        </p:nvSpPr>
        <p:spPr bwMode="auto">
          <a:xfrm>
            <a:off x="6435549" y="4370211"/>
            <a:ext cx="88900" cy="87313"/>
          </a:xfrm>
          <a:prstGeom prst="ellipse">
            <a:avLst/>
          </a:prstGeom>
          <a:solidFill>
            <a:srgbClr val="C00000"/>
          </a:solidFill>
          <a:ln w="19050" algn="ctr">
            <a:solidFill>
              <a:schemeClr val="bg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5" name="Oval 44">
            <a:extLst>
              <a:ext uri="{FF2B5EF4-FFF2-40B4-BE49-F238E27FC236}">
                <a16:creationId xmlns:a16="http://schemas.microsoft.com/office/drawing/2014/main" id="{765FD61B-9BF0-4CFA-B7D7-82205561A177}"/>
              </a:ext>
            </a:extLst>
          </p:cNvPr>
          <p:cNvSpPr>
            <a:spLocks noChangeArrowheads="1"/>
          </p:cNvSpPr>
          <p:nvPr/>
        </p:nvSpPr>
        <p:spPr bwMode="auto">
          <a:xfrm>
            <a:off x="6768924" y="4370211"/>
            <a:ext cx="88900" cy="87313"/>
          </a:xfrm>
          <a:prstGeom prst="ellipse">
            <a:avLst/>
          </a:prstGeom>
          <a:solidFill>
            <a:srgbClr val="C00000"/>
          </a:solidFill>
          <a:ln w="19050" algn="ctr">
            <a:solidFill>
              <a:schemeClr val="bg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2781" name="Picture 27" descr="Distance_time_graphs_21.1.png">
            <a:extLst>
              <a:ext uri="{FF2B5EF4-FFF2-40B4-BE49-F238E27FC236}">
                <a16:creationId xmlns:a16="http://schemas.microsoft.com/office/drawing/2014/main" id="{BD0E06B1-3E7F-4237-9F7C-0C711676FD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838" y="2463800"/>
            <a:ext cx="40227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a:hlinkClick r:id="" action="ppaction://hlinkshowjump?jump=nextslide"/>
            <a:extLst>
              <a:ext uri="{FF2B5EF4-FFF2-40B4-BE49-F238E27FC236}">
                <a16:creationId xmlns:a16="http://schemas.microsoft.com/office/drawing/2014/main" id="{C081F9E7-5285-4C4D-82CE-9DB4DCC5A27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D2155A4C-42D1-4637-94D8-13D6CBC4710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5" descr="Distance_time_graphs_22.1.png">
            <a:extLst>
              <a:ext uri="{FF2B5EF4-FFF2-40B4-BE49-F238E27FC236}">
                <a16:creationId xmlns:a16="http://schemas.microsoft.com/office/drawing/2014/main" id="{35C1F9EB-683B-472B-9294-C97B028D52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5852" y="2397121"/>
            <a:ext cx="2581200" cy="387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a:extLst>
              <a:ext uri="{FF2B5EF4-FFF2-40B4-BE49-F238E27FC236}">
                <a16:creationId xmlns:a16="http://schemas.microsoft.com/office/drawing/2014/main" id="{ADEFF4D4-2DE9-4EA6-B215-A3E12CDAAA3A}"/>
              </a:ext>
            </a:extLst>
          </p:cNvPr>
          <p:cNvSpPr txBox="1">
            <a:spLocks noChangeArrowheads="1"/>
          </p:cNvSpPr>
          <p:nvPr/>
        </p:nvSpPr>
        <p:spPr bwMode="auto">
          <a:xfrm>
            <a:off x="352425"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a:t>
            </a:r>
            <a:r>
              <a:rPr lang="en-GB" altLang="en-US" b="1" dirty="0">
                <a:solidFill>
                  <a:srgbClr val="286DA6"/>
                </a:solidFill>
              </a:rPr>
              <a:t>displacement–time graph </a:t>
            </a:r>
            <a:r>
              <a:rPr lang="en-GB" altLang="en-US" dirty="0"/>
              <a:t>shows how the “straight line” distance from an object’s starting point varies with time.</a:t>
            </a:r>
          </a:p>
        </p:txBody>
      </p:sp>
      <p:sp>
        <p:nvSpPr>
          <p:cNvPr id="33798" name="Text Box 8">
            <a:extLst>
              <a:ext uri="{FF2B5EF4-FFF2-40B4-BE49-F238E27FC236}">
                <a16:creationId xmlns:a16="http://schemas.microsoft.com/office/drawing/2014/main" id="{D55534D4-7B48-40AF-9A0A-2B69C748769E}"/>
              </a:ext>
            </a:extLst>
          </p:cNvPr>
          <p:cNvSpPr txBox="1">
            <a:spLocks noChangeArrowheads="1"/>
          </p:cNvSpPr>
          <p:nvPr/>
        </p:nvSpPr>
        <p:spPr bwMode="auto">
          <a:xfrm>
            <a:off x="360363" y="1711325"/>
            <a:ext cx="8172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Mark runs a distance of 10</a:t>
            </a:r>
            <a:r>
              <a:rPr lang="en-GB" altLang="en-US" sz="1000"/>
              <a:t> </a:t>
            </a:r>
            <a:r>
              <a:rPr lang="en-GB" altLang="en-US"/>
              <a:t>km at a constant speed. </a:t>
            </a:r>
            <a:br>
              <a:rPr lang="en-GB" altLang="en-US"/>
            </a:br>
            <a:r>
              <a:rPr lang="en-GB" altLang="en-US"/>
              <a:t>His route is shown below.</a:t>
            </a:r>
          </a:p>
        </p:txBody>
      </p:sp>
      <p:sp>
        <p:nvSpPr>
          <p:cNvPr id="7" name="Text Box 9">
            <a:extLst>
              <a:ext uri="{FF2B5EF4-FFF2-40B4-BE49-F238E27FC236}">
                <a16:creationId xmlns:a16="http://schemas.microsoft.com/office/drawing/2014/main" id="{BF0C6319-FC56-42B8-B6DE-F5D5A7A61642}"/>
              </a:ext>
            </a:extLst>
          </p:cNvPr>
          <p:cNvSpPr txBox="1">
            <a:spLocks noChangeArrowheads="1"/>
          </p:cNvSpPr>
          <p:nvPr/>
        </p:nvSpPr>
        <p:spPr bwMode="auto">
          <a:xfrm>
            <a:off x="360363" y="4451350"/>
            <a:ext cx="49244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As Mark runs from point </a:t>
            </a:r>
            <a:r>
              <a:rPr lang="en-GB" altLang="en-US" b="1" dirty="0">
                <a:solidFill>
                  <a:srgbClr val="286DA6"/>
                </a:solidFill>
              </a:rPr>
              <a:t>C</a:t>
            </a:r>
            <a:r>
              <a:rPr lang="en-GB" altLang="en-US" dirty="0"/>
              <a:t> back </a:t>
            </a:r>
            <a:br>
              <a:rPr lang="en-GB" altLang="en-US" dirty="0"/>
            </a:br>
            <a:r>
              <a:rPr lang="en-GB" altLang="en-US" dirty="0"/>
              <a:t>to point </a:t>
            </a:r>
            <a:r>
              <a:rPr lang="en-GB" altLang="en-US" b="1" dirty="0">
                <a:solidFill>
                  <a:srgbClr val="286DA6"/>
                </a:solidFill>
              </a:rPr>
              <a:t>A</a:t>
            </a:r>
            <a:r>
              <a:rPr lang="en-GB" altLang="en-US" dirty="0"/>
              <a:t>, he runs towards his starting point. His </a:t>
            </a:r>
            <a:r>
              <a:rPr lang="en-GB" altLang="en-US" b="1" dirty="0">
                <a:solidFill>
                  <a:srgbClr val="286DA6"/>
                </a:solidFill>
              </a:rPr>
              <a:t>displacement</a:t>
            </a:r>
            <a:r>
              <a:rPr lang="en-GB" altLang="en-US" dirty="0"/>
              <a:t> from his starting point decreases.</a:t>
            </a:r>
          </a:p>
        </p:txBody>
      </p:sp>
      <p:cxnSp>
        <p:nvCxnSpPr>
          <p:cNvPr id="33801" name="Straight Connector 34">
            <a:extLst>
              <a:ext uri="{FF2B5EF4-FFF2-40B4-BE49-F238E27FC236}">
                <a16:creationId xmlns:a16="http://schemas.microsoft.com/office/drawing/2014/main" id="{A6E685D6-B326-41B2-9DAB-3E5DA79FD4DC}"/>
              </a:ext>
            </a:extLst>
          </p:cNvPr>
          <p:cNvCxnSpPr>
            <a:cxnSpLocks noChangeShapeType="1"/>
          </p:cNvCxnSpPr>
          <p:nvPr/>
        </p:nvCxnSpPr>
        <p:spPr bwMode="auto">
          <a:xfrm flipV="1">
            <a:off x="5803900" y="4413250"/>
            <a:ext cx="679450" cy="1331913"/>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33802" name="Oval 35">
            <a:extLst>
              <a:ext uri="{FF2B5EF4-FFF2-40B4-BE49-F238E27FC236}">
                <a16:creationId xmlns:a16="http://schemas.microsoft.com/office/drawing/2014/main" id="{1B58F641-9DE8-4818-8B7D-A6DBFA356639}"/>
              </a:ext>
            </a:extLst>
          </p:cNvPr>
          <p:cNvSpPr>
            <a:spLocks noChangeArrowheads="1"/>
          </p:cNvSpPr>
          <p:nvPr/>
        </p:nvSpPr>
        <p:spPr bwMode="auto">
          <a:xfrm>
            <a:off x="5764213" y="5697538"/>
            <a:ext cx="88900" cy="87312"/>
          </a:xfrm>
          <a:prstGeom prst="ellipse">
            <a:avLst/>
          </a:prstGeom>
          <a:solidFill>
            <a:srgbClr val="C00000"/>
          </a:solidFill>
          <a:ln w="19050" algn="ctr">
            <a:solidFill>
              <a:schemeClr val="bg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cxnSp>
        <p:nvCxnSpPr>
          <p:cNvPr id="33803" name="Straight Connector 36">
            <a:extLst>
              <a:ext uri="{FF2B5EF4-FFF2-40B4-BE49-F238E27FC236}">
                <a16:creationId xmlns:a16="http://schemas.microsoft.com/office/drawing/2014/main" id="{BC2F1CF9-EC72-4A22-B9F5-36B8F602767A}"/>
              </a:ext>
            </a:extLst>
          </p:cNvPr>
          <p:cNvCxnSpPr>
            <a:cxnSpLocks noChangeShapeType="1"/>
          </p:cNvCxnSpPr>
          <p:nvPr/>
        </p:nvCxnSpPr>
        <p:spPr bwMode="auto">
          <a:xfrm flipH="1">
            <a:off x="6491288" y="4401961"/>
            <a:ext cx="334962" cy="158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33804" name="Oval 37">
            <a:extLst>
              <a:ext uri="{FF2B5EF4-FFF2-40B4-BE49-F238E27FC236}">
                <a16:creationId xmlns:a16="http://schemas.microsoft.com/office/drawing/2014/main" id="{790D6BA4-FB32-4CC1-8FE8-D13BCE6B3F38}"/>
              </a:ext>
            </a:extLst>
          </p:cNvPr>
          <p:cNvSpPr>
            <a:spLocks noChangeArrowheads="1"/>
          </p:cNvSpPr>
          <p:nvPr/>
        </p:nvSpPr>
        <p:spPr bwMode="auto">
          <a:xfrm>
            <a:off x="6435549" y="4370211"/>
            <a:ext cx="88900" cy="87313"/>
          </a:xfrm>
          <a:prstGeom prst="ellipse">
            <a:avLst/>
          </a:prstGeom>
          <a:solidFill>
            <a:srgbClr val="C00000"/>
          </a:solidFill>
          <a:ln w="19050" algn="ctr">
            <a:solidFill>
              <a:schemeClr val="bg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cxnSp>
        <p:nvCxnSpPr>
          <p:cNvPr id="40" name="Straight Connector 39">
            <a:extLst>
              <a:ext uri="{FF2B5EF4-FFF2-40B4-BE49-F238E27FC236}">
                <a16:creationId xmlns:a16="http://schemas.microsoft.com/office/drawing/2014/main" id="{E0D166CA-A210-45E8-A955-A7B73C8F7B80}"/>
              </a:ext>
            </a:extLst>
          </p:cNvPr>
          <p:cNvCxnSpPr>
            <a:cxnSpLocks noChangeShapeType="1"/>
          </p:cNvCxnSpPr>
          <p:nvPr/>
        </p:nvCxnSpPr>
        <p:spPr bwMode="auto">
          <a:xfrm flipH="1" flipV="1">
            <a:off x="6818313" y="4413250"/>
            <a:ext cx="677862" cy="1331913"/>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33806" name="Oval 38">
            <a:extLst>
              <a:ext uri="{FF2B5EF4-FFF2-40B4-BE49-F238E27FC236}">
                <a16:creationId xmlns:a16="http://schemas.microsoft.com/office/drawing/2014/main" id="{D7C0DF2F-E9BE-4DC4-B405-F8EF19A6014C}"/>
              </a:ext>
            </a:extLst>
          </p:cNvPr>
          <p:cNvSpPr>
            <a:spLocks noChangeArrowheads="1"/>
          </p:cNvSpPr>
          <p:nvPr/>
        </p:nvSpPr>
        <p:spPr bwMode="auto">
          <a:xfrm>
            <a:off x="6768924" y="4370211"/>
            <a:ext cx="88900" cy="87313"/>
          </a:xfrm>
          <a:prstGeom prst="ellipse">
            <a:avLst/>
          </a:prstGeom>
          <a:solidFill>
            <a:srgbClr val="C00000"/>
          </a:solidFill>
          <a:ln w="19050" algn="ctr">
            <a:solidFill>
              <a:schemeClr val="bg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1" name="Oval 40">
            <a:extLst>
              <a:ext uri="{FF2B5EF4-FFF2-40B4-BE49-F238E27FC236}">
                <a16:creationId xmlns:a16="http://schemas.microsoft.com/office/drawing/2014/main" id="{83724991-7504-4B54-9DAE-DF870760EB63}"/>
              </a:ext>
            </a:extLst>
          </p:cNvPr>
          <p:cNvSpPr>
            <a:spLocks noChangeArrowheads="1"/>
          </p:cNvSpPr>
          <p:nvPr/>
        </p:nvSpPr>
        <p:spPr bwMode="auto">
          <a:xfrm>
            <a:off x="7453136" y="5692775"/>
            <a:ext cx="87313" cy="88900"/>
          </a:xfrm>
          <a:prstGeom prst="ellipse">
            <a:avLst/>
          </a:prstGeom>
          <a:solidFill>
            <a:srgbClr val="C00000"/>
          </a:solidFill>
          <a:ln w="19050" algn="ctr">
            <a:solidFill>
              <a:schemeClr val="bg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3808" name="Picture 28" descr="Distance_time_graphs_21.1.png">
            <a:extLst>
              <a:ext uri="{FF2B5EF4-FFF2-40B4-BE49-F238E27FC236}">
                <a16:creationId xmlns:a16="http://schemas.microsoft.com/office/drawing/2014/main" id="{0008B7EE-0F10-4778-93DC-2652B24880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838" y="2463800"/>
            <a:ext cx="40227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A7243BFB-0ED9-4D46-B8BB-530F8199682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
        <p:nvSpPr>
          <p:cNvPr id="3" name="Title 2">
            <a:extLst>
              <a:ext uri="{FF2B5EF4-FFF2-40B4-BE49-F238E27FC236}">
                <a16:creationId xmlns:a16="http://schemas.microsoft.com/office/drawing/2014/main" id="{6DFEEB96-E02D-4239-802F-196925564811}"/>
              </a:ext>
            </a:extLst>
          </p:cNvPr>
          <p:cNvSpPr>
            <a:spLocks noGrp="1"/>
          </p:cNvSpPr>
          <p:nvPr>
            <p:ph type="title"/>
          </p:nvPr>
        </p:nvSpPr>
        <p:spPr/>
        <p:txBody>
          <a:bodyPr/>
          <a:lstStyle/>
          <a:p>
            <a:r>
              <a:rPr lang="en-GB" dirty="0"/>
              <a:t>Displacement–time graphs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err="1"/>
              <a:t>Analyzing</a:t>
            </a:r>
            <a:r>
              <a:rPr lang="en-GB" sz="1600" dirty="0"/>
              <a:t> and Interpreting Data</a:t>
            </a:r>
          </a:p>
          <a:p>
            <a:pPr>
              <a:buSzPct val="100000"/>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a:extLst>
              <a:ext uri="{FF2B5EF4-FFF2-40B4-BE49-F238E27FC236}">
                <a16:creationId xmlns:a16="http://schemas.microsoft.com/office/drawing/2014/main" id="{A11D89CB-61D0-4A74-A081-682FE1AC6C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3273425"/>
            <a:ext cx="64960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2">
            <a:extLst>
              <a:ext uri="{FF2B5EF4-FFF2-40B4-BE49-F238E27FC236}">
                <a16:creationId xmlns:a16="http://schemas.microsoft.com/office/drawing/2014/main" id="{791B5357-7F5E-40BF-8B57-6EDC6675A39A}"/>
              </a:ext>
            </a:extLst>
          </p:cNvPr>
          <p:cNvSpPr>
            <a:spLocks noGrp="1"/>
          </p:cNvSpPr>
          <p:nvPr>
            <p:ph type="title"/>
          </p:nvPr>
        </p:nvSpPr>
        <p:spPr/>
        <p:txBody>
          <a:bodyPr/>
          <a:lstStyle/>
          <a:p>
            <a:r>
              <a:rPr lang="en-GB" altLang="en-US"/>
              <a:t>Measuring distance and time</a:t>
            </a:r>
          </a:p>
        </p:txBody>
      </p:sp>
      <p:sp>
        <p:nvSpPr>
          <p:cNvPr id="17412" name="Rectangle 3">
            <a:extLst>
              <a:ext uri="{FF2B5EF4-FFF2-40B4-BE49-F238E27FC236}">
                <a16:creationId xmlns:a16="http://schemas.microsoft.com/office/drawing/2014/main" id="{FA29E470-2FD9-41E5-9FED-F29922B6DCA0}"/>
              </a:ext>
            </a:extLst>
          </p:cNvPr>
          <p:cNvSpPr>
            <a:spLocks noChangeArrowheads="1"/>
          </p:cNvSpPr>
          <p:nvPr/>
        </p:nvSpPr>
        <p:spPr bwMode="auto">
          <a:xfrm>
            <a:off x="352425"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distance an object has </a:t>
            </a:r>
            <a:r>
              <a:rPr lang="en-GB" altLang="en-US" dirty="0" err="1"/>
              <a:t>traveled</a:t>
            </a:r>
            <a:r>
              <a:rPr lang="en-GB" altLang="en-US" dirty="0"/>
              <a:t> can be measured in lots of different ways.</a:t>
            </a:r>
          </a:p>
        </p:txBody>
      </p:sp>
      <p:sp>
        <p:nvSpPr>
          <p:cNvPr id="18437" name="Rectangle 5">
            <a:extLst>
              <a:ext uri="{FF2B5EF4-FFF2-40B4-BE49-F238E27FC236}">
                <a16:creationId xmlns:a16="http://schemas.microsoft.com/office/drawing/2014/main" id="{89E5B0B1-0347-4D6D-8FE9-DBEC714EF8C6}"/>
              </a:ext>
            </a:extLst>
          </p:cNvPr>
          <p:cNvSpPr>
            <a:spLocks noChangeArrowheads="1"/>
          </p:cNvSpPr>
          <p:nvPr/>
        </p:nvSpPr>
        <p:spPr bwMode="auto">
          <a:xfrm>
            <a:off x="352425" y="20193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Simple instruments like </a:t>
            </a:r>
            <a:r>
              <a:rPr lang="en-GB" altLang="en-US" b="1" dirty="0">
                <a:solidFill>
                  <a:srgbClr val="286DA6"/>
                </a:solidFill>
              </a:rPr>
              <a:t>rulers</a:t>
            </a:r>
            <a:r>
              <a:rPr lang="en-GB" altLang="en-US" dirty="0"/>
              <a:t> and </a:t>
            </a:r>
            <a:r>
              <a:rPr lang="en-GB" altLang="en-US" b="1" dirty="0">
                <a:solidFill>
                  <a:srgbClr val="286DA6"/>
                </a:solidFill>
              </a:rPr>
              <a:t>tape measures </a:t>
            </a:r>
            <a:r>
              <a:rPr lang="en-GB" altLang="en-US" dirty="0"/>
              <a:t>are useful over short distances. More sophisticated techniques are needed for larger or more accurate measurements.</a:t>
            </a:r>
          </a:p>
        </p:txBody>
      </p:sp>
      <p:pic>
        <p:nvPicPr>
          <p:cNvPr id="9" name="Picture 19">
            <a:hlinkClick r:id="" action="ppaction://hlinkshowjump?jump=nextslide"/>
            <a:extLst>
              <a:ext uri="{FF2B5EF4-FFF2-40B4-BE49-F238E27FC236}">
                <a16:creationId xmlns:a16="http://schemas.microsoft.com/office/drawing/2014/main" id="{B4C004F0-CE59-43FC-80B9-462670BC50F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stance_time_graphs_4.1.png">
            <a:extLst>
              <a:ext uri="{FF2B5EF4-FFF2-40B4-BE49-F238E27FC236}">
                <a16:creationId xmlns:a16="http://schemas.microsoft.com/office/drawing/2014/main" id="{F39BEF77-2EF9-464D-B365-033A0D20ED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150938"/>
            <a:ext cx="1328738"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BD1EDFC7-31F5-41BF-803B-44AAE83E1224}"/>
              </a:ext>
            </a:extLst>
          </p:cNvPr>
          <p:cNvSpPr>
            <a:spLocks noGrp="1"/>
          </p:cNvSpPr>
          <p:nvPr>
            <p:ph type="title"/>
          </p:nvPr>
        </p:nvSpPr>
        <p:spPr/>
        <p:txBody>
          <a:bodyPr/>
          <a:lstStyle/>
          <a:p>
            <a:r>
              <a:rPr lang="en-GB" altLang="en-US"/>
              <a:t>Measuring time</a:t>
            </a:r>
          </a:p>
        </p:txBody>
      </p:sp>
      <p:sp>
        <p:nvSpPr>
          <p:cNvPr id="18436" name="Rectangle 30">
            <a:extLst>
              <a:ext uri="{FF2B5EF4-FFF2-40B4-BE49-F238E27FC236}">
                <a16:creationId xmlns:a16="http://schemas.microsoft.com/office/drawing/2014/main" id="{79711E7E-E3F4-4EFA-B16C-93D11956D85F}"/>
              </a:ext>
            </a:extLst>
          </p:cNvPr>
          <p:cNvSpPr>
            <a:spLocks noChangeArrowheads="1"/>
          </p:cNvSpPr>
          <p:nvPr/>
        </p:nvSpPr>
        <p:spPr bwMode="auto">
          <a:xfrm>
            <a:off x="352425"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Time is usually measured using some form of clock. </a:t>
            </a:r>
          </a:p>
        </p:txBody>
      </p:sp>
      <p:sp>
        <p:nvSpPr>
          <p:cNvPr id="20484" name="Rectangle 32">
            <a:extLst>
              <a:ext uri="{FF2B5EF4-FFF2-40B4-BE49-F238E27FC236}">
                <a16:creationId xmlns:a16="http://schemas.microsoft.com/office/drawing/2014/main" id="{BD5C9958-45D4-4310-9BAA-9FED16E95DBE}"/>
              </a:ext>
            </a:extLst>
          </p:cNvPr>
          <p:cNvSpPr>
            <a:spLocks noChangeArrowheads="1"/>
          </p:cNvSpPr>
          <p:nvPr/>
        </p:nvSpPr>
        <p:spPr bwMode="auto">
          <a:xfrm>
            <a:off x="352425" y="1579563"/>
            <a:ext cx="4495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a </a:t>
            </a:r>
            <a:r>
              <a:rPr lang="en-GB" altLang="en-US" b="1">
                <a:solidFill>
                  <a:srgbClr val="286DA6"/>
                </a:solidFill>
              </a:rPr>
              <a:t>stopwatch</a:t>
            </a:r>
            <a:r>
              <a:rPr lang="en-GB" altLang="en-US"/>
              <a:t> is used to measure how fast someone runs 100</a:t>
            </a:r>
            <a:r>
              <a:rPr lang="en-GB" altLang="en-US" sz="1000"/>
              <a:t> </a:t>
            </a:r>
            <a:r>
              <a:rPr lang="en-GB" altLang="en-US"/>
              <a:t>m.</a:t>
            </a:r>
            <a:br>
              <a:rPr lang="en-GB" altLang="en-US"/>
            </a:br>
            <a:r>
              <a:rPr lang="en-GB" altLang="en-US"/>
              <a:t>This can be automated by a computer to improve accuracy.</a:t>
            </a:r>
          </a:p>
        </p:txBody>
      </p:sp>
      <p:pic>
        <p:nvPicPr>
          <p:cNvPr id="20485" name="Picture 5" descr="exercise.png">
            <a:extLst>
              <a:ext uri="{FF2B5EF4-FFF2-40B4-BE49-F238E27FC236}">
                <a16:creationId xmlns:a16="http://schemas.microsoft.com/office/drawing/2014/main" id="{E12E81AE-CDB7-4B58-82C4-40E43749FED8}"/>
              </a:ext>
            </a:extLst>
          </p:cNvPr>
          <p:cNvPicPr>
            <a:picLocks noChangeAspect="1"/>
          </p:cNvPicPr>
          <p:nvPr/>
        </p:nvPicPr>
        <p:blipFill>
          <a:blip r:embed="rId4">
            <a:extLst>
              <a:ext uri="{28A0092B-C50C-407E-A947-70E740481C1C}">
                <a14:useLocalDpi xmlns:a14="http://schemas.microsoft.com/office/drawing/2010/main" val="0"/>
              </a:ext>
            </a:extLst>
          </a:blip>
          <a:srcRect l="42953" t="5704" r="5376" b="6889"/>
          <a:stretch>
            <a:fillRect/>
          </a:stretch>
        </p:blipFill>
        <p:spPr bwMode="auto">
          <a:xfrm>
            <a:off x="5345113" y="2197100"/>
            <a:ext cx="34544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73C42547-776C-4233-9BA8-26D81DC8B3D0}"/>
              </a:ext>
            </a:extLst>
          </p:cNvPr>
          <p:cNvSpPr>
            <a:spLocks noChangeArrowheads="1"/>
          </p:cNvSpPr>
          <p:nvPr/>
        </p:nvSpPr>
        <p:spPr bwMode="auto">
          <a:xfrm>
            <a:off x="352425" y="5386388"/>
            <a:ext cx="4965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Distance-time graphs can help us visualize the motion of the object.</a:t>
            </a:r>
          </a:p>
        </p:txBody>
      </p:sp>
      <p:sp>
        <p:nvSpPr>
          <p:cNvPr id="10" name="Rectangle 9">
            <a:extLst>
              <a:ext uri="{FF2B5EF4-FFF2-40B4-BE49-F238E27FC236}">
                <a16:creationId xmlns:a16="http://schemas.microsoft.com/office/drawing/2014/main" id="{3914C193-1888-4356-9D53-F7890AD10933}"/>
              </a:ext>
            </a:extLst>
          </p:cNvPr>
          <p:cNvSpPr>
            <a:spLocks noChangeArrowheads="1"/>
          </p:cNvSpPr>
          <p:nvPr/>
        </p:nvSpPr>
        <p:spPr bwMode="auto">
          <a:xfrm>
            <a:off x="352425" y="3851275"/>
            <a:ext cx="49911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distance an object has </a:t>
            </a:r>
            <a:r>
              <a:rPr lang="en-GB" altLang="en-US" dirty="0" err="1"/>
              <a:t>traveled</a:t>
            </a:r>
            <a:r>
              <a:rPr lang="en-GB" altLang="en-US" dirty="0"/>
              <a:t> over time can be graphed to create a </a:t>
            </a:r>
            <a:r>
              <a:rPr lang="en-GB" altLang="en-US" b="1" dirty="0">
                <a:solidFill>
                  <a:srgbClr val="286DA6"/>
                </a:solidFill>
              </a:rPr>
              <a:t>distance–time graph</a:t>
            </a:r>
            <a:r>
              <a:rPr lang="en-GB" altLang="en-US" dirty="0"/>
              <a:t>. </a:t>
            </a:r>
          </a:p>
        </p:txBody>
      </p:sp>
      <p:pic>
        <p:nvPicPr>
          <p:cNvPr id="12" name="Picture 19">
            <a:hlinkClick r:id="" action="ppaction://hlinkshowjump?jump=nextslide"/>
            <a:extLst>
              <a:ext uri="{FF2B5EF4-FFF2-40B4-BE49-F238E27FC236}">
                <a16:creationId xmlns:a16="http://schemas.microsoft.com/office/drawing/2014/main" id="{F3B8D42F-4620-4C04-9997-E72992591BA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406909B-944F-4E71-BB0F-F34F01066C56}"/>
              </a:ext>
            </a:extLst>
          </p:cNvPr>
          <p:cNvSpPr>
            <a:spLocks noGrp="1"/>
          </p:cNvSpPr>
          <p:nvPr>
            <p:ph type="title"/>
          </p:nvPr>
        </p:nvSpPr>
        <p:spPr/>
        <p:txBody>
          <a:bodyPr/>
          <a:lstStyle/>
          <a:p>
            <a:r>
              <a:rPr lang="en-GB" altLang="en-US"/>
              <a:t>Measuring accurately</a:t>
            </a:r>
          </a:p>
        </p:txBody>
      </p:sp>
      <p:sp>
        <p:nvSpPr>
          <p:cNvPr id="19459" name="Rectangle 2">
            <a:extLst>
              <a:ext uri="{FF2B5EF4-FFF2-40B4-BE49-F238E27FC236}">
                <a16:creationId xmlns:a16="http://schemas.microsoft.com/office/drawing/2014/main" id="{9A578313-9AEE-4BA8-94F7-F6D5B4CDA04F}"/>
              </a:ext>
            </a:extLst>
          </p:cNvPr>
          <p:cNvSpPr>
            <a:spLocks noChangeArrowheads="1"/>
          </p:cNvSpPr>
          <p:nvPr/>
        </p:nvSpPr>
        <p:spPr bwMode="auto">
          <a:xfrm>
            <a:off x="352425" y="784225"/>
            <a:ext cx="81375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Distance</a:t>
            </a:r>
          </a:p>
          <a:p>
            <a:r>
              <a:rPr lang="en-GB" altLang="en-US" dirty="0"/>
              <a:t>Cars can keep track of distance by measuring the number of rotations a wheel has made and multiplying this by the wheel’s circumference. </a:t>
            </a:r>
            <a:r>
              <a:rPr lang="en-GB" altLang="en-US" b="1" dirty="0">
                <a:solidFill>
                  <a:srgbClr val="286DA6"/>
                </a:solidFill>
              </a:rPr>
              <a:t>GPS satellites </a:t>
            </a:r>
            <a:r>
              <a:rPr lang="en-GB" altLang="en-US" dirty="0"/>
              <a:t>can also be used </a:t>
            </a:r>
            <a:br>
              <a:rPr lang="en-GB" altLang="en-US" dirty="0"/>
            </a:br>
            <a:r>
              <a:rPr lang="en-GB" altLang="en-US" dirty="0"/>
              <a:t>to measure large distances. </a:t>
            </a:r>
          </a:p>
        </p:txBody>
      </p:sp>
      <p:sp>
        <p:nvSpPr>
          <p:cNvPr id="19460" name="Rectangle 3">
            <a:extLst>
              <a:ext uri="{FF2B5EF4-FFF2-40B4-BE49-F238E27FC236}">
                <a16:creationId xmlns:a16="http://schemas.microsoft.com/office/drawing/2014/main" id="{6DD862CA-C600-464B-BA5F-2193B043DB28}"/>
              </a:ext>
            </a:extLst>
          </p:cNvPr>
          <p:cNvSpPr>
            <a:spLocks noChangeArrowheads="1"/>
          </p:cNvSpPr>
          <p:nvPr/>
        </p:nvSpPr>
        <p:spPr bwMode="auto">
          <a:xfrm>
            <a:off x="352425" y="2798763"/>
            <a:ext cx="52403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Time</a:t>
            </a:r>
          </a:p>
          <a:p>
            <a:r>
              <a:rPr lang="en-GB" altLang="en-US" dirty="0"/>
              <a:t>Time can be measured accurately using </a:t>
            </a:r>
            <a:r>
              <a:rPr lang="en-GB" altLang="en-US" b="1" dirty="0">
                <a:solidFill>
                  <a:srgbClr val="286DA6"/>
                </a:solidFill>
              </a:rPr>
              <a:t>light gates</a:t>
            </a:r>
            <a:r>
              <a:rPr lang="en-GB" altLang="en-US" dirty="0"/>
              <a:t>. They contain a light source and a sensor. When an object passes through the light gate, the sensor cannot detect light from the source, so the </a:t>
            </a:r>
            <a:r>
              <a:rPr lang="en-GB" altLang="en-US" b="1" dirty="0">
                <a:solidFill>
                  <a:srgbClr val="286DA6"/>
                </a:solidFill>
              </a:rPr>
              <a:t>time taken </a:t>
            </a:r>
            <a:r>
              <a:rPr lang="en-GB" altLang="en-US" dirty="0"/>
              <a:t>for the object to pass through the light gate can be measured.</a:t>
            </a:r>
          </a:p>
        </p:txBody>
      </p:sp>
      <p:pic>
        <p:nvPicPr>
          <p:cNvPr id="19461" name="Picture 5" descr="lightgate.png">
            <a:extLst>
              <a:ext uri="{FF2B5EF4-FFF2-40B4-BE49-F238E27FC236}">
                <a16:creationId xmlns:a16="http://schemas.microsoft.com/office/drawing/2014/main" id="{226300B4-B25E-4BC6-8FDD-C4B1A95BA3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6838" y="2419350"/>
            <a:ext cx="37973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6EB26936-51F6-4560-A406-96EC149AD7C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98FFBF35-F461-490B-8C11-5F3633055F01}"/>
              </a:ext>
            </a:extLst>
          </p:cNvPr>
          <p:cNvSpPr>
            <a:spLocks noGrp="1" noChangeArrowheads="1"/>
          </p:cNvSpPr>
          <p:nvPr>
            <p:ph type="title"/>
          </p:nvPr>
        </p:nvSpPr>
        <p:spPr/>
        <p:txBody>
          <a:bodyPr/>
          <a:lstStyle/>
          <a:p>
            <a:r>
              <a:rPr lang="en-GB" altLang="en-US" dirty="0"/>
              <a:t>Representing speed</a:t>
            </a:r>
          </a:p>
        </p:txBody>
      </p:sp>
      <p:pic>
        <p:nvPicPr>
          <p:cNvPr id="7" name="Picture 19">
            <a:hlinkClick r:id="" action="ppaction://hlinkshowjump?jump=nextslide"/>
            <a:extLst>
              <a:ext uri="{FF2B5EF4-FFF2-40B4-BE49-F238E27FC236}">
                <a16:creationId xmlns:a16="http://schemas.microsoft.com/office/drawing/2014/main" id="{19DC157A-EFF9-4E0E-AB0E-E073668C95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5D6A97B8-1824-4BFA-9D0F-48388E5B3AFD}"/>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E66B775-E23D-4170-B880-E95B5ADC6845}"/>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E461EC4-B8A0-4C0D-83DB-BAC8056A72D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557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700F0BEB-B549-4D1B-94CD-7DF5518A5FD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B50CB5C-894D-49F2-99FB-D74F87F7E740}"/>
              </a:ext>
            </a:extLst>
          </p:cNvPr>
          <p:cNvSpPr>
            <a:spLocks noGrp="1" noChangeArrowheads="1"/>
          </p:cNvSpPr>
          <p:nvPr>
            <p:ph type="title"/>
          </p:nvPr>
        </p:nvSpPr>
        <p:spPr/>
        <p:txBody>
          <a:bodyPr/>
          <a:lstStyle/>
          <a:p>
            <a:r>
              <a:rPr lang="en-GB" altLang="en-US" dirty="0"/>
              <a:t>Analysing distance–time graphs </a:t>
            </a:r>
          </a:p>
        </p:txBody>
      </p:sp>
      <p:pic>
        <p:nvPicPr>
          <p:cNvPr id="7" name="Picture 19">
            <a:hlinkClick r:id="" action="ppaction://hlinkshowjump?jump=nextslide"/>
            <a:extLst>
              <a:ext uri="{FF2B5EF4-FFF2-40B4-BE49-F238E27FC236}">
                <a16:creationId xmlns:a16="http://schemas.microsoft.com/office/drawing/2014/main" id="{6B38C279-992B-40E1-8836-B690BB20C42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D76DAA0-D0F2-4FE5-94D6-45C9008ACB2C}"/>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E2768488-EB5C-4321-BF80-A3249F9E0E53}"/>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A77163F-09AF-4EF5-9861-1E2229146CB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557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4DACD7C-5853-4A3B-A5FA-BDD284D3B95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1" descr="Distance_time_graphs_9.2.png">
            <a:extLst>
              <a:ext uri="{FF2B5EF4-FFF2-40B4-BE49-F238E27FC236}">
                <a16:creationId xmlns:a16="http://schemas.microsoft.com/office/drawing/2014/main" id="{5316B6E9-2C3C-4E87-975B-43D35B0419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0113" y="3765550"/>
            <a:ext cx="357187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Distance_time_graphs_9.1.png">
            <a:extLst>
              <a:ext uri="{FF2B5EF4-FFF2-40B4-BE49-F238E27FC236}">
                <a16:creationId xmlns:a16="http://schemas.microsoft.com/office/drawing/2014/main" id="{128DB83B-7713-41AA-B8D9-7B24617E94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38" y="3765550"/>
            <a:ext cx="35782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a:extLst>
              <a:ext uri="{FF2B5EF4-FFF2-40B4-BE49-F238E27FC236}">
                <a16:creationId xmlns:a16="http://schemas.microsoft.com/office/drawing/2014/main" id="{D47D18EC-708D-4779-BD58-05D12E14085A}"/>
              </a:ext>
            </a:extLst>
          </p:cNvPr>
          <p:cNvSpPr>
            <a:spLocks noGrp="1" noChangeArrowheads="1"/>
          </p:cNvSpPr>
          <p:nvPr>
            <p:ph type="title"/>
          </p:nvPr>
        </p:nvSpPr>
        <p:spPr/>
        <p:txBody>
          <a:bodyPr/>
          <a:lstStyle/>
          <a:p>
            <a:r>
              <a:rPr lang="en-GB" altLang="en-US"/>
              <a:t>Calculating speed from the gradient</a:t>
            </a:r>
          </a:p>
        </p:txBody>
      </p:sp>
      <p:sp>
        <p:nvSpPr>
          <p:cNvPr id="21509" name="Text Box 3">
            <a:extLst>
              <a:ext uri="{FF2B5EF4-FFF2-40B4-BE49-F238E27FC236}">
                <a16:creationId xmlns:a16="http://schemas.microsoft.com/office/drawing/2014/main" id="{E5054C20-B180-48AB-8033-8988CE083D3C}"/>
              </a:ext>
            </a:extLst>
          </p:cNvPr>
          <p:cNvSpPr txBox="1">
            <a:spLocks noChangeArrowheads="1"/>
          </p:cNvSpPr>
          <p:nvPr/>
        </p:nvSpPr>
        <p:spPr bwMode="auto">
          <a:xfrm>
            <a:off x="352425" y="784225"/>
            <a:ext cx="858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slope of a graph is called the </a:t>
            </a:r>
            <a:r>
              <a:rPr lang="en-GB" altLang="en-US" b="1" dirty="0">
                <a:solidFill>
                  <a:srgbClr val="286DA6"/>
                </a:solidFill>
              </a:rPr>
              <a:t>gradient</a:t>
            </a:r>
            <a:r>
              <a:rPr lang="en-GB" altLang="en-US" dirty="0">
                <a:solidFill>
                  <a:srgbClr val="010066"/>
                </a:solidFill>
              </a:rPr>
              <a:t>.</a:t>
            </a:r>
          </a:p>
        </p:txBody>
      </p:sp>
      <p:sp>
        <p:nvSpPr>
          <p:cNvPr id="21510" name="AutoShape 5">
            <a:extLst>
              <a:ext uri="{FF2B5EF4-FFF2-40B4-BE49-F238E27FC236}">
                <a16:creationId xmlns:a16="http://schemas.microsoft.com/office/drawing/2014/main" id="{F7C915D2-6981-4F69-B736-8E48814FB029}"/>
              </a:ext>
            </a:extLst>
          </p:cNvPr>
          <p:cNvSpPr>
            <a:spLocks noChangeArrowheads="1"/>
          </p:cNvSpPr>
          <p:nvPr/>
        </p:nvSpPr>
        <p:spPr bwMode="auto">
          <a:xfrm>
            <a:off x="1514475" y="1370013"/>
            <a:ext cx="6115050" cy="1000125"/>
          </a:xfrm>
          <a:prstGeom prst="roundRect">
            <a:avLst>
              <a:gd name="adj" fmla="val 0"/>
            </a:avLst>
          </a:prstGeom>
          <a:solidFill>
            <a:srgbClr val="286DA6"/>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511" name="Text Box 6">
            <a:extLst>
              <a:ext uri="{FF2B5EF4-FFF2-40B4-BE49-F238E27FC236}">
                <a16:creationId xmlns:a16="http://schemas.microsoft.com/office/drawing/2014/main" id="{5583F087-8CDD-4AA6-8CCE-80B9FB83B16E}"/>
              </a:ext>
            </a:extLst>
          </p:cNvPr>
          <p:cNvSpPr txBox="1">
            <a:spLocks noChangeArrowheads="1"/>
          </p:cNvSpPr>
          <p:nvPr/>
        </p:nvSpPr>
        <p:spPr bwMode="auto">
          <a:xfrm>
            <a:off x="1606550" y="1458913"/>
            <a:ext cx="59324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chemeClr val="bg1"/>
                </a:solidFill>
              </a:rPr>
              <a:t>The gradient of the line in a</a:t>
            </a:r>
            <a:br>
              <a:rPr lang="en-GB" altLang="en-US" b="1">
                <a:solidFill>
                  <a:schemeClr val="bg1"/>
                </a:solidFill>
              </a:rPr>
            </a:br>
            <a:r>
              <a:rPr lang="en-GB" altLang="en-US" b="1">
                <a:solidFill>
                  <a:schemeClr val="bg1"/>
                </a:solidFill>
              </a:rPr>
              <a:t>distance</a:t>
            </a:r>
            <a:r>
              <a:rPr lang="en-GB" altLang="en-US">
                <a:solidFill>
                  <a:schemeClr val="bg1"/>
                </a:solidFill>
              </a:rPr>
              <a:t>–</a:t>
            </a:r>
            <a:r>
              <a:rPr lang="en-GB" altLang="en-US" b="1">
                <a:solidFill>
                  <a:schemeClr val="bg1"/>
                </a:solidFill>
              </a:rPr>
              <a:t>time graph equals the speed.</a:t>
            </a:r>
          </a:p>
        </p:txBody>
      </p:sp>
      <p:sp>
        <p:nvSpPr>
          <p:cNvPr id="209927" name="Rectangle 7">
            <a:extLst>
              <a:ext uri="{FF2B5EF4-FFF2-40B4-BE49-F238E27FC236}">
                <a16:creationId xmlns:a16="http://schemas.microsoft.com/office/drawing/2014/main" id="{3D6F3792-E577-4405-A751-641E0C41955D}"/>
              </a:ext>
            </a:extLst>
          </p:cNvPr>
          <p:cNvSpPr>
            <a:spLocks noChangeArrowheads="1"/>
          </p:cNvSpPr>
          <p:nvPr/>
        </p:nvSpPr>
        <p:spPr bwMode="auto">
          <a:xfrm>
            <a:off x="542925" y="2516188"/>
            <a:ext cx="402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It is difficult to calculate the gradient of “realistic” graphs because the line is curved.</a:t>
            </a:r>
          </a:p>
        </p:txBody>
      </p:sp>
      <p:sp>
        <p:nvSpPr>
          <p:cNvPr id="209928" name="Rectangle 8">
            <a:extLst>
              <a:ext uri="{FF2B5EF4-FFF2-40B4-BE49-F238E27FC236}">
                <a16:creationId xmlns:a16="http://schemas.microsoft.com/office/drawing/2014/main" id="{701621E2-416E-44A7-85AE-452431874171}"/>
              </a:ext>
            </a:extLst>
          </p:cNvPr>
          <p:cNvSpPr>
            <a:spLocks noChangeArrowheads="1"/>
          </p:cNvSpPr>
          <p:nvPr/>
        </p:nvSpPr>
        <p:spPr bwMode="auto">
          <a:xfrm>
            <a:off x="4784725" y="2516188"/>
            <a:ext cx="4110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Simple graphs use straight lines only, making it easy to calculate the gradient.</a:t>
            </a:r>
          </a:p>
        </p:txBody>
      </p:sp>
      <p:pic>
        <p:nvPicPr>
          <p:cNvPr id="11" name="Picture 19">
            <a:hlinkClick r:id="" action="ppaction://hlinkshowjump?jump=nextslide"/>
            <a:extLst>
              <a:ext uri="{FF2B5EF4-FFF2-40B4-BE49-F238E27FC236}">
                <a16:creationId xmlns:a16="http://schemas.microsoft.com/office/drawing/2014/main" id="{8A32F49A-BADA-478E-B02F-01A7D9B7FBD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7" grpId="0"/>
      <p:bldP spid="2099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64F4E556-1B01-4779-BCC4-B19EC8DA9FD2}"/>
              </a:ext>
            </a:extLst>
          </p:cNvPr>
          <p:cNvSpPr>
            <a:spLocks noGrp="1" noChangeArrowheads="1"/>
          </p:cNvSpPr>
          <p:nvPr>
            <p:ph type="title"/>
          </p:nvPr>
        </p:nvSpPr>
        <p:spPr/>
        <p:txBody>
          <a:bodyPr/>
          <a:lstStyle/>
          <a:p>
            <a:r>
              <a:rPr lang="en-GB" altLang="en-US" dirty="0"/>
              <a:t>Calculating speed from graphs</a:t>
            </a:r>
          </a:p>
        </p:txBody>
      </p:sp>
      <p:pic>
        <p:nvPicPr>
          <p:cNvPr id="8" name="Picture 19">
            <a:hlinkClick r:id="" action="ppaction://hlinkshowjump?jump=nextslide"/>
            <a:extLst>
              <a:ext uri="{FF2B5EF4-FFF2-40B4-BE49-F238E27FC236}">
                <a16:creationId xmlns:a16="http://schemas.microsoft.com/office/drawing/2014/main" id="{B10B4F70-E085-4D5D-9A03-E97BEE4B0F3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6" descr="flash_icon">
            <a:extLst>
              <a:ext uri="{FF2B5EF4-FFF2-40B4-BE49-F238E27FC236}">
                <a16:creationId xmlns:a16="http://schemas.microsoft.com/office/drawing/2014/main" id="{974B5066-73BF-44D2-B9FB-5BA0355871E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7" descr="notes_icon">
            <a:extLst>
              <a:ext uri="{FF2B5EF4-FFF2-40B4-BE49-F238E27FC236}">
                <a16:creationId xmlns:a16="http://schemas.microsoft.com/office/drawing/2014/main" id="{F844067B-1AA6-44D6-9C3D-02896BE1AD35}"/>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7" name="Picture 9">
            <a:extLst>
              <a:ext uri="{FF2B5EF4-FFF2-40B4-BE49-F238E27FC236}">
                <a16:creationId xmlns:a16="http://schemas.microsoft.com/office/drawing/2014/main" id="{E0AD23B3-8A14-4B06-A0E8-046C87012B6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85597" y="95697"/>
            <a:ext cx="432906" cy="445640"/>
          </a:xfrm>
          <a:prstGeom prst="rect">
            <a:avLst/>
          </a:prstGeom>
          <a:noFill/>
          <a:ln w="9525">
            <a:noFill/>
            <a:miter lim="800000"/>
            <a:headEnd/>
            <a:tailEnd/>
          </a:ln>
        </p:spPr>
      </p:pic>
      <p:pic>
        <p:nvPicPr>
          <p:cNvPr id="9" name="Picture 8">
            <a:extLst>
              <a:ext uri="{FF2B5EF4-FFF2-40B4-BE49-F238E27FC236}">
                <a16:creationId xmlns:a16="http://schemas.microsoft.com/office/drawing/2014/main" id="{925B0F75-2B00-48A4-8A97-5C820BF25AC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237883"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2D512B0-EF6B-46D3-9B3B-E4F472223A59}"/>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14497</TotalTime>
  <Words>1747</Words>
  <Application>Microsoft Office PowerPoint</Application>
  <PresentationFormat>On-screen Show (4:3)</PresentationFormat>
  <Paragraphs>146</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Wingdings</vt:lpstr>
      <vt:lpstr>Arial</vt:lpstr>
      <vt:lpstr>Wingdings 2</vt:lpstr>
      <vt:lpstr>1_Default Design</vt:lpstr>
      <vt:lpstr>7_Default Design</vt:lpstr>
      <vt:lpstr>Distance–time Graphs</vt:lpstr>
      <vt:lpstr>Information</vt:lpstr>
      <vt:lpstr>Measuring distance and time</vt:lpstr>
      <vt:lpstr>Measuring time</vt:lpstr>
      <vt:lpstr>Measuring accurately</vt:lpstr>
      <vt:lpstr>Representing speed</vt:lpstr>
      <vt:lpstr>Analysing distance–time graphs </vt:lpstr>
      <vt:lpstr>Calculating speed from the gradient</vt:lpstr>
      <vt:lpstr>Calculating speed from graphs</vt:lpstr>
      <vt:lpstr>What’s the speed?</vt:lpstr>
      <vt:lpstr>Average speed vs. instantaneous speed</vt:lpstr>
      <vt:lpstr>Gradient of a distance-time graph</vt:lpstr>
      <vt:lpstr>Calculating gradients</vt:lpstr>
      <vt:lpstr>Gradient of a distance-time graph</vt:lpstr>
      <vt:lpstr>Displacement</vt:lpstr>
      <vt:lpstr>Displacement–time graphs</vt:lpstr>
      <vt:lpstr>Displacement–time graphs</vt:lpstr>
      <vt:lpstr>Displacement–time graphs</vt:lpstr>
      <vt:lpstr>Displacement–time graphs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Distance–time Graphs</dc:title>
  <dc:subject>Boardworks High School Physical Science</dc:subject>
  <dc:creator>Boardworks</dc:creator>
  <cp:lastModifiedBy>Tim Crilly</cp:lastModifiedBy>
  <cp:revision>554</cp:revision>
  <dcterms:created xsi:type="dcterms:W3CDTF">2003-10-06T13:07:42Z</dcterms:created>
  <dcterms:modified xsi:type="dcterms:W3CDTF">2019-01-31T15:30:03Z</dcterms:modified>
</cp:coreProperties>
</file>