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947" r:id="rId1"/>
    <p:sldMasterId id="2147485962" r:id="rId2"/>
  </p:sldMasterIdLst>
  <p:notesMasterIdLst>
    <p:notesMasterId r:id="rId15"/>
  </p:notesMasterIdLst>
  <p:handoutMasterIdLst>
    <p:handoutMasterId r:id="rId16"/>
  </p:handoutMasterIdLst>
  <p:sldIdLst>
    <p:sldId id="430" r:id="rId3"/>
    <p:sldId id="527" r:id="rId4"/>
    <p:sldId id="500" r:id="rId5"/>
    <p:sldId id="501" r:id="rId6"/>
    <p:sldId id="502" r:id="rId7"/>
    <p:sldId id="503" r:id="rId8"/>
    <p:sldId id="504" r:id="rId9"/>
    <p:sldId id="530" r:id="rId10"/>
    <p:sldId id="531" r:id="rId11"/>
    <p:sldId id="505" r:id="rId12"/>
    <p:sldId id="506" r:id="rId13"/>
    <p:sldId id="536" r:id="rId14"/>
  </p:sldIdLst>
  <p:sldSz cx="9144000" cy="6858000" type="screen4x3"/>
  <p:notesSz cx="6858000" cy="9296400"/>
  <p:embeddedFontLst>
    <p:embeddedFont>
      <p:font typeface="Wingdings 2" panose="05020102010507070707" pitchFamily="18" charset="2"/>
      <p:regular r:id="rId17"/>
    </p:embeddedFont>
  </p:embeddedFontLst>
  <p:custDataLst>
    <p:tags r:id="rId1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539">
          <p15:clr>
            <a:srgbClr val="A4A3A4"/>
          </p15:clr>
        </p15:guide>
        <p15:guide id="4" pos="22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BEDAF0"/>
    <a:srgbClr val="010066"/>
    <a:srgbClr val="003399"/>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728" autoAdjust="0"/>
  </p:normalViewPr>
  <p:slideViewPr>
    <p:cSldViewPr snapToGrid="0" showGuides="1">
      <p:cViewPr>
        <p:scale>
          <a:sx n="85" d="100"/>
          <a:sy n="85" d="100"/>
        </p:scale>
        <p:origin x="618" y="150"/>
      </p:cViewPr>
      <p:guideLst>
        <p:guide orient="horz" pos="498"/>
        <p:guide orient="horz" pos="3876"/>
        <p:guide pos="5539"/>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0800F1A-A778-40C3-8734-D5FA1B4C7037}"/>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D013A77-6415-45A5-88C5-FED2F2DA057F}" type="slidenum">
              <a:rPr lang="en-GB" altLang="en-US"/>
              <a:pPr/>
              <a:t>‹#›</a:t>
            </a:fld>
            <a:endParaRPr lang="en-GB" altLang="en-US"/>
          </a:p>
        </p:txBody>
      </p:sp>
      <p:sp>
        <p:nvSpPr>
          <p:cNvPr id="5" name="Rectangle 7">
            <a:extLst>
              <a:ext uri="{FF2B5EF4-FFF2-40B4-BE49-F238E27FC236}">
                <a16:creationId xmlns:a16="http://schemas.microsoft.com/office/drawing/2014/main" id="{EFA36F1D-2BBB-4BAC-A294-C3CDF666BBD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B9165005-4BE1-47B3-95C3-A8B6C5A54C9C}"/>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493327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FBFDC31E-485E-4012-997A-6783DDEA1E2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ABFDE4D-BF39-484D-9E41-B6FD6ADF314A}"/>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796609A-1589-4978-A252-C9D296946A6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DD85F13-3EDC-4544-A042-6F2E0C246B75}" type="slidenum">
              <a:rPr lang="en-US" altLang="en-US"/>
              <a:pPr/>
              <a:t>‹#›</a:t>
            </a:fld>
            <a:endParaRPr lang="en-US" altLang="en-US"/>
          </a:p>
        </p:txBody>
      </p:sp>
      <p:sp>
        <p:nvSpPr>
          <p:cNvPr id="7" name="Rectangle 7">
            <a:extLst>
              <a:ext uri="{FF2B5EF4-FFF2-40B4-BE49-F238E27FC236}">
                <a16:creationId xmlns:a16="http://schemas.microsoft.com/office/drawing/2014/main" id="{BA8BC1C6-1F63-42A6-A816-B24BF268761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7611F359-C0B9-4988-B747-970C19F53F0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7861066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B3992390-9FDE-4F9D-AA91-CECB8B0BE04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0F5F937A-D0D0-4876-A99F-9965AE43BD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F9FF5D6-0D5D-4117-9096-B9C5875D4D8A}"/>
              </a:ext>
            </a:extLst>
          </p:cNvPr>
          <p:cNvSpPr>
            <a:spLocks noGrp="1"/>
          </p:cNvSpPr>
          <p:nvPr>
            <p:ph type="sldNum" sz="quarter" idx="10"/>
          </p:nvPr>
        </p:nvSpPr>
        <p:spPr/>
        <p:txBody>
          <a:bodyPr/>
          <a:lstStyle/>
          <a:p>
            <a:fld id="{EDD85F13-3EDC-4544-A042-6F2E0C246B7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78E535F-F491-4F2C-825E-14A28B10BF96}"/>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4C200FFB-6DFA-473B-BDA7-5D388477F4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This virtual experiment and the following slide can be used to explore the factors that affect efficiency in energy transfers. Students could be asked to interpret the data and come to conclusions. </a:t>
            </a:r>
            <a:br>
              <a:rPr lang="en-GB" altLang="en-US" dirty="0">
                <a:latin typeface="Arial" panose="020B0604020202020204" pitchFamily="34" charset="0"/>
              </a:rPr>
            </a:br>
            <a:br>
              <a:rPr lang="en-GB" altLang="en-US" dirty="0">
                <a:latin typeface="Arial" panose="020B0604020202020204" pitchFamily="34" charset="0"/>
              </a:rPr>
            </a:br>
            <a:r>
              <a:rPr lang="en-GB" altLang="en-US" dirty="0">
                <a:latin typeface="Arial" panose="020B0604020202020204" pitchFamily="34" charset="0"/>
              </a:rPr>
              <a:t>For example:</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Why is bounce height always less than drop height?</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Why is bounce height a measure of efficiency?</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In what form(s) is energy wasted?</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If squash courts were carpeted, what difference would that make to the game? Would players have to work harder?</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Why would a tennis player be interested in the efficiency of their serve? </a:t>
            </a:r>
          </a:p>
          <a:p>
            <a:pPr marL="0" indent="0" eaLnBrk="1" hangingPunct="1">
              <a:lnSpc>
                <a:spcPct val="120000"/>
              </a:lnSpc>
              <a:buFont typeface="Arial" panose="020B0604020202020204" pitchFamily="34" charset="0"/>
              <a:buNone/>
            </a:pPr>
            <a:endParaRPr lang="en-GB" altLang="en-US" dirty="0">
              <a:latin typeface="Arial" panose="020B0604020202020204" pitchFamily="34" charset="0"/>
            </a:endParaRPr>
          </a:p>
          <a:p>
            <a:pPr marL="0" marR="0" lvl="0" indent="0" algn="l" defTabSz="914400" rtl="0" eaLnBrk="1" fontAlgn="base" latinLnBrk="0" hangingPunct="1">
              <a:lnSpc>
                <a:spcPct val="120000"/>
              </a:lnSpc>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determine relationships, including quantitative relationships, between independent and dependent variables.</a:t>
            </a:r>
          </a:p>
          <a:p>
            <a:pPr marL="171450" marR="0" lvl="0" indent="-171450" algn="l" defTabSz="914400" rtl="0" eaLnBrk="1" fontAlgn="base" latinLnBrk="0" hangingPunct="1">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1450" marR="0" lvl="0" indent="-171450" algn="l" defTabSz="914400" rtl="0" eaLnBrk="1" fontAlgn="base" latinLnBrk="0" hangingPunct="1">
              <a:lnSpc>
                <a:spcPct val="12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2" name="Slide Number Placeholder 1">
            <a:extLst>
              <a:ext uri="{FF2B5EF4-FFF2-40B4-BE49-F238E27FC236}">
                <a16:creationId xmlns:a16="http://schemas.microsoft.com/office/drawing/2014/main" id="{7FEAF0CB-53A9-4110-8C16-207D0F8EB853}"/>
              </a:ext>
            </a:extLst>
          </p:cNvPr>
          <p:cNvSpPr>
            <a:spLocks noGrp="1"/>
          </p:cNvSpPr>
          <p:nvPr>
            <p:ph type="sldNum" sz="quarter" idx="10"/>
          </p:nvPr>
        </p:nvSpPr>
        <p:spPr/>
        <p:txBody>
          <a:bodyPr/>
          <a:lstStyle/>
          <a:p>
            <a:fld id="{EDD85F13-3EDC-4544-A042-6F2E0C246B7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B36F021-83B5-4D9B-9525-AEDB585725AE}"/>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BF7CDC2A-DCCA-4EBD-935C-524BB7E0D6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52A07F54-79CC-4347-91BE-F29BB7F425BF}"/>
              </a:ext>
            </a:extLst>
          </p:cNvPr>
          <p:cNvSpPr>
            <a:spLocks noGrp="1"/>
          </p:cNvSpPr>
          <p:nvPr>
            <p:ph type="sldNum" sz="quarter" idx="10"/>
          </p:nvPr>
        </p:nvSpPr>
        <p:spPr/>
        <p:txBody>
          <a:bodyPr/>
          <a:lstStyle/>
          <a:p>
            <a:fld id="{EDD85F13-3EDC-4544-A042-6F2E0C246B7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593B9EC-3939-4C79-8480-C51545E5F271}"/>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E570CD01-25BF-4720-BA8A-02905B3702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dirty="0">
              <a:effectLst/>
            </a:endParaRPr>
          </a:p>
        </p:txBody>
      </p:sp>
      <p:sp>
        <p:nvSpPr>
          <p:cNvPr id="2" name="Slide Number Placeholder 1">
            <a:extLst>
              <a:ext uri="{FF2B5EF4-FFF2-40B4-BE49-F238E27FC236}">
                <a16:creationId xmlns:a16="http://schemas.microsoft.com/office/drawing/2014/main" id="{DF5FCEF4-76A9-4799-86F9-0F641E701825}"/>
              </a:ext>
            </a:extLst>
          </p:cNvPr>
          <p:cNvSpPr>
            <a:spLocks noGrp="1"/>
          </p:cNvSpPr>
          <p:nvPr>
            <p:ph type="sldNum" sz="quarter" idx="10"/>
          </p:nvPr>
        </p:nvSpPr>
        <p:spPr/>
        <p:txBody>
          <a:bodyPr/>
          <a:lstStyle/>
          <a:p>
            <a:fld id="{EDD85F13-3EDC-4544-A042-6F2E0C246B75}" type="slidenum">
              <a:rPr lang="en-US" altLang="en-US" smtClean="0"/>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AC0118F-1782-463D-80A5-57A9D0F194A2}"/>
              </a:ext>
            </a:extLst>
          </p:cNvPr>
          <p:cNvSpPr>
            <a:spLocks noGrp="1"/>
          </p:cNvSpPr>
          <p:nvPr>
            <p:ph type="sldNum" sz="quarter" idx="10"/>
          </p:nvPr>
        </p:nvSpPr>
        <p:spPr/>
        <p:txBody>
          <a:bodyPr/>
          <a:lstStyle/>
          <a:p>
            <a:fld id="{EDD85F13-3EDC-4544-A042-6F2E0C246B75}" type="slidenum">
              <a:rPr lang="en-US" altLang="en-US" smtClean="0"/>
              <a:pPr/>
              <a:t>2</a:t>
            </a:fld>
            <a:endParaRPr lang="en-US" altLang="en-US"/>
          </a:p>
        </p:txBody>
      </p:sp>
    </p:spTree>
    <p:extLst>
      <p:ext uri="{BB962C8B-B14F-4D97-AF65-F5344CB8AC3E}">
        <p14:creationId xmlns:p14="http://schemas.microsoft.com/office/powerpoint/2010/main" val="253809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7D6A545D-076A-49E5-B5CE-0E8458D5074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E98CCE61-A803-49B6-B2DF-620083E9FC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Carmen Lac, shutterstock.com 2018</a:t>
            </a:r>
          </a:p>
        </p:txBody>
      </p:sp>
      <p:sp>
        <p:nvSpPr>
          <p:cNvPr id="2" name="Slide Number Placeholder 1">
            <a:extLst>
              <a:ext uri="{FF2B5EF4-FFF2-40B4-BE49-F238E27FC236}">
                <a16:creationId xmlns:a16="http://schemas.microsoft.com/office/drawing/2014/main" id="{D587602F-C28D-480F-BEA2-9309D5173E34}"/>
              </a:ext>
            </a:extLst>
          </p:cNvPr>
          <p:cNvSpPr>
            <a:spLocks noGrp="1"/>
          </p:cNvSpPr>
          <p:nvPr>
            <p:ph type="sldNum" sz="quarter" idx="10"/>
          </p:nvPr>
        </p:nvSpPr>
        <p:spPr/>
        <p:txBody>
          <a:bodyPr/>
          <a:lstStyle/>
          <a:p>
            <a:fld id="{EDD85F13-3EDC-4544-A042-6F2E0C246B75}"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a:extLst>
              <a:ext uri="{FF2B5EF4-FFF2-40B4-BE49-F238E27FC236}">
                <a16:creationId xmlns:a16="http://schemas.microsoft.com/office/drawing/2014/main" id="{621B6F09-DED2-452E-803E-DDE002CF3D06}"/>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E6883566-6BE8-4579-82CE-45311B6C03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MPanchenko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48BE0A5-B6D4-4665-9ECF-14B1F9ABE4DF}"/>
              </a:ext>
            </a:extLst>
          </p:cNvPr>
          <p:cNvSpPr>
            <a:spLocks noGrp="1"/>
          </p:cNvSpPr>
          <p:nvPr>
            <p:ph type="sldNum" sz="quarter" idx="10"/>
          </p:nvPr>
        </p:nvSpPr>
        <p:spPr/>
        <p:txBody>
          <a:bodyPr/>
          <a:lstStyle/>
          <a:p>
            <a:fld id="{EDD85F13-3EDC-4544-A042-6F2E0C246B75}"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a:extLst>
              <a:ext uri="{FF2B5EF4-FFF2-40B4-BE49-F238E27FC236}">
                <a16:creationId xmlns:a16="http://schemas.microsoft.com/office/drawing/2014/main" id="{5BA390A4-4398-41DD-B918-B696CF3E2C9C}"/>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8C95AA72-0F57-4999-B8ED-518880363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C7F6A547-5084-4B2C-81F2-8A5A9D982E20}"/>
              </a:ext>
            </a:extLst>
          </p:cNvPr>
          <p:cNvSpPr>
            <a:spLocks noGrp="1"/>
          </p:cNvSpPr>
          <p:nvPr>
            <p:ph type="sldNum" sz="quarter" idx="10"/>
          </p:nvPr>
        </p:nvSpPr>
        <p:spPr/>
        <p:txBody>
          <a:bodyPr/>
          <a:lstStyle/>
          <a:p>
            <a:fld id="{EDD85F13-3EDC-4544-A042-6F2E0C246B7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242C0B98-8F3C-48A6-8938-412017728044}"/>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21F4F49C-7B43-41F9-BD6C-4DFDCE9D62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9525F705-81FD-43B7-A49B-23214FC20DA3}"/>
              </a:ext>
            </a:extLst>
          </p:cNvPr>
          <p:cNvSpPr>
            <a:spLocks noGrp="1"/>
          </p:cNvSpPr>
          <p:nvPr>
            <p:ph type="sldNum" sz="quarter" idx="10"/>
          </p:nvPr>
        </p:nvSpPr>
        <p:spPr/>
        <p:txBody>
          <a:bodyPr/>
          <a:lstStyle/>
          <a:p>
            <a:fld id="{EDD85F13-3EDC-4544-A042-6F2E0C246B7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CB9AAE0-7D9A-4296-8EBE-D0C6F3DE91E5}"/>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73F2F3C7-0D1D-4F45-93FF-9C2C41A25B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may need reminding that efficiency has no associated units.</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52FF5CF2-B156-4DBE-A860-74BA143C3003}"/>
              </a:ext>
            </a:extLst>
          </p:cNvPr>
          <p:cNvSpPr>
            <a:spLocks noGrp="1"/>
          </p:cNvSpPr>
          <p:nvPr>
            <p:ph type="sldNum" sz="quarter" idx="10"/>
          </p:nvPr>
        </p:nvSpPr>
        <p:spPr/>
        <p:txBody>
          <a:bodyPr/>
          <a:lstStyle/>
          <a:p>
            <a:fld id="{EDD85F13-3EDC-4544-A042-6F2E0C246B7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a:extLst>
              <a:ext uri="{FF2B5EF4-FFF2-40B4-BE49-F238E27FC236}">
                <a16:creationId xmlns:a16="http://schemas.microsoft.com/office/drawing/2014/main" id="{F7112696-DA34-411A-B234-9871ECBC11AF}"/>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0C24D75F-69D4-4A42-8256-3DDD4C01A3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should note that the green arrows are the same size; both light bulbs have the same amount of useful energy output of 10 J. However, the amount of energy wasted is drastically different. To extend this slide, ask students to calculate the efficiency of each light bulb from the stated values (10% in the case of the filament light bulb, 50% in the case of the energy efficient light bulb).</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69C9CC4D-2802-45A4-8B50-5866B80793F6}"/>
              </a:ext>
            </a:extLst>
          </p:cNvPr>
          <p:cNvSpPr>
            <a:spLocks noGrp="1"/>
          </p:cNvSpPr>
          <p:nvPr>
            <p:ph type="sldNum" sz="quarter" idx="10"/>
          </p:nvPr>
        </p:nvSpPr>
        <p:spPr/>
        <p:txBody>
          <a:bodyPr/>
          <a:lstStyle/>
          <a:p>
            <a:fld id="{EDD85F13-3EDC-4544-A042-6F2E0C246B7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6812989F-B93A-4F4D-A637-64C9A67A12F3}"/>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EF863F3C-B8DE-4EE0-84F4-96787BBC8B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Efficiency of Energy Transfers</a:t>
            </a:r>
            <a:r>
              <a:rPr lang="en-GB" altLang="en-US" dirty="0">
                <a:latin typeface="Arial" panose="020B0604020202020204" pitchFamily="34" charset="0"/>
              </a:rPr>
              <a:t>.</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C4BD5C0D-5D22-42F0-B7E5-263168140048}"/>
              </a:ext>
            </a:extLst>
          </p:cNvPr>
          <p:cNvSpPr>
            <a:spLocks noGrp="1"/>
          </p:cNvSpPr>
          <p:nvPr>
            <p:ph type="sldNum" sz="quarter" idx="10"/>
          </p:nvPr>
        </p:nvSpPr>
        <p:spPr/>
        <p:txBody>
          <a:bodyPr/>
          <a:lstStyle/>
          <a:p>
            <a:fld id="{EDD85F13-3EDC-4544-A042-6F2E0C246B7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416777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2800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811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0085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7448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85312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265344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9373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262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33450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1867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3414765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11263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82060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979827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40091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944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8637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1963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8727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21984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4085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3772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168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1767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568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617027141"/>
      </p:ext>
    </p:extLst>
  </p:cSld>
  <p:clrMap bg1="lt1" tx1="dk1" bg2="lt2" tx2="dk2" accent1="accent1" accent2="accent2" accent3="accent3" accent4="accent4" accent5="accent5" accent6="accent6" hlink="hlink" folHlink="folHlink"/>
  <p:sldLayoutIdLst>
    <p:sldLayoutId id="2147485948" r:id="rId1"/>
    <p:sldLayoutId id="2147485949" r:id="rId2"/>
    <p:sldLayoutId id="2147485950" r:id="rId3"/>
    <p:sldLayoutId id="2147485951" r:id="rId4"/>
    <p:sldLayoutId id="2147485952" r:id="rId5"/>
    <p:sldLayoutId id="2147485953" r:id="rId6"/>
    <p:sldLayoutId id="2147485954" r:id="rId7"/>
    <p:sldLayoutId id="2147485955" r:id="rId8"/>
    <p:sldLayoutId id="2147485956" r:id="rId9"/>
    <p:sldLayoutId id="2147485957" r:id="rId10"/>
    <p:sldLayoutId id="2147485958" r:id="rId11"/>
    <p:sldLayoutId id="2147485959" r:id="rId12"/>
    <p:sldLayoutId id="2147485960" r:id="rId13"/>
    <p:sldLayoutId id="214748596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409543761"/>
      </p:ext>
    </p:extLst>
  </p:cSld>
  <p:clrMap bg1="lt1" tx1="dk1" bg2="lt2" tx2="dk2" accent1="accent1" accent2="accent2" accent3="accent3" accent4="accent4" accent5="accent5" accent6="accent6" hlink="hlink" folHlink="folHlink"/>
  <p:sldLayoutIdLst>
    <p:sldLayoutId id="2147485963" r:id="rId1"/>
    <p:sldLayoutId id="2147485964" r:id="rId2"/>
    <p:sldLayoutId id="2147485965" r:id="rId3"/>
    <p:sldLayoutId id="2147485966" r:id="rId4"/>
    <p:sldLayoutId id="2147485967" r:id="rId5"/>
    <p:sldLayoutId id="2147485968" r:id="rId6"/>
    <p:sldLayoutId id="2147485969" r:id="rId7"/>
    <p:sldLayoutId id="2147485970" r:id="rId8"/>
    <p:sldLayoutId id="2147485971" r:id="rId9"/>
    <p:sldLayoutId id="2147485972" r:id="rId10"/>
    <p:sldLayoutId id="2147485973" r:id="rId11"/>
    <p:sldLayoutId id="214748597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2.xml"/><Relationship Id="rId7" Type="http://schemas.openxmlformats.org/officeDocument/2006/relationships/image" Target="../media/image6.png"/><Relationship Id="rId12" Type="http://schemas.openxmlformats.org/officeDocument/2006/relationships/image" Target="../media/image11.wmf"/><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image" Target="../media/image22.png"/><Relationship Id="rId11" Type="http://schemas.openxmlformats.org/officeDocument/2006/relationships/image" Target="../media/image13.jpg"/><Relationship Id="rId5" Type="http://schemas.openxmlformats.org/officeDocument/2006/relationships/notesSlide" Target="../notesSlides/notesSlide10.xml"/><Relationship Id="rId10" Type="http://schemas.openxmlformats.org/officeDocument/2006/relationships/image" Target="../media/image10.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4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2.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5664A002-A3E0-4D6F-A3FB-E3B90707D586}"/>
              </a:ext>
            </a:extLst>
          </p:cNvPr>
          <p:cNvSpPr>
            <a:spLocks noGrp="1"/>
          </p:cNvSpPr>
          <p:nvPr>
            <p:ph type="title"/>
          </p:nvPr>
        </p:nvSpPr>
        <p:spPr/>
        <p:txBody>
          <a:bodyPr/>
          <a:lstStyle/>
          <a:p>
            <a:r>
              <a:rPr lang="en-GB" altLang="en-US" dirty="0"/>
              <a:t>Efficiency </a:t>
            </a:r>
            <a:br>
              <a:rPr lang="en-GB" altLang="en-US" dirty="0"/>
            </a:br>
            <a:r>
              <a:rPr lang="en-GB" altLang="en-US" dirty="0"/>
              <a:t>of Energy </a:t>
            </a:r>
            <a:br>
              <a:rPr lang="en-GB" altLang="en-US" dirty="0"/>
            </a:br>
            <a:r>
              <a:rPr lang="en-GB" altLang="en-US" dirty="0"/>
              <a:t>Transfers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56642CF0-0339-4F23-BD9E-26E554036FA7}"/>
              </a:ext>
            </a:extLst>
          </p:cNvPr>
          <p:cNvSpPr>
            <a:spLocks noGrp="1"/>
          </p:cNvSpPr>
          <p:nvPr>
            <p:ph type="title"/>
          </p:nvPr>
        </p:nvSpPr>
        <p:spPr/>
        <p:txBody>
          <a:bodyPr/>
          <a:lstStyle/>
          <a:p>
            <a:r>
              <a:rPr lang="en-GB" altLang="en-US" dirty="0"/>
              <a:t>The bounce of a ball</a:t>
            </a:r>
          </a:p>
        </p:txBody>
      </p:sp>
      <p:pic>
        <p:nvPicPr>
          <p:cNvPr id="8197" name="Picture 9" descr="exp_icon">
            <a:extLst>
              <a:ext uri="{FF2B5EF4-FFF2-40B4-BE49-F238E27FC236}">
                <a16:creationId xmlns:a16="http://schemas.microsoft.com/office/drawing/2014/main" id="{82D66552-FBCD-4543-9634-EDA648AE4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31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E7B33E1-533B-4561-AB3C-6EE6D9BF2C6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1AAA8F7E-6C86-4320-9623-32693915D3DD}"/>
              </a:ext>
            </a:extLst>
          </p:cNvPr>
          <p:cNvPicPr>
            <a:picLocks noChangeAspect="1" noChangeArrowheads="1"/>
          </p:cNvPicPr>
          <p:nvPr/>
        </p:nvPicPr>
        <p:blipFill>
          <a:blip r:embed="rId8"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729AA73B-5E18-46A9-8096-5BB6D7C0F715}"/>
              </a:ext>
            </a:extLst>
          </p:cNvPr>
          <p:cNvPicPr>
            <a:picLocks noChangeAspect="1" noChangeArrowheads="1"/>
          </p:cNvPicPr>
          <p:nvPr/>
        </p:nvPicPr>
        <p:blipFill>
          <a:blip r:embed="rId9" cstate="print"/>
          <a:srcRect/>
          <a:stretch>
            <a:fillRect/>
          </a:stretch>
        </p:blipFill>
        <p:spPr bwMode="auto">
          <a:xfrm>
            <a:off x="8123238" y="150813"/>
            <a:ext cx="442912" cy="387350"/>
          </a:xfrm>
          <a:prstGeom prst="rect">
            <a:avLst/>
          </a:prstGeom>
          <a:noFill/>
          <a:ln w="9525">
            <a:noFill/>
            <a:miter lim="800000"/>
            <a:headEnd/>
            <a:tailEnd/>
          </a:ln>
        </p:spPr>
      </p:pic>
      <p:pic>
        <p:nvPicPr>
          <p:cNvPr id="8" name="Picture 7">
            <a:extLst>
              <a:ext uri="{FF2B5EF4-FFF2-40B4-BE49-F238E27FC236}">
                <a16:creationId xmlns:a16="http://schemas.microsoft.com/office/drawing/2014/main" id="{0DE3F6CC-CE07-4D09-93E2-3559949373AE}"/>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028162" y="89297"/>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C570082-7750-4E6D-B8FA-1377C1701DD1}"/>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795B83B-908B-493E-80E9-FE427419BE13}"/>
              </a:ext>
            </a:extLst>
          </p:cNvPr>
          <p:cNvSpPr>
            <a:spLocks noGrp="1"/>
          </p:cNvSpPr>
          <p:nvPr>
            <p:ph type="title"/>
          </p:nvPr>
        </p:nvSpPr>
        <p:spPr/>
        <p:txBody>
          <a:bodyPr/>
          <a:lstStyle/>
          <a:p>
            <a:r>
              <a:rPr lang="en-GB" altLang="en-US"/>
              <a:t>Interpreting bouncing ball data</a:t>
            </a:r>
          </a:p>
        </p:txBody>
      </p:sp>
      <p:sp>
        <p:nvSpPr>
          <p:cNvPr id="49155" name="TextBox 2">
            <a:extLst>
              <a:ext uri="{FF2B5EF4-FFF2-40B4-BE49-F238E27FC236}">
                <a16:creationId xmlns:a16="http://schemas.microsoft.com/office/drawing/2014/main" id="{F583BC98-2B75-4423-8419-25964D42CE02}"/>
              </a:ext>
            </a:extLst>
          </p:cNvPr>
          <p:cNvSpPr txBox="1">
            <a:spLocks noChangeArrowheads="1"/>
          </p:cNvSpPr>
          <p:nvPr/>
        </p:nvSpPr>
        <p:spPr bwMode="auto">
          <a:xfrm>
            <a:off x="352425" y="784225"/>
            <a:ext cx="7993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For each of the three independent variables, </a:t>
            </a:r>
            <a:r>
              <a:rPr lang="en-GB" altLang="en-US" dirty="0" err="1">
                <a:solidFill>
                  <a:srgbClr val="010066"/>
                </a:solidFill>
              </a:rPr>
              <a:t>analyze</a:t>
            </a:r>
            <a:r>
              <a:rPr lang="en-GB" altLang="en-US" dirty="0">
                <a:solidFill>
                  <a:srgbClr val="010066"/>
                </a:solidFill>
              </a:rPr>
              <a:t> the results by answering the following questions:</a:t>
            </a:r>
          </a:p>
        </p:txBody>
      </p:sp>
      <p:sp>
        <p:nvSpPr>
          <p:cNvPr id="39941" name="TextBox 5">
            <a:extLst>
              <a:ext uri="{FF2B5EF4-FFF2-40B4-BE49-F238E27FC236}">
                <a16:creationId xmlns:a16="http://schemas.microsoft.com/office/drawing/2014/main" id="{83BB24D2-C6F8-4A73-B56C-C415CED424C8}"/>
              </a:ext>
            </a:extLst>
          </p:cNvPr>
          <p:cNvSpPr txBox="1">
            <a:spLocks noChangeArrowheads="1"/>
          </p:cNvSpPr>
          <p:nvPr/>
        </p:nvSpPr>
        <p:spPr bwMode="auto">
          <a:xfrm>
            <a:off x="352425" y="3261031"/>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a:t>
            </a:r>
            <a:r>
              <a:rPr lang="en-GB" altLang="en-US" dirty="0">
                <a:solidFill>
                  <a:srgbClr val="010066"/>
                </a:solidFill>
              </a:rPr>
              <a:t>:</a:t>
            </a:r>
          </a:p>
        </p:txBody>
      </p:sp>
      <p:sp>
        <p:nvSpPr>
          <p:cNvPr id="39942" name="TextBox 6">
            <a:extLst>
              <a:ext uri="{FF2B5EF4-FFF2-40B4-BE49-F238E27FC236}">
                <a16:creationId xmlns:a16="http://schemas.microsoft.com/office/drawing/2014/main" id="{817EC391-FD84-46D0-BEFA-69035B95C27D}"/>
              </a:ext>
            </a:extLst>
          </p:cNvPr>
          <p:cNvSpPr txBox="1">
            <a:spLocks noChangeArrowheads="1"/>
          </p:cNvSpPr>
          <p:nvPr/>
        </p:nvSpPr>
        <p:spPr bwMode="auto">
          <a:xfrm>
            <a:off x="358775" y="5698243"/>
            <a:ext cx="6820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Therefore, </a:t>
            </a:r>
            <a:r>
              <a:rPr lang="en-GB" altLang="en-US" b="1" dirty="0">
                <a:solidFill>
                  <a:srgbClr val="286DA6"/>
                </a:solidFill>
              </a:rPr>
              <a:t>60%</a:t>
            </a:r>
            <a:r>
              <a:rPr lang="en-GB" altLang="en-US" dirty="0">
                <a:solidFill>
                  <a:srgbClr val="010066"/>
                </a:solidFill>
              </a:rPr>
              <a:t> of the energy has been wasted. </a:t>
            </a:r>
          </a:p>
        </p:txBody>
      </p:sp>
      <p:sp>
        <p:nvSpPr>
          <p:cNvPr id="39944" name="Rectangle 8">
            <a:extLst>
              <a:ext uri="{FF2B5EF4-FFF2-40B4-BE49-F238E27FC236}">
                <a16:creationId xmlns:a16="http://schemas.microsoft.com/office/drawing/2014/main" id="{40E03856-49D3-4DBD-9FF1-1BA53182CC16}"/>
              </a:ext>
            </a:extLst>
          </p:cNvPr>
          <p:cNvSpPr>
            <a:spLocks noChangeArrowheads="1"/>
          </p:cNvSpPr>
          <p:nvPr/>
        </p:nvSpPr>
        <p:spPr bwMode="auto">
          <a:xfrm>
            <a:off x="672644" y="1844660"/>
            <a:ext cx="8393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23850" indent="-323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1. </a:t>
            </a:r>
            <a:r>
              <a:rPr lang="en-GB" altLang="en-US" dirty="0">
                <a:solidFill>
                  <a:srgbClr val="010066"/>
                </a:solidFill>
              </a:rPr>
              <a:t>How did the change in variable affect the bounce height?</a:t>
            </a:r>
          </a:p>
        </p:txBody>
      </p:sp>
      <p:sp>
        <p:nvSpPr>
          <p:cNvPr id="39945" name="Rectangle 9">
            <a:extLst>
              <a:ext uri="{FF2B5EF4-FFF2-40B4-BE49-F238E27FC236}">
                <a16:creationId xmlns:a16="http://schemas.microsoft.com/office/drawing/2014/main" id="{6AD62245-9A6E-4820-8EF9-D6C2577AE499}"/>
              </a:ext>
            </a:extLst>
          </p:cNvPr>
          <p:cNvSpPr>
            <a:spLocks noChangeArrowheads="1"/>
          </p:cNvSpPr>
          <p:nvPr/>
        </p:nvSpPr>
        <p:spPr bwMode="auto">
          <a:xfrm>
            <a:off x="672644" y="2592208"/>
            <a:ext cx="609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23850" indent="-3238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Arial" panose="020B0604020202020204" pitchFamily="34" charset="0"/>
              <a:buNone/>
            </a:pPr>
            <a:r>
              <a:rPr lang="en-GB" altLang="en-US" b="1" dirty="0">
                <a:solidFill>
                  <a:srgbClr val="286DA6"/>
                </a:solidFill>
              </a:rPr>
              <a:t>2. </a:t>
            </a:r>
            <a:r>
              <a:rPr lang="en-GB" altLang="en-US" dirty="0">
                <a:solidFill>
                  <a:srgbClr val="010066"/>
                </a:solidFill>
              </a:rPr>
              <a:t>How efficient was the transfer of energy?</a:t>
            </a:r>
          </a:p>
        </p:txBody>
      </p:sp>
      <p:sp>
        <p:nvSpPr>
          <p:cNvPr id="39947" name="Rectangle 11">
            <a:extLst>
              <a:ext uri="{FF2B5EF4-FFF2-40B4-BE49-F238E27FC236}">
                <a16:creationId xmlns:a16="http://schemas.microsoft.com/office/drawing/2014/main" id="{E1C23B35-3ABE-44E3-9F07-A7AFF0E259FE}"/>
              </a:ext>
            </a:extLst>
          </p:cNvPr>
          <p:cNvSpPr>
            <a:spLocks noChangeArrowheads="1"/>
          </p:cNvSpPr>
          <p:nvPr/>
        </p:nvSpPr>
        <p:spPr bwMode="auto">
          <a:xfrm>
            <a:off x="2824163" y="3699579"/>
            <a:ext cx="2947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useful output energy</a:t>
            </a:r>
          </a:p>
        </p:txBody>
      </p:sp>
      <p:sp>
        <p:nvSpPr>
          <p:cNvPr id="39948" name="Rectangle 12">
            <a:extLst>
              <a:ext uri="{FF2B5EF4-FFF2-40B4-BE49-F238E27FC236}">
                <a16:creationId xmlns:a16="http://schemas.microsoft.com/office/drawing/2014/main" id="{ADEF62FF-FCA3-468F-8BEF-56BB18B894D9}"/>
              </a:ext>
            </a:extLst>
          </p:cNvPr>
          <p:cNvSpPr>
            <a:spLocks noChangeArrowheads="1"/>
          </p:cNvSpPr>
          <p:nvPr/>
        </p:nvSpPr>
        <p:spPr bwMode="auto">
          <a:xfrm>
            <a:off x="3013075" y="4156779"/>
            <a:ext cx="252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total input energy</a:t>
            </a:r>
          </a:p>
        </p:txBody>
      </p:sp>
      <p:sp>
        <p:nvSpPr>
          <p:cNvPr id="39951" name="Rectangle 15">
            <a:extLst>
              <a:ext uri="{FF2B5EF4-FFF2-40B4-BE49-F238E27FC236}">
                <a16:creationId xmlns:a16="http://schemas.microsoft.com/office/drawing/2014/main" id="{1CFED133-50C3-48E5-BCE4-341CA68A31B6}"/>
              </a:ext>
            </a:extLst>
          </p:cNvPr>
          <p:cNvSpPr>
            <a:spLocks noChangeArrowheads="1"/>
          </p:cNvSpPr>
          <p:nvPr/>
        </p:nvSpPr>
        <p:spPr bwMode="auto">
          <a:xfrm>
            <a:off x="993775" y="3941143"/>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efficiency  =</a:t>
            </a:r>
          </a:p>
        </p:txBody>
      </p:sp>
      <p:sp>
        <p:nvSpPr>
          <p:cNvPr id="39952" name="Line 16">
            <a:extLst>
              <a:ext uri="{FF2B5EF4-FFF2-40B4-BE49-F238E27FC236}">
                <a16:creationId xmlns:a16="http://schemas.microsoft.com/office/drawing/2014/main" id="{ADDB4BE7-5F27-40F3-9CC3-4744274F4448}"/>
              </a:ext>
            </a:extLst>
          </p:cNvPr>
          <p:cNvSpPr>
            <a:spLocks noChangeShapeType="1"/>
          </p:cNvSpPr>
          <p:nvPr/>
        </p:nvSpPr>
        <p:spPr bwMode="auto">
          <a:xfrm>
            <a:off x="2914650" y="4156779"/>
            <a:ext cx="2755900" cy="0"/>
          </a:xfrm>
          <a:prstGeom prst="line">
            <a:avLst/>
          </a:prstGeom>
          <a:noFill/>
          <a:ln w="28575">
            <a:solidFill>
              <a:srgbClr val="000064"/>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39953" name="Rectangle 17">
            <a:extLst>
              <a:ext uri="{FF2B5EF4-FFF2-40B4-BE49-F238E27FC236}">
                <a16:creationId xmlns:a16="http://schemas.microsoft.com/office/drawing/2014/main" id="{8181ED85-C30B-41F8-952C-7BD4432188E7}"/>
              </a:ext>
            </a:extLst>
          </p:cNvPr>
          <p:cNvSpPr>
            <a:spLocks noChangeArrowheads="1"/>
          </p:cNvSpPr>
          <p:nvPr/>
        </p:nvSpPr>
        <p:spPr bwMode="auto">
          <a:xfrm>
            <a:off x="2952750" y="4734277"/>
            <a:ext cx="1036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40</a:t>
            </a:r>
            <a:r>
              <a:rPr lang="en-GB" altLang="en-US" sz="1000" dirty="0">
                <a:solidFill>
                  <a:srgbClr val="010066"/>
                </a:solidFill>
              </a:rPr>
              <a:t> </a:t>
            </a:r>
            <a:r>
              <a:rPr lang="en-GB" altLang="en-US" dirty="0">
                <a:solidFill>
                  <a:srgbClr val="010066"/>
                </a:solidFill>
              </a:rPr>
              <a:t>cm</a:t>
            </a:r>
          </a:p>
        </p:txBody>
      </p:sp>
      <p:sp>
        <p:nvSpPr>
          <p:cNvPr id="39954" name="Rectangle 18">
            <a:extLst>
              <a:ext uri="{FF2B5EF4-FFF2-40B4-BE49-F238E27FC236}">
                <a16:creationId xmlns:a16="http://schemas.microsoft.com/office/drawing/2014/main" id="{F6806D06-7AB8-432E-AD0A-EA15B2D4611C}"/>
              </a:ext>
            </a:extLst>
          </p:cNvPr>
          <p:cNvSpPr>
            <a:spLocks noChangeArrowheads="1"/>
          </p:cNvSpPr>
          <p:nvPr/>
        </p:nvSpPr>
        <p:spPr bwMode="auto">
          <a:xfrm>
            <a:off x="2819401" y="5191477"/>
            <a:ext cx="1267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100</a:t>
            </a:r>
            <a:r>
              <a:rPr lang="en-GB" altLang="en-US" sz="1000" dirty="0">
                <a:solidFill>
                  <a:srgbClr val="010066"/>
                </a:solidFill>
              </a:rPr>
              <a:t> </a:t>
            </a:r>
            <a:r>
              <a:rPr lang="en-GB" altLang="en-US" dirty="0">
                <a:solidFill>
                  <a:srgbClr val="010066"/>
                </a:solidFill>
              </a:rPr>
              <a:t>cm</a:t>
            </a:r>
          </a:p>
        </p:txBody>
      </p:sp>
      <p:sp>
        <p:nvSpPr>
          <p:cNvPr id="39955" name="Line 19">
            <a:extLst>
              <a:ext uri="{FF2B5EF4-FFF2-40B4-BE49-F238E27FC236}">
                <a16:creationId xmlns:a16="http://schemas.microsoft.com/office/drawing/2014/main" id="{726B96CF-AEF8-4F0A-AFA7-E62B2BFE10D5}"/>
              </a:ext>
            </a:extLst>
          </p:cNvPr>
          <p:cNvSpPr>
            <a:spLocks noChangeShapeType="1"/>
          </p:cNvSpPr>
          <p:nvPr/>
        </p:nvSpPr>
        <p:spPr bwMode="auto">
          <a:xfrm>
            <a:off x="2928938" y="5191477"/>
            <a:ext cx="1060450" cy="0"/>
          </a:xfrm>
          <a:prstGeom prst="line">
            <a:avLst/>
          </a:prstGeom>
          <a:noFill/>
          <a:ln w="28575">
            <a:solidFill>
              <a:srgbClr val="000064"/>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9956" name="Rectangle 20">
            <a:extLst>
              <a:ext uri="{FF2B5EF4-FFF2-40B4-BE49-F238E27FC236}">
                <a16:creationId xmlns:a16="http://schemas.microsoft.com/office/drawing/2014/main" id="{865000B9-133C-4942-A9F7-9EC3ED9B3302}"/>
              </a:ext>
            </a:extLst>
          </p:cNvPr>
          <p:cNvSpPr>
            <a:spLocks noChangeArrowheads="1"/>
          </p:cNvSpPr>
          <p:nvPr/>
        </p:nvSpPr>
        <p:spPr bwMode="auto">
          <a:xfrm>
            <a:off x="2433638" y="486485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t>
            </a:r>
          </a:p>
        </p:txBody>
      </p:sp>
      <p:sp>
        <p:nvSpPr>
          <p:cNvPr id="39957" name="Rectangle 21">
            <a:extLst>
              <a:ext uri="{FF2B5EF4-FFF2-40B4-BE49-F238E27FC236}">
                <a16:creationId xmlns:a16="http://schemas.microsoft.com/office/drawing/2014/main" id="{97092B19-EE2A-4390-9FD3-B3802172B53E}"/>
              </a:ext>
            </a:extLst>
          </p:cNvPr>
          <p:cNvSpPr>
            <a:spLocks noChangeArrowheads="1"/>
          </p:cNvSpPr>
          <p:nvPr/>
        </p:nvSpPr>
        <p:spPr bwMode="auto">
          <a:xfrm>
            <a:off x="4165600" y="4966052"/>
            <a:ext cx="1057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a:t>
            </a:r>
            <a:r>
              <a:rPr lang="en-GB" altLang="en-US" b="1">
                <a:solidFill>
                  <a:srgbClr val="286DA6"/>
                </a:solidFill>
              </a:rPr>
              <a:t>40%</a:t>
            </a:r>
          </a:p>
        </p:txBody>
      </p:sp>
      <p:pic>
        <p:nvPicPr>
          <p:cNvPr id="44049" name="Picture 24" descr="Energy_transformations_ballbounce">
            <a:extLst>
              <a:ext uri="{FF2B5EF4-FFF2-40B4-BE49-F238E27FC236}">
                <a16:creationId xmlns:a16="http://schemas.microsoft.com/office/drawing/2014/main" id="{AD2E6EB5-D52A-436E-BE3F-EA7B29C5E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641" y="2502293"/>
            <a:ext cx="2627447" cy="342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DCA6609-6C8B-4884-B778-CCCFA3A8A00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19">
            <a:extLst>
              <a:ext uri="{FF2B5EF4-FFF2-40B4-BE49-F238E27FC236}">
                <a16:creationId xmlns:a16="http://schemas.microsoft.com/office/drawing/2014/main" id="{950A7F3D-D1FA-40E3-B170-DE7759754A6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99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9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9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95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95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942"/>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2" grpId="0"/>
      <p:bldP spid="39944" grpId="0"/>
      <p:bldP spid="39945" grpId="0"/>
      <p:bldP spid="39947" grpId="0"/>
      <p:bldP spid="39948" grpId="0"/>
      <p:bldP spid="39951" grpId="0"/>
      <p:bldP spid="39953" grpId="0"/>
      <p:bldP spid="39954" grpId="0"/>
      <p:bldP spid="39956" grpId="0"/>
      <p:bldP spid="399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B1F7E7C-C348-4AD9-B2FB-F6890C37C4DF}"/>
              </a:ext>
            </a:extLst>
          </p:cNvPr>
          <p:cNvSpPr>
            <a:spLocks noGrp="1"/>
          </p:cNvSpPr>
          <p:nvPr>
            <p:ph type="title"/>
          </p:nvPr>
        </p:nvSpPr>
        <p:spPr/>
        <p:txBody>
          <a:bodyPr/>
          <a:lstStyle/>
          <a:p>
            <a:r>
              <a:rPr lang="en-GB" altLang="en-US"/>
              <a:t>Experimental conclusions</a:t>
            </a:r>
          </a:p>
        </p:txBody>
      </p:sp>
      <p:sp>
        <p:nvSpPr>
          <p:cNvPr id="50179" name="TextBox 2">
            <a:extLst>
              <a:ext uri="{FF2B5EF4-FFF2-40B4-BE49-F238E27FC236}">
                <a16:creationId xmlns:a16="http://schemas.microsoft.com/office/drawing/2014/main" id="{7D20B441-64C5-46A7-8EA6-1926E2FF7DD7}"/>
              </a:ext>
            </a:extLst>
          </p:cNvPr>
          <p:cNvSpPr txBox="1">
            <a:spLocks noChangeArrowheads="1"/>
          </p:cNvSpPr>
          <p:nvPr/>
        </p:nvSpPr>
        <p:spPr bwMode="auto">
          <a:xfrm>
            <a:off x="355600" y="784225"/>
            <a:ext cx="7154863" cy="4619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Did increasing the drop height affect the efficiency? </a:t>
            </a:r>
          </a:p>
        </p:txBody>
      </p:sp>
      <p:sp>
        <p:nvSpPr>
          <p:cNvPr id="45060" name="TextBox 3">
            <a:extLst>
              <a:ext uri="{FF2B5EF4-FFF2-40B4-BE49-F238E27FC236}">
                <a16:creationId xmlns:a16="http://schemas.microsoft.com/office/drawing/2014/main" id="{FA1ACA19-F257-4831-83B2-BACD7E00F3B4}"/>
              </a:ext>
            </a:extLst>
          </p:cNvPr>
          <p:cNvSpPr txBox="1">
            <a:spLocks noChangeArrowheads="1"/>
          </p:cNvSpPr>
          <p:nvPr/>
        </p:nvSpPr>
        <p:spPr bwMode="auto">
          <a:xfrm>
            <a:off x="449263" y="5684312"/>
            <a:ext cx="4065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4572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changing the type of ball</a:t>
            </a:r>
          </a:p>
        </p:txBody>
      </p:sp>
      <p:sp>
        <p:nvSpPr>
          <p:cNvPr id="45061" name="Rectangle 4">
            <a:extLst>
              <a:ext uri="{FF2B5EF4-FFF2-40B4-BE49-F238E27FC236}">
                <a16:creationId xmlns:a16="http://schemas.microsoft.com/office/drawing/2014/main" id="{EDA1A7D9-285C-4897-9D7B-7C3B354B1EC9}"/>
              </a:ext>
            </a:extLst>
          </p:cNvPr>
          <p:cNvSpPr>
            <a:spLocks noChangeArrowheads="1"/>
          </p:cNvSpPr>
          <p:nvPr/>
        </p:nvSpPr>
        <p:spPr bwMode="auto">
          <a:xfrm>
            <a:off x="358774" y="1659115"/>
            <a:ext cx="8162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No. Increasing the drop height </a:t>
            </a:r>
            <a:r>
              <a:rPr lang="en-GB" altLang="en-US" b="1" dirty="0"/>
              <a:t>increases</a:t>
            </a:r>
            <a:r>
              <a:rPr lang="en-GB" altLang="en-US" dirty="0"/>
              <a:t> the amount of energy input. It does increase the bounce height, but does not affect the efficiency of the energy transfer.</a:t>
            </a:r>
          </a:p>
        </p:txBody>
      </p:sp>
      <p:sp>
        <p:nvSpPr>
          <p:cNvPr id="6" name="TextBox 21">
            <a:extLst>
              <a:ext uri="{FF2B5EF4-FFF2-40B4-BE49-F238E27FC236}">
                <a16:creationId xmlns:a16="http://schemas.microsoft.com/office/drawing/2014/main" id="{E2BFE6EA-BF2D-44D8-874B-D59841E447BE}"/>
              </a:ext>
            </a:extLst>
          </p:cNvPr>
          <p:cNvSpPr txBox="1">
            <a:spLocks noChangeArrowheads="1"/>
          </p:cNvSpPr>
          <p:nvPr/>
        </p:nvSpPr>
        <p:spPr bwMode="auto">
          <a:xfrm>
            <a:off x="355600" y="3335516"/>
            <a:ext cx="5805488" cy="4619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Which variables </a:t>
            </a:r>
            <a:r>
              <a:rPr lang="en-GB" altLang="en-US" b="1"/>
              <a:t>did</a:t>
            </a:r>
            <a:r>
              <a:rPr lang="en-GB" altLang="en-US"/>
              <a:t> affect the efficiency? </a:t>
            </a:r>
          </a:p>
        </p:txBody>
      </p:sp>
      <p:sp>
        <p:nvSpPr>
          <p:cNvPr id="7" name="TextBox 31">
            <a:extLst>
              <a:ext uri="{FF2B5EF4-FFF2-40B4-BE49-F238E27FC236}">
                <a16:creationId xmlns:a16="http://schemas.microsoft.com/office/drawing/2014/main" id="{93B81803-DA59-4F3E-9F13-0A909C7075CA}"/>
              </a:ext>
            </a:extLst>
          </p:cNvPr>
          <p:cNvSpPr txBox="1">
            <a:spLocks noChangeArrowheads="1"/>
          </p:cNvSpPr>
          <p:nvPr/>
        </p:nvSpPr>
        <p:spPr bwMode="auto">
          <a:xfrm>
            <a:off x="4476750" y="5684312"/>
            <a:ext cx="4316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changing the bounce surface </a:t>
            </a:r>
          </a:p>
        </p:txBody>
      </p:sp>
      <p:pic>
        <p:nvPicPr>
          <p:cNvPr id="9" name="Picture 8" descr="energy_transfers_surface_types.png">
            <a:extLst>
              <a:ext uri="{FF2B5EF4-FFF2-40B4-BE49-F238E27FC236}">
                <a16:creationId xmlns:a16="http://schemas.microsoft.com/office/drawing/2014/main" id="{7D06B53A-5C85-4836-A638-290E526D7C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4560184"/>
            <a:ext cx="3771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nergy_transfers_ball_types.png">
            <a:extLst>
              <a:ext uri="{FF2B5EF4-FFF2-40B4-BE49-F238E27FC236}">
                <a16:creationId xmlns:a16="http://schemas.microsoft.com/office/drawing/2014/main" id="{87BEC8C2-5061-4432-995B-21B91FC333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242684"/>
            <a:ext cx="27813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8DA5EE3F-7869-4F19-9E09-BAEBDDF442A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1" grpId="0"/>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13" descr="lightbulbs_104492270_smaller">
            <a:extLst>
              <a:ext uri="{FF2B5EF4-FFF2-40B4-BE49-F238E27FC236}">
                <a16:creationId xmlns:a16="http://schemas.microsoft.com/office/drawing/2014/main" id="{242B54B3-83C0-4330-8204-0798680F9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938463"/>
            <a:ext cx="345916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a:extLst>
              <a:ext uri="{FF2B5EF4-FFF2-40B4-BE49-F238E27FC236}">
                <a16:creationId xmlns:a16="http://schemas.microsoft.com/office/drawing/2014/main" id="{3EE8FEEE-9280-4AE8-BED0-BB523EB34DA9}"/>
              </a:ext>
            </a:extLst>
          </p:cNvPr>
          <p:cNvSpPr txBox="1">
            <a:spLocks noChangeArrowheads="1"/>
          </p:cNvSpPr>
          <p:nvPr/>
        </p:nvSpPr>
        <p:spPr bwMode="auto">
          <a:xfrm>
            <a:off x="352425" y="784225"/>
            <a:ext cx="8335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Efficiency</a:t>
            </a:r>
            <a:r>
              <a:rPr lang="en-GB" altLang="en-US">
                <a:solidFill>
                  <a:srgbClr val="010066"/>
                </a:solidFill>
              </a:rPr>
              <a:t> is a measure of how good a device is at changing energy from one form to another.</a:t>
            </a:r>
          </a:p>
        </p:txBody>
      </p:sp>
      <p:sp>
        <p:nvSpPr>
          <p:cNvPr id="292868" name="Text Box 4">
            <a:extLst>
              <a:ext uri="{FF2B5EF4-FFF2-40B4-BE49-F238E27FC236}">
                <a16:creationId xmlns:a16="http://schemas.microsoft.com/office/drawing/2014/main" id="{7CBC0919-EDA5-414D-90AD-A515C15F7561}"/>
              </a:ext>
            </a:extLst>
          </p:cNvPr>
          <p:cNvSpPr txBox="1">
            <a:spLocks noChangeArrowheads="1"/>
          </p:cNvSpPr>
          <p:nvPr/>
        </p:nvSpPr>
        <p:spPr bwMode="auto">
          <a:xfrm>
            <a:off x="352425" y="1835150"/>
            <a:ext cx="8442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All devices waste energy, so no device is perfectly efficient.</a:t>
            </a:r>
          </a:p>
        </p:txBody>
      </p:sp>
      <p:sp>
        <p:nvSpPr>
          <p:cNvPr id="292869" name="Text Box 5">
            <a:extLst>
              <a:ext uri="{FF2B5EF4-FFF2-40B4-BE49-F238E27FC236}">
                <a16:creationId xmlns:a16="http://schemas.microsoft.com/office/drawing/2014/main" id="{89DB02E7-74B0-4FA5-9B84-AE44E7F69E27}"/>
              </a:ext>
            </a:extLst>
          </p:cNvPr>
          <p:cNvSpPr txBox="1">
            <a:spLocks noChangeArrowheads="1"/>
          </p:cNvSpPr>
          <p:nvPr/>
        </p:nvSpPr>
        <p:spPr bwMode="auto">
          <a:xfrm>
            <a:off x="358775" y="3559175"/>
            <a:ext cx="4976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solidFill>
                  <a:srgbClr val="010066"/>
                </a:solidFill>
              </a:rPr>
              <a:t>An energy-efficient light bulb is more efficient than a filament bulb because it wastes less energy.  </a:t>
            </a:r>
          </a:p>
        </p:txBody>
      </p:sp>
      <p:sp>
        <p:nvSpPr>
          <p:cNvPr id="43014" name="Text Box 6">
            <a:extLst>
              <a:ext uri="{FF2B5EF4-FFF2-40B4-BE49-F238E27FC236}">
                <a16:creationId xmlns:a16="http://schemas.microsoft.com/office/drawing/2014/main" id="{7D141562-3B43-4143-BF51-790E454172D7}"/>
              </a:ext>
            </a:extLst>
          </p:cNvPr>
          <p:cNvSpPr txBox="1">
            <a:spLocks noChangeArrowheads="1"/>
          </p:cNvSpPr>
          <p:nvPr/>
        </p:nvSpPr>
        <p:spPr bwMode="auto">
          <a:xfrm>
            <a:off x="6172200" y="2481263"/>
            <a:ext cx="1905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endParaRPr lang="en-GB" altLang="en-US" sz="10000">
              <a:solidFill>
                <a:schemeClr val="tx1"/>
              </a:solidFill>
            </a:endParaRPr>
          </a:p>
        </p:txBody>
      </p:sp>
      <p:sp>
        <p:nvSpPr>
          <p:cNvPr id="292881" name="Text Box 17">
            <a:extLst>
              <a:ext uri="{FF2B5EF4-FFF2-40B4-BE49-F238E27FC236}">
                <a16:creationId xmlns:a16="http://schemas.microsoft.com/office/drawing/2014/main" id="{04C9737B-AC94-4F87-BEF2-DA5E3F154D4D}"/>
              </a:ext>
            </a:extLst>
          </p:cNvPr>
          <p:cNvSpPr txBox="1">
            <a:spLocks noChangeArrowheads="1"/>
          </p:cNvSpPr>
          <p:nvPr/>
        </p:nvSpPr>
        <p:spPr bwMode="auto">
          <a:xfrm>
            <a:off x="358775" y="2509838"/>
            <a:ext cx="4467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more efficient </a:t>
            </a:r>
            <a:r>
              <a:rPr lang="en-GB" altLang="en-US"/>
              <a:t>a device is, the </a:t>
            </a:r>
            <a:r>
              <a:rPr lang="en-GB" altLang="en-US" b="1">
                <a:solidFill>
                  <a:srgbClr val="286DA6"/>
                </a:solidFill>
              </a:rPr>
              <a:t>less energy </a:t>
            </a:r>
            <a:r>
              <a:rPr lang="en-GB" altLang="en-US"/>
              <a:t>is wasted.</a:t>
            </a:r>
          </a:p>
        </p:txBody>
      </p:sp>
      <p:sp>
        <p:nvSpPr>
          <p:cNvPr id="43016" name="Rectangle 23">
            <a:extLst>
              <a:ext uri="{FF2B5EF4-FFF2-40B4-BE49-F238E27FC236}">
                <a16:creationId xmlns:a16="http://schemas.microsoft.com/office/drawing/2014/main" id="{9D0AC8EC-8135-4E14-BCCE-42201D78E692}"/>
              </a:ext>
            </a:extLst>
          </p:cNvPr>
          <p:cNvSpPr>
            <a:spLocks noGrp="1" noChangeArrowheads="1"/>
          </p:cNvSpPr>
          <p:nvPr>
            <p:ph type="title"/>
          </p:nvPr>
        </p:nvSpPr>
        <p:spPr/>
        <p:txBody>
          <a:bodyPr/>
          <a:lstStyle/>
          <a:p>
            <a:r>
              <a:rPr lang="en-GB" altLang="en-US"/>
              <a:t>What is energy efficiency?</a:t>
            </a:r>
          </a:p>
        </p:txBody>
      </p:sp>
      <p:sp>
        <p:nvSpPr>
          <p:cNvPr id="292888" name="Text Box 24">
            <a:extLst>
              <a:ext uri="{FF2B5EF4-FFF2-40B4-BE49-F238E27FC236}">
                <a16:creationId xmlns:a16="http://schemas.microsoft.com/office/drawing/2014/main" id="{52A7F295-8C09-41E1-92C4-3A11557A1FF1}"/>
              </a:ext>
            </a:extLst>
          </p:cNvPr>
          <p:cNvSpPr txBox="1">
            <a:spLocks noChangeArrowheads="1"/>
          </p:cNvSpPr>
          <p:nvPr/>
        </p:nvSpPr>
        <p:spPr bwMode="auto">
          <a:xfrm>
            <a:off x="365125" y="4965700"/>
            <a:ext cx="4824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It converts a greater proportion of </a:t>
            </a:r>
          </a:p>
          <a:p>
            <a:r>
              <a:rPr lang="en-GB" altLang="en-US">
                <a:solidFill>
                  <a:srgbClr val="010066"/>
                </a:solidFill>
              </a:rPr>
              <a:t>the energy that it is supplied with </a:t>
            </a:r>
          </a:p>
          <a:p>
            <a:r>
              <a:rPr lang="en-GB" altLang="en-US">
                <a:solidFill>
                  <a:srgbClr val="010066"/>
                </a:solidFill>
              </a:rPr>
              <a:t>into light energy and not heat.</a:t>
            </a:r>
          </a:p>
        </p:txBody>
      </p:sp>
      <p:pic>
        <p:nvPicPr>
          <p:cNvPr id="11" name="Picture 10">
            <a:extLst>
              <a:ext uri="{FF2B5EF4-FFF2-40B4-BE49-F238E27FC236}">
                <a16:creationId xmlns:a16="http://schemas.microsoft.com/office/drawing/2014/main" id="{12C1FCEE-7D6C-4CF5-B371-FC8ACEC226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28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28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288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69" grpId="0"/>
      <p:bldP spid="292881" grpId="0"/>
      <p:bldP spid="29288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10" descr="MPanchenko_108074963_smalle.jpg">
            <a:extLst>
              <a:ext uri="{FF2B5EF4-FFF2-40B4-BE49-F238E27FC236}">
                <a16:creationId xmlns:a16="http://schemas.microsoft.com/office/drawing/2014/main" id="{5D27032F-A47B-462B-B74E-81DA6DA49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673350"/>
            <a:ext cx="521176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3">
            <a:extLst>
              <a:ext uri="{FF2B5EF4-FFF2-40B4-BE49-F238E27FC236}">
                <a16:creationId xmlns:a16="http://schemas.microsoft.com/office/drawing/2014/main" id="{C250D344-1872-496A-991A-F3136CC5D9D8}"/>
              </a:ext>
            </a:extLst>
          </p:cNvPr>
          <p:cNvSpPr txBox="1">
            <a:spLocks noChangeArrowheads="1"/>
          </p:cNvSpPr>
          <p:nvPr/>
        </p:nvSpPr>
        <p:spPr bwMode="auto">
          <a:xfrm>
            <a:off x="358775" y="1682750"/>
            <a:ext cx="8437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5000"/>
              </a:spcBef>
            </a:pPr>
            <a:r>
              <a:rPr lang="en-GB" altLang="en-US">
                <a:solidFill>
                  <a:srgbClr val="010066"/>
                </a:solidFill>
              </a:rPr>
              <a:t>New electrical appliances display information about how energy efficient they are. </a:t>
            </a:r>
          </a:p>
        </p:txBody>
      </p:sp>
      <p:sp>
        <p:nvSpPr>
          <p:cNvPr id="44036" name="Rectangle 12">
            <a:extLst>
              <a:ext uri="{FF2B5EF4-FFF2-40B4-BE49-F238E27FC236}">
                <a16:creationId xmlns:a16="http://schemas.microsoft.com/office/drawing/2014/main" id="{F82D6C98-F127-4E9D-80F4-A3C3E6FECE1D}"/>
              </a:ext>
            </a:extLst>
          </p:cNvPr>
          <p:cNvSpPr>
            <a:spLocks noGrp="1" noChangeArrowheads="1"/>
          </p:cNvSpPr>
          <p:nvPr>
            <p:ph type="title"/>
          </p:nvPr>
        </p:nvSpPr>
        <p:spPr/>
        <p:txBody>
          <a:bodyPr/>
          <a:lstStyle/>
          <a:p>
            <a:r>
              <a:rPr lang="en-GB" altLang="en-US"/>
              <a:t>Why is energy efficiency important?</a:t>
            </a:r>
          </a:p>
        </p:txBody>
      </p:sp>
      <p:sp>
        <p:nvSpPr>
          <p:cNvPr id="345107" name="Rectangle 19">
            <a:extLst>
              <a:ext uri="{FF2B5EF4-FFF2-40B4-BE49-F238E27FC236}">
                <a16:creationId xmlns:a16="http://schemas.microsoft.com/office/drawing/2014/main" id="{DBB2ABEA-50AB-48CB-A08F-0A7A169019CC}"/>
              </a:ext>
            </a:extLst>
          </p:cNvPr>
          <p:cNvSpPr>
            <a:spLocks noChangeArrowheads="1"/>
          </p:cNvSpPr>
          <p:nvPr/>
        </p:nvSpPr>
        <p:spPr bwMode="auto">
          <a:xfrm>
            <a:off x="358775" y="2579688"/>
            <a:ext cx="38655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helps consumers to identify which appliance will use the least energy and </a:t>
            </a:r>
            <a:r>
              <a:rPr lang="en-GB" altLang="en-US" b="1">
                <a:solidFill>
                  <a:srgbClr val="286DA6"/>
                </a:solidFill>
              </a:rPr>
              <a:t>cost the least </a:t>
            </a:r>
            <a:r>
              <a:rPr lang="en-GB" altLang="en-US">
                <a:solidFill>
                  <a:srgbClr val="010066"/>
                </a:solidFill>
              </a:rPr>
              <a:t>to run.</a:t>
            </a:r>
          </a:p>
        </p:txBody>
      </p:sp>
      <p:sp>
        <p:nvSpPr>
          <p:cNvPr id="345108" name="Rectangle 20">
            <a:extLst>
              <a:ext uri="{FF2B5EF4-FFF2-40B4-BE49-F238E27FC236}">
                <a16:creationId xmlns:a16="http://schemas.microsoft.com/office/drawing/2014/main" id="{BF72D24C-A3EC-447E-9D1B-FAF39621CC1F}"/>
              </a:ext>
            </a:extLst>
          </p:cNvPr>
          <p:cNvSpPr>
            <a:spLocks noChangeArrowheads="1"/>
          </p:cNvSpPr>
          <p:nvPr/>
        </p:nvSpPr>
        <p:spPr bwMode="auto">
          <a:xfrm>
            <a:off x="358775" y="4214813"/>
            <a:ext cx="38655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Energy efficiency is not </a:t>
            </a:r>
            <a:br>
              <a:rPr lang="en-GB" altLang="en-US" dirty="0">
                <a:solidFill>
                  <a:srgbClr val="010066"/>
                </a:solidFill>
              </a:rPr>
            </a:br>
            <a:r>
              <a:rPr lang="en-GB" altLang="en-US" dirty="0">
                <a:solidFill>
                  <a:srgbClr val="010066"/>
                </a:solidFill>
              </a:rPr>
              <a:t>just about saving money. </a:t>
            </a:r>
            <a:br>
              <a:rPr lang="en-GB" altLang="en-US" dirty="0">
                <a:solidFill>
                  <a:srgbClr val="010066"/>
                </a:solidFill>
              </a:rPr>
            </a:br>
            <a:r>
              <a:rPr lang="en-GB" altLang="en-US" dirty="0">
                <a:solidFill>
                  <a:srgbClr val="010066"/>
                </a:solidFill>
              </a:rPr>
              <a:t>It is also about </a:t>
            </a:r>
            <a:r>
              <a:rPr lang="en-GB" altLang="en-US" b="1" dirty="0">
                <a:solidFill>
                  <a:srgbClr val="286DA6"/>
                </a:solidFill>
              </a:rPr>
              <a:t>reducing pollution</a:t>
            </a:r>
            <a:r>
              <a:rPr lang="en-GB" altLang="en-US" dirty="0">
                <a:solidFill>
                  <a:srgbClr val="010066"/>
                </a:solidFill>
              </a:rPr>
              <a:t> and </a:t>
            </a:r>
            <a:r>
              <a:rPr lang="en-GB" altLang="en-US" b="1" dirty="0">
                <a:solidFill>
                  <a:srgbClr val="286DA6"/>
                </a:solidFill>
              </a:rPr>
              <a:t>conserving finite energy resources</a:t>
            </a:r>
            <a:r>
              <a:rPr lang="en-GB" altLang="en-US" dirty="0">
                <a:solidFill>
                  <a:srgbClr val="010066"/>
                </a:solidFill>
              </a:rPr>
              <a:t>.</a:t>
            </a:r>
          </a:p>
        </p:txBody>
      </p:sp>
      <p:sp>
        <p:nvSpPr>
          <p:cNvPr id="44040" name="Rectangle 10">
            <a:extLst>
              <a:ext uri="{FF2B5EF4-FFF2-40B4-BE49-F238E27FC236}">
                <a16:creationId xmlns:a16="http://schemas.microsoft.com/office/drawing/2014/main" id="{6ACCB22A-36B0-43EB-8A32-BF0CBBF2A0E1}"/>
              </a:ext>
            </a:extLst>
          </p:cNvPr>
          <p:cNvSpPr>
            <a:spLocks noChangeArrowheads="1"/>
          </p:cNvSpPr>
          <p:nvPr/>
        </p:nvSpPr>
        <p:spPr bwMode="auto">
          <a:xfrm>
            <a:off x="355600" y="784225"/>
            <a:ext cx="798688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Appliances that are </a:t>
            </a:r>
            <a:r>
              <a:rPr lang="en-GB" altLang="en-US" b="1" dirty="0">
                <a:solidFill>
                  <a:srgbClr val="286DA6"/>
                </a:solidFill>
              </a:rPr>
              <a:t>more efficient </a:t>
            </a:r>
            <a:r>
              <a:rPr lang="en-GB" altLang="en-US" dirty="0">
                <a:solidFill>
                  <a:srgbClr val="010066"/>
                </a:solidFill>
              </a:rPr>
              <a:t>need </a:t>
            </a:r>
            <a:r>
              <a:rPr lang="en-GB" altLang="en-US" b="1" dirty="0">
                <a:solidFill>
                  <a:srgbClr val="286DA6"/>
                </a:solidFill>
              </a:rPr>
              <a:t>less electricity</a:t>
            </a:r>
            <a:r>
              <a:rPr lang="en-GB" altLang="en-US" dirty="0">
                <a:solidFill>
                  <a:srgbClr val="010066"/>
                </a:solidFill>
              </a:rPr>
              <a:t> </a:t>
            </a:r>
            <a:br>
              <a:rPr lang="en-GB" altLang="en-US" dirty="0">
                <a:solidFill>
                  <a:srgbClr val="010066"/>
                </a:solidFill>
              </a:rPr>
            </a:br>
            <a:r>
              <a:rPr lang="en-GB" altLang="en-US" dirty="0">
                <a:solidFill>
                  <a:srgbClr val="010066"/>
                </a:solidFill>
              </a:rPr>
              <a:t>to run.</a:t>
            </a:r>
            <a:endParaRPr lang="en-GB" altLang="en-US" dirty="0"/>
          </a:p>
        </p:txBody>
      </p:sp>
      <p:pic>
        <p:nvPicPr>
          <p:cNvPr id="10" name="Picture 9">
            <a:extLst>
              <a:ext uri="{FF2B5EF4-FFF2-40B4-BE49-F238E27FC236}">
                <a16:creationId xmlns:a16="http://schemas.microsoft.com/office/drawing/2014/main" id="{A689164B-27A3-458F-AC86-CE382517025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51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510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45107" grpId="0"/>
      <p:bldP spid="3451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19">
            <a:extLst>
              <a:ext uri="{FF2B5EF4-FFF2-40B4-BE49-F238E27FC236}">
                <a16:creationId xmlns:a16="http://schemas.microsoft.com/office/drawing/2014/main" id="{4EE71CC3-87FD-43DE-8E58-1508362CB87A}"/>
              </a:ext>
            </a:extLst>
          </p:cNvPr>
          <p:cNvSpPr>
            <a:spLocks noChangeArrowheads="1"/>
          </p:cNvSpPr>
          <p:nvPr/>
        </p:nvSpPr>
        <p:spPr bwMode="auto">
          <a:xfrm>
            <a:off x="700088" y="1820863"/>
            <a:ext cx="7694612" cy="1169987"/>
          </a:xfrm>
          <a:prstGeom prst="rect">
            <a:avLst/>
          </a:prstGeom>
          <a:solidFill>
            <a:srgbClr val="286DA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sz="2800">
              <a:solidFill>
                <a:srgbClr val="010066"/>
              </a:solidFill>
            </a:endParaRPr>
          </a:p>
          <a:p>
            <a:pPr algn="ctr"/>
            <a:endParaRPr lang="en-GB" altLang="en-US" sz="2800">
              <a:solidFill>
                <a:srgbClr val="010066"/>
              </a:solidFill>
            </a:endParaRPr>
          </a:p>
          <a:p>
            <a:pPr algn="ctr"/>
            <a:endParaRPr lang="en-GB" altLang="en-US" sz="1400">
              <a:solidFill>
                <a:srgbClr val="010066"/>
              </a:solidFill>
            </a:endParaRPr>
          </a:p>
        </p:txBody>
      </p:sp>
      <p:sp>
        <p:nvSpPr>
          <p:cNvPr id="45059" name="Text Box 21">
            <a:extLst>
              <a:ext uri="{FF2B5EF4-FFF2-40B4-BE49-F238E27FC236}">
                <a16:creationId xmlns:a16="http://schemas.microsoft.com/office/drawing/2014/main" id="{4AC490F9-1FC7-47D6-9D81-8663B224335F}"/>
              </a:ext>
            </a:extLst>
          </p:cNvPr>
          <p:cNvSpPr txBox="1">
            <a:spLocks noChangeArrowheads="1"/>
          </p:cNvSpPr>
          <p:nvPr/>
        </p:nvSpPr>
        <p:spPr bwMode="auto">
          <a:xfrm>
            <a:off x="4696060" y="1878013"/>
            <a:ext cx="3201518"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20000"/>
              </a:spcBef>
            </a:pPr>
            <a:endParaRPr lang="en-GB" altLang="en-US" sz="2800" dirty="0">
              <a:solidFill>
                <a:schemeClr val="bg1"/>
              </a:solidFill>
            </a:endParaRPr>
          </a:p>
          <a:p>
            <a:pPr algn="ctr">
              <a:spcBef>
                <a:spcPct val="20000"/>
              </a:spcBef>
            </a:pPr>
            <a:r>
              <a:rPr lang="en-GB" altLang="en-US" sz="2800" b="1" dirty="0">
                <a:solidFill>
                  <a:schemeClr val="bg1"/>
                </a:solidFill>
              </a:rPr>
              <a:t>total input energy</a:t>
            </a:r>
          </a:p>
        </p:txBody>
      </p:sp>
      <p:sp>
        <p:nvSpPr>
          <p:cNvPr id="45060" name="Text Box 3">
            <a:extLst>
              <a:ext uri="{FF2B5EF4-FFF2-40B4-BE49-F238E27FC236}">
                <a16:creationId xmlns:a16="http://schemas.microsoft.com/office/drawing/2014/main" id="{25AEC0B7-12AD-4385-947D-AAF734FD292F}"/>
              </a:ext>
            </a:extLst>
          </p:cNvPr>
          <p:cNvSpPr txBox="1">
            <a:spLocks noChangeArrowheads="1"/>
          </p:cNvSpPr>
          <p:nvPr/>
        </p:nvSpPr>
        <p:spPr bwMode="auto">
          <a:xfrm>
            <a:off x="352425" y="784225"/>
            <a:ext cx="8372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energy efficiency of a device can be calculated using this formula:</a:t>
            </a:r>
          </a:p>
        </p:txBody>
      </p:sp>
      <p:sp>
        <p:nvSpPr>
          <p:cNvPr id="139271" name="Text Box 7">
            <a:extLst>
              <a:ext uri="{FF2B5EF4-FFF2-40B4-BE49-F238E27FC236}">
                <a16:creationId xmlns:a16="http://schemas.microsoft.com/office/drawing/2014/main" id="{E48E4689-CDF2-4367-ABDE-F8870F26D1DA}"/>
              </a:ext>
            </a:extLst>
          </p:cNvPr>
          <p:cNvSpPr txBox="1">
            <a:spLocks noChangeArrowheads="1"/>
          </p:cNvSpPr>
          <p:nvPr/>
        </p:nvSpPr>
        <p:spPr bwMode="auto">
          <a:xfrm>
            <a:off x="830263" y="4776788"/>
            <a:ext cx="7634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286DA6"/>
              </a:buClr>
              <a:buFont typeface="Wingdings" panose="05000000000000000000" pitchFamily="2" charset="2"/>
              <a:buChar char="l"/>
            </a:pPr>
            <a:r>
              <a:rPr lang="en-GB" altLang="en-US">
                <a:solidFill>
                  <a:srgbClr val="010066"/>
                </a:solidFill>
              </a:rPr>
              <a:t>Energy efficiency does not have any units. It is a number between 0 and 1 which can be converted into a percentage by multiplying by 100.</a:t>
            </a:r>
          </a:p>
        </p:txBody>
      </p:sp>
      <p:sp>
        <p:nvSpPr>
          <p:cNvPr id="139272" name="Rectangle 8">
            <a:extLst>
              <a:ext uri="{FF2B5EF4-FFF2-40B4-BE49-F238E27FC236}">
                <a16:creationId xmlns:a16="http://schemas.microsoft.com/office/drawing/2014/main" id="{DC4CD563-98AB-42E7-B757-0C30E63118F1}"/>
              </a:ext>
            </a:extLst>
          </p:cNvPr>
          <p:cNvSpPr>
            <a:spLocks noChangeArrowheads="1"/>
          </p:cNvSpPr>
          <p:nvPr/>
        </p:nvSpPr>
        <p:spPr bwMode="auto">
          <a:xfrm>
            <a:off x="830263" y="3314700"/>
            <a:ext cx="7666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solidFill>
                  <a:srgbClr val="010066"/>
                </a:solidFill>
              </a:rPr>
              <a:t>Useful output energy is measured in </a:t>
            </a:r>
            <a:r>
              <a:rPr lang="en-GB" altLang="en-US" b="1">
                <a:solidFill>
                  <a:srgbClr val="286DA6"/>
                </a:solidFill>
              </a:rPr>
              <a:t>joules (J)</a:t>
            </a:r>
            <a:r>
              <a:rPr lang="en-GB" altLang="en-US">
                <a:solidFill>
                  <a:srgbClr val="010066"/>
                </a:solidFill>
              </a:rPr>
              <a:t>.</a:t>
            </a:r>
          </a:p>
        </p:txBody>
      </p:sp>
      <p:sp>
        <p:nvSpPr>
          <p:cNvPr id="139273" name="Rectangle 9">
            <a:extLst>
              <a:ext uri="{FF2B5EF4-FFF2-40B4-BE49-F238E27FC236}">
                <a16:creationId xmlns:a16="http://schemas.microsoft.com/office/drawing/2014/main" id="{CCF831A3-CE32-413F-817A-85C9B95F32E8}"/>
              </a:ext>
            </a:extLst>
          </p:cNvPr>
          <p:cNvSpPr>
            <a:spLocks noChangeArrowheads="1"/>
          </p:cNvSpPr>
          <p:nvPr/>
        </p:nvSpPr>
        <p:spPr bwMode="auto">
          <a:xfrm>
            <a:off x="830263" y="4048125"/>
            <a:ext cx="749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solidFill>
                  <a:srgbClr val="010066"/>
                </a:solidFill>
              </a:rPr>
              <a:t>Total input energy is measured in </a:t>
            </a:r>
            <a:r>
              <a:rPr lang="en-GB" altLang="en-US" b="1">
                <a:solidFill>
                  <a:srgbClr val="286DA6"/>
                </a:solidFill>
              </a:rPr>
              <a:t>joules (</a:t>
            </a:r>
            <a:r>
              <a:rPr lang="en-GB" altLang="en-US" b="1">
                <a:solidFill>
                  <a:srgbClr val="286DA6"/>
                </a:solidFill>
                <a:sym typeface="Symbol" panose="05050102010706020507" pitchFamily="18" charset="2"/>
              </a:rPr>
              <a:t>J</a:t>
            </a:r>
            <a:r>
              <a:rPr lang="en-GB" altLang="en-US" b="1">
                <a:solidFill>
                  <a:srgbClr val="286DA6"/>
                </a:solidFill>
              </a:rPr>
              <a:t>)</a:t>
            </a:r>
            <a:r>
              <a:rPr lang="en-GB" altLang="en-US">
                <a:solidFill>
                  <a:srgbClr val="010066"/>
                </a:solidFill>
              </a:rPr>
              <a:t>.</a:t>
            </a:r>
          </a:p>
        </p:txBody>
      </p:sp>
      <p:sp>
        <p:nvSpPr>
          <p:cNvPr id="45064" name="Text Box 20">
            <a:extLst>
              <a:ext uri="{FF2B5EF4-FFF2-40B4-BE49-F238E27FC236}">
                <a16:creationId xmlns:a16="http://schemas.microsoft.com/office/drawing/2014/main" id="{E5BC319D-3B59-42A1-BBD7-CBB6626DFB64}"/>
              </a:ext>
            </a:extLst>
          </p:cNvPr>
          <p:cNvSpPr txBox="1">
            <a:spLocks noChangeArrowheads="1"/>
          </p:cNvSpPr>
          <p:nvPr/>
        </p:nvSpPr>
        <p:spPr bwMode="auto">
          <a:xfrm>
            <a:off x="874713" y="2151063"/>
            <a:ext cx="3632726" cy="523220"/>
          </a:xfrm>
          <a:prstGeom prst="rect">
            <a:avLst/>
          </a:prstGeom>
          <a:solidFill>
            <a:srgbClr val="286DA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dirty="0">
                <a:solidFill>
                  <a:schemeClr val="bg1"/>
                </a:solidFill>
              </a:rPr>
              <a:t>energy efficiency  = </a:t>
            </a:r>
          </a:p>
        </p:txBody>
      </p:sp>
      <p:sp>
        <p:nvSpPr>
          <p:cNvPr id="45065" name="Rectangle 26">
            <a:extLst>
              <a:ext uri="{FF2B5EF4-FFF2-40B4-BE49-F238E27FC236}">
                <a16:creationId xmlns:a16="http://schemas.microsoft.com/office/drawing/2014/main" id="{81616A39-549F-47AB-9B58-E60280F9076C}"/>
              </a:ext>
            </a:extLst>
          </p:cNvPr>
          <p:cNvSpPr>
            <a:spLocks noGrp="1" noChangeArrowheads="1"/>
          </p:cNvSpPr>
          <p:nvPr>
            <p:ph type="title"/>
          </p:nvPr>
        </p:nvSpPr>
        <p:spPr/>
        <p:txBody>
          <a:bodyPr/>
          <a:lstStyle/>
          <a:p>
            <a:r>
              <a:rPr lang="en-GB" altLang="en-US"/>
              <a:t>How is energy efficiency calculated?</a:t>
            </a:r>
          </a:p>
        </p:txBody>
      </p:sp>
      <p:cxnSp>
        <p:nvCxnSpPr>
          <p:cNvPr id="45067" name="Straight Connector 13">
            <a:extLst>
              <a:ext uri="{FF2B5EF4-FFF2-40B4-BE49-F238E27FC236}">
                <a16:creationId xmlns:a16="http://schemas.microsoft.com/office/drawing/2014/main" id="{4370FE09-A947-48D3-A46C-BC97F6C15FBA}"/>
              </a:ext>
            </a:extLst>
          </p:cNvPr>
          <p:cNvCxnSpPr>
            <a:cxnSpLocks noChangeShapeType="1"/>
          </p:cNvCxnSpPr>
          <p:nvPr/>
        </p:nvCxnSpPr>
        <p:spPr bwMode="auto">
          <a:xfrm>
            <a:off x="4572000" y="2398156"/>
            <a:ext cx="3698876" cy="0"/>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sp>
        <p:nvSpPr>
          <p:cNvPr id="45068" name="TextBox 12">
            <a:extLst>
              <a:ext uri="{FF2B5EF4-FFF2-40B4-BE49-F238E27FC236}">
                <a16:creationId xmlns:a16="http://schemas.microsoft.com/office/drawing/2014/main" id="{48105B0E-49D8-478F-921D-6C9CCB1D5F95}"/>
              </a:ext>
            </a:extLst>
          </p:cNvPr>
          <p:cNvSpPr txBox="1">
            <a:spLocks noChangeArrowheads="1"/>
          </p:cNvSpPr>
          <p:nvPr/>
        </p:nvSpPr>
        <p:spPr bwMode="auto">
          <a:xfrm>
            <a:off x="4507440" y="1870075"/>
            <a:ext cx="3763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solidFill>
                  <a:schemeClr val="bg1"/>
                </a:solidFill>
              </a:rPr>
              <a:t>useful output energy </a:t>
            </a:r>
          </a:p>
        </p:txBody>
      </p:sp>
      <p:pic>
        <p:nvPicPr>
          <p:cNvPr id="13" name="Picture 12">
            <a:extLst>
              <a:ext uri="{FF2B5EF4-FFF2-40B4-BE49-F238E27FC236}">
                <a16:creationId xmlns:a16="http://schemas.microsoft.com/office/drawing/2014/main" id="{5E67E1AA-091A-4A0F-82E2-B0DCC604530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B4F822E2-F147-43BE-AC2F-02FB734C51E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27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autoUpdateAnimBg="0"/>
      <p:bldP spid="139272" grpId="0" autoUpdateAnimBg="0"/>
      <p:bldP spid="13927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6">
            <a:extLst>
              <a:ext uri="{FF2B5EF4-FFF2-40B4-BE49-F238E27FC236}">
                <a16:creationId xmlns:a16="http://schemas.microsoft.com/office/drawing/2014/main" id="{E89C2CBF-D4D6-480B-9E7A-661EA34235C9}"/>
              </a:ext>
            </a:extLst>
          </p:cNvPr>
          <p:cNvSpPr>
            <a:spLocks noGrp="1" noChangeArrowheads="1"/>
          </p:cNvSpPr>
          <p:nvPr>
            <p:ph type="title"/>
          </p:nvPr>
        </p:nvSpPr>
        <p:spPr/>
        <p:txBody>
          <a:bodyPr/>
          <a:lstStyle/>
          <a:p>
            <a:pPr>
              <a:defRPr/>
            </a:pPr>
            <a:r>
              <a:rPr lang="en-GB" sz="2550" spc="-10" dirty="0"/>
              <a:t>Efficiency, input energy and output energy</a:t>
            </a:r>
          </a:p>
        </p:txBody>
      </p:sp>
      <p:pic>
        <p:nvPicPr>
          <p:cNvPr id="7" name="Picture 6">
            <a:extLst>
              <a:ext uri="{FF2B5EF4-FFF2-40B4-BE49-F238E27FC236}">
                <a16:creationId xmlns:a16="http://schemas.microsoft.com/office/drawing/2014/main" id="{B07DA5DE-AD12-4EE9-9E55-3B104E88441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89DEEFA-EBD5-496B-9D26-27CD2D51656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4727D4AB-2E1D-4C4F-9B51-A7A49B02D97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18268A4-3C03-4020-BB9D-B80F872020C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505E469-0D5C-4188-9B45-9434E1CC2F37}"/>
              </a:ext>
            </a:extLst>
          </p:cNvPr>
          <p:cNvSpPr>
            <a:spLocks noGrp="1"/>
          </p:cNvSpPr>
          <p:nvPr>
            <p:ph type="title"/>
          </p:nvPr>
        </p:nvSpPr>
        <p:spPr/>
        <p:txBody>
          <a:bodyPr/>
          <a:lstStyle/>
          <a:p>
            <a:r>
              <a:rPr lang="en-GB" altLang="en-US"/>
              <a:t>Efficiency and power</a:t>
            </a:r>
          </a:p>
        </p:txBody>
      </p:sp>
      <p:sp>
        <p:nvSpPr>
          <p:cNvPr id="46083" name="Rectangle 1">
            <a:extLst>
              <a:ext uri="{FF2B5EF4-FFF2-40B4-BE49-F238E27FC236}">
                <a16:creationId xmlns:a16="http://schemas.microsoft.com/office/drawing/2014/main" id="{8E5DBE6E-AF04-4B82-A6C4-3C65B9DD5DB2}"/>
              </a:ext>
            </a:extLst>
          </p:cNvPr>
          <p:cNvSpPr>
            <a:spLocks noChangeArrowheads="1"/>
          </p:cNvSpPr>
          <p:nvPr/>
        </p:nvSpPr>
        <p:spPr bwMode="auto">
          <a:xfrm>
            <a:off x="352425" y="784225"/>
            <a:ext cx="856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efficiency of a device can be calculated using </a:t>
            </a:r>
            <a:r>
              <a:rPr lang="en-GB" altLang="en-US" b="1">
                <a:solidFill>
                  <a:srgbClr val="286DA6"/>
                </a:solidFill>
              </a:rPr>
              <a:t>power</a:t>
            </a:r>
            <a:r>
              <a:rPr lang="en-GB" altLang="en-US">
                <a:solidFill>
                  <a:srgbClr val="010066"/>
                </a:solidFill>
              </a:rPr>
              <a:t> instead of energy. Power and energy are closely related. Power is the </a:t>
            </a:r>
            <a:r>
              <a:rPr lang="en-GB" altLang="en-US" b="1">
                <a:solidFill>
                  <a:srgbClr val="286DA6"/>
                </a:solidFill>
              </a:rPr>
              <a:t>rate</a:t>
            </a:r>
            <a:r>
              <a:rPr lang="en-GB" altLang="en-US">
                <a:solidFill>
                  <a:srgbClr val="010066"/>
                </a:solidFill>
              </a:rPr>
              <a:t> at which energy is transferred.</a:t>
            </a:r>
          </a:p>
        </p:txBody>
      </p:sp>
      <p:sp>
        <p:nvSpPr>
          <p:cNvPr id="46090" name="AutoShape 19">
            <a:extLst>
              <a:ext uri="{FF2B5EF4-FFF2-40B4-BE49-F238E27FC236}">
                <a16:creationId xmlns:a16="http://schemas.microsoft.com/office/drawing/2014/main" id="{18FE4551-3B4A-4155-B95F-4FD8DC6FF0D7}"/>
              </a:ext>
            </a:extLst>
          </p:cNvPr>
          <p:cNvSpPr>
            <a:spLocks noChangeArrowheads="1"/>
          </p:cNvSpPr>
          <p:nvPr/>
        </p:nvSpPr>
        <p:spPr bwMode="auto">
          <a:xfrm>
            <a:off x="709613" y="2227263"/>
            <a:ext cx="7694612" cy="1169987"/>
          </a:xfrm>
          <a:prstGeom prst="rect">
            <a:avLst/>
          </a:prstGeom>
          <a:solidFill>
            <a:srgbClr val="286DA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sz="2800">
              <a:solidFill>
                <a:srgbClr val="010066"/>
              </a:solidFill>
            </a:endParaRPr>
          </a:p>
          <a:p>
            <a:pPr algn="ctr"/>
            <a:endParaRPr lang="en-GB" altLang="en-US" sz="2800">
              <a:solidFill>
                <a:srgbClr val="010066"/>
              </a:solidFill>
            </a:endParaRPr>
          </a:p>
          <a:p>
            <a:pPr algn="ctr"/>
            <a:endParaRPr lang="en-GB" altLang="en-US" sz="1400">
              <a:solidFill>
                <a:srgbClr val="010066"/>
              </a:solidFill>
            </a:endParaRPr>
          </a:p>
        </p:txBody>
      </p:sp>
      <p:sp>
        <p:nvSpPr>
          <p:cNvPr id="46091" name="Text Box 20">
            <a:extLst>
              <a:ext uri="{FF2B5EF4-FFF2-40B4-BE49-F238E27FC236}">
                <a16:creationId xmlns:a16="http://schemas.microsoft.com/office/drawing/2014/main" id="{33941CF0-0049-48F7-88CD-F00C5AAD760C}"/>
              </a:ext>
            </a:extLst>
          </p:cNvPr>
          <p:cNvSpPr txBox="1">
            <a:spLocks noChangeArrowheads="1"/>
          </p:cNvSpPr>
          <p:nvPr/>
        </p:nvSpPr>
        <p:spPr bwMode="auto">
          <a:xfrm>
            <a:off x="1417638" y="2566988"/>
            <a:ext cx="2452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dirty="0">
                <a:solidFill>
                  <a:schemeClr val="bg1"/>
                </a:solidFill>
              </a:rPr>
              <a:t>efficiency   = </a:t>
            </a:r>
          </a:p>
        </p:txBody>
      </p:sp>
      <p:sp>
        <p:nvSpPr>
          <p:cNvPr id="46092" name="Text Box 21">
            <a:extLst>
              <a:ext uri="{FF2B5EF4-FFF2-40B4-BE49-F238E27FC236}">
                <a16:creationId xmlns:a16="http://schemas.microsoft.com/office/drawing/2014/main" id="{924208CD-6F05-438D-9B44-25630C53797C}"/>
              </a:ext>
            </a:extLst>
          </p:cNvPr>
          <p:cNvSpPr txBox="1">
            <a:spLocks noChangeArrowheads="1"/>
          </p:cNvSpPr>
          <p:nvPr/>
        </p:nvSpPr>
        <p:spPr bwMode="auto">
          <a:xfrm>
            <a:off x="4018075" y="2312988"/>
            <a:ext cx="3719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20000"/>
              </a:spcBef>
            </a:pPr>
            <a:r>
              <a:rPr lang="en-GB" altLang="en-US" sz="2800" b="1" dirty="0">
                <a:solidFill>
                  <a:schemeClr val="bg1"/>
                </a:solidFill>
              </a:rPr>
              <a:t>useful output power</a:t>
            </a:r>
          </a:p>
        </p:txBody>
      </p:sp>
      <p:sp>
        <p:nvSpPr>
          <p:cNvPr id="46093" name="Line 22">
            <a:extLst>
              <a:ext uri="{FF2B5EF4-FFF2-40B4-BE49-F238E27FC236}">
                <a16:creationId xmlns:a16="http://schemas.microsoft.com/office/drawing/2014/main" id="{75AE85D0-0D7E-4B1F-AF8C-DA8A14629D88}"/>
              </a:ext>
            </a:extLst>
          </p:cNvPr>
          <p:cNvSpPr>
            <a:spLocks noChangeShapeType="1"/>
          </p:cNvSpPr>
          <p:nvPr/>
        </p:nvSpPr>
        <p:spPr bwMode="auto">
          <a:xfrm flipV="1">
            <a:off x="4090988" y="2838450"/>
            <a:ext cx="3536950"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 name="Rectangle 8">
            <a:extLst>
              <a:ext uri="{FF2B5EF4-FFF2-40B4-BE49-F238E27FC236}">
                <a16:creationId xmlns:a16="http://schemas.microsoft.com/office/drawing/2014/main" id="{AE6AFB01-2659-43AD-9023-9EB2D0A29D6D}"/>
              </a:ext>
            </a:extLst>
          </p:cNvPr>
          <p:cNvSpPr>
            <a:spLocks noChangeArrowheads="1"/>
          </p:cNvSpPr>
          <p:nvPr/>
        </p:nvSpPr>
        <p:spPr bwMode="auto">
          <a:xfrm>
            <a:off x="830263" y="3640138"/>
            <a:ext cx="620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solidFill>
                  <a:srgbClr val="010066"/>
                </a:solidFill>
              </a:rPr>
              <a:t>Useful power is measured in </a:t>
            </a:r>
            <a:r>
              <a:rPr lang="en-GB" altLang="en-US" b="1">
                <a:solidFill>
                  <a:srgbClr val="286DA6"/>
                </a:solidFill>
              </a:rPr>
              <a:t>watts (W)</a:t>
            </a:r>
            <a:r>
              <a:rPr lang="en-GB" altLang="en-US">
                <a:solidFill>
                  <a:srgbClr val="010066"/>
                </a:solidFill>
              </a:rPr>
              <a:t>.</a:t>
            </a:r>
          </a:p>
        </p:txBody>
      </p:sp>
      <p:sp>
        <p:nvSpPr>
          <p:cNvPr id="11" name="Rectangle 9">
            <a:extLst>
              <a:ext uri="{FF2B5EF4-FFF2-40B4-BE49-F238E27FC236}">
                <a16:creationId xmlns:a16="http://schemas.microsoft.com/office/drawing/2014/main" id="{C6BF2533-B91F-4417-ACDD-DFD2B9250D16}"/>
              </a:ext>
            </a:extLst>
          </p:cNvPr>
          <p:cNvSpPr>
            <a:spLocks noChangeArrowheads="1"/>
          </p:cNvSpPr>
          <p:nvPr/>
        </p:nvSpPr>
        <p:spPr bwMode="auto">
          <a:xfrm>
            <a:off x="830263" y="4341813"/>
            <a:ext cx="615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solidFill>
                  <a:srgbClr val="010066"/>
                </a:solidFill>
              </a:rPr>
              <a:t>Total power is measured in </a:t>
            </a:r>
            <a:r>
              <a:rPr lang="en-GB" altLang="en-US" b="1">
                <a:solidFill>
                  <a:srgbClr val="286DA6"/>
                </a:solidFill>
              </a:rPr>
              <a:t>watts (</a:t>
            </a:r>
            <a:r>
              <a:rPr lang="en-GB" altLang="en-US" b="1">
                <a:solidFill>
                  <a:srgbClr val="286DA6"/>
                </a:solidFill>
                <a:sym typeface="Symbol" panose="05050102010706020507" pitchFamily="18" charset="2"/>
              </a:rPr>
              <a:t>W</a:t>
            </a:r>
            <a:r>
              <a:rPr lang="en-GB" altLang="en-US" b="1">
                <a:solidFill>
                  <a:srgbClr val="286DA6"/>
                </a:solidFill>
              </a:rPr>
              <a:t>)</a:t>
            </a:r>
            <a:r>
              <a:rPr lang="en-GB" altLang="en-US">
                <a:solidFill>
                  <a:srgbClr val="010066"/>
                </a:solidFill>
              </a:rPr>
              <a:t>.</a:t>
            </a:r>
          </a:p>
        </p:txBody>
      </p:sp>
      <p:sp>
        <p:nvSpPr>
          <p:cNvPr id="12" name="Text Box 7">
            <a:extLst>
              <a:ext uri="{FF2B5EF4-FFF2-40B4-BE49-F238E27FC236}">
                <a16:creationId xmlns:a16="http://schemas.microsoft.com/office/drawing/2014/main" id="{AEADE6EC-7DD1-47BC-9443-F9D1393994AD}"/>
              </a:ext>
            </a:extLst>
          </p:cNvPr>
          <p:cNvSpPr txBox="1">
            <a:spLocks noChangeArrowheads="1"/>
          </p:cNvSpPr>
          <p:nvPr/>
        </p:nvSpPr>
        <p:spPr bwMode="auto">
          <a:xfrm>
            <a:off x="830263" y="5041900"/>
            <a:ext cx="7962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286DA6"/>
              </a:buClr>
              <a:buFont typeface="Wingdings" panose="05000000000000000000" pitchFamily="2" charset="2"/>
              <a:buChar char="l"/>
            </a:pPr>
            <a:r>
              <a:rPr lang="en-GB" altLang="en-US">
                <a:solidFill>
                  <a:srgbClr val="010066"/>
                </a:solidFill>
              </a:rPr>
              <a:t>Efficiency calculations using power are carried out in exactly the same way as calculations using energy. Efficiency can be expressed as a decimal or a %.</a:t>
            </a:r>
          </a:p>
        </p:txBody>
      </p:sp>
      <p:sp>
        <p:nvSpPr>
          <p:cNvPr id="13" name="TextBox 12">
            <a:extLst>
              <a:ext uri="{FF2B5EF4-FFF2-40B4-BE49-F238E27FC236}">
                <a16:creationId xmlns:a16="http://schemas.microsoft.com/office/drawing/2014/main" id="{AC00E0FD-0E0E-44BE-8DA0-CC6A0A887898}"/>
              </a:ext>
            </a:extLst>
          </p:cNvPr>
          <p:cNvSpPr txBox="1">
            <a:spLocks noChangeArrowheads="1"/>
          </p:cNvSpPr>
          <p:nvPr/>
        </p:nvSpPr>
        <p:spPr bwMode="auto">
          <a:xfrm>
            <a:off x="4090988" y="2868613"/>
            <a:ext cx="3536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solidFill>
                  <a:schemeClr val="bg1"/>
                </a:solidFill>
              </a:rPr>
              <a:t>total input power</a:t>
            </a:r>
          </a:p>
        </p:txBody>
      </p:sp>
      <p:pic>
        <p:nvPicPr>
          <p:cNvPr id="14" name="Picture 13">
            <a:extLst>
              <a:ext uri="{FF2B5EF4-FFF2-40B4-BE49-F238E27FC236}">
                <a16:creationId xmlns:a16="http://schemas.microsoft.com/office/drawing/2014/main" id="{6E768015-14A0-4A4F-961D-F61614B53E8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85674079-2436-4883-9BF4-D2A1AF57782F}"/>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49AEFEBA-3769-43AC-BD8A-8994D5B6B95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P spid="46091" grpId="0"/>
      <p:bldP spid="46092" grpId="0"/>
      <p:bldP spid="10" grpId="0" autoUpdateAnimBg="0"/>
      <p:bldP spid="11" grpId="0" autoUpdateAnimBg="0"/>
      <p:bldP spid="12" grpId="0" autoUpdateAnimBg="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2839C63-20E9-4371-9D1F-050D9193CBE4}"/>
              </a:ext>
            </a:extLst>
          </p:cNvPr>
          <p:cNvSpPr>
            <a:spLocks noChangeArrowheads="1"/>
          </p:cNvSpPr>
          <p:nvPr/>
        </p:nvSpPr>
        <p:spPr bwMode="auto">
          <a:xfrm>
            <a:off x="352425" y="784225"/>
            <a:ext cx="8802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All the energy transfers (useful and wasted) that are associated with a device can be represented by a </a:t>
            </a:r>
            <a:r>
              <a:rPr lang="en-GB" altLang="en-US" b="1" dirty="0">
                <a:solidFill>
                  <a:srgbClr val="286DA6"/>
                </a:solidFill>
              </a:rPr>
              <a:t>Sankey diagram</a:t>
            </a:r>
            <a:r>
              <a:rPr lang="en-GB" altLang="en-US" dirty="0">
                <a:solidFill>
                  <a:srgbClr val="010066"/>
                </a:solidFill>
              </a:rPr>
              <a:t>. This makes it easy to compare the efficiencies of devices.</a:t>
            </a:r>
          </a:p>
        </p:txBody>
      </p:sp>
      <p:sp>
        <p:nvSpPr>
          <p:cNvPr id="363523" name="Rectangle 31">
            <a:extLst>
              <a:ext uri="{FF2B5EF4-FFF2-40B4-BE49-F238E27FC236}">
                <a16:creationId xmlns:a16="http://schemas.microsoft.com/office/drawing/2014/main" id="{2CDDD9A7-2B31-4625-A10A-64D6C5B1222B}"/>
              </a:ext>
            </a:extLst>
          </p:cNvPr>
          <p:cNvSpPr>
            <a:spLocks noChangeArrowheads="1"/>
          </p:cNvSpPr>
          <p:nvPr/>
        </p:nvSpPr>
        <p:spPr bwMode="auto">
          <a:xfrm>
            <a:off x="352425" y="2033354"/>
            <a:ext cx="8791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A Sankey diagram uses arrows to represent all output energies. The </a:t>
            </a:r>
            <a:r>
              <a:rPr lang="en-GB" altLang="en-US" b="1" dirty="0">
                <a:solidFill>
                  <a:srgbClr val="286DA6"/>
                </a:solidFill>
              </a:rPr>
              <a:t>thickness</a:t>
            </a:r>
            <a:r>
              <a:rPr lang="en-GB" altLang="en-US" dirty="0">
                <a:solidFill>
                  <a:srgbClr val="010066"/>
                </a:solidFill>
              </a:rPr>
              <a:t> of each arrow is proportional to the output.</a:t>
            </a:r>
          </a:p>
        </p:txBody>
      </p:sp>
      <p:sp>
        <p:nvSpPr>
          <p:cNvPr id="47108" name="Rectangle 4">
            <a:extLst>
              <a:ext uri="{FF2B5EF4-FFF2-40B4-BE49-F238E27FC236}">
                <a16:creationId xmlns:a16="http://schemas.microsoft.com/office/drawing/2014/main" id="{085C1D33-AC60-4BB2-BAB7-C42905818418}"/>
              </a:ext>
            </a:extLst>
          </p:cNvPr>
          <p:cNvSpPr>
            <a:spLocks noGrp="1" noChangeArrowheads="1"/>
          </p:cNvSpPr>
          <p:nvPr>
            <p:ph type="title"/>
          </p:nvPr>
        </p:nvSpPr>
        <p:spPr/>
        <p:txBody>
          <a:bodyPr/>
          <a:lstStyle/>
          <a:p>
            <a:r>
              <a:rPr lang="en-GB" altLang="en-US"/>
              <a:t>Representing energy transfers</a:t>
            </a:r>
          </a:p>
        </p:txBody>
      </p:sp>
      <p:sp>
        <p:nvSpPr>
          <p:cNvPr id="47114" name="Rectangle 22">
            <a:extLst>
              <a:ext uri="{FF2B5EF4-FFF2-40B4-BE49-F238E27FC236}">
                <a16:creationId xmlns:a16="http://schemas.microsoft.com/office/drawing/2014/main" id="{B7DB6350-B790-4E6F-82C2-20D0F6D4FBEB}"/>
              </a:ext>
            </a:extLst>
          </p:cNvPr>
          <p:cNvSpPr>
            <a:spLocks noChangeArrowheads="1"/>
          </p:cNvSpPr>
          <p:nvPr/>
        </p:nvSpPr>
        <p:spPr bwMode="auto">
          <a:xfrm>
            <a:off x="358775" y="2927350"/>
            <a:ext cx="8434388" cy="3084513"/>
          </a:xfrm>
          <a:prstGeom prst="rect">
            <a:avLst/>
          </a:prstGeom>
          <a:noFill/>
          <a:ln w="57150" algn="ctr">
            <a:solidFill>
              <a:srgbClr val="286DA6"/>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47115" name="Picture 22" descr="Energy_transformations_sankey1">
            <a:extLst>
              <a:ext uri="{FF2B5EF4-FFF2-40B4-BE49-F238E27FC236}">
                <a16:creationId xmlns:a16="http://schemas.microsoft.com/office/drawing/2014/main" id="{34CFD8D0-15D4-4069-97AB-0A8530040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5" y="3363913"/>
            <a:ext cx="24034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 Box 7">
            <a:extLst>
              <a:ext uri="{FF2B5EF4-FFF2-40B4-BE49-F238E27FC236}">
                <a16:creationId xmlns:a16="http://schemas.microsoft.com/office/drawing/2014/main" id="{49F0980D-41D5-4386-864D-67D882530A9A}"/>
              </a:ext>
            </a:extLst>
          </p:cNvPr>
          <p:cNvSpPr txBox="1">
            <a:spLocks noChangeArrowheads="1"/>
          </p:cNvSpPr>
          <p:nvPr/>
        </p:nvSpPr>
        <p:spPr bwMode="auto">
          <a:xfrm>
            <a:off x="308505" y="3625850"/>
            <a:ext cx="1397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75000"/>
              </a:lnSpc>
            </a:pPr>
            <a:r>
              <a:rPr lang="en-GB" altLang="en-US" sz="2200" dirty="0">
                <a:solidFill>
                  <a:srgbClr val="010066"/>
                </a:solidFill>
              </a:rPr>
              <a:t>100</a:t>
            </a:r>
            <a:r>
              <a:rPr lang="en-GB" altLang="en-US" sz="1000" dirty="0">
                <a:solidFill>
                  <a:srgbClr val="010066"/>
                </a:solidFill>
              </a:rPr>
              <a:t> </a:t>
            </a:r>
            <a:r>
              <a:rPr lang="en-GB" altLang="en-US" sz="2200" dirty="0">
                <a:solidFill>
                  <a:srgbClr val="010066"/>
                </a:solidFill>
              </a:rPr>
              <a:t>J</a:t>
            </a:r>
          </a:p>
          <a:p>
            <a:pPr algn="ctr">
              <a:lnSpc>
                <a:spcPct val="75000"/>
              </a:lnSpc>
            </a:pPr>
            <a:r>
              <a:rPr lang="en-GB" altLang="en-US" sz="2200" dirty="0">
                <a:solidFill>
                  <a:srgbClr val="010066"/>
                </a:solidFill>
              </a:rPr>
              <a:t>electrical</a:t>
            </a:r>
          </a:p>
          <a:p>
            <a:pPr algn="ctr">
              <a:lnSpc>
                <a:spcPct val="75000"/>
              </a:lnSpc>
            </a:pPr>
            <a:r>
              <a:rPr lang="en-GB" altLang="en-US" sz="2200" dirty="0">
                <a:solidFill>
                  <a:srgbClr val="010066"/>
                </a:solidFill>
              </a:rPr>
              <a:t>energy</a:t>
            </a:r>
          </a:p>
          <a:p>
            <a:pPr algn="ctr">
              <a:lnSpc>
                <a:spcPct val="75000"/>
              </a:lnSpc>
            </a:pPr>
            <a:r>
              <a:rPr lang="en-GB" altLang="en-US" sz="2200" dirty="0">
                <a:solidFill>
                  <a:srgbClr val="010066"/>
                </a:solidFill>
              </a:rPr>
              <a:t>(input)</a:t>
            </a:r>
          </a:p>
        </p:txBody>
      </p:sp>
      <p:sp>
        <p:nvSpPr>
          <p:cNvPr id="47117" name="Text Box 8">
            <a:extLst>
              <a:ext uri="{FF2B5EF4-FFF2-40B4-BE49-F238E27FC236}">
                <a16:creationId xmlns:a16="http://schemas.microsoft.com/office/drawing/2014/main" id="{95168851-39A0-46A5-83A3-11F5D3006F92}"/>
              </a:ext>
            </a:extLst>
          </p:cNvPr>
          <p:cNvSpPr txBox="1">
            <a:spLocks noChangeArrowheads="1"/>
          </p:cNvSpPr>
          <p:nvPr/>
        </p:nvSpPr>
        <p:spPr bwMode="auto">
          <a:xfrm>
            <a:off x="5110163" y="3783013"/>
            <a:ext cx="12985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75000"/>
              </a:lnSpc>
            </a:pPr>
            <a:r>
              <a:rPr lang="en-GB" altLang="en-US" sz="2200">
                <a:solidFill>
                  <a:srgbClr val="010066"/>
                </a:solidFill>
              </a:rPr>
              <a:t>20</a:t>
            </a:r>
            <a:r>
              <a:rPr lang="en-GB" altLang="en-US" sz="1000">
                <a:solidFill>
                  <a:srgbClr val="010066"/>
                </a:solidFill>
              </a:rPr>
              <a:t> </a:t>
            </a:r>
            <a:r>
              <a:rPr lang="en-GB" altLang="en-US" sz="2200">
                <a:solidFill>
                  <a:srgbClr val="010066"/>
                </a:solidFill>
              </a:rPr>
              <a:t>J</a:t>
            </a:r>
          </a:p>
          <a:p>
            <a:pPr algn="ctr">
              <a:lnSpc>
                <a:spcPct val="75000"/>
              </a:lnSpc>
            </a:pPr>
            <a:r>
              <a:rPr lang="en-GB" altLang="en-US" sz="2200">
                <a:solidFill>
                  <a:srgbClr val="010066"/>
                </a:solidFill>
              </a:rPr>
              <a:t>electrical</a:t>
            </a:r>
          </a:p>
          <a:p>
            <a:pPr algn="ctr">
              <a:lnSpc>
                <a:spcPct val="75000"/>
              </a:lnSpc>
            </a:pPr>
            <a:r>
              <a:rPr lang="en-GB" altLang="en-US" sz="2200">
                <a:solidFill>
                  <a:srgbClr val="010066"/>
                </a:solidFill>
              </a:rPr>
              <a:t>energy</a:t>
            </a:r>
          </a:p>
          <a:p>
            <a:pPr algn="ctr">
              <a:lnSpc>
                <a:spcPct val="75000"/>
              </a:lnSpc>
            </a:pPr>
            <a:r>
              <a:rPr lang="en-GB" altLang="en-US" sz="2200">
                <a:solidFill>
                  <a:srgbClr val="010066"/>
                </a:solidFill>
              </a:rPr>
              <a:t>(input)</a:t>
            </a:r>
          </a:p>
        </p:txBody>
      </p:sp>
      <p:sp>
        <p:nvSpPr>
          <p:cNvPr id="47118" name="Text Box 9">
            <a:extLst>
              <a:ext uri="{FF2B5EF4-FFF2-40B4-BE49-F238E27FC236}">
                <a16:creationId xmlns:a16="http://schemas.microsoft.com/office/drawing/2014/main" id="{C9699752-E1C8-4930-8EF7-96461DCD1986}"/>
              </a:ext>
            </a:extLst>
          </p:cNvPr>
          <p:cNvSpPr txBox="1">
            <a:spLocks noChangeArrowheads="1"/>
          </p:cNvSpPr>
          <p:nvPr/>
        </p:nvSpPr>
        <p:spPr bwMode="auto">
          <a:xfrm>
            <a:off x="7631113" y="3783013"/>
            <a:ext cx="11588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75000"/>
              </a:lnSpc>
            </a:pPr>
            <a:r>
              <a:rPr lang="en-GB" altLang="en-US" sz="2200">
                <a:solidFill>
                  <a:srgbClr val="010066"/>
                </a:solidFill>
              </a:rPr>
              <a:t>10</a:t>
            </a:r>
            <a:r>
              <a:rPr lang="en-GB" altLang="en-US" sz="1000">
                <a:solidFill>
                  <a:srgbClr val="010066"/>
                </a:solidFill>
              </a:rPr>
              <a:t> </a:t>
            </a:r>
            <a:r>
              <a:rPr lang="en-GB" altLang="en-US" sz="2200">
                <a:solidFill>
                  <a:srgbClr val="010066"/>
                </a:solidFill>
              </a:rPr>
              <a:t>J</a:t>
            </a:r>
          </a:p>
          <a:p>
            <a:pPr algn="ctr">
              <a:lnSpc>
                <a:spcPct val="75000"/>
              </a:lnSpc>
            </a:pPr>
            <a:r>
              <a:rPr lang="en-GB" altLang="en-US" sz="2200">
                <a:solidFill>
                  <a:srgbClr val="010066"/>
                </a:solidFill>
              </a:rPr>
              <a:t>light</a:t>
            </a:r>
          </a:p>
          <a:p>
            <a:pPr algn="ctr">
              <a:lnSpc>
                <a:spcPct val="75000"/>
              </a:lnSpc>
            </a:pPr>
            <a:r>
              <a:rPr lang="en-GB" altLang="en-US" sz="2200">
                <a:solidFill>
                  <a:srgbClr val="010066"/>
                </a:solidFill>
              </a:rPr>
              <a:t>energy</a:t>
            </a:r>
          </a:p>
          <a:p>
            <a:pPr algn="ctr">
              <a:lnSpc>
                <a:spcPct val="75000"/>
              </a:lnSpc>
            </a:pPr>
            <a:r>
              <a:rPr lang="en-GB" altLang="en-US" sz="2200">
                <a:solidFill>
                  <a:srgbClr val="010066"/>
                </a:solidFill>
              </a:rPr>
              <a:t>(output)</a:t>
            </a:r>
          </a:p>
        </p:txBody>
      </p:sp>
      <p:sp>
        <p:nvSpPr>
          <p:cNvPr id="47119" name="Text Box 10">
            <a:extLst>
              <a:ext uri="{FF2B5EF4-FFF2-40B4-BE49-F238E27FC236}">
                <a16:creationId xmlns:a16="http://schemas.microsoft.com/office/drawing/2014/main" id="{5E67E96C-78B6-4F1A-80E0-C87E83214528}"/>
              </a:ext>
            </a:extLst>
          </p:cNvPr>
          <p:cNvSpPr txBox="1">
            <a:spLocks noChangeArrowheads="1"/>
          </p:cNvSpPr>
          <p:nvPr/>
        </p:nvSpPr>
        <p:spPr bwMode="auto">
          <a:xfrm>
            <a:off x="5699125" y="5086350"/>
            <a:ext cx="28273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75000"/>
              </a:lnSpc>
            </a:pPr>
            <a:r>
              <a:rPr lang="en-GB" altLang="en-US" sz="2200">
                <a:solidFill>
                  <a:srgbClr val="010066"/>
                </a:solidFill>
              </a:rPr>
              <a:t>10</a:t>
            </a:r>
            <a:r>
              <a:rPr lang="en-GB" altLang="en-US" sz="1000">
                <a:solidFill>
                  <a:srgbClr val="010066"/>
                </a:solidFill>
              </a:rPr>
              <a:t> </a:t>
            </a:r>
            <a:r>
              <a:rPr lang="en-GB" altLang="en-US" sz="2200">
                <a:solidFill>
                  <a:srgbClr val="010066"/>
                </a:solidFill>
              </a:rPr>
              <a:t>J heat energy</a:t>
            </a:r>
          </a:p>
          <a:p>
            <a:pPr algn="ctr">
              <a:lnSpc>
                <a:spcPct val="75000"/>
              </a:lnSpc>
            </a:pPr>
            <a:r>
              <a:rPr lang="en-GB" altLang="en-US" sz="2200">
                <a:solidFill>
                  <a:srgbClr val="010066"/>
                </a:solidFill>
              </a:rPr>
              <a:t>(wasted)</a:t>
            </a:r>
          </a:p>
        </p:txBody>
      </p:sp>
      <p:sp>
        <p:nvSpPr>
          <p:cNvPr id="47120" name="Text Box 11">
            <a:extLst>
              <a:ext uri="{FF2B5EF4-FFF2-40B4-BE49-F238E27FC236}">
                <a16:creationId xmlns:a16="http://schemas.microsoft.com/office/drawing/2014/main" id="{3305E807-0D76-4772-994C-4FC992C64306}"/>
              </a:ext>
            </a:extLst>
          </p:cNvPr>
          <p:cNvSpPr txBox="1">
            <a:spLocks noChangeArrowheads="1"/>
          </p:cNvSpPr>
          <p:nvPr/>
        </p:nvSpPr>
        <p:spPr bwMode="auto">
          <a:xfrm>
            <a:off x="763588" y="5638800"/>
            <a:ext cx="45704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75000"/>
              </a:lnSpc>
            </a:pPr>
            <a:r>
              <a:rPr lang="en-GB" altLang="en-US" sz="2200">
                <a:solidFill>
                  <a:srgbClr val="010066"/>
                </a:solidFill>
              </a:rPr>
              <a:t>90</a:t>
            </a:r>
            <a:r>
              <a:rPr lang="en-GB" altLang="en-US" sz="1000">
                <a:solidFill>
                  <a:srgbClr val="010066"/>
                </a:solidFill>
              </a:rPr>
              <a:t> </a:t>
            </a:r>
            <a:r>
              <a:rPr lang="en-GB" altLang="en-US" sz="2200">
                <a:solidFill>
                  <a:srgbClr val="010066"/>
                </a:solidFill>
              </a:rPr>
              <a:t>J heat energy (wasted)</a:t>
            </a:r>
          </a:p>
        </p:txBody>
      </p:sp>
      <p:sp>
        <p:nvSpPr>
          <p:cNvPr id="47121" name="Text Box 12">
            <a:extLst>
              <a:ext uri="{FF2B5EF4-FFF2-40B4-BE49-F238E27FC236}">
                <a16:creationId xmlns:a16="http://schemas.microsoft.com/office/drawing/2014/main" id="{3408FB52-6CFB-4097-BCA7-666B6006E9C6}"/>
              </a:ext>
            </a:extLst>
          </p:cNvPr>
          <p:cNvSpPr txBox="1">
            <a:spLocks noChangeArrowheads="1"/>
          </p:cNvSpPr>
          <p:nvPr/>
        </p:nvSpPr>
        <p:spPr bwMode="auto">
          <a:xfrm>
            <a:off x="3748088" y="3625850"/>
            <a:ext cx="11588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75000"/>
              </a:lnSpc>
            </a:pPr>
            <a:r>
              <a:rPr lang="en-GB" altLang="en-US" sz="2200">
                <a:solidFill>
                  <a:srgbClr val="010066"/>
                </a:solidFill>
              </a:rPr>
              <a:t>10</a:t>
            </a:r>
            <a:r>
              <a:rPr lang="en-GB" altLang="en-US" sz="1000">
                <a:solidFill>
                  <a:srgbClr val="010066"/>
                </a:solidFill>
              </a:rPr>
              <a:t> </a:t>
            </a:r>
            <a:r>
              <a:rPr lang="en-GB" altLang="en-US" sz="2200">
                <a:solidFill>
                  <a:srgbClr val="010066"/>
                </a:solidFill>
              </a:rPr>
              <a:t>J</a:t>
            </a:r>
          </a:p>
          <a:p>
            <a:pPr algn="ctr">
              <a:lnSpc>
                <a:spcPct val="75000"/>
              </a:lnSpc>
            </a:pPr>
            <a:r>
              <a:rPr lang="en-GB" altLang="en-US" sz="2200">
                <a:solidFill>
                  <a:srgbClr val="010066"/>
                </a:solidFill>
              </a:rPr>
              <a:t>light</a:t>
            </a:r>
          </a:p>
          <a:p>
            <a:pPr algn="ctr">
              <a:lnSpc>
                <a:spcPct val="75000"/>
              </a:lnSpc>
            </a:pPr>
            <a:r>
              <a:rPr lang="en-GB" altLang="en-US" sz="2200">
                <a:solidFill>
                  <a:srgbClr val="010066"/>
                </a:solidFill>
              </a:rPr>
              <a:t>energy</a:t>
            </a:r>
          </a:p>
          <a:p>
            <a:pPr algn="ctr">
              <a:lnSpc>
                <a:spcPct val="75000"/>
              </a:lnSpc>
            </a:pPr>
            <a:r>
              <a:rPr lang="en-GB" altLang="en-US" sz="2200">
                <a:solidFill>
                  <a:srgbClr val="010066"/>
                </a:solidFill>
              </a:rPr>
              <a:t>(output)</a:t>
            </a:r>
          </a:p>
        </p:txBody>
      </p:sp>
      <p:sp>
        <p:nvSpPr>
          <p:cNvPr id="47122" name="Text Box 13">
            <a:extLst>
              <a:ext uri="{FF2B5EF4-FFF2-40B4-BE49-F238E27FC236}">
                <a16:creationId xmlns:a16="http://schemas.microsoft.com/office/drawing/2014/main" id="{F57B35A4-C490-4E21-B3FA-AC819F8F8E2E}"/>
              </a:ext>
            </a:extLst>
          </p:cNvPr>
          <p:cNvSpPr txBox="1">
            <a:spLocks noChangeArrowheads="1"/>
          </p:cNvSpPr>
          <p:nvPr/>
        </p:nvSpPr>
        <p:spPr bwMode="auto">
          <a:xfrm>
            <a:off x="5089525" y="3008313"/>
            <a:ext cx="36274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pPr>
            <a:r>
              <a:rPr lang="en-GB" altLang="en-US" sz="2200" b="1">
                <a:solidFill>
                  <a:srgbClr val="286DA6"/>
                </a:solidFill>
              </a:rPr>
              <a:t>energy efficient light bulb</a:t>
            </a:r>
          </a:p>
        </p:txBody>
      </p:sp>
      <p:sp>
        <p:nvSpPr>
          <p:cNvPr id="47123" name="Text Box 14">
            <a:extLst>
              <a:ext uri="{FF2B5EF4-FFF2-40B4-BE49-F238E27FC236}">
                <a16:creationId xmlns:a16="http://schemas.microsoft.com/office/drawing/2014/main" id="{99B57A16-E9F0-4843-A4ED-C95E24008D47}"/>
              </a:ext>
            </a:extLst>
          </p:cNvPr>
          <p:cNvSpPr txBox="1">
            <a:spLocks noChangeArrowheads="1"/>
          </p:cNvSpPr>
          <p:nvPr/>
        </p:nvSpPr>
        <p:spPr bwMode="auto">
          <a:xfrm>
            <a:off x="1524000" y="3006725"/>
            <a:ext cx="26209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pPr>
            <a:r>
              <a:rPr lang="en-GB" altLang="en-US" sz="2200" b="1">
                <a:solidFill>
                  <a:srgbClr val="286DA6"/>
                </a:solidFill>
              </a:rPr>
              <a:t>filament light bulb</a:t>
            </a:r>
          </a:p>
        </p:txBody>
      </p:sp>
      <p:pic>
        <p:nvPicPr>
          <p:cNvPr id="47124" name="Picture 23" descr="Energy_transformations_sankey2">
            <a:extLst>
              <a:ext uri="{FF2B5EF4-FFF2-40B4-BE49-F238E27FC236}">
                <a16:creationId xmlns:a16="http://schemas.microsoft.com/office/drawing/2014/main" id="{9C25E682-7F84-4630-849B-7A459328D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00" y="4133850"/>
            <a:ext cx="9112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
            <a:extLst>
              <a:ext uri="{FF2B5EF4-FFF2-40B4-BE49-F238E27FC236}">
                <a16:creationId xmlns:a16="http://schemas.microsoft.com/office/drawing/2014/main" id="{A253F137-6471-44FD-9F02-96EA7CEEE861}"/>
              </a:ext>
            </a:extLst>
          </p:cNvPr>
          <p:cNvSpPr>
            <a:spLocks noChangeArrowheads="1"/>
          </p:cNvSpPr>
          <p:nvPr/>
        </p:nvSpPr>
        <p:spPr bwMode="auto">
          <a:xfrm>
            <a:off x="2048669" y="6153150"/>
            <a:ext cx="5046663" cy="4619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30000"/>
              </a:spcBef>
            </a:pPr>
            <a:r>
              <a:rPr lang="en-GB" altLang="en-US" dirty="0">
                <a:solidFill>
                  <a:srgbClr val="010066"/>
                </a:solidFill>
              </a:rPr>
              <a:t>How do these light bulbs compare?</a:t>
            </a:r>
          </a:p>
        </p:txBody>
      </p:sp>
      <p:pic>
        <p:nvPicPr>
          <p:cNvPr id="20" name="Picture 19">
            <a:extLst>
              <a:ext uri="{FF2B5EF4-FFF2-40B4-BE49-F238E27FC236}">
                <a16:creationId xmlns:a16="http://schemas.microsoft.com/office/drawing/2014/main" id="{FA1E9759-6FD8-4966-888E-328B1CE2C11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2" name="Picture 9" descr="notes_icon">
            <a:extLst>
              <a:ext uri="{FF2B5EF4-FFF2-40B4-BE49-F238E27FC236}">
                <a16:creationId xmlns:a16="http://schemas.microsoft.com/office/drawing/2014/main" id="{9701EC85-11FF-48E7-B96D-25420758B0B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25" name="Picture 24">
            <a:extLst>
              <a:ext uri="{FF2B5EF4-FFF2-40B4-BE49-F238E27FC236}">
                <a16:creationId xmlns:a16="http://schemas.microsoft.com/office/drawing/2014/main" id="{7747E690-BFAD-4E36-983A-C0569A96A7F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35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p:bldP spid="47114" grpId="0" animBg="1"/>
      <p:bldP spid="47116" grpId="0"/>
      <p:bldP spid="47117" grpId="0"/>
      <p:bldP spid="47118" grpId="0"/>
      <p:bldP spid="47119" grpId="0"/>
      <p:bldP spid="47120" grpId="0"/>
      <p:bldP spid="47121" grpId="0"/>
      <p:bldP spid="47122" grpId="0"/>
      <p:bldP spid="47123"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Energy_transfers_and_efficiency_34.1.jpg.png">
            <a:extLst>
              <a:ext uri="{FF2B5EF4-FFF2-40B4-BE49-F238E27FC236}">
                <a16:creationId xmlns:a16="http://schemas.microsoft.com/office/drawing/2014/main" id="{D1048F26-BC69-4C5D-9A7F-E97440DBFF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3222625"/>
            <a:ext cx="3792537"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descr="Energy_transformations_sankey_piecebypiece1">
            <a:extLst>
              <a:ext uri="{FF2B5EF4-FFF2-40B4-BE49-F238E27FC236}">
                <a16:creationId xmlns:a16="http://schemas.microsoft.com/office/drawing/2014/main" id="{980D36DD-47DE-46DA-99BE-0C223835C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450" y="3663664"/>
            <a:ext cx="3690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Energy_transformations_sankey_piecebypiece2">
            <a:extLst>
              <a:ext uri="{FF2B5EF4-FFF2-40B4-BE49-F238E27FC236}">
                <a16:creationId xmlns:a16="http://schemas.microsoft.com/office/drawing/2014/main" id="{07AC58E4-7DCB-4F85-B0C8-6538CD2584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450" y="3663664"/>
            <a:ext cx="3690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itle 1">
            <a:extLst>
              <a:ext uri="{FF2B5EF4-FFF2-40B4-BE49-F238E27FC236}">
                <a16:creationId xmlns:a16="http://schemas.microsoft.com/office/drawing/2014/main" id="{C8859299-7EE3-44A7-9191-98996542341F}"/>
              </a:ext>
            </a:extLst>
          </p:cNvPr>
          <p:cNvSpPr>
            <a:spLocks noGrp="1"/>
          </p:cNvSpPr>
          <p:nvPr>
            <p:ph type="title"/>
          </p:nvPr>
        </p:nvSpPr>
        <p:spPr/>
        <p:txBody>
          <a:bodyPr/>
          <a:lstStyle/>
          <a:p>
            <a:r>
              <a:rPr lang="en-GB" altLang="en-US"/>
              <a:t>Drawing Sankey diagrams</a:t>
            </a:r>
          </a:p>
        </p:txBody>
      </p:sp>
      <p:sp>
        <p:nvSpPr>
          <p:cNvPr id="48134" name="TextBox 2">
            <a:extLst>
              <a:ext uri="{FF2B5EF4-FFF2-40B4-BE49-F238E27FC236}">
                <a16:creationId xmlns:a16="http://schemas.microsoft.com/office/drawing/2014/main" id="{7F8C91EF-A5B1-4A9C-AEBC-C04F8291C8FF}"/>
              </a:ext>
            </a:extLst>
          </p:cNvPr>
          <p:cNvSpPr txBox="1">
            <a:spLocks noChangeArrowheads="1"/>
          </p:cNvSpPr>
          <p:nvPr/>
        </p:nvSpPr>
        <p:spPr bwMode="auto">
          <a:xfrm>
            <a:off x="352425" y="784225"/>
            <a:ext cx="8486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We can draw accurate </a:t>
            </a:r>
            <a:r>
              <a:rPr lang="en-GB" altLang="en-US" b="1">
                <a:solidFill>
                  <a:srgbClr val="286DA6"/>
                </a:solidFill>
              </a:rPr>
              <a:t>Sankey diagrams </a:t>
            </a:r>
            <a:r>
              <a:rPr lang="en-GB" altLang="en-US">
                <a:solidFill>
                  <a:srgbClr val="010066"/>
                </a:solidFill>
              </a:rPr>
              <a:t>to represent the amount of energy input, the amount of useful energy output and the amount of energy wasted. </a:t>
            </a:r>
          </a:p>
        </p:txBody>
      </p:sp>
      <p:sp>
        <p:nvSpPr>
          <p:cNvPr id="31748" name="TextBox 3">
            <a:extLst>
              <a:ext uri="{FF2B5EF4-FFF2-40B4-BE49-F238E27FC236}">
                <a16:creationId xmlns:a16="http://schemas.microsoft.com/office/drawing/2014/main" id="{0418FC8E-722E-48A2-9204-5CF2EB0C3A27}"/>
              </a:ext>
            </a:extLst>
          </p:cNvPr>
          <p:cNvSpPr txBox="1">
            <a:spLocks noChangeArrowheads="1"/>
          </p:cNvSpPr>
          <p:nvPr/>
        </p:nvSpPr>
        <p:spPr bwMode="auto">
          <a:xfrm>
            <a:off x="352425" y="1982788"/>
            <a:ext cx="8494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Graph paper makes this easy for us to do. The width of each line can be measured in </a:t>
            </a:r>
            <a:r>
              <a:rPr lang="en-GB" altLang="en-US" b="1" dirty="0">
                <a:solidFill>
                  <a:srgbClr val="286DA6"/>
                </a:solidFill>
              </a:rPr>
              <a:t>squares</a:t>
            </a:r>
            <a:r>
              <a:rPr lang="en-GB" altLang="en-US" dirty="0">
                <a:solidFill>
                  <a:srgbClr val="010066"/>
                </a:solidFill>
              </a:rPr>
              <a:t>. If we look at the energy efficient light bulb:</a:t>
            </a:r>
          </a:p>
        </p:txBody>
      </p:sp>
      <p:sp>
        <p:nvSpPr>
          <p:cNvPr id="31758" name="Rectangle 14">
            <a:extLst>
              <a:ext uri="{FF2B5EF4-FFF2-40B4-BE49-F238E27FC236}">
                <a16:creationId xmlns:a16="http://schemas.microsoft.com/office/drawing/2014/main" id="{26AA13A1-EF29-40CF-BC6F-C208977D4A9E}"/>
              </a:ext>
            </a:extLst>
          </p:cNvPr>
          <p:cNvSpPr>
            <a:spLocks noChangeArrowheads="1"/>
          </p:cNvSpPr>
          <p:nvPr/>
        </p:nvSpPr>
        <p:spPr bwMode="auto">
          <a:xfrm>
            <a:off x="2395538" y="3241675"/>
            <a:ext cx="1284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20</a:t>
            </a:r>
            <a:r>
              <a:rPr lang="en-GB" altLang="en-US" sz="1000">
                <a:solidFill>
                  <a:srgbClr val="010066"/>
                </a:solidFill>
              </a:rPr>
              <a:t> </a:t>
            </a:r>
            <a:r>
              <a:rPr lang="en-GB" altLang="en-US">
                <a:solidFill>
                  <a:srgbClr val="010066"/>
                </a:solidFill>
              </a:rPr>
              <a:t>J</a:t>
            </a:r>
          </a:p>
        </p:txBody>
      </p:sp>
      <p:sp>
        <p:nvSpPr>
          <p:cNvPr id="31759" name="Rectangle 15">
            <a:extLst>
              <a:ext uri="{FF2B5EF4-FFF2-40B4-BE49-F238E27FC236}">
                <a16:creationId xmlns:a16="http://schemas.microsoft.com/office/drawing/2014/main" id="{0200A69E-947D-499A-B841-7EB3E21FB21A}"/>
              </a:ext>
            </a:extLst>
          </p:cNvPr>
          <p:cNvSpPr>
            <a:spLocks noChangeArrowheads="1"/>
          </p:cNvSpPr>
          <p:nvPr/>
        </p:nvSpPr>
        <p:spPr bwMode="auto">
          <a:xfrm>
            <a:off x="2395538" y="4438650"/>
            <a:ext cx="1414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10</a:t>
            </a:r>
            <a:r>
              <a:rPr lang="en-GB" altLang="en-US" sz="1000">
                <a:solidFill>
                  <a:srgbClr val="010066"/>
                </a:solidFill>
              </a:rPr>
              <a:t> </a:t>
            </a:r>
            <a:r>
              <a:rPr lang="en-GB" altLang="en-US">
                <a:solidFill>
                  <a:srgbClr val="010066"/>
                </a:solidFill>
              </a:rPr>
              <a:t>J</a:t>
            </a:r>
          </a:p>
        </p:txBody>
      </p:sp>
      <p:sp>
        <p:nvSpPr>
          <p:cNvPr id="31760" name="Rectangle 16">
            <a:extLst>
              <a:ext uri="{FF2B5EF4-FFF2-40B4-BE49-F238E27FC236}">
                <a16:creationId xmlns:a16="http://schemas.microsoft.com/office/drawing/2014/main" id="{453AC748-16E7-4EF3-B9D1-17808285F2EB}"/>
              </a:ext>
            </a:extLst>
          </p:cNvPr>
          <p:cNvSpPr>
            <a:spLocks noChangeArrowheads="1"/>
          </p:cNvSpPr>
          <p:nvPr/>
        </p:nvSpPr>
        <p:spPr bwMode="auto">
          <a:xfrm>
            <a:off x="2395538" y="5691188"/>
            <a:ext cx="1044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10</a:t>
            </a:r>
            <a:r>
              <a:rPr lang="en-GB" altLang="en-US" sz="1000">
                <a:solidFill>
                  <a:srgbClr val="010066"/>
                </a:solidFill>
              </a:rPr>
              <a:t> </a:t>
            </a:r>
            <a:r>
              <a:rPr lang="en-GB" altLang="en-US">
                <a:solidFill>
                  <a:srgbClr val="010066"/>
                </a:solidFill>
              </a:rPr>
              <a:t>J</a:t>
            </a:r>
          </a:p>
        </p:txBody>
      </p:sp>
      <p:pic>
        <p:nvPicPr>
          <p:cNvPr id="31767" name="Picture 23" descr="Energy_transformations_sankey_piecebypiece3">
            <a:extLst>
              <a:ext uri="{FF2B5EF4-FFF2-40B4-BE49-F238E27FC236}">
                <a16:creationId xmlns:a16="http://schemas.microsoft.com/office/drawing/2014/main" id="{5C62904C-D69E-4CE6-93CA-D578BC0E01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6450" y="3663664"/>
            <a:ext cx="3690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54FAD50D-6062-41B2-9B18-54E9BCEACDE2}"/>
              </a:ext>
            </a:extLst>
          </p:cNvPr>
          <p:cNvSpPr>
            <a:spLocks noChangeArrowheads="1"/>
          </p:cNvSpPr>
          <p:nvPr/>
        </p:nvSpPr>
        <p:spPr bwMode="auto">
          <a:xfrm>
            <a:off x="2395538" y="3698875"/>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a:t>
            </a:r>
            <a:r>
              <a:rPr lang="en-GB" altLang="en-US" b="1">
                <a:solidFill>
                  <a:srgbClr val="286DA6"/>
                </a:solidFill>
              </a:rPr>
              <a:t>10 squares</a:t>
            </a:r>
          </a:p>
        </p:txBody>
      </p:sp>
      <p:sp>
        <p:nvSpPr>
          <p:cNvPr id="20" name="Rectangle 19">
            <a:extLst>
              <a:ext uri="{FF2B5EF4-FFF2-40B4-BE49-F238E27FC236}">
                <a16:creationId xmlns:a16="http://schemas.microsoft.com/office/drawing/2014/main" id="{D9C4F61C-F1A5-4AD3-9FAA-C21A3A84D28A}"/>
              </a:ext>
            </a:extLst>
          </p:cNvPr>
          <p:cNvSpPr>
            <a:spLocks noChangeArrowheads="1"/>
          </p:cNvSpPr>
          <p:nvPr/>
        </p:nvSpPr>
        <p:spPr bwMode="auto">
          <a:xfrm>
            <a:off x="2395538" y="4918075"/>
            <a:ext cx="188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a:t>
            </a:r>
            <a:r>
              <a:rPr lang="en-GB" altLang="en-US" b="1">
                <a:solidFill>
                  <a:srgbClr val="286DA6"/>
                </a:solidFill>
              </a:rPr>
              <a:t>5 squares</a:t>
            </a:r>
          </a:p>
        </p:txBody>
      </p:sp>
      <p:sp>
        <p:nvSpPr>
          <p:cNvPr id="21" name="Rectangle 20">
            <a:extLst>
              <a:ext uri="{FF2B5EF4-FFF2-40B4-BE49-F238E27FC236}">
                <a16:creationId xmlns:a16="http://schemas.microsoft.com/office/drawing/2014/main" id="{F5659EE9-31C9-4449-9C56-A237842018E5}"/>
              </a:ext>
            </a:extLst>
          </p:cNvPr>
          <p:cNvSpPr>
            <a:spLocks noChangeArrowheads="1"/>
          </p:cNvSpPr>
          <p:nvPr/>
        </p:nvSpPr>
        <p:spPr bwMode="auto">
          <a:xfrm>
            <a:off x="2395538" y="6175375"/>
            <a:ext cx="188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a:t>
            </a:r>
            <a:r>
              <a:rPr lang="en-GB" altLang="en-US" b="1">
                <a:solidFill>
                  <a:srgbClr val="286DA6"/>
                </a:solidFill>
              </a:rPr>
              <a:t>5 squares</a:t>
            </a:r>
          </a:p>
        </p:txBody>
      </p:sp>
      <p:sp>
        <p:nvSpPr>
          <p:cNvPr id="22" name="Rectangle 21">
            <a:extLst>
              <a:ext uri="{FF2B5EF4-FFF2-40B4-BE49-F238E27FC236}">
                <a16:creationId xmlns:a16="http://schemas.microsoft.com/office/drawing/2014/main" id="{DD07BF55-17C9-4FCE-A23F-A7FF903DD59C}"/>
              </a:ext>
            </a:extLst>
          </p:cNvPr>
          <p:cNvSpPr>
            <a:spLocks noChangeArrowheads="1"/>
          </p:cNvSpPr>
          <p:nvPr/>
        </p:nvSpPr>
        <p:spPr bwMode="auto">
          <a:xfrm>
            <a:off x="552450" y="3241675"/>
            <a:ext cx="188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a:t>input energy</a:t>
            </a:r>
          </a:p>
        </p:txBody>
      </p:sp>
      <p:sp>
        <p:nvSpPr>
          <p:cNvPr id="23" name="Rectangle 22">
            <a:extLst>
              <a:ext uri="{FF2B5EF4-FFF2-40B4-BE49-F238E27FC236}">
                <a16:creationId xmlns:a16="http://schemas.microsoft.com/office/drawing/2014/main" id="{C474414A-26DF-472E-857E-AF57AE505002}"/>
              </a:ext>
            </a:extLst>
          </p:cNvPr>
          <p:cNvSpPr>
            <a:spLocks noChangeArrowheads="1"/>
          </p:cNvSpPr>
          <p:nvPr/>
        </p:nvSpPr>
        <p:spPr bwMode="auto">
          <a:xfrm>
            <a:off x="488950" y="4254500"/>
            <a:ext cx="1944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a:t>useful output energy</a:t>
            </a:r>
          </a:p>
        </p:txBody>
      </p:sp>
      <p:sp>
        <p:nvSpPr>
          <p:cNvPr id="24" name="Rectangle 23">
            <a:extLst>
              <a:ext uri="{FF2B5EF4-FFF2-40B4-BE49-F238E27FC236}">
                <a16:creationId xmlns:a16="http://schemas.microsoft.com/office/drawing/2014/main" id="{1E6236AA-CC5B-4B7E-97ED-23D1158DCE07}"/>
              </a:ext>
            </a:extLst>
          </p:cNvPr>
          <p:cNvSpPr>
            <a:spLocks noChangeArrowheads="1"/>
          </p:cNvSpPr>
          <p:nvPr/>
        </p:nvSpPr>
        <p:spPr bwMode="auto">
          <a:xfrm>
            <a:off x="560388" y="5505450"/>
            <a:ext cx="18732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a:t>wasted heat energy</a:t>
            </a:r>
            <a:r>
              <a:rPr lang="en-GB" altLang="en-US">
                <a:solidFill>
                  <a:srgbClr val="010066"/>
                </a:solidFill>
              </a:rPr>
              <a:t> </a:t>
            </a:r>
            <a:endParaRPr lang="en-GB" altLang="en-US"/>
          </a:p>
        </p:txBody>
      </p:sp>
      <p:pic>
        <p:nvPicPr>
          <p:cNvPr id="25" name="Picture 24">
            <a:extLst>
              <a:ext uri="{FF2B5EF4-FFF2-40B4-BE49-F238E27FC236}">
                <a16:creationId xmlns:a16="http://schemas.microsoft.com/office/drawing/2014/main" id="{637068BF-937C-40EE-B007-F08B391C72D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9" name="Picture 51">
            <a:extLst>
              <a:ext uri="{FF2B5EF4-FFF2-40B4-BE49-F238E27FC236}">
                <a16:creationId xmlns:a16="http://schemas.microsoft.com/office/drawing/2014/main" id="{367892E1-92EA-439C-AB45-56EB339295E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521854"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0B266331-A294-4F0C-9E8B-0E1ECD08F2F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1758"/>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3175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1759"/>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nodeType="afterEffect">
                                  <p:stCondLst>
                                    <p:cond delay="0"/>
                                  </p:stCondLst>
                                  <p:childTnLst>
                                    <p:set>
                                      <p:cBhvr>
                                        <p:cTn id="34" dur="1" fill="hold">
                                          <p:stCondLst>
                                            <p:cond delay="0"/>
                                          </p:stCondLst>
                                        </p:cTn>
                                        <p:tgtEl>
                                          <p:spTgt spid="317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75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31760"/>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nodeType="afterEffect">
                                  <p:stCondLst>
                                    <p:cond delay="0"/>
                                  </p:stCondLst>
                                  <p:childTnLst>
                                    <p:set>
                                      <p:cBhvr>
                                        <p:cTn id="49" dur="1" fill="hold">
                                          <p:stCondLst>
                                            <p:cond delay="0"/>
                                          </p:stCondLst>
                                        </p:cTn>
                                        <p:tgtEl>
                                          <p:spTgt spid="3175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1767"/>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58" grpId="0"/>
      <p:bldP spid="31759" grpId="0"/>
      <p:bldP spid="31760" grpId="0"/>
      <p:bldP spid="19" grpId="0"/>
      <p:bldP spid="20" grpId="0"/>
      <p:bldP spid="21" grpId="0"/>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8FX8dCRM"/>
  <p:tag name="ARTICULATE_DESIGN_ID_8_DEFAULT DESIGN" val="HIN7b1Pi"/>
  <p:tag name="ARTICULATE_DESIGN_ID_1_DEFAULT DESIGN" val="7ZmrAWke"/>
  <p:tag name="ARTICULATE_DESIGN_ID_9_DEFAULT DESIGN" val="xyCCqtvg"/>
  <p:tag name="ARTICULATE_DESIGN_ID_3_DEFAULT DESIGN" val="MAyHuGcm"/>
  <p:tag name="ARTICULATE_DESIGN_ID_2_DEFAULT DESIGN" val="w6Zpg5BR"/>
  <p:tag name="ARTICULATE_DESIGN_ID_4_DEFAULT DESIGN" val="OzkIrVfF"/>
  <p:tag name="ARTICULATE_DESIGN_ID_5_DEFAULT DESIGN" val="3X16vG2o"/>
  <p:tag name="ARTICULATE_DESIGN_ID_6_DEFAULT DESIGN" val="BBOaEbj2"/>
  <p:tag name="ARTICULATE_DESIGN_ID_7_DEFAULT DESIGN" val="0l4r00pK"/>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15576</TotalTime>
  <Words>1270</Words>
  <Application>Microsoft Office PowerPoint</Application>
  <PresentationFormat>On-screen Show (4:3)</PresentationFormat>
  <Paragraphs>153</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Wingdings</vt:lpstr>
      <vt:lpstr>Arial</vt:lpstr>
      <vt:lpstr>Wingdings 2</vt:lpstr>
      <vt:lpstr>1_Default Design</vt:lpstr>
      <vt:lpstr>9_Default Design</vt:lpstr>
      <vt:lpstr>Efficiency  of Energy  Transfers</vt:lpstr>
      <vt:lpstr>Information</vt:lpstr>
      <vt:lpstr>What is energy efficiency?</vt:lpstr>
      <vt:lpstr>Why is energy efficiency important?</vt:lpstr>
      <vt:lpstr>How is energy efficiency calculated?</vt:lpstr>
      <vt:lpstr>Efficiency, input energy and output energy</vt:lpstr>
      <vt:lpstr>Efficiency and power</vt:lpstr>
      <vt:lpstr>Representing energy transfers</vt:lpstr>
      <vt:lpstr>Drawing Sankey diagrams</vt:lpstr>
      <vt:lpstr>The bounce of a ball</vt:lpstr>
      <vt:lpstr>Interpreting bouncing ball data</vt:lpstr>
      <vt:lpstr>Experimental conclusions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Efficiency of Energy Transfers</dc:title>
  <dc:subject>Boardworks High School Physical Science</dc:subject>
  <dc:creator>Boardworks</dc:creator>
  <cp:lastModifiedBy>Tim Crilly</cp:lastModifiedBy>
  <cp:revision>691</cp:revision>
  <dcterms:created xsi:type="dcterms:W3CDTF">2003-10-06T13:07:42Z</dcterms:created>
  <dcterms:modified xsi:type="dcterms:W3CDTF">2019-01-31T15:30:04Z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A7CDFC64-7030-4EAC-A0F1-15564A3BCC3D</vt:lpwstr>
  </property>
  <property fmtid="{D5CDD505-2E9C-101B-9397-08002B2CF9AE}" pid="3" name="ArticulatePath">
    <vt:lpwstr>Energy Transfers and Efficiency</vt:lpwstr>
  </property>
</Properties>
</file>