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1.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2.xml" ContentType="application/vnd.ms-office.activeX+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ctiveX/activeX3.xml" ContentType="application/vnd.ms-office.activeX+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390" r:id="rId1"/>
    <p:sldMasterId id="2147485405" r:id="rId2"/>
  </p:sldMasterIdLst>
  <p:notesMasterIdLst>
    <p:notesMasterId r:id="rId24"/>
  </p:notesMasterIdLst>
  <p:handoutMasterIdLst>
    <p:handoutMasterId r:id="rId25"/>
  </p:handoutMasterIdLst>
  <p:sldIdLst>
    <p:sldId id="430" r:id="rId3"/>
    <p:sldId id="509" r:id="rId4"/>
    <p:sldId id="482" r:id="rId5"/>
    <p:sldId id="484" r:id="rId6"/>
    <p:sldId id="507" r:id="rId7"/>
    <p:sldId id="487" r:id="rId8"/>
    <p:sldId id="508" r:id="rId9"/>
    <p:sldId id="492" r:id="rId10"/>
    <p:sldId id="490" r:id="rId11"/>
    <p:sldId id="491" r:id="rId12"/>
    <p:sldId id="499" r:id="rId13"/>
    <p:sldId id="500" r:id="rId14"/>
    <p:sldId id="493" r:id="rId15"/>
    <p:sldId id="488" r:id="rId16"/>
    <p:sldId id="501" r:id="rId17"/>
    <p:sldId id="502" r:id="rId18"/>
    <p:sldId id="503" r:id="rId19"/>
    <p:sldId id="504" r:id="rId20"/>
    <p:sldId id="505" r:id="rId21"/>
    <p:sldId id="506" r:id="rId22"/>
    <p:sldId id="489" r:id="rId23"/>
  </p:sldIdLst>
  <p:sldSz cx="9144000" cy="6858000" type="screen4x3"/>
  <p:notesSz cx="6858000" cy="9296400"/>
  <p:embeddedFontLst>
    <p:embeddedFont>
      <p:font typeface="Wingdings 2" panose="05020102010507070707" pitchFamily="18" charset="2"/>
      <p:regular r:id="rId26"/>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7">
          <p15:clr>
            <a:srgbClr val="A4A3A4"/>
          </p15:clr>
        </p15:guide>
        <p15:guide id="2" orient="horz" pos="3900">
          <p15:clr>
            <a:srgbClr val="A4A3A4"/>
          </p15:clr>
        </p15:guide>
        <p15:guide id="3" pos="5397" userDrawn="1">
          <p15:clr>
            <a:srgbClr val="A4A3A4"/>
          </p15:clr>
        </p15:guide>
        <p15:guide id="4" pos="22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000066"/>
    <a:srgbClr val="BEDAF0"/>
    <a:srgbClr val="010066"/>
    <a:srgbClr val="CC0099"/>
    <a:srgbClr val="33CC33"/>
    <a:srgbClr val="0099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57" autoAdjust="0"/>
  </p:normalViewPr>
  <p:slideViewPr>
    <p:cSldViewPr snapToGrid="0">
      <p:cViewPr>
        <p:scale>
          <a:sx n="85" d="100"/>
          <a:sy n="85" d="100"/>
        </p:scale>
        <p:origin x="618" y="156"/>
      </p:cViewPr>
      <p:guideLst>
        <p:guide orient="horz" pos="497"/>
        <p:guide orient="horz" pos="3900"/>
        <p:guide pos="5397"/>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57DCE594-374E-4E66-A9BC-D5A9A6ABAA76}"/>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9C2C3B7D-7944-43B7-8407-61FA772B94D1}" type="slidenum">
              <a:rPr lang="en-GB" altLang="en-US"/>
              <a:pPr/>
              <a:t>‹#›</a:t>
            </a:fld>
            <a:endParaRPr lang="en-GB" altLang="en-US"/>
          </a:p>
        </p:txBody>
      </p:sp>
      <p:sp>
        <p:nvSpPr>
          <p:cNvPr id="5" name="Rectangle 7">
            <a:extLst>
              <a:ext uri="{FF2B5EF4-FFF2-40B4-BE49-F238E27FC236}">
                <a16:creationId xmlns:a16="http://schemas.microsoft.com/office/drawing/2014/main" id="{D63CE7FF-A559-4545-BDD4-96A0CCE0CA2C}"/>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32B77536-705B-4130-93CA-98CFDD7997C6}"/>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8076773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F62491D2-E65C-4403-8944-B4E7892A7847}"/>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49477345-7380-4CD9-A58D-268947F76E7B}"/>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21FC8E7C-D876-45F0-96EB-6225761D8308}"/>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BA2C32BE-87DF-44A0-8CEA-206F4B3A47F2}" type="slidenum">
              <a:rPr lang="en-US" altLang="en-US"/>
              <a:pPr/>
              <a:t>‹#›</a:t>
            </a:fld>
            <a:endParaRPr lang="en-US" altLang="en-US"/>
          </a:p>
        </p:txBody>
      </p:sp>
      <p:sp>
        <p:nvSpPr>
          <p:cNvPr id="7" name="Rectangle 9">
            <a:extLst>
              <a:ext uri="{FF2B5EF4-FFF2-40B4-BE49-F238E27FC236}">
                <a16:creationId xmlns:a16="http://schemas.microsoft.com/office/drawing/2014/main" id="{97CD9151-54DB-4C24-91A1-0DA5B33E519E}"/>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02E4FB13-8022-43F5-B82E-42A7FF558FB6}"/>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4201363890"/>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9A365C7B-0390-4D58-84CC-771CA7D46F6E}"/>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90150ED0-3220-47BC-963C-85B6AD3BE2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A3BA051-7F0C-41CF-BE0C-37330A0BBA86}"/>
              </a:ext>
            </a:extLst>
          </p:cNvPr>
          <p:cNvSpPr>
            <a:spLocks noGrp="1"/>
          </p:cNvSpPr>
          <p:nvPr>
            <p:ph type="sldNum" sz="quarter" idx="10"/>
          </p:nvPr>
        </p:nvSpPr>
        <p:spPr/>
        <p:txBody>
          <a:bodyPr/>
          <a:lstStyle/>
          <a:p>
            <a:fld id="{BA2C32BE-87DF-44A0-8CEA-206F4B3A47F2}"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6D6A2029-90A5-4943-890D-8950DACFEAAF}"/>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937873E0-3D40-406A-8B18-E3DE4F0E8B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You could ask students to highlight the linear and non-linear regions of the graph, or alternatively, the elastic and plastic regions of the graph. The link between the definitions of elasticity and elastic limit could be highlighted – the elastic limit is the extent to which a material displays the property of elasticity.</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Pct val="90000"/>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Pct val="90000"/>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dirty="0">
              <a:effectLst/>
            </a:endParaRPr>
          </a:p>
        </p:txBody>
      </p:sp>
      <p:sp>
        <p:nvSpPr>
          <p:cNvPr id="2" name="Slide Number Placeholder 1">
            <a:extLst>
              <a:ext uri="{FF2B5EF4-FFF2-40B4-BE49-F238E27FC236}">
                <a16:creationId xmlns:a16="http://schemas.microsoft.com/office/drawing/2014/main" id="{F874CF56-EFA4-4839-B1B8-27AF129D96D3}"/>
              </a:ext>
            </a:extLst>
          </p:cNvPr>
          <p:cNvSpPr>
            <a:spLocks noGrp="1"/>
          </p:cNvSpPr>
          <p:nvPr>
            <p:ph type="sldNum" sz="quarter" idx="10"/>
          </p:nvPr>
        </p:nvSpPr>
        <p:spPr/>
        <p:txBody>
          <a:bodyPr/>
          <a:lstStyle/>
          <a:p>
            <a:fld id="{BA2C32BE-87DF-44A0-8CEA-206F4B3A47F2}"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6090F446-5CEE-4B93-B30F-6EB57352FC36}"/>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FA5EACAE-FEC8-4896-8600-852DC80924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The stiffer a spring is, the greater its spring constant (k).</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C41051AC-B1B0-45CB-844C-A23DB9CD1C7E}"/>
              </a:ext>
            </a:extLst>
          </p:cNvPr>
          <p:cNvSpPr>
            <a:spLocks noGrp="1"/>
          </p:cNvSpPr>
          <p:nvPr>
            <p:ph type="sldNum" sz="quarter" idx="10"/>
          </p:nvPr>
        </p:nvSpPr>
        <p:spPr/>
        <p:txBody>
          <a:bodyPr/>
          <a:lstStyle/>
          <a:p>
            <a:fld id="{BA2C32BE-87DF-44A0-8CEA-206F4B3A47F2}"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115936C8-0C77-45B3-BED4-357B1FBB7B06}"/>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185315A0-4656-4CF2-A2A3-3ED40F6C9D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You could ask students to judge which spring has the bigger spring constant by comparing the gradients, and then calculate the blue spring constant to check (</a:t>
            </a:r>
            <a:r>
              <a:rPr lang="en-GB" altLang="en-US" dirty="0" err="1">
                <a:latin typeface="Arial" panose="020B0604020202020204" pitchFamily="34" charset="0"/>
              </a:rPr>
              <a:t>k</a:t>
            </a:r>
            <a:r>
              <a:rPr lang="en-GB" altLang="en-US" baseline="-25000" dirty="0" err="1">
                <a:latin typeface="Arial" panose="020B0604020202020204" pitchFamily="34" charset="0"/>
              </a:rPr>
              <a:t>blue</a:t>
            </a:r>
            <a:r>
              <a:rPr lang="en-GB" altLang="en-US" dirty="0">
                <a:latin typeface="Arial" panose="020B0604020202020204" pitchFamily="34" charset="0"/>
              </a:rPr>
              <a:t> = 400</a:t>
            </a:r>
            <a:r>
              <a:rPr lang="en-GB" altLang="en-US" sz="600" dirty="0">
                <a:latin typeface="Arial" panose="020B0604020202020204" pitchFamily="34" charset="0"/>
              </a:rPr>
              <a:t> </a:t>
            </a:r>
            <a:r>
              <a:rPr lang="en-GB" altLang="en-US" dirty="0">
                <a:latin typeface="Arial" panose="020B0604020202020204" pitchFamily="34" charset="0"/>
              </a:rPr>
              <a:t>N/m).</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Apply concepts of statistics and probability (including determining function fits to data, slope, intercept, and correlation coefficient for linear fits) to scientific and engineering questions and problems, using digital tools when feasible.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EF6C8F4F-CB56-46C5-847B-1050582A66F6}"/>
              </a:ext>
            </a:extLst>
          </p:cNvPr>
          <p:cNvSpPr>
            <a:spLocks noGrp="1"/>
          </p:cNvSpPr>
          <p:nvPr>
            <p:ph type="sldNum" sz="quarter" idx="10"/>
          </p:nvPr>
        </p:nvSpPr>
        <p:spPr/>
        <p:txBody>
          <a:bodyPr/>
          <a:lstStyle/>
          <a:p>
            <a:fld id="{BA2C32BE-87DF-44A0-8CEA-206F4B3A47F2}"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0A228A7F-28AD-45F8-B0BF-6223F3BAD0FC}"/>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16008DE6-48CB-42AD-AAD4-ED43FDBD23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calculation activity contains three questions to test students understanding of Hooke’s law and how to use it. Questions can be skipped using the arrows; each step of working out can be revealed by pressing the “equals” button.</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B038C09E-952B-4613-8511-F6CE14294B95}"/>
              </a:ext>
            </a:extLst>
          </p:cNvPr>
          <p:cNvSpPr>
            <a:spLocks noGrp="1"/>
          </p:cNvSpPr>
          <p:nvPr>
            <p:ph type="sldNum" sz="quarter" idx="10"/>
          </p:nvPr>
        </p:nvSpPr>
        <p:spPr/>
        <p:txBody>
          <a:bodyPr/>
          <a:lstStyle/>
          <a:p>
            <a:fld id="{BA2C32BE-87DF-44A0-8CEA-206F4B3A47F2}"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5A7ACAF2-6E4E-4D9E-A196-B8E97B51E0C2}"/>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D4F90402-E9C3-416C-A203-EEC5560AE9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may need to be introduced to or reminded about the concept of forces doing work. For more information about the work done by forces, please refer to the </a:t>
            </a:r>
            <a:r>
              <a:rPr lang="en-GB" altLang="en-US" i="1" dirty="0">
                <a:latin typeface="Arial" panose="020B0604020202020204" pitchFamily="34" charset="0"/>
              </a:rPr>
              <a:t>Work Done </a:t>
            </a:r>
            <a:r>
              <a:rPr lang="en-GB" altLang="en-US" dirty="0">
                <a:latin typeface="Arial" panose="020B0604020202020204" pitchFamily="34" charset="0"/>
              </a:rPr>
              <a:t>presentation.</a:t>
            </a:r>
          </a:p>
          <a:p>
            <a:endParaRPr lang="en-GB" altLang="en-US" b="1"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ZTS, shutterstock.com 2018</a:t>
            </a:r>
          </a:p>
        </p:txBody>
      </p:sp>
      <p:sp>
        <p:nvSpPr>
          <p:cNvPr id="2" name="Slide Number Placeholder 1">
            <a:extLst>
              <a:ext uri="{FF2B5EF4-FFF2-40B4-BE49-F238E27FC236}">
                <a16:creationId xmlns:a16="http://schemas.microsoft.com/office/drawing/2014/main" id="{602ADFF4-4E87-409F-A1D0-FA8704EED327}"/>
              </a:ext>
            </a:extLst>
          </p:cNvPr>
          <p:cNvSpPr>
            <a:spLocks noGrp="1"/>
          </p:cNvSpPr>
          <p:nvPr>
            <p:ph type="sldNum" sz="quarter" idx="10"/>
          </p:nvPr>
        </p:nvSpPr>
        <p:spPr/>
        <p:txBody>
          <a:bodyPr/>
          <a:lstStyle/>
          <a:p>
            <a:fld id="{BA2C32BE-87DF-44A0-8CEA-206F4B3A47F2}"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565C45C3-2C2B-4757-AB7D-831E1C28E061}"/>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9E8A4C31-D98B-4523-A439-FB5FC4D409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may need to be reminded that the law of conservation of energy states that energy is not created or destroyed but merely changed in form. This means that:</a:t>
            </a:r>
          </a:p>
          <a:p>
            <a:pPr marL="171450" indent="-171450">
              <a:buFont typeface="Arial" panose="020B0604020202020204" pitchFamily="34" charset="0"/>
              <a:buChar char="•"/>
            </a:pPr>
            <a:r>
              <a:rPr lang="en-GB" altLang="en-US" dirty="0">
                <a:latin typeface="Arial" panose="020B0604020202020204" pitchFamily="34" charset="0"/>
              </a:rPr>
              <a:t>energy never just “disappears”</a:t>
            </a:r>
          </a:p>
          <a:p>
            <a:pPr marL="171450" indent="-171450">
              <a:buFont typeface="Arial" panose="020B0604020202020204" pitchFamily="34" charset="0"/>
              <a:buChar char="•"/>
            </a:pPr>
            <a:r>
              <a:rPr lang="en-GB" altLang="en-US" dirty="0">
                <a:latin typeface="Arial" panose="020B0604020202020204" pitchFamily="34" charset="0"/>
              </a:rPr>
              <a:t>the total amount of energy always stays the same, i.e. total input energy = total output energy</a:t>
            </a:r>
          </a:p>
          <a:p>
            <a:pPr marL="171450" indent="-171450">
              <a:buFont typeface="Arial" panose="020B0604020202020204" pitchFamily="34" charset="0"/>
              <a:buChar char="•"/>
            </a:pPr>
            <a:r>
              <a:rPr lang="en-GB" altLang="en-US" dirty="0">
                <a:latin typeface="Arial" panose="020B0604020202020204" pitchFamily="34" charset="0"/>
              </a:rPr>
              <a:t>in most energy transfers, the energy is transferred to several different forms that may or may not be useful.</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the conservation of energy, please refer to the </a:t>
            </a:r>
            <a:r>
              <a:rPr lang="en-GB" altLang="en-US" i="1" dirty="0">
                <a:latin typeface="Arial" panose="020B0604020202020204" pitchFamily="34" charset="0"/>
              </a:rPr>
              <a:t>Potential and Kinetic Energy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8706CE5F-D7DA-4FE5-BB89-C1880225031E}"/>
              </a:ext>
            </a:extLst>
          </p:cNvPr>
          <p:cNvSpPr>
            <a:spLocks noGrp="1"/>
          </p:cNvSpPr>
          <p:nvPr>
            <p:ph type="sldNum" sz="quarter" idx="10"/>
          </p:nvPr>
        </p:nvSpPr>
        <p:spPr/>
        <p:txBody>
          <a:bodyPr/>
          <a:lstStyle/>
          <a:p>
            <a:fld id="{BA2C32BE-87DF-44A0-8CEA-206F4B3A47F2}"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D2786C9E-28AF-44F9-9AB8-AB5000DDD17D}"/>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C2AE0E2F-EF76-4C18-B903-A019546E3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Gearstd</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A0A3A18E-0F50-4864-9537-A1B5167EF271}"/>
              </a:ext>
            </a:extLst>
          </p:cNvPr>
          <p:cNvSpPr>
            <a:spLocks noGrp="1"/>
          </p:cNvSpPr>
          <p:nvPr>
            <p:ph type="sldNum" sz="quarter" idx="10"/>
          </p:nvPr>
        </p:nvSpPr>
        <p:spPr/>
        <p:txBody>
          <a:bodyPr/>
          <a:lstStyle/>
          <a:p>
            <a:fld id="{BA2C32BE-87DF-44A0-8CEA-206F4B3A47F2}"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01F7F17-8B3A-48BB-98E2-AA3E2B71B9A5}"/>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68951592-CB09-4796-877D-88645C6C77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85CADEDA-CFF4-4597-9A69-16486D8E26C7}"/>
              </a:ext>
            </a:extLst>
          </p:cNvPr>
          <p:cNvSpPr>
            <a:spLocks noGrp="1"/>
          </p:cNvSpPr>
          <p:nvPr>
            <p:ph type="sldNum" sz="quarter" idx="10"/>
          </p:nvPr>
        </p:nvSpPr>
        <p:spPr/>
        <p:txBody>
          <a:bodyPr/>
          <a:lstStyle/>
          <a:p>
            <a:fld id="{BA2C32BE-87DF-44A0-8CEA-206F4B3A47F2}"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E9DFDF6D-3DBF-406A-9550-34617FAE056E}"/>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CAD5AB15-F27E-4913-82B2-C4C215961B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83E527C7-B7E2-465B-BA90-BF25E045C687}"/>
              </a:ext>
            </a:extLst>
          </p:cNvPr>
          <p:cNvSpPr>
            <a:spLocks noGrp="1"/>
          </p:cNvSpPr>
          <p:nvPr>
            <p:ph type="sldNum" sz="quarter" idx="10"/>
          </p:nvPr>
        </p:nvSpPr>
        <p:spPr/>
        <p:txBody>
          <a:bodyPr/>
          <a:lstStyle/>
          <a:p>
            <a:fld id="{BA2C32BE-87DF-44A0-8CEA-206F4B3A47F2}"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FE697FD-FD6E-4A4B-A861-48458242B547}"/>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392EF333-F242-4172-B243-E77431C300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DE62315B-1EF9-4967-B0AF-C1E434E1B3F0}"/>
              </a:ext>
            </a:extLst>
          </p:cNvPr>
          <p:cNvSpPr>
            <a:spLocks noGrp="1"/>
          </p:cNvSpPr>
          <p:nvPr>
            <p:ph type="sldNum" sz="quarter" idx="10"/>
          </p:nvPr>
        </p:nvSpPr>
        <p:spPr/>
        <p:txBody>
          <a:bodyPr/>
          <a:lstStyle/>
          <a:p>
            <a:fld id="{BA2C32BE-87DF-44A0-8CEA-206F4B3A47F2}"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6306F2EA-2902-47A8-A376-739E7C695491}"/>
              </a:ext>
            </a:extLst>
          </p:cNvPr>
          <p:cNvSpPr>
            <a:spLocks noGrp="1"/>
          </p:cNvSpPr>
          <p:nvPr>
            <p:ph type="sldNum" sz="quarter" idx="10"/>
          </p:nvPr>
        </p:nvSpPr>
        <p:spPr/>
        <p:txBody>
          <a:bodyPr/>
          <a:lstStyle/>
          <a:p>
            <a:fld id="{BA2C32BE-87DF-44A0-8CEA-206F4B3A47F2}" type="slidenum">
              <a:rPr lang="en-US" altLang="en-US" smtClean="0"/>
              <a:pPr/>
              <a:t>2</a:t>
            </a:fld>
            <a:endParaRPr lang="en-US" altLang="en-US"/>
          </a:p>
        </p:txBody>
      </p:sp>
    </p:spTree>
    <p:extLst>
      <p:ext uri="{BB962C8B-B14F-4D97-AF65-F5344CB8AC3E}">
        <p14:creationId xmlns:p14="http://schemas.microsoft.com/office/powerpoint/2010/main" val="2324670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7CAE4D24-71EC-4801-9FE2-7FC3F64B44A2}"/>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97A961EE-4646-4722-8294-2F1E2423B1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B841E3FB-5755-4AA9-A63E-FC60A061A36C}"/>
              </a:ext>
            </a:extLst>
          </p:cNvPr>
          <p:cNvSpPr>
            <a:spLocks noGrp="1"/>
          </p:cNvSpPr>
          <p:nvPr>
            <p:ph type="sldNum" sz="quarter" idx="10"/>
          </p:nvPr>
        </p:nvSpPr>
        <p:spPr/>
        <p:txBody>
          <a:bodyPr/>
          <a:lstStyle/>
          <a:p>
            <a:fld id="{BA2C32BE-87DF-44A0-8CEA-206F4B3A47F2}"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id="{D564FAFB-7A2C-417D-B38A-B914CB861912}"/>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E2F03637-5942-480A-B219-BCB2DAD3D0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This virtual experiment illustrates the relationship between EPE and KE. It could be used as a precursor to running the practical in the lab, or as a summary exercise. To extend this activity, ask students to explain why KE is a little bit less than EPE.</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2" name="Slide Number Placeholder 1">
            <a:extLst>
              <a:ext uri="{FF2B5EF4-FFF2-40B4-BE49-F238E27FC236}">
                <a16:creationId xmlns:a16="http://schemas.microsoft.com/office/drawing/2014/main" id="{4725ADCA-84B0-4656-ABD0-3748A53F7E3F}"/>
              </a:ext>
            </a:extLst>
          </p:cNvPr>
          <p:cNvSpPr>
            <a:spLocks noGrp="1"/>
          </p:cNvSpPr>
          <p:nvPr>
            <p:ph type="sldNum" sz="quarter" idx="10"/>
          </p:nvPr>
        </p:nvSpPr>
        <p:spPr/>
        <p:txBody>
          <a:bodyPr/>
          <a:lstStyle/>
          <a:p>
            <a:fld id="{BA2C32BE-87DF-44A0-8CEA-206F4B3A47F2}" type="slidenum">
              <a:rPr lang="en-US" altLang="en-US" smtClean="0"/>
              <a:pPr/>
              <a:t>21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E15416A-2FD0-4EA1-8139-D2B30AB8ADBC}"/>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F7C58FEA-BB0D-459A-A806-E532553882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Ask students to come up with scenarios involving compression, tension or both. Shelves, bridges, springs and rubber bands are all common examples.</a:t>
            </a:r>
          </a:p>
        </p:txBody>
      </p:sp>
      <p:sp>
        <p:nvSpPr>
          <p:cNvPr id="2" name="Slide Number Placeholder 1">
            <a:extLst>
              <a:ext uri="{FF2B5EF4-FFF2-40B4-BE49-F238E27FC236}">
                <a16:creationId xmlns:a16="http://schemas.microsoft.com/office/drawing/2014/main" id="{1053C7BD-0AF0-4207-A875-3269B681B360}"/>
              </a:ext>
            </a:extLst>
          </p:cNvPr>
          <p:cNvSpPr>
            <a:spLocks noGrp="1"/>
          </p:cNvSpPr>
          <p:nvPr>
            <p:ph type="sldNum" sz="quarter" idx="10"/>
          </p:nvPr>
        </p:nvSpPr>
        <p:spPr/>
        <p:txBody>
          <a:bodyPr/>
          <a:lstStyle/>
          <a:p>
            <a:fld id="{BA2C32BE-87DF-44A0-8CEA-206F4B3A47F2}"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a:extLst>
              <a:ext uri="{FF2B5EF4-FFF2-40B4-BE49-F238E27FC236}">
                <a16:creationId xmlns:a16="http://schemas.microsoft.com/office/drawing/2014/main" id="{E1986C7A-4487-4116-8E76-A658CDC30DDF}"/>
              </a:ext>
            </a:extLst>
          </p:cNvPr>
          <p:cNvSpPr>
            <a:spLocks noGrp="1" noRot="1" noChangeAspect="1" noChangeArrowheads="1" noTextEdit="1"/>
          </p:cNvSpPr>
          <p:nvPr>
            <p:ph type="sldImg"/>
          </p:nvPr>
        </p:nvSpPr>
        <p:spPr>
          <a:ln/>
        </p:spPr>
      </p:sp>
      <p:sp>
        <p:nvSpPr>
          <p:cNvPr id="39941" name="Rectangle 3">
            <a:extLst>
              <a:ext uri="{FF2B5EF4-FFF2-40B4-BE49-F238E27FC236}">
                <a16:creationId xmlns:a16="http://schemas.microsoft.com/office/drawing/2014/main" id="{ED69FB52-09F4-4498-B344-AFF6F356D9D0}"/>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You can demonstrate this to the class using a large elastic band. You could demonstrate a similar phenomenon involving compressive forces by using a peg or clip.</a:t>
            </a:r>
          </a:p>
        </p:txBody>
      </p:sp>
      <p:sp>
        <p:nvSpPr>
          <p:cNvPr id="2" name="Slide Number Placeholder 1">
            <a:extLst>
              <a:ext uri="{FF2B5EF4-FFF2-40B4-BE49-F238E27FC236}">
                <a16:creationId xmlns:a16="http://schemas.microsoft.com/office/drawing/2014/main" id="{94B01018-2307-4483-A7B8-0248DE965547}"/>
              </a:ext>
            </a:extLst>
          </p:cNvPr>
          <p:cNvSpPr>
            <a:spLocks noGrp="1"/>
          </p:cNvSpPr>
          <p:nvPr>
            <p:ph type="sldNum" sz="quarter" idx="10"/>
          </p:nvPr>
        </p:nvSpPr>
        <p:spPr/>
        <p:txBody>
          <a:bodyPr/>
          <a:lstStyle/>
          <a:p>
            <a:fld id="{BA2C32BE-87DF-44A0-8CEA-206F4B3A47F2}"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1963F990-5239-46CD-B02A-024EA3E0E495}"/>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DA16A942-9223-463E-BBC0-B07B7EFC586D}"/>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6F47BAE3-363D-4372-A504-725ED1FB9388}"/>
              </a:ext>
            </a:extLst>
          </p:cNvPr>
          <p:cNvSpPr>
            <a:spLocks noGrp="1"/>
          </p:cNvSpPr>
          <p:nvPr>
            <p:ph type="sldNum" sz="quarter" idx="10"/>
          </p:nvPr>
        </p:nvSpPr>
        <p:spPr/>
        <p:txBody>
          <a:bodyPr/>
          <a:lstStyle/>
          <a:p>
            <a:fld id="{BA2C32BE-87DF-44A0-8CEA-206F4B3A47F2}"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C099F6DE-017B-4C57-8A42-23FD2BCE1356}"/>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A0B73D40-1AB2-42F5-84BA-D09C76C5B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credits:</a:t>
            </a:r>
            <a:r>
              <a:rPr lang="en-GB" altLang="en-US" dirty="0">
                <a:latin typeface="Arial" panose="020B0604020202020204" pitchFamily="34" charset="0"/>
              </a:rPr>
              <a:t> elastic bands © Irina </a:t>
            </a:r>
            <a:r>
              <a:rPr lang="en-GB" altLang="en-US" dirty="0" err="1">
                <a:latin typeface="Arial" panose="020B0604020202020204" pitchFamily="34" charset="0"/>
              </a:rPr>
              <a:t>Nartova</a:t>
            </a:r>
            <a:r>
              <a:rPr lang="en-GB" altLang="en-US" dirty="0">
                <a:latin typeface="Arial" panose="020B0604020202020204" pitchFamily="34" charset="0"/>
              </a:rPr>
              <a:t>, clay © mares, both shutterstock.com 2018</a:t>
            </a:r>
          </a:p>
        </p:txBody>
      </p:sp>
      <p:sp>
        <p:nvSpPr>
          <p:cNvPr id="2" name="Slide Number Placeholder 1">
            <a:extLst>
              <a:ext uri="{FF2B5EF4-FFF2-40B4-BE49-F238E27FC236}">
                <a16:creationId xmlns:a16="http://schemas.microsoft.com/office/drawing/2014/main" id="{4BF9C15A-F851-4181-A8AF-6923A4226C6F}"/>
              </a:ext>
            </a:extLst>
          </p:cNvPr>
          <p:cNvSpPr>
            <a:spLocks noGrp="1"/>
          </p:cNvSpPr>
          <p:nvPr>
            <p:ph type="sldNum" sz="quarter" idx="10"/>
          </p:nvPr>
        </p:nvSpPr>
        <p:spPr/>
        <p:txBody>
          <a:bodyPr/>
          <a:lstStyle/>
          <a:p>
            <a:fld id="{BA2C32BE-87DF-44A0-8CEA-206F4B3A47F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7F638059-82F0-473F-9145-D59658B2C398}"/>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312102F5-74B2-4E0D-B3A4-9115836D77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8265024F-154A-497B-8B97-9733519C3B9D}"/>
              </a:ext>
            </a:extLst>
          </p:cNvPr>
          <p:cNvSpPr>
            <a:spLocks noGrp="1"/>
          </p:cNvSpPr>
          <p:nvPr>
            <p:ph type="sldNum" sz="quarter" idx="10"/>
          </p:nvPr>
        </p:nvSpPr>
        <p:spPr/>
        <p:txBody>
          <a:bodyPr/>
          <a:lstStyle/>
          <a:p>
            <a:fld id="{BA2C32BE-87DF-44A0-8CEA-206F4B3A47F2}"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399A1EA5-B55C-4F4A-BF7D-9131C634AC42}"/>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A8C557A6-4D61-44EA-9586-F086BC7A98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The stiffer a spring is, the greater its spring constant (k).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607E4D35-9984-4480-9B3F-D1D3CE23B8C8}"/>
              </a:ext>
            </a:extLst>
          </p:cNvPr>
          <p:cNvSpPr>
            <a:spLocks noGrp="1"/>
          </p:cNvSpPr>
          <p:nvPr>
            <p:ph type="sldNum" sz="quarter" idx="10"/>
          </p:nvPr>
        </p:nvSpPr>
        <p:spPr/>
        <p:txBody>
          <a:bodyPr/>
          <a:lstStyle/>
          <a:p>
            <a:fld id="{BA2C32BE-87DF-44A0-8CEA-206F4B3A47F2}"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37F3F5F7-A54F-49EF-AAD4-DDC7E8A9148B}"/>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7F085F33-F9A3-4F95-8975-EFD800C51A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a:lnSpc>
                <a:spcPct val="120000"/>
              </a:lnSpc>
            </a:pPr>
            <a:r>
              <a:rPr lang="en-GB" altLang="en-US" b="1" dirty="0">
                <a:latin typeface="Arial" panose="020B0604020202020204" pitchFamily="34" charset="0"/>
              </a:rPr>
              <a:t>Teacher notes</a:t>
            </a:r>
          </a:p>
          <a:p>
            <a:pPr>
              <a:lnSpc>
                <a:spcPct val="120000"/>
              </a:lnSpc>
            </a:pPr>
            <a:r>
              <a:rPr lang="en-GB" altLang="en-US" dirty="0">
                <a:latin typeface="Arial" panose="020B0604020202020204" pitchFamily="34" charset="0"/>
              </a:rPr>
              <a:t>Students could design and carry out an experiment to find out </a:t>
            </a:r>
            <a:r>
              <a:rPr lang="en-GB" altLang="en-US" i="1" dirty="0">
                <a:latin typeface="Arial" panose="020B0604020202020204" pitchFamily="34" charset="0"/>
              </a:rPr>
              <a:t>k</a:t>
            </a:r>
            <a:r>
              <a:rPr lang="en-GB" altLang="en-US" dirty="0">
                <a:latin typeface="Arial" panose="020B0604020202020204" pitchFamily="34" charset="0"/>
              </a:rPr>
              <a:t> based on this and the next slide. A spring can be suspended from the edge of a desk and its length measured. Weights can be added to it to increase the force on it, and its new length measured for each weight added. Extension for each weight can be calculated by subtracting the original length from these values. A graph of weight (force) against extension can be plotted. The gradient of the linear region of this graph is </a:t>
            </a:r>
            <a:r>
              <a:rPr lang="en-GB" altLang="en-US" i="1" dirty="0">
                <a:latin typeface="Arial" panose="020B0604020202020204" pitchFamily="34" charset="0"/>
              </a:rPr>
              <a:t>k</a:t>
            </a:r>
            <a:r>
              <a:rPr lang="en-GB" altLang="en-US" dirty="0">
                <a:latin typeface="Arial" panose="020B0604020202020204" pitchFamily="34" charset="0"/>
              </a:rPr>
              <a:t>. </a:t>
            </a:r>
          </a:p>
          <a:p>
            <a:pPr>
              <a:lnSpc>
                <a:spcPct val="120000"/>
              </a:lnSpc>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Other materials such as a rubber band or a polythene strip could also be tested to see if they obey Hooke’s law, i.e. if they initially have a constant gradient for their force–extension graphs.</a:t>
            </a:r>
          </a:p>
          <a:p>
            <a:pPr>
              <a:lnSpc>
                <a:spcPct val="120000"/>
              </a:lnSpc>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Possible issues to discuss include:</a:t>
            </a:r>
          </a:p>
          <a:p>
            <a:pPr marL="171450" indent="-171450">
              <a:lnSpc>
                <a:spcPct val="120000"/>
              </a:lnSpc>
              <a:buSzPct val="90000"/>
              <a:buFont typeface="Arial" panose="020B0604020202020204" pitchFamily="34" charset="0"/>
              <a:buChar char="•"/>
            </a:pPr>
            <a:r>
              <a:rPr lang="en-GB" altLang="en-US" b="1" dirty="0">
                <a:latin typeface="Arial" panose="020B0604020202020204" pitchFamily="34" charset="0"/>
              </a:rPr>
              <a:t>Accuracy</a:t>
            </a:r>
            <a:r>
              <a:rPr lang="en-GB" altLang="en-US" dirty="0">
                <a:latin typeface="Arial" panose="020B0604020202020204" pitchFamily="34" charset="0"/>
              </a:rPr>
              <a:t> in measuring the length of the spring. Students should measure from the same point each time (the end of the coils as shown above, or the last coil). </a:t>
            </a:r>
          </a:p>
          <a:p>
            <a:pPr marL="171450" indent="-171450">
              <a:lnSpc>
                <a:spcPct val="120000"/>
              </a:lnSpc>
              <a:buSzPct val="90000"/>
              <a:buFont typeface="Arial" panose="020B0604020202020204" pitchFamily="34" charset="0"/>
              <a:buChar char="•"/>
            </a:pPr>
            <a:r>
              <a:rPr lang="en-GB" altLang="en-US" b="1" dirty="0">
                <a:latin typeface="Arial" panose="020B0604020202020204" pitchFamily="34" charset="0"/>
              </a:rPr>
              <a:t>Safety</a:t>
            </a:r>
            <a:r>
              <a:rPr lang="en-GB" altLang="en-US" dirty="0">
                <a:latin typeface="Arial" panose="020B0604020202020204" pitchFamily="34" charset="0"/>
              </a:rPr>
              <a:t> – the spring could snap if overloaded, so safety goggles should be worn and a box should be placed underneath the weights to catch them if they fall. </a:t>
            </a:r>
          </a:p>
          <a:p>
            <a:pPr marL="171450" indent="-171450">
              <a:lnSpc>
                <a:spcPct val="120000"/>
              </a:lnSpc>
              <a:buSzPct val="90000"/>
              <a:buFont typeface="Arial" panose="020B0604020202020204" pitchFamily="34" charset="0"/>
              <a:buChar char="•"/>
            </a:pPr>
            <a:r>
              <a:rPr lang="en-GB" altLang="en-US" dirty="0">
                <a:latin typeface="Arial" panose="020B0604020202020204" pitchFamily="34" charset="0"/>
              </a:rPr>
              <a:t>Have enough points been plotted on the graph to ensure as accurate as possible a line of best fit and therefore gradient?</a:t>
            </a:r>
          </a:p>
          <a:p>
            <a:pPr marL="0" indent="0">
              <a:lnSpc>
                <a:spcPct val="120000"/>
              </a:lnSpc>
              <a:buSzPct val="90000"/>
              <a:buFont typeface="Arial" panose="020B0604020202020204" pitchFamily="34" charset="0"/>
              <a:buNone/>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Pct val="90000"/>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20000"/>
              </a:lnSpc>
              <a:spcAft>
                <a:spcPct val="0"/>
              </a:spcAft>
              <a:buClrTx/>
              <a:buSzPct val="90000"/>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dirty="0">
              <a:effectLst/>
            </a:endParaRPr>
          </a:p>
        </p:txBody>
      </p:sp>
      <p:sp>
        <p:nvSpPr>
          <p:cNvPr id="2" name="Slide Number Placeholder 1">
            <a:extLst>
              <a:ext uri="{FF2B5EF4-FFF2-40B4-BE49-F238E27FC236}">
                <a16:creationId xmlns:a16="http://schemas.microsoft.com/office/drawing/2014/main" id="{3E4AB870-E44C-4D54-805F-445E3BE4C8CC}"/>
              </a:ext>
            </a:extLst>
          </p:cNvPr>
          <p:cNvSpPr>
            <a:spLocks noGrp="1"/>
          </p:cNvSpPr>
          <p:nvPr>
            <p:ph type="sldNum" sz="quarter" idx="10"/>
          </p:nvPr>
        </p:nvSpPr>
        <p:spPr/>
        <p:txBody>
          <a:bodyPr/>
          <a:lstStyle/>
          <a:p>
            <a:fld id="{BA2C32BE-87DF-44A0-8CEA-206F4B3A47F2}"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269203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4776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3003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2398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972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877492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034155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3147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18976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943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759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4019521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61909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272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53346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6011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0828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2111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20593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4903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405853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8818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675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021485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922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99234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550578420"/>
      </p:ext>
    </p:extLst>
  </p:cSld>
  <p:clrMap bg1="lt1" tx1="dk1" bg2="lt2" tx2="dk2" accent1="accent1" accent2="accent2" accent3="accent3" accent4="accent4" accent5="accent5" accent6="accent6" hlink="hlink" folHlink="folHlink"/>
  <p:sldLayoutIdLst>
    <p:sldLayoutId id="2147485391" r:id="rId1"/>
    <p:sldLayoutId id="2147485392" r:id="rId2"/>
    <p:sldLayoutId id="2147485393" r:id="rId3"/>
    <p:sldLayoutId id="2147485394" r:id="rId4"/>
    <p:sldLayoutId id="2147485395" r:id="rId5"/>
    <p:sldLayoutId id="2147485396" r:id="rId6"/>
    <p:sldLayoutId id="2147485397" r:id="rId7"/>
    <p:sldLayoutId id="2147485398" r:id="rId8"/>
    <p:sldLayoutId id="2147485399" r:id="rId9"/>
    <p:sldLayoutId id="2147485400" r:id="rId10"/>
    <p:sldLayoutId id="2147485401" r:id="rId11"/>
    <p:sldLayoutId id="2147485402" r:id="rId12"/>
    <p:sldLayoutId id="2147485403" r:id="rId13"/>
    <p:sldLayoutId id="2147485404"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4"/>
    </p:custDataLst>
    <p:extLst>
      <p:ext uri="{BB962C8B-B14F-4D97-AF65-F5344CB8AC3E}">
        <p14:creationId xmlns:p14="http://schemas.microsoft.com/office/powerpoint/2010/main" val="4089054358"/>
      </p:ext>
    </p:extLst>
  </p:cSld>
  <p:clrMap bg1="lt1" tx1="dk1" bg2="lt2" tx2="dk2" accent1="accent1" accent2="accent2" accent3="accent3" accent4="accent4" accent5="accent5" accent6="accent6" hlink="hlink" folHlink="folHlink"/>
  <p:sldLayoutIdLst>
    <p:sldLayoutId id="2147485406" r:id="rId1"/>
    <p:sldLayoutId id="2147485407" r:id="rId2"/>
    <p:sldLayoutId id="2147485408" r:id="rId3"/>
    <p:sldLayoutId id="2147485409" r:id="rId4"/>
    <p:sldLayoutId id="2147485410" r:id="rId5"/>
    <p:sldLayoutId id="2147485411" r:id="rId6"/>
    <p:sldLayoutId id="2147485412" r:id="rId7"/>
    <p:sldLayoutId id="2147485413" r:id="rId8"/>
    <p:sldLayoutId id="2147485414" r:id="rId9"/>
    <p:sldLayoutId id="2147485415" r:id="rId10"/>
    <p:sldLayoutId id="2147485416" r:id="rId11"/>
    <p:sldLayoutId id="2147485417"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4.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0.xml"/><Relationship Id="rId7" Type="http://schemas.openxmlformats.org/officeDocument/2006/relationships/image" Target="../media/image11.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6.png"/><Relationship Id="rId10" Type="http://schemas.openxmlformats.org/officeDocument/2006/relationships/image" Target="../media/image21.wmf"/><Relationship Id="rId4" Type="http://schemas.openxmlformats.org/officeDocument/2006/relationships/notesSlide" Target="../notesSlides/notesSlide13.xml"/><Relationship Id="rId9"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16.png"/><Relationship Id="rId4" Type="http://schemas.openxmlformats.org/officeDocument/2006/relationships/image" Target="../media/image32.png"/><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7.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8.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pn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0.xml"/><Relationship Id="rId7" Type="http://schemas.openxmlformats.org/officeDocument/2006/relationships/image" Target="../media/image39.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22.png"/><Relationship Id="rId10" Type="http://schemas.openxmlformats.org/officeDocument/2006/relationships/image" Target="../media/image21.wmf"/><Relationship Id="rId4" Type="http://schemas.openxmlformats.org/officeDocument/2006/relationships/notesSlide" Target="../notesSlides/notesSlide21.xml"/><Relationship Id="rId9"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0.xml"/><Relationship Id="rId7" Type="http://schemas.openxmlformats.org/officeDocument/2006/relationships/image" Target="../media/image11.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6.png"/><Relationship Id="rId10" Type="http://schemas.openxmlformats.org/officeDocument/2006/relationships/image" Target="../media/image21.wmf"/><Relationship Id="rId4" Type="http://schemas.openxmlformats.org/officeDocument/2006/relationships/notesSlide" Target="../notesSlides/notesSlide9.xml"/><Relationship Id="rId9"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C7C4682E-EEF6-4FFB-9EFC-F57BA465E04B}"/>
              </a:ext>
            </a:extLst>
          </p:cNvPr>
          <p:cNvSpPr>
            <a:spLocks noGrp="1"/>
          </p:cNvSpPr>
          <p:nvPr>
            <p:ph type="title"/>
          </p:nvPr>
        </p:nvSpPr>
        <p:spPr/>
        <p:txBody>
          <a:bodyPr/>
          <a:lstStyle/>
          <a:p>
            <a:r>
              <a:rPr lang="en-GB" altLang="en-US" dirty="0"/>
              <a:t>Elasticity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6">
            <a:extLst>
              <a:ext uri="{FF2B5EF4-FFF2-40B4-BE49-F238E27FC236}">
                <a16:creationId xmlns:a16="http://schemas.microsoft.com/office/drawing/2014/main" id="{B8E2F395-0A18-46F3-BBC9-FCC263713D69}"/>
              </a:ext>
            </a:extLst>
          </p:cNvPr>
          <p:cNvSpPr txBox="1">
            <a:spLocks noChangeArrowheads="1"/>
          </p:cNvSpPr>
          <p:nvPr/>
        </p:nvSpPr>
        <p:spPr bwMode="auto">
          <a:xfrm>
            <a:off x="354013" y="773113"/>
            <a:ext cx="7827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If the spring is stretched far enough, it reaches the </a:t>
            </a:r>
            <a:r>
              <a:rPr lang="en-GB" altLang="en-US" b="1">
                <a:solidFill>
                  <a:srgbClr val="286DA6"/>
                </a:solidFill>
              </a:rPr>
              <a:t>limit of proportionality</a:t>
            </a:r>
            <a:r>
              <a:rPr lang="en-GB" altLang="en-US" b="1"/>
              <a:t> </a:t>
            </a:r>
            <a:r>
              <a:rPr lang="en-GB" altLang="en-US"/>
              <a:t>and then the </a:t>
            </a:r>
            <a:r>
              <a:rPr lang="en-GB" altLang="en-US" b="1">
                <a:solidFill>
                  <a:srgbClr val="286DA6"/>
                </a:solidFill>
              </a:rPr>
              <a:t>elastic limit</a:t>
            </a:r>
            <a:r>
              <a:rPr lang="en-GB" altLang="en-US"/>
              <a:t> before </a:t>
            </a:r>
            <a:br>
              <a:rPr lang="en-GB" altLang="en-US"/>
            </a:br>
            <a:r>
              <a:rPr lang="en-GB" altLang="en-US"/>
              <a:t>finally breaking.</a:t>
            </a:r>
          </a:p>
        </p:txBody>
      </p:sp>
      <p:pic>
        <p:nvPicPr>
          <p:cNvPr id="23555" name="Picture 5" descr="Elastic_graph">
            <a:extLst>
              <a:ext uri="{FF2B5EF4-FFF2-40B4-BE49-F238E27FC236}">
                <a16:creationId xmlns:a16="http://schemas.microsoft.com/office/drawing/2014/main" id="{1019F196-BCC2-4239-8439-49B4A294C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52" t="21477"/>
          <a:stretch>
            <a:fillRect/>
          </a:stretch>
        </p:blipFill>
        <p:spPr bwMode="auto">
          <a:xfrm>
            <a:off x="3343275" y="2446338"/>
            <a:ext cx="37052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Oval 49">
            <a:extLst>
              <a:ext uri="{FF2B5EF4-FFF2-40B4-BE49-F238E27FC236}">
                <a16:creationId xmlns:a16="http://schemas.microsoft.com/office/drawing/2014/main" id="{F1C1FBC6-DB37-4BCF-9371-81AADCD1AA5B}"/>
              </a:ext>
            </a:extLst>
          </p:cNvPr>
          <p:cNvSpPr>
            <a:spLocks noChangeArrowheads="1"/>
          </p:cNvSpPr>
          <p:nvPr/>
        </p:nvSpPr>
        <p:spPr bwMode="auto">
          <a:xfrm>
            <a:off x="6805613" y="2476500"/>
            <a:ext cx="115887" cy="114300"/>
          </a:xfrm>
          <a:prstGeom prst="ellipse">
            <a:avLst/>
          </a:prstGeom>
          <a:solidFill>
            <a:schemeClr val="tx1"/>
          </a:solidFill>
          <a:ln w="9525" algn="ctr">
            <a:solidFill>
              <a:schemeClr val="tx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17107" name="Text Box 19">
            <a:extLst>
              <a:ext uri="{FF2B5EF4-FFF2-40B4-BE49-F238E27FC236}">
                <a16:creationId xmlns:a16="http://schemas.microsoft.com/office/drawing/2014/main" id="{DB3DF581-9932-4B82-93B5-E6B6EAA701A8}"/>
              </a:ext>
            </a:extLst>
          </p:cNvPr>
          <p:cNvSpPr txBox="1">
            <a:spLocks noChangeArrowheads="1"/>
          </p:cNvSpPr>
          <p:nvPr/>
        </p:nvSpPr>
        <p:spPr bwMode="auto">
          <a:xfrm>
            <a:off x="354013" y="5392738"/>
            <a:ext cx="8445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The elastic limit is the point beyond which the spring will no longer return to its original shape when the force is removed. </a:t>
            </a:r>
          </a:p>
        </p:txBody>
      </p:sp>
      <p:sp>
        <p:nvSpPr>
          <p:cNvPr id="23558" name="Rectangle 2">
            <a:extLst>
              <a:ext uri="{FF2B5EF4-FFF2-40B4-BE49-F238E27FC236}">
                <a16:creationId xmlns:a16="http://schemas.microsoft.com/office/drawing/2014/main" id="{E54AC39B-6A2B-4863-B26C-C96F26C7254D}"/>
              </a:ext>
            </a:extLst>
          </p:cNvPr>
          <p:cNvSpPr>
            <a:spLocks noGrp="1" noChangeArrowheads="1"/>
          </p:cNvSpPr>
          <p:nvPr>
            <p:ph type="title"/>
          </p:nvPr>
        </p:nvSpPr>
        <p:spPr/>
        <p:txBody>
          <a:bodyPr/>
          <a:lstStyle/>
          <a:p>
            <a:r>
              <a:rPr lang="en-GB" altLang="en-US"/>
              <a:t>Results</a:t>
            </a:r>
          </a:p>
        </p:txBody>
      </p:sp>
      <p:sp>
        <p:nvSpPr>
          <p:cNvPr id="217097" name="Text Box 9">
            <a:extLst>
              <a:ext uri="{FF2B5EF4-FFF2-40B4-BE49-F238E27FC236}">
                <a16:creationId xmlns:a16="http://schemas.microsoft.com/office/drawing/2014/main" id="{8747A3F5-56D1-4479-B238-7C068E81F7AB}"/>
              </a:ext>
            </a:extLst>
          </p:cNvPr>
          <p:cNvSpPr txBox="1">
            <a:spLocks noChangeArrowheads="1"/>
          </p:cNvSpPr>
          <p:nvPr/>
        </p:nvSpPr>
        <p:spPr bwMode="auto">
          <a:xfrm>
            <a:off x="6961188" y="3071813"/>
            <a:ext cx="21828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000" b="1">
                <a:solidFill>
                  <a:srgbClr val="286DA6"/>
                </a:solidFill>
              </a:rPr>
              <a:t>elastic limit </a:t>
            </a:r>
            <a:r>
              <a:rPr lang="en-GB" altLang="en-US" sz="2000">
                <a:solidFill>
                  <a:srgbClr val="010066"/>
                </a:solidFill>
              </a:rPr>
              <a:t>Separates the </a:t>
            </a:r>
            <a:r>
              <a:rPr lang="en-GB" altLang="en-US" sz="2000" b="1">
                <a:solidFill>
                  <a:srgbClr val="286DA6"/>
                </a:solidFill>
              </a:rPr>
              <a:t>elastic region </a:t>
            </a:r>
            <a:r>
              <a:rPr lang="en-GB" altLang="en-US" sz="2000">
                <a:solidFill>
                  <a:srgbClr val="010066"/>
                </a:solidFill>
              </a:rPr>
              <a:t>and the </a:t>
            </a:r>
          </a:p>
          <a:p>
            <a:pPr eaLnBrk="1" hangingPunct="1"/>
            <a:r>
              <a:rPr lang="en-GB" altLang="en-US" sz="2000" b="1">
                <a:solidFill>
                  <a:srgbClr val="286DA6"/>
                </a:solidFill>
              </a:rPr>
              <a:t>plastic region</a:t>
            </a:r>
            <a:r>
              <a:rPr lang="en-GB" altLang="en-US" sz="2000">
                <a:solidFill>
                  <a:srgbClr val="010066"/>
                </a:solidFill>
              </a:rPr>
              <a:t>.</a:t>
            </a:r>
          </a:p>
        </p:txBody>
      </p:sp>
      <p:sp>
        <p:nvSpPr>
          <p:cNvPr id="217099" name="Text Box 11">
            <a:extLst>
              <a:ext uri="{FF2B5EF4-FFF2-40B4-BE49-F238E27FC236}">
                <a16:creationId xmlns:a16="http://schemas.microsoft.com/office/drawing/2014/main" id="{13927017-2216-4048-878A-97C0FEB1D09C}"/>
              </a:ext>
            </a:extLst>
          </p:cNvPr>
          <p:cNvSpPr txBox="1">
            <a:spLocks noChangeArrowheads="1"/>
          </p:cNvSpPr>
          <p:nvPr/>
        </p:nvSpPr>
        <p:spPr bwMode="auto">
          <a:xfrm>
            <a:off x="6629400" y="1612900"/>
            <a:ext cx="1865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000" b="1">
                <a:solidFill>
                  <a:srgbClr val="286DA6"/>
                </a:solidFill>
              </a:rPr>
              <a:t>break point</a:t>
            </a:r>
          </a:p>
        </p:txBody>
      </p:sp>
      <p:sp>
        <p:nvSpPr>
          <p:cNvPr id="217105" name="Text Box 17">
            <a:extLst>
              <a:ext uri="{FF2B5EF4-FFF2-40B4-BE49-F238E27FC236}">
                <a16:creationId xmlns:a16="http://schemas.microsoft.com/office/drawing/2014/main" id="{6FA4A090-D7EF-4FF0-9A99-7A1A73D5B87B}"/>
              </a:ext>
            </a:extLst>
          </p:cNvPr>
          <p:cNvSpPr txBox="1">
            <a:spLocks noChangeArrowheads="1"/>
          </p:cNvSpPr>
          <p:nvPr/>
        </p:nvSpPr>
        <p:spPr bwMode="auto">
          <a:xfrm>
            <a:off x="352425" y="2549525"/>
            <a:ext cx="25066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000" b="1">
                <a:solidFill>
                  <a:srgbClr val="286DA6"/>
                </a:solidFill>
              </a:rPr>
              <a:t>limit of proportionality</a:t>
            </a:r>
          </a:p>
          <a:p>
            <a:pPr eaLnBrk="1" hangingPunct="1"/>
            <a:r>
              <a:rPr lang="en-GB" altLang="en-US" sz="2000">
                <a:solidFill>
                  <a:srgbClr val="010066"/>
                </a:solidFill>
              </a:rPr>
              <a:t>Up until this point, the spring is obeying Hooke’s law, and the graph is a straight line with gradient </a:t>
            </a:r>
            <a:r>
              <a:rPr lang="en-GB" altLang="en-US" sz="2000" b="1">
                <a:solidFill>
                  <a:srgbClr val="286DA6"/>
                </a:solidFill>
              </a:rPr>
              <a:t>k</a:t>
            </a:r>
            <a:r>
              <a:rPr lang="en-GB" altLang="en-US" sz="2000">
                <a:solidFill>
                  <a:srgbClr val="010066"/>
                </a:solidFill>
              </a:rPr>
              <a:t>.</a:t>
            </a:r>
          </a:p>
        </p:txBody>
      </p:sp>
      <p:pic>
        <p:nvPicPr>
          <p:cNvPr id="22" name="Picture 21" descr="Elasticity_11.2.png">
            <a:extLst>
              <a:ext uri="{FF2B5EF4-FFF2-40B4-BE49-F238E27FC236}">
                <a16:creationId xmlns:a16="http://schemas.microsoft.com/office/drawing/2014/main" id="{B1BDAFB0-F01D-4F86-BFA2-299EEC74B0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3238" y="2840038"/>
            <a:ext cx="267811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Elasticity_11.3.png">
            <a:extLst>
              <a:ext uri="{FF2B5EF4-FFF2-40B4-BE49-F238E27FC236}">
                <a16:creationId xmlns:a16="http://schemas.microsoft.com/office/drawing/2014/main" id="{7994B87D-3AE4-4760-A177-05CF5979A81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67425" y="2559050"/>
            <a:ext cx="9937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Line 13">
            <a:extLst>
              <a:ext uri="{FF2B5EF4-FFF2-40B4-BE49-F238E27FC236}">
                <a16:creationId xmlns:a16="http://schemas.microsoft.com/office/drawing/2014/main" id="{D0D12E5F-23A8-4ABC-ABAC-CAC63156F44E}"/>
              </a:ext>
            </a:extLst>
          </p:cNvPr>
          <p:cNvSpPr>
            <a:spLocks noChangeShapeType="1"/>
          </p:cNvSpPr>
          <p:nvPr/>
        </p:nvSpPr>
        <p:spPr bwMode="auto">
          <a:xfrm flipH="1">
            <a:off x="6864350" y="2011363"/>
            <a:ext cx="471488" cy="5191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pic>
        <p:nvPicPr>
          <p:cNvPr id="23567" name="Picture 20" descr="Elasticity_11.1.png">
            <a:extLst>
              <a:ext uri="{FF2B5EF4-FFF2-40B4-BE49-F238E27FC236}">
                <a16:creationId xmlns:a16="http://schemas.microsoft.com/office/drawing/2014/main" id="{C297EA2B-5387-4294-9C9F-9C401B0325D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16250" y="2163763"/>
            <a:ext cx="429577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a:hlinkClick r:id="" action="ppaction://hlinkshowjump?jump=nextslide"/>
            <a:extLst>
              <a:ext uri="{FF2B5EF4-FFF2-40B4-BE49-F238E27FC236}">
                <a16:creationId xmlns:a16="http://schemas.microsoft.com/office/drawing/2014/main" id="{C948E946-698A-4203-94C3-12699F9E4C7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83E78EC0-1816-40DD-8303-048972FCC42D}"/>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pic>
        <p:nvPicPr>
          <p:cNvPr id="19" name="Picture 9">
            <a:extLst>
              <a:ext uri="{FF2B5EF4-FFF2-40B4-BE49-F238E27FC236}">
                <a16:creationId xmlns:a16="http://schemas.microsoft.com/office/drawing/2014/main" id="{CE7B59EE-78F9-47D8-9978-AA88EFCE948D}"/>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709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710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709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56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9" grpId="0" animBg="1"/>
      <p:bldP spid="217107" grpId="0"/>
      <p:bldP spid="217097" grpId="0"/>
      <p:bldP spid="217099" grpId="0"/>
      <p:bldP spid="21710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39751DD-5162-4D81-9111-EC72A57DD9E7}"/>
              </a:ext>
            </a:extLst>
          </p:cNvPr>
          <p:cNvSpPr>
            <a:spLocks noGrp="1" noChangeArrowheads="1"/>
          </p:cNvSpPr>
          <p:nvPr>
            <p:ph type="title"/>
          </p:nvPr>
        </p:nvSpPr>
        <p:spPr/>
        <p:txBody>
          <a:bodyPr/>
          <a:lstStyle/>
          <a:p>
            <a:r>
              <a:rPr lang="en-GB" altLang="en-US"/>
              <a:t>Hooke’s law and compression</a:t>
            </a:r>
          </a:p>
        </p:txBody>
      </p:sp>
      <p:sp>
        <p:nvSpPr>
          <p:cNvPr id="24579" name="TextBox 1">
            <a:extLst>
              <a:ext uri="{FF2B5EF4-FFF2-40B4-BE49-F238E27FC236}">
                <a16:creationId xmlns:a16="http://schemas.microsoft.com/office/drawing/2014/main" id="{321C24EB-ADF4-4EE1-93BF-573D6E428E12}"/>
              </a:ext>
            </a:extLst>
          </p:cNvPr>
          <p:cNvSpPr txBox="1">
            <a:spLocks noChangeArrowheads="1"/>
          </p:cNvSpPr>
          <p:nvPr/>
        </p:nvSpPr>
        <p:spPr bwMode="auto">
          <a:xfrm>
            <a:off x="354013" y="773113"/>
            <a:ext cx="8802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286DA6"/>
                </a:solidFill>
              </a:rPr>
              <a:t>Hooke’s law </a:t>
            </a:r>
            <a:r>
              <a:rPr lang="en-GB" altLang="en-US"/>
              <a:t>also applies to the elastic </a:t>
            </a:r>
            <a:r>
              <a:rPr lang="en-GB" altLang="en-US" b="1">
                <a:solidFill>
                  <a:srgbClr val="286DA6"/>
                </a:solidFill>
              </a:rPr>
              <a:t>compression</a:t>
            </a:r>
            <a:r>
              <a:rPr lang="en-GB" altLang="en-US"/>
              <a:t> </a:t>
            </a:r>
            <a:br>
              <a:rPr lang="en-GB" altLang="en-US"/>
            </a:br>
            <a:r>
              <a:rPr lang="en-GB" altLang="en-US"/>
              <a:t>of objects. </a:t>
            </a:r>
          </a:p>
        </p:txBody>
      </p:sp>
      <p:grpSp>
        <p:nvGrpSpPr>
          <p:cNvPr id="2" name="Group 24">
            <a:extLst>
              <a:ext uri="{FF2B5EF4-FFF2-40B4-BE49-F238E27FC236}">
                <a16:creationId xmlns:a16="http://schemas.microsoft.com/office/drawing/2014/main" id="{2316C975-7A0A-4451-8D62-AACA4014E7E2}"/>
              </a:ext>
            </a:extLst>
          </p:cNvPr>
          <p:cNvGrpSpPr>
            <a:grpSpLocks/>
          </p:cNvGrpSpPr>
          <p:nvPr/>
        </p:nvGrpSpPr>
        <p:grpSpPr bwMode="auto">
          <a:xfrm>
            <a:off x="1071563" y="1698625"/>
            <a:ext cx="7000875" cy="1343025"/>
            <a:chOff x="1225087" y="1173898"/>
            <a:chExt cx="6739614" cy="1343377"/>
          </a:xfrm>
        </p:grpSpPr>
        <p:sp>
          <p:nvSpPr>
            <p:cNvPr id="24604" name="Rectangle 23">
              <a:extLst>
                <a:ext uri="{FF2B5EF4-FFF2-40B4-BE49-F238E27FC236}">
                  <a16:creationId xmlns:a16="http://schemas.microsoft.com/office/drawing/2014/main" id="{587A8BCC-95FA-4FBC-B983-50971497CC12}"/>
                </a:ext>
              </a:extLst>
            </p:cNvPr>
            <p:cNvSpPr>
              <a:spLocks noChangeArrowheads="1"/>
            </p:cNvSpPr>
            <p:nvPr/>
          </p:nvSpPr>
          <p:spPr bwMode="auto">
            <a:xfrm>
              <a:off x="1225087" y="1173898"/>
              <a:ext cx="6739614" cy="1343377"/>
            </a:xfrm>
            <a:prstGeom prst="rect">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4605" name="Text Box 7">
              <a:extLst>
                <a:ext uri="{FF2B5EF4-FFF2-40B4-BE49-F238E27FC236}">
                  <a16:creationId xmlns:a16="http://schemas.microsoft.com/office/drawing/2014/main" id="{67C10A68-21BD-4021-879E-3D6D090A6400}"/>
                </a:ext>
              </a:extLst>
            </p:cNvPr>
            <p:cNvSpPr txBox="1">
              <a:spLocks noChangeArrowheads="1"/>
            </p:cNvSpPr>
            <p:nvPr/>
          </p:nvSpPr>
          <p:spPr bwMode="auto">
            <a:xfrm>
              <a:off x="1295752" y="1220585"/>
              <a:ext cx="6598284" cy="121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a:solidFill>
                    <a:schemeClr val="bg1"/>
                  </a:solidFill>
                </a:rPr>
                <a:t>The </a:t>
              </a:r>
              <a:r>
                <a:rPr lang="en-GB" altLang="en-US" b="1">
                  <a:solidFill>
                    <a:schemeClr val="bg1"/>
                  </a:solidFill>
                </a:rPr>
                <a:t>compression</a:t>
              </a:r>
              <a:r>
                <a:rPr lang="en-GB" altLang="en-US">
                  <a:solidFill>
                    <a:schemeClr val="bg1"/>
                  </a:solidFill>
                </a:rPr>
                <a:t> of an elastic object is </a:t>
              </a:r>
              <a:r>
                <a:rPr lang="en-GB" altLang="en-US" b="1">
                  <a:solidFill>
                    <a:schemeClr val="bg1"/>
                  </a:solidFill>
                </a:rPr>
                <a:t>directly proportional</a:t>
              </a:r>
              <a:r>
                <a:rPr lang="en-GB" altLang="en-US">
                  <a:solidFill>
                    <a:schemeClr val="bg1"/>
                  </a:solidFill>
                </a:rPr>
                <a:t> to the </a:t>
              </a:r>
              <a:r>
                <a:rPr lang="en-GB" altLang="en-US" b="1">
                  <a:solidFill>
                    <a:schemeClr val="bg1"/>
                  </a:solidFill>
                </a:rPr>
                <a:t>force applied</a:t>
              </a:r>
              <a:r>
                <a:rPr lang="en-GB" altLang="en-US">
                  <a:solidFill>
                    <a:schemeClr val="bg1"/>
                  </a:solidFill>
                </a:rPr>
                <a:t>, provided </a:t>
              </a:r>
              <a:br>
                <a:rPr lang="en-GB" altLang="en-US">
                  <a:solidFill>
                    <a:schemeClr val="bg1"/>
                  </a:solidFill>
                </a:rPr>
              </a:br>
              <a:r>
                <a:rPr lang="en-GB" altLang="en-US">
                  <a:solidFill>
                    <a:schemeClr val="bg1"/>
                  </a:solidFill>
                </a:rPr>
                <a:t>its </a:t>
              </a:r>
              <a:r>
                <a:rPr lang="en-GB" altLang="en-US" b="1">
                  <a:solidFill>
                    <a:schemeClr val="bg1"/>
                  </a:solidFill>
                </a:rPr>
                <a:t>limit of proportionality</a:t>
              </a:r>
              <a:r>
                <a:rPr lang="en-GB" altLang="en-US">
                  <a:solidFill>
                    <a:schemeClr val="bg1"/>
                  </a:solidFill>
                </a:rPr>
                <a:t> is not exceeded.</a:t>
              </a:r>
            </a:p>
          </p:txBody>
        </p:sp>
      </p:grpSp>
      <p:grpSp>
        <p:nvGrpSpPr>
          <p:cNvPr id="3" name="Group 47">
            <a:extLst>
              <a:ext uri="{FF2B5EF4-FFF2-40B4-BE49-F238E27FC236}">
                <a16:creationId xmlns:a16="http://schemas.microsoft.com/office/drawing/2014/main" id="{348146E6-3448-4A20-9D79-7EEF9927BA42}"/>
              </a:ext>
            </a:extLst>
          </p:cNvPr>
          <p:cNvGrpSpPr>
            <a:grpSpLocks/>
          </p:cNvGrpSpPr>
          <p:nvPr/>
        </p:nvGrpSpPr>
        <p:grpSpPr bwMode="auto">
          <a:xfrm>
            <a:off x="2581275" y="3243263"/>
            <a:ext cx="3983038" cy="468312"/>
            <a:chOff x="896938" y="3243263"/>
            <a:chExt cx="3983037" cy="468312"/>
          </a:xfrm>
        </p:grpSpPr>
        <p:grpSp>
          <p:nvGrpSpPr>
            <p:cNvPr id="24597" name="Group 28">
              <a:extLst>
                <a:ext uri="{FF2B5EF4-FFF2-40B4-BE49-F238E27FC236}">
                  <a16:creationId xmlns:a16="http://schemas.microsoft.com/office/drawing/2014/main" id="{AEA9E216-E6DE-4DF2-9CA2-6651134BDA11}"/>
                </a:ext>
              </a:extLst>
            </p:cNvPr>
            <p:cNvGrpSpPr>
              <a:grpSpLocks/>
            </p:cNvGrpSpPr>
            <p:nvPr/>
          </p:nvGrpSpPr>
          <p:grpSpPr bwMode="auto">
            <a:xfrm>
              <a:off x="896938" y="3246438"/>
              <a:ext cx="1360487" cy="461962"/>
              <a:chOff x="896938" y="2916238"/>
              <a:chExt cx="1360487" cy="461962"/>
            </a:xfrm>
          </p:grpSpPr>
          <p:sp>
            <p:nvSpPr>
              <p:cNvPr id="24602" name="AutoShape 44">
                <a:extLst>
                  <a:ext uri="{FF2B5EF4-FFF2-40B4-BE49-F238E27FC236}">
                    <a16:creationId xmlns:a16="http://schemas.microsoft.com/office/drawing/2014/main" id="{B8E8BBC8-00CF-4733-85CF-6B8FB398B465}"/>
                  </a:ext>
                </a:extLst>
              </p:cNvPr>
              <p:cNvSpPr>
                <a:spLocks noChangeArrowheads="1"/>
              </p:cNvSpPr>
              <p:nvPr/>
            </p:nvSpPr>
            <p:spPr bwMode="auto">
              <a:xfrm>
                <a:off x="896938" y="2916238"/>
                <a:ext cx="1360487" cy="461962"/>
              </a:xfrm>
              <a:prstGeom prst="rect">
                <a:avLst/>
              </a:prstGeom>
              <a:solidFill>
                <a:srgbClr val="286DA6"/>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4603" name="Text Box 45">
                <a:extLst>
                  <a:ext uri="{FF2B5EF4-FFF2-40B4-BE49-F238E27FC236}">
                    <a16:creationId xmlns:a16="http://schemas.microsoft.com/office/drawing/2014/main" id="{24DEA575-367C-4194-AFB8-7C538FC7FD30}"/>
                  </a:ext>
                </a:extLst>
              </p:cNvPr>
              <p:cNvSpPr txBox="1">
                <a:spLocks noChangeArrowheads="1"/>
              </p:cNvSpPr>
              <p:nvPr/>
            </p:nvSpPr>
            <p:spPr bwMode="auto">
              <a:xfrm>
                <a:off x="1106488" y="2918180"/>
                <a:ext cx="91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chemeClr val="bg1"/>
                    </a:solidFill>
                  </a:rPr>
                  <a:t>F </a:t>
                </a:r>
                <a:r>
                  <a:rPr lang="en-GB" altLang="en-US" b="1">
                    <a:solidFill>
                      <a:schemeClr val="bg1"/>
                    </a:solidFill>
                    <a:latin typeface="Symbol" panose="05050102010706020507" pitchFamily="18" charset="2"/>
                  </a:rPr>
                  <a:t>µ </a:t>
                </a:r>
                <a:r>
                  <a:rPr lang="en-GB" altLang="en-US" b="1">
                    <a:solidFill>
                      <a:schemeClr val="bg1"/>
                    </a:solidFill>
                  </a:rPr>
                  <a:t>e</a:t>
                </a:r>
              </a:p>
            </p:txBody>
          </p:sp>
        </p:grpSp>
        <p:sp>
          <p:nvSpPr>
            <p:cNvPr id="24598" name="Text Box 46">
              <a:extLst>
                <a:ext uri="{FF2B5EF4-FFF2-40B4-BE49-F238E27FC236}">
                  <a16:creationId xmlns:a16="http://schemas.microsoft.com/office/drawing/2014/main" id="{7F31E3D6-5FEE-4B56-895C-662526EAF021}"/>
                </a:ext>
              </a:extLst>
            </p:cNvPr>
            <p:cNvSpPr txBox="1">
              <a:spLocks noChangeArrowheads="1"/>
            </p:cNvSpPr>
            <p:nvPr/>
          </p:nvSpPr>
          <p:spPr bwMode="auto">
            <a:xfrm>
              <a:off x="2605088" y="3248819"/>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or</a:t>
              </a:r>
            </a:p>
          </p:txBody>
        </p:sp>
        <p:grpSp>
          <p:nvGrpSpPr>
            <p:cNvPr id="24599" name="Group 28">
              <a:extLst>
                <a:ext uri="{FF2B5EF4-FFF2-40B4-BE49-F238E27FC236}">
                  <a16:creationId xmlns:a16="http://schemas.microsoft.com/office/drawing/2014/main" id="{99219FD7-EED3-430B-939B-1ECBC817D02D}"/>
                </a:ext>
              </a:extLst>
            </p:cNvPr>
            <p:cNvGrpSpPr>
              <a:grpSpLocks/>
            </p:cNvGrpSpPr>
            <p:nvPr/>
          </p:nvGrpSpPr>
          <p:grpSpPr bwMode="auto">
            <a:xfrm>
              <a:off x="3556000" y="3243263"/>
              <a:ext cx="1323975" cy="468312"/>
              <a:chOff x="3425593" y="2928938"/>
              <a:chExt cx="1324538" cy="469075"/>
            </a:xfrm>
          </p:grpSpPr>
          <p:sp>
            <p:nvSpPr>
              <p:cNvPr id="24600" name="AutoShape 44">
                <a:extLst>
                  <a:ext uri="{FF2B5EF4-FFF2-40B4-BE49-F238E27FC236}">
                    <a16:creationId xmlns:a16="http://schemas.microsoft.com/office/drawing/2014/main" id="{B5F5AA26-64F5-4A44-9F06-94260408C6DE}"/>
                  </a:ext>
                </a:extLst>
              </p:cNvPr>
              <p:cNvSpPr>
                <a:spLocks noChangeArrowheads="1"/>
              </p:cNvSpPr>
              <p:nvPr/>
            </p:nvSpPr>
            <p:spPr bwMode="auto">
              <a:xfrm>
                <a:off x="3425593" y="2936348"/>
                <a:ext cx="1324538" cy="461665"/>
              </a:xfrm>
              <a:prstGeom prst="rect">
                <a:avLst/>
              </a:prstGeom>
              <a:solidFill>
                <a:srgbClr val="286DA6"/>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4601" name="Text Box 47">
                <a:extLst>
                  <a:ext uri="{FF2B5EF4-FFF2-40B4-BE49-F238E27FC236}">
                    <a16:creationId xmlns:a16="http://schemas.microsoft.com/office/drawing/2014/main" id="{7B4E33A7-6225-4132-8B30-B35D7D32CAC1}"/>
                  </a:ext>
                </a:extLst>
              </p:cNvPr>
              <p:cNvSpPr txBox="1">
                <a:spLocks noChangeArrowheads="1"/>
              </p:cNvSpPr>
              <p:nvPr/>
            </p:nvSpPr>
            <p:spPr bwMode="auto">
              <a:xfrm>
                <a:off x="3479470" y="2928938"/>
                <a:ext cx="1199408" cy="46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chemeClr val="bg1"/>
                    </a:solidFill>
                  </a:rPr>
                  <a:t>F = k</a:t>
                </a:r>
                <a:r>
                  <a:rPr lang="en-GB" altLang="en-US" sz="1000" b="1">
                    <a:solidFill>
                      <a:schemeClr val="bg1"/>
                    </a:solidFill>
                  </a:rPr>
                  <a:t> </a:t>
                </a:r>
                <a:r>
                  <a:rPr lang="en-GB" altLang="en-US" b="1">
                    <a:solidFill>
                      <a:schemeClr val="bg1"/>
                    </a:solidFill>
                  </a:rPr>
                  <a:t>e</a:t>
                </a:r>
              </a:p>
            </p:txBody>
          </p:sp>
        </p:grpSp>
      </p:grpSp>
      <p:pic>
        <p:nvPicPr>
          <p:cNvPr id="35" name="Picture 49" descr="spring1">
            <a:extLst>
              <a:ext uri="{FF2B5EF4-FFF2-40B4-BE49-F238E27FC236}">
                <a16:creationId xmlns:a16="http://schemas.microsoft.com/office/drawing/2014/main" id="{0EEB0C45-7920-465E-A4A6-21F9B05D3D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800" y="5156200"/>
            <a:ext cx="287337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Line 50">
            <a:extLst>
              <a:ext uri="{FF2B5EF4-FFF2-40B4-BE49-F238E27FC236}">
                <a16:creationId xmlns:a16="http://schemas.microsoft.com/office/drawing/2014/main" id="{00267874-B09B-4AF0-99FC-E942FC861EE9}"/>
              </a:ext>
            </a:extLst>
          </p:cNvPr>
          <p:cNvSpPr>
            <a:spLocks noChangeShapeType="1"/>
          </p:cNvSpPr>
          <p:nvPr/>
        </p:nvSpPr>
        <p:spPr bwMode="auto">
          <a:xfrm flipH="1">
            <a:off x="2251075" y="4405313"/>
            <a:ext cx="4763" cy="1617662"/>
          </a:xfrm>
          <a:prstGeom prst="line">
            <a:avLst/>
          </a:prstGeom>
          <a:noFill/>
          <a:ln w="38100">
            <a:solidFill>
              <a:srgbClr val="286DA6"/>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37" name="Line 51">
            <a:extLst>
              <a:ext uri="{FF2B5EF4-FFF2-40B4-BE49-F238E27FC236}">
                <a16:creationId xmlns:a16="http://schemas.microsoft.com/office/drawing/2014/main" id="{8725DCF2-C370-4F4B-9D18-34954D0E8F8A}"/>
              </a:ext>
            </a:extLst>
          </p:cNvPr>
          <p:cNvSpPr>
            <a:spLocks noChangeShapeType="1"/>
          </p:cNvSpPr>
          <p:nvPr/>
        </p:nvSpPr>
        <p:spPr bwMode="auto">
          <a:xfrm>
            <a:off x="2884488" y="4222750"/>
            <a:ext cx="0" cy="1800225"/>
          </a:xfrm>
          <a:prstGeom prst="line">
            <a:avLst/>
          </a:prstGeom>
          <a:noFill/>
          <a:ln w="38100">
            <a:solidFill>
              <a:srgbClr val="286DA6"/>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38" name="Text Box 52">
            <a:extLst>
              <a:ext uri="{FF2B5EF4-FFF2-40B4-BE49-F238E27FC236}">
                <a16:creationId xmlns:a16="http://schemas.microsoft.com/office/drawing/2014/main" id="{854EDED9-F70A-4341-8752-8831A832170D}"/>
              </a:ext>
            </a:extLst>
          </p:cNvPr>
          <p:cNvSpPr txBox="1">
            <a:spLocks noChangeArrowheads="1"/>
          </p:cNvSpPr>
          <p:nvPr/>
        </p:nvSpPr>
        <p:spPr bwMode="auto">
          <a:xfrm>
            <a:off x="2400300" y="4573588"/>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e</a:t>
            </a:r>
          </a:p>
        </p:txBody>
      </p:sp>
      <p:sp>
        <p:nvSpPr>
          <p:cNvPr id="39" name="Text Box 53">
            <a:extLst>
              <a:ext uri="{FF2B5EF4-FFF2-40B4-BE49-F238E27FC236}">
                <a16:creationId xmlns:a16="http://schemas.microsoft.com/office/drawing/2014/main" id="{1CBAB92D-A6E7-4F59-8E26-DAFEA7086372}"/>
              </a:ext>
            </a:extLst>
          </p:cNvPr>
          <p:cNvSpPr txBox="1">
            <a:spLocks noChangeArrowheads="1"/>
          </p:cNvSpPr>
          <p:nvPr/>
        </p:nvSpPr>
        <p:spPr bwMode="auto">
          <a:xfrm>
            <a:off x="358775" y="3848100"/>
            <a:ext cx="2624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a:t>original length</a:t>
            </a:r>
          </a:p>
        </p:txBody>
      </p:sp>
      <p:sp>
        <p:nvSpPr>
          <p:cNvPr id="40" name="Line 54">
            <a:extLst>
              <a:ext uri="{FF2B5EF4-FFF2-40B4-BE49-F238E27FC236}">
                <a16:creationId xmlns:a16="http://schemas.microsoft.com/office/drawing/2014/main" id="{34B17F55-6DCD-4B64-B2D5-33587A90777D}"/>
              </a:ext>
            </a:extLst>
          </p:cNvPr>
          <p:cNvSpPr>
            <a:spLocks noChangeShapeType="1"/>
          </p:cNvSpPr>
          <p:nvPr/>
        </p:nvSpPr>
        <p:spPr bwMode="auto">
          <a:xfrm>
            <a:off x="393700" y="4222750"/>
            <a:ext cx="0" cy="1800225"/>
          </a:xfrm>
          <a:prstGeom prst="line">
            <a:avLst/>
          </a:prstGeom>
          <a:noFill/>
          <a:ln w="38100">
            <a:solidFill>
              <a:srgbClr val="286DA6"/>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41" name="Text Box 55">
            <a:extLst>
              <a:ext uri="{FF2B5EF4-FFF2-40B4-BE49-F238E27FC236}">
                <a16:creationId xmlns:a16="http://schemas.microsoft.com/office/drawing/2014/main" id="{BF56E8D0-1026-4496-8E52-7F5D46C3CDC3}"/>
              </a:ext>
            </a:extLst>
          </p:cNvPr>
          <p:cNvSpPr txBox="1">
            <a:spLocks noChangeArrowheads="1"/>
          </p:cNvSpPr>
          <p:nvPr/>
        </p:nvSpPr>
        <p:spPr bwMode="auto">
          <a:xfrm>
            <a:off x="1635125" y="596265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F</a:t>
            </a:r>
          </a:p>
        </p:txBody>
      </p:sp>
      <p:sp>
        <p:nvSpPr>
          <p:cNvPr id="42" name="Left-Right Arrow 41">
            <a:extLst>
              <a:ext uri="{FF2B5EF4-FFF2-40B4-BE49-F238E27FC236}">
                <a16:creationId xmlns:a16="http://schemas.microsoft.com/office/drawing/2014/main" id="{DB44B4CB-C3FB-4837-AA78-7CC06890C6AC}"/>
              </a:ext>
            </a:extLst>
          </p:cNvPr>
          <p:cNvSpPr>
            <a:spLocks noChangeArrowheads="1"/>
          </p:cNvSpPr>
          <p:nvPr/>
        </p:nvSpPr>
        <p:spPr bwMode="auto">
          <a:xfrm>
            <a:off x="393700" y="4227513"/>
            <a:ext cx="2484438" cy="234950"/>
          </a:xfrm>
          <a:prstGeom prst="leftRightArrow">
            <a:avLst>
              <a:gd name="adj1" fmla="val 50000"/>
              <a:gd name="adj2" fmla="val 49836"/>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3" name="Left-Right Arrow 42">
            <a:extLst>
              <a:ext uri="{FF2B5EF4-FFF2-40B4-BE49-F238E27FC236}">
                <a16:creationId xmlns:a16="http://schemas.microsoft.com/office/drawing/2014/main" id="{718ACBBC-ED62-4DEF-B619-76317FE2FC26}"/>
              </a:ext>
            </a:extLst>
          </p:cNvPr>
          <p:cNvSpPr>
            <a:spLocks noChangeArrowheads="1"/>
          </p:cNvSpPr>
          <p:nvPr/>
        </p:nvSpPr>
        <p:spPr bwMode="auto">
          <a:xfrm>
            <a:off x="2279650" y="4921250"/>
            <a:ext cx="576263" cy="192088"/>
          </a:xfrm>
          <a:prstGeom prst="leftRightArrow">
            <a:avLst>
              <a:gd name="adj1" fmla="val 50000"/>
              <a:gd name="adj2" fmla="val 49847"/>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4" name="Right Arrow 43">
            <a:extLst>
              <a:ext uri="{FF2B5EF4-FFF2-40B4-BE49-F238E27FC236}">
                <a16:creationId xmlns:a16="http://schemas.microsoft.com/office/drawing/2014/main" id="{66F72CE3-B29C-4907-8DA7-37E6D420F5F7}"/>
              </a:ext>
            </a:extLst>
          </p:cNvPr>
          <p:cNvSpPr>
            <a:spLocks noChangeArrowheads="1"/>
          </p:cNvSpPr>
          <p:nvPr/>
        </p:nvSpPr>
        <p:spPr bwMode="auto">
          <a:xfrm rot="10800000">
            <a:off x="1492250" y="5291138"/>
            <a:ext cx="858838" cy="722312"/>
          </a:xfrm>
          <a:prstGeom prst="rightArrow">
            <a:avLst>
              <a:gd name="adj1" fmla="val 50000"/>
              <a:gd name="adj2" fmla="val 50065"/>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5" name="TextBox 44">
            <a:extLst>
              <a:ext uri="{FF2B5EF4-FFF2-40B4-BE49-F238E27FC236}">
                <a16:creationId xmlns:a16="http://schemas.microsoft.com/office/drawing/2014/main" id="{167DEDB4-A276-4EAD-AA31-0653AD087D84}"/>
              </a:ext>
            </a:extLst>
          </p:cNvPr>
          <p:cNvSpPr txBox="1">
            <a:spLocks noChangeArrowheads="1"/>
          </p:cNvSpPr>
          <p:nvPr/>
        </p:nvSpPr>
        <p:spPr bwMode="auto">
          <a:xfrm>
            <a:off x="3267075" y="3963988"/>
            <a:ext cx="5888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rPr>
              <a:t>F</a:t>
            </a:r>
            <a:r>
              <a:rPr lang="en-GB" altLang="en-US" dirty="0"/>
              <a:t> is the force, measured in </a:t>
            </a:r>
            <a:r>
              <a:rPr lang="en-GB" altLang="en-US" b="1" dirty="0">
                <a:solidFill>
                  <a:srgbClr val="286DA6"/>
                </a:solidFill>
              </a:rPr>
              <a:t>newtons</a:t>
            </a:r>
            <a:r>
              <a:rPr lang="en-GB" altLang="en-US" dirty="0"/>
              <a:t> </a:t>
            </a:r>
            <a:r>
              <a:rPr lang="en-GB" altLang="en-US" b="1" dirty="0">
                <a:solidFill>
                  <a:srgbClr val="286DA6"/>
                </a:solidFill>
              </a:rPr>
              <a:t>(N)</a:t>
            </a:r>
            <a:r>
              <a:rPr lang="en-GB" altLang="en-US" dirty="0"/>
              <a:t>.</a:t>
            </a:r>
          </a:p>
        </p:txBody>
      </p:sp>
      <p:sp>
        <p:nvSpPr>
          <p:cNvPr id="46" name="TextBox 45">
            <a:extLst>
              <a:ext uri="{FF2B5EF4-FFF2-40B4-BE49-F238E27FC236}">
                <a16:creationId xmlns:a16="http://schemas.microsoft.com/office/drawing/2014/main" id="{3EECB31F-5A96-4D3A-9FE7-22575113CF76}"/>
              </a:ext>
            </a:extLst>
          </p:cNvPr>
          <p:cNvSpPr txBox="1">
            <a:spLocks noChangeArrowheads="1"/>
          </p:cNvSpPr>
          <p:nvPr/>
        </p:nvSpPr>
        <p:spPr bwMode="auto">
          <a:xfrm>
            <a:off x="3248025" y="4464050"/>
            <a:ext cx="5422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sym typeface="Wingdings" panose="05000000000000000000" pitchFamily="2" charset="2"/>
              </a:rPr>
              <a:t>e</a:t>
            </a:r>
            <a:r>
              <a:rPr lang="en-GB" altLang="en-US" dirty="0"/>
              <a:t> is the compression, measured in </a:t>
            </a:r>
            <a:r>
              <a:rPr lang="en-GB" altLang="en-US" b="1" dirty="0">
                <a:solidFill>
                  <a:srgbClr val="286DA6"/>
                </a:solidFill>
              </a:rPr>
              <a:t>meters (m)</a:t>
            </a:r>
            <a:r>
              <a:rPr lang="en-GB" altLang="en-US" dirty="0"/>
              <a:t>.</a:t>
            </a:r>
          </a:p>
        </p:txBody>
      </p:sp>
      <p:sp>
        <p:nvSpPr>
          <p:cNvPr id="47" name="TextBox 46">
            <a:extLst>
              <a:ext uri="{FF2B5EF4-FFF2-40B4-BE49-F238E27FC236}">
                <a16:creationId xmlns:a16="http://schemas.microsoft.com/office/drawing/2014/main" id="{ACDEA1F7-B7B3-4E2D-A4EA-5ECD9B70608A}"/>
              </a:ext>
            </a:extLst>
          </p:cNvPr>
          <p:cNvSpPr txBox="1">
            <a:spLocks noChangeArrowheads="1"/>
          </p:cNvSpPr>
          <p:nvPr/>
        </p:nvSpPr>
        <p:spPr bwMode="auto">
          <a:xfrm>
            <a:off x="3248025" y="5332413"/>
            <a:ext cx="5422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sym typeface="Wingdings" panose="05000000000000000000" pitchFamily="2" charset="2"/>
              </a:rPr>
              <a:t>k</a:t>
            </a:r>
            <a:r>
              <a:rPr lang="en-GB" altLang="en-US" dirty="0"/>
              <a:t> is the spring constant, measured in </a:t>
            </a:r>
            <a:r>
              <a:rPr lang="en-GB" altLang="en-US" b="1" dirty="0">
                <a:solidFill>
                  <a:srgbClr val="286DA6"/>
                </a:solidFill>
              </a:rPr>
              <a:t>newtons per meter (N/m)</a:t>
            </a:r>
            <a:r>
              <a:rPr lang="en-GB" altLang="en-US" dirty="0"/>
              <a:t>.</a:t>
            </a:r>
          </a:p>
        </p:txBody>
      </p:sp>
      <p:pic>
        <p:nvPicPr>
          <p:cNvPr id="30" name="Picture 19">
            <a:hlinkClick r:id="" action="ppaction://hlinkshowjump?jump=nextslide"/>
            <a:extLst>
              <a:ext uri="{FF2B5EF4-FFF2-40B4-BE49-F238E27FC236}">
                <a16:creationId xmlns:a16="http://schemas.microsoft.com/office/drawing/2014/main" id="{A02C600B-73B0-4A3E-A1BB-D7E81DC9A9C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1" name="Picture 9" descr="notes_icon">
            <a:extLst>
              <a:ext uri="{FF2B5EF4-FFF2-40B4-BE49-F238E27FC236}">
                <a16:creationId xmlns:a16="http://schemas.microsoft.com/office/drawing/2014/main" id="{8F11AB61-AFB1-44CB-85B2-84ACA69D34F7}"/>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32" name="Picture 9">
            <a:extLst>
              <a:ext uri="{FF2B5EF4-FFF2-40B4-BE49-F238E27FC236}">
                <a16:creationId xmlns:a16="http://schemas.microsoft.com/office/drawing/2014/main" id="{00D879D2-32DB-4417-B9A8-2C65B41A0E4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22" presetClass="entr" presetSubtype="2"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22" presetClass="entr" presetSubtype="1"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up)">
                                      <p:cBhvr>
                                        <p:cTn id="31" dur="500"/>
                                        <p:tgtEl>
                                          <p:spTgt spid="37"/>
                                        </p:tgtEl>
                                      </p:cBhvr>
                                    </p:animEffect>
                                  </p:childTnLst>
                                </p:cTn>
                              </p:par>
                              <p:par>
                                <p:cTn id="32" presetID="22" presetClass="entr" presetSubtype="1"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up)">
                                      <p:cBhvr>
                                        <p:cTn id="34" dur="500"/>
                                        <p:tgtEl>
                                          <p:spTgt spid="40"/>
                                        </p:tgtEl>
                                      </p:cBhvr>
                                    </p:animEffect>
                                  </p:childTnLst>
                                </p:cTn>
                              </p:par>
                            </p:childTnLst>
                          </p:cTn>
                        </p:par>
                        <p:par>
                          <p:cTn id="35" fill="hold" nodeType="afterGroup">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childTnLst>
                                </p:cTn>
                              </p:par>
                              <p:par>
                                <p:cTn id="38" presetID="22" presetClass="entr" presetSubtype="8"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left)">
                                      <p:cBhvr>
                                        <p:cTn id="40" dur="500"/>
                                        <p:tgtEl>
                                          <p:spTgt spid="42"/>
                                        </p:tgtEl>
                                      </p:cBhvr>
                                    </p:animEffect>
                                  </p:childTnLst>
                                </p:cTn>
                              </p:par>
                            </p:childTnLst>
                          </p:cTn>
                        </p:par>
                        <p:par>
                          <p:cTn id="41" fill="hold" nodeType="afterGroup">
                            <p:stCondLst>
                              <p:cond delay="1000"/>
                            </p:stCondLst>
                            <p:childTnLst>
                              <p:par>
                                <p:cTn id="42" presetID="22" presetClass="entr" presetSubtype="1"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up)">
                                      <p:cBhvr>
                                        <p:cTn id="44" dur="500"/>
                                        <p:tgtEl>
                                          <p:spTgt spid="36"/>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par>
                          <p:cTn id="47" fill="hold" nodeType="afterGroup">
                            <p:stCondLst>
                              <p:cond delay="1500"/>
                            </p:stCondLst>
                            <p:childTnLst>
                              <p:par>
                                <p:cTn id="48" presetID="1"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1" grpId="0"/>
      <p:bldP spid="42" grpId="0" animBg="1"/>
      <p:bldP spid="43" grpId="0" animBg="1"/>
      <p:bldP spid="44" grpId="0" animBg="1"/>
      <p:bldP spid="45"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467725A-B7F9-4B36-B7A3-9FC753AA4DBF}"/>
              </a:ext>
            </a:extLst>
          </p:cNvPr>
          <p:cNvSpPr>
            <a:spLocks noGrp="1"/>
          </p:cNvSpPr>
          <p:nvPr>
            <p:ph type="title"/>
          </p:nvPr>
        </p:nvSpPr>
        <p:spPr/>
        <p:txBody>
          <a:bodyPr/>
          <a:lstStyle/>
          <a:p>
            <a:r>
              <a:rPr lang="en-GB" altLang="en-US"/>
              <a:t>Calculating a spring constant</a:t>
            </a:r>
          </a:p>
        </p:txBody>
      </p:sp>
      <p:sp>
        <p:nvSpPr>
          <p:cNvPr id="25603" name="TextBox 1">
            <a:extLst>
              <a:ext uri="{FF2B5EF4-FFF2-40B4-BE49-F238E27FC236}">
                <a16:creationId xmlns:a16="http://schemas.microsoft.com/office/drawing/2014/main" id="{F7BDD7AF-0390-46AC-B93B-223015F72150}"/>
              </a:ext>
            </a:extLst>
          </p:cNvPr>
          <p:cNvSpPr txBox="1">
            <a:spLocks noChangeArrowheads="1"/>
          </p:cNvSpPr>
          <p:nvPr/>
        </p:nvSpPr>
        <p:spPr bwMode="auto">
          <a:xfrm>
            <a:off x="352425" y="773113"/>
            <a:ext cx="8462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A force–extension graph is plotted for two different springs. </a:t>
            </a:r>
          </a:p>
        </p:txBody>
      </p:sp>
      <p:sp>
        <p:nvSpPr>
          <p:cNvPr id="20485" name="TextBox 39">
            <a:extLst>
              <a:ext uri="{FF2B5EF4-FFF2-40B4-BE49-F238E27FC236}">
                <a16:creationId xmlns:a16="http://schemas.microsoft.com/office/drawing/2014/main" id="{5D0EF53B-1E52-4E1E-8F7C-912CB02FC99F}"/>
              </a:ext>
            </a:extLst>
          </p:cNvPr>
          <p:cNvSpPr txBox="1">
            <a:spLocks noChangeArrowheads="1"/>
          </p:cNvSpPr>
          <p:nvPr/>
        </p:nvSpPr>
        <p:spPr bwMode="auto">
          <a:xfrm>
            <a:off x="5157788" y="2792413"/>
            <a:ext cx="3284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force = k × extension</a:t>
            </a:r>
          </a:p>
        </p:txBody>
      </p:sp>
      <p:sp>
        <p:nvSpPr>
          <p:cNvPr id="20486" name="TextBox 401">
            <a:extLst>
              <a:ext uri="{FF2B5EF4-FFF2-40B4-BE49-F238E27FC236}">
                <a16:creationId xmlns:a16="http://schemas.microsoft.com/office/drawing/2014/main" id="{D4A0796F-12A2-4FE3-90E6-10D908D622F9}"/>
              </a:ext>
            </a:extLst>
          </p:cNvPr>
          <p:cNvSpPr txBox="1">
            <a:spLocks noChangeArrowheads="1"/>
          </p:cNvSpPr>
          <p:nvPr/>
        </p:nvSpPr>
        <p:spPr bwMode="auto">
          <a:xfrm>
            <a:off x="5692775" y="3441700"/>
            <a:ext cx="673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k =</a:t>
            </a:r>
          </a:p>
        </p:txBody>
      </p:sp>
      <p:sp>
        <p:nvSpPr>
          <p:cNvPr id="20488" name="TextBox 43">
            <a:extLst>
              <a:ext uri="{FF2B5EF4-FFF2-40B4-BE49-F238E27FC236}">
                <a16:creationId xmlns:a16="http://schemas.microsoft.com/office/drawing/2014/main" id="{71E0C6BA-29D3-4D3C-B037-3E6EEA051EDB}"/>
              </a:ext>
            </a:extLst>
          </p:cNvPr>
          <p:cNvSpPr txBox="1">
            <a:spLocks noChangeArrowheads="1"/>
          </p:cNvSpPr>
          <p:nvPr/>
        </p:nvSpPr>
        <p:spPr bwMode="auto">
          <a:xfrm>
            <a:off x="5692775" y="4943475"/>
            <a:ext cx="2798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k = </a:t>
            </a:r>
            <a:r>
              <a:rPr lang="en-GB" altLang="en-US" b="1">
                <a:solidFill>
                  <a:srgbClr val="286DA6"/>
                </a:solidFill>
              </a:rPr>
              <a:t>100</a:t>
            </a:r>
            <a:r>
              <a:rPr lang="en-GB" altLang="en-US" sz="1000" b="1">
                <a:solidFill>
                  <a:srgbClr val="286DA6"/>
                </a:solidFill>
              </a:rPr>
              <a:t> </a:t>
            </a:r>
            <a:r>
              <a:rPr lang="en-GB" altLang="en-US" b="1">
                <a:solidFill>
                  <a:srgbClr val="286DA6"/>
                </a:solidFill>
              </a:rPr>
              <a:t>N/m</a:t>
            </a:r>
          </a:p>
        </p:txBody>
      </p:sp>
      <p:sp>
        <p:nvSpPr>
          <p:cNvPr id="36" name="Rectangle 35">
            <a:extLst>
              <a:ext uri="{FF2B5EF4-FFF2-40B4-BE49-F238E27FC236}">
                <a16:creationId xmlns:a16="http://schemas.microsoft.com/office/drawing/2014/main" id="{D5CB94C7-4523-4569-89B9-5832A8CCC011}"/>
              </a:ext>
            </a:extLst>
          </p:cNvPr>
          <p:cNvSpPr>
            <a:spLocks noChangeArrowheads="1"/>
          </p:cNvSpPr>
          <p:nvPr/>
        </p:nvSpPr>
        <p:spPr bwMode="auto">
          <a:xfrm>
            <a:off x="4606925" y="1433513"/>
            <a:ext cx="4195763" cy="1201737"/>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Calculate the spring constant of the spring represented by the red line.</a:t>
            </a:r>
            <a:endParaRPr lang="en-GB" altLang="en-US"/>
          </a:p>
        </p:txBody>
      </p:sp>
      <p:sp>
        <p:nvSpPr>
          <p:cNvPr id="38" name="Rectangle 37">
            <a:extLst>
              <a:ext uri="{FF2B5EF4-FFF2-40B4-BE49-F238E27FC236}">
                <a16:creationId xmlns:a16="http://schemas.microsoft.com/office/drawing/2014/main" id="{2C74274A-9C6A-4850-8029-E3E8C52A26BB}"/>
              </a:ext>
            </a:extLst>
          </p:cNvPr>
          <p:cNvSpPr>
            <a:spLocks noChangeArrowheads="1"/>
          </p:cNvSpPr>
          <p:nvPr/>
        </p:nvSpPr>
        <p:spPr bwMode="auto">
          <a:xfrm>
            <a:off x="354013" y="5572125"/>
            <a:ext cx="6378575" cy="461963"/>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Which spring has the bigger spring constant?</a:t>
            </a:r>
            <a:endParaRPr lang="en-GB" altLang="en-US"/>
          </a:p>
        </p:txBody>
      </p:sp>
      <p:sp>
        <p:nvSpPr>
          <p:cNvPr id="40" name="TextBox 391">
            <a:extLst>
              <a:ext uri="{FF2B5EF4-FFF2-40B4-BE49-F238E27FC236}">
                <a16:creationId xmlns:a16="http://schemas.microsoft.com/office/drawing/2014/main" id="{BDA7AFB0-4139-4F73-889C-7BFB2C548A34}"/>
              </a:ext>
            </a:extLst>
          </p:cNvPr>
          <p:cNvSpPr txBox="1">
            <a:spLocks noChangeArrowheads="1"/>
          </p:cNvSpPr>
          <p:nvPr/>
        </p:nvSpPr>
        <p:spPr bwMode="auto">
          <a:xfrm>
            <a:off x="6329363" y="3252788"/>
            <a:ext cx="55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F</a:t>
            </a:r>
          </a:p>
        </p:txBody>
      </p:sp>
      <p:sp>
        <p:nvSpPr>
          <p:cNvPr id="41" name="TextBox 402">
            <a:extLst>
              <a:ext uri="{FF2B5EF4-FFF2-40B4-BE49-F238E27FC236}">
                <a16:creationId xmlns:a16="http://schemas.microsoft.com/office/drawing/2014/main" id="{0C8FC708-D2A9-4578-A8A2-D85F18E1EDA7}"/>
              </a:ext>
            </a:extLst>
          </p:cNvPr>
          <p:cNvSpPr txBox="1">
            <a:spLocks noChangeArrowheads="1"/>
          </p:cNvSpPr>
          <p:nvPr/>
        </p:nvSpPr>
        <p:spPr bwMode="auto">
          <a:xfrm>
            <a:off x="6327775" y="3630613"/>
            <a:ext cx="560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e</a:t>
            </a:r>
          </a:p>
        </p:txBody>
      </p:sp>
      <p:cxnSp>
        <p:nvCxnSpPr>
          <p:cNvPr id="43" name="Straight Connector 42">
            <a:extLst>
              <a:ext uri="{FF2B5EF4-FFF2-40B4-BE49-F238E27FC236}">
                <a16:creationId xmlns:a16="http://schemas.microsoft.com/office/drawing/2014/main" id="{F976040F-8142-4025-A8C1-EC1A30AFC86E}"/>
              </a:ext>
            </a:extLst>
          </p:cNvPr>
          <p:cNvCxnSpPr>
            <a:cxnSpLocks noChangeShapeType="1"/>
          </p:cNvCxnSpPr>
          <p:nvPr/>
        </p:nvCxnSpPr>
        <p:spPr bwMode="auto">
          <a:xfrm flipH="1" flipV="1">
            <a:off x="6329363" y="3692525"/>
            <a:ext cx="558800" cy="0"/>
          </a:xfrm>
          <a:prstGeom prst="line">
            <a:avLst/>
          </a:prstGeom>
          <a:noFill/>
          <a:ln w="28575" algn="ctr">
            <a:solidFill>
              <a:srgbClr val="010066"/>
            </a:solidFill>
            <a:round/>
            <a:headEnd/>
            <a:tailEnd/>
          </a:ln>
          <a:extLst>
            <a:ext uri="{909E8E84-426E-40DD-AFC4-6F175D3DCCD1}">
              <a14:hiddenFill xmlns:a14="http://schemas.microsoft.com/office/drawing/2010/main">
                <a:noFill/>
              </a14:hiddenFill>
            </a:ext>
          </a:extLst>
        </p:spPr>
      </p:cxnSp>
      <p:sp>
        <p:nvSpPr>
          <p:cNvPr id="45" name="TextBox 40">
            <a:extLst>
              <a:ext uri="{FF2B5EF4-FFF2-40B4-BE49-F238E27FC236}">
                <a16:creationId xmlns:a16="http://schemas.microsoft.com/office/drawing/2014/main" id="{82CAC2DF-91CB-4F67-AF7D-8A5335F37F78}"/>
              </a:ext>
            </a:extLst>
          </p:cNvPr>
          <p:cNvSpPr txBox="1">
            <a:spLocks noChangeArrowheads="1"/>
          </p:cNvSpPr>
          <p:nvPr/>
        </p:nvSpPr>
        <p:spPr bwMode="auto">
          <a:xfrm>
            <a:off x="5691188" y="4198938"/>
            <a:ext cx="671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k =</a:t>
            </a:r>
          </a:p>
        </p:txBody>
      </p:sp>
      <p:sp>
        <p:nvSpPr>
          <p:cNvPr id="46" name="TextBox 45">
            <a:extLst>
              <a:ext uri="{FF2B5EF4-FFF2-40B4-BE49-F238E27FC236}">
                <a16:creationId xmlns:a16="http://schemas.microsoft.com/office/drawing/2014/main" id="{D8EF0099-0718-498C-AB8B-F0E56DBE772C}"/>
              </a:ext>
            </a:extLst>
          </p:cNvPr>
          <p:cNvSpPr txBox="1">
            <a:spLocks noChangeArrowheads="1"/>
          </p:cNvSpPr>
          <p:nvPr/>
        </p:nvSpPr>
        <p:spPr bwMode="auto">
          <a:xfrm>
            <a:off x="6303963" y="4011613"/>
            <a:ext cx="84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8</a:t>
            </a:r>
          </a:p>
        </p:txBody>
      </p:sp>
      <p:sp>
        <p:nvSpPr>
          <p:cNvPr id="47" name="TextBox 46">
            <a:extLst>
              <a:ext uri="{FF2B5EF4-FFF2-40B4-BE49-F238E27FC236}">
                <a16:creationId xmlns:a16="http://schemas.microsoft.com/office/drawing/2014/main" id="{E705FE88-C9A0-4CDA-A673-7560654B365E}"/>
              </a:ext>
            </a:extLst>
          </p:cNvPr>
          <p:cNvSpPr txBox="1">
            <a:spLocks noChangeArrowheads="1"/>
          </p:cNvSpPr>
          <p:nvPr/>
        </p:nvSpPr>
        <p:spPr bwMode="auto">
          <a:xfrm>
            <a:off x="6300788" y="4413250"/>
            <a:ext cx="895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0.08</a:t>
            </a:r>
          </a:p>
        </p:txBody>
      </p:sp>
      <p:cxnSp>
        <p:nvCxnSpPr>
          <p:cNvPr id="48" name="Straight Connector 47">
            <a:extLst>
              <a:ext uri="{FF2B5EF4-FFF2-40B4-BE49-F238E27FC236}">
                <a16:creationId xmlns:a16="http://schemas.microsoft.com/office/drawing/2014/main" id="{3860AE25-BA32-42D5-BA19-B837619DEB59}"/>
              </a:ext>
            </a:extLst>
          </p:cNvPr>
          <p:cNvCxnSpPr>
            <a:cxnSpLocks noChangeShapeType="1"/>
          </p:cNvCxnSpPr>
          <p:nvPr/>
        </p:nvCxnSpPr>
        <p:spPr bwMode="auto">
          <a:xfrm flipH="1" flipV="1">
            <a:off x="6327775" y="4451350"/>
            <a:ext cx="855663" cy="1588"/>
          </a:xfrm>
          <a:prstGeom prst="line">
            <a:avLst/>
          </a:prstGeom>
          <a:noFill/>
          <a:ln w="28575" algn="ctr">
            <a:solidFill>
              <a:srgbClr val="010066"/>
            </a:solidFill>
            <a:round/>
            <a:headEnd/>
            <a:tailEnd/>
          </a:ln>
          <a:extLst>
            <a:ext uri="{909E8E84-426E-40DD-AFC4-6F175D3DCCD1}">
              <a14:hiddenFill xmlns:a14="http://schemas.microsoft.com/office/drawing/2010/main">
                <a:noFill/>
              </a14:hiddenFill>
            </a:ext>
          </a:extLst>
        </p:spPr>
      </p:cxnSp>
      <p:pic>
        <p:nvPicPr>
          <p:cNvPr id="25619" name="Picture 50" descr="Elasticity_13_1.png">
            <a:extLst>
              <a:ext uri="{FF2B5EF4-FFF2-40B4-BE49-F238E27FC236}">
                <a16:creationId xmlns:a16="http://schemas.microsoft.com/office/drawing/2014/main" id="{0B09D308-CAAA-424E-8B0C-0B3D06BAAC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788" y="1211263"/>
            <a:ext cx="4394200"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hlinkClick r:id="" action="ppaction://hlinkshowjump?jump=nextslide"/>
            <a:extLst>
              <a:ext uri="{FF2B5EF4-FFF2-40B4-BE49-F238E27FC236}">
                <a16:creationId xmlns:a16="http://schemas.microsoft.com/office/drawing/2014/main" id="{4F4780EB-CE5F-47A2-8864-C3B99D9B1AD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1" name="Picture 9" descr="notes_icon">
            <a:extLst>
              <a:ext uri="{FF2B5EF4-FFF2-40B4-BE49-F238E27FC236}">
                <a16:creationId xmlns:a16="http://schemas.microsoft.com/office/drawing/2014/main" id="{3078C427-7593-4CCE-A529-45D23381A19A}"/>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9" name="Picture 9">
            <a:extLst>
              <a:ext uri="{FF2B5EF4-FFF2-40B4-BE49-F238E27FC236}">
                <a16:creationId xmlns:a16="http://schemas.microsoft.com/office/drawing/2014/main" id="{801C330E-462E-45EF-AC3B-051BD1D9F42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8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p:bldP spid="20488" grpId="0"/>
      <p:bldP spid="36" grpId="0" animBg="1"/>
      <p:bldP spid="38" grpId="0" animBg="1"/>
      <p:bldP spid="40" grpId="0"/>
      <p:bldP spid="41"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8872D8C8-FDF3-44AB-A192-81A7C01F58C3}"/>
              </a:ext>
            </a:extLst>
          </p:cNvPr>
          <p:cNvSpPr>
            <a:spLocks noGrp="1" noChangeArrowheads="1"/>
          </p:cNvSpPr>
          <p:nvPr>
            <p:ph type="title"/>
          </p:nvPr>
        </p:nvSpPr>
        <p:spPr/>
        <p:txBody>
          <a:bodyPr/>
          <a:lstStyle/>
          <a:p>
            <a:r>
              <a:rPr lang="en-GB" altLang="en-US" dirty="0"/>
              <a:t>Elasticity calculations</a:t>
            </a:r>
          </a:p>
        </p:txBody>
      </p:sp>
      <p:pic>
        <p:nvPicPr>
          <p:cNvPr id="8" name="Picture 19">
            <a:hlinkClick r:id="" action="ppaction://hlinkshowjump?jump=nextslide"/>
            <a:extLst>
              <a:ext uri="{FF2B5EF4-FFF2-40B4-BE49-F238E27FC236}">
                <a16:creationId xmlns:a16="http://schemas.microsoft.com/office/drawing/2014/main" id="{8F3C6B85-2BA5-4AB8-96B4-DC9BA15BD58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25CCE87F-96F7-4617-86E7-9D3EA0AC6B7B}"/>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24266CDC-7D86-4A86-A09D-984B8F21850F}"/>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7" name="Picture 9">
            <a:extLst>
              <a:ext uri="{FF2B5EF4-FFF2-40B4-BE49-F238E27FC236}">
                <a16:creationId xmlns:a16="http://schemas.microsoft.com/office/drawing/2014/main" id="{70741BCE-4E67-4882-B5F0-A5154CF300F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83"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FD0CB4A2-F6E3-459F-86B8-6CF1E9E4F57E}"/>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F22CAAD-F668-402B-BF88-133667B4E362}"/>
              </a:ext>
            </a:extLst>
          </p:cNvPr>
          <p:cNvSpPr>
            <a:spLocks noGrp="1" noChangeArrowheads="1"/>
          </p:cNvSpPr>
          <p:nvPr>
            <p:ph type="title"/>
          </p:nvPr>
        </p:nvSpPr>
        <p:spPr/>
        <p:txBody>
          <a:bodyPr/>
          <a:lstStyle/>
          <a:p>
            <a:r>
              <a:rPr lang="en-GB" altLang="en-US"/>
              <a:t>Jack-in-a-box example</a:t>
            </a:r>
          </a:p>
        </p:txBody>
      </p:sp>
      <p:pic>
        <p:nvPicPr>
          <p:cNvPr id="22531" name="Picture 4" descr="jack_in_the_box">
            <a:extLst>
              <a:ext uri="{FF2B5EF4-FFF2-40B4-BE49-F238E27FC236}">
                <a16:creationId xmlns:a16="http://schemas.microsoft.com/office/drawing/2014/main" id="{FD410789-4B73-4F7A-8E0B-71E59DC06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050" y="776288"/>
            <a:ext cx="38354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7">
            <a:extLst>
              <a:ext uri="{FF2B5EF4-FFF2-40B4-BE49-F238E27FC236}">
                <a16:creationId xmlns:a16="http://schemas.microsoft.com/office/drawing/2014/main" id="{37437063-3A3E-47C7-8102-648625FD962B}"/>
              </a:ext>
            </a:extLst>
          </p:cNvPr>
          <p:cNvSpPr txBox="1">
            <a:spLocks noChangeArrowheads="1"/>
          </p:cNvSpPr>
          <p:nvPr/>
        </p:nvSpPr>
        <p:spPr bwMode="auto">
          <a:xfrm>
            <a:off x="347663" y="773113"/>
            <a:ext cx="56911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When a </a:t>
            </a:r>
            <a:r>
              <a:rPr lang="en-GB" altLang="en-US" b="1">
                <a:solidFill>
                  <a:srgbClr val="286DA6"/>
                </a:solidFill>
              </a:rPr>
              <a:t>force </a:t>
            </a:r>
            <a:r>
              <a:rPr lang="en-GB" altLang="en-US">
                <a:solidFill>
                  <a:srgbClr val="010066"/>
                </a:solidFill>
              </a:rPr>
              <a:t>acts</a:t>
            </a:r>
            <a:r>
              <a:rPr lang="en-GB" altLang="en-US"/>
              <a:t> to compress or stretch an object, that force </a:t>
            </a:r>
            <a:r>
              <a:rPr lang="en-GB" altLang="en-US" b="1">
                <a:solidFill>
                  <a:srgbClr val="286DA6"/>
                </a:solidFill>
              </a:rPr>
              <a:t>does work</a:t>
            </a:r>
            <a:r>
              <a:rPr lang="en-GB" altLang="en-US"/>
              <a:t>.</a:t>
            </a:r>
          </a:p>
        </p:txBody>
      </p:sp>
      <p:sp>
        <p:nvSpPr>
          <p:cNvPr id="10" name="Text Box 71">
            <a:extLst>
              <a:ext uri="{FF2B5EF4-FFF2-40B4-BE49-F238E27FC236}">
                <a16:creationId xmlns:a16="http://schemas.microsoft.com/office/drawing/2014/main" id="{AF3AF360-DF30-4B4E-92DE-8193EF52F5B0}"/>
              </a:ext>
            </a:extLst>
          </p:cNvPr>
          <p:cNvSpPr txBox="1">
            <a:spLocks noChangeArrowheads="1"/>
          </p:cNvSpPr>
          <p:nvPr/>
        </p:nvSpPr>
        <p:spPr bwMode="auto">
          <a:xfrm>
            <a:off x="354013" y="1816100"/>
            <a:ext cx="52625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For example, when the lid is closed on a jack-in-the-box, the spring inside is compressed. Energy is stored in the spring in the form of </a:t>
            </a:r>
            <a:r>
              <a:rPr lang="en-GB" altLang="en-US" b="1">
                <a:solidFill>
                  <a:srgbClr val="286DA6"/>
                </a:solidFill>
              </a:rPr>
              <a:t>elastic potential energy</a:t>
            </a:r>
            <a:r>
              <a:rPr lang="en-GB" altLang="en-US">
                <a:solidFill>
                  <a:srgbClr val="010066"/>
                </a:solidFill>
              </a:rPr>
              <a:t>. </a:t>
            </a:r>
          </a:p>
        </p:txBody>
      </p:sp>
      <p:sp>
        <p:nvSpPr>
          <p:cNvPr id="12" name="Rectangle 11">
            <a:extLst>
              <a:ext uri="{FF2B5EF4-FFF2-40B4-BE49-F238E27FC236}">
                <a16:creationId xmlns:a16="http://schemas.microsoft.com/office/drawing/2014/main" id="{31341027-799E-4C3C-854E-A14266B78958}"/>
              </a:ext>
            </a:extLst>
          </p:cNvPr>
          <p:cNvSpPr>
            <a:spLocks noChangeArrowheads="1"/>
          </p:cNvSpPr>
          <p:nvPr/>
        </p:nvSpPr>
        <p:spPr bwMode="auto">
          <a:xfrm>
            <a:off x="354013" y="3943350"/>
            <a:ext cx="50022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the lid is lifted, removing </a:t>
            </a:r>
            <a:br>
              <a:rPr lang="en-GB" altLang="en-US"/>
            </a:br>
            <a:r>
              <a:rPr lang="en-GB" altLang="en-US"/>
              <a:t>the compressive force, the elastic potential energy stored in the </a:t>
            </a:r>
            <a:br>
              <a:rPr lang="en-GB" altLang="en-US"/>
            </a:br>
            <a:r>
              <a:rPr lang="en-GB" altLang="en-US"/>
              <a:t>spring is changed into </a:t>
            </a:r>
            <a:r>
              <a:rPr lang="en-GB" altLang="en-US" b="1">
                <a:solidFill>
                  <a:srgbClr val="286DA6"/>
                </a:solidFill>
              </a:rPr>
              <a:t>kinetic energy</a:t>
            </a:r>
            <a:r>
              <a:rPr lang="en-GB" altLang="en-US"/>
              <a:t> and the jack jumps out.</a:t>
            </a:r>
          </a:p>
        </p:txBody>
      </p:sp>
      <p:pic>
        <p:nvPicPr>
          <p:cNvPr id="9" name="Picture 19">
            <a:hlinkClick r:id="" action="ppaction://hlinkshowjump?jump=nextslide"/>
            <a:extLst>
              <a:ext uri="{FF2B5EF4-FFF2-40B4-BE49-F238E27FC236}">
                <a16:creationId xmlns:a16="http://schemas.microsoft.com/office/drawing/2014/main" id="{B1C09F66-B313-4E39-9E93-F6E2499DBF4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0B5AB716-0F37-4189-9A0C-4D3CAB429FCF}"/>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9">
            <a:extLst>
              <a:ext uri="{FF2B5EF4-FFF2-40B4-BE49-F238E27FC236}">
                <a16:creationId xmlns:a16="http://schemas.microsoft.com/office/drawing/2014/main" id="{930F4AB8-6680-4F28-8599-47483A07EF3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C5966EA-6F90-4B8C-9B81-3FC252AD6E02}"/>
              </a:ext>
            </a:extLst>
          </p:cNvPr>
          <p:cNvSpPr>
            <a:spLocks noGrp="1" noChangeArrowheads="1"/>
          </p:cNvSpPr>
          <p:nvPr>
            <p:ph type="title"/>
          </p:nvPr>
        </p:nvSpPr>
        <p:spPr/>
        <p:txBody>
          <a:bodyPr/>
          <a:lstStyle/>
          <a:p>
            <a:r>
              <a:rPr lang="en-GB" altLang="en-US"/>
              <a:t>Work done by forces</a:t>
            </a:r>
          </a:p>
        </p:txBody>
      </p:sp>
      <p:sp>
        <p:nvSpPr>
          <p:cNvPr id="28675" name="Rectangle 9">
            <a:extLst>
              <a:ext uri="{FF2B5EF4-FFF2-40B4-BE49-F238E27FC236}">
                <a16:creationId xmlns:a16="http://schemas.microsoft.com/office/drawing/2014/main" id="{2926441A-E910-4FA7-9DC6-35FE316AFD76}"/>
              </a:ext>
            </a:extLst>
          </p:cNvPr>
          <p:cNvSpPr>
            <a:spLocks noChangeArrowheads="1"/>
          </p:cNvSpPr>
          <p:nvPr/>
        </p:nvSpPr>
        <p:spPr bwMode="auto">
          <a:xfrm>
            <a:off x="2208213" y="1460500"/>
            <a:ext cx="4727575" cy="654050"/>
          </a:xfrm>
          <a:prstGeom prst="rect">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12998" name="Text Box 61">
            <a:extLst>
              <a:ext uri="{FF2B5EF4-FFF2-40B4-BE49-F238E27FC236}">
                <a16:creationId xmlns:a16="http://schemas.microsoft.com/office/drawing/2014/main" id="{1150C11D-024B-446D-BBB9-3F39BB7A93BD}"/>
              </a:ext>
            </a:extLst>
          </p:cNvPr>
          <p:cNvSpPr txBox="1">
            <a:spLocks noChangeArrowheads="1"/>
          </p:cNvSpPr>
          <p:nvPr/>
        </p:nvSpPr>
        <p:spPr bwMode="auto">
          <a:xfrm>
            <a:off x="2197100" y="1549400"/>
            <a:ext cx="4714875" cy="461963"/>
          </a:xfrm>
          <a:prstGeom prst="rect">
            <a:avLst/>
          </a:prstGeom>
          <a:noFill/>
          <a:ln w="38100" algn="ctr">
            <a:noFill/>
            <a:miter lim="800000"/>
            <a:headEnd/>
            <a:tailEnd/>
          </a:ln>
        </p:spPr>
        <p:txBody>
          <a:bodyPr anchor="ctr">
            <a:spAutoFit/>
          </a:bodyPr>
          <a:lstStyle/>
          <a:p>
            <a:pPr algn="ctr" eaLnBrk="1" hangingPunct="1">
              <a:defRPr/>
            </a:pPr>
            <a:r>
              <a:rPr lang="en-GB" b="1" dirty="0">
                <a:solidFill>
                  <a:schemeClr val="bg1"/>
                </a:solidFill>
                <a:latin typeface="Arial" charset="0"/>
              </a:rPr>
              <a:t>work done = force × distance</a:t>
            </a:r>
          </a:p>
        </p:txBody>
      </p:sp>
      <p:sp>
        <p:nvSpPr>
          <p:cNvPr id="28677" name="Text Box 71">
            <a:extLst>
              <a:ext uri="{FF2B5EF4-FFF2-40B4-BE49-F238E27FC236}">
                <a16:creationId xmlns:a16="http://schemas.microsoft.com/office/drawing/2014/main" id="{B2605C06-15A1-4174-A473-6670784FE625}"/>
              </a:ext>
            </a:extLst>
          </p:cNvPr>
          <p:cNvSpPr txBox="1">
            <a:spLocks noChangeArrowheads="1"/>
          </p:cNvSpPr>
          <p:nvPr/>
        </p:nvSpPr>
        <p:spPr bwMode="auto">
          <a:xfrm>
            <a:off x="347663" y="773113"/>
            <a:ext cx="8785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The work done by a force is equivalent to:</a:t>
            </a:r>
          </a:p>
        </p:txBody>
      </p:sp>
      <p:sp>
        <p:nvSpPr>
          <p:cNvPr id="12" name="Text Box 72">
            <a:extLst>
              <a:ext uri="{FF2B5EF4-FFF2-40B4-BE49-F238E27FC236}">
                <a16:creationId xmlns:a16="http://schemas.microsoft.com/office/drawing/2014/main" id="{3970857B-B065-4095-AEB4-1E6E6319E9F7}"/>
              </a:ext>
            </a:extLst>
          </p:cNvPr>
          <p:cNvSpPr txBox="1">
            <a:spLocks noChangeArrowheads="1"/>
          </p:cNvSpPr>
          <p:nvPr/>
        </p:nvSpPr>
        <p:spPr bwMode="auto">
          <a:xfrm>
            <a:off x="354013" y="2336800"/>
            <a:ext cx="8461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According to the law of </a:t>
            </a:r>
            <a:r>
              <a:rPr lang="en-GB" altLang="en-US" b="1">
                <a:solidFill>
                  <a:srgbClr val="286DA6"/>
                </a:solidFill>
              </a:rPr>
              <a:t>conservation of energy</a:t>
            </a:r>
            <a:r>
              <a:rPr lang="en-GB" altLang="en-US"/>
              <a:t>, energy is </a:t>
            </a:r>
            <a:r>
              <a:rPr lang="en-GB" altLang="en-US" b="1">
                <a:solidFill>
                  <a:srgbClr val="286DA6"/>
                </a:solidFill>
              </a:rPr>
              <a:t>never</a:t>
            </a:r>
            <a:r>
              <a:rPr lang="en-GB" altLang="en-US"/>
              <a:t> created or destroyed. Instead, energy is </a:t>
            </a:r>
            <a:r>
              <a:rPr lang="en-GB" altLang="en-US" b="1">
                <a:solidFill>
                  <a:srgbClr val="286DA6"/>
                </a:solidFill>
              </a:rPr>
              <a:t>transferred</a:t>
            </a:r>
            <a:r>
              <a:rPr lang="en-GB" altLang="en-US"/>
              <a:t> from one form to another. </a:t>
            </a:r>
          </a:p>
        </p:txBody>
      </p:sp>
      <p:sp>
        <p:nvSpPr>
          <p:cNvPr id="17" name="Rectangle 16">
            <a:extLst>
              <a:ext uri="{FF2B5EF4-FFF2-40B4-BE49-F238E27FC236}">
                <a16:creationId xmlns:a16="http://schemas.microsoft.com/office/drawing/2014/main" id="{F7D37CB9-63B4-40EA-B524-5DD9661C48BB}"/>
              </a:ext>
            </a:extLst>
          </p:cNvPr>
          <p:cNvSpPr>
            <a:spLocks noChangeArrowheads="1"/>
          </p:cNvSpPr>
          <p:nvPr/>
        </p:nvSpPr>
        <p:spPr bwMode="auto">
          <a:xfrm>
            <a:off x="1003300" y="3740150"/>
            <a:ext cx="7018338" cy="581025"/>
          </a:xfrm>
          <a:prstGeom prst="rect">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 name="Text Box 6">
            <a:extLst>
              <a:ext uri="{FF2B5EF4-FFF2-40B4-BE49-F238E27FC236}">
                <a16:creationId xmlns:a16="http://schemas.microsoft.com/office/drawing/2014/main" id="{0DDD3165-3DD9-46A3-A0DB-9FEA6FF89C95}"/>
              </a:ext>
            </a:extLst>
          </p:cNvPr>
          <p:cNvSpPr txBox="1">
            <a:spLocks noChangeArrowheads="1"/>
          </p:cNvSpPr>
          <p:nvPr/>
        </p:nvSpPr>
        <p:spPr bwMode="auto">
          <a:xfrm>
            <a:off x="1322388" y="3795713"/>
            <a:ext cx="6380162" cy="460375"/>
          </a:xfrm>
          <a:prstGeom prst="rect">
            <a:avLst/>
          </a:prstGeom>
          <a:noFill/>
          <a:ln w="38100" algn="ctr">
            <a:noFill/>
            <a:miter lim="800000"/>
            <a:headEnd/>
            <a:tailEnd/>
          </a:ln>
        </p:spPr>
        <p:txBody>
          <a:bodyPr anchor="ctr">
            <a:spAutoFit/>
          </a:bodyPr>
          <a:lstStyle/>
          <a:p>
            <a:pPr algn="ctr" eaLnBrk="1" hangingPunct="1">
              <a:defRPr/>
            </a:pPr>
            <a:r>
              <a:rPr lang="en-GB" b="1" dirty="0">
                <a:solidFill>
                  <a:schemeClr val="bg1"/>
                </a:solidFill>
                <a:latin typeface="Arial" charset="0"/>
              </a:rPr>
              <a:t>work done = amount of energy transferred </a:t>
            </a:r>
          </a:p>
        </p:txBody>
      </p:sp>
      <p:sp>
        <p:nvSpPr>
          <p:cNvPr id="22" name="Text Box 7">
            <a:extLst>
              <a:ext uri="{FF2B5EF4-FFF2-40B4-BE49-F238E27FC236}">
                <a16:creationId xmlns:a16="http://schemas.microsoft.com/office/drawing/2014/main" id="{88F4BECC-4683-4EBE-A3D0-FC6DF29A7296}"/>
              </a:ext>
            </a:extLst>
          </p:cNvPr>
          <p:cNvSpPr txBox="1">
            <a:spLocks noChangeArrowheads="1"/>
          </p:cNvSpPr>
          <p:nvPr/>
        </p:nvSpPr>
        <p:spPr bwMode="auto">
          <a:xfrm>
            <a:off x="354013" y="4579938"/>
            <a:ext cx="78755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However, most energy transfers are not as simple as one form of energy changing into another form of energy. For example, the resistive force in a light bulb changes electrical energy into </a:t>
            </a:r>
            <a:r>
              <a:rPr lang="en-GB" altLang="en-US" b="1" dirty="0">
                <a:solidFill>
                  <a:srgbClr val="286DA6"/>
                </a:solidFill>
              </a:rPr>
              <a:t>both</a:t>
            </a:r>
            <a:r>
              <a:rPr lang="en-GB" altLang="en-US" dirty="0"/>
              <a:t> heat energy and light energy.</a:t>
            </a:r>
          </a:p>
        </p:txBody>
      </p:sp>
      <p:pic>
        <p:nvPicPr>
          <p:cNvPr id="13" name="Picture 19">
            <a:hlinkClick r:id="" action="ppaction://hlinkshowjump?jump=nextslide"/>
            <a:extLst>
              <a:ext uri="{FF2B5EF4-FFF2-40B4-BE49-F238E27FC236}">
                <a16:creationId xmlns:a16="http://schemas.microsoft.com/office/drawing/2014/main" id="{08C4D951-26A2-4A12-A663-CCEA5F8442C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60A1C550-4E6B-4C1F-9F8F-7E7BB42C0679}"/>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P spid="18"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1" descr="Elasticity_18.1.png">
            <a:extLst>
              <a:ext uri="{FF2B5EF4-FFF2-40B4-BE49-F238E27FC236}">
                <a16:creationId xmlns:a16="http://schemas.microsoft.com/office/drawing/2014/main" id="{7F204962-27D2-4AC6-834B-9EBFFD8E29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3238" y="1420813"/>
            <a:ext cx="30607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a:extLst>
              <a:ext uri="{FF2B5EF4-FFF2-40B4-BE49-F238E27FC236}">
                <a16:creationId xmlns:a16="http://schemas.microsoft.com/office/drawing/2014/main" id="{56B46CA1-362E-44A0-956E-DC30F1C1DD8D}"/>
              </a:ext>
            </a:extLst>
          </p:cNvPr>
          <p:cNvSpPr>
            <a:spLocks noGrp="1" noChangeArrowheads="1"/>
          </p:cNvSpPr>
          <p:nvPr>
            <p:ph type="title"/>
          </p:nvPr>
        </p:nvSpPr>
        <p:spPr/>
        <p:txBody>
          <a:bodyPr/>
          <a:lstStyle/>
          <a:p>
            <a:r>
              <a:rPr lang="en-GB" altLang="en-US"/>
              <a:t>Work done and energy stored</a:t>
            </a:r>
          </a:p>
        </p:txBody>
      </p:sp>
      <p:sp>
        <p:nvSpPr>
          <p:cNvPr id="12" name="Text Box 71">
            <a:extLst>
              <a:ext uri="{FF2B5EF4-FFF2-40B4-BE49-F238E27FC236}">
                <a16:creationId xmlns:a16="http://schemas.microsoft.com/office/drawing/2014/main" id="{C5314425-F73F-4984-A322-3805C3717948}"/>
              </a:ext>
            </a:extLst>
          </p:cNvPr>
          <p:cNvSpPr txBox="1">
            <a:spLocks noChangeArrowheads="1"/>
          </p:cNvSpPr>
          <p:nvPr/>
        </p:nvSpPr>
        <p:spPr bwMode="auto">
          <a:xfrm>
            <a:off x="354013" y="4330700"/>
            <a:ext cx="8461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Assuming that the spring is not extended or compressed past the limit of proportionality, this means that:</a:t>
            </a:r>
          </a:p>
        </p:txBody>
      </p:sp>
      <p:sp>
        <p:nvSpPr>
          <p:cNvPr id="29714" name="Rectangle 16">
            <a:extLst>
              <a:ext uri="{FF2B5EF4-FFF2-40B4-BE49-F238E27FC236}">
                <a16:creationId xmlns:a16="http://schemas.microsoft.com/office/drawing/2014/main" id="{4E7B7A0B-C078-471A-8A1F-78E99040146C}"/>
              </a:ext>
            </a:extLst>
          </p:cNvPr>
          <p:cNvSpPr>
            <a:spLocks noChangeArrowheads="1"/>
          </p:cNvSpPr>
          <p:nvPr/>
        </p:nvSpPr>
        <p:spPr bwMode="auto">
          <a:xfrm>
            <a:off x="1023938" y="5362575"/>
            <a:ext cx="7096125" cy="582613"/>
          </a:xfrm>
          <a:prstGeom prst="rect">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 name="Text Box 61">
            <a:extLst>
              <a:ext uri="{FF2B5EF4-FFF2-40B4-BE49-F238E27FC236}">
                <a16:creationId xmlns:a16="http://schemas.microsoft.com/office/drawing/2014/main" id="{32870F17-8276-4055-9C37-351F16C96B3E}"/>
              </a:ext>
            </a:extLst>
          </p:cNvPr>
          <p:cNvSpPr txBox="1">
            <a:spLocks noChangeArrowheads="1"/>
          </p:cNvSpPr>
          <p:nvPr/>
        </p:nvSpPr>
        <p:spPr bwMode="auto">
          <a:xfrm>
            <a:off x="1154113" y="5429250"/>
            <a:ext cx="6937375" cy="461963"/>
          </a:xfrm>
          <a:prstGeom prst="rect">
            <a:avLst/>
          </a:prstGeom>
          <a:noFill/>
          <a:ln w="38100" algn="ctr">
            <a:noFill/>
            <a:miter lim="800000"/>
            <a:headEnd/>
            <a:tailEnd/>
          </a:ln>
        </p:spPr>
        <p:txBody>
          <a:bodyPr anchor="ctr">
            <a:spAutoFit/>
          </a:bodyPr>
          <a:lstStyle/>
          <a:p>
            <a:pPr algn="ctr" eaLnBrk="1" hangingPunct="1">
              <a:defRPr/>
            </a:pPr>
            <a:r>
              <a:rPr lang="en-GB" b="1" dirty="0">
                <a:solidFill>
                  <a:schemeClr val="bg1"/>
                </a:solidFill>
                <a:latin typeface="Arial" charset="0"/>
              </a:rPr>
              <a:t>work done = elastic potential energy stored</a:t>
            </a:r>
          </a:p>
        </p:txBody>
      </p:sp>
      <p:sp>
        <p:nvSpPr>
          <p:cNvPr id="29705" name="Text Box 73">
            <a:extLst>
              <a:ext uri="{FF2B5EF4-FFF2-40B4-BE49-F238E27FC236}">
                <a16:creationId xmlns:a16="http://schemas.microsoft.com/office/drawing/2014/main" id="{A462B2E0-923E-4175-A627-8E4D640EF91F}"/>
              </a:ext>
            </a:extLst>
          </p:cNvPr>
          <p:cNvSpPr txBox="1">
            <a:spLocks noChangeArrowheads="1"/>
          </p:cNvSpPr>
          <p:nvPr/>
        </p:nvSpPr>
        <p:spPr bwMode="auto">
          <a:xfrm>
            <a:off x="354013" y="773113"/>
            <a:ext cx="8461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When a spring is </a:t>
            </a:r>
            <a:r>
              <a:rPr lang="en-GB" altLang="en-US" b="1">
                <a:solidFill>
                  <a:srgbClr val="286DA6"/>
                </a:solidFill>
              </a:rPr>
              <a:t>squashed</a:t>
            </a:r>
            <a:r>
              <a:rPr lang="en-GB" altLang="en-US"/>
              <a:t> or </a:t>
            </a:r>
            <a:r>
              <a:rPr lang="en-GB" altLang="en-US" b="1">
                <a:solidFill>
                  <a:srgbClr val="286DA6"/>
                </a:solidFill>
              </a:rPr>
              <a:t>stretched</a:t>
            </a:r>
            <a:r>
              <a:rPr lang="en-GB" altLang="en-US"/>
              <a:t>, work is done by forces of </a:t>
            </a:r>
            <a:r>
              <a:rPr lang="en-GB" altLang="en-US" b="1">
                <a:solidFill>
                  <a:srgbClr val="286DA6"/>
                </a:solidFill>
              </a:rPr>
              <a:t>compression</a:t>
            </a:r>
            <a:r>
              <a:rPr lang="en-GB" altLang="en-US"/>
              <a:t> or </a:t>
            </a:r>
            <a:r>
              <a:rPr lang="en-GB" altLang="en-US" b="1">
                <a:solidFill>
                  <a:srgbClr val="286DA6"/>
                </a:solidFill>
              </a:rPr>
              <a:t>tension</a:t>
            </a:r>
            <a:r>
              <a:rPr lang="en-GB" altLang="en-US"/>
              <a:t>. </a:t>
            </a:r>
          </a:p>
        </p:txBody>
      </p:sp>
      <p:sp>
        <p:nvSpPr>
          <p:cNvPr id="29712" name="Rectangle 15">
            <a:extLst>
              <a:ext uri="{FF2B5EF4-FFF2-40B4-BE49-F238E27FC236}">
                <a16:creationId xmlns:a16="http://schemas.microsoft.com/office/drawing/2014/main" id="{CA9D6D8F-1C3B-472E-ACB9-D03D68169F48}"/>
              </a:ext>
            </a:extLst>
          </p:cNvPr>
          <p:cNvSpPr>
            <a:spLocks noChangeArrowheads="1"/>
          </p:cNvSpPr>
          <p:nvPr/>
        </p:nvSpPr>
        <p:spPr bwMode="auto">
          <a:xfrm>
            <a:off x="488950" y="2506663"/>
            <a:ext cx="5113338" cy="639762"/>
          </a:xfrm>
          <a:prstGeom prst="rect">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 name="Text Box 6">
            <a:extLst>
              <a:ext uri="{FF2B5EF4-FFF2-40B4-BE49-F238E27FC236}">
                <a16:creationId xmlns:a16="http://schemas.microsoft.com/office/drawing/2014/main" id="{A186AAAE-1E8F-4010-8041-E9279D8D1E24}"/>
              </a:ext>
            </a:extLst>
          </p:cNvPr>
          <p:cNvSpPr txBox="1">
            <a:spLocks noChangeArrowheads="1"/>
          </p:cNvSpPr>
          <p:nvPr/>
        </p:nvSpPr>
        <p:spPr bwMode="auto">
          <a:xfrm>
            <a:off x="528638" y="2595563"/>
            <a:ext cx="5019675" cy="461962"/>
          </a:xfrm>
          <a:prstGeom prst="rect">
            <a:avLst/>
          </a:prstGeom>
          <a:noFill/>
          <a:ln w="38100" algn="ctr">
            <a:noFill/>
            <a:miter lim="800000"/>
            <a:headEnd/>
            <a:tailEnd/>
          </a:ln>
        </p:spPr>
        <p:txBody>
          <a:bodyPr anchor="ctr">
            <a:spAutoFit/>
          </a:bodyPr>
          <a:lstStyle/>
          <a:p>
            <a:pPr algn="ctr" eaLnBrk="1" hangingPunct="1">
              <a:defRPr/>
            </a:pPr>
            <a:r>
              <a:rPr lang="en-GB" b="1" dirty="0">
                <a:solidFill>
                  <a:schemeClr val="bg1"/>
                </a:solidFill>
                <a:latin typeface="Arial" charset="0"/>
              </a:rPr>
              <a:t>work done  = energy transferred</a:t>
            </a:r>
            <a:endParaRPr lang="en-GB" dirty="0">
              <a:solidFill>
                <a:schemeClr val="bg1"/>
              </a:solidFill>
              <a:latin typeface="Arial" charset="0"/>
            </a:endParaRPr>
          </a:p>
        </p:txBody>
      </p:sp>
      <p:pic>
        <p:nvPicPr>
          <p:cNvPr id="13" name="Picture 19">
            <a:hlinkClick r:id="" action="ppaction://hlinkshowjump?jump=nextslide"/>
            <a:extLst>
              <a:ext uri="{FF2B5EF4-FFF2-40B4-BE49-F238E27FC236}">
                <a16:creationId xmlns:a16="http://schemas.microsoft.com/office/drawing/2014/main" id="{D08A45C1-0314-4861-8050-9F9FC2ED9DB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7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714" grpId="0" animBg="1"/>
      <p:bldP spid="18" grpId="0"/>
      <p:bldP spid="29712"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EEE48E0-63AE-4978-887A-839734FFBBFF}"/>
              </a:ext>
            </a:extLst>
          </p:cNvPr>
          <p:cNvSpPr>
            <a:spLocks noGrp="1"/>
          </p:cNvSpPr>
          <p:nvPr>
            <p:ph type="title"/>
          </p:nvPr>
        </p:nvSpPr>
        <p:spPr/>
        <p:txBody>
          <a:bodyPr/>
          <a:lstStyle/>
          <a:p>
            <a:r>
              <a:rPr lang="en-GB" altLang="en-US"/>
              <a:t>Elastic potential energy</a:t>
            </a:r>
          </a:p>
        </p:txBody>
      </p:sp>
      <p:sp>
        <p:nvSpPr>
          <p:cNvPr id="30723" name="TextBox 3">
            <a:extLst>
              <a:ext uri="{FF2B5EF4-FFF2-40B4-BE49-F238E27FC236}">
                <a16:creationId xmlns:a16="http://schemas.microsoft.com/office/drawing/2014/main" id="{E13EF5F7-B9E4-4297-9AEB-C9FC326C7FE5}"/>
              </a:ext>
            </a:extLst>
          </p:cNvPr>
          <p:cNvSpPr txBox="1">
            <a:spLocks noChangeArrowheads="1"/>
          </p:cNvSpPr>
          <p:nvPr/>
        </p:nvSpPr>
        <p:spPr bwMode="auto">
          <a:xfrm>
            <a:off x="354013" y="773113"/>
            <a:ext cx="8461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formula for elastic potential energy is:</a:t>
            </a:r>
          </a:p>
        </p:txBody>
      </p:sp>
      <p:sp>
        <p:nvSpPr>
          <p:cNvPr id="30732" name="Rectangle 5">
            <a:extLst>
              <a:ext uri="{FF2B5EF4-FFF2-40B4-BE49-F238E27FC236}">
                <a16:creationId xmlns:a16="http://schemas.microsoft.com/office/drawing/2014/main" id="{8DF6F389-0104-44BA-BFC5-96B7A18E48BE}"/>
              </a:ext>
            </a:extLst>
          </p:cNvPr>
          <p:cNvSpPr>
            <a:spLocks noChangeArrowheads="1"/>
          </p:cNvSpPr>
          <p:nvPr/>
        </p:nvSpPr>
        <p:spPr bwMode="auto">
          <a:xfrm>
            <a:off x="342900" y="1436688"/>
            <a:ext cx="8569325" cy="617537"/>
          </a:xfrm>
          <a:prstGeom prst="rect">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0733" name="Text Box 61">
            <a:extLst>
              <a:ext uri="{FF2B5EF4-FFF2-40B4-BE49-F238E27FC236}">
                <a16:creationId xmlns:a16="http://schemas.microsoft.com/office/drawing/2014/main" id="{D78F9994-58B6-4B0F-BC67-28F0A3193F43}"/>
              </a:ext>
            </a:extLst>
          </p:cNvPr>
          <p:cNvSpPr txBox="1">
            <a:spLocks noChangeArrowheads="1"/>
          </p:cNvSpPr>
          <p:nvPr/>
        </p:nvSpPr>
        <p:spPr bwMode="auto">
          <a:xfrm>
            <a:off x="296863" y="1514475"/>
            <a:ext cx="86455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sz="2300" b="1" dirty="0">
                <a:solidFill>
                  <a:schemeClr val="bg1"/>
                </a:solidFill>
              </a:rPr>
              <a:t>elastic potential energy = ½ × spring constant × (extension)</a:t>
            </a:r>
            <a:r>
              <a:rPr lang="en-GB" altLang="en-US" sz="2300" b="1" baseline="30000" dirty="0">
                <a:solidFill>
                  <a:schemeClr val="bg1"/>
                </a:solidFill>
              </a:rPr>
              <a:t>2</a:t>
            </a:r>
          </a:p>
        </p:txBody>
      </p:sp>
      <p:sp>
        <p:nvSpPr>
          <p:cNvPr id="30725" name="Rectangle 8">
            <a:extLst>
              <a:ext uri="{FF2B5EF4-FFF2-40B4-BE49-F238E27FC236}">
                <a16:creationId xmlns:a16="http://schemas.microsoft.com/office/drawing/2014/main" id="{1011CDFD-BFD4-44AB-BD64-F029422258B2}"/>
              </a:ext>
            </a:extLst>
          </p:cNvPr>
          <p:cNvSpPr>
            <a:spLocks noChangeArrowheads="1"/>
          </p:cNvSpPr>
          <p:nvPr/>
        </p:nvSpPr>
        <p:spPr bwMode="auto">
          <a:xfrm>
            <a:off x="3646488" y="2743200"/>
            <a:ext cx="1851025" cy="652463"/>
          </a:xfrm>
          <a:prstGeom prst="rect">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0" name="Text Box 6">
            <a:extLst>
              <a:ext uri="{FF2B5EF4-FFF2-40B4-BE49-F238E27FC236}">
                <a16:creationId xmlns:a16="http://schemas.microsoft.com/office/drawing/2014/main" id="{C264E53D-0DC7-43EC-9027-5774E4856F3D}"/>
              </a:ext>
            </a:extLst>
          </p:cNvPr>
          <p:cNvSpPr txBox="1">
            <a:spLocks noChangeArrowheads="1"/>
          </p:cNvSpPr>
          <p:nvPr/>
        </p:nvSpPr>
        <p:spPr bwMode="auto">
          <a:xfrm>
            <a:off x="3578225" y="2832100"/>
            <a:ext cx="1987550" cy="461963"/>
          </a:xfrm>
          <a:prstGeom prst="rect">
            <a:avLst/>
          </a:prstGeom>
          <a:noFill/>
          <a:ln w="38100" algn="ctr">
            <a:noFill/>
            <a:miter lim="800000"/>
            <a:headEnd/>
            <a:tailEnd/>
          </a:ln>
        </p:spPr>
        <p:txBody>
          <a:bodyPr anchor="ctr">
            <a:spAutoFit/>
          </a:bodyPr>
          <a:lstStyle/>
          <a:p>
            <a:pPr algn="ctr" eaLnBrk="1" hangingPunct="1">
              <a:defRPr/>
            </a:pPr>
            <a:r>
              <a:rPr lang="en-GB" b="1" dirty="0" err="1">
                <a:solidFill>
                  <a:schemeClr val="bg1"/>
                </a:solidFill>
                <a:latin typeface="Arial" charset="0"/>
              </a:rPr>
              <a:t>E</a:t>
            </a:r>
            <a:r>
              <a:rPr lang="en-GB" b="1" baseline="-25000" dirty="0" err="1">
                <a:solidFill>
                  <a:schemeClr val="bg1"/>
                </a:solidFill>
                <a:latin typeface="Arial" charset="0"/>
              </a:rPr>
              <a:t>e</a:t>
            </a:r>
            <a:r>
              <a:rPr lang="en-GB" b="1" dirty="0">
                <a:solidFill>
                  <a:schemeClr val="bg1"/>
                </a:solidFill>
                <a:latin typeface="Arial" charset="0"/>
              </a:rPr>
              <a:t> = ½</a:t>
            </a:r>
            <a:r>
              <a:rPr lang="en-GB" sz="1000" b="1" dirty="0">
                <a:solidFill>
                  <a:schemeClr val="bg1"/>
                </a:solidFill>
                <a:latin typeface="Arial" charset="0"/>
              </a:rPr>
              <a:t> </a:t>
            </a:r>
            <a:r>
              <a:rPr lang="en-GB" b="1" dirty="0">
                <a:solidFill>
                  <a:schemeClr val="bg1"/>
                </a:solidFill>
                <a:latin typeface="Arial" charset="0"/>
              </a:rPr>
              <a:t>k</a:t>
            </a:r>
            <a:r>
              <a:rPr lang="en-GB" sz="1000" b="1" dirty="0">
                <a:solidFill>
                  <a:schemeClr val="bg1"/>
                </a:solidFill>
                <a:latin typeface="Arial" charset="0"/>
              </a:rPr>
              <a:t> </a:t>
            </a:r>
            <a:r>
              <a:rPr lang="en-GB" b="1" dirty="0">
                <a:solidFill>
                  <a:schemeClr val="bg1"/>
                </a:solidFill>
                <a:latin typeface="Arial" charset="0"/>
              </a:rPr>
              <a:t>e</a:t>
            </a:r>
            <a:r>
              <a:rPr lang="en-GB" b="1" baseline="30000" dirty="0">
                <a:solidFill>
                  <a:schemeClr val="bg1"/>
                </a:solidFill>
                <a:latin typeface="Arial" charset="0"/>
              </a:rPr>
              <a:t>2</a:t>
            </a:r>
          </a:p>
        </p:txBody>
      </p:sp>
      <p:sp>
        <p:nvSpPr>
          <p:cNvPr id="22" name="Text Box 9">
            <a:extLst>
              <a:ext uri="{FF2B5EF4-FFF2-40B4-BE49-F238E27FC236}">
                <a16:creationId xmlns:a16="http://schemas.microsoft.com/office/drawing/2014/main" id="{D75D3452-2CD0-421D-A1AF-F41C6EC240EC}"/>
              </a:ext>
            </a:extLst>
          </p:cNvPr>
          <p:cNvSpPr txBox="1">
            <a:spLocks noChangeArrowheads="1"/>
          </p:cNvSpPr>
          <p:nvPr/>
        </p:nvSpPr>
        <p:spPr bwMode="auto">
          <a:xfrm>
            <a:off x="354013" y="5224463"/>
            <a:ext cx="80533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solidFill>
                  <a:srgbClr val="010066"/>
                </a:solidFill>
              </a:rPr>
              <a:t>The spring constant, </a:t>
            </a:r>
            <a:r>
              <a:rPr lang="en-GB" altLang="en-US" b="1" dirty="0">
                <a:solidFill>
                  <a:srgbClr val="286DA6"/>
                </a:solidFill>
              </a:rPr>
              <a:t>k</a:t>
            </a:r>
            <a:r>
              <a:rPr lang="en-GB" altLang="en-US" dirty="0">
                <a:solidFill>
                  <a:srgbClr val="010066"/>
                </a:solidFill>
              </a:rPr>
              <a:t>, is measured in </a:t>
            </a:r>
            <a:r>
              <a:rPr lang="en-GB" altLang="en-US" b="1" dirty="0">
                <a:solidFill>
                  <a:srgbClr val="286DA6"/>
                </a:solidFill>
              </a:rPr>
              <a:t>newtons per meter (N/m)</a:t>
            </a:r>
            <a:r>
              <a:rPr lang="en-GB" altLang="en-US" dirty="0">
                <a:solidFill>
                  <a:srgbClr val="010066"/>
                </a:solidFill>
              </a:rPr>
              <a:t>. </a:t>
            </a:r>
          </a:p>
        </p:txBody>
      </p:sp>
      <p:sp>
        <p:nvSpPr>
          <p:cNvPr id="23" name="Rectangle 10">
            <a:extLst>
              <a:ext uri="{FF2B5EF4-FFF2-40B4-BE49-F238E27FC236}">
                <a16:creationId xmlns:a16="http://schemas.microsoft.com/office/drawing/2014/main" id="{BC10D866-5732-4BAC-A814-5159F8775104}"/>
              </a:ext>
            </a:extLst>
          </p:cNvPr>
          <p:cNvSpPr>
            <a:spLocks noChangeArrowheads="1"/>
          </p:cNvSpPr>
          <p:nvPr/>
        </p:nvSpPr>
        <p:spPr bwMode="auto">
          <a:xfrm>
            <a:off x="354013" y="3681413"/>
            <a:ext cx="84534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a:solidFill>
                  <a:srgbClr val="010066"/>
                </a:solidFill>
              </a:rPr>
              <a:t>Like other forms of energy, elastic potential energy, </a:t>
            </a:r>
            <a:r>
              <a:rPr lang="en-GB" altLang="en-US" b="1">
                <a:solidFill>
                  <a:srgbClr val="286DA6"/>
                </a:solidFill>
              </a:rPr>
              <a:t>E</a:t>
            </a:r>
            <a:r>
              <a:rPr lang="en-GB" altLang="en-US" b="1" baseline="-25000">
                <a:solidFill>
                  <a:srgbClr val="286DA6"/>
                </a:solidFill>
              </a:rPr>
              <a:t>e</a:t>
            </a:r>
            <a:r>
              <a:rPr lang="en-GB" altLang="en-US">
                <a:solidFill>
                  <a:srgbClr val="010066"/>
                </a:solidFill>
              </a:rPr>
              <a:t>, is measured in </a:t>
            </a:r>
            <a:r>
              <a:rPr lang="en-GB" altLang="en-US" b="1">
                <a:solidFill>
                  <a:srgbClr val="286DA6"/>
                </a:solidFill>
              </a:rPr>
              <a:t>joules (</a:t>
            </a:r>
            <a:r>
              <a:rPr lang="en-GB" altLang="en-US" b="1">
                <a:solidFill>
                  <a:srgbClr val="286DA6"/>
                </a:solidFill>
                <a:sym typeface="Symbol" panose="05050102010706020507" pitchFamily="18" charset="2"/>
              </a:rPr>
              <a:t>J)</a:t>
            </a:r>
            <a:r>
              <a:rPr lang="en-GB" altLang="en-US">
                <a:solidFill>
                  <a:srgbClr val="010066"/>
                </a:solidFill>
                <a:sym typeface="Symbol" panose="05050102010706020507" pitchFamily="18" charset="2"/>
              </a:rPr>
              <a:t>. </a:t>
            </a:r>
            <a:endParaRPr lang="en-GB" altLang="en-US">
              <a:solidFill>
                <a:srgbClr val="010066"/>
              </a:solidFill>
            </a:endParaRPr>
          </a:p>
        </p:txBody>
      </p:sp>
      <p:sp>
        <p:nvSpPr>
          <p:cNvPr id="24" name="Rectangle 11">
            <a:extLst>
              <a:ext uri="{FF2B5EF4-FFF2-40B4-BE49-F238E27FC236}">
                <a16:creationId xmlns:a16="http://schemas.microsoft.com/office/drawing/2014/main" id="{4883CD35-96BE-4708-A79A-01EC15B67589}"/>
              </a:ext>
            </a:extLst>
          </p:cNvPr>
          <p:cNvSpPr>
            <a:spLocks noChangeArrowheads="1"/>
          </p:cNvSpPr>
          <p:nvPr/>
        </p:nvSpPr>
        <p:spPr bwMode="auto">
          <a:xfrm>
            <a:off x="354013" y="4602163"/>
            <a:ext cx="8461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solidFill>
                  <a:srgbClr val="010066"/>
                </a:solidFill>
              </a:rPr>
              <a:t>Extension or compression, </a:t>
            </a:r>
            <a:r>
              <a:rPr lang="en-GB" altLang="en-US" b="1" dirty="0">
                <a:solidFill>
                  <a:srgbClr val="286DA6"/>
                </a:solidFill>
              </a:rPr>
              <a:t>e</a:t>
            </a:r>
            <a:r>
              <a:rPr lang="en-GB" altLang="en-US" dirty="0"/>
              <a:t>,</a:t>
            </a:r>
            <a:r>
              <a:rPr lang="en-GB" altLang="en-US" dirty="0">
                <a:solidFill>
                  <a:srgbClr val="010066"/>
                </a:solidFill>
              </a:rPr>
              <a:t> is measured in </a:t>
            </a:r>
            <a:r>
              <a:rPr lang="en-GB" altLang="en-US" b="1" dirty="0">
                <a:solidFill>
                  <a:srgbClr val="286DA6"/>
                </a:solidFill>
              </a:rPr>
              <a:t>meters</a:t>
            </a:r>
            <a:r>
              <a:rPr lang="en-GB" altLang="en-US" dirty="0">
                <a:solidFill>
                  <a:srgbClr val="286DA6"/>
                </a:solidFill>
              </a:rPr>
              <a:t> </a:t>
            </a:r>
            <a:r>
              <a:rPr lang="en-GB" altLang="en-US" b="1" dirty="0">
                <a:solidFill>
                  <a:srgbClr val="286DA6"/>
                </a:solidFill>
              </a:rPr>
              <a:t>(m)</a:t>
            </a:r>
            <a:r>
              <a:rPr lang="en-GB" altLang="en-US" dirty="0">
                <a:solidFill>
                  <a:srgbClr val="010066"/>
                </a:solidFill>
              </a:rPr>
              <a:t>.</a:t>
            </a:r>
          </a:p>
        </p:txBody>
      </p:sp>
      <p:sp>
        <p:nvSpPr>
          <p:cNvPr id="30731" name="TextBox 31">
            <a:extLst>
              <a:ext uri="{FF2B5EF4-FFF2-40B4-BE49-F238E27FC236}">
                <a16:creationId xmlns:a16="http://schemas.microsoft.com/office/drawing/2014/main" id="{5E43FB3A-0E2A-4FBE-A8C4-71AF047A3A83}"/>
              </a:ext>
            </a:extLst>
          </p:cNvPr>
          <p:cNvSpPr txBox="1">
            <a:spLocks noChangeArrowheads="1"/>
          </p:cNvSpPr>
          <p:nvPr/>
        </p:nvSpPr>
        <p:spPr bwMode="auto">
          <a:xfrm>
            <a:off x="4281488" y="2159000"/>
            <a:ext cx="581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or</a:t>
            </a:r>
          </a:p>
        </p:txBody>
      </p:sp>
      <p:pic>
        <p:nvPicPr>
          <p:cNvPr id="13" name="Picture 19">
            <a:hlinkClick r:id="" action="ppaction://hlinkshowjump?jump=nextslide"/>
            <a:extLst>
              <a:ext uri="{FF2B5EF4-FFF2-40B4-BE49-F238E27FC236}">
                <a16:creationId xmlns:a16="http://schemas.microsoft.com/office/drawing/2014/main" id="{6D4ADCD4-ED07-4A95-A7C9-C4DAAEB89AA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13">
            <a:extLst>
              <a:ext uri="{FF2B5EF4-FFF2-40B4-BE49-F238E27FC236}">
                <a16:creationId xmlns:a16="http://schemas.microsoft.com/office/drawing/2014/main" id="{5806B7D6-248C-42B2-A754-374E3EF4A4D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3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31"/>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072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animBg="1"/>
      <p:bldP spid="30733" grpId="0"/>
      <p:bldP spid="30725" grpId="0" animBg="1"/>
      <p:bldP spid="10" grpId="0"/>
      <p:bldP spid="22" grpId="0"/>
      <p:bldP spid="23" grpId="0"/>
      <p:bldP spid="24" grpId="0"/>
      <p:bldP spid="307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5" descr="Elasticity_20.2.png">
            <a:extLst>
              <a:ext uri="{FF2B5EF4-FFF2-40B4-BE49-F238E27FC236}">
                <a16:creationId xmlns:a16="http://schemas.microsoft.com/office/drawing/2014/main" id="{3A24152C-B7B8-409C-8BEE-BAEDE4B85E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1438" y="3382963"/>
            <a:ext cx="560387"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4" descr="Elasticity_20.1.png">
            <a:extLst>
              <a:ext uri="{FF2B5EF4-FFF2-40B4-BE49-F238E27FC236}">
                <a16:creationId xmlns:a16="http://schemas.microsoft.com/office/drawing/2014/main" id="{E24E4D65-C900-4E89-B925-170251DD85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62663" y="1530350"/>
            <a:ext cx="566737"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9" descr="spring1">
            <a:extLst>
              <a:ext uri="{FF2B5EF4-FFF2-40B4-BE49-F238E27FC236}">
                <a16:creationId xmlns:a16="http://schemas.microsoft.com/office/drawing/2014/main" id="{075AB642-0549-4306-BF14-9455CD2B8A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6958"/>
          <a:stretch>
            <a:fillRect/>
          </a:stretch>
        </p:blipFill>
        <p:spPr bwMode="auto">
          <a:xfrm>
            <a:off x="6877050" y="1362075"/>
            <a:ext cx="1538288"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itle 1">
            <a:extLst>
              <a:ext uri="{FF2B5EF4-FFF2-40B4-BE49-F238E27FC236}">
                <a16:creationId xmlns:a16="http://schemas.microsoft.com/office/drawing/2014/main" id="{7D484358-35F6-4B52-8F01-02D194B7F8BD}"/>
              </a:ext>
            </a:extLst>
          </p:cNvPr>
          <p:cNvSpPr>
            <a:spLocks noGrp="1"/>
          </p:cNvSpPr>
          <p:nvPr>
            <p:ph type="title"/>
          </p:nvPr>
        </p:nvSpPr>
        <p:spPr/>
        <p:txBody>
          <a:bodyPr/>
          <a:lstStyle/>
          <a:p>
            <a:r>
              <a:rPr lang="en-GB" altLang="en-US"/>
              <a:t>Calculating elastic potential energy</a:t>
            </a:r>
          </a:p>
        </p:txBody>
      </p:sp>
      <p:sp>
        <p:nvSpPr>
          <p:cNvPr id="31750" name="TextBox 1">
            <a:extLst>
              <a:ext uri="{FF2B5EF4-FFF2-40B4-BE49-F238E27FC236}">
                <a16:creationId xmlns:a16="http://schemas.microsoft.com/office/drawing/2014/main" id="{837183AE-43EB-44AB-AED0-8FF930E78137}"/>
              </a:ext>
            </a:extLst>
          </p:cNvPr>
          <p:cNvSpPr txBox="1">
            <a:spLocks noChangeArrowheads="1"/>
          </p:cNvSpPr>
          <p:nvPr/>
        </p:nvSpPr>
        <p:spPr bwMode="auto">
          <a:xfrm>
            <a:off x="346075" y="773113"/>
            <a:ext cx="8239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A spring with a spring constant of 25</a:t>
            </a:r>
            <a:r>
              <a:rPr lang="en-GB" altLang="en-US" sz="1000"/>
              <a:t> </a:t>
            </a:r>
            <a:r>
              <a:rPr lang="en-GB" altLang="en-US"/>
              <a:t>N/m is originally </a:t>
            </a:r>
            <a:br>
              <a:rPr lang="en-GB" altLang="en-US"/>
            </a:br>
            <a:r>
              <a:rPr lang="en-GB" altLang="en-US"/>
              <a:t>50</a:t>
            </a:r>
            <a:r>
              <a:rPr lang="en-GB" altLang="en-US" sz="1000"/>
              <a:t> </a:t>
            </a:r>
            <a:r>
              <a:rPr lang="en-GB" altLang="en-US"/>
              <a:t>cm in length. </a:t>
            </a:r>
          </a:p>
        </p:txBody>
      </p:sp>
      <p:sp>
        <p:nvSpPr>
          <p:cNvPr id="26" name="Text Box 64">
            <a:extLst>
              <a:ext uri="{FF2B5EF4-FFF2-40B4-BE49-F238E27FC236}">
                <a16:creationId xmlns:a16="http://schemas.microsoft.com/office/drawing/2014/main" id="{70008EBE-2C00-4A23-B0B1-2606A3AD9555}"/>
              </a:ext>
            </a:extLst>
          </p:cNvPr>
          <p:cNvSpPr txBox="1">
            <a:spLocks noChangeArrowheads="1"/>
          </p:cNvSpPr>
          <p:nvPr/>
        </p:nvSpPr>
        <p:spPr bwMode="auto">
          <a:xfrm>
            <a:off x="2320925" y="3536950"/>
            <a:ext cx="2547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rgbClr val="286DA6"/>
                </a:solidFill>
              </a:rPr>
              <a:t>E</a:t>
            </a:r>
            <a:r>
              <a:rPr lang="en-GB" altLang="en-US" b="1" baseline="-25000">
                <a:solidFill>
                  <a:srgbClr val="286DA6"/>
                </a:solidFill>
              </a:rPr>
              <a:t>e</a:t>
            </a:r>
            <a:r>
              <a:rPr lang="en-GB" altLang="en-US" b="1">
                <a:solidFill>
                  <a:srgbClr val="286DA6"/>
                </a:solidFill>
              </a:rPr>
              <a:t> = ½</a:t>
            </a:r>
            <a:r>
              <a:rPr lang="en-GB" altLang="en-US" sz="1000" b="1">
                <a:solidFill>
                  <a:srgbClr val="286DA6"/>
                </a:solidFill>
              </a:rPr>
              <a:t> </a:t>
            </a:r>
            <a:r>
              <a:rPr lang="en-GB" altLang="en-US" b="1">
                <a:solidFill>
                  <a:srgbClr val="286DA6"/>
                </a:solidFill>
              </a:rPr>
              <a:t>k</a:t>
            </a:r>
            <a:r>
              <a:rPr lang="en-GB" altLang="en-US" sz="1000" b="1">
                <a:solidFill>
                  <a:srgbClr val="286DA6"/>
                </a:solidFill>
              </a:rPr>
              <a:t> </a:t>
            </a:r>
            <a:r>
              <a:rPr lang="en-GB" altLang="en-US" b="1">
                <a:solidFill>
                  <a:srgbClr val="286DA6"/>
                </a:solidFill>
              </a:rPr>
              <a:t>e</a:t>
            </a:r>
            <a:r>
              <a:rPr lang="en-GB" altLang="en-US" b="1" baseline="30000">
                <a:solidFill>
                  <a:srgbClr val="286DA6"/>
                </a:solidFill>
              </a:rPr>
              <a:t>2</a:t>
            </a:r>
          </a:p>
        </p:txBody>
      </p:sp>
      <p:sp>
        <p:nvSpPr>
          <p:cNvPr id="27" name="TextBox 39">
            <a:extLst>
              <a:ext uri="{FF2B5EF4-FFF2-40B4-BE49-F238E27FC236}">
                <a16:creationId xmlns:a16="http://schemas.microsoft.com/office/drawing/2014/main" id="{0B0EE1A2-5B5D-4DF2-9AC6-3E0F4F09BB14}"/>
              </a:ext>
            </a:extLst>
          </p:cNvPr>
          <p:cNvSpPr txBox="1">
            <a:spLocks noChangeArrowheads="1"/>
          </p:cNvSpPr>
          <p:nvPr/>
        </p:nvSpPr>
        <p:spPr bwMode="auto">
          <a:xfrm>
            <a:off x="2611438" y="5575300"/>
            <a:ext cx="29575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E</a:t>
            </a:r>
            <a:r>
              <a:rPr lang="en-GB" altLang="en-US" baseline="-25000"/>
              <a:t>e</a:t>
            </a:r>
            <a:r>
              <a:rPr lang="en-GB" altLang="en-US"/>
              <a:t> = ½ × 25 × </a:t>
            </a:r>
            <a:r>
              <a:rPr lang="en-GB" altLang="en-US">
                <a:solidFill>
                  <a:srgbClr val="010066"/>
                </a:solidFill>
              </a:rPr>
              <a:t>0.2</a:t>
            </a:r>
            <a:r>
              <a:rPr lang="en-GB" altLang="en-US" baseline="30000">
                <a:solidFill>
                  <a:srgbClr val="010066"/>
                </a:solidFill>
              </a:rPr>
              <a:t>2</a:t>
            </a:r>
            <a:r>
              <a:rPr lang="en-GB" altLang="en-US">
                <a:solidFill>
                  <a:srgbClr val="010066"/>
                </a:solidFill>
              </a:rPr>
              <a:t> </a:t>
            </a:r>
          </a:p>
        </p:txBody>
      </p:sp>
      <p:sp>
        <p:nvSpPr>
          <p:cNvPr id="28" name="TextBox 40">
            <a:extLst>
              <a:ext uri="{FF2B5EF4-FFF2-40B4-BE49-F238E27FC236}">
                <a16:creationId xmlns:a16="http://schemas.microsoft.com/office/drawing/2014/main" id="{F1086DA9-8B2D-4A92-94B8-F0D17CA6F971}"/>
              </a:ext>
            </a:extLst>
          </p:cNvPr>
          <p:cNvSpPr txBox="1">
            <a:spLocks noChangeArrowheads="1"/>
          </p:cNvSpPr>
          <p:nvPr/>
        </p:nvSpPr>
        <p:spPr bwMode="auto">
          <a:xfrm>
            <a:off x="2254250" y="4573588"/>
            <a:ext cx="4216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 e = 0.5 – 0.3 = </a:t>
            </a:r>
            <a:r>
              <a:rPr lang="en-GB" altLang="en-US" b="1">
                <a:solidFill>
                  <a:srgbClr val="286DA6"/>
                </a:solidFill>
              </a:rPr>
              <a:t>0.2</a:t>
            </a:r>
            <a:r>
              <a:rPr lang="en-GB" altLang="en-US" sz="1000" b="1">
                <a:solidFill>
                  <a:srgbClr val="286DA6"/>
                </a:solidFill>
              </a:rPr>
              <a:t> </a:t>
            </a:r>
            <a:r>
              <a:rPr lang="en-GB" altLang="en-US" b="1">
                <a:solidFill>
                  <a:srgbClr val="286DA6"/>
                </a:solidFill>
              </a:rPr>
              <a:t>m</a:t>
            </a:r>
          </a:p>
        </p:txBody>
      </p:sp>
      <p:sp>
        <p:nvSpPr>
          <p:cNvPr id="38" name="Rectangle 37">
            <a:extLst>
              <a:ext uri="{FF2B5EF4-FFF2-40B4-BE49-F238E27FC236}">
                <a16:creationId xmlns:a16="http://schemas.microsoft.com/office/drawing/2014/main" id="{154918CC-4FE8-4A60-B142-E49A8EBD23EF}"/>
              </a:ext>
            </a:extLst>
          </p:cNvPr>
          <p:cNvSpPr>
            <a:spLocks noChangeArrowheads="1"/>
          </p:cNvSpPr>
          <p:nvPr/>
        </p:nvSpPr>
        <p:spPr bwMode="auto">
          <a:xfrm>
            <a:off x="358775" y="3302000"/>
            <a:ext cx="1457325" cy="501650"/>
          </a:xfrm>
          <a:prstGeom prst="rect">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9" name="Text Box 62">
            <a:extLst>
              <a:ext uri="{FF2B5EF4-FFF2-40B4-BE49-F238E27FC236}">
                <a16:creationId xmlns:a16="http://schemas.microsoft.com/office/drawing/2014/main" id="{8A573C1D-F71E-46EA-B5F9-CA118EC934BD}"/>
              </a:ext>
            </a:extLst>
          </p:cNvPr>
          <p:cNvSpPr txBox="1">
            <a:spLocks noChangeArrowheads="1"/>
          </p:cNvSpPr>
          <p:nvPr/>
        </p:nvSpPr>
        <p:spPr bwMode="auto">
          <a:xfrm>
            <a:off x="358775" y="3309938"/>
            <a:ext cx="1457325" cy="461962"/>
          </a:xfrm>
          <a:prstGeom prst="rect">
            <a:avLst/>
          </a:prstGeom>
          <a:noFill/>
          <a:ln w="38100" algn="ctr">
            <a:noFill/>
            <a:miter lim="800000"/>
            <a:headEnd/>
            <a:tailEnd/>
          </a:ln>
        </p:spPr>
        <p:txBody>
          <a:bodyPr anchor="ctr">
            <a:spAutoFit/>
          </a:bodyPr>
          <a:lstStyle/>
          <a:p>
            <a:pPr algn="ctr" eaLnBrk="1" hangingPunct="1">
              <a:defRPr/>
            </a:pPr>
            <a:r>
              <a:rPr lang="en-GB" b="1" dirty="0">
                <a:solidFill>
                  <a:schemeClr val="bg1">
                    <a:lumMod val="95000"/>
                  </a:schemeClr>
                </a:solidFill>
                <a:latin typeface="Arial" charset="0"/>
              </a:rPr>
              <a:t>step 1</a:t>
            </a:r>
            <a:endParaRPr lang="en-GB" b="1" baseline="30000" dirty="0">
              <a:solidFill>
                <a:schemeClr val="bg1">
                  <a:lumMod val="95000"/>
                </a:schemeClr>
              </a:solidFill>
              <a:latin typeface="Arial" charset="0"/>
            </a:endParaRPr>
          </a:p>
        </p:txBody>
      </p:sp>
      <p:sp>
        <p:nvSpPr>
          <p:cNvPr id="40" name="Rectangle 39">
            <a:extLst>
              <a:ext uri="{FF2B5EF4-FFF2-40B4-BE49-F238E27FC236}">
                <a16:creationId xmlns:a16="http://schemas.microsoft.com/office/drawing/2014/main" id="{6A699B8C-F72F-4AA7-B96A-9FFA615475CE}"/>
              </a:ext>
            </a:extLst>
          </p:cNvPr>
          <p:cNvSpPr>
            <a:spLocks noChangeArrowheads="1"/>
          </p:cNvSpPr>
          <p:nvPr/>
        </p:nvSpPr>
        <p:spPr bwMode="auto">
          <a:xfrm>
            <a:off x="2003425" y="3070225"/>
            <a:ext cx="4194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Choose the right formula:</a:t>
            </a:r>
            <a:endParaRPr lang="en-GB" altLang="en-US" baseline="30000">
              <a:solidFill>
                <a:srgbClr val="010066"/>
              </a:solidFill>
            </a:endParaRPr>
          </a:p>
        </p:txBody>
      </p:sp>
      <p:sp>
        <p:nvSpPr>
          <p:cNvPr id="41" name="Rectangle 40">
            <a:extLst>
              <a:ext uri="{FF2B5EF4-FFF2-40B4-BE49-F238E27FC236}">
                <a16:creationId xmlns:a16="http://schemas.microsoft.com/office/drawing/2014/main" id="{72C6565F-6B03-480A-90C3-A430BA7DFB7E}"/>
              </a:ext>
            </a:extLst>
          </p:cNvPr>
          <p:cNvSpPr>
            <a:spLocks noChangeArrowheads="1"/>
          </p:cNvSpPr>
          <p:nvPr/>
        </p:nvSpPr>
        <p:spPr bwMode="auto">
          <a:xfrm>
            <a:off x="346075" y="4321175"/>
            <a:ext cx="1470025" cy="503238"/>
          </a:xfrm>
          <a:prstGeom prst="rect">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2" name="Text Box 63">
            <a:extLst>
              <a:ext uri="{FF2B5EF4-FFF2-40B4-BE49-F238E27FC236}">
                <a16:creationId xmlns:a16="http://schemas.microsoft.com/office/drawing/2014/main" id="{A3859161-F51D-4396-96E5-E1AAF40A63C0}"/>
              </a:ext>
            </a:extLst>
          </p:cNvPr>
          <p:cNvSpPr txBox="1">
            <a:spLocks noChangeArrowheads="1"/>
          </p:cNvSpPr>
          <p:nvPr/>
        </p:nvSpPr>
        <p:spPr bwMode="auto">
          <a:xfrm>
            <a:off x="357188" y="4327525"/>
            <a:ext cx="1447800" cy="461963"/>
          </a:xfrm>
          <a:prstGeom prst="rect">
            <a:avLst/>
          </a:prstGeom>
          <a:noFill/>
          <a:ln w="38100" algn="ctr">
            <a:noFill/>
            <a:miter lim="800000"/>
            <a:headEnd/>
            <a:tailEnd/>
          </a:ln>
        </p:spPr>
        <p:txBody>
          <a:bodyPr anchor="ctr">
            <a:spAutoFit/>
          </a:bodyPr>
          <a:lstStyle/>
          <a:p>
            <a:pPr algn="ctr" eaLnBrk="1" hangingPunct="1">
              <a:defRPr/>
            </a:pPr>
            <a:r>
              <a:rPr lang="en-GB" b="1" dirty="0">
                <a:solidFill>
                  <a:schemeClr val="bg1">
                    <a:lumMod val="95000"/>
                  </a:schemeClr>
                </a:solidFill>
                <a:latin typeface="Arial" charset="0"/>
              </a:rPr>
              <a:t>step 2</a:t>
            </a:r>
            <a:endParaRPr lang="en-GB" b="1" baseline="30000" dirty="0">
              <a:solidFill>
                <a:schemeClr val="bg1">
                  <a:lumMod val="95000"/>
                </a:schemeClr>
              </a:solidFill>
              <a:latin typeface="Arial" charset="0"/>
            </a:endParaRPr>
          </a:p>
        </p:txBody>
      </p:sp>
      <p:sp>
        <p:nvSpPr>
          <p:cNvPr id="43" name="Rectangle 42">
            <a:extLst>
              <a:ext uri="{FF2B5EF4-FFF2-40B4-BE49-F238E27FC236}">
                <a16:creationId xmlns:a16="http://schemas.microsoft.com/office/drawing/2014/main" id="{7DD4B426-AD3C-4B82-9B30-ADC0DFE81360}"/>
              </a:ext>
            </a:extLst>
          </p:cNvPr>
          <p:cNvSpPr>
            <a:spLocks noChangeArrowheads="1"/>
          </p:cNvSpPr>
          <p:nvPr/>
        </p:nvSpPr>
        <p:spPr bwMode="auto">
          <a:xfrm>
            <a:off x="1973263" y="4125913"/>
            <a:ext cx="4224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Work out the compression:</a:t>
            </a:r>
            <a:endParaRPr lang="en-GB" altLang="en-US" baseline="30000">
              <a:solidFill>
                <a:srgbClr val="010066"/>
              </a:solidFill>
            </a:endParaRPr>
          </a:p>
        </p:txBody>
      </p:sp>
      <p:sp>
        <p:nvSpPr>
          <p:cNvPr id="44" name="Rectangle 43">
            <a:extLst>
              <a:ext uri="{FF2B5EF4-FFF2-40B4-BE49-F238E27FC236}">
                <a16:creationId xmlns:a16="http://schemas.microsoft.com/office/drawing/2014/main" id="{0979CC27-0132-48AA-92D9-022204C3EA1D}"/>
              </a:ext>
            </a:extLst>
          </p:cNvPr>
          <p:cNvSpPr>
            <a:spLocks noChangeArrowheads="1"/>
          </p:cNvSpPr>
          <p:nvPr/>
        </p:nvSpPr>
        <p:spPr bwMode="auto">
          <a:xfrm>
            <a:off x="342900" y="5519738"/>
            <a:ext cx="1462088" cy="503237"/>
          </a:xfrm>
          <a:prstGeom prst="rect">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5" name="Text Box 61">
            <a:extLst>
              <a:ext uri="{FF2B5EF4-FFF2-40B4-BE49-F238E27FC236}">
                <a16:creationId xmlns:a16="http://schemas.microsoft.com/office/drawing/2014/main" id="{50FA3EDA-01DE-4137-924C-2F11C55234C7}"/>
              </a:ext>
            </a:extLst>
          </p:cNvPr>
          <p:cNvSpPr txBox="1">
            <a:spLocks noChangeArrowheads="1"/>
          </p:cNvSpPr>
          <p:nvPr/>
        </p:nvSpPr>
        <p:spPr bwMode="auto">
          <a:xfrm>
            <a:off x="354013" y="5526088"/>
            <a:ext cx="1498600" cy="461962"/>
          </a:xfrm>
          <a:prstGeom prst="rect">
            <a:avLst/>
          </a:prstGeom>
          <a:noFill/>
          <a:ln w="38100" algn="ctr">
            <a:noFill/>
            <a:miter lim="800000"/>
            <a:headEnd/>
            <a:tailEnd/>
          </a:ln>
        </p:spPr>
        <p:txBody>
          <a:bodyPr anchor="ctr">
            <a:spAutoFit/>
          </a:bodyPr>
          <a:lstStyle/>
          <a:p>
            <a:pPr algn="ctr" eaLnBrk="1" hangingPunct="1">
              <a:defRPr/>
            </a:pPr>
            <a:r>
              <a:rPr lang="en-GB" b="1" dirty="0">
                <a:solidFill>
                  <a:schemeClr val="bg1">
                    <a:lumMod val="95000"/>
                  </a:schemeClr>
                </a:solidFill>
                <a:latin typeface="Arial" charset="0"/>
              </a:rPr>
              <a:t>step 3</a:t>
            </a:r>
            <a:endParaRPr lang="en-GB" b="1" baseline="30000" dirty="0">
              <a:solidFill>
                <a:schemeClr val="bg1">
                  <a:lumMod val="95000"/>
                </a:schemeClr>
              </a:solidFill>
              <a:latin typeface="Arial" charset="0"/>
            </a:endParaRPr>
          </a:p>
        </p:txBody>
      </p:sp>
      <p:sp>
        <p:nvSpPr>
          <p:cNvPr id="46" name="Rectangle 45">
            <a:extLst>
              <a:ext uri="{FF2B5EF4-FFF2-40B4-BE49-F238E27FC236}">
                <a16:creationId xmlns:a16="http://schemas.microsoft.com/office/drawing/2014/main" id="{69323535-56BB-4BBA-96BE-31ED22C09D63}"/>
              </a:ext>
            </a:extLst>
          </p:cNvPr>
          <p:cNvSpPr>
            <a:spLocks noChangeArrowheads="1"/>
          </p:cNvSpPr>
          <p:nvPr/>
        </p:nvSpPr>
        <p:spPr bwMode="auto">
          <a:xfrm>
            <a:off x="1973263" y="5124450"/>
            <a:ext cx="4224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Input the values:</a:t>
            </a:r>
            <a:endParaRPr lang="en-GB" altLang="en-US" baseline="30000">
              <a:solidFill>
                <a:srgbClr val="010066"/>
              </a:solidFill>
            </a:endParaRPr>
          </a:p>
        </p:txBody>
      </p:sp>
      <p:sp>
        <p:nvSpPr>
          <p:cNvPr id="47" name="TextBox 390">
            <a:extLst>
              <a:ext uri="{FF2B5EF4-FFF2-40B4-BE49-F238E27FC236}">
                <a16:creationId xmlns:a16="http://schemas.microsoft.com/office/drawing/2014/main" id="{276506B5-85EA-40CF-BC5B-9C5D11F2D87A}"/>
              </a:ext>
            </a:extLst>
          </p:cNvPr>
          <p:cNvSpPr txBox="1">
            <a:spLocks noChangeArrowheads="1"/>
          </p:cNvSpPr>
          <p:nvPr/>
        </p:nvSpPr>
        <p:spPr bwMode="auto">
          <a:xfrm>
            <a:off x="2481263" y="6024563"/>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E</a:t>
            </a:r>
            <a:r>
              <a:rPr lang="en-GB" altLang="en-US" baseline="-25000"/>
              <a:t>e</a:t>
            </a:r>
            <a:r>
              <a:rPr lang="en-GB" altLang="en-US"/>
              <a:t> = </a:t>
            </a:r>
            <a:r>
              <a:rPr lang="en-GB" altLang="en-US" b="1">
                <a:solidFill>
                  <a:srgbClr val="286DA6"/>
                </a:solidFill>
              </a:rPr>
              <a:t>0.5</a:t>
            </a:r>
            <a:r>
              <a:rPr lang="en-GB" altLang="en-US" sz="1000" b="1">
                <a:solidFill>
                  <a:srgbClr val="286DA6"/>
                </a:solidFill>
              </a:rPr>
              <a:t> </a:t>
            </a:r>
            <a:r>
              <a:rPr lang="en-GB" altLang="en-US" b="1">
                <a:solidFill>
                  <a:srgbClr val="286DA6"/>
                </a:solidFill>
              </a:rPr>
              <a:t>J</a:t>
            </a:r>
          </a:p>
        </p:txBody>
      </p:sp>
      <p:pic>
        <p:nvPicPr>
          <p:cNvPr id="49" name="Picture 48" descr="Elasticity_20.3.png">
            <a:extLst>
              <a:ext uri="{FF2B5EF4-FFF2-40B4-BE49-F238E27FC236}">
                <a16:creationId xmlns:a16="http://schemas.microsoft.com/office/drawing/2014/main" id="{DF6291C9-8719-44DF-A200-6C9DA782938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50063" y="1219200"/>
            <a:ext cx="1639887"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id="{622510E4-6F8A-43AF-B2DB-9FC1F937A00C}"/>
              </a:ext>
            </a:extLst>
          </p:cNvPr>
          <p:cNvSpPr>
            <a:spLocks noChangeArrowheads="1"/>
          </p:cNvSpPr>
          <p:nvPr/>
        </p:nvSpPr>
        <p:spPr bwMode="auto">
          <a:xfrm>
            <a:off x="346075" y="1714500"/>
            <a:ext cx="5792788" cy="120015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After a force is applied, it is </a:t>
            </a:r>
            <a:r>
              <a:rPr lang="en-GB" altLang="en-US" b="1"/>
              <a:t>compressed</a:t>
            </a:r>
            <a:r>
              <a:rPr lang="en-GB" altLang="en-US"/>
              <a:t> to 30</a:t>
            </a:r>
            <a:r>
              <a:rPr lang="en-GB" altLang="en-US" sz="1000"/>
              <a:t> </a:t>
            </a:r>
            <a:r>
              <a:rPr lang="en-GB" altLang="en-US"/>
              <a:t>cm in length. Calculate the elastic potential energy stored. </a:t>
            </a:r>
          </a:p>
        </p:txBody>
      </p:sp>
      <p:pic>
        <p:nvPicPr>
          <p:cNvPr id="31771" name="Picture 50" descr="Elasticity_20.4.png">
            <a:extLst>
              <a:ext uri="{FF2B5EF4-FFF2-40B4-BE49-F238E27FC236}">
                <a16:creationId xmlns:a16="http://schemas.microsoft.com/office/drawing/2014/main" id="{44E537AE-E6DC-4021-980E-B6E5B25F9B6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30963" y="1539875"/>
            <a:ext cx="566737"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490" descr="spring1">
            <a:extLst>
              <a:ext uri="{FF2B5EF4-FFF2-40B4-BE49-F238E27FC236}">
                <a16:creationId xmlns:a16="http://schemas.microsoft.com/office/drawing/2014/main" id="{835CD5D3-57E2-462D-89CA-607C7D2BED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91490"/>
          <a:stretch>
            <a:fillRect/>
          </a:stretch>
        </p:blipFill>
        <p:spPr bwMode="auto">
          <a:xfrm>
            <a:off x="6910388" y="5802313"/>
            <a:ext cx="153828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Elasticity_20.5.png">
            <a:extLst>
              <a:ext uri="{FF2B5EF4-FFF2-40B4-BE49-F238E27FC236}">
                <a16:creationId xmlns:a16="http://schemas.microsoft.com/office/drawing/2014/main" id="{C7EAC62F-99AB-4A88-9FC3-369BC614385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80163" y="1547813"/>
            <a:ext cx="2249487"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Elasticity_20.5.png">
            <a:extLst>
              <a:ext uri="{FF2B5EF4-FFF2-40B4-BE49-F238E27FC236}">
                <a16:creationId xmlns:a16="http://schemas.microsoft.com/office/drawing/2014/main" id="{01906ED7-CBE7-4878-9CD6-5F26CBDBA72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21438" y="5822950"/>
            <a:ext cx="2249487"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Elasticity_20.5.png">
            <a:extLst>
              <a:ext uri="{FF2B5EF4-FFF2-40B4-BE49-F238E27FC236}">
                <a16:creationId xmlns:a16="http://schemas.microsoft.com/office/drawing/2014/main" id="{0ED5BDA4-CA86-47CA-972D-5144F097D98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21438" y="3381375"/>
            <a:ext cx="224948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9">
            <a:hlinkClick r:id="" action="ppaction://hlinkshowjump?jump=nextslide"/>
            <a:extLst>
              <a:ext uri="{FF2B5EF4-FFF2-40B4-BE49-F238E27FC236}">
                <a16:creationId xmlns:a16="http://schemas.microsoft.com/office/drawing/2014/main" id="{44F1DE2E-1793-425F-882B-508864587B5E}"/>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4" name="Picture 33">
            <a:extLst>
              <a:ext uri="{FF2B5EF4-FFF2-40B4-BE49-F238E27FC236}">
                <a16:creationId xmlns:a16="http://schemas.microsoft.com/office/drawing/2014/main" id="{485348C1-2789-4066-9634-F255F9F9477B}"/>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75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8" grpId="0" animBg="1"/>
      <p:bldP spid="40" grpId="0"/>
      <p:bldP spid="41" grpId="0" animBg="1"/>
      <p:bldP spid="42" grpId="0"/>
      <p:bldP spid="43" grpId="0"/>
      <p:bldP spid="44" grpId="0" animBg="1"/>
      <p:bldP spid="45" grpId="0"/>
      <p:bldP spid="46" grpId="0"/>
      <p:bldP spid="47" grpId="0"/>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a:extLst>
              <a:ext uri="{FF2B5EF4-FFF2-40B4-BE49-F238E27FC236}">
                <a16:creationId xmlns:a16="http://schemas.microsoft.com/office/drawing/2014/main" id="{8C4D16FC-CE79-434F-8A3B-C1FC626D7B54}"/>
              </a:ext>
            </a:extLst>
          </p:cNvPr>
          <p:cNvSpPr txBox="1">
            <a:spLocks noChangeArrowheads="1"/>
          </p:cNvSpPr>
          <p:nvPr/>
        </p:nvSpPr>
        <p:spPr bwMode="auto">
          <a:xfrm>
            <a:off x="347663" y="773113"/>
            <a:ext cx="8239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A force does 1</a:t>
            </a:r>
            <a:r>
              <a:rPr lang="en-GB" altLang="en-US" sz="1000"/>
              <a:t> </a:t>
            </a:r>
            <a:r>
              <a:rPr lang="en-GB" altLang="en-US"/>
              <a:t>J of work </a:t>
            </a:r>
            <a:r>
              <a:rPr lang="en-GB" altLang="en-US" b="1">
                <a:solidFill>
                  <a:srgbClr val="286DA6"/>
                </a:solidFill>
              </a:rPr>
              <a:t>extending</a:t>
            </a:r>
            <a:r>
              <a:rPr lang="en-GB" altLang="en-US"/>
              <a:t> a spring with a spring constant of 50</a:t>
            </a:r>
            <a:r>
              <a:rPr lang="en-GB" altLang="en-US" sz="1000"/>
              <a:t> </a:t>
            </a:r>
            <a:r>
              <a:rPr lang="en-GB" altLang="en-US"/>
              <a:t>N/m.</a:t>
            </a:r>
          </a:p>
        </p:txBody>
      </p:sp>
      <p:pic>
        <p:nvPicPr>
          <p:cNvPr id="32771" name="Picture 37" descr="Elasticity_21.1.png">
            <a:extLst>
              <a:ext uri="{FF2B5EF4-FFF2-40B4-BE49-F238E27FC236}">
                <a16:creationId xmlns:a16="http://schemas.microsoft.com/office/drawing/2014/main" id="{231C4BC1-2C31-431D-883E-A8FD926336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6988" y="3644900"/>
            <a:ext cx="566737"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91" descr="spring1">
            <a:extLst>
              <a:ext uri="{FF2B5EF4-FFF2-40B4-BE49-F238E27FC236}">
                <a16:creationId xmlns:a16="http://schemas.microsoft.com/office/drawing/2014/main" id="{D65F3D2B-BCA4-4E6A-B671-19FBD7746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5751" b="8870"/>
          <a:stretch>
            <a:fillRect/>
          </a:stretch>
        </p:blipFill>
        <p:spPr bwMode="auto">
          <a:xfrm>
            <a:off x="6905625" y="3663950"/>
            <a:ext cx="153828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4A7DE6A7-A91C-4A6E-A2D7-2374B25FDBFC}"/>
              </a:ext>
            </a:extLst>
          </p:cNvPr>
          <p:cNvSpPr>
            <a:spLocks noChangeArrowheads="1"/>
          </p:cNvSpPr>
          <p:nvPr/>
        </p:nvSpPr>
        <p:spPr bwMode="auto">
          <a:xfrm>
            <a:off x="6899275" y="1231900"/>
            <a:ext cx="1516063" cy="536416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17" name="Picture 492" descr="spring1">
            <a:extLst>
              <a:ext uri="{FF2B5EF4-FFF2-40B4-BE49-F238E27FC236}">
                <a16:creationId xmlns:a16="http://schemas.microsoft.com/office/drawing/2014/main" id="{A6F77E07-CCBF-4AB7-8F2D-8825F27338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6958"/>
          <a:stretch>
            <a:fillRect/>
          </a:stretch>
        </p:blipFill>
        <p:spPr bwMode="auto">
          <a:xfrm>
            <a:off x="6867525" y="1524000"/>
            <a:ext cx="1538288"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itle 1">
            <a:extLst>
              <a:ext uri="{FF2B5EF4-FFF2-40B4-BE49-F238E27FC236}">
                <a16:creationId xmlns:a16="http://schemas.microsoft.com/office/drawing/2014/main" id="{3B8D7997-3494-4F9F-9B78-A2FDB989C768}"/>
              </a:ext>
            </a:extLst>
          </p:cNvPr>
          <p:cNvSpPr>
            <a:spLocks noGrp="1"/>
          </p:cNvSpPr>
          <p:nvPr>
            <p:ph type="title"/>
          </p:nvPr>
        </p:nvSpPr>
        <p:spPr/>
        <p:txBody>
          <a:bodyPr/>
          <a:lstStyle/>
          <a:p>
            <a:r>
              <a:rPr lang="en-GB" altLang="en-US"/>
              <a:t>Extended calculation question part 1</a:t>
            </a:r>
          </a:p>
        </p:txBody>
      </p:sp>
      <p:pic>
        <p:nvPicPr>
          <p:cNvPr id="32776" name="Picture 49" descr="spring1">
            <a:extLst>
              <a:ext uri="{FF2B5EF4-FFF2-40B4-BE49-F238E27FC236}">
                <a16:creationId xmlns:a16="http://schemas.microsoft.com/office/drawing/2014/main" id="{74B2C1DF-77ED-4D9F-8225-C38A770773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91490"/>
          <a:stretch>
            <a:fillRect/>
          </a:stretch>
        </p:blipFill>
        <p:spPr bwMode="auto">
          <a:xfrm>
            <a:off x="6865938" y="5700713"/>
            <a:ext cx="153828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6">
            <a:extLst>
              <a:ext uri="{FF2B5EF4-FFF2-40B4-BE49-F238E27FC236}">
                <a16:creationId xmlns:a16="http://schemas.microsoft.com/office/drawing/2014/main" id="{B18BF7D1-F018-4473-A982-9183E46F6FA3}"/>
              </a:ext>
            </a:extLst>
          </p:cNvPr>
          <p:cNvSpPr txBox="1">
            <a:spLocks noChangeArrowheads="1"/>
          </p:cNvSpPr>
          <p:nvPr/>
        </p:nvSpPr>
        <p:spPr bwMode="auto">
          <a:xfrm>
            <a:off x="2600325" y="3419475"/>
            <a:ext cx="2803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rgbClr val="286DA6"/>
                </a:solidFill>
              </a:rPr>
              <a:t>W = E</a:t>
            </a:r>
            <a:r>
              <a:rPr lang="en-GB" altLang="en-US" b="1" baseline="-25000">
                <a:solidFill>
                  <a:srgbClr val="286DA6"/>
                </a:solidFill>
              </a:rPr>
              <a:t>e</a:t>
            </a:r>
            <a:r>
              <a:rPr lang="en-GB" altLang="en-US" b="1">
                <a:solidFill>
                  <a:srgbClr val="286DA6"/>
                </a:solidFill>
              </a:rPr>
              <a:t> = ½</a:t>
            </a:r>
            <a:r>
              <a:rPr lang="en-GB" altLang="en-US" sz="1000" b="1">
                <a:solidFill>
                  <a:srgbClr val="286DA6"/>
                </a:solidFill>
              </a:rPr>
              <a:t> </a:t>
            </a:r>
            <a:r>
              <a:rPr lang="en-GB" altLang="en-US" b="1">
                <a:solidFill>
                  <a:srgbClr val="286DA6"/>
                </a:solidFill>
              </a:rPr>
              <a:t>k</a:t>
            </a:r>
            <a:r>
              <a:rPr lang="en-GB" altLang="en-US" sz="1000" b="1">
                <a:solidFill>
                  <a:srgbClr val="286DA6"/>
                </a:solidFill>
              </a:rPr>
              <a:t> </a:t>
            </a:r>
            <a:r>
              <a:rPr lang="en-GB" altLang="en-US" b="1">
                <a:solidFill>
                  <a:srgbClr val="286DA6"/>
                </a:solidFill>
              </a:rPr>
              <a:t>e</a:t>
            </a:r>
            <a:r>
              <a:rPr lang="en-GB" altLang="en-US" b="1" baseline="30000">
                <a:solidFill>
                  <a:srgbClr val="286DA6"/>
                </a:solidFill>
              </a:rPr>
              <a:t>2</a:t>
            </a:r>
          </a:p>
        </p:txBody>
      </p:sp>
      <p:sp>
        <p:nvSpPr>
          <p:cNvPr id="4" name="Rectangle 37">
            <a:extLst>
              <a:ext uri="{FF2B5EF4-FFF2-40B4-BE49-F238E27FC236}">
                <a16:creationId xmlns:a16="http://schemas.microsoft.com/office/drawing/2014/main" id="{D54349F2-1F3E-4B06-9A4A-EF496C6544E9}"/>
              </a:ext>
            </a:extLst>
          </p:cNvPr>
          <p:cNvSpPr>
            <a:spLocks noChangeArrowheads="1"/>
          </p:cNvSpPr>
          <p:nvPr/>
        </p:nvSpPr>
        <p:spPr bwMode="auto">
          <a:xfrm>
            <a:off x="358775" y="3195638"/>
            <a:ext cx="1220788" cy="501650"/>
          </a:xfrm>
          <a:prstGeom prst="rect">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9" name="Text Box 61">
            <a:extLst>
              <a:ext uri="{FF2B5EF4-FFF2-40B4-BE49-F238E27FC236}">
                <a16:creationId xmlns:a16="http://schemas.microsoft.com/office/drawing/2014/main" id="{31444327-1217-4BA3-8A84-BBAEDCAAB364}"/>
              </a:ext>
            </a:extLst>
          </p:cNvPr>
          <p:cNvSpPr txBox="1">
            <a:spLocks noChangeArrowheads="1"/>
          </p:cNvSpPr>
          <p:nvPr/>
        </p:nvSpPr>
        <p:spPr bwMode="auto">
          <a:xfrm>
            <a:off x="358775" y="3203575"/>
            <a:ext cx="1220788" cy="461963"/>
          </a:xfrm>
          <a:prstGeom prst="rect">
            <a:avLst/>
          </a:prstGeom>
          <a:noFill/>
          <a:ln w="38100" algn="ctr">
            <a:noFill/>
            <a:miter lim="800000"/>
            <a:headEnd/>
            <a:tailEnd/>
          </a:ln>
        </p:spPr>
        <p:txBody>
          <a:bodyPr anchor="ctr">
            <a:spAutoFit/>
          </a:bodyPr>
          <a:lstStyle/>
          <a:p>
            <a:pPr algn="ctr" eaLnBrk="1" hangingPunct="1">
              <a:defRPr/>
            </a:pPr>
            <a:r>
              <a:rPr lang="en-GB" b="1" dirty="0">
                <a:solidFill>
                  <a:schemeClr val="bg1">
                    <a:lumMod val="95000"/>
                  </a:schemeClr>
                </a:solidFill>
                <a:latin typeface="Arial" charset="0"/>
              </a:rPr>
              <a:t>step 1</a:t>
            </a:r>
            <a:endParaRPr lang="en-GB" b="1" baseline="30000" dirty="0">
              <a:solidFill>
                <a:schemeClr val="bg1">
                  <a:lumMod val="95000"/>
                </a:schemeClr>
              </a:solidFill>
              <a:latin typeface="Arial" charset="0"/>
            </a:endParaRPr>
          </a:p>
        </p:txBody>
      </p:sp>
      <p:sp>
        <p:nvSpPr>
          <p:cNvPr id="40" name="Rectangle 39">
            <a:extLst>
              <a:ext uri="{FF2B5EF4-FFF2-40B4-BE49-F238E27FC236}">
                <a16:creationId xmlns:a16="http://schemas.microsoft.com/office/drawing/2014/main" id="{2F327F43-6DDA-4734-9B4A-052E02489165}"/>
              </a:ext>
            </a:extLst>
          </p:cNvPr>
          <p:cNvSpPr>
            <a:spLocks noChangeArrowheads="1"/>
          </p:cNvSpPr>
          <p:nvPr/>
        </p:nvSpPr>
        <p:spPr bwMode="auto">
          <a:xfrm>
            <a:off x="1836738" y="2943225"/>
            <a:ext cx="385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Choose the right formula:</a:t>
            </a:r>
            <a:endParaRPr lang="en-GB" altLang="en-US" baseline="30000">
              <a:solidFill>
                <a:srgbClr val="010066"/>
              </a:solidFill>
            </a:endParaRPr>
          </a:p>
        </p:txBody>
      </p:sp>
      <p:sp>
        <p:nvSpPr>
          <p:cNvPr id="32801" name="Rectangle 40">
            <a:extLst>
              <a:ext uri="{FF2B5EF4-FFF2-40B4-BE49-F238E27FC236}">
                <a16:creationId xmlns:a16="http://schemas.microsoft.com/office/drawing/2014/main" id="{77C7DAC2-642D-4C81-962F-C1950FE0C5DE}"/>
              </a:ext>
            </a:extLst>
          </p:cNvPr>
          <p:cNvSpPr>
            <a:spLocks noChangeArrowheads="1"/>
          </p:cNvSpPr>
          <p:nvPr/>
        </p:nvSpPr>
        <p:spPr bwMode="auto">
          <a:xfrm>
            <a:off x="342900" y="4973638"/>
            <a:ext cx="1247775" cy="503237"/>
          </a:xfrm>
          <a:prstGeom prst="rect">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2" name="Text Box 612">
            <a:extLst>
              <a:ext uri="{FF2B5EF4-FFF2-40B4-BE49-F238E27FC236}">
                <a16:creationId xmlns:a16="http://schemas.microsoft.com/office/drawing/2014/main" id="{BBFD763E-C973-4CF2-9243-A121194EB2BE}"/>
              </a:ext>
            </a:extLst>
          </p:cNvPr>
          <p:cNvSpPr txBox="1">
            <a:spLocks noChangeArrowheads="1"/>
          </p:cNvSpPr>
          <p:nvPr/>
        </p:nvSpPr>
        <p:spPr bwMode="auto">
          <a:xfrm>
            <a:off x="358775" y="4991100"/>
            <a:ext cx="1208088" cy="461963"/>
          </a:xfrm>
          <a:prstGeom prst="rect">
            <a:avLst/>
          </a:prstGeom>
          <a:noFill/>
          <a:ln w="38100" algn="ctr">
            <a:noFill/>
            <a:miter lim="800000"/>
            <a:headEnd/>
            <a:tailEnd/>
          </a:ln>
        </p:spPr>
        <p:txBody>
          <a:bodyPr anchor="ctr">
            <a:spAutoFit/>
          </a:bodyPr>
          <a:lstStyle/>
          <a:p>
            <a:pPr algn="ctr" eaLnBrk="1" hangingPunct="1">
              <a:defRPr/>
            </a:pPr>
            <a:r>
              <a:rPr lang="en-GB" b="1" dirty="0">
                <a:solidFill>
                  <a:schemeClr val="bg1">
                    <a:lumMod val="95000"/>
                  </a:schemeClr>
                </a:solidFill>
                <a:latin typeface="Arial" charset="0"/>
              </a:rPr>
              <a:t>step 2</a:t>
            </a:r>
            <a:endParaRPr lang="en-GB" b="1" baseline="30000" dirty="0">
              <a:solidFill>
                <a:schemeClr val="bg1">
                  <a:lumMod val="95000"/>
                </a:schemeClr>
              </a:solidFill>
              <a:latin typeface="Arial" charset="0"/>
            </a:endParaRPr>
          </a:p>
        </p:txBody>
      </p:sp>
      <p:sp>
        <p:nvSpPr>
          <p:cNvPr id="43" name="Rectangle 42">
            <a:extLst>
              <a:ext uri="{FF2B5EF4-FFF2-40B4-BE49-F238E27FC236}">
                <a16:creationId xmlns:a16="http://schemas.microsoft.com/office/drawing/2014/main" id="{4E2C2D30-2429-4FD5-AAC1-6F0718202ABB}"/>
              </a:ext>
            </a:extLst>
          </p:cNvPr>
          <p:cNvSpPr>
            <a:spLocks noChangeArrowheads="1"/>
          </p:cNvSpPr>
          <p:nvPr/>
        </p:nvSpPr>
        <p:spPr bwMode="auto">
          <a:xfrm>
            <a:off x="1824038" y="4176713"/>
            <a:ext cx="4532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Rearrange the formula to find e:</a:t>
            </a:r>
            <a:endParaRPr lang="en-GB" altLang="en-US" baseline="30000">
              <a:solidFill>
                <a:srgbClr val="010066"/>
              </a:solidFill>
            </a:endParaRPr>
          </a:p>
        </p:txBody>
      </p:sp>
      <p:sp>
        <p:nvSpPr>
          <p:cNvPr id="32798" name="TextBox 401">
            <a:extLst>
              <a:ext uri="{FF2B5EF4-FFF2-40B4-BE49-F238E27FC236}">
                <a16:creationId xmlns:a16="http://schemas.microsoft.com/office/drawing/2014/main" id="{7D27A46D-E366-4797-8BE9-EC8F1181E80F}"/>
              </a:ext>
            </a:extLst>
          </p:cNvPr>
          <p:cNvSpPr txBox="1">
            <a:spLocks noChangeArrowheads="1"/>
          </p:cNvSpPr>
          <p:nvPr/>
        </p:nvSpPr>
        <p:spPr bwMode="auto">
          <a:xfrm>
            <a:off x="2790825" y="4857750"/>
            <a:ext cx="8556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e</a:t>
            </a:r>
            <a:r>
              <a:rPr lang="en-GB" altLang="en-US" baseline="30000">
                <a:solidFill>
                  <a:srgbClr val="010066"/>
                </a:solidFill>
              </a:rPr>
              <a:t>2</a:t>
            </a:r>
            <a:r>
              <a:rPr lang="en-GB" altLang="en-US"/>
              <a:t> =</a:t>
            </a:r>
            <a:endParaRPr lang="en-GB" altLang="en-US" b="1">
              <a:solidFill>
                <a:schemeClr val="bg1"/>
              </a:solidFill>
            </a:endParaRPr>
          </a:p>
        </p:txBody>
      </p:sp>
      <p:sp>
        <p:nvSpPr>
          <p:cNvPr id="32799" name="Rectangle 29">
            <a:extLst>
              <a:ext uri="{FF2B5EF4-FFF2-40B4-BE49-F238E27FC236}">
                <a16:creationId xmlns:a16="http://schemas.microsoft.com/office/drawing/2014/main" id="{80E0C39C-C792-4803-A205-727F416E5D53}"/>
              </a:ext>
            </a:extLst>
          </p:cNvPr>
          <p:cNvSpPr>
            <a:spLocks noChangeArrowheads="1"/>
          </p:cNvSpPr>
          <p:nvPr/>
        </p:nvSpPr>
        <p:spPr bwMode="auto">
          <a:xfrm>
            <a:off x="3646488" y="4673600"/>
            <a:ext cx="638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2</a:t>
            </a:r>
            <a:r>
              <a:rPr lang="en-GB" altLang="en-US" sz="1000"/>
              <a:t> </a:t>
            </a:r>
            <a:r>
              <a:rPr lang="en-GB" altLang="en-US"/>
              <a:t>W</a:t>
            </a:r>
            <a:br>
              <a:rPr lang="en-GB" altLang="en-US"/>
            </a:br>
            <a:r>
              <a:rPr lang="en-GB" altLang="en-US"/>
              <a:t>k</a:t>
            </a:r>
          </a:p>
        </p:txBody>
      </p:sp>
      <p:cxnSp>
        <p:nvCxnSpPr>
          <p:cNvPr id="32800" name="Straight Connector 31">
            <a:extLst>
              <a:ext uri="{FF2B5EF4-FFF2-40B4-BE49-F238E27FC236}">
                <a16:creationId xmlns:a16="http://schemas.microsoft.com/office/drawing/2014/main" id="{3462E70C-3A7C-46F7-8BEB-4EF6D95597BD}"/>
              </a:ext>
            </a:extLst>
          </p:cNvPr>
          <p:cNvCxnSpPr>
            <a:cxnSpLocks noChangeShapeType="1"/>
          </p:cNvCxnSpPr>
          <p:nvPr/>
        </p:nvCxnSpPr>
        <p:spPr bwMode="auto">
          <a:xfrm>
            <a:off x="3646488" y="5062538"/>
            <a:ext cx="638175" cy="0"/>
          </a:xfrm>
          <a:prstGeom prst="line">
            <a:avLst/>
          </a:prstGeom>
          <a:noFill/>
          <a:ln w="38100" algn="ctr">
            <a:solidFill>
              <a:srgbClr val="010066"/>
            </a:solidFill>
            <a:round/>
            <a:headEnd/>
            <a:tailEnd/>
          </a:ln>
          <a:extLst>
            <a:ext uri="{909E8E84-426E-40DD-AFC4-6F175D3DCCD1}">
              <a14:hiddenFill xmlns:a14="http://schemas.microsoft.com/office/drawing/2010/main">
                <a:noFill/>
              </a14:hiddenFill>
            </a:ext>
          </a:extLst>
        </p:spPr>
      </p:cxnSp>
      <p:sp>
        <p:nvSpPr>
          <p:cNvPr id="32795" name="TextBox 40">
            <a:extLst>
              <a:ext uri="{FF2B5EF4-FFF2-40B4-BE49-F238E27FC236}">
                <a16:creationId xmlns:a16="http://schemas.microsoft.com/office/drawing/2014/main" id="{F2AB9D79-D6E8-40C4-A03B-F7E9132882FF}"/>
              </a:ext>
            </a:extLst>
          </p:cNvPr>
          <p:cNvSpPr txBox="1">
            <a:spLocks noChangeArrowheads="1"/>
          </p:cNvSpPr>
          <p:nvPr/>
        </p:nvSpPr>
        <p:spPr bwMode="auto">
          <a:xfrm>
            <a:off x="2719388" y="5749925"/>
            <a:ext cx="1116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286DA6"/>
                </a:solidFill>
              </a:rPr>
              <a:t>e</a:t>
            </a:r>
            <a:r>
              <a:rPr lang="en-GB" altLang="en-US" baseline="30000">
                <a:solidFill>
                  <a:schemeClr val="bg1"/>
                </a:solidFill>
              </a:rPr>
              <a:t>2</a:t>
            </a:r>
            <a:r>
              <a:rPr lang="en-GB" altLang="en-US" b="1">
                <a:solidFill>
                  <a:srgbClr val="286DA6"/>
                </a:solidFill>
              </a:rPr>
              <a:t>=</a:t>
            </a:r>
            <a:endParaRPr lang="en-GB" altLang="en-US" b="1">
              <a:solidFill>
                <a:schemeClr val="bg1"/>
              </a:solidFill>
            </a:endParaRPr>
          </a:p>
        </p:txBody>
      </p:sp>
      <p:sp>
        <p:nvSpPr>
          <p:cNvPr id="32796" name="Rectangle 35">
            <a:extLst>
              <a:ext uri="{FF2B5EF4-FFF2-40B4-BE49-F238E27FC236}">
                <a16:creationId xmlns:a16="http://schemas.microsoft.com/office/drawing/2014/main" id="{3FEAE8AB-0146-4A43-8625-29E6ECFCFF77}"/>
              </a:ext>
            </a:extLst>
          </p:cNvPr>
          <p:cNvSpPr>
            <a:spLocks noChangeArrowheads="1"/>
          </p:cNvSpPr>
          <p:nvPr/>
        </p:nvSpPr>
        <p:spPr bwMode="auto">
          <a:xfrm>
            <a:off x="3933825" y="5565775"/>
            <a:ext cx="682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286DA6"/>
                </a:solidFill>
              </a:rPr>
              <a:t>2</a:t>
            </a:r>
            <a:r>
              <a:rPr lang="en-GB" altLang="en-US" sz="1000" b="1">
                <a:solidFill>
                  <a:srgbClr val="286DA6"/>
                </a:solidFill>
              </a:rPr>
              <a:t> </a:t>
            </a:r>
            <a:r>
              <a:rPr lang="en-GB" altLang="en-US" b="1">
                <a:solidFill>
                  <a:srgbClr val="286DA6"/>
                </a:solidFill>
              </a:rPr>
              <a:t>W</a:t>
            </a:r>
            <a:br>
              <a:rPr lang="en-GB" altLang="en-US" b="1">
                <a:solidFill>
                  <a:srgbClr val="286DA6"/>
                </a:solidFill>
              </a:rPr>
            </a:br>
            <a:r>
              <a:rPr lang="en-GB" altLang="en-US" b="1">
                <a:solidFill>
                  <a:srgbClr val="286DA6"/>
                </a:solidFill>
              </a:rPr>
              <a:t>k</a:t>
            </a:r>
          </a:p>
        </p:txBody>
      </p:sp>
      <p:cxnSp>
        <p:nvCxnSpPr>
          <p:cNvPr id="32797" name="Straight Connector 36">
            <a:extLst>
              <a:ext uri="{FF2B5EF4-FFF2-40B4-BE49-F238E27FC236}">
                <a16:creationId xmlns:a16="http://schemas.microsoft.com/office/drawing/2014/main" id="{3AC573DB-E234-4B40-918C-43AF0867BA40}"/>
              </a:ext>
            </a:extLst>
          </p:cNvPr>
          <p:cNvCxnSpPr>
            <a:cxnSpLocks noChangeShapeType="1"/>
            <a:stCxn id="32796" idx="1"/>
            <a:endCxn id="32796" idx="3"/>
          </p:cNvCxnSpPr>
          <p:nvPr/>
        </p:nvCxnSpPr>
        <p:spPr bwMode="auto">
          <a:xfrm>
            <a:off x="3933825" y="5981700"/>
            <a:ext cx="682625" cy="0"/>
          </a:xfrm>
          <a:prstGeom prst="line">
            <a:avLst/>
          </a:prstGeom>
          <a:noFill/>
          <a:ln w="38100" algn="ctr">
            <a:solidFill>
              <a:srgbClr val="286DA6"/>
            </a:solidFill>
            <a:round/>
            <a:headEnd/>
            <a:tailEnd/>
          </a:ln>
          <a:extLst>
            <a:ext uri="{909E8E84-426E-40DD-AFC4-6F175D3DCCD1}">
              <a14:hiddenFill xmlns:a14="http://schemas.microsoft.com/office/drawing/2010/main">
                <a:noFill/>
              </a14:hiddenFill>
            </a:ext>
          </a:extLst>
        </p:spPr>
      </p:cxnSp>
      <p:sp>
        <p:nvSpPr>
          <p:cNvPr id="32794" name="TextBox 48">
            <a:extLst>
              <a:ext uri="{FF2B5EF4-FFF2-40B4-BE49-F238E27FC236}">
                <a16:creationId xmlns:a16="http://schemas.microsoft.com/office/drawing/2014/main" id="{343F08A2-436A-4B54-BCA8-352D7452FD40}"/>
              </a:ext>
            </a:extLst>
          </p:cNvPr>
          <p:cNvSpPr txBox="1">
            <a:spLocks noChangeArrowheads="1"/>
          </p:cNvSpPr>
          <p:nvPr/>
        </p:nvSpPr>
        <p:spPr bwMode="auto">
          <a:xfrm>
            <a:off x="3514725" y="5611813"/>
            <a:ext cx="8445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4800" b="1">
                <a:solidFill>
                  <a:srgbClr val="286DA6"/>
                </a:solidFill>
              </a:rPr>
              <a:t>√</a:t>
            </a:r>
          </a:p>
        </p:txBody>
      </p:sp>
      <p:sp>
        <p:nvSpPr>
          <p:cNvPr id="37" name="Rectangle 36">
            <a:extLst>
              <a:ext uri="{FF2B5EF4-FFF2-40B4-BE49-F238E27FC236}">
                <a16:creationId xmlns:a16="http://schemas.microsoft.com/office/drawing/2014/main" id="{BD28F68F-CDA3-4456-94BC-EA46395352AD}"/>
              </a:ext>
            </a:extLst>
          </p:cNvPr>
          <p:cNvSpPr>
            <a:spLocks noChangeArrowheads="1"/>
          </p:cNvSpPr>
          <p:nvPr/>
        </p:nvSpPr>
        <p:spPr bwMode="auto">
          <a:xfrm>
            <a:off x="347663" y="1779588"/>
            <a:ext cx="4770437" cy="83185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If the original length of the spring was 20</a:t>
            </a:r>
            <a:r>
              <a:rPr lang="en-GB" altLang="en-US" sz="1000"/>
              <a:t> </a:t>
            </a:r>
            <a:r>
              <a:rPr lang="en-GB" altLang="en-US"/>
              <a:t>cm, how long is it now? </a:t>
            </a:r>
          </a:p>
        </p:txBody>
      </p:sp>
      <p:pic>
        <p:nvPicPr>
          <p:cNvPr id="41" name="Picture 40" descr="Elasticity_21.2.png">
            <a:extLst>
              <a:ext uri="{FF2B5EF4-FFF2-40B4-BE49-F238E27FC236}">
                <a16:creationId xmlns:a16="http://schemas.microsoft.com/office/drawing/2014/main" id="{E59D6CE1-3846-4D48-B1C8-02824E1992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0000" y="1557338"/>
            <a:ext cx="566738"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1" descr="Elasticity_20.5.png">
            <a:extLst>
              <a:ext uri="{FF2B5EF4-FFF2-40B4-BE49-F238E27FC236}">
                <a16:creationId xmlns:a16="http://schemas.microsoft.com/office/drawing/2014/main" id="{C086CF92-EEF2-4D92-927D-7613381151D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21438" y="1479550"/>
            <a:ext cx="224948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2" descr="Elasticity_20.5.png">
            <a:extLst>
              <a:ext uri="{FF2B5EF4-FFF2-40B4-BE49-F238E27FC236}">
                <a16:creationId xmlns:a16="http://schemas.microsoft.com/office/drawing/2014/main" id="{69FD13E0-B408-494C-BC5F-1D9798DD88A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21438" y="3597275"/>
            <a:ext cx="224948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Elasticity_20.5.png">
            <a:extLst>
              <a:ext uri="{FF2B5EF4-FFF2-40B4-BE49-F238E27FC236}">
                <a16:creationId xmlns:a16="http://schemas.microsoft.com/office/drawing/2014/main" id="{ED8351F5-1BCA-4095-B944-18A01B6D0E5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21438" y="5743575"/>
            <a:ext cx="2249487"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a:hlinkClick r:id="" action="ppaction://hlinkshowjump?jump=nextslide"/>
            <a:extLst>
              <a:ext uri="{FF2B5EF4-FFF2-40B4-BE49-F238E27FC236}">
                <a16:creationId xmlns:a16="http://schemas.microsoft.com/office/drawing/2014/main" id="{8C1F7F3C-F9A5-4122-AA2B-30B2568B3BB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1" name="Picture 30">
            <a:extLst>
              <a:ext uri="{FF2B5EF4-FFF2-40B4-BE49-F238E27FC236}">
                <a16:creationId xmlns:a16="http://schemas.microsoft.com/office/drawing/2014/main" id="{571292B9-9983-431F-98AC-9C4685B565A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280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279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279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2800"/>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279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279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279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2794"/>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6" grpId="0"/>
      <p:bldP spid="4" grpId="0" animBg="1"/>
      <p:bldP spid="39" grpId="0"/>
      <p:bldP spid="40" grpId="0"/>
      <p:bldP spid="32801" grpId="0" animBg="1"/>
      <p:bldP spid="42" grpId="0"/>
      <p:bldP spid="43" grpId="0"/>
      <p:bldP spid="32798" grpId="0"/>
      <p:bldP spid="32799" grpId="0"/>
      <p:bldP spid="32795" grpId="0"/>
      <p:bldP spid="32796" grpId="0"/>
      <p:bldP spid="327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Developing and Using Models</a:t>
            </a:r>
          </a:p>
          <a:p>
            <a:pPr>
              <a:buSzPct val="100000"/>
            </a:pPr>
            <a:r>
              <a:rPr lang="en-GB" sz="1600" dirty="0"/>
              <a:t>Planning and Carrying Out Investigations</a:t>
            </a:r>
          </a:p>
          <a:p>
            <a:pPr>
              <a:buSzPct val="100000"/>
            </a:pPr>
            <a:r>
              <a:rPr lang="en-GB" sz="1600" dirty="0" err="1"/>
              <a:t>Analyzing</a:t>
            </a:r>
            <a:r>
              <a:rPr lang="en-GB" sz="1600" dirty="0"/>
              <a:t> and Interpreting Data</a:t>
            </a:r>
          </a:p>
          <a:p>
            <a:pPr>
              <a:buSzPct val="100000"/>
            </a:pPr>
            <a:r>
              <a:rPr lang="en-GB" sz="1600" dirty="0"/>
              <a:t>Using Mathematics and Computational Thinking</a:t>
            </a:r>
          </a:p>
          <a:p>
            <a:pPr>
              <a:buSzPct val="100000"/>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3. Scale, Proportion, and Quantity</a:t>
            </a:r>
          </a:p>
          <a:p>
            <a:r>
              <a:rPr lang="en-GB" sz="1600" dirty="0"/>
              <a:t>5. Energy and Matter</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a:extLst>
              <a:ext uri="{FF2B5EF4-FFF2-40B4-BE49-F238E27FC236}">
                <a16:creationId xmlns:a16="http://schemas.microsoft.com/office/drawing/2014/main" id="{F2956063-BD25-4A5E-94AB-BFDC42DA7970}"/>
              </a:ext>
            </a:extLst>
          </p:cNvPr>
          <p:cNvSpPr txBox="1">
            <a:spLocks noChangeArrowheads="1"/>
          </p:cNvSpPr>
          <p:nvPr/>
        </p:nvSpPr>
        <p:spPr bwMode="auto">
          <a:xfrm>
            <a:off x="347663" y="773113"/>
            <a:ext cx="8239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A force does 1</a:t>
            </a:r>
            <a:r>
              <a:rPr lang="en-GB" altLang="en-US" sz="1000"/>
              <a:t> </a:t>
            </a:r>
            <a:r>
              <a:rPr lang="en-GB" altLang="en-US"/>
              <a:t>J of work </a:t>
            </a:r>
            <a:r>
              <a:rPr lang="en-GB" altLang="en-US" b="1">
                <a:solidFill>
                  <a:srgbClr val="286DA6"/>
                </a:solidFill>
              </a:rPr>
              <a:t>extending</a:t>
            </a:r>
            <a:r>
              <a:rPr lang="en-GB" altLang="en-US"/>
              <a:t> a spring with a spring constant of 50</a:t>
            </a:r>
            <a:r>
              <a:rPr lang="en-GB" altLang="en-US" sz="1000"/>
              <a:t> </a:t>
            </a:r>
            <a:r>
              <a:rPr lang="en-GB" altLang="en-US"/>
              <a:t>N/m.</a:t>
            </a:r>
          </a:p>
        </p:txBody>
      </p:sp>
      <p:sp>
        <p:nvSpPr>
          <p:cNvPr id="33795" name="Title 1">
            <a:extLst>
              <a:ext uri="{FF2B5EF4-FFF2-40B4-BE49-F238E27FC236}">
                <a16:creationId xmlns:a16="http://schemas.microsoft.com/office/drawing/2014/main" id="{FA98BBCA-CDFF-4975-9BE1-D2DB96CE88F2}"/>
              </a:ext>
            </a:extLst>
          </p:cNvPr>
          <p:cNvSpPr>
            <a:spLocks noGrp="1"/>
          </p:cNvSpPr>
          <p:nvPr>
            <p:ph type="title"/>
          </p:nvPr>
        </p:nvSpPr>
        <p:spPr/>
        <p:txBody>
          <a:bodyPr/>
          <a:lstStyle/>
          <a:p>
            <a:r>
              <a:rPr lang="en-GB" altLang="en-US"/>
              <a:t>Extended calculation question part 2</a:t>
            </a:r>
          </a:p>
        </p:txBody>
      </p:sp>
      <p:sp>
        <p:nvSpPr>
          <p:cNvPr id="27" name="TextBox 39">
            <a:extLst>
              <a:ext uri="{FF2B5EF4-FFF2-40B4-BE49-F238E27FC236}">
                <a16:creationId xmlns:a16="http://schemas.microsoft.com/office/drawing/2014/main" id="{B2C05BE5-1ED8-48F4-A39E-304EE12B7877}"/>
              </a:ext>
            </a:extLst>
          </p:cNvPr>
          <p:cNvSpPr txBox="1">
            <a:spLocks noChangeArrowheads="1"/>
          </p:cNvSpPr>
          <p:nvPr/>
        </p:nvSpPr>
        <p:spPr bwMode="auto">
          <a:xfrm>
            <a:off x="2363788" y="5921375"/>
            <a:ext cx="2587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length = </a:t>
            </a:r>
            <a:r>
              <a:rPr lang="en-GB" altLang="en-US">
                <a:solidFill>
                  <a:srgbClr val="010066"/>
                </a:solidFill>
              </a:rPr>
              <a:t>0.2 + 0.2 </a:t>
            </a:r>
          </a:p>
        </p:txBody>
      </p:sp>
      <p:sp>
        <p:nvSpPr>
          <p:cNvPr id="4" name="Rectangle 37">
            <a:extLst>
              <a:ext uri="{FF2B5EF4-FFF2-40B4-BE49-F238E27FC236}">
                <a16:creationId xmlns:a16="http://schemas.microsoft.com/office/drawing/2014/main" id="{A05412B9-E73F-4742-B100-DB004C3423CC}"/>
              </a:ext>
            </a:extLst>
          </p:cNvPr>
          <p:cNvSpPr>
            <a:spLocks noChangeArrowheads="1"/>
          </p:cNvSpPr>
          <p:nvPr/>
        </p:nvSpPr>
        <p:spPr bwMode="auto">
          <a:xfrm>
            <a:off x="347663" y="3656013"/>
            <a:ext cx="1231900" cy="501650"/>
          </a:xfrm>
          <a:prstGeom prst="rect">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9" name="Text Box 61">
            <a:extLst>
              <a:ext uri="{FF2B5EF4-FFF2-40B4-BE49-F238E27FC236}">
                <a16:creationId xmlns:a16="http://schemas.microsoft.com/office/drawing/2014/main" id="{0E03F9B2-B1D5-4808-BF75-91EF01A67DF8}"/>
              </a:ext>
            </a:extLst>
          </p:cNvPr>
          <p:cNvSpPr txBox="1">
            <a:spLocks noChangeArrowheads="1"/>
          </p:cNvSpPr>
          <p:nvPr/>
        </p:nvSpPr>
        <p:spPr bwMode="auto">
          <a:xfrm>
            <a:off x="347663" y="3675063"/>
            <a:ext cx="1220787" cy="461962"/>
          </a:xfrm>
          <a:prstGeom prst="rect">
            <a:avLst/>
          </a:prstGeom>
          <a:noFill/>
          <a:ln w="38100" algn="ctr">
            <a:noFill/>
            <a:miter lim="800000"/>
            <a:headEnd/>
            <a:tailEnd/>
          </a:ln>
        </p:spPr>
        <p:txBody>
          <a:bodyPr>
            <a:spAutoFit/>
          </a:bodyPr>
          <a:lstStyle/>
          <a:p>
            <a:pPr algn="ctr" eaLnBrk="1" hangingPunct="1">
              <a:defRPr/>
            </a:pPr>
            <a:r>
              <a:rPr lang="en-GB" b="1" dirty="0">
                <a:solidFill>
                  <a:schemeClr val="bg1">
                    <a:lumMod val="95000"/>
                  </a:schemeClr>
                </a:solidFill>
                <a:latin typeface="Arial" charset="0"/>
              </a:rPr>
              <a:t>step 3</a:t>
            </a:r>
            <a:endParaRPr lang="en-GB" b="1" baseline="30000" dirty="0">
              <a:solidFill>
                <a:schemeClr val="bg1">
                  <a:lumMod val="95000"/>
                </a:schemeClr>
              </a:solidFill>
              <a:latin typeface="Arial" charset="0"/>
            </a:endParaRPr>
          </a:p>
        </p:txBody>
      </p:sp>
      <p:sp>
        <p:nvSpPr>
          <p:cNvPr id="40" name="Rectangle 39">
            <a:extLst>
              <a:ext uri="{FF2B5EF4-FFF2-40B4-BE49-F238E27FC236}">
                <a16:creationId xmlns:a16="http://schemas.microsoft.com/office/drawing/2014/main" id="{FBD2ECC2-FFD1-4E95-8927-28D88B8A2FDC}"/>
              </a:ext>
            </a:extLst>
          </p:cNvPr>
          <p:cNvSpPr>
            <a:spLocks noChangeArrowheads="1"/>
          </p:cNvSpPr>
          <p:nvPr/>
        </p:nvSpPr>
        <p:spPr bwMode="auto">
          <a:xfrm>
            <a:off x="1849438" y="2863850"/>
            <a:ext cx="4611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Input the values:</a:t>
            </a:r>
            <a:endParaRPr lang="en-GB" altLang="en-US" baseline="30000">
              <a:solidFill>
                <a:srgbClr val="010066"/>
              </a:solidFill>
            </a:endParaRPr>
          </a:p>
        </p:txBody>
      </p:sp>
      <p:sp>
        <p:nvSpPr>
          <p:cNvPr id="5" name="Rectangle 43">
            <a:extLst>
              <a:ext uri="{FF2B5EF4-FFF2-40B4-BE49-F238E27FC236}">
                <a16:creationId xmlns:a16="http://schemas.microsoft.com/office/drawing/2014/main" id="{4CC9B520-4BAD-4A9F-880B-AE38158ECF28}"/>
              </a:ext>
            </a:extLst>
          </p:cNvPr>
          <p:cNvSpPr>
            <a:spLocks noChangeArrowheads="1"/>
          </p:cNvSpPr>
          <p:nvPr/>
        </p:nvSpPr>
        <p:spPr bwMode="auto">
          <a:xfrm>
            <a:off x="355600" y="5505450"/>
            <a:ext cx="1223963" cy="501650"/>
          </a:xfrm>
          <a:prstGeom prst="rect">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5" name="Text Box 6">
            <a:extLst>
              <a:ext uri="{FF2B5EF4-FFF2-40B4-BE49-F238E27FC236}">
                <a16:creationId xmlns:a16="http://schemas.microsoft.com/office/drawing/2014/main" id="{C00FB6B9-3967-47FF-B31B-EC641C6D5CCC}"/>
              </a:ext>
            </a:extLst>
          </p:cNvPr>
          <p:cNvSpPr txBox="1">
            <a:spLocks noChangeArrowheads="1"/>
          </p:cNvSpPr>
          <p:nvPr/>
        </p:nvSpPr>
        <p:spPr bwMode="auto">
          <a:xfrm>
            <a:off x="355600" y="5524500"/>
            <a:ext cx="1235075" cy="460375"/>
          </a:xfrm>
          <a:prstGeom prst="rect">
            <a:avLst/>
          </a:prstGeom>
          <a:noFill/>
          <a:ln w="38100" algn="ctr">
            <a:noFill/>
            <a:miter lim="800000"/>
            <a:headEnd/>
            <a:tailEnd/>
          </a:ln>
        </p:spPr>
        <p:txBody>
          <a:bodyPr>
            <a:spAutoFit/>
          </a:bodyPr>
          <a:lstStyle/>
          <a:p>
            <a:pPr algn="ctr" eaLnBrk="1" hangingPunct="1">
              <a:defRPr/>
            </a:pPr>
            <a:r>
              <a:rPr lang="en-GB" b="1" dirty="0">
                <a:solidFill>
                  <a:schemeClr val="bg1">
                    <a:lumMod val="95000"/>
                  </a:schemeClr>
                </a:solidFill>
                <a:latin typeface="Arial" charset="0"/>
              </a:rPr>
              <a:t>step 4</a:t>
            </a:r>
            <a:endParaRPr lang="en-GB" b="1" baseline="30000" dirty="0">
              <a:solidFill>
                <a:schemeClr val="bg1">
                  <a:lumMod val="95000"/>
                </a:schemeClr>
              </a:solidFill>
              <a:latin typeface="Arial" charset="0"/>
            </a:endParaRPr>
          </a:p>
        </p:txBody>
      </p:sp>
      <p:sp>
        <p:nvSpPr>
          <p:cNvPr id="33827" name="TextBox 40">
            <a:extLst>
              <a:ext uri="{FF2B5EF4-FFF2-40B4-BE49-F238E27FC236}">
                <a16:creationId xmlns:a16="http://schemas.microsoft.com/office/drawing/2014/main" id="{0AC15AA3-BC94-4DFB-93F1-8C51C2640217}"/>
              </a:ext>
            </a:extLst>
          </p:cNvPr>
          <p:cNvSpPr txBox="1">
            <a:spLocks noChangeArrowheads="1"/>
          </p:cNvSpPr>
          <p:nvPr/>
        </p:nvSpPr>
        <p:spPr bwMode="auto">
          <a:xfrm>
            <a:off x="2565400" y="4373563"/>
            <a:ext cx="415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a:t>
            </a:r>
            <a:endParaRPr lang="en-GB" altLang="en-US" b="1">
              <a:solidFill>
                <a:schemeClr val="bg1"/>
              </a:solidFill>
            </a:endParaRPr>
          </a:p>
        </p:txBody>
      </p:sp>
      <p:sp>
        <p:nvSpPr>
          <p:cNvPr id="33828" name="Rectangle 60">
            <a:extLst>
              <a:ext uri="{FF2B5EF4-FFF2-40B4-BE49-F238E27FC236}">
                <a16:creationId xmlns:a16="http://schemas.microsoft.com/office/drawing/2014/main" id="{8AC88D59-72E1-4549-8C74-1B7AA662C09C}"/>
              </a:ext>
            </a:extLst>
          </p:cNvPr>
          <p:cNvSpPr>
            <a:spLocks noChangeArrowheads="1"/>
          </p:cNvSpPr>
          <p:nvPr/>
        </p:nvSpPr>
        <p:spPr bwMode="auto">
          <a:xfrm>
            <a:off x="3089275" y="4189413"/>
            <a:ext cx="355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1</a:t>
            </a:r>
            <a:br>
              <a:rPr lang="en-GB" altLang="en-US"/>
            </a:br>
            <a:endParaRPr lang="en-GB" altLang="en-US"/>
          </a:p>
        </p:txBody>
      </p:sp>
      <p:cxnSp>
        <p:nvCxnSpPr>
          <p:cNvPr id="33829" name="Straight Connector 61">
            <a:extLst>
              <a:ext uri="{FF2B5EF4-FFF2-40B4-BE49-F238E27FC236}">
                <a16:creationId xmlns:a16="http://schemas.microsoft.com/office/drawing/2014/main" id="{1B8BD742-1DB5-4CC7-9E70-8BAAB8C9548B}"/>
              </a:ext>
            </a:extLst>
          </p:cNvPr>
          <p:cNvCxnSpPr>
            <a:cxnSpLocks noChangeShapeType="1"/>
            <a:stCxn id="33828" idx="1"/>
            <a:endCxn id="33828" idx="3"/>
          </p:cNvCxnSpPr>
          <p:nvPr/>
        </p:nvCxnSpPr>
        <p:spPr bwMode="auto">
          <a:xfrm>
            <a:off x="3089275" y="4605338"/>
            <a:ext cx="355600" cy="0"/>
          </a:xfrm>
          <a:prstGeom prst="line">
            <a:avLst/>
          </a:prstGeom>
          <a:noFill/>
          <a:ln w="38100" algn="ctr">
            <a:solidFill>
              <a:srgbClr val="010066"/>
            </a:solidFill>
            <a:round/>
            <a:headEnd/>
            <a:tailEnd/>
          </a:ln>
          <a:extLst>
            <a:ext uri="{909E8E84-426E-40DD-AFC4-6F175D3DCCD1}">
              <a14:hiddenFill xmlns:a14="http://schemas.microsoft.com/office/drawing/2010/main">
                <a:noFill/>
              </a14:hiddenFill>
            </a:ext>
          </a:extLst>
        </p:spPr>
      </p:cxnSp>
      <p:sp>
        <p:nvSpPr>
          <p:cNvPr id="64" name="TextBox 63">
            <a:extLst>
              <a:ext uri="{FF2B5EF4-FFF2-40B4-BE49-F238E27FC236}">
                <a16:creationId xmlns:a16="http://schemas.microsoft.com/office/drawing/2014/main" id="{8799DB9C-60E0-40FC-84F5-4AE6F93E087F}"/>
              </a:ext>
            </a:extLst>
          </p:cNvPr>
          <p:cNvSpPr txBox="1">
            <a:spLocks noChangeArrowheads="1"/>
          </p:cNvSpPr>
          <p:nvPr/>
        </p:nvSpPr>
        <p:spPr bwMode="auto">
          <a:xfrm>
            <a:off x="3581400" y="4381500"/>
            <a:ext cx="1282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 </a:t>
            </a:r>
            <a:r>
              <a:rPr lang="en-GB" altLang="en-US" b="1" dirty="0">
                <a:solidFill>
                  <a:srgbClr val="286DA6"/>
                </a:solidFill>
              </a:rPr>
              <a:t>0.2</a:t>
            </a:r>
            <a:r>
              <a:rPr lang="en-GB" altLang="en-US" sz="1000" b="1" dirty="0">
                <a:solidFill>
                  <a:srgbClr val="286DA6"/>
                </a:solidFill>
              </a:rPr>
              <a:t> </a:t>
            </a:r>
            <a:r>
              <a:rPr lang="en-GB" altLang="en-US" b="1" dirty="0">
                <a:solidFill>
                  <a:srgbClr val="286DA6"/>
                </a:solidFill>
              </a:rPr>
              <a:t>m</a:t>
            </a:r>
          </a:p>
        </p:txBody>
      </p:sp>
      <p:sp>
        <p:nvSpPr>
          <p:cNvPr id="66" name="Rectangle 65">
            <a:extLst>
              <a:ext uri="{FF2B5EF4-FFF2-40B4-BE49-F238E27FC236}">
                <a16:creationId xmlns:a16="http://schemas.microsoft.com/office/drawing/2014/main" id="{781805F4-3987-48C4-8143-8C0B3700DE70}"/>
              </a:ext>
            </a:extLst>
          </p:cNvPr>
          <p:cNvSpPr>
            <a:spLocks noChangeArrowheads="1"/>
          </p:cNvSpPr>
          <p:nvPr/>
        </p:nvSpPr>
        <p:spPr bwMode="auto">
          <a:xfrm>
            <a:off x="1801813" y="5094288"/>
            <a:ext cx="46339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Add the extension to the original length to find the new length:</a:t>
            </a:r>
            <a:endParaRPr lang="en-GB" altLang="en-US" baseline="30000">
              <a:solidFill>
                <a:srgbClr val="010066"/>
              </a:solidFill>
            </a:endParaRPr>
          </a:p>
        </p:txBody>
      </p:sp>
      <p:sp>
        <p:nvSpPr>
          <p:cNvPr id="68" name="TextBox 390">
            <a:extLst>
              <a:ext uri="{FF2B5EF4-FFF2-40B4-BE49-F238E27FC236}">
                <a16:creationId xmlns:a16="http://schemas.microsoft.com/office/drawing/2014/main" id="{F33D4B06-E515-46CC-B134-3A9B4349BB0A}"/>
              </a:ext>
            </a:extLst>
          </p:cNvPr>
          <p:cNvSpPr txBox="1">
            <a:spLocks noChangeArrowheads="1"/>
          </p:cNvSpPr>
          <p:nvPr/>
        </p:nvSpPr>
        <p:spPr bwMode="auto">
          <a:xfrm>
            <a:off x="4749800" y="5930900"/>
            <a:ext cx="1389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 </a:t>
            </a:r>
            <a:r>
              <a:rPr lang="en-GB" altLang="en-US" b="1">
                <a:solidFill>
                  <a:srgbClr val="286DA6"/>
                </a:solidFill>
              </a:rPr>
              <a:t>0.4</a:t>
            </a:r>
            <a:r>
              <a:rPr lang="en-GB" altLang="en-US" sz="1000" b="1">
                <a:solidFill>
                  <a:srgbClr val="286DA6"/>
                </a:solidFill>
              </a:rPr>
              <a:t> </a:t>
            </a:r>
            <a:r>
              <a:rPr lang="en-GB" altLang="en-US" b="1">
                <a:solidFill>
                  <a:srgbClr val="286DA6"/>
                </a:solidFill>
              </a:rPr>
              <a:t>m</a:t>
            </a:r>
            <a:r>
              <a:rPr lang="en-GB" altLang="en-US">
                <a:solidFill>
                  <a:srgbClr val="010066"/>
                </a:solidFill>
              </a:rPr>
              <a:t> </a:t>
            </a:r>
          </a:p>
        </p:txBody>
      </p:sp>
      <p:sp>
        <p:nvSpPr>
          <p:cNvPr id="33810" name="Rectangle 42">
            <a:extLst>
              <a:ext uri="{FF2B5EF4-FFF2-40B4-BE49-F238E27FC236}">
                <a16:creationId xmlns:a16="http://schemas.microsoft.com/office/drawing/2014/main" id="{59830ABE-8BD3-40B1-BD3C-44108A082B37}"/>
              </a:ext>
            </a:extLst>
          </p:cNvPr>
          <p:cNvSpPr>
            <a:spLocks noChangeArrowheads="1"/>
          </p:cNvSpPr>
          <p:nvPr/>
        </p:nvSpPr>
        <p:spPr bwMode="auto">
          <a:xfrm>
            <a:off x="347663" y="1779588"/>
            <a:ext cx="4770437" cy="83185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If the original length of the spring was 20</a:t>
            </a:r>
            <a:r>
              <a:rPr lang="en-GB" altLang="en-US" sz="1000"/>
              <a:t> </a:t>
            </a:r>
            <a:r>
              <a:rPr lang="en-GB" altLang="en-US"/>
              <a:t>cm, how long is it now? </a:t>
            </a:r>
          </a:p>
        </p:txBody>
      </p:sp>
      <p:sp>
        <p:nvSpPr>
          <p:cNvPr id="33819" name="TextBox 401">
            <a:extLst>
              <a:ext uri="{FF2B5EF4-FFF2-40B4-BE49-F238E27FC236}">
                <a16:creationId xmlns:a16="http://schemas.microsoft.com/office/drawing/2014/main" id="{A4735DFA-0021-4392-A64B-34DF714B1AA3}"/>
              </a:ext>
            </a:extLst>
          </p:cNvPr>
          <p:cNvSpPr txBox="1">
            <a:spLocks noChangeArrowheads="1"/>
          </p:cNvSpPr>
          <p:nvPr/>
        </p:nvSpPr>
        <p:spPr bwMode="auto">
          <a:xfrm>
            <a:off x="2197100" y="3522663"/>
            <a:ext cx="78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 </a:t>
            </a:r>
            <a:r>
              <a:rPr lang="en-GB" altLang="en-US">
                <a:solidFill>
                  <a:srgbClr val="010066"/>
                </a:solidFill>
              </a:rPr>
              <a:t>e</a:t>
            </a:r>
            <a:r>
              <a:rPr lang="en-GB" altLang="en-US" baseline="30000">
                <a:solidFill>
                  <a:schemeClr val="bg1"/>
                </a:solidFill>
              </a:rPr>
              <a:t>2</a:t>
            </a:r>
            <a:r>
              <a:rPr lang="en-GB" altLang="en-US"/>
              <a:t>=</a:t>
            </a:r>
            <a:endParaRPr lang="en-GB" altLang="en-US" b="1">
              <a:solidFill>
                <a:schemeClr val="bg1"/>
              </a:solidFill>
            </a:endParaRPr>
          </a:p>
        </p:txBody>
      </p:sp>
      <p:sp>
        <p:nvSpPr>
          <p:cNvPr id="33820" name="Rectangle 35">
            <a:extLst>
              <a:ext uri="{FF2B5EF4-FFF2-40B4-BE49-F238E27FC236}">
                <a16:creationId xmlns:a16="http://schemas.microsoft.com/office/drawing/2014/main" id="{B6DC3BAD-D90A-45FA-9D8A-B83C5F6E4FB2}"/>
              </a:ext>
            </a:extLst>
          </p:cNvPr>
          <p:cNvSpPr>
            <a:spLocks noChangeArrowheads="1"/>
          </p:cNvSpPr>
          <p:nvPr/>
        </p:nvSpPr>
        <p:spPr bwMode="auto">
          <a:xfrm>
            <a:off x="3357563" y="3338513"/>
            <a:ext cx="8778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2 × 1</a:t>
            </a:r>
            <a:br>
              <a:rPr lang="en-GB" altLang="en-US"/>
            </a:br>
            <a:endParaRPr lang="en-GB" altLang="en-US"/>
          </a:p>
        </p:txBody>
      </p:sp>
      <p:cxnSp>
        <p:nvCxnSpPr>
          <p:cNvPr id="33821" name="Straight Connector 36">
            <a:extLst>
              <a:ext uri="{FF2B5EF4-FFF2-40B4-BE49-F238E27FC236}">
                <a16:creationId xmlns:a16="http://schemas.microsoft.com/office/drawing/2014/main" id="{D94A82F8-0ED5-49D0-91A5-37C921EFC7DD}"/>
              </a:ext>
            </a:extLst>
          </p:cNvPr>
          <p:cNvCxnSpPr>
            <a:cxnSpLocks noChangeShapeType="1"/>
            <a:stCxn id="33820" idx="1"/>
            <a:endCxn id="33820" idx="3"/>
          </p:cNvCxnSpPr>
          <p:nvPr/>
        </p:nvCxnSpPr>
        <p:spPr bwMode="auto">
          <a:xfrm>
            <a:off x="3357563" y="3754438"/>
            <a:ext cx="877887" cy="0"/>
          </a:xfrm>
          <a:prstGeom prst="line">
            <a:avLst/>
          </a:prstGeom>
          <a:noFill/>
          <a:ln w="38100" algn="ctr">
            <a:solidFill>
              <a:srgbClr val="010066"/>
            </a:solidFill>
            <a:round/>
            <a:headEnd/>
            <a:tailEnd/>
          </a:ln>
          <a:extLst>
            <a:ext uri="{909E8E84-426E-40DD-AFC4-6F175D3DCCD1}">
              <a14:hiddenFill xmlns:a14="http://schemas.microsoft.com/office/drawing/2010/main">
                <a:noFill/>
              </a14:hiddenFill>
            </a:ext>
          </a:extLst>
        </p:spPr>
      </p:cxnSp>
      <p:sp>
        <p:nvSpPr>
          <p:cNvPr id="33822" name="TextBox 48">
            <a:extLst>
              <a:ext uri="{FF2B5EF4-FFF2-40B4-BE49-F238E27FC236}">
                <a16:creationId xmlns:a16="http://schemas.microsoft.com/office/drawing/2014/main" id="{4BBAF5EC-A928-44A6-83DF-4F081841026F}"/>
              </a:ext>
            </a:extLst>
          </p:cNvPr>
          <p:cNvSpPr txBox="1">
            <a:spLocks noChangeArrowheads="1"/>
          </p:cNvSpPr>
          <p:nvPr/>
        </p:nvSpPr>
        <p:spPr bwMode="auto">
          <a:xfrm>
            <a:off x="2917825" y="3384550"/>
            <a:ext cx="8429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4800" b="1"/>
              <a:t>√</a:t>
            </a:r>
          </a:p>
        </p:txBody>
      </p:sp>
      <p:sp>
        <p:nvSpPr>
          <p:cNvPr id="33823" name="Rectangle 57">
            <a:extLst>
              <a:ext uri="{FF2B5EF4-FFF2-40B4-BE49-F238E27FC236}">
                <a16:creationId xmlns:a16="http://schemas.microsoft.com/office/drawing/2014/main" id="{27E1DA1E-4EE7-4EC4-8B90-1C653AF46A47}"/>
              </a:ext>
            </a:extLst>
          </p:cNvPr>
          <p:cNvSpPr>
            <a:spLocks noChangeArrowheads="1"/>
          </p:cNvSpPr>
          <p:nvPr/>
        </p:nvSpPr>
        <p:spPr bwMode="auto">
          <a:xfrm>
            <a:off x="4365625" y="3554413"/>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t>
            </a:r>
          </a:p>
        </p:txBody>
      </p:sp>
      <p:sp>
        <p:nvSpPr>
          <p:cNvPr id="33824" name="Rectangle 54">
            <a:extLst>
              <a:ext uri="{FF2B5EF4-FFF2-40B4-BE49-F238E27FC236}">
                <a16:creationId xmlns:a16="http://schemas.microsoft.com/office/drawing/2014/main" id="{6B6B5D39-BCB1-4A48-A397-B9FFE65D3190}"/>
              </a:ext>
            </a:extLst>
          </p:cNvPr>
          <p:cNvSpPr>
            <a:spLocks noChangeArrowheads="1"/>
          </p:cNvSpPr>
          <p:nvPr/>
        </p:nvSpPr>
        <p:spPr bwMode="auto">
          <a:xfrm>
            <a:off x="5229225" y="3346450"/>
            <a:ext cx="35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1</a:t>
            </a:r>
            <a:br>
              <a:rPr lang="en-GB" altLang="en-US"/>
            </a:br>
            <a:endParaRPr lang="en-GB" altLang="en-US"/>
          </a:p>
        </p:txBody>
      </p:sp>
      <p:cxnSp>
        <p:nvCxnSpPr>
          <p:cNvPr id="33825" name="Straight Connector 55">
            <a:extLst>
              <a:ext uri="{FF2B5EF4-FFF2-40B4-BE49-F238E27FC236}">
                <a16:creationId xmlns:a16="http://schemas.microsoft.com/office/drawing/2014/main" id="{B5AB77A2-E66C-42E9-8D89-B981AD0066EE}"/>
              </a:ext>
            </a:extLst>
          </p:cNvPr>
          <p:cNvCxnSpPr>
            <a:cxnSpLocks noChangeShapeType="1"/>
            <a:stCxn id="33824" idx="1"/>
            <a:endCxn id="33824" idx="3"/>
          </p:cNvCxnSpPr>
          <p:nvPr/>
        </p:nvCxnSpPr>
        <p:spPr bwMode="auto">
          <a:xfrm>
            <a:off x="5229225" y="3762375"/>
            <a:ext cx="355600" cy="0"/>
          </a:xfrm>
          <a:prstGeom prst="line">
            <a:avLst/>
          </a:prstGeom>
          <a:noFill/>
          <a:ln w="38100" algn="ctr">
            <a:solidFill>
              <a:srgbClr val="010066"/>
            </a:solidFill>
            <a:round/>
            <a:headEnd/>
            <a:tailEnd/>
          </a:ln>
          <a:extLst>
            <a:ext uri="{909E8E84-426E-40DD-AFC4-6F175D3DCCD1}">
              <a14:hiddenFill xmlns:a14="http://schemas.microsoft.com/office/drawing/2010/main">
                <a:noFill/>
              </a14:hiddenFill>
            </a:ext>
          </a:extLst>
        </p:spPr>
      </p:cxnSp>
      <p:sp>
        <p:nvSpPr>
          <p:cNvPr id="33826" name="TextBox 52">
            <a:extLst>
              <a:ext uri="{FF2B5EF4-FFF2-40B4-BE49-F238E27FC236}">
                <a16:creationId xmlns:a16="http://schemas.microsoft.com/office/drawing/2014/main" id="{B78585D1-F8D8-48A3-AE92-11CD3DE1DB69}"/>
              </a:ext>
            </a:extLst>
          </p:cNvPr>
          <p:cNvSpPr txBox="1">
            <a:spLocks noChangeArrowheads="1"/>
          </p:cNvSpPr>
          <p:nvPr/>
        </p:nvSpPr>
        <p:spPr bwMode="auto">
          <a:xfrm>
            <a:off x="4632325" y="3355975"/>
            <a:ext cx="8429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4800" b="1"/>
              <a:t>√</a:t>
            </a:r>
          </a:p>
        </p:txBody>
      </p:sp>
      <p:sp>
        <p:nvSpPr>
          <p:cNvPr id="32" name="TextBox 31">
            <a:extLst>
              <a:ext uri="{FF2B5EF4-FFF2-40B4-BE49-F238E27FC236}">
                <a16:creationId xmlns:a16="http://schemas.microsoft.com/office/drawing/2014/main" id="{E9503438-EFE0-40B8-A4BE-EE6BAFB8F27E}"/>
              </a:ext>
            </a:extLst>
          </p:cNvPr>
          <p:cNvSpPr txBox="1">
            <a:spLocks noChangeArrowheads="1"/>
          </p:cNvSpPr>
          <p:nvPr/>
        </p:nvSpPr>
        <p:spPr bwMode="auto">
          <a:xfrm>
            <a:off x="3535363" y="3767138"/>
            <a:ext cx="5318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50</a:t>
            </a:r>
          </a:p>
        </p:txBody>
      </p:sp>
      <p:sp>
        <p:nvSpPr>
          <p:cNvPr id="33" name="TextBox 32">
            <a:extLst>
              <a:ext uri="{FF2B5EF4-FFF2-40B4-BE49-F238E27FC236}">
                <a16:creationId xmlns:a16="http://schemas.microsoft.com/office/drawing/2014/main" id="{678D6F17-E7BF-42A9-B8A2-12B615A0607E}"/>
              </a:ext>
            </a:extLst>
          </p:cNvPr>
          <p:cNvSpPr txBox="1">
            <a:spLocks noChangeArrowheads="1"/>
          </p:cNvSpPr>
          <p:nvPr/>
        </p:nvSpPr>
        <p:spPr bwMode="auto">
          <a:xfrm>
            <a:off x="5145088" y="3740150"/>
            <a:ext cx="641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25</a:t>
            </a:r>
          </a:p>
        </p:txBody>
      </p:sp>
      <p:sp>
        <p:nvSpPr>
          <p:cNvPr id="34" name="TextBox 33">
            <a:extLst>
              <a:ext uri="{FF2B5EF4-FFF2-40B4-BE49-F238E27FC236}">
                <a16:creationId xmlns:a16="http://schemas.microsoft.com/office/drawing/2014/main" id="{D321EAC9-888B-4AC2-BF84-11CF2BEAD82D}"/>
              </a:ext>
            </a:extLst>
          </p:cNvPr>
          <p:cNvSpPr txBox="1">
            <a:spLocks noChangeArrowheads="1"/>
          </p:cNvSpPr>
          <p:nvPr/>
        </p:nvSpPr>
        <p:spPr bwMode="auto">
          <a:xfrm>
            <a:off x="3084513" y="4613275"/>
            <a:ext cx="45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5</a:t>
            </a:r>
          </a:p>
        </p:txBody>
      </p:sp>
      <p:pic>
        <p:nvPicPr>
          <p:cNvPr id="31" name="Picture 19">
            <a:hlinkClick r:id="" action="ppaction://hlinkshowjump?jump=nextslide"/>
            <a:extLst>
              <a:ext uri="{FF2B5EF4-FFF2-40B4-BE49-F238E27FC236}">
                <a16:creationId xmlns:a16="http://schemas.microsoft.com/office/drawing/2014/main" id="{E05E6A15-5AB2-43A2-B20E-C0F52DA69CF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0" name="Picture 29">
            <a:extLst>
              <a:ext uri="{FF2B5EF4-FFF2-40B4-BE49-F238E27FC236}">
                <a16:creationId xmlns:a16="http://schemas.microsoft.com/office/drawing/2014/main" id="{E78A5EF0-905A-4C32-9308-EA8EB23B555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pic>
        <p:nvPicPr>
          <p:cNvPr id="36" name="Picture 37" descr="Elasticity_21.1.png">
            <a:extLst>
              <a:ext uri="{FF2B5EF4-FFF2-40B4-BE49-F238E27FC236}">
                <a16:creationId xmlns:a16="http://schemas.microsoft.com/office/drawing/2014/main" id="{86C48719-BD07-4375-9777-AA3CFC15EB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6988" y="3644900"/>
            <a:ext cx="566737"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92" descr="spring1">
            <a:extLst>
              <a:ext uri="{FF2B5EF4-FFF2-40B4-BE49-F238E27FC236}">
                <a16:creationId xmlns:a16="http://schemas.microsoft.com/office/drawing/2014/main" id="{366254AE-2454-499E-AE8F-31517B9AD3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6958"/>
          <a:stretch>
            <a:fillRect/>
          </a:stretch>
        </p:blipFill>
        <p:spPr bwMode="auto">
          <a:xfrm>
            <a:off x="6867525" y="1524000"/>
            <a:ext cx="1538288"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9" descr="spring1">
            <a:extLst>
              <a:ext uri="{FF2B5EF4-FFF2-40B4-BE49-F238E27FC236}">
                <a16:creationId xmlns:a16="http://schemas.microsoft.com/office/drawing/2014/main" id="{339E35EC-7B4B-4029-93EF-19472C4755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91490"/>
          <a:stretch>
            <a:fillRect/>
          </a:stretch>
        </p:blipFill>
        <p:spPr bwMode="auto">
          <a:xfrm>
            <a:off x="6865938" y="5700713"/>
            <a:ext cx="153828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Elasticity_21.2.png">
            <a:extLst>
              <a:ext uri="{FF2B5EF4-FFF2-40B4-BE49-F238E27FC236}">
                <a16:creationId xmlns:a16="http://schemas.microsoft.com/office/drawing/2014/main" id="{4F4C7F5C-3BE9-44AB-816C-FA14C6AB6A6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50000" y="1557338"/>
            <a:ext cx="566738"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1" descr="Elasticity_20.5.png">
            <a:extLst>
              <a:ext uri="{FF2B5EF4-FFF2-40B4-BE49-F238E27FC236}">
                <a16:creationId xmlns:a16="http://schemas.microsoft.com/office/drawing/2014/main" id="{1DF75269-625C-4A28-B1C0-7D50DAFB717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21438" y="1479550"/>
            <a:ext cx="224948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2" descr="Elasticity_20.5.png">
            <a:extLst>
              <a:ext uri="{FF2B5EF4-FFF2-40B4-BE49-F238E27FC236}">
                <a16:creationId xmlns:a16="http://schemas.microsoft.com/office/drawing/2014/main" id="{9C9A7EAA-F1C1-4BE5-8963-FB42787F2DA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21438" y="3597275"/>
            <a:ext cx="224948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3" descr="Elasticity_20.5.png">
            <a:extLst>
              <a:ext uri="{FF2B5EF4-FFF2-40B4-BE49-F238E27FC236}">
                <a16:creationId xmlns:a16="http://schemas.microsoft.com/office/drawing/2014/main" id="{0C74FC62-DD30-413E-B65A-ED4899269E4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21438" y="5743575"/>
            <a:ext cx="2249487"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8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8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8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8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8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8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8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8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8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8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animBg="1"/>
      <p:bldP spid="39" grpId="0"/>
      <p:bldP spid="40" grpId="0"/>
      <p:bldP spid="5" grpId="0" animBg="1"/>
      <p:bldP spid="45" grpId="0"/>
      <p:bldP spid="33827" grpId="0"/>
      <p:bldP spid="33828" grpId="0"/>
      <p:bldP spid="64" grpId="0"/>
      <p:bldP spid="66" grpId="0"/>
      <p:bldP spid="68" grpId="0"/>
      <p:bldP spid="33819" grpId="0"/>
      <p:bldP spid="33820" grpId="0"/>
      <p:bldP spid="33822" grpId="0"/>
      <p:bldP spid="33823" grpId="0"/>
      <p:bldP spid="33824" grpId="0"/>
      <p:bldP spid="33826" grpId="0"/>
      <p:bldP spid="32" grpId="0"/>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BF7DE1FD-4F4A-4A44-BC9D-C6DC15B7D19E}"/>
              </a:ext>
            </a:extLst>
          </p:cNvPr>
          <p:cNvSpPr>
            <a:spLocks noGrp="1" noChangeArrowheads="1"/>
          </p:cNvSpPr>
          <p:nvPr>
            <p:ph type="title"/>
          </p:nvPr>
        </p:nvSpPr>
        <p:spPr/>
        <p:txBody>
          <a:bodyPr/>
          <a:lstStyle/>
          <a:p>
            <a:r>
              <a:rPr lang="en-GB" altLang="en-US" dirty="0"/>
              <a:t>Slingshot science</a:t>
            </a:r>
          </a:p>
        </p:txBody>
      </p:sp>
      <p:pic>
        <p:nvPicPr>
          <p:cNvPr id="8" name="Picture 6" descr="flash_icon">
            <a:extLst>
              <a:ext uri="{FF2B5EF4-FFF2-40B4-BE49-F238E27FC236}">
                <a16:creationId xmlns:a16="http://schemas.microsoft.com/office/drawing/2014/main" id="{D61EEE8A-40B2-403A-B93E-B811DD792DD3}"/>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C62CD891-06C5-4F19-9DB0-FB8DAD737355}"/>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A7FC4C54-D416-43DB-B01B-C2C2FB4799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36559" y="136153"/>
            <a:ext cx="609685" cy="390580"/>
          </a:xfrm>
          <a:prstGeom prst="rect">
            <a:avLst/>
          </a:prstGeom>
        </p:spPr>
      </p:pic>
      <p:pic>
        <p:nvPicPr>
          <p:cNvPr id="7" name="Picture 9">
            <a:extLst>
              <a:ext uri="{FF2B5EF4-FFF2-40B4-BE49-F238E27FC236}">
                <a16:creationId xmlns:a16="http://schemas.microsoft.com/office/drawing/2014/main" id="{A5E86826-6845-4651-8A5C-A56F2043E68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973336"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07"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53073A23-8F25-45A6-B84E-86755F72FB38}"/>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73A35E1-824A-4D7E-AE68-4939E2E48115}"/>
              </a:ext>
            </a:extLst>
          </p:cNvPr>
          <p:cNvSpPr>
            <a:spLocks noGrp="1"/>
          </p:cNvSpPr>
          <p:nvPr>
            <p:ph type="title"/>
          </p:nvPr>
        </p:nvSpPr>
        <p:spPr/>
        <p:txBody>
          <a:bodyPr/>
          <a:lstStyle/>
          <a:p>
            <a:r>
              <a:rPr lang="en-GB" altLang="en-US"/>
              <a:t>Deforming objects</a:t>
            </a:r>
          </a:p>
        </p:txBody>
      </p:sp>
      <p:sp>
        <p:nvSpPr>
          <p:cNvPr id="13317" name="TextBox 3">
            <a:extLst>
              <a:ext uri="{FF2B5EF4-FFF2-40B4-BE49-F238E27FC236}">
                <a16:creationId xmlns:a16="http://schemas.microsoft.com/office/drawing/2014/main" id="{5DB209FD-4307-41B3-97B7-84217D2B598E}"/>
              </a:ext>
            </a:extLst>
          </p:cNvPr>
          <p:cNvSpPr txBox="1">
            <a:spLocks noChangeArrowheads="1"/>
          </p:cNvSpPr>
          <p:nvPr/>
        </p:nvSpPr>
        <p:spPr bwMode="auto">
          <a:xfrm>
            <a:off x="354013" y="3436938"/>
            <a:ext cx="8461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Objects in </a:t>
            </a:r>
            <a:r>
              <a:rPr lang="en-GB" altLang="en-US" b="1" dirty="0">
                <a:solidFill>
                  <a:srgbClr val="286DA6"/>
                </a:solidFill>
              </a:rPr>
              <a:t>compression</a:t>
            </a:r>
            <a:r>
              <a:rPr lang="en-GB" altLang="en-US" dirty="0"/>
              <a:t> are being </a:t>
            </a:r>
            <a:r>
              <a:rPr lang="en-GB" altLang="en-US" b="1" dirty="0">
                <a:solidFill>
                  <a:srgbClr val="286DA6"/>
                </a:solidFill>
              </a:rPr>
              <a:t>squashed</a:t>
            </a:r>
            <a:r>
              <a:rPr lang="en-GB" altLang="en-US" dirty="0"/>
              <a:t>. Objects in </a:t>
            </a:r>
            <a:r>
              <a:rPr lang="en-GB" altLang="en-US" b="1" dirty="0">
                <a:solidFill>
                  <a:srgbClr val="286DA6"/>
                </a:solidFill>
              </a:rPr>
              <a:t>tension</a:t>
            </a:r>
            <a:r>
              <a:rPr lang="en-GB" altLang="en-US" dirty="0"/>
              <a:t> are being </a:t>
            </a:r>
            <a:r>
              <a:rPr lang="en-GB" altLang="en-US" b="1" dirty="0">
                <a:solidFill>
                  <a:srgbClr val="286DA6"/>
                </a:solidFill>
              </a:rPr>
              <a:t>stretched</a:t>
            </a:r>
            <a:r>
              <a:rPr lang="en-GB" altLang="en-US" dirty="0"/>
              <a:t>. </a:t>
            </a:r>
          </a:p>
        </p:txBody>
      </p:sp>
      <p:sp>
        <p:nvSpPr>
          <p:cNvPr id="16389" name="TextBox 1">
            <a:extLst>
              <a:ext uri="{FF2B5EF4-FFF2-40B4-BE49-F238E27FC236}">
                <a16:creationId xmlns:a16="http://schemas.microsoft.com/office/drawing/2014/main" id="{45C2F02A-41C6-42D6-AA2D-1305E457D873}"/>
              </a:ext>
            </a:extLst>
          </p:cNvPr>
          <p:cNvSpPr txBox="1">
            <a:spLocks noChangeArrowheads="1"/>
          </p:cNvSpPr>
          <p:nvPr/>
        </p:nvSpPr>
        <p:spPr bwMode="auto">
          <a:xfrm>
            <a:off x="352425" y="773113"/>
            <a:ext cx="8462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286DA6"/>
                </a:solidFill>
              </a:rPr>
              <a:t>Forces</a:t>
            </a:r>
            <a:r>
              <a:rPr lang="en-GB" altLang="en-US" dirty="0"/>
              <a:t> can make objects change their speed or their direction when they are in motion. They can also make objects change shape, or </a:t>
            </a:r>
            <a:r>
              <a:rPr lang="en-GB" altLang="en-US" b="1" dirty="0">
                <a:solidFill>
                  <a:srgbClr val="286DA6"/>
                </a:solidFill>
              </a:rPr>
              <a:t>deform</a:t>
            </a:r>
            <a:r>
              <a:rPr lang="en-GB" altLang="en-US" dirty="0"/>
              <a:t>.</a:t>
            </a:r>
          </a:p>
        </p:txBody>
      </p:sp>
      <p:pic>
        <p:nvPicPr>
          <p:cNvPr id="13319" name="Picture 61" descr="compression_and_tension_equals_bending.png">
            <a:extLst>
              <a:ext uri="{FF2B5EF4-FFF2-40B4-BE49-F238E27FC236}">
                <a16:creationId xmlns:a16="http://schemas.microsoft.com/office/drawing/2014/main" id="{B381DB05-22C6-41E6-AC48-AE94136B90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450" y="4684713"/>
            <a:ext cx="4313238"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TextBox 7">
            <a:extLst>
              <a:ext uri="{FF2B5EF4-FFF2-40B4-BE49-F238E27FC236}">
                <a16:creationId xmlns:a16="http://schemas.microsoft.com/office/drawing/2014/main" id="{8A3070FD-7928-4465-9154-048B0C5B2C7D}"/>
              </a:ext>
            </a:extLst>
          </p:cNvPr>
          <p:cNvSpPr txBox="1">
            <a:spLocks noChangeArrowheads="1"/>
          </p:cNvSpPr>
          <p:nvPr/>
        </p:nvSpPr>
        <p:spPr bwMode="auto">
          <a:xfrm>
            <a:off x="5281613" y="2155825"/>
            <a:ext cx="227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rPr>
              <a:t>compression</a:t>
            </a:r>
          </a:p>
        </p:txBody>
      </p:sp>
      <p:sp>
        <p:nvSpPr>
          <p:cNvPr id="16397" name="TextBox 8">
            <a:extLst>
              <a:ext uri="{FF2B5EF4-FFF2-40B4-BE49-F238E27FC236}">
                <a16:creationId xmlns:a16="http://schemas.microsoft.com/office/drawing/2014/main" id="{84150AEC-CF71-4AE2-AD94-20224AA084AF}"/>
              </a:ext>
            </a:extLst>
          </p:cNvPr>
          <p:cNvSpPr txBox="1">
            <a:spLocks noChangeArrowheads="1"/>
          </p:cNvSpPr>
          <p:nvPr/>
        </p:nvSpPr>
        <p:spPr bwMode="auto">
          <a:xfrm>
            <a:off x="6376988" y="2714625"/>
            <a:ext cx="1298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tension</a:t>
            </a:r>
          </a:p>
        </p:txBody>
      </p:sp>
      <p:sp>
        <p:nvSpPr>
          <p:cNvPr id="13322" name="TextBox 9">
            <a:extLst>
              <a:ext uri="{FF2B5EF4-FFF2-40B4-BE49-F238E27FC236}">
                <a16:creationId xmlns:a16="http://schemas.microsoft.com/office/drawing/2014/main" id="{4F8DC006-B065-4358-8701-573C2806F25D}"/>
              </a:ext>
            </a:extLst>
          </p:cNvPr>
          <p:cNvSpPr txBox="1">
            <a:spLocks noChangeArrowheads="1"/>
          </p:cNvSpPr>
          <p:nvPr/>
        </p:nvSpPr>
        <p:spPr bwMode="auto">
          <a:xfrm>
            <a:off x="5035550" y="4283075"/>
            <a:ext cx="38703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beam is </a:t>
            </a:r>
            <a:r>
              <a:rPr lang="en-GB" altLang="en-US" b="1" dirty="0">
                <a:solidFill>
                  <a:srgbClr val="286DA6"/>
                </a:solidFill>
              </a:rPr>
              <a:t>bending</a:t>
            </a:r>
            <a:r>
              <a:rPr lang="en-GB" altLang="en-US" dirty="0"/>
              <a:t> under a weight. The top edge is being compressed, whilst the bottom edge is being stretched.</a:t>
            </a:r>
          </a:p>
        </p:txBody>
      </p:sp>
      <p:pic>
        <p:nvPicPr>
          <p:cNvPr id="13323" name="Picture 10" descr="crate1.png">
            <a:extLst>
              <a:ext uri="{FF2B5EF4-FFF2-40B4-BE49-F238E27FC236}">
                <a16:creationId xmlns:a16="http://schemas.microsoft.com/office/drawing/2014/main" id="{BB061CE4-0416-433D-8FCD-44FFB1AFB0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4802188"/>
            <a:ext cx="9667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compression_tension.png">
            <a:extLst>
              <a:ext uri="{FF2B5EF4-FFF2-40B4-BE49-F238E27FC236}">
                <a16:creationId xmlns:a16="http://schemas.microsoft.com/office/drawing/2014/main" id="{7E0147D0-171D-4F2F-8931-8D9FC4A0F26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4413" y="2190750"/>
            <a:ext cx="5399087"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a:hlinkClick r:id="" action="ppaction://hlinkshowjump?jump=nextslide"/>
            <a:extLst>
              <a:ext uri="{FF2B5EF4-FFF2-40B4-BE49-F238E27FC236}">
                <a16:creationId xmlns:a16="http://schemas.microsoft.com/office/drawing/2014/main" id="{940AE1B3-EFE4-4827-8C13-AEA2A3AC3CB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AE79E5FB-D43C-4C03-B4FA-4FD4A18029CC}"/>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6396" grpId="0"/>
      <p:bldP spid="16397" grpId="0"/>
      <p:bldP spid="133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0">
            <a:extLst>
              <a:ext uri="{FF2B5EF4-FFF2-40B4-BE49-F238E27FC236}">
                <a16:creationId xmlns:a16="http://schemas.microsoft.com/office/drawing/2014/main" id="{B6FF7866-0F60-4245-AB31-2C0DDFB2AFBC}"/>
              </a:ext>
            </a:extLst>
          </p:cNvPr>
          <p:cNvSpPr>
            <a:spLocks noChangeArrowheads="1"/>
          </p:cNvSpPr>
          <p:nvPr/>
        </p:nvSpPr>
        <p:spPr bwMode="auto">
          <a:xfrm>
            <a:off x="2800350" y="5576888"/>
            <a:ext cx="4040188" cy="384175"/>
          </a:xfrm>
          <a:prstGeom prst="rect">
            <a:avLst/>
          </a:prstGeom>
          <a:solidFill>
            <a:srgbClr val="BEDA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7411" name="Rectangle 3">
            <a:extLst>
              <a:ext uri="{FF2B5EF4-FFF2-40B4-BE49-F238E27FC236}">
                <a16:creationId xmlns:a16="http://schemas.microsoft.com/office/drawing/2014/main" id="{77F72B0D-D443-489F-A079-EF003B660CAA}"/>
              </a:ext>
            </a:extLst>
          </p:cNvPr>
          <p:cNvSpPr>
            <a:spLocks noGrp="1" noChangeArrowheads="1"/>
          </p:cNvSpPr>
          <p:nvPr>
            <p:ph type="title"/>
          </p:nvPr>
        </p:nvSpPr>
        <p:spPr/>
        <p:txBody>
          <a:bodyPr/>
          <a:lstStyle/>
          <a:p>
            <a:r>
              <a:rPr lang="en-GB" altLang="en-US" dirty="0"/>
              <a:t>Stretching an elastic band</a:t>
            </a:r>
          </a:p>
        </p:txBody>
      </p:sp>
      <p:sp>
        <p:nvSpPr>
          <p:cNvPr id="17412" name="Text Box 50">
            <a:extLst>
              <a:ext uri="{FF2B5EF4-FFF2-40B4-BE49-F238E27FC236}">
                <a16:creationId xmlns:a16="http://schemas.microsoft.com/office/drawing/2014/main" id="{CA587F11-E41C-467F-AED6-D19FD6B916C7}"/>
              </a:ext>
            </a:extLst>
          </p:cNvPr>
          <p:cNvSpPr txBox="1">
            <a:spLocks noChangeArrowheads="1"/>
          </p:cNvSpPr>
          <p:nvPr/>
        </p:nvSpPr>
        <p:spPr bwMode="auto">
          <a:xfrm>
            <a:off x="358775" y="788988"/>
            <a:ext cx="4089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Imagine holding an elastic band between your hands and slowly moving your hands apart. </a:t>
            </a:r>
            <a:endParaRPr lang="en-GB" altLang="en-US" dirty="0">
              <a:solidFill>
                <a:srgbClr val="002060"/>
              </a:solidFill>
            </a:endParaRPr>
          </a:p>
        </p:txBody>
      </p:sp>
      <p:sp>
        <p:nvSpPr>
          <p:cNvPr id="14340" name="Text Box 5">
            <a:extLst>
              <a:ext uri="{FF2B5EF4-FFF2-40B4-BE49-F238E27FC236}">
                <a16:creationId xmlns:a16="http://schemas.microsoft.com/office/drawing/2014/main" id="{D498FC71-A72F-4293-A556-3DB1DE33EC4F}"/>
              </a:ext>
            </a:extLst>
          </p:cNvPr>
          <p:cNvSpPr txBox="1">
            <a:spLocks noChangeArrowheads="1"/>
          </p:cNvSpPr>
          <p:nvPr/>
        </p:nvSpPr>
        <p:spPr bwMode="auto">
          <a:xfrm>
            <a:off x="2743200" y="4560888"/>
            <a:ext cx="59277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Now imagine holding the elastic band in just one place and trying to stretch it. </a:t>
            </a:r>
            <a:endParaRPr lang="en-GB" altLang="en-US" b="1" dirty="0">
              <a:solidFill>
                <a:srgbClr val="286DA6"/>
              </a:solidFill>
            </a:endParaRPr>
          </a:p>
        </p:txBody>
      </p:sp>
      <p:pic>
        <p:nvPicPr>
          <p:cNvPr id="14341" name="Picture 8" descr="hand_not_stretching_elastic_band.png">
            <a:extLst>
              <a:ext uri="{FF2B5EF4-FFF2-40B4-BE49-F238E27FC236}">
                <a16:creationId xmlns:a16="http://schemas.microsoft.com/office/drawing/2014/main" id="{79D5B63C-34C3-4BDB-AB31-CACA4CC840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775" y="4438650"/>
            <a:ext cx="14922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descr="hands_stretching_elastic_band1.png">
            <a:extLst>
              <a:ext uri="{FF2B5EF4-FFF2-40B4-BE49-F238E27FC236}">
                <a16:creationId xmlns:a16="http://schemas.microsoft.com/office/drawing/2014/main" id="{29EAA891-9DD6-4328-9728-6533B030F9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788988"/>
            <a:ext cx="4116387"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hands_stretching_elastic_band2.png">
            <a:extLst>
              <a:ext uri="{FF2B5EF4-FFF2-40B4-BE49-F238E27FC236}">
                <a16:creationId xmlns:a16="http://schemas.microsoft.com/office/drawing/2014/main" id="{C8CDF957-9268-4375-9EBD-C17FC96E458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81113" y="2500313"/>
            <a:ext cx="738981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Rectangle 11">
            <a:extLst>
              <a:ext uri="{FF2B5EF4-FFF2-40B4-BE49-F238E27FC236}">
                <a16:creationId xmlns:a16="http://schemas.microsoft.com/office/drawing/2014/main" id="{0459C14E-F8C0-4976-90F7-77656608D617}"/>
              </a:ext>
            </a:extLst>
          </p:cNvPr>
          <p:cNvSpPr>
            <a:spLocks noChangeArrowheads="1"/>
          </p:cNvSpPr>
          <p:nvPr/>
        </p:nvSpPr>
        <p:spPr bwMode="auto">
          <a:xfrm>
            <a:off x="358775" y="3957638"/>
            <a:ext cx="4070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elastic band </a:t>
            </a:r>
            <a:r>
              <a:rPr lang="en-GB" altLang="en-US" b="1" dirty="0">
                <a:solidFill>
                  <a:srgbClr val="286DA6"/>
                </a:solidFill>
              </a:rPr>
              <a:t>stretches</a:t>
            </a:r>
            <a:r>
              <a:rPr lang="en-GB" altLang="en-US" dirty="0"/>
              <a:t>. </a:t>
            </a:r>
          </a:p>
        </p:txBody>
      </p:sp>
      <p:sp>
        <p:nvSpPr>
          <p:cNvPr id="11" name="Rectangle 10">
            <a:extLst>
              <a:ext uri="{FF2B5EF4-FFF2-40B4-BE49-F238E27FC236}">
                <a16:creationId xmlns:a16="http://schemas.microsoft.com/office/drawing/2014/main" id="{2DF12BE7-A450-4A2A-81CD-28911917ECD4}"/>
              </a:ext>
            </a:extLst>
          </p:cNvPr>
          <p:cNvSpPr>
            <a:spLocks noChangeArrowheads="1"/>
          </p:cNvSpPr>
          <p:nvPr/>
        </p:nvSpPr>
        <p:spPr bwMode="auto">
          <a:xfrm>
            <a:off x="2743200" y="5532438"/>
            <a:ext cx="4186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It does not work. Why is this?</a:t>
            </a:r>
          </a:p>
        </p:txBody>
      </p:sp>
      <p:pic>
        <p:nvPicPr>
          <p:cNvPr id="13" name="Picture 19">
            <a:hlinkClick r:id="" action="ppaction://hlinkshowjump?jump=nextslide"/>
            <a:extLst>
              <a:ext uri="{FF2B5EF4-FFF2-40B4-BE49-F238E27FC236}">
                <a16:creationId xmlns:a16="http://schemas.microsoft.com/office/drawing/2014/main" id="{1E641D1C-AAB2-4BA4-8073-23A3057DEFE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C9A294B6-838F-470B-A24A-1039C8910B74}"/>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4340" grpId="0"/>
      <p:bldP spid="1434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48632727-DE8C-4AA9-8B13-9B59E407DFC9}"/>
              </a:ext>
            </a:extLst>
          </p:cNvPr>
          <p:cNvSpPr>
            <a:spLocks noGrp="1" noChangeArrowheads="1"/>
          </p:cNvSpPr>
          <p:nvPr>
            <p:ph type="title"/>
          </p:nvPr>
        </p:nvSpPr>
        <p:spPr/>
        <p:txBody>
          <a:bodyPr/>
          <a:lstStyle/>
          <a:p>
            <a:r>
              <a:rPr lang="en-GB" altLang="en-US"/>
              <a:t>Changing the shape of an object</a:t>
            </a:r>
          </a:p>
        </p:txBody>
      </p:sp>
      <p:sp>
        <p:nvSpPr>
          <p:cNvPr id="18435" name="Rectangle 123">
            <a:extLst>
              <a:ext uri="{FF2B5EF4-FFF2-40B4-BE49-F238E27FC236}">
                <a16:creationId xmlns:a16="http://schemas.microsoft.com/office/drawing/2014/main" id="{68CD165F-C4E1-4050-A369-0548FC086EFE}"/>
              </a:ext>
            </a:extLst>
          </p:cNvPr>
          <p:cNvSpPr>
            <a:spLocks noChangeArrowheads="1"/>
          </p:cNvSpPr>
          <p:nvPr/>
        </p:nvSpPr>
        <p:spPr bwMode="auto">
          <a:xfrm>
            <a:off x="347663" y="777875"/>
            <a:ext cx="8455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just one force is applied to a stationary object, the object will </a:t>
            </a:r>
            <a:r>
              <a:rPr lang="en-GB" altLang="en-US" b="1" dirty="0">
                <a:solidFill>
                  <a:srgbClr val="286DA6"/>
                </a:solidFill>
              </a:rPr>
              <a:t>move</a:t>
            </a:r>
            <a:r>
              <a:rPr lang="en-GB" altLang="en-US" dirty="0"/>
              <a:t> in the direction of the force.</a:t>
            </a:r>
          </a:p>
        </p:txBody>
      </p:sp>
      <p:sp>
        <p:nvSpPr>
          <p:cNvPr id="11" name="Rectangle 122">
            <a:extLst>
              <a:ext uri="{FF2B5EF4-FFF2-40B4-BE49-F238E27FC236}">
                <a16:creationId xmlns:a16="http://schemas.microsoft.com/office/drawing/2014/main" id="{ADFF313A-8E3A-4FF0-8B29-7A3FD0EEF943}"/>
              </a:ext>
            </a:extLst>
          </p:cNvPr>
          <p:cNvSpPr>
            <a:spLocks noChangeArrowheads="1"/>
          </p:cNvSpPr>
          <p:nvPr/>
        </p:nvSpPr>
        <p:spPr bwMode="auto">
          <a:xfrm>
            <a:off x="347663" y="2271713"/>
            <a:ext cx="37258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To change the shape of an object, applying one force alone is not enough. At least </a:t>
            </a:r>
            <a:r>
              <a:rPr lang="en-GB" altLang="en-US" b="1" dirty="0">
                <a:solidFill>
                  <a:srgbClr val="286DA6"/>
                </a:solidFill>
              </a:rPr>
              <a:t>two</a:t>
            </a:r>
            <a:r>
              <a:rPr lang="en-GB" altLang="en-US" dirty="0"/>
              <a:t> forces acting in </a:t>
            </a:r>
            <a:r>
              <a:rPr lang="en-GB" altLang="en-US" b="1" dirty="0">
                <a:solidFill>
                  <a:srgbClr val="286DA6"/>
                </a:solidFill>
              </a:rPr>
              <a:t>different</a:t>
            </a:r>
            <a:r>
              <a:rPr lang="en-GB" altLang="en-US" dirty="0"/>
              <a:t> directions </a:t>
            </a:r>
            <a:br>
              <a:rPr lang="en-GB" altLang="en-US" dirty="0"/>
            </a:br>
            <a:r>
              <a:rPr lang="en-GB" altLang="en-US" dirty="0"/>
              <a:t>are needed.</a:t>
            </a:r>
          </a:p>
        </p:txBody>
      </p:sp>
      <p:sp>
        <p:nvSpPr>
          <p:cNvPr id="12" name="Rectangle 121">
            <a:extLst>
              <a:ext uri="{FF2B5EF4-FFF2-40B4-BE49-F238E27FC236}">
                <a16:creationId xmlns:a16="http://schemas.microsoft.com/office/drawing/2014/main" id="{11E1A93E-25E8-4D3E-9CFB-AF0B06E36B4A}"/>
              </a:ext>
            </a:extLst>
          </p:cNvPr>
          <p:cNvSpPr>
            <a:spLocks noChangeArrowheads="1"/>
          </p:cNvSpPr>
          <p:nvPr/>
        </p:nvSpPr>
        <p:spPr bwMode="auto">
          <a:xfrm>
            <a:off x="347663" y="1708150"/>
            <a:ext cx="8455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a:t>
            </a:r>
            <a:r>
              <a:rPr lang="en-GB" altLang="en-US" b="1">
                <a:solidFill>
                  <a:srgbClr val="286DA6"/>
                </a:solidFill>
              </a:rPr>
              <a:t>shape</a:t>
            </a:r>
            <a:r>
              <a:rPr lang="en-GB" altLang="en-US"/>
              <a:t> of the object will not change.</a:t>
            </a:r>
          </a:p>
        </p:txBody>
      </p:sp>
      <p:sp>
        <p:nvSpPr>
          <p:cNvPr id="13" name="Rectangle 12">
            <a:extLst>
              <a:ext uri="{FF2B5EF4-FFF2-40B4-BE49-F238E27FC236}">
                <a16:creationId xmlns:a16="http://schemas.microsoft.com/office/drawing/2014/main" id="{7B06E98C-EE7B-49E2-B483-7B007BD34C69}"/>
              </a:ext>
            </a:extLst>
          </p:cNvPr>
          <p:cNvSpPr>
            <a:spLocks noChangeArrowheads="1"/>
          </p:cNvSpPr>
          <p:nvPr/>
        </p:nvSpPr>
        <p:spPr bwMode="auto">
          <a:xfrm>
            <a:off x="347663" y="4679950"/>
            <a:ext cx="3606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Whether the object is stretched, compressed or bent depends on the </a:t>
            </a:r>
            <a:r>
              <a:rPr lang="en-GB" altLang="en-US" b="1" dirty="0">
                <a:solidFill>
                  <a:srgbClr val="286DA6"/>
                </a:solidFill>
              </a:rPr>
              <a:t>direction </a:t>
            </a:r>
            <a:r>
              <a:rPr lang="en-GB" altLang="en-US" dirty="0"/>
              <a:t>of the forces.</a:t>
            </a:r>
          </a:p>
        </p:txBody>
      </p:sp>
      <p:pic>
        <p:nvPicPr>
          <p:cNvPr id="15" name="Picture 51" descr="compression_tension.png">
            <a:extLst>
              <a:ext uri="{FF2B5EF4-FFF2-40B4-BE49-F238E27FC236}">
                <a16:creationId xmlns:a16="http://schemas.microsoft.com/office/drawing/2014/main" id="{95D679D3-9861-4F5C-8B23-7D5AC5A70F49}"/>
              </a:ext>
            </a:extLst>
          </p:cNvPr>
          <p:cNvPicPr>
            <a:picLocks noChangeAspect="1"/>
          </p:cNvPicPr>
          <p:nvPr/>
        </p:nvPicPr>
        <p:blipFill>
          <a:blip r:embed="rId3">
            <a:extLst>
              <a:ext uri="{28A0092B-C50C-407E-A947-70E740481C1C}">
                <a14:useLocalDpi xmlns:a14="http://schemas.microsoft.com/office/drawing/2010/main" val="0"/>
              </a:ext>
            </a:extLst>
          </a:blip>
          <a:srcRect t="26990" b="44595"/>
          <a:stretch>
            <a:fillRect/>
          </a:stretch>
        </p:blipFill>
        <p:spPr bwMode="auto">
          <a:xfrm>
            <a:off x="4064000" y="3719513"/>
            <a:ext cx="4505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compression_and_tension_equals_bending.png">
            <a:extLst>
              <a:ext uri="{FF2B5EF4-FFF2-40B4-BE49-F238E27FC236}">
                <a16:creationId xmlns:a16="http://schemas.microsoft.com/office/drawing/2014/main" id="{5A798E26-E1EC-4C23-ADC9-6916A02027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9250" y="4791075"/>
            <a:ext cx="4313238"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compression_tension.png">
            <a:extLst>
              <a:ext uri="{FF2B5EF4-FFF2-40B4-BE49-F238E27FC236}">
                <a16:creationId xmlns:a16="http://schemas.microsoft.com/office/drawing/2014/main" id="{7E30B699-792C-4500-B2F3-C6A6F9C10619}"/>
              </a:ext>
            </a:extLst>
          </p:cNvPr>
          <p:cNvPicPr>
            <a:picLocks noChangeAspect="1"/>
          </p:cNvPicPr>
          <p:nvPr/>
        </p:nvPicPr>
        <p:blipFill>
          <a:blip r:embed="rId3">
            <a:extLst>
              <a:ext uri="{28A0092B-C50C-407E-A947-70E740481C1C}">
                <a14:useLocalDpi xmlns:a14="http://schemas.microsoft.com/office/drawing/2010/main" val="0"/>
              </a:ext>
            </a:extLst>
          </a:blip>
          <a:srcRect l="17889" r="17610" b="76204"/>
          <a:stretch>
            <a:fillRect/>
          </a:stretch>
        </p:blipFill>
        <p:spPr bwMode="auto">
          <a:xfrm>
            <a:off x="4767263" y="2732088"/>
            <a:ext cx="30988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crate1.png">
            <a:extLst>
              <a:ext uri="{FF2B5EF4-FFF2-40B4-BE49-F238E27FC236}">
                <a16:creationId xmlns:a16="http://schemas.microsoft.com/office/drawing/2014/main" id="{AC0ABF02-7584-400B-A63D-54F5375283B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56288" y="4908550"/>
            <a:ext cx="9667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a:hlinkClick r:id="" action="ppaction://hlinkshowjump?jump=nextslide"/>
            <a:extLst>
              <a:ext uri="{FF2B5EF4-FFF2-40B4-BE49-F238E27FC236}">
                <a16:creationId xmlns:a16="http://schemas.microsoft.com/office/drawing/2014/main" id="{918E200B-8DC0-4761-9DA7-797FBF03BEA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15">
            <a:extLst>
              <a:ext uri="{FF2B5EF4-FFF2-40B4-BE49-F238E27FC236}">
                <a16:creationId xmlns:a16="http://schemas.microsoft.com/office/drawing/2014/main" id="{21A96BD1-748C-48ED-928A-588DE5A46AA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8" name="Picture 12" descr="Elastic_IrinaNartova_shutterstock_61603837_MOD">
            <a:extLst>
              <a:ext uri="{FF2B5EF4-FFF2-40B4-BE49-F238E27FC236}">
                <a16:creationId xmlns:a16="http://schemas.microsoft.com/office/drawing/2014/main" id="{B2C04DB5-3D58-4791-8EC2-4E540C924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87" t="7524" b="8318"/>
          <a:stretch>
            <a:fillRect/>
          </a:stretch>
        </p:blipFill>
        <p:spPr bwMode="auto">
          <a:xfrm>
            <a:off x="5334000" y="1482725"/>
            <a:ext cx="35385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a:extLst>
              <a:ext uri="{FF2B5EF4-FFF2-40B4-BE49-F238E27FC236}">
                <a16:creationId xmlns:a16="http://schemas.microsoft.com/office/drawing/2014/main" id="{4C214A79-79A8-4B2C-B456-3048F1392844}"/>
              </a:ext>
            </a:extLst>
          </p:cNvPr>
          <p:cNvSpPr>
            <a:spLocks noGrp="1" noChangeArrowheads="1"/>
          </p:cNvSpPr>
          <p:nvPr>
            <p:ph type="title"/>
          </p:nvPr>
        </p:nvSpPr>
        <p:spPr/>
        <p:txBody>
          <a:bodyPr/>
          <a:lstStyle/>
          <a:p>
            <a:r>
              <a:rPr lang="en-GB" altLang="en-US"/>
              <a:t>Elastic or plastic?</a:t>
            </a:r>
          </a:p>
        </p:txBody>
      </p:sp>
      <p:sp>
        <p:nvSpPr>
          <p:cNvPr id="19461" name="Text Box 5">
            <a:extLst>
              <a:ext uri="{FF2B5EF4-FFF2-40B4-BE49-F238E27FC236}">
                <a16:creationId xmlns:a16="http://schemas.microsoft.com/office/drawing/2014/main" id="{7F381C0E-ECF9-433F-8737-D8E8303F83BD}"/>
              </a:ext>
            </a:extLst>
          </p:cNvPr>
          <p:cNvSpPr txBox="1">
            <a:spLocks noChangeArrowheads="1"/>
          </p:cNvSpPr>
          <p:nvPr/>
        </p:nvSpPr>
        <p:spPr bwMode="auto">
          <a:xfrm>
            <a:off x="352425" y="773113"/>
            <a:ext cx="8145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Materials can undergo </a:t>
            </a:r>
            <a:r>
              <a:rPr lang="en-GB" altLang="en-US" b="1" dirty="0">
                <a:solidFill>
                  <a:srgbClr val="286DA6"/>
                </a:solidFill>
              </a:rPr>
              <a:t>elastic</a:t>
            </a:r>
            <a:r>
              <a:rPr lang="en-GB" altLang="en-US" dirty="0"/>
              <a:t> or</a:t>
            </a:r>
            <a:r>
              <a:rPr lang="en-GB" altLang="en-US" b="1" dirty="0"/>
              <a:t> </a:t>
            </a:r>
            <a:r>
              <a:rPr lang="en-GB" altLang="en-US" b="1" dirty="0">
                <a:solidFill>
                  <a:srgbClr val="286DA6"/>
                </a:solidFill>
              </a:rPr>
              <a:t>inelastic</a:t>
            </a:r>
            <a:r>
              <a:rPr lang="en-GB" altLang="en-US" b="1" dirty="0"/>
              <a:t> </a:t>
            </a:r>
            <a:r>
              <a:rPr lang="en-GB" altLang="en-US" dirty="0"/>
              <a:t>deformation. Most materials do both, depending on how much force is applied and how they are </a:t>
            </a:r>
            <a:r>
              <a:rPr lang="en-GB" altLang="en-US" dirty="0">
                <a:solidFill>
                  <a:srgbClr val="002060"/>
                </a:solidFill>
              </a:rPr>
              <a:t>deformed.</a:t>
            </a:r>
          </a:p>
        </p:txBody>
      </p:sp>
      <p:sp>
        <p:nvSpPr>
          <p:cNvPr id="178187" name="Text Box 11">
            <a:extLst>
              <a:ext uri="{FF2B5EF4-FFF2-40B4-BE49-F238E27FC236}">
                <a16:creationId xmlns:a16="http://schemas.microsoft.com/office/drawing/2014/main" id="{E9B0B9ED-B738-4F2D-9D03-E66739F51006}"/>
              </a:ext>
            </a:extLst>
          </p:cNvPr>
          <p:cNvSpPr txBox="1">
            <a:spLocks noChangeArrowheads="1"/>
          </p:cNvSpPr>
          <p:nvPr/>
        </p:nvSpPr>
        <p:spPr bwMode="auto">
          <a:xfrm>
            <a:off x="358775" y="2143125"/>
            <a:ext cx="51212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Materials that have been deformed elastically </a:t>
            </a:r>
            <a:r>
              <a:rPr lang="en-GB" altLang="en-US" b="1" dirty="0">
                <a:solidFill>
                  <a:srgbClr val="286DA6"/>
                </a:solidFill>
              </a:rPr>
              <a:t>return to their original shape</a:t>
            </a:r>
            <a:r>
              <a:rPr lang="en-GB" altLang="en-US" b="1" dirty="0"/>
              <a:t> </a:t>
            </a:r>
            <a:r>
              <a:rPr lang="en-GB" altLang="en-US" dirty="0"/>
              <a:t>once the external force is removed.</a:t>
            </a:r>
          </a:p>
        </p:txBody>
      </p:sp>
      <p:sp>
        <p:nvSpPr>
          <p:cNvPr id="9" name="Text Box 111">
            <a:extLst>
              <a:ext uri="{FF2B5EF4-FFF2-40B4-BE49-F238E27FC236}">
                <a16:creationId xmlns:a16="http://schemas.microsoft.com/office/drawing/2014/main" id="{7D5BD2F2-A571-46B0-8091-BB05513A1D41}"/>
              </a:ext>
            </a:extLst>
          </p:cNvPr>
          <p:cNvSpPr txBox="1">
            <a:spLocks noChangeArrowheads="1"/>
          </p:cNvSpPr>
          <p:nvPr/>
        </p:nvSpPr>
        <p:spPr bwMode="auto">
          <a:xfrm>
            <a:off x="3694113" y="3883025"/>
            <a:ext cx="52022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Materials that have been deformed inelastically </a:t>
            </a:r>
            <a:r>
              <a:rPr lang="en-GB" altLang="en-US" b="1" dirty="0">
                <a:solidFill>
                  <a:srgbClr val="286DA6"/>
                </a:solidFill>
              </a:rPr>
              <a:t>do not</a:t>
            </a:r>
            <a:r>
              <a:rPr lang="en-GB" altLang="en-US" dirty="0"/>
              <a:t> </a:t>
            </a:r>
            <a:r>
              <a:rPr lang="en-GB" altLang="en-US" dirty="0">
                <a:solidFill>
                  <a:srgbClr val="002060"/>
                </a:solidFill>
              </a:rPr>
              <a:t>return to their original shape</a:t>
            </a:r>
            <a:r>
              <a:rPr lang="en-GB" altLang="en-US" b="1" dirty="0">
                <a:solidFill>
                  <a:srgbClr val="002060"/>
                </a:solidFill>
              </a:rPr>
              <a:t> </a:t>
            </a:r>
            <a:r>
              <a:rPr lang="en-GB" altLang="en-US" dirty="0"/>
              <a:t>once the external force is removed; the change in shape is </a:t>
            </a:r>
            <a:r>
              <a:rPr lang="en-GB" altLang="en-US" b="1" dirty="0">
                <a:solidFill>
                  <a:srgbClr val="286DA6"/>
                </a:solidFill>
              </a:rPr>
              <a:t>permanent</a:t>
            </a:r>
            <a:r>
              <a:rPr lang="en-GB" altLang="en-US" dirty="0"/>
              <a:t>. This is also called </a:t>
            </a:r>
            <a:r>
              <a:rPr lang="en-GB" altLang="en-US" b="1" dirty="0">
                <a:solidFill>
                  <a:srgbClr val="286DA6"/>
                </a:solidFill>
              </a:rPr>
              <a:t>plastic</a:t>
            </a:r>
            <a:r>
              <a:rPr lang="en-GB" altLang="en-US" dirty="0"/>
              <a:t> deformation. </a:t>
            </a:r>
          </a:p>
        </p:txBody>
      </p:sp>
      <p:pic>
        <p:nvPicPr>
          <p:cNvPr id="19464" name="Picture 8" descr="C:\CVS\production\GCSEPhysics\src\images\mares_97981313.jpg">
            <a:extLst>
              <a:ext uri="{FF2B5EF4-FFF2-40B4-BE49-F238E27FC236}">
                <a16:creationId xmlns:a16="http://schemas.microsoft.com/office/drawing/2014/main" id="{8FF61D8C-F37F-441A-8F5E-88FBEC51B2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3917950"/>
            <a:ext cx="3163888"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a:hlinkClick r:id="" action="ppaction://hlinkshowjump?jump=nextslide"/>
            <a:extLst>
              <a:ext uri="{FF2B5EF4-FFF2-40B4-BE49-F238E27FC236}">
                <a16:creationId xmlns:a16="http://schemas.microsoft.com/office/drawing/2014/main" id="{C0369E6B-7B63-4D20-AF04-C55646B8D14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8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7818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946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5A5A750-B70B-4257-9B2D-57B7A0AC245C}"/>
              </a:ext>
            </a:extLst>
          </p:cNvPr>
          <p:cNvSpPr>
            <a:spLocks noGrp="1" noChangeArrowheads="1"/>
          </p:cNvSpPr>
          <p:nvPr>
            <p:ph type="title"/>
          </p:nvPr>
        </p:nvSpPr>
        <p:spPr/>
        <p:txBody>
          <a:bodyPr/>
          <a:lstStyle/>
          <a:p>
            <a:r>
              <a:rPr lang="en-GB" altLang="en-US" dirty="0"/>
              <a:t>Stretching forces and the particle model</a:t>
            </a:r>
          </a:p>
        </p:txBody>
      </p:sp>
      <p:sp>
        <p:nvSpPr>
          <p:cNvPr id="20484" name="Text Box 5">
            <a:extLst>
              <a:ext uri="{FF2B5EF4-FFF2-40B4-BE49-F238E27FC236}">
                <a16:creationId xmlns:a16="http://schemas.microsoft.com/office/drawing/2014/main" id="{26E2C3A7-E844-4F91-BDD4-2F181CB2B6C1}"/>
              </a:ext>
            </a:extLst>
          </p:cNvPr>
          <p:cNvSpPr txBox="1">
            <a:spLocks noChangeArrowheads="1"/>
          </p:cNvSpPr>
          <p:nvPr/>
        </p:nvSpPr>
        <p:spPr bwMode="auto">
          <a:xfrm>
            <a:off x="352425" y="773113"/>
            <a:ext cx="84502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The deformation of materials can be explained using </a:t>
            </a:r>
            <a:br>
              <a:rPr lang="en-GB" altLang="en-US"/>
            </a:br>
            <a:r>
              <a:rPr lang="en-GB" altLang="en-US"/>
              <a:t>the </a:t>
            </a:r>
            <a:r>
              <a:rPr lang="en-GB" altLang="en-US" b="1">
                <a:solidFill>
                  <a:srgbClr val="286DA6"/>
                </a:solidFill>
              </a:rPr>
              <a:t>particle model</a:t>
            </a:r>
            <a:r>
              <a:rPr lang="en-GB" altLang="en-US">
                <a:solidFill>
                  <a:srgbClr val="002060"/>
                </a:solidFill>
              </a:rPr>
              <a:t>.</a:t>
            </a:r>
          </a:p>
        </p:txBody>
      </p:sp>
      <p:sp>
        <p:nvSpPr>
          <p:cNvPr id="178187" name="Text Box 113">
            <a:extLst>
              <a:ext uri="{FF2B5EF4-FFF2-40B4-BE49-F238E27FC236}">
                <a16:creationId xmlns:a16="http://schemas.microsoft.com/office/drawing/2014/main" id="{37598878-2D7D-4F86-A144-D01098A3681D}"/>
              </a:ext>
            </a:extLst>
          </p:cNvPr>
          <p:cNvSpPr txBox="1">
            <a:spLocks noChangeArrowheads="1"/>
          </p:cNvSpPr>
          <p:nvPr/>
        </p:nvSpPr>
        <p:spPr bwMode="auto">
          <a:xfrm>
            <a:off x="354013" y="1704975"/>
            <a:ext cx="45862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When a force changes the shape of a material, it changes the </a:t>
            </a:r>
            <a:r>
              <a:rPr lang="en-GB" altLang="en-US" b="1" dirty="0">
                <a:solidFill>
                  <a:srgbClr val="286DA6"/>
                </a:solidFill>
              </a:rPr>
              <a:t>forces</a:t>
            </a:r>
            <a:r>
              <a:rPr lang="en-GB" altLang="en-US" dirty="0"/>
              <a:t> between particles, stretching or compressing the </a:t>
            </a:r>
            <a:r>
              <a:rPr lang="en-GB" altLang="en-US" b="1" dirty="0">
                <a:solidFill>
                  <a:srgbClr val="286DA6"/>
                </a:solidFill>
              </a:rPr>
              <a:t>bonds</a:t>
            </a:r>
            <a:r>
              <a:rPr lang="en-GB" altLang="en-US" dirty="0"/>
              <a:t> between the particles. This changes the </a:t>
            </a:r>
            <a:r>
              <a:rPr lang="en-GB" altLang="en-US" b="1" dirty="0">
                <a:solidFill>
                  <a:srgbClr val="286DA6"/>
                </a:solidFill>
              </a:rPr>
              <a:t>separation</a:t>
            </a:r>
            <a:r>
              <a:rPr lang="en-GB" altLang="en-US" dirty="0"/>
              <a:t> between particles.</a:t>
            </a:r>
          </a:p>
        </p:txBody>
      </p:sp>
      <p:sp>
        <p:nvSpPr>
          <p:cNvPr id="9" name="Text Box 112">
            <a:extLst>
              <a:ext uri="{FF2B5EF4-FFF2-40B4-BE49-F238E27FC236}">
                <a16:creationId xmlns:a16="http://schemas.microsoft.com/office/drawing/2014/main" id="{08F5C7AE-EC0C-4BBD-9363-95A93D0B0E53}"/>
              </a:ext>
            </a:extLst>
          </p:cNvPr>
          <p:cNvSpPr txBox="1">
            <a:spLocks noChangeArrowheads="1"/>
          </p:cNvSpPr>
          <p:nvPr/>
        </p:nvSpPr>
        <p:spPr bwMode="auto">
          <a:xfrm>
            <a:off x="354013" y="4473575"/>
            <a:ext cx="83169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When a material is </a:t>
            </a:r>
            <a:r>
              <a:rPr lang="en-GB" altLang="en-US" b="1" dirty="0">
                <a:solidFill>
                  <a:srgbClr val="286DA6"/>
                </a:solidFill>
              </a:rPr>
              <a:t>elastically</a:t>
            </a:r>
            <a:r>
              <a:rPr lang="en-GB" altLang="en-US" dirty="0"/>
              <a:t> deformed, the bonds return to their original shape once the force is removed. </a:t>
            </a:r>
          </a:p>
        </p:txBody>
      </p:sp>
      <p:sp>
        <p:nvSpPr>
          <p:cNvPr id="8" name="Text Box 111">
            <a:extLst>
              <a:ext uri="{FF2B5EF4-FFF2-40B4-BE49-F238E27FC236}">
                <a16:creationId xmlns:a16="http://schemas.microsoft.com/office/drawing/2014/main" id="{A11EEC0E-0BE4-4E4B-8695-8A8E7FCDA5D6}"/>
              </a:ext>
            </a:extLst>
          </p:cNvPr>
          <p:cNvSpPr txBox="1">
            <a:spLocks noChangeArrowheads="1"/>
          </p:cNvSpPr>
          <p:nvPr/>
        </p:nvSpPr>
        <p:spPr bwMode="auto">
          <a:xfrm>
            <a:off x="347663" y="5410200"/>
            <a:ext cx="83232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When a material is </a:t>
            </a:r>
            <a:r>
              <a:rPr lang="en-GB" altLang="en-US" b="1" dirty="0">
                <a:solidFill>
                  <a:srgbClr val="286DA6"/>
                </a:solidFill>
              </a:rPr>
              <a:t>plastically </a:t>
            </a:r>
            <a:r>
              <a:rPr lang="en-GB" altLang="en-US" dirty="0"/>
              <a:t>deformed, the structure of the particles is permanently changed. </a:t>
            </a:r>
          </a:p>
        </p:txBody>
      </p:sp>
      <p:pic>
        <p:nvPicPr>
          <p:cNvPr id="10" name="Picture 9" descr="Particles_solid_stretched.png">
            <a:extLst>
              <a:ext uri="{FF2B5EF4-FFF2-40B4-BE49-F238E27FC236}">
                <a16:creationId xmlns:a16="http://schemas.microsoft.com/office/drawing/2014/main" id="{1425FF2A-A569-4450-B784-BEDA6704AD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0913" y="1793875"/>
            <a:ext cx="40767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929CED37-91B9-4D9D-AFE6-7DAA501D760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F66DB927-9E9F-4FD5-86FC-21C8D27B03C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7" grpId="0"/>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6A7A122-246E-4323-BCE2-13D93C38B421}"/>
              </a:ext>
            </a:extLst>
          </p:cNvPr>
          <p:cNvSpPr txBox="1">
            <a:spLocks noChangeArrowheads="1"/>
          </p:cNvSpPr>
          <p:nvPr/>
        </p:nvSpPr>
        <p:spPr bwMode="auto">
          <a:xfrm>
            <a:off x="3194050" y="3917950"/>
            <a:ext cx="5949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rPr>
              <a:t>F</a:t>
            </a:r>
            <a:r>
              <a:rPr lang="en-GB" altLang="en-US" dirty="0"/>
              <a:t> is the force, measured in </a:t>
            </a:r>
            <a:r>
              <a:rPr lang="en-GB" altLang="en-US" b="1" dirty="0">
                <a:solidFill>
                  <a:srgbClr val="286DA6"/>
                </a:solidFill>
              </a:rPr>
              <a:t>newtons</a:t>
            </a:r>
            <a:r>
              <a:rPr lang="en-GB" altLang="en-US" dirty="0"/>
              <a:t> </a:t>
            </a:r>
            <a:r>
              <a:rPr lang="en-GB" altLang="en-US" b="1" dirty="0">
                <a:solidFill>
                  <a:srgbClr val="286DA6"/>
                </a:solidFill>
              </a:rPr>
              <a:t>(N)</a:t>
            </a:r>
            <a:r>
              <a:rPr lang="en-GB" altLang="en-US" dirty="0"/>
              <a:t>.</a:t>
            </a:r>
          </a:p>
        </p:txBody>
      </p:sp>
      <p:sp>
        <p:nvSpPr>
          <p:cNvPr id="22531" name="Rectangle 2">
            <a:extLst>
              <a:ext uri="{FF2B5EF4-FFF2-40B4-BE49-F238E27FC236}">
                <a16:creationId xmlns:a16="http://schemas.microsoft.com/office/drawing/2014/main" id="{CA19470F-5EFD-4487-80B6-F993ED31294D}"/>
              </a:ext>
            </a:extLst>
          </p:cNvPr>
          <p:cNvSpPr>
            <a:spLocks noGrp="1" noChangeArrowheads="1"/>
          </p:cNvSpPr>
          <p:nvPr>
            <p:ph type="title"/>
          </p:nvPr>
        </p:nvSpPr>
        <p:spPr/>
        <p:txBody>
          <a:bodyPr/>
          <a:lstStyle/>
          <a:p>
            <a:r>
              <a:rPr lang="en-GB" altLang="en-US"/>
              <a:t>Hooke’s law</a:t>
            </a:r>
          </a:p>
        </p:txBody>
      </p:sp>
      <p:sp>
        <p:nvSpPr>
          <p:cNvPr id="22533" name="TextBox 100">
            <a:extLst>
              <a:ext uri="{FF2B5EF4-FFF2-40B4-BE49-F238E27FC236}">
                <a16:creationId xmlns:a16="http://schemas.microsoft.com/office/drawing/2014/main" id="{31C291AE-F21A-4B0F-A15D-F53B8FB9E58B}"/>
              </a:ext>
            </a:extLst>
          </p:cNvPr>
          <p:cNvSpPr txBox="1">
            <a:spLocks noChangeArrowheads="1"/>
          </p:cNvSpPr>
          <p:nvPr/>
        </p:nvSpPr>
        <p:spPr bwMode="auto">
          <a:xfrm>
            <a:off x="352425" y="773113"/>
            <a:ext cx="8802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286DA6"/>
                </a:solidFill>
              </a:rPr>
              <a:t>Hooke’s law</a:t>
            </a:r>
            <a:r>
              <a:rPr lang="en-GB" altLang="en-US"/>
              <a:t> states that;</a:t>
            </a:r>
          </a:p>
        </p:txBody>
      </p:sp>
      <p:sp>
        <p:nvSpPr>
          <p:cNvPr id="22557" name="Rectangle 23">
            <a:extLst>
              <a:ext uri="{FF2B5EF4-FFF2-40B4-BE49-F238E27FC236}">
                <a16:creationId xmlns:a16="http://schemas.microsoft.com/office/drawing/2014/main" id="{CD93D157-BC21-4BAC-B85A-4C5758751C34}"/>
              </a:ext>
            </a:extLst>
          </p:cNvPr>
          <p:cNvSpPr>
            <a:spLocks noChangeArrowheads="1"/>
          </p:cNvSpPr>
          <p:nvPr/>
        </p:nvSpPr>
        <p:spPr bwMode="auto">
          <a:xfrm>
            <a:off x="1377950" y="1335088"/>
            <a:ext cx="6388100" cy="1309687"/>
          </a:xfrm>
          <a:prstGeom prst="rect">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2558" name="Text Box 7">
            <a:extLst>
              <a:ext uri="{FF2B5EF4-FFF2-40B4-BE49-F238E27FC236}">
                <a16:creationId xmlns:a16="http://schemas.microsoft.com/office/drawing/2014/main" id="{92E2E9C5-1D1F-46E1-923C-71C8D0F5FF44}"/>
              </a:ext>
            </a:extLst>
          </p:cNvPr>
          <p:cNvSpPr txBox="1">
            <a:spLocks noChangeArrowheads="1"/>
          </p:cNvSpPr>
          <p:nvPr/>
        </p:nvSpPr>
        <p:spPr bwMode="auto">
          <a:xfrm>
            <a:off x="1292225" y="1389063"/>
            <a:ext cx="65595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dirty="0">
                <a:solidFill>
                  <a:schemeClr val="bg1"/>
                </a:solidFill>
              </a:rPr>
              <a:t>The </a:t>
            </a:r>
            <a:r>
              <a:rPr lang="en-GB" altLang="en-US" b="1" dirty="0">
                <a:solidFill>
                  <a:schemeClr val="bg1"/>
                </a:solidFill>
              </a:rPr>
              <a:t>extension</a:t>
            </a:r>
            <a:r>
              <a:rPr lang="en-GB" altLang="en-US" dirty="0">
                <a:solidFill>
                  <a:schemeClr val="bg1"/>
                </a:solidFill>
              </a:rPr>
              <a:t> of an elastic object is </a:t>
            </a:r>
            <a:r>
              <a:rPr lang="en-GB" altLang="en-US" b="1" dirty="0">
                <a:solidFill>
                  <a:schemeClr val="bg1"/>
                </a:solidFill>
              </a:rPr>
              <a:t>directly proportional</a:t>
            </a:r>
            <a:r>
              <a:rPr lang="en-GB" altLang="en-US" dirty="0">
                <a:solidFill>
                  <a:schemeClr val="bg1"/>
                </a:solidFill>
              </a:rPr>
              <a:t> to the </a:t>
            </a:r>
            <a:r>
              <a:rPr lang="en-GB" altLang="en-US" b="1" dirty="0">
                <a:solidFill>
                  <a:schemeClr val="bg1"/>
                </a:solidFill>
              </a:rPr>
              <a:t>force applied</a:t>
            </a:r>
            <a:r>
              <a:rPr lang="en-GB" altLang="en-US" dirty="0">
                <a:solidFill>
                  <a:schemeClr val="bg1"/>
                </a:solidFill>
              </a:rPr>
              <a:t>, provided </a:t>
            </a:r>
            <a:br>
              <a:rPr lang="en-GB" altLang="en-US" dirty="0">
                <a:solidFill>
                  <a:schemeClr val="bg1"/>
                </a:solidFill>
              </a:rPr>
            </a:br>
            <a:r>
              <a:rPr lang="en-GB" altLang="en-US" dirty="0">
                <a:solidFill>
                  <a:schemeClr val="bg1"/>
                </a:solidFill>
              </a:rPr>
              <a:t>its </a:t>
            </a:r>
            <a:r>
              <a:rPr lang="en-GB" altLang="en-US" b="1" dirty="0">
                <a:solidFill>
                  <a:schemeClr val="bg1"/>
                </a:solidFill>
              </a:rPr>
              <a:t>limit of proportionality</a:t>
            </a:r>
            <a:r>
              <a:rPr lang="en-GB" altLang="en-US" dirty="0">
                <a:solidFill>
                  <a:schemeClr val="bg1"/>
                </a:solidFill>
              </a:rPr>
              <a:t> is not exceeded.</a:t>
            </a:r>
          </a:p>
        </p:txBody>
      </p:sp>
      <p:sp>
        <p:nvSpPr>
          <p:cNvPr id="22555" name="AutoShape 441">
            <a:extLst>
              <a:ext uri="{FF2B5EF4-FFF2-40B4-BE49-F238E27FC236}">
                <a16:creationId xmlns:a16="http://schemas.microsoft.com/office/drawing/2014/main" id="{6C9F70A9-71F9-42FD-BBBE-6631B28539E1}"/>
              </a:ext>
            </a:extLst>
          </p:cNvPr>
          <p:cNvSpPr>
            <a:spLocks noChangeArrowheads="1"/>
          </p:cNvSpPr>
          <p:nvPr/>
        </p:nvSpPr>
        <p:spPr bwMode="auto">
          <a:xfrm>
            <a:off x="2579688" y="3240088"/>
            <a:ext cx="1360487" cy="461962"/>
          </a:xfrm>
          <a:prstGeom prst="rect">
            <a:avLst/>
          </a:prstGeom>
          <a:solidFill>
            <a:srgbClr val="286DA6"/>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2556" name="Text Box 45">
            <a:extLst>
              <a:ext uri="{FF2B5EF4-FFF2-40B4-BE49-F238E27FC236}">
                <a16:creationId xmlns:a16="http://schemas.microsoft.com/office/drawing/2014/main" id="{A2D4BECA-F1C6-4DEC-B9AF-3D411ED89D8B}"/>
              </a:ext>
            </a:extLst>
          </p:cNvPr>
          <p:cNvSpPr txBox="1">
            <a:spLocks noChangeArrowheads="1"/>
          </p:cNvSpPr>
          <p:nvPr/>
        </p:nvSpPr>
        <p:spPr bwMode="auto">
          <a:xfrm>
            <a:off x="2801938" y="3243263"/>
            <a:ext cx="91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chemeClr val="bg1"/>
                </a:solidFill>
              </a:rPr>
              <a:t>F </a:t>
            </a:r>
            <a:r>
              <a:rPr lang="en-GB" altLang="en-US" b="1">
                <a:solidFill>
                  <a:schemeClr val="bg1"/>
                </a:solidFill>
                <a:latin typeface="Symbol" panose="05050102010706020507" pitchFamily="18" charset="2"/>
              </a:rPr>
              <a:t>µ </a:t>
            </a:r>
            <a:r>
              <a:rPr lang="en-GB" altLang="en-US" b="1">
                <a:solidFill>
                  <a:schemeClr val="bg1"/>
                </a:solidFill>
              </a:rPr>
              <a:t>e</a:t>
            </a:r>
          </a:p>
        </p:txBody>
      </p:sp>
      <p:sp>
        <p:nvSpPr>
          <p:cNvPr id="22551" name="Text Box 46">
            <a:extLst>
              <a:ext uri="{FF2B5EF4-FFF2-40B4-BE49-F238E27FC236}">
                <a16:creationId xmlns:a16="http://schemas.microsoft.com/office/drawing/2014/main" id="{ED5B6C60-71DB-4DF0-BECC-749306F65B11}"/>
              </a:ext>
            </a:extLst>
          </p:cNvPr>
          <p:cNvSpPr txBox="1">
            <a:spLocks noChangeArrowheads="1"/>
          </p:cNvSpPr>
          <p:nvPr/>
        </p:nvSpPr>
        <p:spPr bwMode="auto">
          <a:xfrm>
            <a:off x="4343400" y="32432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or</a:t>
            </a:r>
          </a:p>
        </p:txBody>
      </p:sp>
      <p:sp>
        <p:nvSpPr>
          <p:cNvPr id="22553" name="AutoShape 44">
            <a:extLst>
              <a:ext uri="{FF2B5EF4-FFF2-40B4-BE49-F238E27FC236}">
                <a16:creationId xmlns:a16="http://schemas.microsoft.com/office/drawing/2014/main" id="{F63F7F27-76F1-4F63-957B-7C73724E1CED}"/>
              </a:ext>
            </a:extLst>
          </p:cNvPr>
          <p:cNvSpPr>
            <a:spLocks noChangeArrowheads="1"/>
          </p:cNvSpPr>
          <p:nvPr/>
        </p:nvSpPr>
        <p:spPr bwMode="auto">
          <a:xfrm>
            <a:off x="5203825" y="3241675"/>
            <a:ext cx="1360488" cy="460375"/>
          </a:xfrm>
          <a:prstGeom prst="rect">
            <a:avLst/>
          </a:prstGeom>
          <a:solidFill>
            <a:srgbClr val="286DA6"/>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2554" name="Text Box 47">
            <a:extLst>
              <a:ext uri="{FF2B5EF4-FFF2-40B4-BE49-F238E27FC236}">
                <a16:creationId xmlns:a16="http://schemas.microsoft.com/office/drawing/2014/main" id="{7FAA7E3F-3C28-4AE9-996D-01588EFF6D86}"/>
              </a:ext>
            </a:extLst>
          </p:cNvPr>
          <p:cNvSpPr txBox="1">
            <a:spLocks noChangeArrowheads="1"/>
          </p:cNvSpPr>
          <p:nvPr/>
        </p:nvSpPr>
        <p:spPr bwMode="auto">
          <a:xfrm>
            <a:off x="5334000" y="3240088"/>
            <a:ext cx="1100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chemeClr val="bg1"/>
                </a:solidFill>
              </a:rPr>
              <a:t>F = k</a:t>
            </a:r>
            <a:r>
              <a:rPr lang="en-GB" altLang="en-US" sz="1000" b="1">
                <a:solidFill>
                  <a:schemeClr val="bg1"/>
                </a:solidFill>
              </a:rPr>
              <a:t> </a:t>
            </a:r>
            <a:r>
              <a:rPr lang="en-GB" altLang="en-US" b="1">
                <a:solidFill>
                  <a:schemeClr val="bg1"/>
                </a:solidFill>
              </a:rPr>
              <a:t>e</a:t>
            </a:r>
          </a:p>
        </p:txBody>
      </p:sp>
      <p:sp>
        <p:nvSpPr>
          <p:cNvPr id="25" name="TextBox 1">
            <a:extLst>
              <a:ext uri="{FF2B5EF4-FFF2-40B4-BE49-F238E27FC236}">
                <a16:creationId xmlns:a16="http://schemas.microsoft.com/office/drawing/2014/main" id="{E34F57F9-1A08-47EF-BD67-2D399E53989D}"/>
              </a:ext>
            </a:extLst>
          </p:cNvPr>
          <p:cNvSpPr txBox="1">
            <a:spLocks noChangeArrowheads="1"/>
          </p:cNvSpPr>
          <p:nvPr/>
        </p:nvSpPr>
        <p:spPr bwMode="auto">
          <a:xfrm>
            <a:off x="358775" y="2711450"/>
            <a:ext cx="8802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Mathematically, this can be written as;</a:t>
            </a:r>
          </a:p>
        </p:txBody>
      </p:sp>
      <p:pic>
        <p:nvPicPr>
          <p:cNvPr id="218161" name="Picture 49" descr="spring1">
            <a:extLst>
              <a:ext uri="{FF2B5EF4-FFF2-40B4-BE49-F238E27FC236}">
                <a16:creationId xmlns:a16="http://schemas.microsoft.com/office/drawing/2014/main" id="{F030986D-2B10-43D1-A01B-E3BF1B3242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800" y="5156200"/>
            <a:ext cx="37465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62" name="Line 50">
            <a:extLst>
              <a:ext uri="{FF2B5EF4-FFF2-40B4-BE49-F238E27FC236}">
                <a16:creationId xmlns:a16="http://schemas.microsoft.com/office/drawing/2014/main" id="{77B10B2E-E397-468E-A603-4DB67D3FD01A}"/>
              </a:ext>
            </a:extLst>
          </p:cNvPr>
          <p:cNvSpPr>
            <a:spLocks noChangeShapeType="1"/>
          </p:cNvSpPr>
          <p:nvPr/>
        </p:nvSpPr>
        <p:spPr bwMode="auto">
          <a:xfrm>
            <a:off x="2298700" y="4222750"/>
            <a:ext cx="0" cy="1800225"/>
          </a:xfrm>
          <a:prstGeom prst="line">
            <a:avLst/>
          </a:prstGeom>
          <a:noFill/>
          <a:ln w="38100">
            <a:solidFill>
              <a:srgbClr val="286DA6"/>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18163" name="Line 51">
            <a:extLst>
              <a:ext uri="{FF2B5EF4-FFF2-40B4-BE49-F238E27FC236}">
                <a16:creationId xmlns:a16="http://schemas.microsoft.com/office/drawing/2014/main" id="{0C710E58-7D1A-4FE0-B680-BFA75D6C7413}"/>
              </a:ext>
            </a:extLst>
          </p:cNvPr>
          <p:cNvSpPr>
            <a:spLocks noChangeShapeType="1"/>
          </p:cNvSpPr>
          <p:nvPr/>
        </p:nvSpPr>
        <p:spPr bwMode="auto">
          <a:xfrm>
            <a:off x="2884488" y="4222750"/>
            <a:ext cx="0" cy="1800225"/>
          </a:xfrm>
          <a:prstGeom prst="line">
            <a:avLst/>
          </a:prstGeom>
          <a:noFill/>
          <a:ln w="38100">
            <a:solidFill>
              <a:srgbClr val="286DA6"/>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18164" name="Text Box 52">
            <a:extLst>
              <a:ext uri="{FF2B5EF4-FFF2-40B4-BE49-F238E27FC236}">
                <a16:creationId xmlns:a16="http://schemas.microsoft.com/office/drawing/2014/main" id="{A2FF1D92-2E49-4B90-8B4E-B632821EDA59}"/>
              </a:ext>
            </a:extLst>
          </p:cNvPr>
          <p:cNvSpPr txBox="1">
            <a:spLocks noChangeArrowheads="1"/>
          </p:cNvSpPr>
          <p:nvPr/>
        </p:nvSpPr>
        <p:spPr bwMode="auto">
          <a:xfrm>
            <a:off x="2424113" y="4252913"/>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e</a:t>
            </a:r>
          </a:p>
        </p:txBody>
      </p:sp>
      <p:sp>
        <p:nvSpPr>
          <p:cNvPr id="218165" name="Text Box 53">
            <a:extLst>
              <a:ext uri="{FF2B5EF4-FFF2-40B4-BE49-F238E27FC236}">
                <a16:creationId xmlns:a16="http://schemas.microsoft.com/office/drawing/2014/main" id="{4A50DCBD-67EF-4C41-A517-E748D8B646FC}"/>
              </a:ext>
            </a:extLst>
          </p:cNvPr>
          <p:cNvSpPr txBox="1">
            <a:spLocks noChangeArrowheads="1"/>
          </p:cNvSpPr>
          <p:nvPr/>
        </p:nvSpPr>
        <p:spPr bwMode="auto">
          <a:xfrm>
            <a:off x="714375" y="4062413"/>
            <a:ext cx="1263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a:t>original </a:t>
            </a:r>
          </a:p>
          <a:p>
            <a:pPr algn="ctr" eaLnBrk="1" hangingPunct="1"/>
            <a:r>
              <a:rPr lang="en-GB" altLang="en-US"/>
              <a:t>length</a:t>
            </a:r>
          </a:p>
        </p:txBody>
      </p:sp>
      <p:sp>
        <p:nvSpPr>
          <p:cNvPr id="218166" name="Line 54">
            <a:extLst>
              <a:ext uri="{FF2B5EF4-FFF2-40B4-BE49-F238E27FC236}">
                <a16:creationId xmlns:a16="http://schemas.microsoft.com/office/drawing/2014/main" id="{0A3699E3-2224-4CF7-A253-F0363635CD9B}"/>
              </a:ext>
            </a:extLst>
          </p:cNvPr>
          <p:cNvSpPr>
            <a:spLocks noChangeShapeType="1"/>
          </p:cNvSpPr>
          <p:nvPr/>
        </p:nvSpPr>
        <p:spPr bwMode="auto">
          <a:xfrm>
            <a:off x="393700" y="4222750"/>
            <a:ext cx="0" cy="1800225"/>
          </a:xfrm>
          <a:prstGeom prst="line">
            <a:avLst/>
          </a:prstGeom>
          <a:noFill/>
          <a:ln w="38100">
            <a:solidFill>
              <a:srgbClr val="286DA6"/>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18167" name="Text Box 55">
            <a:extLst>
              <a:ext uri="{FF2B5EF4-FFF2-40B4-BE49-F238E27FC236}">
                <a16:creationId xmlns:a16="http://schemas.microsoft.com/office/drawing/2014/main" id="{F551581B-560A-44CB-8E02-43EDCA91E687}"/>
              </a:ext>
            </a:extLst>
          </p:cNvPr>
          <p:cNvSpPr txBox="1">
            <a:spLocks noChangeArrowheads="1"/>
          </p:cNvSpPr>
          <p:nvPr/>
        </p:nvSpPr>
        <p:spPr bwMode="auto">
          <a:xfrm>
            <a:off x="3856038" y="4981575"/>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F</a:t>
            </a:r>
          </a:p>
        </p:txBody>
      </p:sp>
      <p:sp>
        <p:nvSpPr>
          <p:cNvPr id="30" name="Left-Right Arrow 29">
            <a:extLst>
              <a:ext uri="{FF2B5EF4-FFF2-40B4-BE49-F238E27FC236}">
                <a16:creationId xmlns:a16="http://schemas.microsoft.com/office/drawing/2014/main" id="{8886D554-92FE-45E4-8E0A-6834B950BE23}"/>
              </a:ext>
            </a:extLst>
          </p:cNvPr>
          <p:cNvSpPr>
            <a:spLocks noChangeArrowheads="1"/>
          </p:cNvSpPr>
          <p:nvPr/>
        </p:nvSpPr>
        <p:spPr bwMode="auto">
          <a:xfrm>
            <a:off x="401638" y="4911725"/>
            <a:ext cx="1884362" cy="203200"/>
          </a:xfrm>
          <a:prstGeom prst="leftRightArrow">
            <a:avLst>
              <a:gd name="adj1" fmla="val 50000"/>
              <a:gd name="adj2" fmla="val 49974"/>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1" name="Left-Right Arrow 30">
            <a:extLst>
              <a:ext uri="{FF2B5EF4-FFF2-40B4-BE49-F238E27FC236}">
                <a16:creationId xmlns:a16="http://schemas.microsoft.com/office/drawing/2014/main" id="{8963245F-90A8-4568-B1FA-49C86B46B7E9}"/>
              </a:ext>
            </a:extLst>
          </p:cNvPr>
          <p:cNvSpPr>
            <a:spLocks noChangeArrowheads="1"/>
          </p:cNvSpPr>
          <p:nvPr/>
        </p:nvSpPr>
        <p:spPr bwMode="auto">
          <a:xfrm>
            <a:off x="2314575" y="4921250"/>
            <a:ext cx="576263" cy="192088"/>
          </a:xfrm>
          <a:prstGeom prst="leftRightArrow">
            <a:avLst>
              <a:gd name="adj1" fmla="val 50000"/>
              <a:gd name="adj2" fmla="val 49847"/>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2" name="Right Arrow 31">
            <a:extLst>
              <a:ext uri="{FF2B5EF4-FFF2-40B4-BE49-F238E27FC236}">
                <a16:creationId xmlns:a16="http://schemas.microsoft.com/office/drawing/2014/main" id="{3469D2C3-D092-4479-B981-165EDA6D425C}"/>
              </a:ext>
            </a:extLst>
          </p:cNvPr>
          <p:cNvSpPr>
            <a:spLocks noChangeArrowheads="1"/>
          </p:cNvSpPr>
          <p:nvPr/>
        </p:nvSpPr>
        <p:spPr bwMode="auto">
          <a:xfrm>
            <a:off x="3856038" y="5254625"/>
            <a:ext cx="857250" cy="723900"/>
          </a:xfrm>
          <a:prstGeom prst="rightArrow">
            <a:avLst>
              <a:gd name="adj1" fmla="val 50000"/>
              <a:gd name="adj2" fmla="val 49863"/>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6" name="TextBox 35">
            <a:extLst>
              <a:ext uri="{FF2B5EF4-FFF2-40B4-BE49-F238E27FC236}">
                <a16:creationId xmlns:a16="http://schemas.microsoft.com/office/drawing/2014/main" id="{15D75ABE-2224-40C4-9436-A4829C270AA8}"/>
              </a:ext>
            </a:extLst>
          </p:cNvPr>
          <p:cNvSpPr txBox="1">
            <a:spLocks noChangeArrowheads="1"/>
          </p:cNvSpPr>
          <p:nvPr/>
        </p:nvSpPr>
        <p:spPr bwMode="auto">
          <a:xfrm>
            <a:off x="4741863" y="4416425"/>
            <a:ext cx="42783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sym typeface="Wingdings" panose="05000000000000000000" pitchFamily="2" charset="2"/>
              </a:rPr>
              <a:t>e</a:t>
            </a:r>
            <a:r>
              <a:rPr lang="en-GB" altLang="en-US" dirty="0"/>
              <a:t> is the extension, measured in </a:t>
            </a:r>
            <a:r>
              <a:rPr lang="en-GB" altLang="en-US" b="1" dirty="0">
                <a:solidFill>
                  <a:srgbClr val="286DA6"/>
                </a:solidFill>
              </a:rPr>
              <a:t>meters (m)</a:t>
            </a:r>
            <a:r>
              <a:rPr lang="en-GB" altLang="en-US" dirty="0"/>
              <a:t>.</a:t>
            </a:r>
          </a:p>
        </p:txBody>
      </p:sp>
      <p:sp>
        <p:nvSpPr>
          <p:cNvPr id="37" name="TextBox 36">
            <a:extLst>
              <a:ext uri="{FF2B5EF4-FFF2-40B4-BE49-F238E27FC236}">
                <a16:creationId xmlns:a16="http://schemas.microsoft.com/office/drawing/2014/main" id="{84E7A76E-1524-4904-9826-41502A7FBD43}"/>
              </a:ext>
            </a:extLst>
          </p:cNvPr>
          <p:cNvSpPr txBox="1">
            <a:spLocks noChangeArrowheads="1"/>
          </p:cNvSpPr>
          <p:nvPr/>
        </p:nvSpPr>
        <p:spPr bwMode="auto">
          <a:xfrm>
            <a:off x="4741863" y="5284788"/>
            <a:ext cx="3838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sym typeface="Wingdings" panose="05000000000000000000" pitchFamily="2" charset="2"/>
              </a:rPr>
              <a:t>k</a:t>
            </a:r>
            <a:r>
              <a:rPr lang="en-GB" altLang="en-US" dirty="0"/>
              <a:t> is the spring constant, measured in </a:t>
            </a:r>
            <a:r>
              <a:rPr lang="en-GB" altLang="en-US" b="1" dirty="0">
                <a:solidFill>
                  <a:srgbClr val="286DA6"/>
                </a:solidFill>
              </a:rPr>
              <a:t>newtons per meter (N/m)</a:t>
            </a:r>
            <a:r>
              <a:rPr lang="en-GB" altLang="en-US" dirty="0"/>
              <a:t>.</a:t>
            </a:r>
          </a:p>
        </p:txBody>
      </p:sp>
      <p:pic>
        <p:nvPicPr>
          <p:cNvPr id="27" name="Picture 19">
            <a:hlinkClick r:id="" action="ppaction://hlinkshowjump?jump=nextslide"/>
            <a:extLst>
              <a:ext uri="{FF2B5EF4-FFF2-40B4-BE49-F238E27FC236}">
                <a16:creationId xmlns:a16="http://schemas.microsoft.com/office/drawing/2014/main" id="{7AB5C36C-1F39-4270-8FDB-5A5999E7F6E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8" name="Picture 9" descr="notes_icon">
            <a:extLst>
              <a:ext uri="{FF2B5EF4-FFF2-40B4-BE49-F238E27FC236}">
                <a16:creationId xmlns:a16="http://schemas.microsoft.com/office/drawing/2014/main" id="{99400DC4-1E90-49A7-A002-21914A129C1A}"/>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29" name="Picture 9">
            <a:extLst>
              <a:ext uri="{FF2B5EF4-FFF2-40B4-BE49-F238E27FC236}">
                <a16:creationId xmlns:a16="http://schemas.microsoft.com/office/drawing/2014/main" id="{7E3BF892-0247-4F18-A407-D433C9BE9F7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5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5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5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1816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2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21816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22" presetClass="entr" presetSubtype="1" fill="hold" nodeType="withEffect">
                                  <p:stCondLst>
                                    <p:cond delay="0"/>
                                  </p:stCondLst>
                                  <p:childTnLst>
                                    <p:set>
                                      <p:cBhvr>
                                        <p:cTn id="44" dur="1" fill="hold">
                                          <p:stCondLst>
                                            <p:cond delay="0"/>
                                          </p:stCondLst>
                                        </p:cTn>
                                        <p:tgtEl>
                                          <p:spTgt spid="218166"/>
                                        </p:tgtEl>
                                        <p:attrNameLst>
                                          <p:attrName>style.visibility</p:attrName>
                                        </p:attrNameLst>
                                      </p:cBhvr>
                                      <p:to>
                                        <p:strVal val="visible"/>
                                      </p:to>
                                    </p:set>
                                    <p:animEffect transition="in" filter="wipe(up)">
                                      <p:cBhvr>
                                        <p:cTn id="45" dur="500"/>
                                        <p:tgtEl>
                                          <p:spTgt spid="218166"/>
                                        </p:tgtEl>
                                      </p:cBhvr>
                                    </p:animEffect>
                                  </p:childTnLst>
                                </p:cTn>
                              </p:par>
                              <p:par>
                                <p:cTn id="46" presetID="22" presetClass="entr" presetSubtype="1" fill="hold" nodeType="withEffect">
                                  <p:stCondLst>
                                    <p:cond delay="0"/>
                                  </p:stCondLst>
                                  <p:childTnLst>
                                    <p:set>
                                      <p:cBhvr>
                                        <p:cTn id="47" dur="1" fill="hold">
                                          <p:stCondLst>
                                            <p:cond delay="0"/>
                                          </p:stCondLst>
                                        </p:cTn>
                                        <p:tgtEl>
                                          <p:spTgt spid="218162"/>
                                        </p:tgtEl>
                                        <p:attrNameLst>
                                          <p:attrName>style.visibility</p:attrName>
                                        </p:attrNameLst>
                                      </p:cBhvr>
                                      <p:to>
                                        <p:strVal val="visible"/>
                                      </p:to>
                                    </p:set>
                                    <p:animEffect transition="in" filter="wipe(up)">
                                      <p:cBhvr>
                                        <p:cTn id="48" dur="500"/>
                                        <p:tgtEl>
                                          <p:spTgt spid="218162"/>
                                        </p:tgtEl>
                                      </p:cBhvr>
                                    </p:animEffect>
                                  </p:childTnLst>
                                </p:cTn>
                              </p:par>
                            </p:childTnLst>
                          </p:cTn>
                        </p:par>
                        <p:par>
                          <p:cTn id="49" fill="hold" nodeType="afterGroup">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218165"/>
                                        </p:tgtEl>
                                        <p:attrNameLst>
                                          <p:attrName>style.visibility</p:attrName>
                                        </p:attrNameLst>
                                      </p:cBhvr>
                                      <p:to>
                                        <p:strVal val="visible"/>
                                      </p:to>
                                    </p:set>
                                  </p:childTnLst>
                                </p:cTn>
                              </p:par>
                            </p:childTnLst>
                          </p:cTn>
                        </p:par>
                        <p:par>
                          <p:cTn id="55" fill="hold" nodeType="afterGroup">
                            <p:stCondLst>
                              <p:cond delay="1000"/>
                            </p:stCondLst>
                            <p:childTnLst>
                              <p:par>
                                <p:cTn id="56" presetID="22" presetClass="entr" presetSubtype="1" fill="hold" nodeType="afterEffect">
                                  <p:stCondLst>
                                    <p:cond delay="0"/>
                                  </p:stCondLst>
                                  <p:childTnLst>
                                    <p:set>
                                      <p:cBhvr>
                                        <p:cTn id="57" dur="1" fill="hold">
                                          <p:stCondLst>
                                            <p:cond delay="0"/>
                                          </p:stCondLst>
                                        </p:cTn>
                                        <p:tgtEl>
                                          <p:spTgt spid="218163"/>
                                        </p:tgtEl>
                                        <p:attrNameLst>
                                          <p:attrName>style.visibility</p:attrName>
                                        </p:attrNameLst>
                                      </p:cBhvr>
                                      <p:to>
                                        <p:strVal val="visible"/>
                                      </p:to>
                                    </p:set>
                                    <p:animEffect transition="in" filter="wipe(up)">
                                      <p:cBhvr>
                                        <p:cTn id="58" dur="500"/>
                                        <p:tgtEl>
                                          <p:spTgt spid="218163"/>
                                        </p:tgtEl>
                                      </p:cBhvr>
                                    </p:animEffect>
                                  </p:childTnLst>
                                </p:cTn>
                              </p:par>
                            </p:childTnLst>
                          </p:cTn>
                        </p:par>
                        <p:par>
                          <p:cTn id="59" fill="hold" nodeType="afterGroup">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par>
                          <p:cTn id="63" fill="hold" nodeType="afterGroup">
                            <p:stCondLst>
                              <p:cond delay="2000"/>
                            </p:stCondLst>
                            <p:childTnLst>
                              <p:par>
                                <p:cTn id="64" presetID="1" presetClass="entr" presetSubtype="0" fill="hold" grpId="0" nodeType="afterEffect">
                                  <p:stCondLst>
                                    <p:cond delay="0"/>
                                  </p:stCondLst>
                                  <p:childTnLst>
                                    <p:set>
                                      <p:cBhvr>
                                        <p:cTn id="65" dur="1" fill="hold">
                                          <p:stCondLst>
                                            <p:cond delay="0"/>
                                          </p:stCondLst>
                                        </p:cTn>
                                        <p:tgtEl>
                                          <p:spTgt spid="218164"/>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2557" grpId="0" animBg="1"/>
      <p:bldP spid="22558" grpId="0"/>
      <p:bldP spid="22555" grpId="0" animBg="1"/>
      <p:bldP spid="22556" grpId="0"/>
      <p:bldP spid="22551" grpId="0"/>
      <p:bldP spid="22553" grpId="0" animBg="1"/>
      <p:bldP spid="22554" grpId="0"/>
      <p:bldP spid="25" grpId="0"/>
      <p:bldP spid="218164" grpId="0"/>
      <p:bldP spid="218165" grpId="0"/>
      <p:bldP spid="218167" grpId="0"/>
      <p:bldP spid="30" grpId="0" animBg="1"/>
      <p:bldP spid="31" grpId="0" animBg="1"/>
      <p:bldP spid="32" grpId="0" animBg="1"/>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EC4A0B86-6E0D-4CC9-B74C-4A4375964CB3}"/>
              </a:ext>
            </a:extLst>
          </p:cNvPr>
          <p:cNvSpPr>
            <a:spLocks noGrp="1" noChangeArrowheads="1"/>
          </p:cNvSpPr>
          <p:nvPr>
            <p:ph type="title"/>
          </p:nvPr>
        </p:nvSpPr>
        <p:spPr/>
        <p:txBody>
          <a:bodyPr/>
          <a:lstStyle/>
          <a:p>
            <a:r>
              <a:rPr lang="en-GB" altLang="en-US" dirty="0"/>
              <a:t>Investigating springs</a:t>
            </a:r>
          </a:p>
        </p:txBody>
      </p:sp>
      <p:pic>
        <p:nvPicPr>
          <p:cNvPr id="9" name="Picture 19">
            <a:hlinkClick r:id="" action="ppaction://hlinkshowjump?jump=nextslide"/>
            <a:extLst>
              <a:ext uri="{FF2B5EF4-FFF2-40B4-BE49-F238E27FC236}">
                <a16:creationId xmlns:a16="http://schemas.microsoft.com/office/drawing/2014/main" id="{4BF1449E-F8D3-4590-9231-CA4242F66BB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6" descr="flash_icon">
            <a:extLst>
              <a:ext uri="{FF2B5EF4-FFF2-40B4-BE49-F238E27FC236}">
                <a16:creationId xmlns:a16="http://schemas.microsoft.com/office/drawing/2014/main" id="{4A06E3A5-54B6-4451-85AD-E16E23B6AFC0}"/>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1" name="Picture 7" descr="notes_icon">
            <a:extLst>
              <a:ext uri="{FF2B5EF4-FFF2-40B4-BE49-F238E27FC236}">
                <a16:creationId xmlns:a16="http://schemas.microsoft.com/office/drawing/2014/main" id="{7914BCD4-36E9-4F6F-AC81-003A94847CB6}"/>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7" name="Picture 9">
            <a:extLst>
              <a:ext uri="{FF2B5EF4-FFF2-40B4-BE49-F238E27FC236}">
                <a16:creationId xmlns:a16="http://schemas.microsoft.com/office/drawing/2014/main" id="{B5311844-9CEF-4787-AE04-661B5EC04AA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60"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C1948105-9501-43B1-9860-A96AD1ED82E0}"/>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15340</TotalTime>
  <Words>2673</Words>
  <Application>Microsoft Office PowerPoint</Application>
  <PresentationFormat>On-screen Show (4:3)</PresentationFormat>
  <Paragraphs>254</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Symbol</vt:lpstr>
      <vt:lpstr>Wingdings</vt:lpstr>
      <vt:lpstr>Arial</vt:lpstr>
      <vt:lpstr>Wingdings 2</vt:lpstr>
      <vt:lpstr>1_Default Design</vt:lpstr>
      <vt:lpstr>7_Default Design</vt:lpstr>
      <vt:lpstr>Elasticity</vt:lpstr>
      <vt:lpstr>Information</vt:lpstr>
      <vt:lpstr>Deforming objects</vt:lpstr>
      <vt:lpstr>Stretching an elastic band</vt:lpstr>
      <vt:lpstr>Changing the shape of an object</vt:lpstr>
      <vt:lpstr>Elastic or plastic?</vt:lpstr>
      <vt:lpstr>Stretching forces and the particle model</vt:lpstr>
      <vt:lpstr>Hooke’s law</vt:lpstr>
      <vt:lpstr>Investigating springs</vt:lpstr>
      <vt:lpstr>Results</vt:lpstr>
      <vt:lpstr>Hooke’s law and compression</vt:lpstr>
      <vt:lpstr>Calculating a spring constant</vt:lpstr>
      <vt:lpstr>Elasticity calculations</vt:lpstr>
      <vt:lpstr>Jack-in-a-box example</vt:lpstr>
      <vt:lpstr>Work done by forces</vt:lpstr>
      <vt:lpstr>Work done and energy stored</vt:lpstr>
      <vt:lpstr>Elastic potential energy</vt:lpstr>
      <vt:lpstr>Calculating elastic potential energy</vt:lpstr>
      <vt:lpstr>Extended calculation question part 1</vt:lpstr>
      <vt:lpstr>Extended calculation question part 2</vt:lpstr>
      <vt:lpstr>Slingshot science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Elasticity</dc:title>
  <dc:subject>Boardworks High School Physical Science</dc:subject>
  <dc:creator>Boardworks</dc:creator>
  <cp:lastModifiedBy>Tim Crilly</cp:lastModifiedBy>
  <cp:revision>678</cp:revision>
  <dcterms:created xsi:type="dcterms:W3CDTF">2003-10-06T13:07:42Z</dcterms:created>
  <dcterms:modified xsi:type="dcterms:W3CDTF">2019-01-31T15:30:07Z</dcterms:modified>
</cp:coreProperties>
</file>