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activeX/activeX1.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activeX/activeX2.xml" ContentType="application/vnd.ms-office.activeX+xml"/>
  <Override PartName="/ppt/notesSlides/notesSlide12.xml" ContentType="application/vnd.openxmlformats-officedocument.presentationml.notesSlide+xml"/>
  <Override PartName="/ppt/tags/tag43.xml" ContentType="application/vnd.openxmlformats-officedocument.presentationml.tags+xml"/>
  <Override PartName="/ppt/activeX/activeX3.xml" ContentType="application/vnd.ms-office.activeX+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activeX/activeX4.xml" ContentType="application/vnd.ms-office.activeX+xml"/>
  <Override PartName="/ppt/notesSlides/notesSlide17.xml" ContentType="application/vnd.openxmlformats-officedocument.presentationml.notesSlide+xml"/>
  <Override PartName="/ppt/tags/tag48.xml" ContentType="application/vnd.openxmlformats-officedocument.presentationml.tags+xml"/>
  <Override PartName="/ppt/activeX/activeX5.xml" ContentType="application/vnd.ms-office.activeX+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878" r:id="rId1"/>
    <p:sldMasterId id="2147484893" r:id="rId2"/>
  </p:sldMasterIdLst>
  <p:notesMasterIdLst>
    <p:notesMasterId r:id="rId22"/>
  </p:notesMasterIdLst>
  <p:handoutMasterIdLst>
    <p:handoutMasterId r:id="rId23"/>
  </p:handoutMasterIdLst>
  <p:sldIdLst>
    <p:sldId id="430" r:id="rId3"/>
    <p:sldId id="527" r:id="rId4"/>
    <p:sldId id="529" r:id="rId5"/>
    <p:sldId id="486" r:id="rId6"/>
    <p:sldId id="487" r:id="rId7"/>
    <p:sldId id="488" r:id="rId8"/>
    <p:sldId id="489" r:id="rId9"/>
    <p:sldId id="490" r:id="rId10"/>
    <p:sldId id="491" r:id="rId11"/>
    <p:sldId id="532" r:id="rId12"/>
    <p:sldId id="531" r:id="rId13"/>
    <p:sldId id="492" r:id="rId14"/>
    <p:sldId id="262" r:id="rId15"/>
    <p:sldId id="263" r:id="rId16"/>
    <p:sldId id="264" r:id="rId17"/>
    <p:sldId id="533" r:id="rId18"/>
    <p:sldId id="265" r:id="rId19"/>
    <p:sldId id="267" r:id="rId20"/>
    <p:sldId id="530" r:id="rId21"/>
  </p:sldIdLst>
  <p:sldSz cx="9144000" cy="6858000" type="screen4x3"/>
  <p:notesSz cx="6858000" cy="9296400"/>
  <p:embeddedFontLst>
    <p:embeddedFont>
      <p:font typeface="Wingdings 2" panose="05020102010507070707" pitchFamily="18" charset="2"/>
      <p:regular r:id="rId24"/>
    </p:embeddedFont>
  </p:embeddedFontLst>
  <p:custDataLst>
    <p:tags r:id="rId25"/>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04">
          <p15:clr>
            <a:srgbClr val="A4A3A4"/>
          </p15:clr>
        </p15:guide>
        <p15:guide id="2" orient="horz" pos="3876">
          <p15:clr>
            <a:srgbClr val="A4A3A4"/>
          </p15:clr>
        </p15:guide>
        <p15:guide id="3" pos="5375">
          <p15:clr>
            <a:srgbClr val="A4A3A4"/>
          </p15:clr>
        </p15:guide>
        <p15:guide id="4" pos="22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000066"/>
    <a:srgbClr val="BEDAF0"/>
    <a:srgbClr val="CC0099"/>
    <a:srgbClr val="33CC33"/>
    <a:srgbClr val="009900"/>
    <a:srgbClr val="010066"/>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728" autoAdjust="0"/>
  </p:normalViewPr>
  <p:slideViewPr>
    <p:cSldViewPr snapToGrid="0" showGuides="1">
      <p:cViewPr varScale="1">
        <p:scale>
          <a:sx n="88" d="100"/>
          <a:sy n="88" d="100"/>
        </p:scale>
        <p:origin x="528" y="66"/>
      </p:cViewPr>
      <p:guideLst>
        <p:guide orient="horz" pos="504"/>
        <p:guide orient="horz" pos="3876"/>
        <p:guide pos="5375"/>
        <p:guide pos="22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2FEF61A1-F3B7-434F-8E07-6E70B4951C44}"/>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D461AB8F-A20A-43A6-88C5-D1570D5E7EE8}" type="slidenum">
              <a:rPr lang="en-GB" altLang="en-US"/>
              <a:pPr/>
              <a:t>‹#›</a:t>
            </a:fld>
            <a:endParaRPr lang="en-GB" altLang="en-US"/>
          </a:p>
        </p:txBody>
      </p:sp>
      <p:sp>
        <p:nvSpPr>
          <p:cNvPr id="5" name="Rectangle 7">
            <a:extLst>
              <a:ext uri="{FF2B5EF4-FFF2-40B4-BE49-F238E27FC236}">
                <a16:creationId xmlns:a16="http://schemas.microsoft.com/office/drawing/2014/main" id="{2017C592-DEBB-4C1D-ADD5-847A2F6E6626}"/>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62C5C8AA-A71F-4E52-9DE0-FE1F45EA9CD7}"/>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26444367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70A32B0A-0844-4126-9CC2-8B34D82D8939}"/>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73A85A8A-D4F7-450E-85F2-C2BBF0E8EC67}"/>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CAC62523-9CA1-4019-A4A5-2D2D8C953E10}"/>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41DB920F-74F0-4CB6-9BD5-2F209767BFF6}" type="slidenum">
              <a:rPr lang="en-US" altLang="en-US"/>
              <a:pPr/>
              <a:t>‹#›</a:t>
            </a:fld>
            <a:endParaRPr lang="en-US" altLang="en-US"/>
          </a:p>
        </p:txBody>
      </p:sp>
      <p:sp>
        <p:nvSpPr>
          <p:cNvPr id="7" name="Rectangle 7">
            <a:extLst>
              <a:ext uri="{FF2B5EF4-FFF2-40B4-BE49-F238E27FC236}">
                <a16:creationId xmlns:a16="http://schemas.microsoft.com/office/drawing/2014/main" id="{FF657F59-4BE8-4F8F-87F1-E9A31BC26996}"/>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10" name="Rectangle 9">
            <a:extLst>
              <a:ext uri="{FF2B5EF4-FFF2-40B4-BE49-F238E27FC236}">
                <a16:creationId xmlns:a16="http://schemas.microsoft.com/office/drawing/2014/main" id="{0352855E-AEEF-48F1-8276-D3002F0DE276}"/>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634327152"/>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747428CC-3BEC-49EF-B010-4E60FEED46D6}"/>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351F3BEA-CC26-43AD-8A11-9A0A57F749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29C5A51-43FE-4A54-94B3-F1BFA17DE6AB}"/>
              </a:ext>
            </a:extLst>
          </p:cNvPr>
          <p:cNvSpPr>
            <a:spLocks noGrp="1"/>
          </p:cNvSpPr>
          <p:nvPr>
            <p:ph type="sldNum" sz="quarter" idx="10"/>
          </p:nvPr>
        </p:nvSpPr>
        <p:spPr/>
        <p:txBody>
          <a:bodyPr/>
          <a:lstStyle/>
          <a:p>
            <a:fld id="{41DB920F-74F0-4CB6-9BD5-2F209767BFF6}"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215A795-96D1-4C72-9691-1D8135CF1331}"/>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E1BBC109-E937-42F0-B6ED-13C572C532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lnSpc>
                <a:spcPct val="110000"/>
              </a:lnSpc>
            </a:pPr>
            <a:r>
              <a:rPr lang="en-GB" altLang="en-US" b="1" dirty="0">
                <a:latin typeface="Arial" panose="020B0604020202020204" pitchFamily="34" charset="0"/>
              </a:rPr>
              <a:t>Teacher notes</a:t>
            </a:r>
          </a:p>
          <a:p>
            <a:pPr eaLnBrk="1" hangingPunct="1">
              <a:lnSpc>
                <a:spcPct val="110000"/>
              </a:lnSpc>
            </a:pPr>
            <a:r>
              <a:rPr lang="en-GB" altLang="en-US" dirty="0">
                <a:latin typeface="Arial" panose="020B0604020202020204" pitchFamily="34" charset="0"/>
              </a:rPr>
              <a:t>As two negative charges move away from each other, energy is transferred from the field to kinetic energy in the charges. The electric potential energy in the field decreases as the distance between the charges and the kinetic energy of the charges increase.</a:t>
            </a:r>
          </a:p>
          <a:p>
            <a:pPr eaLnBrk="1" hangingPunct="1">
              <a:lnSpc>
                <a:spcPct val="110000"/>
              </a:lnSpc>
            </a:pPr>
            <a:endParaRPr lang="en-GB" altLang="en-US" dirty="0">
              <a:latin typeface="Arial" panose="020B0604020202020204" pitchFamily="34" charset="0"/>
            </a:endParaRPr>
          </a:p>
          <a:p>
            <a:pPr eaLnBrk="1" hangingPunct="1">
              <a:lnSpc>
                <a:spcPct val="110000"/>
              </a:lnSpc>
            </a:pPr>
            <a:r>
              <a:rPr lang="en-GB" altLang="en-US" dirty="0">
                <a:latin typeface="Arial" panose="020B0604020202020204" pitchFamily="34" charset="0"/>
              </a:rPr>
              <a:t>Work must be done to move two negative charges toward each other. This transfers energy to the field.</a:t>
            </a:r>
          </a:p>
          <a:p>
            <a:pPr eaLnBrk="1" hangingPunct="1">
              <a:lnSpc>
                <a:spcPct val="110000"/>
              </a:lnSpc>
            </a:pPr>
            <a:endParaRPr lang="en-GB" altLang="en-US" dirty="0">
              <a:latin typeface="Arial" panose="020B0604020202020204" pitchFamily="34" charset="0"/>
            </a:endParaRPr>
          </a:p>
          <a:p>
            <a:pPr marL="0" marR="0" lvl="0" indent="0" algn="l" defTabSz="914400" rtl="0" eaLnBrk="1" fontAlgn="base" latinLnBrk="0" hangingPunct="1">
              <a:lnSpc>
                <a:spcPct val="110000"/>
              </a:lnSpc>
              <a:spcAft>
                <a:spcPct val="0"/>
              </a:spcAft>
              <a:buClrTx/>
              <a:buSzTx/>
              <a:buFontTx/>
              <a:buNone/>
              <a:tabLst/>
              <a:defRPr/>
            </a:pPr>
            <a:r>
              <a:rPr lang="en-GB" altLang="en-US" dirty="0">
                <a:latin typeface="Arial" panose="020B0604020202020204" pitchFamily="34" charset="0"/>
              </a:rPr>
              <a:t>For more information about work, please refer to the </a:t>
            </a:r>
            <a:r>
              <a:rPr lang="en-GB" altLang="en-US" i="1" dirty="0">
                <a:latin typeface="Arial" panose="020B0604020202020204" pitchFamily="34" charset="0"/>
              </a:rPr>
              <a:t>Work and Power </a:t>
            </a:r>
            <a:r>
              <a:rPr lang="en-GB" altLang="en-US" dirty="0">
                <a:latin typeface="Arial" panose="020B0604020202020204" pitchFamily="34" charset="0"/>
              </a:rPr>
              <a:t>presentation.</a:t>
            </a:r>
          </a:p>
          <a:p>
            <a:pPr marL="0" marR="0" lvl="0" indent="0" algn="l" defTabSz="914400" rtl="0" eaLnBrk="1" fontAlgn="base" latinLnBrk="0" hangingPunct="1">
              <a:lnSpc>
                <a:spcPct val="110000"/>
              </a:lnSpc>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endParaRPr lang="en-GB" dirty="0">
              <a:effectLst/>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3284FD43-AB5B-48ED-8E57-7AB0651A8E10}"/>
              </a:ext>
            </a:extLst>
          </p:cNvPr>
          <p:cNvSpPr>
            <a:spLocks noGrp="1"/>
          </p:cNvSpPr>
          <p:nvPr>
            <p:ph type="sldNum" sz="quarter" idx="10"/>
          </p:nvPr>
        </p:nvSpPr>
        <p:spPr/>
        <p:txBody>
          <a:bodyPr/>
          <a:lstStyle/>
          <a:p>
            <a:fld id="{41DB920F-74F0-4CB6-9BD5-2F209767BFF6}" type="slidenum">
              <a:rPr lang="en-US" altLang="en-US" smtClean="0"/>
              <a:pPr/>
              <a:t>10</a:t>
            </a:fld>
            <a:endParaRPr lang="en-US" altLang="en-US"/>
          </a:p>
        </p:txBody>
      </p:sp>
    </p:spTree>
    <p:extLst>
      <p:ext uri="{BB962C8B-B14F-4D97-AF65-F5344CB8AC3E}">
        <p14:creationId xmlns:p14="http://schemas.microsoft.com/office/powerpoint/2010/main" val="3179032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215A795-96D1-4C72-9691-1D8135CF1331}"/>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E1BBC109-E937-42F0-B6ED-13C572C532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to clarify and refine a model, an explanation, or an engineering problem.</a:t>
            </a:r>
            <a:endParaRPr lang="en-GB" dirty="0">
              <a:effectLst/>
            </a:endParaRPr>
          </a:p>
        </p:txBody>
      </p:sp>
      <p:sp>
        <p:nvSpPr>
          <p:cNvPr id="2" name="Slide Number Placeholder 1">
            <a:extLst>
              <a:ext uri="{FF2B5EF4-FFF2-40B4-BE49-F238E27FC236}">
                <a16:creationId xmlns:a16="http://schemas.microsoft.com/office/drawing/2014/main" id="{93841BBA-C49A-4056-A5CB-981AD85FB51D}"/>
              </a:ext>
            </a:extLst>
          </p:cNvPr>
          <p:cNvSpPr>
            <a:spLocks noGrp="1"/>
          </p:cNvSpPr>
          <p:nvPr>
            <p:ph type="sldNum" sz="quarter" idx="10"/>
          </p:nvPr>
        </p:nvSpPr>
        <p:spPr/>
        <p:txBody>
          <a:bodyPr/>
          <a:lstStyle/>
          <a:p>
            <a:fld id="{41DB920F-74F0-4CB6-9BD5-2F209767BFF6}" type="slidenum">
              <a:rPr lang="en-US" altLang="en-US" smtClean="0"/>
              <a:pPr/>
              <a:t>11</a:t>
            </a:fld>
            <a:endParaRPr lang="en-US" altLang="en-US"/>
          </a:p>
        </p:txBody>
      </p:sp>
    </p:spTree>
    <p:extLst>
      <p:ext uri="{BB962C8B-B14F-4D97-AF65-F5344CB8AC3E}">
        <p14:creationId xmlns:p14="http://schemas.microsoft.com/office/powerpoint/2010/main" val="3676494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Image Placeholder 1">
            <a:extLst>
              <a:ext uri="{FF2B5EF4-FFF2-40B4-BE49-F238E27FC236}">
                <a16:creationId xmlns:a16="http://schemas.microsoft.com/office/drawing/2014/main" id="{084099AE-ECCD-422F-8767-4123893FF190}"/>
              </a:ext>
            </a:extLst>
          </p:cNvPr>
          <p:cNvSpPr>
            <a:spLocks noGrp="1" noRot="1" noChangeAspect="1" noTextEdit="1"/>
          </p:cNvSpPr>
          <p:nvPr>
            <p:ph type="sldImg"/>
          </p:nvPr>
        </p:nvSpPr>
        <p:spPr>
          <a:ln/>
        </p:spPr>
      </p:sp>
      <p:sp>
        <p:nvSpPr>
          <p:cNvPr id="37892" name="Notes Placeholder 2">
            <a:extLst>
              <a:ext uri="{FF2B5EF4-FFF2-40B4-BE49-F238E27FC236}">
                <a16:creationId xmlns:a16="http://schemas.microsoft.com/office/drawing/2014/main" id="{E6B87246-3D4B-449D-8D62-9E05D7034D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24BAC8A-4A69-4615-99DB-BE77D11C7FE3}"/>
              </a:ext>
            </a:extLst>
          </p:cNvPr>
          <p:cNvSpPr>
            <a:spLocks noGrp="1"/>
          </p:cNvSpPr>
          <p:nvPr>
            <p:ph type="sldNum" sz="quarter" idx="10"/>
          </p:nvPr>
        </p:nvSpPr>
        <p:spPr/>
        <p:txBody>
          <a:bodyPr/>
          <a:lstStyle/>
          <a:p>
            <a:fld id="{41DB920F-74F0-4CB6-9BD5-2F209767BFF6}"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Image Placeholder 1">
            <a:extLst>
              <a:ext uri="{FF2B5EF4-FFF2-40B4-BE49-F238E27FC236}">
                <a16:creationId xmlns:a16="http://schemas.microsoft.com/office/drawing/2014/main" id="{2CA23E5E-644D-4984-9381-5A342DF3F828}"/>
              </a:ext>
            </a:extLst>
          </p:cNvPr>
          <p:cNvSpPr>
            <a:spLocks noGrp="1" noRot="1" noChangeAspect="1" noTextEdit="1"/>
          </p:cNvSpPr>
          <p:nvPr>
            <p:ph type="sldImg"/>
          </p:nvPr>
        </p:nvSpPr>
        <p:spPr>
          <a:ln/>
        </p:spPr>
      </p:sp>
      <p:sp>
        <p:nvSpPr>
          <p:cNvPr id="25604" name="Notes Placeholder 2">
            <a:extLst>
              <a:ext uri="{FF2B5EF4-FFF2-40B4-BE49-F238E27FC236}">
                <a16:creationId xmlns:a16="http://schemas.microsoft.com/office/drawing/2014/main" id="{0F2621E7-990A-409C-8F27-352417C52C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p>
        </p:txBody>
      </p:sp>
      <p:sp>
        <p:nvSpPr>
          <p:cNvPr id="2" name="Slide Number Placeholder 1">
            <a:extLst>
              <a:ext uri="{FF2B5EF4-FFF2-40B4-BE49-F238E27FC236}">
                <a16:creationId xmlns:a16="http://schemas.microsoft.com/office/drawing/2014/main" id="{38C5CD7A-9340-4E65-A5A9-9048DE437452}"/>
              </a:ext>
            </a:extLst>
          </p:cNvPr>
          <p:cNvSpPr>
            <a:spLocks noGrp="1"/>
          </p:cNvSpPr>
          <p:nvPr>
            <p:ph type="sldNum" sz="quarter" idx="10"/>
          </p:nvPr>
        </p:nvSpPr>
        <p:spPr/>
        <p:txBody>
          <a:bodyPr/>
          <a:lstStyle/>
          <a:p>
            <a:fld id="{41DB920F-74F0-4CB6-9BD5-2F209767BFF6}" type="slidenum">
              <a:rPr lang="en-US" altLang="en-US" smtClean="0"/>
              <a:pPr/>
              <a:t>13</a:t>
            </a:fld>
            <a:endParaRPr lang="en-US" altLang="en-US"/>
          </a:p>
        </p:txBody>
      </p:sp>
    </p:spTree>
    <p:extLst>
      <p:ext uri="{BB962C8B-B14F-4D97-AF65-F5344CB8AC3E}">
        <p14:creationId xmlns:p14="http://schemas.microsoft.com/office/powerpoint/2010/main" val="155939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Image Placeholder 1">
            <a:extLst>
              <a:ext uri="{FF2B5EF4-FFF2-40B4-BE49-F238E27FC236}">
                <a16:creationId xmlns:a16="http://schemas.microsoft.com/office/drawing/2014/main" id="{715273AD-BA11-4431-8B43-53F9166D0D1A}"/>
              </a:ext>
            </a:extLst>
          </p:cNvPr>
          <p:cNvSpPr>
            <a:spLocks noGrp="1" noRot="1" noChangeAspect="1" noTextEdit="1"/>
          </p:cNvSpPr>
          <p:nvPr>
            <p:ph type="sldImg"/>
          </p:nvPr>
        </p:nvSpPr>
        <p:spPr>
          <a:ln/>
        </p:spPr>
      </p:sp>
      <p:sp>
        <p:nvSpPr>
          <p:cNvPr id="26628" name="Notes Placeholder 2">
            <a:extLst>
              <a:ext uri="{FF2B5EF4-FFF2-40B4-BE49-F238E27FC236}">
                <a16:creationId xmlns:a16="http://schemas.microsoft.com/office/drawing/2014/main" id="{1C37E392-2140-48F9-AB3E-75719ABFF5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Students should be made aware that Coulomb’s law applies only to charges in a vacuum.</a:t>
            </a:r>
          </a:p>
          <a:p>
            <a:pPr eaLnBrk="1" hangingPunct="1"/>
            <a:endParaRPr lang="en-GB" altLang="en-US" sz="1200" i="0" kern="1200" dirty="0">
              <a:solidFill>
                <a:schemeClr val="tx1"/>
              </a:solidFill>
              <a:latin typeface="Arial" panose="020B0604020202020204" pitchFamily="34" charset="0"/>
              <a:ea typeface="+mn-ea"/>
              <a:cs typeface="+mn-cs"/>
            </a:endParaRPr>
          </a:p>
          <a:p>
            <a:pPr eaLnBrk="1" hangingPunct="1"/>
            <a:r>
              <a:rPr lang="en-GB" altLang="en-US" i="0" dirty="0">
                <a:latin typeface="Arial" panose="020B0604020202020204" pitchFamily="34" charset="0"/>
              </a:rPr>
              <a:t>Q</a:t>
            </a:r>
            <a:r>
              <a:rPr lang="en-GB" altLang="en-US" i="0" baseline="-25000" dirty="0">
                <a:latin typeface="Arial" panose="020B0604020202020204" pitchFamily="34" charset="0"/>
              </a:rPr>
              <a:t>1</a:t>
            </a:r>
            <a:r>
              <a:rPr lang="en-GB" altLang="en-US" i="0" dirty="0">
                <a:latin typeface="Arial" panose="020B0604020202020204" pitchFamily="34" charset="0"/>
              </a:rPr>
              <a:t> and Q</a:t>
            </a:r>
            <a:r>
              <a:rPr lang="en-GB" altLang="en-US" i="0" baseline="-25000" dirty="0">
                <a:latin typeface="Arial" panose="020B0604020202020204" pitchFamily="34" charset="0"/>
              </a:rPr>
              <a:t>2</a:t>
            </a:r>
            <a:r>
              <a:rPr lang="en-GB" altLang="en-US" i="0" dirty="0">
                <a:latin typeface="Arial" panose="020B0604020202020204" pitchFamily="34" charset="0"/>
              </a:rPr>
              <a:t> are sometimes noted as q and Q.</a:t>
            </a:r>
          </a:p>
          <a:p>
            <a:pPr eaLnBrk="1" hangingPunct="1"/>
            <a:endParaRPr lang="en-GB" altLang="en-US" i="0"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p>
        </p:txBody>
      </p:sp>
      <p:sp>
        <p:nvSpPr>
          <p:cNvPr id="2" name="Slide Number Placeholder 1">
            <a:extLst>
              <a:ext uri="{FF2B5EF4-FFF2-40B4-BE49-F238E27FC236}">
                <a16:creationId xmlns:a16="http://schemas.microsoft.com/office/drawing/2014/main" id="{F8404FE8-0B97-43A2-9B6F-73E142966150}"/>
              </a:ext>
            </a:extLst>
          </p:cNvPr>
          <p:cNvSpPr>
            <a:spLocks noGrp="1"/>
          </p:cNvSpPr>
          <p:nvPr>
            <p:ph type="sldNum" sz="quarter" idx="10"/>
          </p:nvPr>
        </p:nvSpPr>
        <p:spPr/>
        <p:txBody>
          <a:bodyPr/>
          <a:lstStyle/>
          <a:p>
            <a:fld id="{41DB920F-74F0-4CB6-9BD5-2F209767BFF6}" type="slidenum">
              <a:rPr lang="en-US" altLang="en-US" smtClean="0"/>
              <a:pPr/>
              <a:t>14</a:t>
            </a:fld>
            <a:endParaRPr lang="en-US" altLang="en-US"/>
          </a:p>
        </p:txBody>
      </p:sp>
    </p:spTree>
    <p:extLst>
      <p:ext uri="{BB962C8B-B14F-4D97-AF65-F5344CB8AC3E}">
        <p14:creationId xmlns:p14="http://schemas.microsoft.com/office/powerpoint/2010/main" val="3895080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Image Placeholder 1">
            <a:extLst>
              <a:ext uri="{FF2B5EF4-FFF2-40B4-BE49-F238E27FC236}">
                <a16:creationId xmlns:a16="http://schemas.microsoft.com/office/drawing/2014/main" id="{84846054-F292-4053-A54E-AC038647606F}"/>
              </a:ext>
            </a:extLst>
          </p:cNvPr>
          <p:cNvSpPr>
            <a:spLocks noGrp="1" noRot="1" noChangeAspect="1" noTextEdit="1"/>
          </p:cNvSpPr>
          <p:nvPr>
            <p:ph type="sldImg"/>
          </p:nvPr>
        </p:nvSpPr>
        <p:spPr>
          <a:ln/>
        </p:spPr>
      </p:sp>
      <p:sp>
        <p:nvSpPr>
          <p:cNvPr id="27652" name="Notes Placeholder 2">
            <a:extLst>
              <a:ext uri="{FF2B5EF4-FFF2-40B4-BE49-F238E27FC236}">
                <a16:creationId xmlns:a16="http://schemas.microsoft.com/office/drawing/2014/main" id="{4CC7B14C-FC5D-40F3-BD5F-6E5B78D23C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i="0" dirty="0">
                <a:latin typeface="Arial" panose="020B0604020202020204" pitchFamily="34" charset="0"/>
              </a:rPr>
              <a:t>k</a:t>
            </a:r>
            <a:r>
              <a:rPr lang="en-GB" altLang="en-US" dirty="0">
                <a:latin typeface="Arial" panose="020B0604020202020204" pitchFamily="34" charset="0"/>
              </a:rPr>
              <a:t> is sometimes referred to as Coulomb’s constant, or Coulomb’s force constant.</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p>
        </p:txBody>
      </p:sp>
      <p:sp>
        <p:nvSpPr>
          <p:cNvPr id="2" name="Slide Number Placeholder 1">
            <a:extLst>
              <a:ext uri="{FF2B5EF4-FFF2-40B4-BE49-F238E27FC236}">
                <a16:creationId xmlns:a16="http://schemas.microsoft.com/office/drawing/2014/main" id="{724A123C-A33A-417B-93C3-5F9F74FBED3A}"/>
              </a:ext>
            </a:extLst>
          </p:cNvPr>
          <p:cNvSpPr>
            <a:spLocks noGrp="1"/>
          </p:cNvSpPr>
          <p:nvPr>
            <p:ph type="sldNum" sz="quarter" idx="10"/>
          </p:nvPr>
        </p:nvSpPr>
        <p:spPr/>
        <p:txBody>
          <a:bodyPr/>
          <a:lstStyle/>
          <a:p>
            <a:fld id="{41DB920F-74F0-4CB6-9BD5-2F209767BFF6}" type="slidenum">
              <a:rPr lang="en-US" altLang="en-US" smtClean="0"/>
              <a:pPr/>
              <a:t>15</a:t>
            </a:fld>
            <a:endParaRPr lang="en-US" altLang="en-US"/>
          </a:p>
        </p:txBody>
      </p:sp>
    </p:spTree>
    <p:extLst>
      <p:ext uri="{BB962C8B-B14F-4D97-AF65-F5344CB8AC3E}">
        <p14:creationId xmlns:p14="http://schemas.microsoft.com/office/powerpoint/2010/main" val="3518392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215A795-96D1-4C72-9691-1D8135CF1331}"/>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E1BBC109-E937-42F0-B6ED-13C572C532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i="0" dirty="0">
                <a:latin typeface="Arial" panose="020B0604020202020204" pitchFamily="34" charset="0"/>
              </a:rPr>
              <a:t>The main difference between the two is that the gravitational force is always attractive while the electric force can be attractive or repulsive.</a:t>
            </a:r>
          </a:p>
          <a:p>
            <a:pPr eaLnBrk="1" hangingPunct="1"/>
            <a:endParaRPr lang="en-GB" altLang="en-US" i="0" dirty="0">
              <a:latin typeface="Arial" panose="020B0604020202020204" pitchFamily="34" charset="0"/>
            </a:endParaRPr>
          </a:p>
          <a:p>
            <a:pPr eaLnBrk="1" hangingPunct="1"/>
            <a:r>
              <a:rPr lang="en-GB" altLang="en-US" i="0" dirty="0">
                <a:latin typeface="Arial" panose="020B0604020202020204" pitchFamily="34" charset="0"/>
              </a:rPr>
              <a:t>Coulomb’s constant is much larger than the gravitational constant. This means that the electric force is much stronger than the gravitational force.</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D722BC3-C8D4-4E07-AAEE-FC207BBFB9F0}"/>
              </a:ext>
            </a:extLst>
          </p:cNvPr>
          <p:cNvSpPr>
            <a:spLocks noGrp="1"/>
          </p:cNvSpPr>
          <p:nvPr>
            <p:ph type="sldNum" sz="quarter" idx="10"/>
          </p:nvPr>
        </p:nvSpPr>
        <p:spPr/>
        <p:txBody>
          <a:bodyPr/>
          <a:lstStyle/>
          <a:p>
            <a:fld id="{41DB920F-74F0-4CB6-9BD5-2F209767BFF6}" type="slidenum">
              <a:rPr lang="en-US" altLang="en-US" smtClean="0"/>
              <a:pPr/>
              <a:t>16</a:t>
            </a:fld>
            <a:endParaRPr lang="en-US" altLang="en-US"/>
          </a:p>
        </p:txBody>
      </p:sp>
    </p:spTree>
    <p:extLst>
      <p:ext uri="{BB962C8B-B14F-4D97-AF65-F5344CB8AC3E}">
        <p14:creationId xmlns:p14="http://schemas.microsoft.com/office/powerpoint/2010/main" val="1575806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Image Placeholder 1">
            <a:extLst>
              <a:ext uri="{FF2B5EF4-FFF2-40B4-BE49-F238E27FC236}">
                <a16:creationId xmlns:a16="http://schemas.microsoft.com/office/drawing/2014/main" id="{62C14EE8-66AC-4D09-B03F-240E10B3563D}"/>
              </a:ext>
            </a:extLst>
          </p:cNvPr>
          <p:cNvSpPr>
            <a:spLocks noGrp="1" noRot="1" noChangeAspect="1" noTextEdit="1"/>
          </p:cNvSpPr>
          <p:nvPr>
            <p:ph type="sldImg"/>
          </p:nvPr>
        </p:nvSpPr>
        <p:spPr>
          <a:ln/>
        </p:spPr>
      </p:sp>
      <p:sp>
        <p:nvSpPr>
          <p:cNvPr id="28676" name="Notes Placeholder 2">
            <a:extLst>
              <a:ext uri="{FF2B5EF4-FFF2-40B4-BE49-F238E27FC236}">
                <a16:creationId xmlns:a16="http://schemas.microsoft.com/office/drawing/2014/main" id="{A0964787-2502-4D1E-90C6-354B1BFAFC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Using Mathematics and Computational Thinking: </a:t>
            </a:r>
            <a:r>
              <a:rPr lang="en-GB"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Using Mathematics and Computational Thinking: </a:t>
            </a:r>
            <a:r>
              <a:rPr lang="en-GB"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E89486F7-6AD0-40EA-8A24-753BDA93181A}"/>
              </a:ext>
            </a:extLst>
          </p:cNvPr>
          <p:cNvSpPr>
            <a:spLocks noGrp="1"/>
          </p:cNvSpPr>
          <p:nvPr>
            <p:ph type="sldNum" sz="quarter" idx="10"/>
          </p:nvPr>
        </p:nvSpPr>
        <p:spPr/>
        <p:txBody>
          <a:bodyPr/>
          <a:lstStyle/>
          <a:p>
            <a:fld id="{41DB920F-74F0-4CB6-9BD5-2F209767BFF6}" type="slidenum">
              <a:rPr lang="en-US" altLang="en-US" smtClean="0"/>
              <a:pPr/>
              <a:t>17</a:t>
            </a:fld>
            <a:endParaRPr lang="en-US" altLang="en-US"/>
          </a:p>
        </p:txBody>
      </p:sp>
    </p:spTree>
    <p:extLst>
      <p:ext uri="{BB962C8B-B14F-4D97-AF65-F5344CB8AC3E}">
        <p14:creationId xmlns:p14="http://schemas.microsoft.com/office/powerpoint/2010/main" val="4224541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Image Placeholder 1">
            <a:extLst>
              <a:ext uri="{FF2B5EF4-FFF2-40B4-BE49-F238E27FC236}">
                <a16:creationId xmlns:a16="http://schemas.microsoft.com/office/drawing/2014/main" id="{57C47091-271E-4B5B-B900-E8D08306348B}"/>
              </a:ext>
            </a:extLst>
          </p:cNvPr>
          <p:cNvSpPr>
            <a:spLocks noGrp="1" noRot="1" noChangeAspect="1" noTextEdit="1"/>
          </p:cNvSpPr>
          <p:nvPr>
            <p:ph type="sldImg"/>
          </p:nvPr>
        </p:nvSpPr>
        <p:spPr>
          <a:ln/>
        </p:spPr>
      </p:sp>
      <p:sp>
        <p:nvSpPr>
          <p:cNvPr id="30724" name="Notes Placeholder 2">
            <a:extLst>
              <a:ext uri="{FF2B5EF4-FFF2-40B4-BE49-F238E27FC236}">
                <a16:creationId xmlns:a16="http://schemas.microsoft.com/office/drawing/2014/main" id="{8E8DD137-90DF-4293-BFD2-D5A5A1DC5A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F119A12-8ECC-4FC9-8BAF-7C72A7C9E089}"/>
              </a:ext>
            </a:extLst>
          </p:cNvPr>
          <p:cNvSpPr>
            <a:spLocks noGrp="1"/>
          </p:cNvSpPr>
          <p:nvPr>
            <p:ph type="sldNum" sz="quarter" idx="10"/>
          </p:nvPr>
        </p:nvSpPr>
        <p:spPr/>
        <p:txBody>
          <a:bodyPr/>
          <a:lstStyle/>
          <a:p>
            <a:fld id="{41DB920F-74F0-4CB6-9BD5-2F209767BFF6}" type="slidenum">
              <a:rPr lang="en-US" altLang="en-US" smtClean="0"/>
              <a:pPr/>
              <a:t>18</a:t>
            </a:fld>
            <a:endParaRPr lang="en-US" altLang="en-US"/>
          </a:p>
        </p:txBody>
      </p:sp>
    </p:spTree>
    <p:extLst>
      <p:ext uri="{BB962C8B-B14F-4D97-AF65-F5344CB8AC3E}">
        <p14:creationId xmlns:p14="http://schemas.microsoft.com/office/powerpoint/2010/main" val="800105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A856C40A-9352-4C89-A26A-6C8D61EC3536}"/>
              </a:ext>
            </a:extLst>
          </p:cNvPr>
          <p:cNvSpPr>
            <a:spLocks noGrp="1"/>
          </p:cNvSpPr>
          <p:nvPr>
            <p:ph type="sldNum" sz="quarter" idx="10"/>
          </p:nvPr>
        </p:nvSpPr>
        <p:spPr/>
        <p:txBody>
          <a:bodyPr/>
          <a:lstStyle/>
          <a:p>
            <a:fld id="{41DB920F-74F0-4CB6-9BD5-2F209767BFF6}" type="slidenum">
              <a:rPr lang="en-US" altLang="en-US" smtClean="0"/>
              <a:pPr/>
              <a:t>19</a:t>
            </a:fld>
            <a:endParaRPr lang="en-US" altLang="en-US"/>
          </a:p>
        </p:txBody>
      </p:sp>
    </p:spTree>
    <p:extLst>
      <p:ext uri="{BB962C8B-B14F-4D97-AF65-F5344CB8AC3E}">
        <p14:creationId xmlns:p14="http://schemas.microsoft.com/office/powerpoint/2010/main" val="1632735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5911BAC9-60D0-4554-A6C9-380FA897D0C5}"/>
              </a:ext>
            </a:extLst>
          </p:cNvPr>
          <p:cNvSpPr>
            <a:spLocks noGrp="1"/>
          </p:cNvSpPr>
          <p:nvPr>
            <p:ph type="sldNum" sz="quarter" idx="10"/>
          </p:nvPr>
        </p:nvSpPr>
        <p:spPr/>
        <p:txBody>
          <a:bodyPr/>
          <a:lstStyle/>
          <a:p>
            <a:fld id="{41DB920F-74F0-4CB6-9BD5-2F209767BFF6}" type="slidenum">
              <a:rPr lang="en-US" altLang="en-US" smtClean="0"/>
              <a:pPr/>
              <a:t>2</a:t>
            </a:fld>
            <a:endParaRPr lang="en-US" altLang="en-US"/>
          </a:p>
        </p:txBody>
      </p:sp>
    </p:spTree>
    <p:extLst>
      <p:ext uri="{BB962C8B-B14F-4D97-AF65-F5344CB8AC3E}">
        <p14:creationId xmlns:p14="http://schemas.microsoft.com/office/powerpoint/2010/main" val="155676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A2FC4DAD-5ADC-4DAE-9C86-73697374166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DD9B21D4-8F4F-4A4F-BF98-3AA47B8C45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b="1" dirty="0">
                <a:latin typeface="Arial" panose="020B0604020202020204" pitchFamily="34" charset="0"/>
              </a:rPr>
              <a:t>Teacher notes</a:t>
            </a:r>
          </a:p>
          <a:p>
            <a:pPr marL="0" marR="0" lvl="0" indent="0" algn="l" defTabSz="914400" rtl="0" eaLnBrk="0" fontAlgn="base" latinLnBrk="0" hangingPunct="0">
              <a:lnSpc>
                <a:spcPct val="100000"/>
              </a:lnSpc>
              <a:spcAft>
                <a:spcPct val="0"/>
              </a:spcAft>
              <a:buClrTx/>
              <a:buSzTx/>
              <a:buFontTx/>
              <a:buNone/>
              <a:tabLst/>
              <a:defRPr/>
            </a:pPr>
            <a:r>
              <a:rPr lang="en-GB" altLang="en-US" dirty="0">
                <a:latin typeface="Arial" panose="020B0604020202020204" pitchFamily="34" charset="0"/>
              </a:rPr>
              <a:t>For more information about gravity and magnetism, please refer to the </a:t>
            </a:r>
            <a:r>
              <a:rPr lang="en-GB" altLang="en-US" i="1" dirty="0">
                <a:latin typeface="Arial" panose="020B0604020202020204" pitchFamily="34" charset="0"/>
              </a:rPr>
              <a:t>Gravity </a:t>
            </a:r>
            <a:r>
              <a:rPr lang="en-GB" altLang="en-US" i="0" dirty="0">
                <a:latin typeface="Arial" panose="020B0604020202020204" pitchFamily="34" charset="0"/>
              </a:rPr>
              <a:t>and </a:t>
            </a:r>
            <a:r>
              <a:rPr lang="en-GB" altLang="en-US" i="1" dirty="0">
                <a:latin typeface="Arial" panose="020B0604020202020204" pitchFamily="34" charset="0"/>
              </a:rPr>
              <a:t>Magnetism </a:t>
            </a:r>
            <a:r>
              <a:rPr lang="en-GB" altLang="en-US" dirty="0">
                <a:latin typeface="Arial" panose="020B0604020202020204" pitchFamily="34" charset="0"/>
              </a:rPr>
              <a:t>presentations respectively.</a:t>
            </a:r>
          </a:p>
          <a:p>
            <a:pPr marL="0" marR="0" lvl="0" indent="0" algn="l" defTabSz="914400" rtl="0" eaLnBrk="0" fontAlgn="base" latinLnBrk="0" hangingPunct="0">
              <a:lnSpc>
                <a:spcPct val="100000"/>
              </a:lnSpc>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altLang="en-US" dirty="0">
              <a:latin typeface="Arial" panose="020B0604020202020204" pitchFamily="34" charset="0"/>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to clarify and refine a model, an explanation, or an engineering problem.</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0" marR="0" lvl="0" indent="0" algn="l" defTabSz="914400" rtl="0" eaLnBrk="0" fontAlgn="base" latinLnBrk="0" hangingPunct="0">
              <a:lnSpc>
                <a:spcPct val="100000"/>
              </a:lnSpc>
              <a:spcAft>
                <a:spcPct val="0"/>
              </a:spcAft>
              <a:buClrTx/>
              <a:buSzTx/>
              <a:buFont typeface="Arial" panose="020B0604020202020204" pitchFamily="34" charset="0"/>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Aft>
                <a:spcPct val="0"/>
              </a:spcAft>
              <a:buClrTx/>
              <a:buSzTx/>
              <a:buFont typeface="Arial" panose="020B0604020202020204" pitchFamily="34" charset="0"/>
              <a:buNone/>
              <a:tabLst/>
              <a:defRPr/>
            </a:pPr>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haryigit</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E206DFFE-562A-467F-A00B-659E47069145}"/>
              </a:ext>
            </a:extLst>
          </p:cNvPr>
          <p:cNvSpPr>
            <a:spLocks noGrp="1"/>
          </p:cNvSpPr>
          <p:nvPr>
            <p:ph type="sldNum" sz="quarter" idx="10"/>
          </p:nvPr>
        </p:nvSpPr>
        <p:spPr/>
        <p:txBody>
          <a:bodyPr/>
          <a:lstStyle/>
          <a:p>
            <a:fld id="{41DB920F-74F0-4CB6-9BD5-2F209767BFF6}" type="slidenum">
              <a:rPr lang="en-US" altLang="en-US" smtClean="0"/>
              <a:pPr/>
              <a:t>3</a:t>
            </a:fld>
            <a:endParaRPr lang="en-US" altLang="en-US"/>
          </a:p>
        </p:txBody>
      </p:sp>
    </p:spTree>
    <p:extLst>
      <p:ext uri="{BB962C8B-B14F-4D97-AF65-F5344CB8AC3E}">
        <p14:creationId xmlns:p14="http://schemas.microsoft.com/office/powerpoint/2010/main" val="571757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42F8788-5E51-4F8C-9789-7222227E5CBA}"/>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F3FC372D-46F1-4E21-B8E6-2DE3844721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cs typeface="Arial" panose="020B0604020202020204" pitchFamily="34" charset="0"/>
              </a:rPr>
              <a:t>Teacher notes</a:t>
            </a:r>
          </a:p>
          <a:p>
            <a:r>
              <a:rPr lang="en-GB" altLang="en-US" dirty="0">
                <a:latin typeface="Arial" panose="020B0604020202020204" pitchFamily="34" charset="0"/>
                <a:cs typeface="Arial" panose="020B0604020202020204" pitchFamily="34" charset="0"/>
              </a:rPr>
              <a:t>Students could compare the definition of an electric field with that of a gravitational field.</a:t>
            </a:r>
          </a:p>
          <a:p>
            <a:endParaRPr lang="en-GB" altLang="en-US" dirty="0">
              <a:latin typeface="Arial" panose="020B0604020202020204" pitchFamily="34" charset="0"/>
              <a:cs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sz="1200" b="1"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04C7AF27-5DD5-4076-826F-370F358249EB}"/>
              </a:ext>
            </a:extLst>
          </p:cNvPr>
          <p:cNvSpPr>
            <a:spLocks noGrp="1"/>
          </p:cNvSpPr>
          <p:nvPr>
            <p:ph type="sldNum" sz="quarter" idx="10"/>
          </p:nvPr>
        </p:nvSpPr>
        <p:spPr/>
        <p:txBody>
          <a:bodyPr/>
          <a:lstStyle/>
          <a:p>
            <a:fld id="{41DB920F-74F0-4CB6-9BD5-2F209767BFF6}"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FB2A218-2155-4A78-9394-0B14B9C59614}"/>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16D8E6BD-7DD7-4501-A9DD-571E33459D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sz="1200" b="1"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F5E09A14-DF12-410A-A884-C3280EDD7D01}"/>
              </a:ext>
            </a:extLst>
          </p:cNvPr>
          <p:cNvSpPr>
            <a:spLocks noGrp="1"/>
          </p:cNvSpPr>
          <p:nvPr>
            <p:ph type="sldNum" sz="quarter" idx="10"/>
          </p:nvPr>
        </p:nvSpPr>
        <p:spPr/>
        <p:txBody>
          <a:bodyPr/>
          <a:lstStyle/>
          <a:p>
            <a:fld id="{41DB920F-74F0-4CB6-9BD5-2F209767BFF6}"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D89115C-5404-43FB-9FE7-9F896DC045E1}"/>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8A5A21F6-0B57-4379-8DDB-96BC6C1296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9C16EBE2-6F0D-425C-97C3-1DF58D080D9F}"/>
              </a:ext>
            </a:extLst>
          </p:cNvPr>
          <p:cNvSpPr>
            <a:spLocks noGrp="1"/>
          </p:cNvSpPr>
          <p:nvPr>
            <p:ph type="sldNum" sz="quarter" idx="10"/>
          </p:nvPr>
        </p:nvSpPr>
        <p:spPr/>
        <p:txBody>
          <a:bodyPr/>
          <a:lstStyle/>
          <a:p>
            <a:fld id="{41DB920F-74F0-4CB6-9BD5-2F209767BFF6}"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3C54172A-77E3-4CFF-ADD4-E9567C9B7213}"/>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287BD258-A585-4E6A-B355-C11DBF0592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cs typeface="Arial" panose="020B0604020202020204" pitchFamily="34" charset="0"/>
              </a:rPr>
              <a:t>Teacher notes</a:t>
            </a:r>
          </a:p>
          <a:p>
            <a:r>
              <a:rPr lang="en-GB" altLang="en-US" dirty="0">
                <a:latin typeface="Arial" panose="020B0604020202020204" pitchFamily="34" charset="0"/>
                <a:cs typeface="Arial" panose="020B0604020202020204" pitchFamily="34" charset="0"/>
              </a:rPr>
              <a:t>The electric field around two negative charges would have the same shape as the field around two positive charges, but the field lines would point toward, rather than away from, the charges.</a:t>
            </a:r>
          </a:p>
          <a:p>
            <a:endParaRPr lang="en-GB" altLang="en-US" dirty="0">
              <a:latin typeface="Arial" panose="020B0604020202020204" pitchFamily="34" charset="0"/>
              <a:cs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endParaRPr lang="en-GB" dirty="0">
              <a:effectLst/>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4C94C4DD-759E-4302-B7FF-BA76FB8E400A}"/>
              </a:ext>
            </a:extLst>
          </p:cNvPr>
          <p:cNvSpPr>
            <a:spLocks noGrp="1"/>
          </p:cNvSpPr>
          <p:nvPr>
            <p:ph type="sldNum" sz="quarter" idx="10"/>
          </p:nvPr>
        </p:nvSpPr>
        <p:spPr/>
        <p:txBody>
          <a:bodyPr/>
          <a:lstStyle/>
          <a:p>
            <a:fld id="{41DB920F-74F0-4CB6-9BD5-2F209767BFF6}"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0E9B2A5-E537-48C8-999B-ED852DEEE57C}"/>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68162594-C718-405F-9211-783F1FC9C6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1C47BC8-290C-44DB-AD09-40B3231CE27A}"/>
              </a:ext>
            </a:extLst>
          </p:cNvPr>
          <p:cNvSpPr>
            <a:spLocks noGrp="1"/>
          </p:cNvSpPr>
          <p:nvPr>
            <p:ph type="sldNum" sz="quarter" idx="10"/>
          </p:nvPr>
        </p:nvSpPr>
        <p:spPr/>
        <p:txBody>
          <a:bodyPr/>
          <a:lstStyle/>
          <a:p>
            <a:fld id="{41DB920F-74F0-4CB6-9BD5-2F209767BFF6}"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215A795-96D1-4C72-9691-1D8135CF1331}"/>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E1BBC109-E937-42F0-B6ED-13C572C532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 straightforward practical application of the idea that energy can be stored in an electric field is the capacitor.</a:t>
            </a:r>
          </a:p>
          <a:p>
            <a:pPr eaLnBrk="1" hangingPunct="1"/>
            <a:endParaRPr lang="en-GB" altLang="en-US" dirty="0">
              <a:latin typeface="Arial" panose="020B0604020202020204" pitchFamily="34" charset="0"/>
              <a:cs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altLang="en-US" dirty="0">
                <a:latin typeface="Arial" panose="020B0604020202020204" pitchFamily="34" charset="0"/>
              </a:rPr>
              <a:t>For more information about the energy stored in gravitational and magnetic fields, please refer to the </a:t>
            </a:r>
            <a:r>
              <a:rPr lang="en-GB" altLang="en-US" i="1" dirty="0">
                <a:latin typeface="Arial" panose="020B0604020202020204" pitchFamily="34" charset="0"/>
              </a:rPr>
              <a:t>Gravity </a:t>
            </a:r>
            <a:r>
              <a:rPr lang="en-GB" altLang="en-US" i="0" dirty="0">
                <a:latin typeface="Arial" panose="020B0604020202020204" pitchFamily="34" charset="0"/>
              </a:rPr>
              <a:t>and </a:t>
            </a:r>
            <a:r>
              <a:rPr lang="en-GB" altLang="en-US" i="1" dirty="0">
                <a:latin typeface="Arial" panose="020B0604020202020204" pitchFamily="34" charset="0"/>
              </a:rPr>
              <a:t>Magnetism</a:t>
            </a:r>
            <a:r>
              <a:rPr lang="en-GB" altLang="en-US" i="0" dirty="0">
                <a:latin typeface="Arial" panose="020B0604020202020204" pitchFamily="34" charset="0"/>
              </a:rPr>
              <a:t> </a:t>
            </a:r>
            <a:r>
              <a:rPr lang="en-GB" altLang="en-US" dirty="0">
                <a:latin typeface="Arial" panose="020B0604020202020204" pitchFamily="34" charset="0"/>
              </a:rPr>
              <a:t>presentations respectively.</a:t>
            </a:r>
          </a:p>
          <a:p>
            <a:pPr marL="0" marR="0" lvl="0" indent="0" algn="l" defTabSz="914400" rtl="0" eaLnBrk="1" fontAlgn="base" latinLnBrk="0" hangingPunct="1">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0DF41B02-AA66-441C-9672-24D5CD335F61}"/>
              </a:ext>
            </a:extLst>
          </p:cNvPr>
          <p:cNvSpPr>
            <a:spLocks noGrp="1"/>
          </p:cNvSpPr>
          <p:nvPr>
            <p:ph type="sldNum" sz="quarter" idx="10"/>
          </p:nvPr>
        </p:nvSpPr>
        <p:spPr/>
        <p:txBody>
          <a:bodyPr/>
          <a:lstStyle/>
          <a:p>
            <a:fld id="{41DB920F-74F0-4CB6-9BD5-2F209767BFF6}"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23966" y="1187864"/>
            <a:ext cx="4986779" cy="3110759"/>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
    </p:custDataLst>
    <p:extLst>
      <p:ext uri="{BB962C8B-B14F-4D97-AF65-F5344CB8AC3E}">
        <p14:creationId xmlns:p14="http://schemas.microsoft.com/office/powerpoint/2010/main" val="360907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53266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48415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20497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2414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4179878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785230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11875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593722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73653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7410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
    </p:custDataLst>
    <p:extLst>
      <p:ext uri="{BB962C8B-B14F-4D97-AF65-F5344CB8AC3E}">
        <p14:creationId xmlns:p14="http://schemas.microsoft.com/office/powerpoint/2010/main" val="4163151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481479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25721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927129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360197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65004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96714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5329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97321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48565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8993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7198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54526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7937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05927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770604306"/>
      </p:ext>
    </p:extLst>
  </p:cSld>
  <p:clrMap bg1="lt1" tx1="dk1" bg2="lt2" tx2="dk2" accent1="accent1" accent2="accent2" accent3="accent3" accent4="accent4" accent5="accent5" accent6="accent6" hlink="hlink" folHlink="folHlink"/>
  <p:sldLayoutIdLst>
    <p:sldLayoutId id="2147484879" r:id="rId1"/>
    <p:sldLayoutId id="2147484880" r:id="rId2"/>
    <p:sldLayoutId id="2147484881" r:id="rId3"/>
    <p:sldLayoutId id="2147484882" r:id="rId4"/>
    <p:sldLayoutId id="2147484883" r:id="rId5"/>
    <p:sldLayoutId id="2147484884" r:id="rId6"/>
    <p:sldLayoutId id="2147484885" r:id="rId7"/>
    <p:sldLayoutId id="2147484886" r:id="rId8"/>
    <p:sldLayoutId id="2147484887" r:id="rId9"/>
    <p:sldLayoutId id="2147484888" r:id="rId10"/>
    <p:sldLayoutId id="2147484889" r:id="rId11"/>
    <p:sldLayoutId id="2147484890" r:id="rId12"/>
    <p:sldLayoutId id="2147484891" r:id="rId13"/>
    <p:sldLayoutId id="2147484892"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4"/>
    </p:custDataLst>
    <p:extLst>
      <p:ext uri="{BB962C8B-B14F-4D97-AF65-F5344CB8AC3E}">
        <p14:creationId xmlns:p14="http://schemas.microsoft.com/office/powerpoint/2010/main" val="75665076"/>
      </p:ext>
    </p:extLst>
  </p:cSld>
  <p:clrMap bg1="lt1" tx1="dk1" bg2="lt2" tx2="dk2" accent1="accent1" accent2="accent2" accent3="accent3" accent4="accent4" accent5="accent5" accent6="accent6" hlink="hlink" folHlink="folHlink"/>
  <p:sldLayoutIdLst>
    <p:sldLayoutId id="2147484894" r:id="rId1"/>
    <p:sldLayoutId id="2147484895" r:id="rId2"/>
    <p:sldLayoutId id="2147484896" r:id="rId3"/>
    <p:sldLayoutId id="2147484897" r:id="rId4"/>
    <p:sldLayoutId id="2147484898" r:id="rId5"/>
    <p:sldLayoutId id="2147484899" r:id="rId6"/>
    <p:sldLayoutId id="2147484900" r:id="rId7"/>
    <p:sldLayoutId id="2147484901" r:id="rId8"/>
    <p:sldLayoutId id="2147484902" r:id="rId9"/>
    <p:sldLayoutId id="2147484903" r:id="rId10"/>
    <p:sldLayoutId id="2147484904" r:id="rId11"/>
    <p:sldLayoutId id="2147484905"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control" Target="../activeX/activeX2.xml"/><Relationship Id="rId7" Type="http://schemas.openxmlformats.org/officeDocument/2006/relationships/image" Target="../media/image16.png"/><Relationship Id="rId2" Type="http://schemas.openxmlformats.org/officeDocument/2006/relationships/tags" Target="../tags/tag4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12.xml"/><Relationship Id="rId4" Type="http://schemas.openxmlformats.org/officeDocument/2006/relationships/slideLayout" Target="../slideLayouts/slideLayout7.xml"/><Relationship Id="rId9" Type="http://schemas.openxmlformats.org/officeDocument/2006/relationships/image" Target="../media/image15.wmf"/></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3.xml"/><Relationship Id="rId7" Type="http://schemas.openxmlformats.org/officeDocument/2006/relationships/image" Target="../media/image16.png"/><Relationship Id="rId2" Type="http://schemas.openxmlformats.org/officeDocument/2006/relationships/tags" Target="../tags/tag43.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3.xml"/><Relationship Id="rId10" Type="http://schemas.openxmlformats.org/officeDocument/2006/relationships/image" Target="../media/image15.wmf"/><Relationship Id="rId4" Type="http://schemas.openxmlformats.org/officeDocument/2006/relationships/slideLayout" Target="../slideLayouts/slideLayout8.xml"/><Relationship Id="rId9"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44.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45.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46.xml"/><Relationship Id="rId5" Type="http://schemas.openxmlformats.org/officeDocument/2006/relationships/image" Target="../media/image8.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4.xml"/><Relationship Id="rId7" Type="http://schemas.openxmlformats.org/officeDocument/2006/relationships/image" Target="../media/image16.png"/><Relationship Id="rId2" Type="http://schemas.openxmlformats.org/officeDocument/2006/relationships/tags" Target="../tags/tag47.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7.xml"/><Relationship Id="rId10" Type="http://schemas.openxmlformats.org/officeDocument/2006/relationships/image" Target="../media/image15.wmf"/><Relationship Id="rId4" Type="http://schemas.openxmlformats.org/officeDocument/2006/relationships/slideLayout" Target="../slideLayouts/slideLayout8.xml"/><Relationship Id="rId9" Type="http://schemas.openxmlformats.org/officeDocument/2006/relationships/image" Target="../media/image17.jpg"/></Relationships>
</file>

<file path=ppt/slides/_rels/slide1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control" Target="../activeX/activeX5.xml"/><Relationship Id="rId7" Type="http://schemas.openxmlformats.org/officeDocument/2006/relationships/image" Target="../media/image16.png"/><Relationship Id="rId2" Type="http://schemas.openxmlformats.org/officeDocument/2006/relationships/tags" Target="../tags/tag48.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18.xml"/><Relationship Id="rId4" Type="http://schemas.openxmlformats.org/officeDocument/2006/relationships/slideLayout" Target="../slideLayouts/slideLayout7.xml"/><Relationship Id="rId9" Type="http://schemas.openxmlformats.org/officeDocument/2006/relationships/image" Target="../media/image15.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xml"/><Relationship Id="rId1" Type="http://schemas.openxmlformats.org/officeDocument/2006/relationships/tags" Target="../tags/tag49.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control" Target="../activeX/activeX1.xml"/><Relationship Id="rId7" Type="http://schemas.openxmlformats.org/officeDocument/2006/relationships/image" Target="../media/image16.png"/><Relationship Id="rId2" Type="http://schemas.openxmlformats.org/officeDocument/2006/relationships/tags" Target="../tags/tag38.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8.xml"/><Relationship Id="rId4" Type="http://schemas.openxmlformats.org/officeDocument/2006/relationships/slideLayout" Target="../slideLayouts/slideLayout7.xml"/><Relationship Id="rId9" Type="http://schemas.openxmlformats.org/officeDocument/2006/relationships/image" Target="../media/image15.wmf"/></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9.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F3E3F25A-EFD2-430A-A42C-1F2C7999EEC2}"/>
              </a:ext>
            </a:extLst>
          </p:cNvPr>
          <p:cNvSpPr>
            <a:spLocks noGrp="1"/>
          </p:cNvSpPr>
          <p:nvPr>
            <p:ph type="title"/>
          </p:nvPr>
        </p:nvSpPr>
        <p:spPr/>
        <p:txBody>
          <a:bodyPr/>
          <a:lstStyle/>
          <a:p>
            <a:r>
              <a:rPr lang="en-GB" altLang="en-US" dirty="0"/>
              <a:t>Electric</a:t>
            </a:r>
            <a:br>
              <a:rPr lang="en-GB" altLang="en-US" dirty="0"/>
            </a:br>
            <a:r>
              <a:rPr lang="en-GB" altLang="en-US" dirty="0"/>
              <a:t>Fields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7">
            <a:extLst>
              <a:ext uri="{FF2B5EF4-FFF2-40B4-BE49-F238E27FC236}">
                <a16:creationId xmlns:a16="http://schemas.microsoft.com/office/drawing/2014/main" id="{F50D6FBA-9418-4B91-B35D-E4FD186B7711}"/>
              </a:ext>
            </a:extLst>
          </p:cNvPr>
          <p:cNvSpPr>
            <a:spLocks noGrp="1"/>
          </p:cNvSpPr>
          <p:nvPr>
            <p:ph type="title"/>
          </p:nvPr>
        </p:nvSpPr>
        <p:spPr/>
        <p:txBody>
          <a:bodyPr/>
          <a:lstStyle/>
          <a:p>
            <a:r>
              <a:rPr lang="en-GB" altLang="en-US" dirty="0"/>
              <a:t>Changes in electric potential energy</a:t>
            </a:r>
          </a:p>
        </p:txBody>
      </p:sp>
      <p:sp>
        <p:nvSpPr>
          <p:cNvPr id="19460" name="Rectangle 3">
            <a:extLst>
              <a:ext uri="{FF2B5EF4-FFF2-40B4-BE49-F238E27FC236}">
                <a16:creationId xmlns:a16="http://schemas.microsoft.com/office/drawing/2014/main" id="{F99A1421-2856-4F0A-AC3C-6B313DFF9C57}"/>
              </a:ext>
            </a:extLst>
          </p:cNvPr>
          <p:cNvSpPr>
            <a:spLocks noChangeArrowheads="1"/>
          </p:cNvSpPr>
          <p:nvPr/>
        </p:nvSpPr>
        <p:spPr bwMode="auto">
          <a:xfrm>
            <a:off x="358775" y="788988"/>
            <a:ext cx="7999917" cy="1200329"/>
          </a:xfrm>
          <a:prstGeom prst="rect">
            <a:avLst/>
          </a:prstGeom>
          <a:solidFill>
            <a:srgbClr val="BEDAF0"/>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positive and a negative charge are held apart and released. How does the energy stored in the field change as the charges move toward each other?</a:t>
            </a:r>
          </a:p>
        </p:txBody>
      </p:sp>
      <p:sp>
        <p:nvSpPr>
          <p:cNvPr id="29" name="Rectangle 28">
            <a:extLst>
              <a:ext uri="{FF2B5EF4-FFF2-40B4-BE49-F238E27FC236}">
                <a16:creationId xmlns:a16="http://schemas.microsoft.com/office/drawing/2014/main" id="{CE5384D8-EFE2-4311-AAE8-84A2F31404E5}"/>
              </a:ext>
            </a:extLst>
          </p:cNvPr>
          <p:cNvSpPr>
            <a:spLocks noChangeArrowheads="1"/>
          </p:cNvSpPr>
          <p:nvPr/>
        </p:nvSpPr>
        <p:spPr bwMode="auto">
          <a:xfrm>
            <a:off x="358776" y="3150331"/>
            <a:ext cx="81740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the charges move toward each other, energy is transferred from the field to </a:t>
            </a:r>
            <a:r>
              <a:rPr lang="en-GB" altLang="en-US" b="1" dirty="0">
                <a:solidFill>
                  <a:srgbClr val="286DA6"/>
                </a:solidFill>
              </a:rPr>
              <a:t>kinetic</a:t>
            </a:r>
            <a:r>
              <a:rPr lang="en-GB" altLang="en-US" dirty="0"/>
              <a:t> energy in the charges. The electric potential energy in the field decreases as the kinetic energy of the charges increases.</a:t>
            </a:r>
          </a:p>
        </p:txBody>
      </p:sp>
      <p:pic>
        <p:nvPicPr>
          <p:cNvPr id="11" name="Picture 10">
            <a:extLst>
              <a:ext uri="{FF2B5EF4-FFF2-40B4-BE49-F238E27FC236}">
                <a16:creationId xmlns:a16="http://schemas.microsoft.com/office/drawing/2014/main" id="{F2D6EE6A-5698-44C5-A83F-D2A1F2776F1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3" name="Rectangle 12">
            <a:extLst>
              <a:ext uri="{FF2B5EF4-FFF2-40B4-BE49-F238E27FC236}">
                <a16:creationId xmlns:a16="http://schemas.microsoft.com/office/drawing/2014/main" id="{1C779E2A-4134-4C88-8BB0-607B72ED0AC5}"/>
              </a:ext>
            </a:extLst>
          </p:cNvPr>
          <p:cNvSpPr>
            <a:spLocks noChangeArrowheads="1"/>
          </p:cNvSpPr>
          <p:nvPr/>
        </p:nvSpPr>
        <p:spPr bwMode="auto">
          <a:xfrm>
            <a:off x="369533" y="4761106"/>
            <a:ext cx="83871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To separate the positive charge and the negative charge, </a:t>
            </a:r>
            <a:r>
              <a:rPr lang="en-GB" altLang="en-US" b="1" dirty="0">
                <a:solidFill>
                  <a:srgbClr val="286DA6"/>
                </a:solidFill>
              </a:rPr>
              <a:t>work</a:t>
            </a:r>
            <a:r>
              <a:rPr lang="en-GB" altLang="en-US" dirty="0"/>
              <a:t> must be done to transfer energy to the field.</a:t>
            </a:r>
          </a:p>
        </p:txBody>
      </p:sp>
      <p:sp>
        <p:nvSpPr>
          <p:cNvPr id="10" name="Rectangle 9">
            <a:extLst>
              <a:ext uri="{FF2B5EF4-FFF2-40B4-BE49-F238E27FC236}">
                <a16:creationId xmlns:a16="http://schemas.microsoft.com/office/drawing/2014/main" id="{22BD2E65-D776-4CBC-9F96-30AD3C6F7BB1}"/>
              </a:ext>
            </a:extLst>
          </p:cNvPr>
          <p:cNvSpPr>
            <a:spLocks noChangeArrowheads="1"/>
          </p:cNvSpPr>
          <p:nvPr/>
        </p:nvSpPr>
        <p:spPr bwMode="auto">
          <a:xfrm>
            <a:off x="946670" y="5709344"/>
            <a:ext cx="7282929" cy="830997"/>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happens to the energy stored in the field when two negative charges move away from each other?</a:t>
            </a:r>
          </a:p>
        </p:txBody>
      </p:sp>
      <p:pic>
        <p:nvPicPr>
          <p:cNvPr id="14" name="Picture 9" descr="notes_icon">
            <a:extLst>
              <a:ext uri="{FF2B5EF4-FFF2-40B4-BE49-F238E27FC236}">
                <a16:creationId xmlns:a16="http://schemas.microsoft.com/office/drawing/2014/main" id="{F0F52198-9E78-4C61-A641-F84FAABBEAB3}"/>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3" name="Picture 2">
            <a:extLst>
              <a:ext uri="{FF2B5EF4-FFF2-40B4-BE49-F238E27FC236}">
                <a16:creationId xmlns:a16="http://schemas.microsoft.com/office/drawing/2014/main" id="{20ACEEFD-FF0D-429F-8A83-7358E11D07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3280" y="2182881"/>
            <a:ext cx="4048648" cy="893649"/>
          </a:xfrm>
          <a:prstGeom prst="rect">
            <a:avLst/>
          </a:prstGeom>
        </p:spPr>
      </p:pic>
      <p:pic>
        <p:nvPicPr>
          <p:cNvPr id="15" name="Picture 9">
            <a:extLst>
              <a:ext uri="{FF2B5EF4-FFF2-40B4-BE49-F238E27FC236}">
                <a16:creationId xmlns:a16="http://schemas.microsoft.com/office/drawing/2014/main" id="{13160186-294A-4D4A-AE78-79563EF7021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600861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7">
            <a:extLst>
              <a:ext uri="{FF2B5EF4-FFF2-40B4-BE49-F238E27FC236}">
                <a16:creationId xmlns:a16="http://schemas.microsoft.com/office/drawing/2014/main" id="{F50D6FBA-9418-4B91-B35D-E4FD186B7711}"/>
              </a:ext>
            </a:extLst>
          </p:cNvPr>
          <p:cNvSpPr>
            <a:spLocks noGrp="1"/>
          </p:cNvSpPr>
          <p:nvPr>
            <p:ph type="title"/>
          </p:nvPr>
        </p:nvSpPr>
        <p:spPr/>
        <p:txBody>
          <a:bodyPr/>
          <a:lstStyle/>
          <a:p>
            <a:r>
              <a:rPr lang="en-GB" altLang="en-US" dirty="0"/>
              <a:t>How big are electric fields? </a:t>
            </a:r>
          </a:p>
        </p:txBody>
      </p:sp>
      <p:sp>
        <p:nvSpPr>
          <p:cNvPr id="19460" name="Rectangle 3">
            <a:extLst>
              <a:ext uri="{FF2B5EF4-FFF2-40B4-BE49-F238E27FC236}">
                <a16:creationId xmlns:a16="http://schemas.microsoft.com/office/drawing/2014/main" id="{F99A1421-2856-4F0A-AC3C-6B313DFF9C57}"/>
              </a:ext>
            </a:extLst>
          </p:cNvPr>
          <p:cNvSpPr>
            <a:spLocks noChangeArrowheads="1"/>
          </p:cNvSpPr>
          <p:nvPr/>
        </p:nvSpPr>
        <p:spPr bwMode="auto">
          <a:xfrm>
            <a:off x="358775" y="788988"/>
            <a:ext cx="8174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An electric field extends to </a:t>
            </a:r>
            <a:r>
              <a:rPr lang="en-GB" altLang="en-US" b="1">
                <a:solidFill>
                  <a:srgbClr val="286DA6"/>
                </a:solidFill>
              </a:rPr>
              <a:t>infinity</a:t>
            </a:r>
            <a:r>
              <a:rPr lang="en-GB" altLang="en-US"/>
              <a:t> – it goes on forever. </a:t>
            </a:r>
          </a:p>
        </p:txBody>
      </p:sp>
      <p:sp>
        <p:nvSpPr>
          <p:cNvPr id="29" name="Rectangle 28">
            <a:extLst>
              <a:ext uri="{FF2B5EF4-FFF2-40B4-BE49-F238E27FC236}">
                <a16:creationId xmlns:a16="http://schemas.microsoft.com/office/drawing/2014/main" id="{CE5384D8-EFE2-4311-AAE8-84A2F31404E5}"/>
              </a:ext>
            </a:extLst>
          </p:cNvPr>
          <p:cNvSpPr>
            <a:spLocks noChangeArrowheads="1"/>
          </p:cNvSpPr>
          <p:nvPr/>
        </p:nvSpPr>
        <p:spPr bwMode="auto">
          <a:xfrm>
            <a:off x="358775" y="1439863"/>
            <a:ext cx="58689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You can draw the field lines as long as you want. But remember that the longer the field lines are, the further the ends </a:t>
            </a:r>
            <a:br>
              <a:rPr lang="en-GB" altLang="en-US"/>
            </a:br>
            <a:r>
              <a:rPr lang="en-GB" altLang="en-US"/>
              <a:t>of the lines are from each other. </a:t>
            </a:r>
          </a:p>
        </p:txBody>
      </p:sp>
      <p:sp>
        <p:nvSpPr>
          <p:cNvPr id="31" name="Rectangle 30">
            <a:extLst>
              <a:ext uri="{FF2B5EF4-FFF2-40B4-BE49-F238E27FC236}">
                <a16:creationId xmlns:a16="http://schemas.microsoft.com/office/drawing/2014/main" id="{E805AFDF-E944-4BBD-9B8E-B910608D4BA7}"/>
              </a:ext>
            </a:extLst>
          </p:cNvPr>
          <p:cNvSpPr>
            <a:spLocks noChangeArrowheads="1"/>
          </p:cNvSpPr>
          <p:nvPr/>
        </p:nvSpPr>
        <p:spPr bwMode="auto">
          <a:xfrm>
            <a:off x="358775" y="3197225"/>
            <a:ext cx="4321175" cy="1200150"/>
          </a:xfrm>
          <a:prstGeom prst="rect">
            <a:avLst/>
          </a:prstGeom>
          <a:solidFill>
            <a:srgbClr val="BEDAF0"/>
          </a:solidFill>
          <a:ln>
            <a:noFill/>
          </a:ln>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happens to the strength of the electric field as you get further away?</a:t>
            </a:r>
          </a:p>
        </p:txBody>
      </p:sp>
      <p:sp>
        <p:nvSpPr>
          <p:cNvPr id="40" name="Rectangle 39">
            <a:extLst>
              <a:ext uri="{FF2B5EF4-FFF2-40B4-BE49-F238E27FC236}">
                <a16:creationId xmlns:a16="http://schemas.microsoft.com/office/drawing/2014/main" id="{04FE006E-78BA-44BF-9BFB-7DD78DAF08FC}"/>
              </a:ext>
            </a:extLst>
          </p:cNvPr>
          <p:cNvSpPr>
            <a:spLocks noChangeArrowheads="1"/>
          </p:cNvSpPr>
          <p:nvPr/>
        </p:nvSpPr>
        <p:spPr bwMode="auto">
          <a:xfrm>
            <a:off x="358775" y="4586288"/>
            <a:ext cx="4968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As the distance from the electric charge increases, the strength of </a:t>
            </a:r>
            <a:br>
              <a:rPr lang="en-GB" altLang="en-US"/>
            </a:br>
            <a:r>
              <a:rPr lang="en-GB" altLang="en-US"/>
              <a:t>the electric field decreases. </a:t>
            </a:r>
          </a:p>
        </p:txBody>
      </p:sp>
      <p:pic>
        <p:nvPicPr>
          <p:cNvPr id="42" name="Picture 41" descr="FieldLinesextended.png">
            <a:extLst>
              <a:ext uri="{FF2B5EF4-FFF2-40B4-BE49-F238E27FC236}">
                <a16:creationId xmlns:a16="http://schemas.microsoft.com/office/drawing/2014/main" id="{0777E466-9EA4-4F70-B20D-EB04E13539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2350" y="1308100"/>
            <a:ext cx="4311650"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10">
            <a:extLst>
              <a:ext uri="{FF2B5EF4-FFF2-40B4-BE49-F238E27FC236}">
                <a16:creationId xmlns:a16="http://schemas.microsoft.com/office/drawing/2014/main" id="{2B56EFA9-51DE-4960-B865-095223DEF877}"/>
              </a:ext>
            </a:extLst>
          </p:cNvPr>
          <p:cNvSpPr>
            <a:spLocks noChangeArrowheads="1"/>
          </p:cNvSpPr>
          <p:nvPr/>
        </p:nvSpPr>
        <p:spPr bwMode="auto">
          <a:xfrm>
            <a:off x="1008063" y="5973763"/>
            <a:ext cx="6948487" cy="460375"/>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is the effect on the force between charges?</a:t>
            </a:r>
          </a:p>
        </p:txBody>
      </p:sp>
      <p:pic>
        <p:nvPicPr>
          <p:cNvPr id="11" name="Picture 10">
            <a:extLst>
              <a:ext uri="{FF2B5EF4-FFF2-40B4-BE49-F238E27FC236}">
                <a16:creationId xmlns:a16="http://schemas.microsoft.com/office/drawing/2014/main" id="{F2D6EE6A-5698-44C5-A83F-D2A1F2776F1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11">
            <a:extLst>
              <a:ext uri="{FF2B5EF4-FFF2-40B4-BE49-F238E27FC236}">
                <a16:creationId xmlns:a16="http://schemas.microsoft.com/office/drawing/2014/main" id="{8D540ECC-139E-4409-9B96-A01A2AAC855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45205"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144569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687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a:extLst>
              <a:ext uri="{FF2B5EF4-FFF2-40B4-BE49-F238E27FC236}">
                <a16:creationId xmlns:a16="http://schemas.microsoft.com/office/drawing/2014/main" id="{5D3B1FB6-B111-43A6-85C7-596E36973F87}"/>
              </a:ext>
            </a:extLst>
          </p:cNvPr>
          <p:cNvSpPr>
            <a:spLocks noGrp="1"/>
          </p:cNvSpPr>
          <p:nvPr>
            <p:ph type="title"/>
          </p:nvPr>
        </p:nvSpPr>
        <p:spPr/>
        <p:txBody>
          <a:bodyPr/>
          <a:lstStyle/>
          <a:p>
            <a:pPr eaLnBrk="1" hangingPunct="1"/>
            <a:r>
              <a:rPr lang="en-GB" altLang="en-US" dirty="0"/>
              <a:t>Effect of distance and charge on force</a:t>
            </a:r>
          </a:p>
        </p:txBody>
      </p:sp>
      <p:pic>
        <p:nvPicPr>
          <p:cNvPr id="6" name="Picture 5">
            <a:extLst>
              <a:ext uri="{FF2B5EF4-FFF2-40B4-BE49-F238E27FC236}">
                <a16:creationId xmlns:a16="http://schemas.microsoft.com/office/drawing/2014/main" id="{8ECE0166-AE31-45CC-9028-CFBC7FB79D8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0D90B175-FDC2-4E82-9007-7A4BCC0FC9D7}"/>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7065615-7815-4591-AA3D-27CC60C41DCB}"/>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a:extLst>
              <a:ext uri="{FF2B5EF4-FFF2-40B4-BE49-F238E27FC236}">
                <a16:creationId xmlns:a16="http://schemas.microsoft.com/office/drawing/2014/main" id="{CE2E0DDC-7ACD-4B2A-AAFA-3B0B3DBA7376}"/>
              </a:ext>
            </a:extLst>
          </p:cNvPr>
          <p:cNvSpPr>
            <a:spLocks noGrp="1"/>
          </p:cNvSpPr>
          <p:nvPr>
            <p:ph type="title" idx="4294967295"/>
          </p:nvPr>
        </p:nvSpPr>
        <p:spPr/>
        <p:txBody>
          <a:bodyPr/>
          <a:lstStyle/>
          <a:p>
            <a:pPr eaLnBrk="1" hangingPunct="1"/>
            <a:r>
              <a:rPr lang="en-GB" altLang="en-US" dirty="0"/>
              <a:t>Inverse square law</a:t>
            </a:r>
          </a:p>
        </p:txBody>
      </p:sp>
      <p:pic>
        <p:nvPicPr>
          <p:cNvPr id="8" name="Picture 7">
            <a:extLst>
              <a:ext uri="{FF2B5EF4-FFF2-40B4-BE49-F238E27FC236}">
                <a16:creationId xmlns:a16="http://schemas.microsoft.com/office/drawing/2014/main" id="{81AFD3FD-572E-4300-B925-CE0DFC9F6CB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6A6F7679-BF76-402B-A60A-3C770A959F5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1" name="Picture 9">
            <a:extLst>
              <a:ext uri="{FF2B5EF4-FFF2-40B4-BE49-F238E27FC236}">
                <a16:creationId xmlns:a16="http://schemas.microsoft.com/office/drawing/2014/main" id="{4DC1B17D-BBD8-4742-8765-E26C3BC58AE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3880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1370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A318552-449D-4504-9AFC-965F62DF1D8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2786223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A929D0E-F211-44A5-9F42-08F77FED6941}"/>
              </a:ext>
            </a:extLst>
          </p:cNvPr>
          <p:cNvSpPr>
            <a:spLocks noGrp="1"/>
          </p:cNvSpPr>
          <p:nvPr>
            <p:ph type="title" idx="4294967295"/>
          </p:nvPr>
        </p:nvSpPr>
        <p:spPr/>
        <p:txBody>
          <a:bodyPr/>
          <a:lstStyle/>
          <a:p>
            <a:pPr eaLnBrk="1" hangingPunct="1"/>
            <a:r>
              <a:rPr lang="en-GB" altLang="en-US"/>
              <a:t>Coulomb’s experiments</a:t>
            </a:r>
          </a:p>
        </p:txBody>
      </p:sp>
      <p:sp>
        <p:nvSpPr>
          <p:cNvPr id="16387" name="TextBox 7e">
            <a:extLst>
              <a:ext uri="{FF2B5EF4-FFF2-40B4-BE49-F238E27FC236}">
                <a16:creationId xmlns:a16="http://schemas.microsoft.com/office/drawing/2014/main" id="{ECD70521-EC9F-485F-96BE-8AE3205E61A4}"/>
              </a:ext>
            </a:extLst>
          </p:cNvPr>
          <p:cNvSpPr txBox="1">
            <a:spLocks noChangeArrowheads="1"/>
          </p:cNvSpPr>
          <p:nvPr/>
        </p:nvSpPr>
        <p:spPr bwMode="auto">
          <a:xfrm>
            <a:off x="360363" y="800100"/>
            <a:ext cx="9004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a:t>In 1783, the French physicist Charles Augustin de Coulomb measured the electrostatic force between two electric charges.</a:t>
            </a:r>
          </a:p>
        </p:txBody>
      </p:sp>
      <p:sp>
        <p:nvSpPr>
          <p:cNvPr id="1064964" name="TextBox 7d">
            <a:extLst>
              <a:ext uri="{FF2B5EF4-FFF2-40B4-BE49-F238E27FC236}">
                <a16:creationId xmlns:a16="http://schemas.microsoft.com/office/drawing/2014/main" id="{B9BCEB2C-68DC-4004-9EF7-98FC9A38C6CC}"/>
              </a:ext>
            </a:extLst>
          </p:cNvPr>
          <p:cNvSpPr txBox="1">
            <a:spLocks noChangeArrowheads="1"/>
          </p:cNvSpPr>
          <p:nvPr/>
        </p:nvSpPr>
        <p:spPr bwMode="auto">
          <a:xfrm>
            <a:off x="360363" y="3316288"/>
            <a:ext cx="8820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He deduced that the magnitude of the force, </a:t>
            </a:r>
            <a:r>
              <a:rPr lang="en-GB" altLang="en-US" i="1" dirty="0"/>
              <a:t>F</a:t>
            </a:r>
            <a:r>
              <a:rPr lang="en-GB" altLang="en-US" dirty="0"/>
              <a:t>, between charges Q</a:t>
            </a:r>
            <a:r>
              <a:rPr lang="en-GB" altLang="en-US" baseline="-25000" dirty="0"/>
              <a:t>1</a:t>
            </a:r>
            <a:r>
              <a:rPr lang="en-GB" altLang="en-US" dirty="0"/>
              <a:t> and Q</a:t>
            </a:r>
            <a:r>
              <a:rPr lang="en-GB" altLang="en-US" baseline="-25000" dirty="0"/>
              <a:t>2</a:t>
            </a:r>
            <a:r>
              <a:rPr lang="en-GB" altLang="en-US" dirty="0"/>
              <a:t> is:</a:t>
            </a:r>
          </a:p>
        </p:txBody>
      </p:sp>
      <p:sp>
        <p:nvSpPr>
          <p:cNvPr id="1064965" name="TextBox 7c">
            <a:extLst>
              <a:ext uri="{FF2B5EF4-FFF2-40B4-BE49-F238E27FC236}">
                <a16:creationId xmlns:a16="http://schemas.microsoft.com/office/drawing/2014/main" id="{AD062843-35F2-4B22-BEE0-50EFF135517E}"/>
              </a:ext>
            </a:extLst>
          </p:cNvPr>
          <p:cNvSpPr txBox="1">
            <a:spLocks noChangeArrowheads="1"/>
          </p:cNvSpPr>
          <p:nvPr/>
        </p:nvSpPr>
        <p:spPr bwMode="auto">
          <a:xfrm>
            <a:off x="360363" y="4203700"/>
            <a:ext cx="843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marL="363600" indent="-363600" eaLnBrk="1" hangingPunct="1">
              <a:buClr>
                <a:srgbClr val="286DA6"/>
              </a:buClr>
              <a:buSzPct val="100000"/>
              <a:buFont typeface="Wingdings" panose="05000000000000000000" pitchFamily="2" charset="2"/>
              <a:buChar char="l"/>
            </a:pPr>
            <a:r>
              <a:rPr lang="en-GB" altLang="en-US" b="1" dirty="0"/>
              <a:t>proportional</a:t>
            </a:r>
            <a:r>
              <a:rPr lang="en-GB" altLang="en-US" dirty="0"/>
              <a:t> to the product of Q</a:t>
            </a:r>
            <a:r>
              <a:rPr lang="en-GB" altLang="en-US" baseline="-25000" dirty="0"/>
              <a:t>1</a:t>
            </a:r>
            <a:r>
              <a:rPr lang="en-GB" altLang="en-US" dirty="0"/>
              <a:t> and Q</a:t>
            </a:r>
            <a:r>
              <a:rPr lang="en-GB" altLang="en-US" baseline="-25000" dirty="0"/>
              <a:t>2</a:t>
            </a:r>
            <a:r>
              <a:rPr lang="en-GB" altLang="en-US" dirty="0"/>
              <a:t> (i.e. Q</a:t>
            </a:r>
            <a:r>
              <a:rPr lang="en-GB" altLang="en-US" baseline="-25000" dirty="0"/>
              <a:t>1</a:t>
            </a:r>
            <a:r>
              <a:rPr lang="en-GB" altLang="en-US" dirty="0"/>
              <a:t> × Q</a:t>
            </a:r>
            <a:r>
              <a:rPr lang="en-GB" altLang="en-US" baseline="-25000" dirty="0"/>
              <a:t>2</a:t>
            </a:r>
            <a:r>
              <a:rPr lang="en-GB" altLang="en-US" dirty="0"/>
              <a:t>)</a:t>
            </a:r>
          </a:p>
        </p:txBody>
      </p:sp>
      <p:sp>
        <p:nvSpPr>
          <p:cNvPr id="1064966" name="TextBox 7b">
            <a:extLst>
              <a:ext uri="{FF2B5EF4-FFF2-40B4-BE49-F238E27FC236}">
                <a16:creationId xmlns:a16="http://schemas.microsoft.com/office/drawing/2014/main" id="{DB65BFCC-A419-43E5-9F84-9B2644660B0D}"/>
              </a:ext>
            </a:extLst>
          </p:cNvPr>
          <p:cNvSpPr txBox="1">
            <a:spLocks noChangeArrowheads="1"/>
          </p:cNvSpPr>
          <p:nvPr/>
        </p:nvSpPr>
        <p:spPr bwMode="auto">
          <a:xfrm>
            <a:off x="360363" y="4727575"/>
            <a:ext cx="8439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marL="363600" indent="-363600" eaLnBrk="1" hangingPunct="1">
              <a:buClr>
                <a:srgbClr val="286DA6"/>
              </a:buClr>
              <a:buSzPct val="100000"/>
              <a:buFont typeface="Wingdings" panose="05000000000000000000" pitchFamily="2" charset="2"/>
              <a:buChar char="l"/>
            </a:pPr>
            <a:r>
              <a:rPr lang="en-GB" altLang="en-US" b="1" dirty="0"/>
              <a:t>inversely proportional</a:t>
            </a:r>
            <a:r>
              <a:rPr lang="en-GB" altLang="en-US" dirty="0"/>
              <a:t> to the square of the distance (r) between them.</a:t>
            </a:r>
            <a:endParaRPr lang="en-GB" altLang="en-US" i="1" dirty="0"/>
          </a:p>
        </p:txBody>
      </p:sp>
      <p:sp>
        <p:nvSpPr>
          <p:cNvPr id="1064967" name="TextBox 7a">
            <a:extLst>
              <a:ext uri="{FF2B5EF4-FFF2-40B4-BE49-F238E27FC236}">
                <a16:creationId xmlns:a16="http://schemas.microsoft.com/office/drawing/2014/main" id="{C3503AC8-759D-434D-AFCA-CFFBB10A2205}"/>
              </a:ext>
            </a:extLst>
          </p:cNvPr>
          <p:cNvSpPr txBox="1">
            <a:spLocks noChangeArrowheads="1"/>
          </p:cNvSpPr>
          <p:nvPr/>
        </p:nvSpPr>
        <p:spPr bwMode="auto">
          <a:xfrm>
            <a:off x="360363" y="5616575"/>
            <a:ext cx="843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a:t>This forms the basis of </a:t>
            </a:r>
            <a:r>
              <a:rPr lang="en-GB" altLang="en-US" b="1">
                <a:solidFill>
                  <a:srgbClr val="286DA6"/>
                </a:solidFill>
              </a:rPr>
              <a:t>Coulomb’s law</a:t>
            </a:r>
            <a:r>
              <a:rPr lang="en-GB" altLang="en-US"/>
              <a:t>.</a:t>
            </a:r>
          </a:p>
        </p:txBody>
      </p:sp>
      <p:pic>
        <p:nvPicPr>
          <p:cNvPr id="1064968" name="Picture 8" descr="Coulombs law">
            <a:extLst>
              <a:ext uri="{FF2B5EF4-FFF2-40B4-BE49-F238E27FC236}">
                <a16:creationId xmlns:a16="http://schemas.microsoft.com/office/drawing/2014/main" id="{24B6438A-E704-4C6A-9CA5-49F6CE4C53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6088" y="1647825"/>
            <a:ext cx="5711825"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A261191C-7DC3-4D4D-A327-9C9D9E00EEA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6F88835B-C61F-4AFE-BAD8-4D4AA970244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9">
            <a:extLst>
              <a:ext uri="{FF2B5EF4-FFF2-40B4-BE49-F238E27FC236}">
                <a16:creationId xmlns:a16="http://schemas.microsoft.com/office/drawing/2014/main" id="{DAD2897E-00B7-4CE8-8364-BE94C5B9F88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78676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49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49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49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496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496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64" grpId="0"/>
      <p:bldP spid="1064965" grpId="0"/>
      <p:bldP spid="1064966" grpId="0"/>
      <p:bldP spid="10649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5" descr="Coulombs law">
            <a:extLst>
              <a:ext uri="{FF2B5EF4-FFF2-40B4-BE49-F238E27FC236}">
                <a16:creationId xmlns:a16="http://schemas.microsoft.com/office/drawing/2014/main" id="{77E81919-9F24-4E94-84A7-416CA41F1A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3775" y="835025"/>
            <a:ext cx="530225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7b">
            <a:extLst>
              <a:ext uri="{FF2B5EF4-FFF2-40B4-BE49-F238E27FC236}">
                <a16:creationId xmlns:a16="http://schemas.microsoft.com/office/drawing/2014/main" id="{490B6A48-691D-439D-AD87-440FB345FE33}"/>
              </a:ext>
            </a:extLst>
          </p:cNvPr>
          <p:cNvSpPr txBox="1">
            <a:spLocks noChangeArrowheads="1"/>
          </p:cNvSpPr>
          <p:nvPr/>
        </p:nvSpPr>
        <p:spPr bwMode="auto">
          <a:xfrm>
            <a:off x="360362" y="800100"/>
            <a:ext cx="3101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Coulomb deduced that:</a:t>
            </a:r>
          </a:p>
        </p:txBody>
      </p:sp>
      <p:sp>
        <p:nvSpPr>
          <p:cNvPr id="1067011" name="Text Box 3s">
            <a:extLst>
              <a:ext uri="{FF2B5EF4-FFF2-40B4-BE49-F238E27FC236}">
                <a16:creationId xmlns:a16="http://schemas.microsoft.com/office/drawing/2014/main" id="{74E0326D-BE4D-4D50-BE1D-F3E2E9797A52}"/>
              </a:ext>
            </a:extLst>
          </p:cNvPr>
          <p:cNvSpPr txBox="1">
            <a:spLocks noChangeArrowheads="1"/>
          </p:cNvSpPr>
          <p:nvPr/>
        </p:nvSpPr>
        <p:spPr bwMode="auto">
          <a:xfrm>
            <a:off x="2959100" y="2616200"/>
            <a:ext cx="3241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where k is a constant of proportionality:</a:t>
            </a:r>
          </a:p>
        </p:txBody>
      </p:sp>
      <p:sp>
        <p:nvSpPr>
          <p:cNvPr id="17413" name="Title 1">
            <a:extLst>
              <a:ext uri="{FF2B5EF4-FFF2-40B4-BE49-F238E27FC236}">
                <a16:creationId xmlns:a16="http://schemas.microsoft.com/office/drawing/2014/main" id="{5478E715-2200-4F95-973F-63EF146718ED}"/>
              </a:ext>
            </a:extLst>
          </p:cNvPr>
          <p:cNvSpPr>
            <a:spLocks noGrp="1"/>
          </p:cNvSpPr>
          <p:nvPr>
            <p:ph type="title" idx="4294967295"/>
          </p:nvPr>
        </p:nvSpPr>
        <p:spPr/>
        <p:txBody>
          <a:bodyPr/>
          <a:lstStyle/>
          <a:p>
            <a:pPr eaLnBrk="1" hangingPunct="1"/>
            <a:r>
              <a:rPr lang="en-GB" altLang="en-US" dirty="0"/>
              <a:t>Coulomb’s law</a:t>
            </a:r>
          </a:p>
        </p:txBody>
      </p:sp>
      <p:sp>
        <p:nvSpPr>
          <p:cNvPr id="1067013" name="TextBox 5">
            <a:extLst>
              <a:ext uri="{FF2B5EF4-FFF2-40B4-BE49-F238E27FC236}">
                <a16:creationId xmlns:a16="http://schemas.microsoft.com/office/drawing/2014/main" id="{B9310243-A3E2-488F-B487-8027493ADF9A}"/>
              </a:ext>
            </a:extLst>
          </p:cNvPr>
          <p:cNvSpPr txBox="1">
            <a:spLocks noChangeArrowheads="1"/>
          </p:cNvSpPr>
          <p:nvPr/>
        </p:nvSpPr>
        <p:spPr bwMode="auto">
          <a:xfrm>
            <a:off x="2765463" y="3670300"/>
            <a:ext cx="62622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l-GR" altLang="en-US" dirty="0">
                <a:cs typeface="Times New Roman" panose="02020603050405020304" pitchFamily="18" charset="0"/>
              </a:rPr>
              <a:t>ε</a:t>
            </a:r>
            <a:r>
              <a:rPr lang="en-GB" altLang="en-US" baseline="-25000" dirty="0">
                <a:cs typeface="Times New Roman" panose="02020603050405020304" pitchFamily="18" charset="0"/>
              </a:rPr>
              <a:t>o</a:t>
            </a:r>
            <a:r>
              <a:rPr lang="en-GB" altLang="en-US" dirty="0">
                <a:cs typeface="Times New Roman" panose="02020603050405020304" pitchFamily="18" charset="0"/>
              </a:rPr>
              <a:t> is the </a:t>
            </a:r>
            <a:r>
              <a:rPr lang="en-GB" altLang="en-US" b="1" dirty="0">
                <a:solidFill>
                  <a:srgbClr val="286DA6"/>
                </a:solidFill>
                <a:cs typeface="Times New Roman" panose="02020603050405020304" pitchFamily="18" charset="0"/>
              </a:rPr>
              <a:t>permittivity of free space</a:t>
            </a:r>
            <a:r>
              <a:rPr lang="en-GB" altLang="en-US" dirty="0">
                <a:cs typeface="Times New Roman" panose="02020603050405020304" pitchFamily="18" charset="0"/>
              </a:rPr>
              <a:t>:</a:t>
            </a:r>
            <a:br>
              <a:rPr lang="en-GB" altLang="en-US" dirty="0">
                <a:cs typeface="Times New Roman" panose="02020603050405020304" pitchFamily="18" charset="0"/>
              </a:rPr>
            </a:br>
            <a:r>
              <a:rPr lang="en-GB" altLang="en-US" dirty="0">
                <a:cs typeface="Times New Roman" panose="02020603050405020304" pitchFamily="18" charset="0"/>
              </a:rPr>
              <a:t>8.85 × 10</a:t>
            </a:r>
            <a:r>
              <a:rPr lang="en-GB" altLang="en-US" baseline="30000" dirty="0">
                <a:cs typeface="Times New Roman" panose="02020603050405020304" pitchFamily="18" charset="0"/>
              </a:rPr>
              <a:t>–12</a:t>
            </a:r>
            <a:r>
              <a:rPr lang="en-GB" altLang="en-US" sz="1000" dirty="0">
                <a:cs typeface="Times New Roman" panose="02020603050405020304" pitchFamily="18" charset="0"/>
              </a:rPr>
              <a:t> </a:t>
            </a:r>
            <a:r>
              <a:rPr lang="en-GB" altLang="en-US" dirty="0">
                <a:cs typeface="Times New Roman" panose="02020603050405020304" pitchFamily="18" charset="0"/>
              </a:rPr>
              <a:t>C</a:t>
            </a:r>
            <a:r>
              <a:rPr lang="en-GB" altLang="en-US" baseline="30000" dirty="0">
                <a:cs typeface="Times New Roman" panose="02020603050405020304" pitchFamily="18" charset="0"/>
              </a:rPr>
              <a:t>2</a:t>
            </a:r>
            <a:r>
              <a:rPr lang="en-GB" altLang="en-US" sz="1000" dirty="0">
                <a:cs typeface="Times New Roman" panose="02020603050405020304" pitchFamily="18" charset="0"/>
              </a:rPr>
              <a:t> </a:t>
            </a:r>
            <a:r>
              <a:rPr lang="en-GB" altLang="en-US" dirty="0">
                <a:cs typeface="Times New Roman" panose="02020603050405020304" pitchFamily="18" charset="0"/>
              </a:rPr>
              <a:t>N</a:t>
            </a:r>
            <a:r>
              <a:rPr lang="en-GB" altLang="en-US" baseline="30000" dirty="0">
                <a:cs typeface="Times New Roman" panose="02020603050405020304" pitchFamily="18" charset="0"/>
              </a:rPr>
              <a:t>–1</a:t>
            </a:r>
            <a:r>
              <a:rPr lang="en-GB" altLang="en-US" sz="1000" dirty="0">
                <a:cs typeface="Times New Roman" panose="02020603050405020304" pitchFamily="18" charset="0"/>
              </a:rPr>
              <a:t> </a:t>
            </a:r>
            <a:r>
              <a:rPr lang="en-GB" altLang="en-US" dirty="0">
                <a:cs typeface="Times New Roman" panose="02020603050405020304" pitchFamily="18" charset="0"/>
              </a:rPr>
              <a:t>m</a:t>
            </a:r>
            <a:r>
              <a:rPr lang="en-GB" altLang="en-US" baseline="30000" dirty="0">
                <a:cs typeface="Times New Roman" panose="02020603050405020304" pitchFamily="18" charset="0"/>
              </a:rPr>
              <a:t>–2</a:t>
            </a:r>
            <a:r>
              <a:rPr lang="en-GB" altLang="en-US" dirty="0">
                <a:cs typeface="Times New Roman" panose="02020603050405020304" pitchFamily="18" charset="0"/>
              </a:rPr>
              <a:t> (or 8.85 × 10</a:t>
            </a:r>
            <a:r>
              <a:rPr lang="en-GB" altLang="en-US" baseline="30000" dirty="0">
                <a:cs typeface="Times New Roman" panose="02020603050405020304" pitchFamily="18" charset="0"/>
              </a:rPr>
              <a:t>–12</a:t>
            </a:r>
            <a:r>
              <a:rPr lang="en-GB" altLang="en-US" sz="1000" dirty="0">
                <a:cs typeface="Times New Roman" panose="02020603050405020304" pitchFamily="18" charset="0"/>
              </a:rPr>
              <a:t> </a:t>
            </a:r>
            <a:r>
              <a:rPr lang="en-GB" altLang="en-US" dirty="0">
                <a:cs typeface="Times New Roman" panose="02020603050405020304" pitchFamily="18" charset="0"/>
              </a:rPr>
              <a:t>F</a:t>
            </a:r>
            <a:r>
              <a:rPr lang="en-GB" altLang="en-US" sz="1000" dirty="0">
                <a:cs typeface="Times New Roman" panose="02020603050405020304" pitchFamily="18" charset="0"/>
              </a:rPr>
              <a:t> </a:t>
            </a:r>
            <a:r>
              <a:rPr lang="en-GB" altLang="en-US" dirty="0">
                <a:cs typeface="Times New Roman" panose="02020603050405020304" pitchFamily="18" charset="0"/>
              </a:rPr>
              <a:t>m</a:t>
            </a:r>
            <a:r>
              <a:rPr lang="en-GB" altLang="en-US" baseline="30000" dirty="0">
                <a:cs typeface="Times New Roman" panose="02020603050405020304" pitchFamily="18" charset="0"/>
              </a:rPr>
              <a:t>–1</a:t>
            </a:r>
            <a:r>
              <a:rPr lang="en-GB" altLang="en-US" dirty="0"/>
              <a:t>)</a:t>
            </a:r>
          </a:p>
        </p:txBody>
      </p:sp>
      <p:sp>
        <p:nvSpPr>
          <p:cNvPr id="30748" name="AutoShape 7">
            <a:extLst>
              <a:ext uri="{FF2B5EF4-FFF2-40B4-BE49-F238E27FC236}">
                <a16:creationId xmlns:a16="http://schemas.microsoft.com/office/drawing/2014/main" id="{CA1271B9-9172-4750-B357-9AFD0FACD8A8}"/>
              </a:ext>
            </a:extLst>
          </p:cNvPr>
          <p:cNvSpPr>
            <a:spLocks noChangeArrowheads="1"/>
          </p:cNvSpPr>
          <p:nvPr/>
        </p:nvSpPr>
        <p:spPr bwMode="auto">
          <a:xfrm>
            <a:off x="1371600" y="5167313"/>
            <a:ext cx="6400800" cy="1176337"/>
          </a:xfrm>
          <a:prstGeom prst="roundRect">
            <a:avLst>
              <a:gd name="adj" fmla="val 0"/>
            </a:avLst>
          </a:prstGeom>
          <a:solidFill>
            <a:srgbClr val="286DA6"/>
          </a:solidFill>
          <a:ln w="38100">
            <a:solidFill>
              <a:srgbClr val="286DA6"/>
            </a:solidFill>
            <a:round/>
            <a:headEnd/>
            <a:tailEnd/>
          </a:ln>
        </p:spPr>
        <p:txBody>
          <a:bodyPr wrap="none" anchor="ct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endParaRPr lang="en-GB" altLang="en-US"/>
          </a:p>
        </p:txBody>
      </p:sp>
      <p:sp>
        <p:nvSpPr>
          <p:cNvPr id="30757" name="TextBox 3r">
            <a:extLst>
              <a:ext uri="{FF2B5EF4-FFF2-40B4-BE49-F238E27FC236}">
                <a16:creationId xmlns:a16="http://schemas.microsoft.com/office/drawing/2014/main" id="{5B5E6495-91C0-4774-A23F-44B49CDDE8C0}"/>
              </a:ext>
            </a:extLst>
          </p:cNvPr>
          <p:cNvSpPr txBox="1">
            <a:spLocks noChangeArrowheads="1"/>
          </p:cNvSpPr>
          <p:nvPr/>
        </p:nvSpPr>
        <p:spPr bwMode="auto">
          <a:xfrm>
            <a:off x="2490788" y="5794375"/>
            <a:ext cx="81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chemeClr val="bg1"/>
                </a:solidFill>
              </a:rPr>
              <a:t>4</a:t>
            </a:r>
            <a:r>
              <a:rPr lang="el-GR" altLang="en-US" b="1">
                <a:solidFill>
                  <a:schemeClr val="bg1"/>
                </a:solidFill>
              </a:rPr>
              <a:t>π</a:t>
            </a:r>
            <a:r>
              <a:rPr lang="el-GR" altLang="en-US" b="1">
                <a:solidFill>
                  <a:schemeClr val="bg1"/>
                </a:solidFill>
                <a:latin typeface="Times New Roman" panose="02020603050405020304" pitchFamily="18" charset="0"/>
                <a:cs typeface="Times New Roman" panose="02020603050405020304" pitchFamily="18" charset="0"/>
              </a:rPr>
              <a:t>ε</a:t>
            </a:r>
            <a:r>
              <a:rPr lang="en-GB" altLang="en-US" b="1" baseline="-25000">
                <a:solidFill>
                  <a:schemeClr val="bg1"/>
                </a:solidFill>
                <a:latin typeface="Times New Roman" panose="02020603050405020304" pitchFamily="18" charset="0"/>
                <a:cs typeface="Times New Roman" panose="02020603050405020304" pitchFamily="18" charset="0"/>
              </a:rPr>
              <a:t>o</a:t>
            </a:r>
            <a:endParaRPr lang="en-GB" altLang="en-US" b="1" baseline="30000">
              <a:solidFill>
                <a:schemeClr val="bg1"/>
              </a:solidFill>
            </a:endParaRPr>
          </a:p>
        </p:txBody>
      </p:sp>
      <p:sp>
        <p:nvSpPr>
          <p:cNvPr id="30758" name="TextBox 3q">
            <a:extLst>
              <a:ext uri="{FF2B5EF4-FFF2-40B4-BE49-F238E27FC236}">
                <a16:creationId xmlns:a16="http://schemas.microsoft.com/office/drawing/2014/main" id="{E61F27F9-43C9-4DE0-BDDF-528AAEDECCF2}"/>
              </a:ext>
            </a:extLst>
          </p:cNvPr>
          <p:cNvSpPr txBox="1">
            <a:spLocks noChangeArrowheads="1"/>
          </p:cNvSpPr>
          <p:nvPr/>
        </p:nvSpPr>
        <p:spPr bwMode="auto">
          <a:xfrm>
            <a:off x="2709863" y="531018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a:solidFill>
                  <a:schemeClr val="bg1"/>
                </a:solidFill>
              </a:rPr>
              <a:t>1</a:t>
            </a:r>
            <a:endParaRPr lang="en-GB" altLang="en-US" b="1" baseline="30000">
              <a:solidFill>
                <a:schemeClr val="bg1"/>
              </a:solidFill>
            </a:endParaRPr>
          </a:p>
        </p:txBody>
      </p:sp>
      <p:sp>
        <p:nvSpPr>
          <p:cNvPr id="30759" name="Line 11">
            <a:extLst>
              <a:ext uri="{FF2B5EF4-FFF2-40B4-BE49-F238E27FC236}">
                <a16:creationId xmlns:a16="http://schemas.microsoft.com/office/drawing/2014/main" id="{7ACA6256-B572-4E39-8A81-991E93C099AB}"/>
              </a:ext>
            </a:extLst>
          </p:cNvPr>
          <p:cNvSpPr>
            <a:spLocks noChangeShapeType="1"/>
          </p:cNvSpPr>
          <p:nvPr/>
        </p:nvSpPr>
        <p:spPr bwMode="auto">
          <a:xfrm>
            <a:off x="2546350" y="5755481"/>
            <a:ext cx="6826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0" name="TextBox 3p">
            <a:extLst>
              <a:ext uri="{FF2B5EF4-FFF2-40B4-BE49-F238E27FC236}">
                <a16:creationId xmlns:a16="http://schemas.microsoft.com/office/drawing/2014/main" id="{ED380FC6-CC79-4E81-B751-EC503FCBE5DD}"/>
              </a:ext>
            </a:extLst>
          </p:cNvPr>
          <p:cNvSpPr txBox="1">
            <a:spLocks noChangeArrowheads="1"/>
          </p:cNvSpPr>
          <p:nvPr/>
        </p:nvSpPr>
        <p:spPr bwMode="auto">
          <a:xfrm>
            <a:off x="3228975" y="5310188"/>
            <a:ext cx="882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b="1" dirty="0">
                <a:solidFill>
                  <a:schemeClr val="bg1"/>
                </a:solidFill>
              </a:rPr>
              <a:t>Q</a:t>
            </a:r>
            <a:r>
              <a:rPr lang="en-GB" altLang="en-US" b="1" baseline="-25000" dirty="0">
                <a:solidFill>
                  <a:schemeClr val="bg1"/>
                </a:solidFill>
              </a:rPr>
              <a:t>1</a:t>
            </a:r>
            <a:r>
              <a:rPr lang="en-GB" altLang="en-US" b="1" dirty="0">
                <a:solidFill>
                  <a:schemeClr val="bg1"/>
                </a:solidFill>
              </a:rPr>
              <a:t>Q</a:t>
            </a:r>
            <a:r>
              <a:rPr lang="en-GB" altLang="en-US" b="1" baseline="-25000" dirty="0">
                <a:solidFill>
                  <a:schemeClr val="bg1"/>
                </a:solidFill>
              </a:rPr>
              <a:t>2</a:t>
            </a:r>
          </a:p>
        </p:txBody>
      </p:sp>
      <p:sp>
        <p:nvSpPr>
          <p:cNvPr id="30761" name="TextBox 3o">
            <a:extLst>
              <a:ext uri="{FF2B5EF4-FFF2-40B4-BE49-F238E27FC236}">
                <a16:creationId xmlns:a16="http://schemas.microsoft.com/office/drawing/2014/main" id="{29E47FA5-CF22-4456-AF4C-31561995EF61}"/>
              </a:ext>
            </a:extLst>
          </p:cNvPr>
          <p:cNvSpPr txBox="1">
            <a:spLocks noChangeArrowheads="1"/>
          </p:cNvSpPr>
          <p:nvPr/>
        </p:nvSpPr>
        <p:spPr bwMode="auto">
          <a:xfrm>
            <a:off x="3462338" y="5794375"/>
            <a:ext cx="415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dirty="0">
                <a:solidFill>
                  <a:schemeClr val="bg1"/>
                </a:solidFill>
              </a:rPr>
              <a:t>r</a:t>
            </a:r>
            <a:r>
              <a:rPr lang="en-GB" altLang="en-US" b="1" baseline="30000" dirty="0">
                <a:solidFill>
                  <a:schemeClr val="bg1"/>
                </a:solidFill>
              </a:rPr>
              <a:t>2</a:t>
            </a:r>
          </a:p>
        </p:txBody>
      </p:sp>
      <p:sp>
        <p:nvSpPr>
          <p:cNvPr id="30762" name="Line 14">
            <a:extLst>
              <a:ext uri="{FF2B5EF4-FFF2-40B4-BE49-F238E27FC236}">
                <a16:creationId xmlns:a16="http://schemas.microsoft.com/office/drawing/2014/main" id="{4688BFEC-316D-48CC-8F41-7E9D944F324C}"/>
              </a:ext>
            </a:extLst>
          </p:cNvPr>
          <p:cNvSpPr>
            <a:spLocks noChangeShapeType="1"/>
          </p:cNvSpPr>
          <p:nvPr/>
        </p:nvSpPr>
        <p:spPr bwMode="auto">
          <a:xfrm>
            <a:off x="3265488" y="5755481"/>
            <a:ext cx="8096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3" name="TextBox 3n">
            <a:extLst>
              <a:ext uri="{FF2B5EF4-FFF2-40B4-BE49-F238E27FC236}">
                <a16:creationId xmlns:a16="http://schemas.microsoft.com/office/drawing/2014/main" id="{1D41FDC8-16B0-4332-B6CD-514F37F06D16}"/>
              </a:ext>
            </a:extLst>
          </p:cNvPr>
          <p:cNvSpPr txBox="1">
            <a:spLocks noChangeArrowheads="1"/>
          </p:cNvSpPr>
          <p:nvPr/>
        </p:nvSpPr>
        <p:spPr bwMode="auto">
          <a:xfrm>
            <a:off x="1677988" y="5526881"/>
            <a:ext cx="715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dirty="0">
                <a:solidFill>
                  <a:schemeClr val="bg1"/>
                </a:solidFill>
              </a:rPr>
              <a:t>F  =</a:t>
            </a:r>
            <a:endParaRPr lang="en-GB" altLang="en-US" b="1" baseline="30000" dirty="0">
              <a:solidFill>
                <a:schemeClr val="bg1"/>
              </a:solidFill>
            </a:endParaRPr>
          </a:p>
        </p:txBody>
      </p:sp>
      <p:sp>
        <p:nvSpPr>
          <p:cNvPr id="30754" name="TextBox 3m">
            <a:extLst>
              <a:ext uri="{FF2B5EF4-FFF2-40B4-BE49-F238E27FC236}">
                <a16:creationId xmlns:a16="http://schemas.microsoft.com/office/drawing/2014/main" id="{466746A1-4CF7-4E20-A675-CCAFF930DA8F}"/>
              </a:ext>
            </a:extLst>
          </p:cNvPr>
          <p:cNvSpPr txBox="1">
            <a:spLocks noChangeArrowheads="1"/>
          </p:cNvSpPr>
          <p:nvPr/>
        </p:nvSpPr>
        <p:spPr bwMode="auto">
          <a:xfrm>
            <a:off x="6413500" y="5794375"/>
            <a:ext cx="1050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b="1" dirty="0">
                <a:solidFill>
                  <a:schemeClr val="bg1"/>
                </a:solidFill>
              </a:rPr>
              <a:t>4</a:t>
            </a:r>
            <a:r>
              <a:rPr lang="el-GR" altLang="en-US" b="1" dirty="0">
                <a:solidFill>
                  <a:schemeClr val="bg1"/>
                </a:solidFill>
              </a:rPr>
              <a:t>π</a:t>
            </a:r>
            <a:r>
              <a:rPr lang="el-GR" altLang="en-US" b="1" dirty="0">
                <a:solidFill>
                  <a:schemeClr val="bg1"/>
                </a:solidFill>
                <a:latin typeface="Times New Roman" panose="02020603050405020304" pitchFamily="18" charset="0"/>
                <a:cs typeface="Times New Roman" panose="02020603050405020304" pitchFamily="18" charset="0"/>
              </a:rPr>
              <a:t>ε</a:t>
            </a:r>
            <a:r>
              <a:rPr lang="en-GB" altLang="en-US" b="1" baseline="-25000" dirty="0">
                <a:solidFill>
                  <a:schemeClr val="bg1"/>
                </a:solidFill>
                <a:latin typeface="Times New Roman" panose="02020603050405020304" pitchFamily="18" charset="0"/>
                <a:cs typeface="Times New Roman" panose="02020603050405020304" pitchFamily="18" charset="0"/>
              </a:rPr>
              <a:t>o</a:t>
            </a:r>
            <a:r>
              <a:rPr lang="en-GB" altLang="en-US" b="1" dirty="0">
                <a:solidFill>
                  <a:schemeClr val="bg1"/>
                </a:solidFill>
              </a:rPr>
              <a:t>r</a:t>
            </a:r>
            <a:r>
              <a:rPr lang="en-GB" altLang="en-US" b="1" baseline="30000" dirty="0">
                <a:solidFill>
                  <a:schemeClr val="bg1"/>
                </a:solidFill>
              </a:rPr>
              <a:t>2</a:t>
            </a:r>
          </a:p>
        </p:txBody>
      </p:sp>
      <p:sp>
        <p:nvSpPr>
          <p:cNvPr id="30755" name="TextBox 3l">
            <a:extLst>
              <a:ext uri="{FF2B5EF4-FFF2-40B4-BE49-F238E27FC236}">
                <a16:creationId xmlns:a16="http://schemas.microsoft.com/office/drawing/2014/main" id="{34B2299E-910F-4B86-A42D-8D6A7C06B36F}"/>
              </a:ext>
            </a:extLst>
          </p:cNvPr>
          <p:cNvSpPr txBox="1">
            <a:spLocks noChangeArrowheads="1"/>
          </p:cNvSpPr>
          <p:nvPr/>
        </p:nvSpPr>
        <p:spPr bwMode="auto">
          <a:xfrm>
            <a:off x="6496050" y="5310188"/>
            <a:ext cx="882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b="1" dirty="0">
                <a:solidFill>
                  <a:schemeClr val="bg1"/>
                </a:solidFill>
              </a:rPr>
              <a:t>Q</a:t>
            </a:r>
            <a:r>
              <a:rPr lang="en-GB" altLang="en-US" b="1" baseline="-25000" dirty="0">
                <a:solidFill>
                  <a:schemeClr val="bg1"/>
                </a:solidFill>
              </a:rPr>
              <a:t>1</a:t>
            </a:r>
            <a:r>
              <a:rPr lang="en-GB" altLang="en-US" b="1" dirty="0">
                <a:solidFill>
                  <a:schemeClr val="bg1"/>
                </a:solidFill>
              </a:rPr>
              <a:t>Q</a:t>
            </a:r>
            <a:r>
              <a:rPr lang="en-GB" altLang="en-US" b="1" baseline="-25000" dirty="0">
                <a:solidFill>
                  <a:schemeClr val="bg1"/>
                </a:solidFill>
              </a:rPr>
              <a:t>2</a:t>
            </a:r>
          </a:p>
        </p:txBody>
      </p:sp>
      <p:sp>
        <p:nvSpPr>
          <p:cNvPr id="30756" name="Line 20">
            <a:extLst>
              <a:ext uri="{FF2B5EF4-FFF2-40B4-BE49-F238E27FC236}">
                <a16:creationId xmlns:a16="http://schemas.microsoft.com/office/drawing/2014/main" id="{622A1A39-8512-40BB-B0D0-7C8DDBC545E4}"/>
              </a:ext>
            </a:extLst>
          </p:cNvPr>
          <p:cNvSpPr>
            <a:spLocks noChangeShapeType="1"/>
          </p:cNvSpPr>
          <p:nvPr/>
        </p:nvSpPr>
        <p:spPr bwMode="auto">
          <a:xfrm>
            <a:off x="6430963" y="5755481"/>
            <a:ext cx="1014412"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3" name="TextBox 3k">
            <a:extLst>
              <a:ext uri="{FF2B5EF4-FFF2-40B4-BE49-F238E27FC236}">
                <a16:creationId xmlns:a16="http://schemas.microsoft.com/office/drawing/2014/main" id="{B89C530E-B6F3-4372-9746-B841EA1AABB0}"/>
              </a:ext>
            </a:extLst>
          </p:cNvPr>
          <p:cNvSpPr txBox="1">
            <a:spLocks noChangeArrowheads="1"/>
          </p:cNvSpPr>
          <p:nvPr/>
        </p:nvSpPr>
        <p:spPr bwMode="auto">
          <a:xfrm>
            <a:off x="5641975" y="5526881"/>
            <a:ext cx="715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dirty="0">
                <a:solidFill>
                  <a:schemeClr val="bg1"/>
                </a:solidFill>
              </a:rPr>
              <a:t>F  =</a:t>
            </a:r>
            <a:endParaRPr lang="en-GB" altLang="en-US" b="1" baseline="30000" dirty="0">
              <a:solidFill>
                <a:schemeClr val="bg1"/>
              </a:solidFill>
            </a:endParaRPr>
          </a:p>
        </p:txBody>
      </p:sp>
      <p:sp>
        <p:nvSpPr>
          <p:cNvPr id="30751" name="Text Box 22">
            <a:extLst>
              <a:ext uri="{FF2B5EF4-FFF2-40B4-BE49-F238E27FC236}">
                <a16:creationId xmlns:a16="http://schemas.microsoft.com/office/drawing/2014/main" id="{525D0D1A-3F1E-4489-B180-B1AC01F64485}"/>
              </a:ext>
            </a:extLst>
          </p:cNvPr>
          <p:cNvSpPr txBox="1">
            <a:spLocks noChangeArrowheads="1"/>
          </p:cNvSpPr>
          <p:nvPr/>
        </p:nvSpPr>
        <p:spPr bwMode="auto">
          <a:xfrm>
            <a:off x="4519613" y="5524649"/>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b="1" dirty="0">
                <a:solidFill>
                  <a:schemeClr val="bg1"/>
                </a:solidFill>
              </a:rPr>
              <a:t>or</a:t>
            </a:r>
          </a:p>
        </p:txBody>
      </p:sp>
      <p:sp>
        <p:nvSpPr>
          <p:cNvPr id="1067031" name="TextBox 3j">
            <a:extLst>
              <a:ext uri="{FF2B5EF4-FFF2-40B4-BE49-F238E27FC236}">
                <a16:creationId xmlns:a16="http://schemas.microsoft.com/office/drawing/2014/main" id="{FA6E91C8-6A8B-4681-AAB4-32381C81803A}"/>
              </a:ext>
            </a:extLst>
          </p:cNvPr>
          <p:cNvSpPr txBox="1">
            <a:spLocks noChangeArrowheads="1"/>
          </p:cNvSpPr>
          <p:nvPr/>
        </p:nvSpPr>
        <p:spPr bwMode="auto">
          <a:xfrm>
            <a:off x="466725" y="275590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or:</a:t>
            </a:r>
            <a:endParaRPr lang="en-GB" altLang="en-US" baseline="30000" dirty="0"/>
          </a:p>
        </p:txBody>
      </p:sp>
      <p:sp>
        <p:nvSpPr>
          <p:cNvPr id="30745" name="TextBox 3i">
            <a:extLst>
              <a:ext uri="{FF2B5EF4-FFF2-40B4-BE49-F238E27FC236}">
                <a16:creationId xmlns:a16="http://schemas.microsoft.com/office/drawing/2014/main" id="{D1DC57AB-ED2D-4942-B47D-E5522D4D43BF}"/>
              </a:ext>
            </a:extLst>
          </p:cNvPr>
          <p:cNvSpPr txBox="1">
            <a:spLocks noChangeArrowheads="1"/>
          </p:cNvSpPr>
          <p:nvPr/>
        </p:nvSpPr>
        <p:spPr bwMode="auto">
          <a:xfrm>
            <a:off x="7173913" y="303688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a:t>4</a:t>
            </a:r>
            <a:r>
              <a:rPr lang="el-GR" altLang="en-US"/>
              <a:t>π</a:t>
            </a:r>
            <a:r>
              <a:rPr lang="el-GR" altLang="en-US">
                <a:latin typeface="Times New Roman" panose="02020603050405020304" pitchFamily="18" charset="0"/>
                <a:cs typeface="Times New Roman" panose="02020603050405020304" pitchFamily="18" charset="0"/>
              </a:rPr>
              <a:t>ε</a:t>
            </a:r>
            <a:r>
              <a:rPr lang="en-GB" altLang="en-US" baseline="-25000">
                <a:latin typeface="Times New Roman" panose="02020603050405020304" pitchFamily="18" charset="0"/>
                <a:cs typeface="Times New Roman" panose="02020603050405020304" pitchFamily="18" charset="0"/>
              </a:rPr>
              <a:t>o</a:t>
            </a:r>
            <a:endParaRPr lang="en-GB" altLang="en-US" baseline="30000"/>
          </a:p>
        </p:txBody>
      </p:sp>
      <p:sp>
        <p:nvSpPr>
          <p:cNvPr id="30746" name="TextBox 3h">
            <a:extLst>
              <a:ext uri="{FF2B5EF4-FFF2-40B4-BE49-F238E27FC236}">
                <a16:creationId xmlns:a16="http://schemas.microsoft.com/office/drawing/2014/main" id="{D52754B2-6AC9-42C8-9159-1B0FB2874FD3}"/>
              </a:ext>
            </a:extLst>
          </p:cNvPr>
          <p:cNvSpPr txBox="1">
            <a:spLocks noChangeArrowheads="1"/>
          </p:cNvSpPr>
          <p:nvPr/>
        </p:nvSpPr>
        <p:spPr bwMode="auto">
          <a:xfrm>
            <a:off x="7392988" y="257968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dirty="0"/>
              <a:t>1</a:t>
            </a:r>
          </a:p>
        </p:txBody>
      </p:sp>
      <p:sp>
        <p:nvSpPr>
          <p:cNvPr id="30747" name="Line 29">
            <a:extLst>
              <a:ext uri="{FF2B5EF4-FFF2-40B4-BE49-F238E27FC236}">
                <a16:creationId xmlns:a16="http://schemas.microsoft.com/office/drawing/2014/main" id="{67672AEA-9BF5-4E3D-8803-739FA0D5709E}"/>
              </a:ext>
            </a:extLst>
          </p:cNvPr>
          <p:cNvSpPr>
            <a:spLocks noChangeShapeType="1"/>
          </p:cNvSpPr>
          <p:nvPr/>
        </p:nvSpPr>
        <p:spPr bwMode="auto">
          <a:xfrm>
            <a:off x="7180263" y="3040063"/>
            <a:ext cx="781050"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4" name="TextBox 3g">
            <a:extLst>
              <a:ext uri="{FF2B5EF4-FFF2-40B4-BE49-F238E27FC236}">
                <a16:creationId xmlns:a16="http://schemas.microsoft.com/office/drawing/2014/main" id="{153A18ED-D701-43C6-A8A8-9F599C0F0E07}"/>
              </a:ext>
            </a:extLst>
          </p:cNvPr>
          <p:cNvSpPr txBox="1">
            <a:spLocks noChangeArrowheads="1"/>
          </p:cNvSpPr>
          <p:nvPr/>
        </p:nvSpPr>
        <p:spPr bwMode="auto">
          <a:xfrm>
            <a:off x="6389688" y="2797175"/>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k  =</a:t>
            </a:r>
            <a:endParaRPr lang="en-GB" altLang="en-US" baseline="30000" dirty="0"/>
          </a:p>
        </p:txBody>
      </p:sp>
      <p:sp>
        <p:nvSpPr>
          <p:cNvPr id="30739" name="TextBox 3f">
            <a:extLst>
              <a:ext uri="{FF2B5EF4-FFF2-40B4-BE49-F238E27FC236}">
                <a16:creationId xmlns:a16="http://schemas.microsoft.com/office/drawing/2014/main" id="{CA4834E0-8BF3-4C3E-9F1F-64ABB46D7A08}"/>
              </a:ext>
            </a:extLst>
          </p:cNvPr>
          <p:cNvSpPr txBox="1">
            <a:spLocks noChangeArrowheads="1"/>
          </p:cNvSpPr>
          <p:nvPr/>
        </p:nvSpPr>
        <p:spPr bwMode="auto">
          <a:xfrm>
            <a:off x="2066925" y="2041525"/>
            <a:ext cx="398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dirty="0"/>
              <a:t>r</a:t>
            </a:r>
            <a:r>
              <a:rPr lang="en-GB" altLang="en-US" baseline="30000" dirty="0"/>
              <a:t>2</a:t>
            </a:r>
          </a:p>
        </p:txBody>
      </p:sp>
      <p:sp>
        <p:nvSpPr>
          <p:cNvPr id="30740" name="TextBox 3e">
            <a:extLst>
              <a:ext uri="{FF2B5EF4-FFF2-40B4-BE49-F238E27FC236}">
                <a16:creationId xmlns:a16="http://schemas.microsoft.com/office/drawing/2014/main" id="{B5DDD274-A00B-483D-86A3-6B6BB9F3C114}"/>
              </a:ext>
            </a:extLst>
          </p:cNvPr>
          <p:cNvSpPr txBox="1">
            <a:spLocks noChangeArrowheads="1"/>
          </p:cNvSpPr>
          <p:nvPr/>
        </p:nvSpPr>
        <p:spPr bwMode="auto">
          <a:xfrm>
            <a:off x="1825625" y="1584325"/>
            <a:ext cx="882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dirty="0"/>
              <a:t>Q</a:t>
            </a:r>
            <a:r>
              <a:rPr lang="en-GB" altLang="en-US" baseline="-25000" dirty="0"/>
              <a:t>1</a:t>
            </a:r>
            <a:r>
              <a:rPr lang="en-GB" altLang="en-US" dirty="0"/>
              <a:t>Q</a:t>
            </a:r>
            <a:r>
              <a:rPr lang="en-GB" altLang="en-US" baseline="-25000" dirty="0"/>
              <a:t>2</a:t>
            </a:r>
          </a:p>
        </p:txBody>
      </p:sp>
      <p:sp>
        <p:nvSpPr>
          <p:cNvPr id="30741" name="Line 34">
            <a:extLst>
              <a:ext uri="{FF2B5EF4-FFF2-40B4-BE49-F238E27FC236}">
                <a16:creationId xmlns:a16="http://schemas.microsoft.com/office/drawing/2014/main" id="{F0066298-AF35-4530-B399-7E84FAB036D0}"/>
              </a:ext>
            </a:extLst>
          </p:cNvPr>
          <p:cNvSpPr>
            <a:spLocks noChangeShapeType="1"/>
          </p:cNvSpPr>
          <p:nvPr/>
        </p:nvSpPr>
        <p:spPr bwMode="auto">
          <a:xfrm>
            <a:off x="1898650" y="2044700"/>
            <a:ext cx="738188"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2" name="TextBox 3d">
            <a:extLst>
              <a:ext uri="{FF2B5EF4-FFF2-40B4-BE49-F238E27FC236}">
                <a16:creationId xmlns:a16="http://schemas.microsoft.com/office/drawing/2014/main" id="{DE09C55F-E60B-4046-A772-BE55420CC6D3}"/>
              </a:ext>
            </a:extLst>
          </p:cNvPr>
          <p:cNvSpPr txBox="1">
            <a:spLocks noChangeArrowheads="1"/>
          </p:cNvSpPr>
          <p:nvPr/>
        </p:nvSpPr>
        <p:spPr bwMode="auto">
          <a:xfrm>
            <a:off x="1076325" y="1773238"/>
            <a:ext cx="828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F ∝</a:t>
            </a:r>
            <a:endParaRPr lang="en-GB" altLang="en-US" dirty="0">
              <a:sym typeface="Symbol" panose="05050102010706020507" pitchFamily="18" charset="2"/>
            </a:endParaRPr>
          </a:p>
        </p:txBody>
      </p:sp>
      <p:sp>
        <p:nvSpPr>
          <p:cNvPr id="30735" name="TextBox 3c">
            <a:extLst>
              <a:ext uri="{FF2B5EF4-FFF2-40B4-BE49-F238E27FC236}">
                <a16:creationId xmlns:a16="http://schemas.microsoft.com/office/drawing/2014/main" id="{09EC62B8-CAF1-492A-8455-BD18CB3FB867}"/>
              </a:ext>
            </a:extLst>
          </p:cNvPr>
          <p:cNvSpPr txBox="1">
            <a:spLocks noChangeArrowheads="1"/>
          </p:cNvSpPr>
          <p:nvPr/>
        </p:nvSpPr>
        <p:spPr bwMode="auto">
          <a:xfrm>
            <a:off x="2190750" y="3013075"/>
            <a:ext cx="398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dirty="0"/>
              <a:t>r</a:t>
            </a:r>
            <a:r>
              <a:rPr lang="en-GB" altLang="en-US" baseline="30000" dirty="0"/>
              <a:t>2</a:t>
            </a:r>
          </a:p>
        </p:txBody>
      </p:sp>
      <p:sp>
        <p:nvSpPr>
          <p:cNvPr id="30736" name="TextBox 3b">
            <a:extLst>
              <a:ext uri="{FF2B5EF4-FFF2-40B4-BE49-F238E27FC236}">
                <a16:creationId xmlns:a16="http://schemas.microsoft.com/office/drawing/2014/main" id="{55793DE3-6204-449C-8D37-3D529CD7349E}"/>
              </a:ext>
            </a:extLst>
          </p:cNvPr>
          <p:cNvSpPr txBox="1">
            <a:spLocks noChangeArrowheads="1"/>
          </p:cNvSpPr>
          <p:nvPr/>
        </p:nvSpPr>
        <p:spPr bwMode="auto">
          <a:xfrm>
            <a:off x="1873250" y="2555875"/>
            <a:ext cx="103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dirty="0"/>
              <a:t>kQ</a:t>
            </a:r>
            <a:r>
              <a:rPr lang="en-GB" altLang="en-US" baseline="-25000" dirty="0"/>
              <a:t>1</a:t>
            </a:r>
            <a:r>
              <a:rPr lang="en-GB" altLang="en-US" dirty="0"/>
              <a:t>Q</a:t>
            </a:r>
            <a:r>
              <a:rPr lang="en-GB" altLang="en-US" baseline="-25000" dirty="0"/>
              <a:t>2</a:t>
            </a:r>
          </a:p>
        </p:txBody>
      </p:sp>
      <p:sp>
        <p:nvSpPr>
          <p:cNvPr id="30737" name="Line 39">
            <a:extLst>
              <a:ext uri="{FF2B5EF4-FFF2-40B4-BE49-F238E27FC236}">
                <a16:creationId xmlns:a16="http://schemas.microsoft.com/office/drawing/2014/main" id="{F508F6B5-2625-48B5-82AB-998A590AD8A3}"/>
              </a:ext>
            </a:extLst>
          </p:cNvPr>
          <p:cNvSpPr>
            <a:spLocks noChangeShapeType="1"/>
          </p:cNvSpPr>
          <p:nvPr/>
        </p:nvSpPr>
        <p:spPr bwMode="auto">
          <a:xfrm>
            <a:off x="1933575" y="3016250"/>
            <a:ext cx="915988"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8" name="TextBox 3a">
            <a:extLst>
              <a:ext uri="{FF2B5EF4-FFF2-40B4-BE49-F238E27FC236}">
                <a16:creationId xmlns:a16="http://schemas.microsoft.com/office/drawing/2014/main" id="{622EBA4B-1196-456E-9A73-CA5EF8A8875A}"/>
              </a:ext>
            </a:extLst>
          </p:cNvPr>
          <p:cNvSpPr txBox="1">
            <a:spLocks noChangeArrowheads="1"/>
          </p:cNvSpPr>
          <p:nvPr/>
        </p:nvSpPr>
        <p:spPr bwMode="auto">
          <a:xfrm>
            <a:off x="1231900" y="2773363"/>
            <a:ext cx="636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F =</a:t>
            </a:r>
            <a:endParaRPr lang="en-GB" altLang="en-US" dirty="0">
              <a:sym typeface="Symbol" panose="05050102010706020507" pitchFamily="18" charset="2"/>
            </a:endParaRPr>
          </a:p>
        </p:txBody>
      </p:sp>
      <p:sp>
        <p:nvSpPr>
          <p:cNvPr id="1067049" name="TextBox 7a">
            <a:extLst>
              <a:ext uri="{FF2B5EF4-FFF2-40B4-BE49-F238E27FC236}">
                <a16:creationId xmlns:a16="http://schemas.microsoft.com/office/drawing/2014/main" id="{50146244-BE5B-47CF-BB22-3A9B9A467192}"/>
              </a:ext>
            </a:extLst>
          </p:cNvPr>
          <p:cNvSpPr txBox="1">
            <a:spLocks noChangeArrowheads="1"/>
          </p:cNvSpPr>
          <p:nvPr/>
        </p:nvSpPr>
        <p:spPr bwMode="auto">
          <a:xfrm>
            <a:off x="360363" y="4581525"/>
            <a:ext cx="5376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a:t>So Coulomb’s law can be stated as:</a:t>
            </a:r>
          </a:p>
        </p:txBody>
      </p:sp>
      <p:pic>
        <p:nvPicPr>
          <p:cNvPr id="36" name="Picture 35">
            <a:extLst>
              <a:ext uri="{FF2B5EF4-FFF2-40B4-BE49-F238E27FC236}">
                <a16:creationId xmlns:a16="http://schemas.microsoft.com/office/drawing/2014/main" id="{CC16825A-CCB9-43FE-A4BE-E260203DFEC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7" name="Picture 9" descr="notes_icon">
            <a:extLst>
              <a:ext uri="{FF2B5EF4-FFF2-40B4-BE49-F238E27FC236}">
                <a16:creationId xmlns:a16="http://schemas.microsoft.com/office/drawing/2014/main" id="{C5DDE20F-D4AB-4ABF-879D-76CF0BF5A8E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38" name="Picture 9">
            <a:extLst>
              <a:ext uri="{FF2B5EF4-FFF2-40B4-BE49-F238E27FC236}">
                <a16:creationId xmlns:a16="http://schemas.microsoft.com/office/drawing/2014/main" id="{DBC2AA4B-A937-4D3B-BECE-A4DD3CFBABB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762798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4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67031"/>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0745"/>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30746"/>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nodeType="afterEffect">
                                  <p:stCondLst>
                                    <p:cond delay="0"/>
                                  </p:stCondLst>
                                  <p:childTnLst>
                                    <p:set>
                                      <p:cBhvr>
                                        <p:cTn id="25" dur="1" fill="hold">
                                          <p:stCondLst>
                                            <p:cond delay="0"/>
                                          </p:stCondLst>
                                        </p:cTn>
                                        <p:tgtEl>
                                          <p:spTgt spid="30747"/>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30744"/>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30735"/>
                                        </p:tgtEl>
                                        <p:attrNameLst>
                                          <p:attrName>style.visibility</p:attrName>
                                        </p:attrNameLst>
                                      </p:cBhvr>
                                      <p:to>
                                        <p:strVal val="visible"/>
                                      </p:to>
                                    </p:set>
                                  </p:childTnLst>
                                </p:cTn>
                              </p:par>
                            </p:childTnLst>
                          </p:cTn>
                        </p:par>
                        <p:par>
                          <p:cTn id="32" fill="hold" nodeType="afterGroup">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30736"/>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nodeType="afterEffect">
                                  <p:stCondLst>
                                    <p:cond delay="0"/>
                                  </p:stCondLst>
                                  <p:childTnLst>
                                    <p:set>
                                      <p:cBhvr>
                                        <p:cTn id="37" dur="1" fill="hold">
                                          <p:stCondLst>
                                            <p:cond delay="0"/>
                                          </p:stCondLst>
                                        </p:cTn>
                                        <p:tgtEl>
                                          <p:spTgt spid="30737"/>
                                        </p:tgtEl>
                                        <p:attrNameLst>
                                          <p:attrName>style.visibility</p:attrName>
                                        </p:attrNameLst>
                                      </p:cBhvr>
                                      <p:to>
                                        <p:strVal val="visible"/>
                                      </p:to>
                                    </p:set>
                                  </p:childTnLst>
                                </p:cTn>
                              </p:par>
                            </p:childTnLst>
                          </p:cTn>
                        </p:par>
                        <p:par>
                          <p:cTn id="38" fill="hold" nodeType="afterGroup">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30738"/>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1067011"/>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67013"/>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067049"/>
                                        </p:tgtEl>
                                        <p:attrNameLst>
                                          <p:attrName>style.visibility</p:attrName>
                                        </p:attrNameLst>
                                      </p:cBhvr>
                                      <p:to>
                                        <p:strVal val="visible"/>
                                      </p:to>
                                    </p:set>
                                  </p:childTnLst>
                                </p:cTn>
                              </p:par>
                            </p:childTnLst>
                          </p:cTn>
                        </p:par>
                        <p:par>
                          <p:cTn id="52" fill="hold" nodeType="afterGroup">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30748"/>
                                        </p:tgtEl>
                                        <p:attrNameLst>
                                          <p:attrName>style.visibility</p:attrName>
                                        </p:attrNameLst>
                                      </p:cBhvr>
                                      <p:to>
                                        <p:strVal val="visible"/>
                                      </p:to>
                                    </p:set>
                                  </p:childTnLst>
                                </p:cTn>
                              </p:par>
                            </p:childTnLst>
                          </p:cTn>
                        </p:par>
                        <p:par>
                          <p:cTn id="55" fill="hold" nodeType="afterGroup">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30757"/>
                                        </p:tgtEl>
                                        <p:attrNameLst>
                                          <p:attrName>style.visibility</p:attrName>
                                        </p:attrNameLst>
                                      </p:cBhvr>
                                      <p:to>
                                        <p:strVal val="visible"/>
                                      </p:to>
                                    </p:set>
                                  </p:childTnLst>
                                </p:cTn>
                              </p:par>
                            </p:childTnLst>
                          </p:cTn>
                        </p:par>
                        <p:par>
                          <p:cTn id="58" fill="hold" nodeType="afterGroup">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30758"/>
                                        </p:tgtEl>
                                        <p:attrNameLst>
                                          <p:attrName>style.visibility</p:attrName>
                                        </p:attrNameLst>
                                      </p:cBhvr>
                                      <p:to>
                                        <p:strVal val="visible"/>
                                      </p:to>
                                    </p:set>
                                  </p:childTnLst>
                                </p:cTn>
                              </p:par>
                            </p:childTnLst>
                          </p:cTn>
                        </p:par>
                        <p:par>
                          <p:cTn id="61" fill="hold" nodeType="afterGroup">
                            <p:stCondLst>
                              <p:cond delay="0"/>
                            </p:stCondLst>
                            <p:childTnLst>
                              <p:par>
                                <p:cTn id="62" presetID="1" presetClass="entr" presetSubtype="0" fill="hold" nodeType="afterEffect">
                                  <p:stCondLst>
                                    <p:cond delay="0"/>
                                  </p:stCondLst>
                                  <p:childTnLst>
                                    <p:set>
                                      <p:cBhvr>
                                        <p:cTn id="63" dur="1" fill="hold">
                                          <p:stCondLst>
                                            <p:cond delay="0"/>
                                          </p:stCondLst>
                                        </p:cTn>
                                        <p:tgtEl>
                                          <p:spTgt spid="30759"/>
                                        </p:tgtEl>
                                        <p:attrNameLst>
                                          <p:attrName>style.visibility</p:attrName>
                                        </p:attrNameLst>
                                      </p:cBhvr>
                                      <p:to>
                                        <p:strVal val="visible"/>
                                      </p:to>
                                    </p:set>
                                  </p:childTnLst>
                                </p:cTn>
                              </p:par>
                            </p:childTnLst>
                          </p:cTn>
                        </p:par>
                        <p:par>
                          <p:cTn id="64" fill="hold" nodeType="afterGroup">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30760"/>
                                        </p:tgtEl>
                                        <p:attrNameLst>
                                          <p:attrName>style.visibility</p:attrName>
                                        </p:attrNameLst>
                                      </p:cBhvr>
                                      <p:to>
                                        <p:strVal val="visible"/>
                                      </p:to>
                                    </p:set>
                                  </p:childTnLst>
                                </p:cTn>
                              </p:par>
                            </p:childTnLst>
                          </p:cTn>
                        </p:par>
                        <p:par>
                          <p:cTn id="67" fill="hold" nodeType="afterGroup">
                            <p:stCondLst>
                              <p:cond delay="0"/>
                            </p:stCondLst>
                            <p:childTnLst>
                              <p:par>
                                <p:cTn id="68" presetID="1" presetClass="entr" presetSubtype="0" fill="hold" grpId="0" nodeType="afterEffect">
                                  <p:stCondLst>
                                    <p:cond delay="0"/>
                                  </p:stCondLst>
                                  <p:childTnLst>
                                    <p:set>
                                      <p:cBhvr>
                                        <p:cTn id="69" dur="1" fill="hold">
                                          <p:stCondLst>
                                            <p:cond delay="0"/>
                                          </p:stCondLst>
                                        </p:cTn>
                                        <p:tgtEl>
                                          <p:spTgt spid="30761"/>
                                        </p:tgtEl>
                                        <p:attrNameLst>
                                          <p:attrName>style.visibility</p:attrName>
                                        </p:attrNameLst>
                                      </p:cBhvr>
                                      <p:to>
                                        <p:strVal val="visible"/>
                                      </p:to>
                                    </p:set>
                                  </p:childTnLst>
                                </p:cTn>
                              </p:par>
                            </p:childTnLst>
                          </p:cTn>
                        </p:par>
                        <p:par>
                          <p:cTn id="70" fill="hold" nodeType="afterGroup">
                            <p:stCondLst>
                              <p:cond delay="0"/>
                            </p:stCondLst>
                            <p:childTnLst>
                              <p:par>
                                <p:cTn id="71" presetID="1" presetClass="entr" presetSubtype="0" fill="hold" nodeType="afterEffect">
                                  <p:stCondLst>
                                    <p:cond delay="0"/>
                                  </p:stCondLst>
                                  <p:childTnLst>
                                    <p:set>
                                      <p:cBhvr>
                                        <p:cTn id="72" dur="1" fill="hold">
                                          <p:stCondLst>
                                            <p:cond delay="0"/>
                                          </p:stCondLst>
                                        </p:cTn>
                                        <p:tgtEl>
                                          <p:spTgt spid="30762"/>
                                        </p:tgtEl>
                                        <p:attrNameLst>
                                          <p:attrName>style.visibility</p:attrName>
                                        </p:attrNameLst>
                                      </p:cBhvr>
                                      <p:to>
                                        <p:strVal val="visible"/>
                                      </p:to>
                                    </p:set>
                                  </p:childTnLst>
                                </p:cTn>
                              </p:par>
                            </p:childTnLst>
                          </p:cTn>
                        </p:par>
                        <p:par>
                          <p:cTn id="73" fill="hold" nodeType="afterGroup">
                            <p:stCondLst>
                              <p:cond delay="0"/>
                            </p:stCondLst>
                            <p:childTnLst>
                              <p:par>
                                <p:cTn id="74" presetID="1" presetClass="entr" presetSubtype="0" fill="hold" grpId="0" nodeType="afterEffect">
                                  <p:stCondLst>
                                    <p:cond delay="0"/>
                                  </p:stCondLst>
                                  <p:childTnLst>
                                    <p:set>
                                      <p:cBhvr>
                                        <p:cTn id="75" dur="1" fill="hold">
                                          <p:stCondLst>
                                            <p:cond delay="0"/>
                                          </p:stCondLst>
                                        </p:cTn>
                                        <p:tgtEl>
                                          <p:spTgt spid="30763"/>
                                        </p:tgtEl>
                                        <p:attrNameLst>
                                          <p:attrName>style.visibility</p:attrName>
                                        </p:attrNameLst>
                                      </p:cBhvr>
                                      <p:to>
                                        <p:strVal val="visible"/>
                                      </p:to>
                                    </p:set>
                                  </p:childTnLst>
                                </p:cTn>
                              </p:par>
                            </p:childTnLst>
                          </p:cTn>
                        </p:par>
                        <p:par>
                          <p:cTn id="76" fill="hold" nodeType="afterGroup">
                            <p:stCondLst>
                              <p:cond delay="0"/>
                            </p:stCondLst>
                            <p:childTnLst>
                              <p:par>
                                <p:cTn id="77" presetID="1" presetClass="entr" presetSubtype="0" fill="hold" grpId="0" nodeType="afterEffect">
                                  <p:stCondLst>
                                    <p:cond delay="0"/>
                                  </p:stCondLst>
                                  <p:childTnLst>
                                    <p:set>
                                      <p:cBhvr>
                                        <p:cTn id="78" dur="1" fill="hold">
                                          <p:stCondLst>
                                            <p:cond delay="0"/>
                                          </p:stCondLst>
                                        </p:cTn>
                                        <p:tgtEl>
                                          <p:spTgt spid="30754"/>
                                        </p:tgtEl>
                                        <p:attrNameLst>
                                          <p:attrName>style.visibility</p:attrName>
                                        </p:attrNameLst>
                                      </p:cBhvr>
                                      <p:to>
                                        <p:strVal val="visible"/>
                                      </p:to>
                                    </p:set>
                                  </p:childTnLst>
                                </p:cTn>
                              </p:par>
                            </p:childTnLst>
                          </p:cTn>
                        </p:par>
                        <p:par>
                          <p:cTn id="79" fill="hold" nodeType="afterGroup">
                            <p:stCondLst>
                              <p:cond delay="0"/>
                            </p:stCondLst>
                            <p:childTnLst>
                              <p:par>
                                <p:cTn id="80" presetID="1" presetClass="entr" presetSubtype="0" fill="hold" grpId="0" nodeType="afterEffect">
                                  <p:stCondLst>
                                    <p:cond delay="0"/>
                                  </p:stCondLst>
                                  <p:childTnLst>
                                    <p:set>
                                      <p:cBhvr>
                                        <p:cTn id="81" dur="1" fill="hold">
                                          <p:stCondLst>
                                            <p:cond delay="0"/>
                                          </p:stCondLst>
                                        </p:cTn>
                                        <p:tgtEl>
                                          <p:spTgt spid="30755"/>
                                        </p:tgtEl>
                                        <p:attrNameLst>
                                          <p:attrName>style.visibility</p:attrName>
                                        </p:attrNameLst>
                                      </p:cBhvr>
                                      <p:to>
                                        <p:strVal val="visible"/>
                                      </p:to>
                                    </p:set>
                                  </p:childTnLst>
                                </p:cTn>
                              </p:par>
                            </p:childTnLst>
                          </p:cTn>
                        </p:par>
                        <p:par>
                          <p:cTn id="82" fill="hold" nodeType="afterGroup">
                            <p:stCondLst>
                              <p:cond delay="0"/>
                            </p:stCondLst>
                            <p:childTnLst>
                              <p:par>
                                <p:cTn id="83" presetID="1" presetClass="entr" presetSubtype="0" fill="hold" nodeType="afterEffect">
                                  <p:stCondLst>
                                    <p:cond delay="0"/>
                                  </p:stCondLst>
                                  <p:childTnLst>
                                    <p:set>
                                      <p:cBhvr>
                                        <p:cTn id="84" dur="1" fill="hold">
                                          <p:stCondLst>
                                            <p:cond delay="0"/>
                                          </p:stCondLst>
                                        </p:cTn>
                                        <p:tgtEl>
                                          <p:spTgt spid="30756"/>
                                        </p:tgtEl>
                                        <p:attrNameLst>
                                          <p:attrName>style.visibility</p:attrName>
                                        </p:attrNameLst>
                                      </p:cBhvr>
                                      <p:to>
                                        <p:strVal val="visible"/>
                                      </p:to>
                                    </p:set>
                                  </p:childTnLst>
                                </p:cTn>
                              </p:par>
                            </p:childTnLst>
                          </p:cTn>
                        </p:par>
                        <p:par>
                          <p:cTn id="85" fill="hold" nodeType="afterGroup">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30753"/>
                                        </p:tgtEl>
                                        <p:attrNameLst>
                                          <p:attrName>style.visibility</p:attrName>
                                        </p:attrNameLst>
                                      </p:cBhvr>
                                      <p:to>
                                        <p:strVal val="visible"/>
                                      </p:to>
                                    </p:set>
                                  </p:childTnLst>
                                </p:cTn>
                              </p:par>
                            </p:childTnLst>
                          </p:cTn>
                        </p:par>
                        <p:par>
                          <p:cTn id="88" fill="hold" nodeType="afterGroup">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30751"/>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011" grpId="0"/>
      <p:bldP spid="1067013" grpId="0"/>
      <p:bldP spid="30748" grpId="0" animBg="1"/>
      <p:bldP spid="30757" grpId="0"/>
      <p:bldP spid="30758" grpId="0"/>
      <p:bldP spid="30760" grpId="0"/>
      <p:bldP spid="30761" grpId="0"/>
      <p:bldP spid="30763" grpId="0"/>
      <p:bldP spid="30754" grpId="0"/>
      <p:bldP spid="30755" grpId="0"/>
      <p:bldP spid="30753" grpId="0"/>
      <p:bldP spid="30751" grpId="0"/>
      <p:bldP spid="1067031" grpId="0"/>
      <p:bldP spid="30745" grpId="0"/>
      <p:bldP spid="30746" grpId="0"/>
      <p:bldP spid="30744" grpId="0"/>
      <p:bldP spid="30739" grpId="0"/>
      <p:bldP spid="30740" grpId="0"/>
      <p:bldP spid="30742" grpId="0"/>
      <p:bldP spid="30735" grpId="0"/>
      <p:bldP spid="30736" grpId="0"/>
      <p:bldP spid="30738" grpId="0"/>
      <p:bldP spid="10670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7">
            <a:extLst>
              <a:ext uri="{FF2B5EF4-FFF2-40B4-BE49-F238E27FC236}">
                <a16:creationId xmlns:a16="http://schemas.microsoft.com/office/drawing/2014/main" id="{F50D6FBA-9418-4B91-B35D-E4FD186B7711}"/>
              </a:ext>
            </a:extLst>
          </p:cNvPr>
          <p:cNvSpPr>
            <a:spLocks noGrp="1"/>
          </p:cNvSpPr>
          <p:nvPr>
            <p:ph type="title"/>
          </p:nvPr>
        </p:nvSpPr>
        <p:spPr>
          <a:xfrm>
            <a:off x="233363" y="53975"/>
            <a:ext cx="7736400" cy="549275"/>
          </a:xfrm>
        </p:spPr>
        <p:txBody>
          <a:bodyPr/>
          <a:lstStyle/>
          <a:p>
            <a:r>
              <a:rPr lang="en-GB" altLang="en-US" dirty="0"/>
              <a:t>Comparing electric and gravitational forces</a:t>
            </a:r>
          </a:p>
        </p:txBody>
      </p:sp>
      <p:sp>
        <p:nvSpPr>
          <p:cNvPr id="19460" name="Rectangle 3">
            <a:extLst>
              <a:ext uri="{FF2B5EF4-FFF2-40B4-BE49-F238E27FC236}">
                <a16:creationId xmlns:a16="http://schemas.microsoft.com/office/drawing/2014/main" id="{F99A1421-2856-4F0A-AC3C-6B313DFF9C57}"/>
              </a:ext>
            </a:extLst>
          </p:cNvPr>
          <p:cNvSpPr>
            <a:spLocks noChangeArrowheads="1"/>
          </p:cNvSpPr>
          <p:nvPr/>
        </p:nvSpPr>
        <p:spPr bwMode="auto">
          <a:xfrm>
            <a:off x="358775" y="788988"/>
            <a:ext cx="2448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Coulomb’s law:</a:t>
            </a:r>
          </a:p>
        </p:txBody>
      </p:sp>
      <p:sp>
        <p:nvSpPr>
          <p:cNvPr id="29" name="Rectangle 28">
            <a:extLst>
              <a:ext uri="{FF2B5EF4-FFF2-40B4-BE49-F238E27FC236}">
                <a16:creationId xmlns:a16="http://schemas.microsoft.com/office/drawing/2014/main" id="{CE5384D8-EFE2-4311-AAE8-84A2F31404E5}"/>
              </a:ext>
            </a:extLst>
          </p:cNvPr>
          <p:cNvSpPr>
            <a:spLocks noChangeArrowheads="1"/>
          </p:cNvSpPr>
          <p:nvPr/>
        </p:nvSpPr>
        <p:spPr bwMode="auto">
          <a:xfrm>
            <a:off x="358775" y="2891662"/>
            <a:ext cx="7610988" cy="830997"/>
          </a:xfrm>
          <a:prstGeom prst="rect">
            <a:avLst/>
          </a:prstGeom>
          <a:solidFill>
            <a:srgbClr val="BEDAF0"/>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are the similarities between Coulomb’s law and Newton’s law of gravitation?</a:t>
            </a:r>
          </a:p>
        </p:txBody>
      </p:sp>
      <p:sp>
        <p:nvSpPr>
          <p:cNvPr id="40" name="Rectangle 39">
            <a:extLst>
              <a:ext uri="{FF2B5EF4-FFF2-40B4-BE49-F238E27FC236}">
                <a16:creationId xmlns:a16="http://schemas.microsoft.com/office/drawing/2014/main" id="{04FE006E-78BA-44BF-9BFB-7DD78DAF08FC}"/>
              </a:ext>
            </a:extLst>
          </p:cNvPr>
          <p:cNvSpPr>
            <a:spLocks noChangeArrowheads="1"/>
          </p:cNvSpPr>
          <p:nvPr/>
        </p:nvSpPr>
        <p:spPr bwMode="auto">
          <a:xfrm>
            <a:off x="358775" y="3958029"/>
            <a:ext cx="7935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63600" indent="-363600">
              <a:buClr>
                <a:srgbClr val="286DA6"/>
              </a:buClr>
              <a:buFont typeface="Wingdings" panose="05000000000000000000" pitchFamily="2" charset="2"/>
              <a:buChar char="l"/>
            </a:pPr>
            <a:r>
              <a:rPr lang="en-GB" altLang="en-US" dirty="0"/>
              <a:t>Both have an </a:t>
            </a:r>
            <a:r>
              <a:rPr lang="en-GB" altLang="en-US" b="1" dirty="0">
                <a:solidFill>
                  <a:srgbClr val="286DA6"/>
                </a:solidFill>
              </a:rPr>
              <a:t>inverse square relationship </a:t>
            </a:r>
            <a:r>
              <a:rPr lang="en-GB" altLang="en-US" dirty="0"/>
              <a:t>between force and distance.</a:t>
            </a:r>
          </a:p>
        </p:txBody>
      </p:sp>
      <p:pic>
        <p:nvPicPr>
          <p:cNvPr id="11" name="Picture 10">
            <a:extLst>
              <a:ext uri="{FF2B5EF4-FFF2-40B4-BE49-F238E27FC236}">
                <a16:creationId xmlns:a16="http://schemas.microsoft.com/office/drawing/2014/main" id="{F2D6EE6A-5698-44C5-A83F-D2A1F2776F1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3" name="Rectangle 12">
            <a:extLst>
              <a:ext uri="{FF2B5EF4-FFF2-40B4-BE49-F238E27FC236}">
                <a16:creationId xmlns:a16="http://schemas.microsoft.com/office/drawing/2014/main" id="{1C779E2A-4134-4C88-8BB0-607B72ED0AC5}"/>
              </a:ext>
            </a:extLst>
          </p:cNvPr>
          <p:cNvSpPr>
            <a:spLocks noChangeArrowheads="1"/>
          </p:cNvSpPr>
          <p:nvPr/>
        </p:nvSpPr>
        <p:spPr bwMode="auto">
          <a:xfrm>
            <a:off x="1617810" y="5982948"/>
            <a:ext cx="5704810" cy="461665"/>
          </a:xfrm>
          <a:prstGeom prst="rect">
            <a:avLst/>
          </a:prstGeom>
          <a:solidFill>
            <a:srgbClr val="BEDAF0"/>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are the differences between them?</a:t>
            </a:r>
          </a:p>
        </p:txBody>
      </p:sp>
      <p:sp>
        <p:nvSpPr>
          <p:cNvPr id="16" name="Rectangle 3">
            <a:extLst>
              <a:ext uri="{FF2B5EF4-FFF2-40B4-BE49-F238E27FC236}">
                <a16:creationId xmlns:a16="http://schemas.microsoft.com/office/drawing/2014/main" id="{A93BB567-DCB0-4D4C-82FC-C36434F9F955}"/>
              </a:ext>
            </a:extLst>
          </p:cNvPr>
          <p:cNvSpPr>
            <a:spLocks noChangeArrowheads="1"/>
          </p:cNvSpPr>
          <p:nvPr/>
        </p:nvSpPr>
        <p:spPr bwMode="auto">
          <a:xfrm>
            <a:off x="4214297" y="788988"/>
            <a:ext cx="39608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Newton’s law of gravitation:</a:t>
            </a:r>
          </a:p>
        </p:txBody>
      </p:sp>
      <p:grpSp>
        <p:nvGrpSpPr>
          <p:cNvPr id="3" name="Group 2">
            <a:extLst>
              <a:ext uri="{FF2B5EF4-FFF2-40B4-BE49-F238E27FC236}">
                <a16:creationId xmlns:a16="http://schemas.microsoft.com/office/drawing/2014/main" id="{4691C6F3-9BE8-46F1-9929-646C97630201}"/>
              </a:ext>
            </a:extLst>
          </p:cNvPr>
          <p:cNvGrpSpPr/>
          <p:nvPr/>
        </p:nvGrpSpPr>
        <p:grpSpPr>
          <a:xfrm>
            <a:off x="672348" y="1450392"/>
            <a:ext cx="2135398" cy="1084262"/>
            <a:chOff x="5637002" y="5167314"/>
            <a:chExt cx="2135398" cy="1084262"/>
          </a:xfrm>
        </p:grpSpPr>
        <p:sp>
          <p:nvSpPr>
            <p:cNvPr id="17" name="AutoShape 7">
              <a:extLst>
                <a:ext uri="{FF2B5EF4-FFF2-40B4-BE49-F238E27FC236}">
                  <a16:creationId xmlns:a16="http://schemas.microsoft.com/office/drawing/2014/main" id="{492E1F32-454E-42D1-9A30-8E19E6EB99BA}"/>
                </a:ext>
              </a:extLst>
            </p:cNvPr>
            <p:cNvSpPr>
              <a:spLocks noChangeArrowheads="1"/>
            </p:cNvSpPr>
            <p:nvPr/>
          </p:nvSpPr>
          <p:spPr bwMode="auto">
            <a:xfrm>
              <a:off x="5637002" y="5167314"/>
              <a:ext cx="2135398" cy="1084262"/>
            </a:xfrm>
            <a:prstGeom prst="roundRect">
              <a:avLst>
                <a:gd name="adj" fmla="val 0"/>
              </a:avLst>
            </a:prstGeom>
            <a:solidFill>
              <a:srgbClr val="286DA6"/>
            </a:solidFill>
            <a:ln w="38100">
              <a:solidFill>
                <a:srgbClr val="286DA6"/>
              </a:solidFill>
              <a:round/>
              <a:headEnd/>
              <a:tailEnd/>
            </a:ln>
          </p:spPr>
          <p:txBody>
            <a:bodyPr wrap="none" anchor="ct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endParaRPr lang="en-GB" altLang="en-US"/>
            </a:p>
          </p:txBody>
        </p:sp>
        <p:grpSp>
          <p:nvGrpSpPr>
            <p:cNvPr id="2" name="Group 1">
              <a:extLst>
                <a:ext uri="{FF2B5EF4-FFF2-40B4-BE49-F238E27FC236}">
                  <a16:creationId xmlns:a16="http://schemas.microsoft.com/office/drawing/2014/main" id="{05243980-5C07-43C5-B83A-02BC8BD4BACF}"/>
                </a:ext>
              </a:extLst>
            </p:cNvPr>
            <p:cNvGrpSpPr/>
            <p:nvPr/>
          </p:nvGrpSpPr>
          <p:grpSpPr>
            <a:xfrm>
              <a:off x="5793476" y="5238752"/>
              <a:ext cx="1822450" cy="941387"/>
              <a:chOff x="5641975" y="5310188"/>
              <a:chExt cx="1822450" cy="941387"/>
            </a:xfrm>
          </p:grpSpPr>
          <p:sp>
            <p:nvSpPr>
              <p:cNvPr id="18" name="TextBox 3m">
                <a:extLst>
                  <a:ext uri="{FF2B5EF4-FFF2-40B4-BE49-F238E27FC236}">
                    <a16:creationId xmlns:a16="http://schemas.microsoft.com/office/drawing/2014/main" id="{4383AE76-BEE2-42FF-853C-783B4AA5B888}"/>
                  </a:ext>
                </a:extLst>
              </p:cNvPr>
              <p:cNvSpPr txBox="1">
                <a:spLocks noChangeArrowheads="1"/>
              </p:cNvSpPr>
              <p:nvPr/>
            </p:nvSpPr>
            <p:spPr bwMode="auto">
              <a:xfrm>
                <a:off x="6413500" y="5794375"/>
                <a:ext cx="1050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b="1" dirty="0">
                    <a:solidFill>
                      <a:schemeClr val="bg1"/>
                    </a:solidFill>
                  </a:rPr>
                  <a:t>4</a:t>
                </a:r>
                <a:r>
                  <a:rPr lang="el-GR" altLang="en-US" b="1" dirty="0">
                    <a:solidFill>
                      <a:schemeClr val="bg1"/>
                    </a:solidFill>
                  </a:rPr>
                  <a:t>π</a:t>
                </a:r>
                <a:r>
                  <a:rPr lang="el-GR" altLang="en-US" b="1" dirty="0">
                    <a:solidFill>
                      <a:schemeClr val="bg1"/>
                    </a:solidFill>
                    <a:latin typeface="Times New Roman" panose="02020603050405020304" pitchFamily="18" charset="0"/>
                    <a:cs typeface="Times New Roman" panose="02020603050405020304" pitchFamily="18" charset="0"/>
                  </a:rPr>
                  <a:t>ε</a:t>
                </a:r>
                <a:r>
                  <a:rPr lang="en-GB" altLang="en-US" b="1" baseline="-25000" dirty="0">
                    <a:solidFill>
                      <a:schemeClr val="bg1"/>
                    </a:solidFill>
                    <a:latin typeface="Times New Roman" panose="02020603050405020304" pitchFamily="18" charset="0"/>
                    <a:cs typeface="Times New Roman" panose="02020603050405020304" pitchFamily="18" charset="0"/>
                  </a:rPr>
                  <a:t>o</a:t>
                </a:r>
                <a:r>
                  <a:rPr lang="en-GB" altLang="en-US" b="1" dirty="0">
                    <a:solidFill>
                      <a:schemeClr val="bg1"/>
                    </a:solidFill>
                  </a:rPr>
                  <a:t>r</a:t>
                </a:r>
                <a:r>
                  <a:rPr lang="en-GB" altLang="en-US" b="1" baseline="30000" dirty="0">
                    <a:solidFill>
                      <a:schemeClr val="bg1"/>
                    </a:solidFill>
                  </a:rPr>
                  <a:t>2</a:t>
                </a:r>
              </a:p>
            </p:txBody>
          </p:sp>
          <p:sp>
            <p:nvSpPr>
              <p:cNvPr id="19" name="TextBox 3l">
                <a:extLst>
                  <a:ext uri="{FF2B5EF4-FFF2-40B4-BE49-F238E27FC236}">
                    <a16:creationId xmlns:a16="http://schemas.microsoft.com/office/drawing/2014/main" id="{E2FDA627-697A-4A58-B563-1FA7936A874F}"/>
                  </a:ext>
                </a:extLst>
              </p:cNvPr>
              <p:cNvSpPr txBox="1">
                <a:spLocks noChangeArrowheads="1"/>
              </p:cNvSpPr>
              <p:nvPr/>
            </p:nvSpPr>
            <p:spPr bwMode="auto">
              <a:xfrm>
                <a:off x="6496050" y="5310188"/>
                <a:ext cx="882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b="1" dirty="0">
                    <a:solidFill>
                      <a:schemeClr val="bg1"/>
                    </a:solidFill>
                  </a:rPr>
                  <a:t>Q</a:t>
                </a:r>
                <a:r>
                  <a:rPr lang="en-GB" altLang="en-US" b="1" baseline="-25000" dirty="0">
                    <a:solidFill>
                      <a:schemeClr val="bg1"/>
                    </a:solidFill>
                  </a:rPr>
                  <a:t>1</a:t>
                </a:r>
                <a:r>
                  <a:rPr lang="en-GB" altLang="en-US" b="1" dirty="0">
                    <a:solidFill>
                      <a:schemeClr val="bg1"/>
                    </a:solidFill>
                  </a:rPr>
                  <a:t>Q</a:t>
                </a:r>
                <a:r>
                  <a:rPr lang="en-GB" altLang="en-US" b="1" baseline="-25000" dirty="0">
                    <a:solidFill>
                      <a:schemeClr val="bg1"/>
                    </a:solidFill>
                  </a:rPr>
                  <a:t>2</a:t>
                </a:r>
              </a:p>
            </p:txBody>
          </p:sp>
          <p:sp>
            <p:nvSpPr>
              <p:cNvPr id="20" name="Line 20">
                <a:extLst>
                  <a:ext uri="{FF2B5EF4-FFF2-40B4-BE49-F238E27FC236}">
                    <a16:creationId xmlns:a16="http://schemas.microsoft.com/office/drawing/2014/main" id="{B3FAB57B-EC5A-49F3-BC4A-5C644A0AE558}"/>
                  </a:ext>
                </a:extLst>
              </p:cNvPr>
              <p:cNvSpPr>
                <a:spLocks noChangeShapeType="1"/>
              </p:cNvSpPr>
              <p:nvPr/>
            </p:nvSpPr>
            <p:spPr bwMode="auto">
              <a:xfrm>
                <a:off x="6430963" y="5755481"/>
                <a:ext cx="1014412"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TextBox 3k">
                <a:extLst>
                  <a:ext uri="{FF2B5EF4-FFF2-40B4-BE49-F238E27FC236}">
                    <a16:creationId xmlns:a16="http://schemas.microsoft.com/office/drawing/2014/main" id="{CEF47605-9F5A-4928-AFA4-DC84583309F5}"/>
                  </a:ext>
                </a:extLst>
              </p:cNvPr>
              <p:cNvSpPr txBox="1">
                <a:spLocks noChangeArrowheads="1"/>
              </p:cNvSpPr>
              <p:nvPr/>
            </p:nvSpPr>
            <p:spPr bwMode="auto">
              <a:xfrm>
                <a:off x="5641975" y="5526881"/>
                <a:ext cx="715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dirty="0">
                    <a:solidFill>
                      <a:schemeClr val="bg1"/>
                    </a:solidFill>
                  </a:rPr>
                  <a:t>F  =</a:t>
                </a:r>
                <a:endParaRPr lang="en-GB" altLang="en-US" b="1" baseline="30000" dirty="0">
                  <a:solidFill>
                    <a:schemeClr val="bg1"/>
                  </a:solidFill>
                </a:endParaRPr>
              </a:p>
            </p:txBody>
          </p:sp>
        </p:grpSp>
      </p:grpSp>
      <p:grpSp>
        <p:nvGrpSpPr>
          <p:cNvPr id="4" name="Group 3">
            <a:extLst>
              <a:ext uri="{FF2B5EF4-FFF2-40B4-BE49-F238E27FC236}">
                <a16:creationId xmlns:a16="http://schemas.microsoft.com/office/drawing/2014/main" id="{758D8B7F-AC26-44A1-B0F9-AF49EFCD1E51}"/>
              </a:ext>
            </a:extLst>
          </p:cNvPr>
          <p:cNvGrpSpPr/>
          <p:nvPr/>
        </p:nvGrpSpPr>
        <p:grpSpPr>
          <a:xfrm>
            <a:off x="4550720" y="1450392"/>
            <a:ext cx="2272561" cy="1084262"/>
            <a:chOff x="4550720" y="1428876"/>
            <a:chExt cx="2272561" cy="1084262"/>
          </a:xfrm>
        </p:grpSpPr>
        <p:sp>
          <p:nvSpPr>
            <p:cNvPr id="23" name="AutoShape 7">
              <a:extLst>
                <a:ext uri="{FF2B5EF4-FFF2-40B4-BE49-F238E27FC236}">
                  <a16:creationId xmlns:a16="http://schemas.microsoft.com/office/drawing/2014/main" id="{043B8CEF-5801-420B-8CC1-1CB2C45341F7}"/>
                </a:ext>
              </a:extLst>
            </p:cNvPr>
            <p:cNvSpPr>
              <a:spLocks noChangeArrowheads="1"/>
            </p:cNvSpPr>
            <p:nvPr/>
          </p:nvSpPr>
          <p:spPr bwMode="auto">
            <a:xfrm>
              <a:off x="4550720" y="1428876"/>
              <a:ext cx="2272561" cy="1084262"/>
            </a:xfrm>
            <a:prstGeom prst="roundRect">
              <a:avLst>
                <a:gd name="adj" fmla="val 0"/>
              </a:avLst>
            </a:prstGeom>
            <a:solidFill>
              <a:srgbClr val="286DA6"/>
            </a:solidFill>
            <a:ln w="38100">
              <a:solidFill>
                <a:srgbClr val="286DA6"/>
              </a:solidFill>
              <a:round/>
              <a:headEnd/>
              <a:tailEnd/>
            </a:ln>
          </p:spPr>
          <p:txBody>
            <a:bodyPr wrap="none" anchor="ct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endParaRPr lang="en-GB" altLang="en-US"/>
            </a:p>
          </p:txBody>
        </p:sp>
        <p:grpSp>
          <p:nvGrpSpPr>
            <p:cNvPr id="24" name="Group 23">
              <a:extLst>
                <a:ext uri="{FF2B5EF4-FFF2-40B4-BE49-F238E27FC236}">
                  <a16:creationId xmlns:a16="http://schemas.microsoft.com/office/drawing/2014/main" id="{45F2F4DB-0520-49A2-83BE-656F54FC54EA}"/>
                </a:ext>
              </a:extLst>
            </p:cNvPr>
            <p:cNvGrpSpPr/>
            <p:nvPr/>
          </p:nvGrpSpPr>
          <p:grpSpPr>
            <a:xfrm>
              <a:off x="4678956" y="1500314"/>
              <a:ext cx="2088723" cy="945852"/>
              <a:chOff x="5448336" y="5310188"/>
              <a:chExt cx="2088723" cy="945852"/>
            </a:xfrm>
          </p:grpSpPr>
          <p:sp>
            <p:nvSpPr>
              <p:cNvPr id="25" name="TextBox 3m">
                <a:extLst>
                  <a:ext uri="{FF2B5EF4-FFF2-40B4-BE49-F238E27FC236}">
                    <a16:creationId xmlns:a16="http://schemas.microsoft.com/office/drawing/2014/main" id="{06CBC2DB-E519-475D-BB77-E207770DA4D8}"/>
                  </a:ext>
                </a:extLst>
              </p:cNvPr>
              <p:cNvSpPr txBox="1">
                <a:spLocks noChangeArrowheads="1"/>
              </p:cNvSpPr>
              <p:nvPr/>
            </p:nvSpPr>
            <p:spPr bwMode="auto">
              <a:xfrm>
                <a:off x="6729610" y="5794375"/>
                <a:ext cx="418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b="1" dirty="0">
                    <a:solidFill>
                      <a:schemeClr val="bg1"/>
                    </a:solidFill>
                  </a:rPr>
                  <a:t>r</a:t>
                </a:r>
                <a:r>
                  <a:rPr lang="en-GB" altLang="en-US" b="1" baseline="30000" dirty="0">
                    <a:solidFill>
                      <a:schemeClr val="bg1"/>
                    </a:solidFill>
                  </a:rPr>
                  <a:t>2</a:t>
                </a:r>
              </a:p>
            </p:txBody>
          </p:sp>
          <p:sp>
            <p:nvSpPr>
              <p:cNvPr id="26" name="TextBox 3l">
                <a:extLst>
                  <a:ext uri="{FF2B5EF4-FFF2-40B4-BE49-F238E27FC236}">
                    <a16:creationId xmlns:a16="http://schemas.microsoft.com/office/drawing/2014/main" id="{CAE36240-0252-4E5A-A048-1856E76FE5F0}"/>
                  </a:ext>
                </a:extLst>
              </p:cNvPr>
              <p:cNvSpPr txBox="1">
                <a:spLocks noChangeArrowheads="1"/>
              </p:cNvSpPr>
              <p:nvPr/>
            </p:nvSpPr>
            <p:spPr bwMode="auto">
              <a:xfrm>
                <a:off x="6337692" y="5310188"/>
                <a:ext cx="11993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b="1" dirty="0">
                    <a:solidFill>
                      <a:schemeClr val="bg1"/>
                    </a:solidFill>
                  </a:rPr>
                  <a:t>Gm</a:t>
                </a:r>
                <a:r>
                  <a:rPr lang="en-GB" altLang="en-US" b="1" baseline="-25000" dirty="0">
                    <a:solidFill>
                      <a:schemeClr val="bg1"/>
                    </a:solidFill>
                  </a:rPr>
                  <a:t>1</a:t>
                </a:r>
                <a:r>
                  <a:rPr lang="en-GB" altLang="en-US" b="1" dirty="0">
                    <a:solidFill>
                      <a:schemeClr val="bg1"/>
                    </a:solidFill>
                  </a:rPr>
                  <a:t>m</a:t>
                </a:r>
                <a:r>
                  <a:rPr lang="en-GB" altLang="en-US" b="1" baseline="-25000" dirty="0">
                    <a:solidFill>
                      <a:schemeClr val="bg1"/>
                    </a:solidFill>
                  </a:rPr>
                  <a:t>2</a:t>
                </a:r>
              </a:p>
            </p:txBody>
          </p:sp>
          <p:sp>
            <p:nvSpPr>
              <p:cNvPr id="27" name="Line 20">
                <a:extLst>
                  <a:ext uri="{FF2B5EF4-FFF2-40B4-BE49-F238E27FC236}">
                    <a16:creationId xmlns:a16="http://schemas.microsoft.com/office/drawing/2014/main" id="{54E406E6-8474-4696-B39D-1879DE5E0962}"/>
                  </a:ext>
                </a:extLst>
              </p:cNvPr>
              <p:cNvSpPr>
                <a:spLocks noChangeShapeType="1"/>
              </p:cNvSpPr>
              <p:nvPr/>
            </p:nvSpPr>
            <p:spPr bwMode="auto">
              <a:xfrm>
                <a:off x="6430963" y="5755481"/>
                <a:ext cx="1014412"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extBox 3k">
                <a:extLst>
                  <a:ext uri="{FF2B5EF4-FFF2-40B4-BE49-F238E27FC236}">
                    <a16:creationId xmlns:a16="http://schemas.microsoft.com/office/drawing/2014/main" id="{AE45DF06-035B-44B6-A652-7860A352FC0F}"/>
                  </a:ext>
                </a:extLst>
              </p:cNvPr>
              <p:cNvSpPr txBox="1">
                <a:spLocks noChangeArrowheads="1"/>
              </p:cNvSpPr>
              <p:nvPr/>
            </p:nvSpPr>
            <p:spPr bwMode="auto">
              <a:xfrm>
                <a:off x="5448336" y="5526881"/>
                <a:ext cx="9781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b="1" dirty="0">
                    <a:solidFill>
                      <a:schemeClr val="bg1"/>
                    </a:solidFill>
                  </a:rPr>
                  <a:t>F  = –</a:t>
                </a:r>
                <a:endParaRPr lang="en-GB" altLang="en-US" b="1" baseline="30000" dirty="0">
                  <a:solidFill>
                    <a:schemeClr val="bg1"/>
                  </a:solidFill>
                </a:endParaRPr>
              </a:p>
            </p:txBody>
          </p:sp>
        </p:grpSp>
      </p:grpSp>
      <p:sp>
        <p:nvSpPr>
          <p:cNvPr id="46" name="Rectangle 45">
            <a:extLst>
              <a:ext uri="{FF2B5EF4-FFF2-40B4-BE49-F238E27FC236}">
                <a16:creationId xmlns:a16="http://schemas.microsoft.com/office/drawing/2014/main" id="{589C36A5-81E5-472A-80B3-D18405611A77}"/>
              </a:ext>
            </a:extLst>
          </p:cNvPr>
          <p:cNvSpPr>
            <a:spLocks noChangeArrowheads="1"/>
          </p:cNvSpPr>
          <p:nvPr/>
        </p:nvSpPr>
        <p:spPr bwMode="auto">
          <a:xfrm>
            <a:off x="358775" y="4938096"/>
            <a:ext cx="7935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63600" indent="-363600">
              <a:buClr>
                <a:srgbClr val="286DA6"/>
              </a:buClr>
              <a:buFont typeface="Wingdings" panose="05000000000000000000" pitchFamily="2" charset="2"/>
              <a:buChar char="l"/>
            </a:pPr>
            <a:r>
              <a:rPr lang="en-GB" altLang="en-US" dirty="0"/>
              <a:t>Both are </a:t>
            </a:r>
            <a:r>
              <a:rPr lang="en-GB" altLang="en-US" b="1" dirty="0"/>
              <a:t>proportional</a:t>
            </a:r>
            <a:r>
              <a:rPr lang="en-GB" altLang="en-US" dirty="0"/>
              <a:t> to the product of the quantity causing the force (</a:t>
            </a:r>
            <a:r>
              <a:rPr lang="en-GB" altLang="en-US" b="1" dirty="0">
                <a:solidFill>
                  <a:srgbClr val="286DA6"/>
                </a:solidFill>
              </a:rPr>
              <a:t>charge</a:t>
            </a:r>
            <a:r>
              <a:rPr lang="en-GB" altLang="en-US" dirty="0"/>
              <a:t> and </a:t>
            </a:r>
            <a:r>
              <a:rPr lang="en-GB" altLang="en-US" b="1" dirty="0">
                <a:solidFill>
                  <a:srgbClr val="286DA6"/>
                </a:solidFill>
              </a:rPr>
              <a:t>mass</a:t>
            </a:r>
            <a:r>
              <a:rPr lang="en-GB" altLang="en-US" dirty="0"/>
              <a:t> respectively). </a:t>
            </a:r>
          </a:p>
        </p:txBody>
      </p:sp>
      <p:pic>
        <p:nvPicPr>
          <p:cNvPr id="47" name="Picture 9" descr="notes_icon">
            <a:extLst>
              <a:ext uri="{FF2B5EF4-FFF2-40B4-BE49-F238E27FC236}">
                <a16:creationId xmlns:a16="http://schemas.microsoft.com/office/drawing/2014/main" id="{BFD8A18A-9146-40B3-A45B-591FC090FB44}"/>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286538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0" grpId="0"/>
      <p:bldP spid="13" grpId="0" animBg="1"/>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B2264BEE-5435-4491-8B80-68311E3E91FD}"/>
              </a:ext>
            </a:extLst>
          </p:cNvPr>
          <p:cNvSpPr>
            <a:spLocks noGrp="1"/>
          </p:cNvSpPr>
          <p:nvPr>
            <p:ph type="title" idx="4294967295"/>
          </p:nvPr>
        </p:nvSpPr>
        <p:spPr/>
        <p:txBody>
          <a:bodyPr/>
          <a:lstStyle/>
          <a:p>
            <a:pPr eaLnBrk="1" hangingPunct="1"/>
            <a:r>
              <a:rPr lang="en-GB" altLang="en-US" dirty="0"/>
              <a:t>Coulomb’s law calculations</a:t>
            </a:r>
          </a:p>
        </p:txBody>
      </p:sp>
      <p:pic>
        <p:nvPicPr>
          <p:cNvPr id="7" name="Picture 6">
            <a:extLst>
              <a:ext uri="{FF2B5EF4-FFF2-40B4-BE49-F238E27FC236}">
                <a16:creationId xmlns:a16="http://schemas.microsoft.com/office/drawing/2014/main" id="{D1029432-4F41-4F83-9440-6C93E96250C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362A3262-516A-4881-97C8-9665A3D11810}"/>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9">
            <a:extLst>
              <a:ext uri="{FF2B5EF4-FFF2-40B4-BE49-F238E27FC236}">
                <a16:creationId xmlns:a16="http://schemas.microsoft.com/office/drawing/2014/main" id="{438EB8A0-9A0B-43A7-B175-A75357DD7B4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3880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1472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AB15679-A4F4-41C6-9FA4-7C4DA1B34EFB}"/>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207602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a:extLst>
              <a:ext uri="{FF2B5EF4-FFF2-40B4-BE49-F238E27FC236}">
                <a16:creationId xmlns:a16="http://schemas.microsoft.com/office/drawing/2014/main" id="{27DE2158-1CB2-4FCC-B9C8-DA52603F18F6}"/>
              </a:ext>
            </a:extLst>
          </p:cNvPr>
          <p:cNvSpPr>
            <a:spLocks noGrp="1"/>
          </p:cNvSpPr>
          <p:nvPr>
            <p:ph type="title"/>
          </p:nvPr>
        </p:nvSpPr>
        <p:spPr/>
        <p:txBody>
          <a:bodyPr/>
          <a:lstStyle/>
          <a:p>
            <a:pPr eaLnBrk="1" hangingPunct="1"/>
            <a:r>
              <a:rPr lang="en-GB" altLang="en-US" dirty="0"/>
              <a:t>Coulomb’s law: true or false?</a:t>
            </a:r>
          </a:p>
        </p:txBody>
      </p:sp>
      <p:pic>
        <p:nvPicPr>
          <p:cNvPr id="6" name="Picture 5">
            <a:extLst>
              <a:ext uri="{FF2B5EF4-FFF2-40B4-BE49-F238E27FC236}">
                <a16:creationId xmlns:a16="http://schemas.microsoft.com/office/drawing/2014/main" id="{D4DE8E99-6199-4A26-98EF-90451A6E165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0CAA9664-528A-4825-8EE1-DEFE5E970921}"/>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1574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9BCCF86-E48B-45D9-85C7-39E667FDE327}"/>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4140780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C7742FC-D035-41A6-A9DA-696B05CB24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5793" y="2561018"/>
            <a:ext cx="3808207" cy="3945345"/>
          </a:xfrm>
          <a:prstGeom prst="rect">
            <a:avLst/>
          </a:prstGeom>
        </p:spPr>
      </p:pic>
      <p:sp>
        <p:nvSpPr>
          <p:cNvPr id="2" name="Title 1">
            <a:extLst>
              <a:ext uri="{FF2B5EF4-FFF2-40B4-BE49-F238E27FC236}">
                <a16:creationId xmlns:a16="http://schemas.microsoft.com/office/drawing/2014/main" id="{0947D1D1-0F84-496A-B04F-C2A48B596183}"/>
              </a:ext>
            </a:extLst>
          </p:cNvPr>
          <p:cNvSpPr>
            <a:spLocks noGrp="1"/>
          </p:cNvSpPr>
          <p:nvPr>
            <p:ph type="title"/>
          </p:nvPr>
        </p:nvSpPr>
        <p:spPr/>
        <p:txBody>
          <a:bodyPr/>
          <a:lstStyle/>
          <a:p>
            <a:r>
              <a:rPr lang="en-US" dirty="0"/>
              <a:t>The electric force and contact forces</a:t>
            </a:r>
          </a:p>
        </p:txBody>
      </p:sp>
      <p:sp>
        <p:nvSpPr>
          <p:cNvPr id="5" name="Rectangle 3">
            <a:extLst>
              <a:ext uri="{FF2B5EF4-FFF2-40B4-BE49-F238E27FC236}">
                <a16:creationId xmlns:a16="http://schemas.microsoft.com/office/drawing/2014/main" id="{2EDBB64F-3795-49E0-94C6-BEBCFE312C2C}"/>
              </a:ext>
            </a:extLst>
          </p:cNvPr>
          <p:cNvSpPr>
            <a:spLocks noChangeArrowheads="1"/>
          </p:cNvSpPr>
          <p:nvPr/>
        </p:nvSpPr>
        <p:spPr bwMode="auto">
          <a:xfrm>
            <a:off x="358775" y="788988"/>
            <a:ext cx="85700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rPr>
              <a:t>Contact forces </a:t>
            </a:r>
            <a:r>
              <a:rPr lang="en-GB" altLang="en-US" dirty="0"/>
              <a:t>are forces that can only act on objects that are touching, such as friction and the normal contact force. </a:t>
            </a:r>
          </a:p>
        </p:txBody>
      </p:sp>
      <p:sp>
        <p:nvSpPr>
          <p:cNvPr id="6" name="Rectangle 5">
            <a:extLst>
              <a:ext uri="{FF2B5EF4-FFF2-40B4-BE49-F238E27FC236}">
                <a16:creationId xmlns:a16="http://schemas.microsoft.com/office/drawing/2014/main" id="{9EF848EE-EAA0-4C38-9954-6A0DAFB9AFD3}"/>
              </a:ext>
            </a:extLst>
          </p:cNvPr>
          <p:cNvSpPr>
            <a:spLocks noChangeArrowheads="1"/>
          </p:cNvSpPr>
          <p:nvPr/>
        </p:nvSpPr>
        <p:spPr bwMode="auto">
          <a:xfrm>
            <a:off x="358775" y="1809388"/>
            <a:ext cx="8174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These forces can be explained in terms of electric forces between the atoms and molecules in the objects.</a:t>
            </a:r>
          </a:p>
        </p:txBody>
      </p:sp>
      <p:sp>
        <p:nvSpPr>
          <p:cNvPr id="7" name="Rectangle 6">
            <a:extLst>
              <a:ext uri="{FF2B5EF4-FFF2-40B4-BE49-F238E27FC236}">
                <a16:creationId xmlns:a16="http://schemas.microsoft.com/office/drawing/2014/main" id="{70D91A01-9F78-4EE7-9CB9-CB9881A2B21D}"/>
              </a:ext>
            </a:extLst>
          </p:cNvPr>
          <p:cNvSpPr>
            <a:spLocks noChangeArrowheads="1"/>
          </p:cNvSpPr>
          <p:nvPr/>
        </p:nvSpPr>
        <p:spPr bwMode="auto">
          <a:xfrm>
            <a:off x="358771" y="2829788"/>
            <a:ext cx="525672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when two objects are pressed together, they experience the </a:t>
            </a:r>
            <a:r>
              <a:rPr lang="en-GB" altLang="en-US" b="1" dirty="0">
                <a:solidFill>
                  <a:srgbClr val="286DA6"/>
                </a:solidFill>
              </a:rPr>
              <a:t>normal contact force</a:t>
            </a:r>
            <a:r>
              <a:rPr lang="en-GB" altLang="en-US" dirty="0"/>
              <a:t>. This force is caused by the repulsion between the molecules in the objects.</a:t>
            </a:r>
          </a:p>
        </p:txBody>
      </p:sp>
      <p:sp>
        <p:nvSpPr>
          <p:cNvPr id="8" name="Rectangle 7">
            <a:extLst>
              <a:ext uri="{FF2B5EF4-FFF2-40B4-BE49-F238E27FC236}">
                <a16:creationId xmlns:a16="http://schemas.microsoft.com/office/drawing/2014/main" id="{F3B4D55B-8ED7-4DC2-85C4-C206452EDD7B}"/>
              </a:ext>
            </a:extLst>
          </p:cNvPr>
          <p:cNvSpPr>
            <a:spLocks noChangeArrowheads="1"/>
          </p:cNvSpPr>
          <p:nvPr/>
        </p:nvSpPr>
        <p:spPr bwMode="auto">
          <a:xfrm>
            <a:off x="358775" y="4958183"/>
            <a:ext cx="45036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normal contact force is the force that stops solid objects passing through each other.</a:t>
            </a:r>
          </a:p>
        </p:txBody>
      </p:sp>
    </p:spTree>
    <p:custDataLst>
      <p:tags r:id="rId1"/>
    </p:custDataLst>
    <p:extLst>
      <p:ext uri="{BB962C8B-B14F-4D97-AF65-F5344CB8AC3E}">
        <p14:creationId xmlns:p14="http://schemas.microsoft.com/office/powerpoint/2010/main" val="399781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3. Scale, Proportion, and Quantity</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160A88EB-487E-4BE1-95FB-D1CAF6E78055}"/>
              </a:ext>
            </a:extLst>
          </p:cNvPr>
          <p:cNvSpPr>
            <a:spLocks noGrp="1" noChangeArrowheads="1"/>
          </p:cNvSpPr>
          <p:nvPr>
            <p:ph type="title"/>
          </p:nvPr>
        </p:nvSpPr>
        <p:spPr/>
        <p:txBody>
          <a:bodyPr/>
          <a:lstStyle/>
          <a:p>
            <a:r>
              <a:rPr lang="en-GB" altLang="en-US" dirty="0"/>
              <a:t>Forces and fields</a:t>
            </a:r>
          </a:p>
        </p:txBody>
      </p:sp>
      <p:sp>
        <p:nvSpPr>
          <p:cNvPr id="14340" name="TextBox 8">
            <a:extLst>
              <a:ext uri="{FF2B5EF4-FFF2-40B4-BE49-F238E27FC236}">
                <a16:creationId xmlns:a16="http://schemas.microsoft.com/office/drawing/2014/main" id="{A10D4E63-F769-413A-80D3-A1F4E3F9C9C2}"/>
              </a:ext>
            </a:extLst>
          </p:cNvPr>
          <p:cNvSpPr txBox="1">
            <a:spLocks noChangeArrowheads="1"/>
          </p:cNvSpPr>
          <p:nvPr/>
        </p:nvSpPr>
        <p:spPr bwMode="auto">
          <a:xfrm>
            <a:off x="354013" y="1804520"/>
            <a:ext cx="7940133" cy="830997"/>
          </a:xfrm>
          <a:prstGeom prst="rect">
            <a:avLst/>
          </a:prstGeom>
          <a:solidFill>
            <a:srgbClr val="BEDAF0"/>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 do these forces act when objects are at a distance from each other?</a:t>
            </a:r>
          </a:p>
        </p:txBody>
      </p:sp>
      <p:sp>
        <p:nvSpPr>
          <p:cNvPr id="14341" name="TextBox 9">
            <a:extLst>
              <a:ext uri="{FF2B5EF4-FFF2-40B4-BE49-F238E27FC236}">
                <a16:creationId xmlns:a16="http://schemas.microsoft.com/office/drawing/2014/main" id="{3348E9D0-BED0-40F0-B222-4515F4436BF7}"/>
              </a:ext>
            </a:extLst>
          </p:cNvPr>
          <p:cNvSpPr txBox="1">
            <a:spLocks noChangeArrowheads="1"/>
          </p:cNvSpPr>
          <p:nvPr/>
        </p:nvSpPr>
        <p:spPr bwMode="auto">
          <a:xfrm>
            <a:off x="354014" y="2824815"/>
            <a:ext cx="371237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Forces that act at a distance can be explained by </a:t>
            </a:r>
            <a:r>
              <a:rPr lang="en-GB" altLang="en-US" b="1" dirty="0">
                <a:solidFill>
                  <a:srgbClr val="286DA6"/>
                </a:solidFill>
              </a:rPr>
              <a:t>fields</a:t>
            </a:r>
            <a:r>
              <a:rPr lang="en-GB" altLang="en-US" dirty="0"/>
              <a:t> that surround objects and can transfer energy through space.</a:t>
            </a:r>
          </a:p>
        </p:txBody>
      </p:sp>
      <p:sp>
        <p:nvSpPr>
          <p:cNvPr id="19463" name="TextBox 10">
            <a:extLst>
              <a:ext uri="{FF2B5EF4-FFF2-40B4-BE49-F238E27FC236}">
                <a16:creationId xmlns:a16="http://schemas.microsoft.com/office/drawing/2014/main" id="{90AB49EA-DF85-4D3C-A8B0-DE47B4B50FE1}"/>
              </a:ext>
            </a:extLst>
          </p:cNvPr>
          <p:cNvSpPr txBox="1">
            <a:spLocks noChangeArrowheads="1"/>
          </p:cNvSpPr>
          <p:nvPr/>
        </p:nvSpPr>
        <p:spPr bwMode="auto">
          <a:xfrm>
            <a:off x="354013" y="784225"/>
            <a:ext cx="8462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 forces, such as gravity, magnetism and the electric force, can act on objects that are not touching.</a:t>
            </a:r>
          </a:p>
        </p:txBody>
      </p:sp>
      <p:sp>
        <p:nvSpPr>
          <p:cNvPr id="2" name="Rectangle 13">
            <a:extLst>
              <a:ext uri="{FF2B5EF4-FFF2-40B4-BE49-F238E27FC236}">
                <a16:creationId xmlns:a16="http://schemas.microsoft.com/office/drawing/2014/main" id="{DF298453-28D2-4BE1-B20E-8C3B5D7BF768}"/>
              </a:ext>
            </a:extLst>
          </p:cNvPr>
          <p:cNvSpPr>
            <a:spLocks noChangeArrowheads="1"/>
          </p:cNvSpPr>
          <p:nvPr/>
        </p:nvSpPr>
        <p:spPr bwMode="auto">
          <a:xfrm>
            <a:off x="354014" y="4953105"/>
            <a:ext cx="35771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a:t>
            </a:r>
            <a:r>
              <a:rPr lang="en-GB" altLang="en-US" b="1" dirty="0">
                <a:solidFill>
                  <a:srgbClr val="286DA6"/>
                </a:solidFill>
              </a:rPr>
              <a:t>charged</a:t>
            </a:r>
            <a:r>
              <a:rPr lang="en-GB" altLang="en-US" dirty="0"/>
              <a:t> objects are surrounded by </a:t>
            </a:r>
            <a:r>
              <a:rPr lang="en-GB" altLang="en-US" b="1" dirty="0">
                <a:solidFill>
                  <a:srgbClr val="286DA6"/>
                </a:solidFill>
              </a:rPr>
              <a:t>electric fields</a:t>
            </a:r>
            <a:r>
              <a:rPr lang="en-GB" altLang="en-US" dirty="0"/>
              <a:t>. </a:t>
            </a:r>
          </a:p>
        </p:txBody>
      </p:sp>
      <p:pic>
        <p:nvPicPr>
          <p:cNvPr id="10" name="Picture 9">
            <a:extLst>
              <a:ext uri="{FF2B5EF4-FFF2-40B4-BE49-F238E27FC236}">
                <a16:creationId xmlns:a16="http://schemas.microsoft.com/office/drawing/2014/main" id="{68773F61-2F01-4B0F-A910-A62453CD6C7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D5BBA424-1B25-4DFA-B4B7-80F25E76D2E8}"/>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9">
            <a:extLst>
              <a:ext uri="{FF2B5EF4-FFF2-40B4-BE49-F238E27FC236}">
                <a16:creationId xmlns:a16="http://schemas.microsoft.com/office/drawing/2014/main" id="{2407D9AA-FEC3-4F15-9AA6-7E7E9DF3C89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4" name="Picture 3">
            <a:extLst>
              <a:ext uri="{FF2B5EF4-FFF2-40B4-BE49-F238E27FC236}">
                <a16:creationId xmlns:a16="http://schemas.microsoft.com/office/drawing/2014/main" id="{F7767B30-17F9-47FC-A5E5-C409590FB1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9647" y="2965011"/>
            <a:ext cx="3712378" cy="3087248"/>
          </a:xfrm>
          <a:prstGeom prst="rect">
            <a:avLst/>
          </a:prstGeom>
        </p:spPr>
      </p:pic>
    </p:spTree>
    <p:custDataLst>
      <p:tags r:id="rId1"/>
    </p:custDataLst>
    <p:extLst>
      <p:ext uri="{BB962C8B-B14F-4D97-AF65-F5344CB8AC3E}">
        <p14:creationId xmlns:p14="http://schemas.microsoft.com/office/powerpoint/2010/main" val="25003293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lue box.png">
            <a:extLst>
              <a:ext uri="{FF2B5EF4-FFF2-40B4-BE49-F238E27FC236}">
                <a16:creationId xmlns:a16="http://schemas.microsoft.com/office/drawing/2014/main" id="{BD0D57E3-1E9C-4B34-B11E-CF2E4318DD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0000" y="1822450"/>
            <a:ext cx="661511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4">
            <a:extLst>
              <a:ext uri="{FF2B5EF4-FFF2-40B4-BE49-F238E27FC236}">
                <a16:creationId xmlns:a16="http://schemas.microsoft.com/office/drawing/2014/main" id="{68509ACF-FE78-45A9-974A-6B0A180DB815}"/>
              </a:ext>
            </a:extLst>
          </p:cNvPr>
          <p:cNvSpPr>
            <a:spLocks noGrp="1" noChangeArrowheads="1"/>
          </p:cNvSpPr>
          <p:nvPr>
            <p:ph type="title"/>
          </p:nvPr>
        </p:nvSpPr>
        <p:spPr/>
        <p:txBody>
          <a:bodyPr/>
          <a:lstStyle/>
          <a:p>
            <a:pPr eaLnBrk="1" hangingPunct="1"/>
            <a:r>
              <a:rPr lang="en-GB" altLang="en-US"/>
              <a:t>Charges and electric fields</a:t>
            </a:r>
          </a:p>
        </p:txBody>
      </p:sp>
      <p:sp>
        <p:nvSpPr>
          <p:cNvPr id="15364" name="Text Box 54">
            <a:extLst>
              <a:ext uri="{FF2B5EF4-FFF2-40B4-BE49-F238E27FC236}">
                <a16:creationId xmlns:a16="http://schemas.microsoft.com/office/drawing/2014/main" id="{3329AD8B-75D2-431A-9B33-B89E5F7791A0}"/>
              </a:ext>
            </a:extLst>
          </p:cNvPr>
          <p:cNvSpPr txBox="1">
            <a:spLocks noChangeArrowheads="1"/>
          </p:cNvSpPr>
          <p:nvPr/>
        </p:nvSpPr>
        <p:spPr bwMode="auto">
          <a:xfrm>
            <a:off x="360363" y="788988"/>
            <a:ext cx="82518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All </a:t>
            </a:r>
            <a:r>
              <a:rPr lang="en-GB" altLang="en-US" b="1">
                <a:solidFill>
                  <a:srgbClr val="286DA6"/>
                </a:solidFill>
              </a:rPr>
              <a:t>charged</a:t>
            </a:r>
            <a:r>
              <a:rPr lang="en-GB" altLang="en-US">
                <a:solidFill>
                  <a:srgbClr val="010066"/>
                </a:solidFill>
              </a:rPr>
              <a:t> objects are surrounded by a region called an </a:t>
            </a:r>
            <a:r>
              <a:rPr lang="en-GB" altLang="en-US" b="1">
                <a:solidFill>
                  <a:srgbClr val="286DA6"/>
                </a:solidFill>
              </a:rPr>
              <a:t>electric field</a:t>
            </a:r>
            <a:r>
              <a:rPr lang="en-GB" altLang="en-US">
                <a:solidFill>
                  <a:srgbClr val="010066"/>
                </a:solidFill>
              </a:rPr>
              <a:t>.</a:t>
            </a:r>
          </a:p>
        </p:txBody>
      </p:sp>
      <p:sp>
        <p:nvSpPr>
          <p:cNvPr id="15371" name="TextBox 4">
            <a:extLst>
              <a:ext uri="{FF2B5EF4-FFF2-40B4-BE49-F238E27FC236}">
                <a16:creationId xmlns:a16="http://schemas.microsoft.com/office/drawing/2014/main" id="{5885017F-4831-4B54-BAF5-99829DAB338E}"/>
              </a:ext>
            </a:extLst>
          </p:cNvPr>
          <p:cNvSpPr txBox="1">
            <a:spLocks noChangeArrowheads="1"/>
          </p:cNvSpPr>
          <p:nvPr/>
        </p:nvSpPr>
        <p:spPr bwMode="auto">
          <a:xfrm>
            <a:off x="1346200" y="1852613"/>
            <a:ext cx="6467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An electric field is a region where a charged particle will experience a force.</a:t>
            </a:r>
          </a:p>
        </p:txBody>
      </p:sp>
      <p:sp>
        <p:nvSpPr>
          <p:cNvPr id="1058824" name="Text Box 53">
            <a:extLst>
              <a:ext uri="{FF2B5EF4-FFF2-40B4-BE49-F238E27FC236}">
                <a16:creationId xmlns:a16="http://schemas.microsoft.com/office/drawing/2014/main" id="{0F029FCC-1A42-4AA2-9937-1693E7AECC21}"/>
              </a:ext>
            </a:extLst>
          </p:cNvPr>
          <p:cNvSpPr txBox="1">
            <a:spLocks noChangeArrowheads="1"/>
          </p:cNvSpPr>
          <p:nvPr/>
        </p:nvSpPr>
        <p:spPr bwMode="auto">
          <a:xfrm>
            <a:off x="354013" y="2922588"/>
            <a:ext cx="8251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Electric fields can be represented by </a:t>
            </a:r>
            <a:r>
              <a:rPr lang="en-GB" altLang="en-US" b="1">
                <a:solidFill>
                  <a:srgbClr val="286DA6"/>
                </a:solidFill>
              </a:rPr>
              <a:t>electric field lines</a:t>
            </a:r>
            <a:r>
              <a:rPr lang="en-GB" altLang="en-US">
                <a:solidFill>
                  <a:srgbClr val="010066"/>
                </a:solidFill>
              </a:rPr>
              <a:t>.</a:t>
            </a:r>
          </a:p>
        </p:txBody>
      </p:sp>
      <p:sp>
        <p:nvSpPr>
          <p:cNvPr id="1058825" name="Text Box 52">
            <a:extLst>
              <a:ext uri="{FF2B5EF4-FFF2-40B4-BE49-F238E27FC236}">
                <a16:creationId xmlns:a16="http://schemas.microsoft.com/office/drawing/2014/main" id="{C35FAF0D-0ED0-4A41-AEBA-566DF73992C4}"/>
              </a:ext>
            </a:extLst>
          </p:cNvPr>
          <p:cNvSpPr txBox="1">
            <a:spLocks noChangeArrowheads="1"/>
          </p:cNvSpPr>
          <p:nvPr/>
        </p:nvSpPr>
        <p:spPr bwMode="auto">
          <a:xfrm>
            <a:off x="354013" y="3559175"/>
            <a:ext cx="8189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dirty="0">
                <a:solidFill>
                  <a:srgbClr val="010066"/>
                </a:solidFill>
              </a:rPr>
              <a:t>The direction of the lines represents the </a:t>
            </a:r>
            <a:r>
              <a:rPr lang="en-GB" altLang="en-US" b="1" dirty="0">
                <a:solidFill>
                  <a:srgbClr val="010066"/>
                </a:solidFill>
              </a:rPr>
              <a:t>direction</a:t>
            </a:r>
            <a:r>
              <a:rPr lang="en-GB" altLang="en-US" dirty="0">
                <a:solidFill>
                  <a:srgbClr val="010066"/>
                </a:solidFill>
              </a:rPr>
              <a:t> of the field – it shows the direction a </a:t>
            </a:r>
            <a:r>
              <a:rPr lang="en-GB" altLang="en-US" b="1" dirty="0">
                <a:solidFill>
                  <a:srgbClr val="010066"/>
                </a:solidFill>
              </a:rPr>
              <a:t>positive</a:t>
            </a:r>
            <a:r>
              <a:rPr lang="en-GB" altLang="en-US" dirty="0">
                <a:solidFill>
                  <a:srgbClr val="010066"/>
                </a:solidFill>
              </a:rPr>
              <a:t> charge would move in the field.</a:t>
            </a:r>
          </a:p>
        </p:txBody>
      </p:sp>
      <p:sp>
        <p:nvSpPr>
          <p:cNvPr id="1058826" name="Text Box 51">
            <a:extLst>
              <a:ext uri="{FF2B5EF4-FFF2-40B4-BE49-F238E27FC236}">
                <a16:creationId xmlns:a16="http://schemas.microsoft.com/office/drawing/2014/main" id="{7D7E0E5E-59AC-44CD-A052-7FC87DC2EA81}"/>
              </a:ext>
            </a:extLst>
          </p:cNvPr>
          <p:cNvSpPr txBox="1">
            <a:spLocks noChangeArrowheads="1"/>
          </p:cNvSpPr>
          <p:nvPr/>
        </p:nvSpPr>
        <p:spPr bwMode="auto">
          <a:xfrm>
            <a:off x="360363" y="4940300"/>
            <a:ext cx="8251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dirty="0">
                <a:solidFill>
                  <a:srgbClr val="010066"/>
                </a:solidFill>
              </a:rPr>
              <a:t>The distance between lines represents the </a:t>
            </a:r>
            <a:r>
              <a:rPr lang="en-GB" altLang="en-US" b="1" dirty="0">
                <a:solidFill>
                  <a:srgbClr val="010066"/>
                </a:solidFill>
              </a:rPr>
              <a:t>strength</a:t>
            </a:r>
            <a:r>
              <a:rPr lang="en-GB" altLang="en-US" dirty="0">
                <a:solidFill>
                  <a:srgbClr val="010066"/>
                </a:solidFill>
              </a:rPr>
              <a:t> of the field – the closer the lines, the stronger the field. An electric field is strongest nearest the charged object.</a:t>
            </a:r>
          </a:p>
        </p:txBody>
      </p:sp>
      <p:pic>
        <p:nvPicPr>
          <p:cNvPr id="11" name="Picture 10">
            <a:extLst>
              <a:ext uri="{FF2B5EF4-FFF2-40B4-BE49-F238E27FC236}">
                <a16:creationId xmlns:a16="http://schemas.microsoft.com/office/drawing/2014/main" id="{59D44533-283C-4B0D-A6FB-04513478D4C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4D2B045B-E889-4284-B385-44164653F127}"/>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9">
            <a:extLst>
              <a:ext uri="{FF2B5EF4-FFF2-40B4-BE49-F238E27FC236}">
                <a16:creationId xmlns:a16="http://schemas.microsoft.com/office/drawing/2014/main" id="{F50F03F3-6607-4A84-8893-BCB5AA63EE7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588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5882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5882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P spid="1058824" grpId="0"/>
      <p:bldP spid="1058825" grpId="0"/>
      <p:bldP spid="10588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6">
            <a:extLst>
              <a:ext uri="{FF2B5EF4-FFF2-40B4-BE49-F238E27FC236}">
                <a16:creationId xmlns:a16="http://schemas.microsoft.com/office/drawing/2014/main" id="{84EA1474-91D3-4F3E-BFC7-24E3464125E6}"/>
              </a:ext>
            </a:extLst>
          </p:cNvPr>
          <p:cNvSpPr>
            <a:spLocks noGrp="1"/>
          </p:cNvSpPr>
          <p:nvPr>
            <p:ph type="title"/>
          </p:nvPr>
        </p:nvSpPr>
        <p:spPr/>
        <p:txBody>
          <a:bodyPr/>
          <a:lstStyle/>
          <a:p>
            <a:r>
              <a:rPr lang="en-GB" altLang="en-US"/>
              <a:t>Drawing electric fields</a:t>
            </a:r>
          </a:p>
        </p:txBody>
      </p:sp>
      <p:sp>
        <p:nvSpPr>
          <p:cNvPr id="3" name="Rectangle 12">
            <a:extLst>
              <a:ext uri="{FF2B5EF4-FFF2-40B4-BE49-F238E27FC236}">
                <a16:creationId xmlns:a16="http://schemas.microsoft.com/office/drawing/2014/main" id="{10194F17-AC51-4F15-8F9C-D3E8C0433416}"/>
              </a:ext>
            </a:extLst>
          </p:cNvPr>
          <p:cNvSpPr txBox="1">
            <a:spLocks noChangeArrowheads="1"/>
          </p:cNvSpPr>
          <p:nvPr/>
        </p:nvSpPr>
        <p:spPr bwMode="auto">
          <a:xfrm>
            <a:off x="239713" y="53975"/>
            <a:ext cx="7240587" cy="549275"/>
          </a:xfrm>
          <a:prstGeom prst="rect">
            <a:avLst/>
          </a:prstGeom>
          <a:noFill/>
          <a:ln w="9525">
            <a:noFill/>
            <a:miter lim="800000"/>
            <a:headEnd/>
            <a:tailEnd/>
          </a:ln>
        </p:spPr>
        <p:txBody>
          <a:bodyPr anchor="ctr"/>
          <a:lstStyle/>
          <a:p>
            <a:pPr>
              <a:defRPr/>
            </a:pPr>
            <a:endParaRPr lang="en-US" sz="2800" b="1" kern="0" dirty="0">
              <a:solidFill>
                <a:srgbClr val="B71562"/>
              </a:solidFill>
              <a:latin typeface="Arial"/>
            </a:endParaRPr>
          </a:p>
        </p:txBody>
      </p:sp>
      <p:sp>
        <p:nvSpPr>
          <p:cNvPr id="16388" name="Rectangle 3">
            <a:extLst>
              <a:ext uri="{FF2B5EF4-FFF2-40B4-BE49-F238E27FC236}">
                <a16:creationId xmlns:a16="http://schemas.microsoft.com/office/drawing/2014/main" id="{5B7170E1-61A1-4E66-8787-EE6BDD0396C6}"/>
              </a:ext>
            </a:extLst>
          </p:cNvPr>
          <p:cNvSpPr>
            <a:spLocks noChangeArrowheads="1"/>
          </p:cNvSpPr>
          <p:nvPr/>
        </p:nvSpPr>
        <p:spPr bwMode="auto">
          <a:xfrm>
            <a:off x="354013" y="795338"/>
            <a:ext cx="83534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An electric field consists of a family of lines extending evenly in all directions to or from the charge.</a:t>
            </a:r>
          </a:p>
        </p:txBody>
      </p:sp>
      <p:sp>
        <p:nvSpPr>
          <p:cNvPr id="29" name="Rectangle 28">
            <a:extLst>
              <a:ext uri="{FF2B5EF4-FFF2-40B4-BE49-F238E27FC236}">
                <a16:creationId xmlns:a16="http://schemas.microsoft.com/office/drawing/2014/main" id="{2B968937-AC81-49C6-93ED-EE6CA6C8A473}"/>
              </a:ext>
            </a:extLst>
          </p:cNvPr>
          <p:cNvSpPr>
            <a:spLocks noChangeArrowheads="1"/>
          </p:cNvSpPr>
          <p:nvPr/>
        </p:nvSpPr>
        <p:spPr bwMode="auto">
          <a:xfrm>
            <a:off x="354013" y="1909763"/>
            <a:ext cx="5581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rules of drawing electric fields are:</a:t>
            </a:r>
          </a:p>
        </p:txBody>
      </p:sp>
      <p:sp>
        <p:nvSpPr>
          <p:cNvPr id="31" name="Rectangle 30">
            <a:extLst>
              <a:ext uri="{FF2B5EF4-FFF2-40B4-BE49-F238E27FC236}">
                <a16:creationId xmlns:a16="http://schemas.microsoft.com/office/drawing/2014/main" id="{4DD4FFF1-4BDE-4452-942A-BBA1AA7E49E0}"/>
              </a:ext>
            </a:extLst>
          </p:cNvPr>
          <p:cNvSpPr>
            <a:spLocks noChangeArrowheads="1"/>
          </p:cNvSpPr>
          <p:nvPr/>
        </p:nvSpPr>
        <p:spPr bwMode="auto">
          <a:xfrm>
            <a:off x="354013" y="265747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1. </a:t>
            </a:r>
            <a:r>
              <a:rPr lang="en-GB" altLang="en-US"/>
              <a:t>The lines start on </a:t>
            </a:r>
            <a:r>
              <a:rPr lang="en-GB" altLang="en-US" b="1">
                <a:solidFill>
                  <a:srgbClr val="286DA6"/>
                </a:solidFill>
              </a:rPr>
              <a:t>positive</a:t>
            </a:r>
            <a:r>
              <a:rPr lang="en-GB" altLang="en-US"/>
              <a:t> charges and finish on </a:t>
            </a:r>
            <a:r>
              <a:rPr lang="en-GB" altLang="en-US" b="1">
                <a:solidFill>
                  <a:srgbClr val="286DA6"/>
                </a:solidFill>
              </a:rPr>
              <a:t>negative</a:t>
            </a:r>
            <a:r>
              <a:rPr lang="en-GB" altLang="en-US"/>
              <a:t> charges. </a:t>
            </a:r>
          </a:p>
        </p:txBody>
      </p:sp>
      <p:sp>
        <p:nvSpPr>
          <p:cNvPr id="33" name="Rectangle 32">
            <a:extLst>
              <a:ext uri="{FF2B5EF4-FFF2-40B4-BE49-F238E27FC236}">
                <a16:creationId xmlns:a16="http://schemas.microsoft.com/office/drawing/2014/main" id="{45FBF466-D528-437B-ABC5-6041FADD8697}"/>
              </a:ext>
            </a:extLst>
          </p:cNvPr>
          <p:cNvSpPr>
            <a:spLocks noChangeArrowheads="1"/>
          </p:cNvSpPr>
          <p:nvPr/>
        </p:nvSpPr>
        <p:spPr bwMode="auto">
          <a:xfrm>
            <a:off x="354013" y="4141788"/>
            <a:ext cx="41005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2. </a:t>
            </a:r>
            <a:r>
              <a:rPr lang="en-GB" altLang="en-US"/>
              <a:t>The number of lines </a:t>
            </a:r>
            <a:br>
              <a:rPr lang="en-GB" altLang="en-US"/>
            </a:br>
            <a:r>
              <a:rPr lang="en-GB" altLang="en-US"/>
              <a:t>is proportional to the </a:t>
            </a:r>
            <a:r>
              <a:rPr lang="en-GB" altLang="en-US" b="1">
                <a:solidFill>
                  <a:srgbClr val="286DA6"/>
                </a:solidFill>
              </a:rPr>
              <a:t>strength</a:t>
            </a:r>
            <a:r>
              <a:rPr lang="en-GB" altLang="en-US"/>
              <a:t> of the charge. </a:t>
            </a:r>
          </a:p>
        </p:txBody>
      </p:sp>
      <p:sp>
        <p:nvSpPr>
          <p:cNvPr id="36" name="Rectangle 35">
            <a:extLst>
              <a:ext uri="{FF2B5EF4-FFF2-40B4-BE49-F238E27FC236}">
                <a16:creationId xmlns:a16="http://schemas.microsoft.com/office/drawing/2014/main" id="{336C5E71-1A0C-4883-9029-00C54BB1C38C}"/>
              </a:ext>
            </a:extLst>
          </p:cNvPr>
          <p:cNvSpPr>
            <a:spLocks noChangeArrowheads="1"/>
          </p:cNvSpPr>
          <p:nvPr/>
        </p:nvSpPr>
        <p:spPr bwMode="auto">
          <a:xfrm>
            <a:off x="360363" y="5627688"/>
            <a:ext cx="444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3. </a:t>
            </a:r>
            <a:r>
              <a:rPr lang="en-GB" altLang="en-US"/>
              <a:t>No two field lines ever cross.</a:t>
            </a:r>
          </a:p>
        </p:txBody>
      </p:sp>
      <p:pic>
        <p:nvPicPr>
          <p:cNvPr id="43" name="Picture 42" descr="FieldLines.png">
            <a:extLst>
              <a:ext uri="{FF2B5EF4-FFF2-40B4-BE49-F238E27FC236}">
                <a16:creationId xmlns:a16="http://schemas.microsoft.com/office/drawing/2014/main" id="{862BD8F6-5111-47E7-8BED-42C5D2BCF8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03763" y="2413000"/>
            <a:ext cx="3814762"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5CF03213-B258-4E29-AE3B-D7EEC6183CC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11">
            <a:extLst>
              <a:ext uri="{FF2B5EF4-FFF2-40B4-BE49-F238E27FC236}">
                <a16:creationId xmlns:a16="http://schemas.microsoft.com/office/drawing/2014/main" id="{9C2A1B9D-145E-43C3-B178-0CA7153DE80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45205"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1C855FCD-6B24-411C-BF63-1B95A656A21B}"/>
              </a:ext>
            </a:extLst>
          </p:cNvPr>
          <p:cNvSpPr txBox="1">
            <a:spLocks noChangeArrowheads="1"/>
          </p:cNvSpPr>
          <p:nvPr/>
        </p:nvSpPr>
        <p:spPr bwMode="auto">
          <a:xfrm>
            <a:off x="239713" y="53975"/>
            <a:ext cx="8220075" cy="549275"/>
          </a:xfrm>
          <a:prstGeom prst="rect">
            <a:avLst/>
          </a:prstGeom>
          <a:noFill/>
          <a:ln w="9525">
            <a:noFill/>
            <a:miter lim="800000"/>
            <a:headEnd/>
            <a:tailEnd/>
          </a:ln>
        </p:spPr>
        <p:txBody>
          <a:bodyPr anchor="ctr"/>
          <a:lstStyle/>
          <a:p>
            <a:pPr>
              <a:defRPr/>
            </a:pPr>
            <a:endParaRPr lang="en-US" sz="2800" b="1" kern="0" dirty="0">
              <a:solidFill>
                <a:srgbClr val="B71562"/>
              </a:solidFill>
              <a:latin typeface="+mj-lt"/>
              <a:ea typeface="+mj-ea"/>
              <a:cs typeface="+mj-cs"/>
            </a:endParaRPr>
          </a:p>
        </p:txBody>
      </p:sp>
      <p:sp>
        <p:nvSpPr>
          <p:cNvPr id="34821" name="Rectangle 107">
            <a:extLst>
              <a:ext uri="{FF2B5EF4-FFF2-40B4-BE49-F238E27FC236}">
                <a16:creationId xmlns:a16="http://schemas.microsoft.com/office/drawing/2014/main" id="{EC65AADA-E2B8-4E5D-9388-AEA851A51389}"/>
              </a:ext>
            </a:extLst>
          </p:cNvPr>
          <p:cNvSpPr>
            <a:spLocks noChangeArrowheads="1"/>
          </p:cNvSpPr>
          <p:nvPr/>
        </p:nvSpPr>
        <p:spPr bwMode="auto">
          <a:xfrm>
            <a:off x="360363" y="3189288"/>
            <a:ext cx="39989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field lines show that </a:t>
            </a:r>
            <a:br>
              <a:rPr lang="en-GB" altLang="en-US" dirty="0"/>
            </a:br>
            <a:r>
              <a:rPr lang="en-GB" altLang="en-US" dirty="0"/>
              <a:t>a positive charge moves </a:t>
            </a:r>
            <a:r>
              <a:rPr lang="en-GB" altLang="en-US" b="1" dirty="0"/>
              <a:t>toward</a:t>
            </a:r>
            <a:r>
              <a:rPr lang="en-GB" altLang="en-US" dirty="0"/>
              <a:t> a negative charge. Each charge experiences </a:t>
            </a:r>
            <a:br>
              <a:rPr lang="en-GB" altLang="en-US" dirty="0"/>
            </a:br>
            <a:r>
              <a:rPr lang="en-GB" altLang="en-US" dirty="0"/>
              <a:t>a force pulling it toward </a:t>
            </a:r>
            <a:br>
              <a:rPr lang="en-GB" altLang="en-US" dirty="0"/>
            </a:br>
            <a:r>
              <a:rPr lang="en-GB" altLang="en-US" dirty="0"/>
              <a:t>the other charge. </a:t>
            </a:r>
          </a:p>
        </p:txBody>
      </p:sp>
      <p:sp>
        <p:nvSpPr>
          <p:cNvPr id="17412" name="Rectangle 57">
            <a:extLst>
              <a:ext uri="{FF2B5EF4-FFF2-40B4-BE49-F238E27FC236}">
                <a16:creationId xmlns:a16="http://schemas.microsoft.com/office/drawing/2014/main" id="{B751BD86-34D0-490E-BA26-0D24FF1E4E95}"/>
              </a:ext>
            </a:extLst>
          </p:cNvPr>
          <p:cNvSpPr>
            <a:spLocks noChangeArrowheads="1"/>
          </p:cNvSpPr>
          <p:nvPr/>
        </p:nvSpPr>
        <p:spPr bwMode="auto">
          <a:xfrm>
            <a:off x="354013" y="795338"/>
            <a:ext cx="8532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a charged object is placed in the electric field of another charged object, it experiences a </a:t>
            </a:r>
            <a:r>
              <a:rPr lang="en-GB" altLang="en-US" b="1"/>
              <a:t>force</a:t>
            </a:r>
            <a:r>
              <a:rPr lang="en-GB" altLang="en-US"/>
              <a:t>. This force </a:t>
            </a:r>
            <a:br>
              <a:rPr lang="en-GB" altLang="en-US"/>
            </a:br>
            <a:r>
              <a:rPr lang="en-GB" altLang="en-US"/>
              <a:t>is </a:t>
            </a:r>
            <a:r>
              <a:rPr lang="en-GB" altLang="en-US" b="1"/>
              <a:t>stronger</a:t>
            </a:r>
            <a:r>
              <a:rPr lang="en-GB" altLang="en-US"/>
              <a:t> when the two objects are </a:t>
            </a:r>
            <a:r>
              <a:rPr lang="en-GB" altLang="en-US" b="1"/>
              <a:t>closer together</a:t>
            </a:r>
            <a:r>
              <a:rPr lang="en-GB" altLang="en-US"/>
              <a:t>. </a:t>
            </a:r>
          </a:p>
        </p:txBody>
      </p:sp>
      <p:sp>
        <p:nvSpPr>
          <p:cNvPr id="17413" name="Title 61">
            <a:extLst>
              <a:ext uri="{FF2B5EF4-FFF2-40B4-BE49-F238E27FC236}">
                <a16:creationId xmlns:a16="http://schemas.microsoft.com/office/drawing/2014/main" id="{06A323FB-A541-449D-965A-805805494D21}"/>
              </a:ext>
            </a:extLst>
          </p:cNvPr>
          <p:cNvSpPr>
            <a:spLocks noGrp="1"/>
          </p:cNvSpPr>
          <p:nvPr>
            <p:ph type="title"/>
          </p:nvPr>
        </p:nvSpPr>
        <p:spPr/>
        <p:txBody>
          <a:bodyPr/>
          <a:lstStyle/>
          <a:p>
            <a:r>
              <a:rPr lang="en-GB" altLang="en-US"/>
              <a:t>Electric field lines for unlike charges</a:t>
            </a:r>
          </a:p>
        </p:txBody>
      </p:sp>
      <p:sp>
        <p:nvSpPr>
          <p:cNvPr id="62" name="Rectangle 61">
            <a:extLst>
              <a:ext uri="{FF2B5EF4-FFF2-40B4-BE49-F238E27FC236}">
                <a16:creationId xmlns:a16="http://schemas.microsoft.com/office/drawing/2014/main" id="{06B778C0-9C06-4FC1-A3A9-E5350340E052}"/>
              </a:ext>
            </a:extLst>
          </p:cNvPr>
          <p:cNvSpPr>
            <a:spLocks noChangeArrowheads="1"/>
          </p:cNvSpPr>
          <p:nvPr/>
        </p:nvSpPr>
        <p:spPr bwMode="auto">
          <a:xfrm>
            <a:off x="354013" y="2178050"/>
            <a:ext cx="8375650" cy="830263"/>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happens when a negative charge is placed in the field of a positive charge?</a:t>
            </a:r>
          </a:p>
        </p:txBody>
      </p:sp>
      <p:sp>
        <p:nvSpPr>
          <p:cNvPr id="64" name="Rectangle 63">
            <a:extLst>
              <a:ext uri="{FF2B5EF4-FFF2-40B4-BE49-F238E27FC236}">
                <a16:creationId xmlns:a16="http://schemas.microsoft.com/office/drawing/2014/main" id="{5A354D20-30CE-4315-BDFE-49E999340119}"/>
              </a:ext>
            </a:extLst>
          </p:cNvPr>
          <p:cNvSpPr>
            <a:spLocks noChangeArrowheads="1"/>
          </p:cNvSpPr>
          <p:nvPr/>
        </p:nvSpPr>
        <p:spPr bwMode="auto">
          <a:xfrm>
            <a:off x="360363" y="5680075"/>
            <a:ext cx="7545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positive and a negative charge </a:t>
            </a:r>
            <a:r>
              <a:rPr lang="en-GB" altLang="en-US" b="1">
                <a:solidFill>
                  <a:srgbClr val="286DA6"/>
                </a:solidFill>
              </a:rPr>
              <a:t>attract</a:t>
            </a:r>
            <a:r>
              <a:rPr lang="en-GB" altLang="en-US"/>
              <a:t> each other.</a:t>
            </a:r>
          </a:p>
        </p:txBody>
      </p:sp>
      <p:pic>
        <p:nvPicPr>
          <p:cNvPr id="10" name="Picture 18" descr="ironfilings_SAMPLE2">
            <a:extLst>
              <a:ext uri="{FF2B5EF4-FFF2-40B4-BE49-F238E27FC236}">
                <a16:creationId xmlns:a16="http://schemas.microsoft.com/office/drawing/2014/main" id="{1F4A3E6F-1D0A-4619-B6CB-2CE75976D7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7363" y="3222625"/>
            <a:ext cx="4427537"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46B0975-8B28-4A4E-B5A5-83995914137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11">
            <a:extLst>
              <a:ext uri="{FF2B5EF4-FFF2-40B4-BE49-F238E27FC236}">
                <a16:creationId xmlns:a16="http://schemas.microsoft.com/office/drawing/2014/main" id="{16E151E3-4BC8-4C20-A048-87107E7E106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45205"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62" grpId="0" animBg="1"/>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D133BFDA-5E5D-4B8E-8993-DB82C6A05A4F}"/>
              </a:ext>
            </a:extLst>
          </p:cNvPr>
          <p:cNvSpPr txBox="1">
            <a:spLocks noChangeArrowheads="1"/>
          </p:cNvSpPr>
          <p:nvPr/>
        </p:nvSpPr>
        <p:spPr bwMode="auto">
          <a:xfrm>
            <a:off x="239713" y="53975"/>
            <a:ext cx="8220075" cy="549275"/>
          </a:xfrm>
          <a:prstGeom prst="rect">
            <a:avLst/>
          </a:prstGeom>
          <a:noFill/>
          <a:ln w="9525">
            <a:noFill/>
            <a:miter lim="800000"/>
            <a:headEnd/>
            <a:tailEnd/>
          </a:ln>
        </p:spPr>
        <p:txBody>
          <a:bodyPr anchor="ctr"/>
          <a:lstStyle/>
          <a:p>
            <a:pPr>
              <a:defRPr/>
            </a:pPr>
            <a:endParaRPr lang="en-US" sz="2800" b="1" kern="0" dirty="0">
              <a:solidFill>
                <a:srgbClr val="B71562"/>
              </a:solidFill>
              <a:latin typeface="+mj-lt"/>
              <a:ea typeface="+mj-ea"/>
              <a:cs typeface="+mj-cs"/>
            </a:endParaRPr>
          </a:p>
        </p:txBody>
      </p:sp>
      <p:sp>
        <p:nvSpPr>
          <p:cNvPr id="18435" name="Rectangle 3">
            <a:extLst>
              <a:ext uri="{FF2B5EF4-FFF2-40B4-BE49-F238E27FC236}">
                <a16:creationId xmlns:a16="http://schemas.microsoft.com/office/drawing/2014/main" id="{6F363E58-87C1-4865-885C-53273628CD65}"/>
              </a:ext>
            </a:extLst>
          </p:cNvPr>
          <p:cNvSpPr>
            <a:spLocks noChangeArrowheads="1"/>
          </p:cNvSpPr>
          <p:nvPr/>
        </p:nvSpPr>
        <p:spPr bwMode="auto">
          <a:xfrm>
            <a:off x="354013" y="795338"/>
            <a:ext cx="7748587" cy="830262"/>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happens when a positive charge is placed in the field of another positive charge?</a:t>
            </a:r>
          </a:p>
        </p:txBody>
      </p:sp>
      <p:sp>
        <p:nvSpPr>
          <p:cNvPr id="35845" name="Rectangle 107">
            <a:extLst>
              <a:ext uri="{FF2B5EF4-FFF2-40B4-BE49-F238E27FC236}">
                <a16:creationId xmlns:a16="http://schemas.microsoft.com/office/drawing/2014/main" id="{43CE574F-8F2F-4595-BF7F-E1AEEE9DE96B}"/>
              </a:ext>
            </a:extLst>
          </p:cNvPr>
          <p:cNvSpPr>
            <a:spLocks noChangeArrowheads="1"/>
          </p:cNvSpPr>
          <p:nvPr/>
        </p:nvSpPr>
        <p:spPr bwMode="auto">
          <a:xfrm>
            <a:off x="354013" y="2038350"/>
            <a:ext cx="817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field lines show that a positive charge moves </a:t>
            </a:r>
            <a:r>
              <a:rPr lang="en-GB" altLang="en-US" b="1"/>
              <a:t>away from</a:t>
            </a:r>
            <a:r>
              <a:rPr lang="en-GB" altLang="en-US"/>
              <a:t> another positive charge. </a:t>
            </a:r>
          </a:p>
        </p:txBody>
      </p:sp>
      <p:sp>
        <p:nvSpPr>
          <p:cNvPr id="18437" name="Title 55">
            <a:extLst>
              <a:ext uri="{FF2B5EF4-FFF2-40B4-BE49-F238E27FC236}">
                <a16:creationId xmlns:a16="http://schemas.microsoft.com/office/drawing/2014/main" id="{55F39367-1964-4570-B228-7CB2A3C78F8D}"/>
              </a:ext>
            </a:extLst>
          </p:cNvPr>
          <p:cNvSpPr>
            <a:spLocks noGrp="1"/>
          </p:cNvSpPr>
          <p:nvPr>
            <p:ph type="title"/>
          </p:nvPr>
        </p:nvSpPr>
        <p:spPr/>
        <p:txBody>
          <a:bodyPr/>
          <a:lstStyle/>
          <a:p>
            <a:r>
              <a:rPr lang="en-GB" altLang="en-US" dirty="0"/>
              <a:t>Electric field lines for like charges</a:t>
            </a:r>
          </a:p>
        </p:txBody>
      </p:sp>
      <p:sp>
        <p:nvSpPr>
          <p:cNvPr id="55" name="Rectangle 54">
            <a:extLst>
              <a:ext uri="{FF2B5EF4-FFF2-40B4-BE49-F238E27FC236}">
                <a16:creationId xmlns:a16="http://schemas.microsoft.com/office/drawing/2014/main" id="{84E23D8C-53C2-40DC-BF62-6676C9CD9724}"/>
              </a:ext>
            </a:extLst>
          </p:cNvPr>
          <p:cNvSpPr>
            <a:spLocks noChangeArrowheads="1"/>
          </p:cNvSpPr>
          <p:nvPr/>
        </p:nvSpPr>
        <p:spPr bwMode="auto">
          <a:xfrm>
            <a:off x="360363" y="3281363"/>
            <a:ext cx="37084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Remember, the field lines do </a:t>
            </a:r>
            <a:r>
              <a:rPr lang="en-GB" altLang="en-US" b="1" dirty="0"/>
              <a:t>not</a:t>
            </a:r>
            <a:r>
              <a:rPr lang="en-GB" altLang="en-US" dirty="0"/>
              <a:t> cross – instead, they “avoid” each other, indicating the two positive charges </a:t>
            </a:r>
            <a:r>
              <a:rPr lang="en-GB" altLang="en-US" b="1" dirty="0">
                <a:solidFill>
                  <a:srgbClr val="286DA6"/>
                </a:solidFill>
              </a:rPr>
              <a:t>repel</a:t>
            </a:r>
            <a:r>
              <a:rPr lang="en-GB" altLang="en-US" dirty="0"/>
              <a:t> each other. </a:t>
            </a:r>
          </a:p>
        </p:txBody>
      </p:sp>
      <p:sp>
        <p:nvSpPr>
          <p:cNvPr id="56" name="Rectangle 55">
            <a:extLst>
              <a:ext uri="{FF2B5EF4-FFF2-40B4-BE49-F238E27FC236}">
                <a16:creationId xmlns:a16="http://schemas.microsoft.com/office/drawing/2014/main" id="{07C07494-35D2-4B01-BE20-8511726E7943}"/>
              </a:ext>
            </a:extLst>
          </p:cNvPr>
          <p:cNvSpPr>
            <a:spLocks noChangeArrowheads="1"/>
          </p:cNvSpPr>
          <p:nvPr/>
        </p:nvSpPr>
        <p:spPr bwMode="auto">
          <a:xfrm>
            <a:off x="354013" y="5634038"/>
            <a:ext cx="8426450" cy="461962"/>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would the field lines of two negative charges look like?</a:t>
            </a:r>
          </a:p>
        </p:txBody>
      </p:sp>
      <p:pic>
        <p:nvPicPr>
          <p:cNvPr id="58" name="Picture 57" descr="Electricfields_repel.png">
            <a:extLst>
              <a:ext uri="{FF2B5EF4-FFF2-40B4-BE49-F238E27FC236}">
                <a16:creationId xmlns:a16="http://schemas.microsoft.com/office/drawing/2014/main" id="{99FD5C57-CBB3-4BE5-B6A0-67579A74BE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2851150"/>
            <a:ext cx="4543425"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6F6DC459-B29E-4DA4-99D1-35929D5656D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7D36733D-B727-4FDE-8038-CC483362021C}"/>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9">
            <a:extLst>
              <a:ext uri="{FF2B5EF4-FFF2-40B4-BE49-F238E27FC236}">
                <a16:creationId xmlns:a16="http://schemas.microsoft.com/office/drawing/2014/main" id="{D831E411-543E-449D-B986-2A21CB45E23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5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P spid="55" grpId="0"/>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a:extLst>
              <a:ext uri="{FF2B5EF4-FFF2-40B4-BE49-F238E27FC236}">
                <a16:creationId xmlns:a16="http://schemas.microsoft.com/office/drawing/2014/main" id="{9F5D7913-9B39-4DB4-8C93-CB232E50297E}"/>
              </a:ext>
            </a:extLst>
          </p:cNvPr>
          <p:cNvSpPr>
            <a:spLocks noGrp="1"/>
          </p:cNvSpPr>
          <p:nvPr>
            <p:ph type="title"/>
          </p:nvPr>
        </p:nvSpPr>
        <p:spPr/>
        <p:txBody>
          <a:bodyPr/>
          <a:lstStyle/>
          <a:p>
            <a:pPr eaLnBrk="1" hangingPunct="1"/>
            <a:r>
              <a:rPr lang="en-GB" altLang="en-US" dirty="0"/>
              <a:t>The shape of an electric field</a:t>
            </a:r>
          </a:p>
        </p:txBody>
      </p:sp>
      <p:pic>
        <p:nvPicPr>
          <p:cNvPr id="6" name="Picture 5">
            <a:extLst>
              <a:ext uri="{FF2B5EF4-FFF2-40B4-BE49-F238E27FC236}">
                <a16:creationId xmlns:a16="http://schemas.microsoft.com/office/drawing/2014/main" id="{08A08133-F060-467E-8426-7F9B1A53A1C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CA378226-9100-4E77-A8BB-90B94550EB7D}"/>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6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45AFA44-88C9-4374-80A5-2B4DF6AF3327}"/>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7">
            <a:extLst>
              <a:ext uri="{FF2B5EF4-FFF2-40B4-BE49-F238E27FC236}">
                <a16:creationId xmlns:a16="http://schemas.microsoft.com/office/drawing/2014/main" id="{F50D6FBA-9418-4B91-B35D-E4FD186B7711}"/>
              </a:ext>
            </a:extLst>
          </p:cNvPr>
          <p:cNvSpPr>
            <a:spLocks noGrp="1"/>
          </p:cNvSpPr>
          <p:nvPr>
            <p:ph type="title"/>
          </p:nvPr>
        </p:nvSpPr>
        <p:spPr/>
        <p:txBody>
          <a:bodyPr/>
          <a:lstStyle/>
          <a:p>
            <a:r>
              <a:rPr lang="en-GB" altLang="en-US" dirty="0"/>
              <a:t>Energy in electric fields</a:t>
            </a:r>
          </a:p>
        </p:txBody>
      </p:sp>
      <p:sp>
        <p:nvSpPr>
          <p:cNvPr id="19460" name="Rectangle 3">
            <a:extLst>
              <a:ext uri="{FF2B5EF4-FFF2-40B4-BE49-F238E27FC236}">
                <a16:creationId xmlns:a16="http://schemas.microsoft.com/office/drawing/2014/main" id="{F99A1421-2856-4F0A-AC3C-6B313DFF9C57}"/>
              </a:ext>
            </a:extLst>
          </p:cNvPr>
          <p:cNvSpPr>
            <a:spLocks noChangeArrowheads="1"/>
          </p:cNvSpPr>
          <p:nvPr/>
        </p:nvSpPr>
        <p:spPr bwMode="auto">
          <a:xfrm>
            <a:off x="358775" y="788988"/>
            <a:ext cx="8616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Energy is stored in electric fields in the same way that it is stored in gravitational and magnetic fields. The energy stored in an electric field is called </a:t>
            </a:r>
            <a:r>
              <a:rPr lang="en-GB" altLang="en-US" b="1" dirty="0">
                <a:solidFill>
                  <a:srgbClr val="286DA6"/>
                </a:solidFill>
              </a:rPr>
              <a:t>electric potential energy</a:t>
            </a:r>
            <a:r>
              <a:rPr lang="en-GB" altLang="en-US" dirty="0"/>
              <a:t>.</a:t>
            </a:r>
          </a:p>
        </p:txBody>
      </p:sp>
      <p:sp>
        <p:nvSpPr>
          <p:cNvPr id="29" name="Rectangle 28">
            <a:extLst>
              <a:ext uri="{FF2B5EF4-FFF2-40B4-BE49-F238E27FC236}">
                <a16:creationId xmlns:a16="http://schemas.microsoft.com/office/drawing/2014/main" id="{CE5384D8-EFE2-4311-AAE8-84A2F31404E5}"/>
              </a:ext>
            </a:extLst>
          </p:cNvPr>
          <p:cNvSpPr>
            <a:spLocks noChangeArrowheads="1"/>
          </p:cNvSpPr>
          <p:nvPr/>
        </p:nvSpPr>
        <p:spPr bwMode="auto">
          <a:xfrm>
            <a:off x="358775" y="2138627"/>
            <a:ext cx="83871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energy stored in the electric field between two charges depends on the charges and the distance between them.</a:t>
            </a:r>
          </a:p>
        </p:txBody>
      </p:sp>
      <p:sp>
        <p:nvSpPr>
          <p:cNvPr id="40" name="Rectangle 39">
            <a:extLst>
              <a:ext uri="{FF2B5EF4-FFF2-40B4-BE49-F238E27FC236}">
                <a16:creationId xmlns:a16="http://schemas.microsoft.com/office/drawing/2014/main" id="{04FE006E-78BA-44BF-9BFB-7DD78DAF08FC}"/>
              </a:ext>
            </a:extLst>
          </p:cNvPr>
          <p:cNvSpPr>
            <a:spLocks noChangeArrowheads="1"/>
          </p:cNvSpPr>
          <p:nvPr/>
        </p:nvSpPr>
        <p:spPr bwMode="auto">
          <a:xfrm>
            <a:off x="358775" y="3118934"/>
            <a:ext cx="527822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energy stored in the field between a positive and a negative charge </a:t>
            </a:r>
            <a:r>
              <a:rPr lang="en-GB" altLang="en-US" b="1" dirty="0"/>
              <a:t>increases</a:t>
            </a:r>
            <a:r>
              <a:rPr lang="en-GB" altLang="en-US" dirty="0"/>
              <a:t> as the distance between the charges increases.</a:t>
            </a:r>
          </a:p>
        </p:txBody>
      </p:sp>
      <p:pic>
        <p:nvPicPr>
          <p:cNvPr id="11" name="Picture 10">
            <a:extLst>
              <a:ext uri="{FF2B5EF4-FFF2-40B4-BE49-F238E27FC236}">
                <a16:creationId xmlns:a16="http://schemas.microsoft.com/office/drawing/2014/main" id="{F2D6EE6A-5698-44C5-A83F-D2A1F2776F1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A6952EB0-C409-4736-96C5-BEE0E06A0D39}"/>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13" name="Rectangle 12">
            <a:extLst>
              <a:ext uri="{FF2B5EF4-FFF2-40B4-BE49-F238E27FC236}">
                <a16:creationId xmlns:a16="http://schemas.microsoft.com/office/drawing/2014/main" id="{1C779E2A-4134-4C88-8BB0-607B72ED0AC5}"/>
              </a:ext>
            </a:extLst>
          </p:cNvPr>
          <p:cNvSpPr>
            <a:spLocks noChangeArrowheads="1"/>
          </p:cNvSpPr>
          <p:nvPr/>
        </p:nvSpPr>
        <p:spPr bwMode="auto">
          <a:xfrm>
            <a:off x="3639864" y="4837905"/>
            <a:ext cx="527822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energy stored in the field between two positive or two negative charges </a:t>
            </a:r>
            <a:r>
              <a:rPr lang="en-GB" altLang="en-US" b="1" dirty="0"/>
              <a:t>decreases</a:t>
            </a:r>
            <a:r>
              <a:rPr lang="en-GB" altLang="en-US" dirty="0"/>
              <a:t> as the distance between the charges increases.</a:t>
            </a:r>
          </a:p>
        </p:txBody>
      </p:sp>
      <p:pic>
        <p:nvPicPr>
          <p:cNvPr id="14" name="Picture 18" descr="ironfilings_SAMPLE2">
            <a:extLst>
              <a:ext uri="{FF2B5EF4-FFF2-40B4-BE49-F238E27FC236}">
                <a16:creationId xmlns:a16="http://schemas.microsoft.com/office/drawing/2014/main" id="{74609C07-1436-44CA-A14F-754B77CD87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8713" y="3073192"/>
            <a:ext cx="3091221" cy="164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Electricfields_repel.png">
            <a:extLst>
              <a:ext uri="{FF2B5EF4-FFF2-40B4-BE49-F238E27FC236}">
                <a16:creationId xmlns:a16="http://schemas.microsoft.com/office/drawing/2014/main" id="{708C67EE-41A3-4CC9-857C-972242BAA81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753" y="4799166"/>
            <a:ext cx="3091220" cy="164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a:extLst>
              <a:ext uri="{FF2B5EF4-FFF2-40B4-BE49-F238E27FC236}">
                <a16:creationId xmlns:a16="http://schemas.microsoft.com/office/drawing/2014/main" id="{C3BAC9CA-4D3C-4477-90A0-6F8112D8D4A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0"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0aW7tu0f"/>
  <p:tag name="ARTICULATE_DESIGN_ID_5_DEFAULT DESIGN" val="anXgtI8u"/>
  <p:tag name="ARTICULATE_DESIGN_ID_1_DEFAULT DESIGN" val="XZpT4aIq"/>
  <p:tag name="ARTICULATE_DESIGN_ID_6_DEFAULT DESIGN" val="uwtNY2jd"/>
  <p:tag name="ARTICULATE_DESIGN_ID_3_DEFAULT DESIGN" val="WmjAczwM"/>
  <p:tag name="ARTICULATE_DESIGN_ID_2_DEFAULT DESIGN" val="1OBahHzx"/>
  <p:tag name="ARTICULATE_DESIGN_ID_4_DEFAULT DESIGN" val="6szngzK4"/>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15521</TotalTime>
  <Words>2041</Words>
  <Application>Microsoft Office PowerPoint</Application>
  <PresentationFormat>On-screen Show (4:3)</PresentationFormat>
  <Paragraphs>191</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Times New Roman</vt:lpstr>
      <vt:lpstr>Wingdings</vt:lpstr>
      <vt:lpstr>Arial</vt:lpstr>
      <vt:lpstr>Wingdings 2</vt:lpstr>
      <vt:lpstr>1_Default Design</vt:lpstr>
      <vt:lpstr>6_Default Design</vt:lpstr>
      <vt:lpstr>Electric Fields</vt:lpstr>
      <vt:lpstr>Information</vt:lpstr>
      <vt:lpstr>Forces and fields</vt:lpstr>
      <vt:lpstr>Charges and electric fields</vt:lpstr>
      <vt:lpstr>Drawing electric fields</vt:lpstr>
      <vt:lpstr>Electric field lines for unlike charges</vt:lpstr>
      <vt:lpstr>Electric field lines for like charges</vt:lpstr>
      <vt:lpstr>The shape of an electric field</vt:lpstr>
      <vt:lpstr>Energy in electric fields</vt:lpstr>
      <vt:lpstr>Changes in electric potential energy</vt:lpstr>
      <vt:lpstr>How big are electric fields? </vt:lpstr>
      <vt:lpstr>Effect of distance and charge on force</vt:lpstr>
      <vt:lpstr>Inverse square law</vt:lpstr>
      <vt:lpstr>Coulomb’s experiments</vt:lpstr>
      <vt:lpstr>Coulomb’s law</vt:lpstr>
      <vt:lpstr>Comparing electric and gravitational forces</vt:lpstr>
      <vt:lpstr>Coulomb’s law calculations</vt:lpstr>
      <vt:lpstr>Coulomb’s law: true or false?</vt:lpstr>
      <vt:lpstr>The electric force and contact forces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Fields</dc:title>
  <dc:subject>Boardworks High School Physical Science</dc:subject>
  <dc:creator>Boardworks</dc:creator>
  <cp:lastModifiedBy>Tim Crilly</cp:lastModifiedBy>
  <cp:revision>632</cp:revision>
  <dcterms:created xsi:type="dcterms:W3CDTF">2003-10-06T13:07:42Z</dcterms:created>
  <dcterms:modified xsi:type="dcterms:W3CDTF">2019-01-31T15:30:10Z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F4175801-1BA4-43E9-AD4B-3FF9C46FBEC3</vt:lpwstr>
  </property>
  <property fmtid="{D5CDD505-2E9C-101B-9397-08002B2CF9AE}" pid="3" name="ArticulatePath">
    <vt:lpwstr>Electric Fields</vt:lpwstr>
  </property>
</Properties>
</file>