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ctiveX/activeX1.xml" ContentType="application/vnd.ms-office.activeX+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ctiveX/activeX2.xml" ContentType="application/vnd.ms-office.activeX+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ctiveX/activeX3.xml" ContentType="application/vnd.ms-office.activeX+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299" r:id="rId1"/>
    <p:sldMasterId id="2147485314" r:id="rId2"/>
  </p:sldMasterIdLst>
  <p:notesMasterIdLst>
    <p:notesMasterId r:id="rId27"/>
  </p:notesMasterIdLst>
  <p:handoutMasterIdLst>
    <p:handoutMasterId r:id="rId28"/>
  </p:handoutMasterIdLst>
  <p:sldIdLst>
    <p:sldId id="430" r:id="rId3"/>
    <p:sldId id="558" r:id="rId4"/>
    <p:sldId id="486" r:id="rId5"/>
    <p:sldId id="487" r:id="rId6"/>
    <p:sldId id="536" r:id="rId7"/>
    <p:sldId id="548" r:id="rId8"/>
    <p:sldId id="543" r:id="rId9"/>
    <p:sldId id="537" r:id="rId10"/>
    <p:sldId id="539" r:id="rId11"/>
    <p:sldId id="540" r:id="rId12"/>
    <p:sldId id="541" r:id="rId13"/>
    <p:sldId id="542" r:id="rId14"/>
    <p:sldId id="557" r:id="rId15"/>
    <p:sldId id="545" r:id="rId16"/>
    <p:sldId id="500" r:id="rId17"/>
    <p:sldId id="551" r:id="rId18"/>
    <p:sldId id="552" r:id="rId19"/>
    <p:sldId id="549" r:id="rId20"/>
    <p:sldId id="509" r:id="rId21"/>
    <p:sldId id="510" r:id="rId22"/>
    <p:sldId id="506" r:id="rId23"/>
    <p:sldId id="507" r:id="rId24"/>
    <p:sldId id="538" r:id="rId25"/>
    <p:sldId id="501" r:id="rId26"/>
  </p:sldIdLst>
  <p:sldSz cx="9144000" cy="6858000" type="screen4x3"/>
  <p:notesSz cx="6858000" cy="9296400"/>
  <p:embeddedFontLst>
    <p:embeddedFont>
      <p:font typeface="Wingdings 2" panose="05020102010507070707" pitchFamily="18" charset="2"/>
      <p:regular r:id="rId29"/>
    </p:embeddedFont>
  </p:embeddedFont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97">
          <p15:clr>
            <a:srgbClr val="A4A3A4"/>
          </p15:clr>
        </p15:guide>
        <p15:guide id="2" orient="horz" pos="3884" userDrawn="1">
          <p15:clr>
            <a:srgbClr val="A4A3A4"/>
          </p15:clr>
        </p15:guide>
        <p15:guide id="3" pos="5547">
          <p15:clr>
            <a:srgbClr val="A4A3A4"/>
          </p15:clr>
        </p15:guide>
        <p15:guide id="4" pos="22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286DA6"/>
    <a:srgbClr val="BEDAF0"/>
    <a:srgbClr val="FFFFFF"/>
    <a:srgbClr val="010066"/>
    <a:srgbClr val="CC0099"/>
    <a:srgbClr val="33CC33"/>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083" autoAdjust="0"/>
  </p:normalViewPr>
  <p:slideViewPr>
    <p:cSldViewPr snapToGrid="0">
      <p:cViewPr>
        <p:scale>
          <a:sx n="85" d="100"/>
          <a:sy n="85" d="100"/>
        </p:scale>
        <p:origin x="618" y="162"/>
      </p:cViewPr>
      <p:guideLst>
        <p:guide orient="horz" pos="497"/>
        <p:guide orient="horz" pos="3884"/>
        <p:guide pos="5547"/>
        <p:guide pos="226"/>
      </p:guideLst>
    </p:cSldViewPr>
  </p:slideViewPr>
  <p:outlineViewPr>
    <p:cViewPr>
      <p:scale>
        <a:sx n="33" d="100"/>
        <a:sy n="33" d="100"/>
      </p:scale>
      <p:origin x="0" y="-9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182003D5-E041-4431-90B9-519F5BF7D5B1}"/>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109ACA4-8C02-4E73-88DB-4516C4D02259}" type="slidenum">
              <a:rPr lang="en-GB" altLang="en-US"/>
              <a:pPr/>
              <a:t>‹#›</a:t>
            </a:fld>
            <a:endParaRPr lang="en-GB" altLang="en-US"/>
          </a:p>
        </p:txBody>
      </p:sp>
      <p:sp>
        <p:nvSpPr>
          <p:cNvPr id="5" name="Rectangle 7">
            <a:extLst>
              <a:ext uri="{FF2B5EF4-FFF2-40B4-BE49-F238E27FC236}">
                <a16:creationId xmlns:a16="http://schemas.microsoft.com/office/drawing/2014/main" id="{0A4A84D4-A6F3-4AB6-BFFB-2888A81D08D5}"/>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6" name="Rectangle 9">
            <a:extLst>
              <a:ext uri="{FF2B5EF4-FFF2-40B4-BE49-F238E27FC236}">
                <a16:creationId xmlns:a16="http://schemas.microsoft.com/office/drawing/2014/main" id="{21DA566F-F232-4F85-B7D8-BC70D7E4C7BD}"/>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33430771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E2184311-F353-46EE-A760-197A1186872E}"/>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7AD6673-BFD9-4684-8BE4-2152FDEDD10D}"/>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26D82322-E41E-4EA4-93A1-B35D88265757}"/>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85A5DE3F-6627-44A4-8FC2-0D7BD41F0964}" type="slidenum">
              <a:rPr lang="en-US" altLang="en-US"/>
              <a:pPr/>
              <a:t>‹#›</a:t>
            </a:fld>
            <a:endParaRPr lang="en-US" altLang="en-US"/>
          </a:p>
        </p:txBody>
      </p:sp>
      <p:sp>
        <p:nvSpPr>
          <p:cNvPr id="7" name="Rectangle 9">
            <a:extLst>
              <a:ext uri="{FF2B5EF4-FFF2-40B4-BE49-F238E27FC236}">
                <a16:creationId xmlns:a16="http://schemas.microsoft.com/office/drawing/2014/main" id="{7A5B8820-7AF0-48B7-8415-961CA6A7EF00}"/>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8" name="Rectangle 9">
            <a:extLst>
              <a:ext uri="{FF2B5EF4-FFF2-40B4-BE49-F238E27FC236}">
                <a16:creationId xmlns:a16="http://schemas.microsoft.com/office/drawing/2014/main" id="{8CB3644A-A346-436B-9D93-E1D6DDCDCECE}"/>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915029095"/>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69111024-EEC8-4759-8E61-7BBB7A7D1F6C}"/>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6154FE4-FAF2-4928-8A8A-A6D1405765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237B842B-6811-4E21-8878-144D628F20A1}"/>
              </a:ext>
            </a:extLst>
          </p:cNvPr>
          <p:cNvSpPr>
            <a:spLocks noGrp="1"/>
          </p:cNvSpPr>
          <p:nvPr>
            <p:ph type="sldNum" sz="quarter" idx="10"/>
          </p:nvPr>
        </p:nvSpPr>
        <p:spPr/>
        <p:txBody>
          <a:bodyPr/>
          <a:lstStyle/>
          <a:p>
            <a:fld id="{85A5DE3F-6627-44A4-8FC2-0D7BD41F0964}"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EB2C89EE-C504-418B-9B90-8DF597526185}"/>
              </a:ext>
            </a:extLst>
          </p:cNvPr>
          <p:cNvSpPr>
            <a:spLocks noGrp="1" noRot="1" noChangeAspect="1" noTextEdit="1"/>
          </p:cNvSpPr>
          <p:nvPr>
            <p:ph type="sldImg"/>
          </p:nvPr>
        </p:nvSpPr>
        <p:spPr>
          <a:ln/>
        </p:spPr>
      </p:sp>
      <p:sp>
        <p:nvSpPr>
          <p:cNvPr id="50179" name="Notes Placeholder 2">
            <a:extLst>
              <a:ext uri="{FF2B5EF4-FFF2-40B4-BE49-F238E27FC236}">
                <a16:creationId xmlns:a16="http://schemas.microsoft.com/office/drawing/2014/main" id="{811AD2A2-D6A0-4633-9876-EC711C6F90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Fuses are safety devices that are deliberately intended to fail if excessive amounts of current pass through a circuit.  </a:t>
            </a:r>
          </a:p>
        </p:txBody>
      </p:sp>
      <p:sp>
        <p:nvSpPr>
          <p:cNvPr id="2" name="Slide Number Placeholder 1">
            <a:extLst>
              <a:ext uri="{FF2B5EF4-FFF2-40B4-BE49-F238E27FC236}">
                <a16:creationId xmlns:a16="http://schemas.microsoft.com/office/drawing/2014/main" id="{4BD02E8F-B9F6-47C6-B39C-9CF7A66F3DD6}"/>
              </a:ext>
            </a:extLst>
          </p:cNvPr>
          <p:cNvSpPr>
            <a:spLocks noGrp="1"/>
          </p:cNvSpPr>
          <p:nvPr>
            <p:ph type="sldNum" sz="quarter" idx="10"/>
          </p:nvPr>
        </p:nvSpPr>
        <p:spPr/>
        <p:txBody>
          <a:bodyPr/>
          <a:lstStyle/>
          <a:p>
            <a:fld id="{85A5DE3F-6627-44A4-8FC2-0D7BD41F0964}"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FED9D5DC-6FB4-4072-AB9C-F1B8E78B666E}"/>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824C40E9-5540-4346-9421-EB921B4310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Diodes are usually made of semiconducting materials and are employed in many different electrical devices, from radios to lighting. </a:t>
            </a:r>
          </a:p>
          <a:p>
            <a:pPr>
              <a:spcBef>
                <a:spcPts val="432"/>
              </a:spcBef>
            </a:pPr>
            <a:endParaRPr lang="en-GB" altLang="en-US" dirty="0">
              <a:latin typeface="Arial" panose="020B0604020202020204" pitchFamily="34" charset="0"/>
            </a:endParaRPr>
          </a:p>
          <a:p>
            <a:pPr>
              <a:spcBef>
                <a:spcPts val="432"/>
              </a:spcBef>
            </a:pPr>
            <a:r>
              <a:rPr lang="en-GB" altLang="en-US" dirty="0">
                <a:latin typeface="Arial" panose="020B0604020202020204" pitchFamily="34" charset="0"/>
              </a:rPr>
              <a:t>For more information about energy transfers, including electrical energy transfers, please refer to the </a:t>
            </a:r>
            <a:r>
              <a:rPr lang="en-GB" altLang="en-US" i="1" dirty="0">
                <a:latin typeface="Arial" panose="020B0604020202020204" pitchFamily="34" charset="0"/>
              </a:rPr>
              <a:t>Energy Transfers </a:t>
            </a:r>
            <a:r>
              <a:rPr lang="en-GB" altLang="en-US" dirty="0">
                <a:latin typeface="Arial" panose="020B0604020202020204" pitchFamily="34" charset="0"/>
              </a:rPr>
              <a:t>presentation. </a:t>
            </a:r>
          </a:p>
        </p:txBody>
      </p:sp>
      <p:sp>
        <p:nvSpPr>
          <p:cNvPr id="2" name="Slide Number Placeholder 1">
            <a:extLst>
              <a:ext uri="{FF2B5EF4-FFF2-40B4-BE49-F238E27FC236}">
                <a16:creationId xmlns:a16="http://schemas.microsoft.com/office/drawing/2014/main" id="{37AD2874-5BCB-42C6-9CFF-0247068C3A27}"/>
              </a:ext>
            </a:extLst>
          </p:cNvPr>
          <p:cNvSpPr>
            <a:spLocks noGrp="1"/>
          </p:cNvSpPr>
          <p:nvPr>
            <p:ph type="sldNum" sz="quarter" idx="10"/>
          </p:nvPr>
        </p:nvSpPr>
        <p:spPr/>
        <p:txBody>
          <a:bodyPr/>
          <a:lstStyle/>
          <a:p>
            <a:fld id="{85A5DE3F-6627-44A4-8FC2-0D7BD41F0964}"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412F82F8-93AC-40BD-825C-9C66567BC28D}"/>
              </a:ext>
            </a:extLst>
          </p:cNvPr>
          <p:cNvSpPr>
            <a:spLocks noGrp="1" noRot="1" noChangeAspect="1" noTextEdit="1"/>
          </p:cNvSpPr>
          <p:nvPr>
            <p:ph type="sldImg"/>
          </p:nvPr>
        </p:nvSpPr>
        <p:spPr>
          <a:ln/>
        </p:spPr>
      </p:sp>
      <p:sp>
        <p:nvSpPr>
          <p:cNvPr id="52227" name="Notes Placeholder 2">
            <a:extLst>
              <a:ext uri="{FF2B5EF4-FFF2-40B4-BE49-F238E27FC236}">
                <a16:creationId xmlns:a16="http://schemas.microsoft.com/office/drawing/2014/main" id="{4AD44B8C-8AE4-4190-88B4-40679623ED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A6A10460-0AEC-4981-B560-D653F763E2E6}"/>
              </a:ext>
            </a:extLst>
          </p:cNvPr>
          <p:cNvSpPr>
            <a:spLocks noGrp="1"/>
          </p:cNvSpPr>
          <p:nvPr>
            <p:ph type="sldNum" sz="quarter" idx="10"/>
          </p:nvPr>
        </p:nvSpPr>
        <p:spPr/>
        <p:txBody>
          <a:bodyPr/>
          <a:lstStyle/>
          <a:p>
            <a:fld id="{85A5DE3F-6627-44A4-8FC2-0D7BD41F0964}"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B5CD5CF1-8573-439C-A476-A2D466F36967}"/>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5A08C825-3DCE-48E9-816B-B6595B0F70F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This activity could be used to check students’ understanding of the circuit component information presented in the preceding slides. </a:t>
            </a:r>
          </a:p>
        </p:txBody>
      </p:sp>
      <p:sp>
        <p:nvSpPr>
          <p:cNvPr id="2" name="Slide Number Placeholder 1">
            <a:extLst>
              <a:ext uri="{FF2B5EF4-FFF2-40B4-BE49-F238E27FC236}">
                <a16:creationId xmlns:a16="http://schemas.microsoft.com/office/drawing/2014/main" id="{0D5A28BC-E507-494D-BD27-B8C8723DD483}"/>
              </a:ext>
            </a:extLst>
          </p:cNvPr>
          <p:cNvSpPr>
            <a:spLocks noGrp="1"/>
          </p:cNvSpPr>
          <p:nvPr>
            <p:ph type="sldNum" sz="quarter" idx="10"/>
          </p:nvPr>
        </p:nvSpPr>
        <p:spPr/>
        <p:txBody>
          <a:bodyPr/>
          <a:lstStyle/>
          <a:p>
            <a:fld id="{85A5DE3F-6627-44A4-8FC2-0D7BD41F0964}" type="slidenum">
              <a:rPr lang="en-US" altLang="en-US" smtClean="0"/>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8908341F-5EFA-42FD-BE37-DE2350E1EDE9}"/>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677C750E-DD4C-4EBB-8D0D-3F3AC0294F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60CBB489-6187-4478-822B-730BD9549CC1}"/>
              </a:ext>
            </a:extLst>
          </p:cNvPr>
          <p:cNvSpPr>
            <a:spLocks noGrp="1"/>
          </p:cNvSpPr>
          <p:nvPr>
            <p:ph type="sldNum" sz="quarter" idx="10"/>
          </p:nvPr>
        </p:nvSpPr>
        <p:spPr/>
        <p:txBody>
          <a:bodyPr/>
          <a:lstStyle/>
          <a:p>
            <a:fld id="{85A5DE3F-6627-44A4-8FC2-0D7BD41F0964}" type="slidenum">
              <a:rPr lang="en-US" altLang="en-US" smtClean="0"/>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a:extLst>
              <a:ext uri="{FF2B5EF4-FFF2-40B4-BE49-F238E27FC236}">
                <a16:creationId xmlns:a16="http://schemas.microsoft.com/office/drawing/2014/main" id="{50E7FE41-219B-4D69-85B7-5C948D6AB79B}"/>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61AE5C83-A3A5-4CCC-A18C-A66015182D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As is typical, the image assumes that charge is flowing in the direction of conventional current (positive to negative), rather than the direction of electron flow (negative to positive, since electrons are negatively charged). Slides 19 and 20 go into detail about conventional current and direction of charge carriers in an electric circuit. </a:t>
            </a:r>
          </a:p>
        </p:txBody>
      </p:sp>
      <p:sp>
        <p:nvSpPr>
          <p:cNvPr id="2" name="Slide Number Placeholder 1">
            <a:extLst>
              <a:ext uri="{FF2B5EF4-FFF2-40B4-BE49-F238E27FC236}">
                <a16:creationId xmlns:a16="http://schemas.microsoft.com/office/drawing/2014/main" id="{3F46CD4D-8C47-4C84-B48D-A9E84F492F26}"/>
              </a:ext>
            </a:extLst>
          </p:cNvPr>
          <p:cNvSpPr>
            <a:spLocks noGrp="1"/>
          </p:cNvSpPr>
          <p:nvPr>
            <p:ph type="sldNum" sz="quarter" idx="10"/>
          </p:nvPr>
        </p:nvSpPr>
        <p:spPr/>
        <p:txBody>
          <a:bodyPr/>
          <a:lstStyle/>
          <a:p>
            <a:fld id="{85A5DE3F-6627-44A4-8FC2-0D7BD41F0964}" type="slidenum">
              <a:rPr lang="en-US" altLang="en-US" smtClean="0"/>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a:extLst>
              <a:ext uri="{FF2B5EF4-FFF2-40B4-BE49-F238E27FC236}">
                <a16:creationId xmlns:a16="http://schemas.microsoft.com/office/drawing/2014/main" id="{CE6CCAF9-89AD-4C7B-A0EF-705B5D396568}"/>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6B3DA106-13E0-41F0-947A-22ECC07DE9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Ask students to discuss what effect the different resistances will have before moving to the next slide, where the splitting of the current is explained and illustrated.</a:t>
            </a:r>
          </a:p>
        </p:txBody>
      </p:sp>
      <p:sp>
        <p:nvSpPr>
          <p:cNvPr id="2" name="Slide Number Placeholder 1">
            <a:extLst>
              <a:ext uri="{FF2B5EF4-FFF2-40B4-BE49-F238E27FC236}">
                <a16:creationId xmlns:a16="http://schemas.microsoft.com/office/drawing/2014/main" id="{0F0D7065-9BA5-4BD6-B1FC-F1DBC0CEEC4E}"/>
              </a:ext>
            </a:extLst>
          </p:cNvPr>
          <p:cNvSpPr>
            <a:spLocks noGrp="1"/>
          </p:cNvSpPr>
          <p:nvPr>
            <p:ph type="sldNum" sz="quarter" idx="10"/>
          </p:nvPr>
        </p:nvSpPr>
        <p:spPr/>
        <p:txBody>
          <a:bodyPr/>
          <a:lstStyle/>
          <a:p>
            <a:fld id="{85A5DE3F-6627-44A4-8FC2-0D7BD41F0964}" type="slidenum">
              <a:rPr lang="en-US" altLang="en-US" smtClean="0"/>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a:extLst>
              <a:ext uri="{FF2B5EF4-FFF2-40B4-BE49-F238E27FC236}">
                <a16:creationId xmlns:a16="http://schemas.microsoft.com/office/drawing/2014/main" id="{02491BF7-780D-4775-80DD-440E6D4E6944}"/>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2CDF1C9A-F72E-48D1-AEE1-5B3775C746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C472F0FB-5F97-49D1-BB9C-A1850C9B78D0}"/>
              </a:ext>
            </a:extLst>
          </p:cNvPr>
          <p:cNvSpPr>
            <a:spLocks noGrp="1"/>
          </p:cNvSpPr>
          <p:nvPr>
            <p:ph type="sldNum" sz="quarter" idx="10"/>
          </p:nvPr>
        </p:nvSpPr>
        <p:spPr/>
        <p:txBody>
          <a:bodyPr/>
          <a:lstStyle/>
          <a:p>
            <a:fld id="{85A5DE3F-6627-44A4-8FC2-0D7BD41F0964}" type="slidenum">
              <a:rPr lang="en-US" altLang="en-US" smtClean="0"/>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a:extLst>
              <a:ext uri="{FF2B5EF4-FFF2-40B4-BE49-F238E27FC236}">
                <a16:creationId xmlns:a16="http://schemas.microsoft.com/office/drawing/2014/main" id="{CD19FE88-3033-46BF-9084-A63CB9B8FA47}"/>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997BC763-123D-424D-BCE3-83CBDBD5D8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66F0314D-E58F-41C2-BC86-27A6EF08C381}"/>
              </a:ext>
            </a:extLst>
          </p:cNvPr>
          <p:cNvSpPr>
            <a:spLocks noGrp="1"/>
          </p:cNvSpPr>
          <p:nvPr>
            <p:ph type="sldNum" sz="quarter" idx="10"/>
          </p:nvPr>
        </p:nvSpPr>
        <p:spPr/>
        <p:txBody>
          <a:bodyPr/>
          <a:lstStyle/>
          <a:p>
            <a:fld id="{85A5DE3F-6627-44A4-8FC2-0D7BD41F0964}" type="slidenum">
              <a:rPr lang="en-US" altLang="en-US" smtClean="0"/>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a16="http://schemas.microsoft.com/office/drawing/2014/main" id="{DBA14865-A8C9-467A-8BB0-9AB6FFF5A7F7}"/>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E2EEC11E-7FEE-4DC8-9F53-6EC46DFC83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Ensure that students are aware that positive charge carriers would be </a:t>
            </a:r>
            <a:r>
              <a:rPr lang="en-GB" altLang="en-US" b="1" dirty="0">
                <a:latin typeface="Arial" panose="020B0604020202020204" pitchFamily="34" charset="0"/>
              </a:rPr>
              <a:t>repelled</a:t>
            </a:r>
            <a:r>
              <a:rPr lang="en-GB" altLang="en-US" dirty="0">
                <a:latin typeface="Arial" panose="020B0604020202020204" pitchFamily="34" charset="0"/>
              </a:rPr>
              <a:t> from the positive terminal of the battery and </a:t>
            </a:r>
            <a:r>
              <a:rPr lang="en-GB" altLang="en-US" b="1" dirty="0">
                <a:latin typeface="Arial" panose="020B0604020202020204" pitchFamily="34" charset="0"/>
              </a:rPr>
              <a:t>attracted</a:t>
            </a:r>
            <a:r>
              <a:rPr lang="en-GB" altLang="en-US" dirty="0">
                <a:latin typeface="Arial" panose="020B0604020202020204" pitchFamily="34" charset="0"/>
              </a:rPr>
              <a:t> to the negative terminal, and vice versa for negative charge carriers. </a:t>
            </a:r>
          </a:p>
        </p:txBody>
      </p:sp>
      <p:sp>
        <p:nvSpPr>
          <p:cNvPr id="2" name="Slide Number Placeholder 1">
            <a:extLst>
              <a:ext uri="{FF2B5EF4-FFF2-40B4-BE49-F238E27FC236}">
                <a16:creationId xmlns:a16="http://schemas.microsoft.com/office/drawing/2014/main" id="{75B86C38-9D02-44D9-999F-AB226FE5BF6F}"/>
              </a:ext>
            </a:extLst>
          </p:cNvPr>
          <p:cNvSpPr>
            <a:spLocks noGrp="1"/>
          </p:cNvSpPr>
          <p:nvPr>
            <p:ph type="sldNum" sz="quarter" idx="10"/>
          </p:nvPr>
        </p:nvSpPr>
        <p:spPr/>
        <p:txBody>
          <a:bodyPr/>
          <a:lstStyle/>
          <a:p>
            <a:fld id="{85A5DE3F-6627-44A4-8FC2-0D7BD41F0964}" type="slidenum">
              <a:rPr lang="en-US" altLang="en-US" smtClean="0"/>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CE818929-8D04-4212-B3AC-788D92410F88}"/>
              </a:ext>
            </a:extLst>
          </p:cNvPr>
          <p:cNvSpPr>
            <a:spLocks noGrp="1"/>
          </p:cNvSpPr>
          <p:nvPr>
            <p:ph type="sldNum" sz="quarter" idx="10"/>
          </p:nvPr>
        </p:nvSpPr>
        <p:spPr/>
        <p:txBody>
          <a:bodyPr/>
          <a:lstStyle/>
          <a:p>
            <a:fld id="{85A5DE3F-6627-44A4-8FC2-0D7BD41F0964}" type="slidenum">
              <a:rPr lang="en-US" altLang="en-US" smtClean="0"/>
              <a:pPr/>
              <a:t>2</a:t>
            </a:fld>
            <a:endParaRPr lang="en-US" altLang="en-US"/>
          </a:p>
        </p:txBody>
      </p:sp>
    </p:spTree>
    <p:extLst>
      <p:ext uri="{BB962C8B-B14F-4D97-AF65-F5344CB8AC3E}">
        <p14:creationId xmlns:p14="http://schemas.microsoft.com/office/powerpoint/2010/main" val="38018672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a:extLst>
              <a:ext uri="{FF2B5EF4-FFF2-40B4-BE49-F238E27FC236}">
                <a16:creationId xmlns:a16="http://schemas.microsoft.com/office/drawing/2014/main" id="{16A98224-F139-487B-BBB2-394EDFA97776}"/>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443EB2B1-E191-4340-8129-6B0AE9508A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This animation illustrates how the movement of electricity can be represented in diagrams. It is important to highlight that conventional current represents the movement of electricity as the flow of positive charges from the positive to the negative terminal of the battery. In contrast, electron flow represents the movement of electricity as the flow of negative charges from the negative terminal, as would actually be the case for electrons. </a:t>
            </a:r>
          </a:p>
        </p:txBody>
      </p:sp>
      <p:sp>
        <p:nvSpPr>
          <p:cNvPr id="2" name="Slide Number Placeholder 1">
            <a:extLst>
              <a:ext uri="{FF2B5EF4-FFF2-40B4-BE49-F238E27FC236}">
                <a16:creationId xmlns:a16="http://schemas.microsoft.com/office/drawing/2014/main" id="{246A9AD8-C718-4566-8E16-0F6D8A7CFD19}"/>
              </a:ext>
            </a:extLst>
          </p:cNvPr>
          <p:cNvSpPr>
            <a:spLocks noGrp="1"/>
          </p:cNvSpPr>
          <p:nvPr>
            <p:ph type="sldNum" sz="quarter" idx="10"/>
          </p:nvPr>
        </p:nvSpPr>
        <p:spPr/>
        <p:txBody>
          <a:bodyPr/>
          <a:lstStyle/>
          <a:p>
            <a:fld id="{85A5DE3F-6627-44A4-8FC2-0D7BD41F0964}" type="slidenum">
              <a:rPr lang="en-US" altLang="en-US" smtClean="0"/>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a:extLst>
              <a:ext uri="{FF2B5EF4-FFF2-40B4-BE49-F238E27FC236}">
                <a16:creationId xmlns:a16="http://schemas.microsoft.com/office/drawing/2014/main" id="{9DCCE464-44D0-41A7-822E-53917A92F3C6}"/>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15EDF483-EF1A-4945-B233-5B1B725C2A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113DA20D-D7A2-480F-B82B-CDB8CE068DA2}"/>
              </a:ext>
            </a:extLst>
          </p:cNvPr>
          <p:cNvSpPr>
            <a:spLocks noGrp="1"/>
          </p:cNvSpPr>
          <p:nvPr>
            <p:ph type="sldNum" sz="quarter" idx="10"/>
          </p:nvPr>
        </p:nvSpPr>
        <p:spPr/>
        <p:txBody>
          <a:bodyPr/>
          <a:lstStyle/>
          <a:p>
            <a:fld id="{85A5DE3F-6627-44A4-8FC2-0D7BD41F0964}" type="slidenum">
              <a:rPr lang="en-US" altLang="en-US" smtClean="0"/>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a16="http://schemas.microsoft.com/office/drawing/2014/main" id="{59A09A38-7BE0-4E85-B750-F2BEC7506850}"/>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EB3F34D4-15F6-44FD-B0C4-9125249883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15654068-949F-4FC8-9702-A8E29DC2DC63}"/>
              </a:ext>
            </a:extLst>
          </p:cNvPr>
          <p:cNvSpPr>
            <a:spLocks noGrp="1"/>
          </p:cNvSpPr>
          <p:nvPr>
            <p:ph type="sldNum" sz="quarter" idx="10"/>
          </p:nvPr>
        </p:nvSpPr>
        <p:spPr/>
        <p:txBody>
          <a:bodyPr/>
          <a:lstStyle/>
          <a:p>
            <a:fld id="{85A5DE3F-6627-44A4-8FC2-0D7BD41F0964}" type="slidenum">
              <a:rPr lang="en-US" altLang="en-US" smtClean="0"/>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B694A50-6FED-48A4-BEF3-FB9440920376}"/>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D3BE6912-91B5-4C52-81BD-E65371FCAF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Students could be asked what would happen to the brightness of the bulb if the resistor was removed and why. </a:t>
            </a:r>
          </a:p>
        </p:txBody>
      </p:sp>
      <p:sp>
        <p:nvSpPr>
          <p:cNvPr id="2" name="Slide Number Placeholder 1">
            <a:extLst>
              <a:ext uri="{FF2B5EF4-FFF2-40B4-BE49-F238E27FC236}">
                <a16:creationId xmlns:a16="http://schemas.microsoft.com/office/drawing/2014/main" id="{1EE9FD92-4B2D-46B1-B882-ED265ECDC1C1}"/>
              </a:ext>
            </a:extLst>
          </p:cNvPr>
          <p:cNvSpPr>
            <a:spLocks noGrp="1"/>
          </p:cNvSpPr>
          <p:nvPr>
            <p:ph type="sldNum" sz="quarter" idx="10"/>
          </p:nvPr>
        </p:nvSpPr>
        <p:spPr/>
        <p:txBody>
          <a:bodyPr/>
          <a:lstStyle/>
          <a:p>
            <a:fld id="{85A5DE3F-6627-44A4-8FC2-0D7BD41F0964}" type="slidenum">
              <a:rPr lang="en-US" altLang="en-US" smtClean="0"/>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a:extLst>
              <a:ext uri="{FF2B5EF4-FFF2-40B4-BE49-F238E27FC236}">
                <a16:creationId xmlns:a16="http://schemas.microsoft.com/office/drawing/2014/main" id="{DCE97FA4-D21C-41BF-A91E-A8892DD4B0FF}"/>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31EC4C9B-22A4-4F68-BA3E-172F52E6FC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This multiple-choice activity could be used as a summary exercise to check students’ understanding of circuit diagrams. </a:t>
            </a:r>
            <a:r>
              <a:rPr lang="en-GB" altLang="en-US" dirty="0" err="1">
                <a:latin typeface="Arial" panose="020B0604020202020204" pitchFamily="34" charset="0"/>
              </a:rPr>
              <a:t>Colored</a:t>
            </a:r>
            <a:r>
              <a:rPr lang="en-GB" altLang="en-US" dirty="0">
                <a:latin typeface="Arial" panose="020B0604020202020204" pitchFamily="34" charset="0"/>
              </a:rPr>
              <a:t> voting cards could be used to make this a whole-class exercise. To extend the activity, students could be asked to explain their answers.</a:t>
            </a:r>
          </a:p>
        </p:txBody>
      </p:sp>
      <p:sp>
        <p:nvSpPr>
          <p:cNvPr id="2" name="Slide Number Placeholder 1">
            <a:extLst>
              <a:ext uri="{FF2B5EF4-FFF2-40B4-BE49-F238E27FC236}">
                <a16:creationId xmlns:a16="http://schemas.microsoft.com/office/drawing/2014/main" id="{A5D881D0-0EA7-4546-B0BC-E1A60E3E5D24}"/>
              </a:ext>
            </a:extLst>
          </p:cNvPr>
          <p:cNvSpPr>
            <a:spLocks noGrp="1"/>
          </p:cNvSpPr>
          <p:nvPr>
            <p:ph type="sldNum" sz="quarter" idx="10"/>
          </p:nvPr>
        </p:nvSpPr>
        <p:spPr/>
        <p:txBody>
          <a:bodyPr/>
          <a:lstStyle/>
          <a:p>
            <a:fld id="{85A5DE3F-6627-44A4-8FC2-0D7BD41F0964}" type="slidenum">
              <a:rPr lang="en-US" altLang="en-US" smtClean="0"/>
              <a:pPr/>
              <a:t>24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A804D3F8-1644-486D-81E4-6CCA97155C17}"/>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D5BC7072-B7CA-4F69-862A-E044FE2C6A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A complete circuit is also referred to as a closed circuit. </a:t>
            </a:r>
          </a:p>
          <a:p>
            <a:endParaRPr lang="en-GB" altLang="en-US" dirty="0">
              <a:latin typeface="Arial" panose="020B0604020202020204" pitchFamily="34" charset="0"/>
            </a:endParaRPr>
          </a:p>
          <a:p>
            <a:r>
              <a:rPr lang="en-GB" altLang="en-US" dirty="0">
                <a:latin typeface="Arial" panose="020B0604020202020204" pitchFamily="34" charset="0"/>
              </a:rPr>
              <a:t>For more information about current and potential difference, please refer to the </a:t>
            </a:r>
            <a:r>
              <a:rPr lang="en-GB" altLang="en-US" i="1" dirty="0">
                <a:latin typeface="Arial" panose="020B0604020202020204" pitchFamily="34" charset="0"/>
              </a:rPr>
              <a:t>Current, Resistance and Potential Difference </a:t>
            </a:r>
            <a:r>
              <a:rPr lang="en-GB" altLang="en-US" dirty="0">
                <a:latin typeface="Arial" panose="020B0604020202020204" pitchFamily="34" charset="0"/>
              </a:rPr>
              <a:t>presentation.</a:t>
            </a:r>
          </a:p>
          <a:p>
            <a:endParaRPr lang="en-GB" altLang="en-US" dirty="0">
              <a:latin typeface="Arial" panose="020B0604020202020204" pitchFamily="34" charset="0"/>
            </a:endParaRPr>
          </a:p>
          <a:p>
            <a:r>
              <a:rPr lang="en-GB" altLang="en-US" dirty="0">
                <a:latin typeface="Arial" panose="020B0604020202020204" pitchFamily="34" charset="0"/>
              </a:rPr>
              <a:t>This presentation is accompanied by the worksheet </a:t>
            </a:r>
            <a:r>
              <a:rPr lang="en-GB" altLang="en-US" i="1" dirty="0">
                <a:latin typeface="Arial" panose="020B0604020202020204" pitchFamily="34" charset="0"/>
              </a:rPr>
              <a:t>Electrical Circuits</a:t>
            </a:r>
            <a:r>
              <a:rPr lang="en-GB" altLang="en-US" dirty="0">
                <a:latin typeface="Arial" panose="020B0604020202020204" pitchFamily="34" charset="0"/>
              </a:rPr>
              <a:t>. </a:t>
            </a:r>
          </a:p>
          <a:p>
            <a:endParaRPr lang="en-GB" altLang="en-US" dirty="0">
              <a:latin typeface="Arial" panose="020B0604020202020204" pitchFamily="34" charset="0"/>
            </a:endParaRPr>
          </a:p>
          <a:p>
            <a:pPr eaLnBrk="1" hangingPunct="1"/>
            <a:r>
              <a:rPr lang="en-GB" altLang="en-US" b="1" dirty="0">
                <a:latin typeface="Arial" panose="020B0604020202020204" pitchFamily="34" charset="0"/>
              </a:rPr>
              <a:t>Photo credit:</a:t>
            </a:r>
            <a:r>
              <a:rPr lang="en-GB" altLang="en-US" dirty="0">
                <a:latin typeface="Arial" panose="020B0604020202020204" pitchFamily="34" charset="0"/>
              </a:rPr>
              <a:t> © Scanrail1, shutterstock.com 2018</a:t>
            </a:r>
          </a:p>
        </p:txBody>
      </p:sp>
      <p:sp>
        <p:nvSpPr>
          <p:cNvPr id="2" name="Slide Number Placeholder 1">
            <a:extLst>
              <a:ext uri="{FF2B5EF4-FFF2-40B4-BE49-F238E27FC236}">
                <a16:creationId xmlns:a16="http://schemas.microsoft.com/office/drawing/2014/main" id="{406AF454-E1D4-44A1-98C2-20F67F57BC25}"/>
              </a:ext>
            </a:extLst>
          </p:cNvPr>
          <p:cNvSpPr>
            <a:spLocks noGrp="1"/>
          </p:cNvSpPr>
          <p:nvPr>
            <p:ph type="sldNum" sz="quarter" idx="10"/>
          </p:nvPr>
        </p:nvSpPr>
        <p:spPr/>
        <p:txBody>
          <a:bodyPr/>
          <a:lstStyle/>
          <a:p>
            <a:fld id="{85A5DE3F-6627-44A4-8FC2-0D7BD41F0964}"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a:extLst>
              <a:ext uri="{FF2B5EF4-FFF2-40B4-BE49-F238E27FC236}">
                <a16:creationId xmlns:a16="http://schemas.microsoft.com/office/drawing/2014/main" id="{78068288-DEF3-4C11-85E2-AD0AD61A8757}"/>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0A543BA2-E95C-48EB-8399-67ED0A2DB684}"/>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normAutofit fontScale="92500"/>
          </a:bodyPr>
          <a:lstStyle/>
          <a:p>
            <a:pPr>
              <a:lnSpc>
                <a:spcPct val="110000"/>
              </a:lnSpc>
            </a:pPr>
            <a:r>
              <a:rPr lang="en-GB" altLang="en-US" b="1" dirty="0">
                <a:latin typeface="Arial" panose="020B0604020202020204" pitchFamily="34" charset="0"/>
              </a:rPr>
              <a:t>Teacher notes</a:t>
            </a:r>
          </a:p>
          <a:p>
            <a:pPr>
              <a:lnSpc>
                <a:spcPct val="110000"/>
              </a:lnSpc>
            </a:pPr>
            <a:r>
              <a:rPr lang="en-GB" altLang="en-US" dirty="0">
                <a:latin typeface="Arial" panose="020B0604020202020204" pitchFamily="34" charset="0"/>
              </a:rPr>
              <a:t>This alternative model of an electric circuit uses the following representations:</a:t>
            </a:r>
          </a:p>
          <a:p>
            <a:pPr marL="171450" indent="-171450">
              <a:lnSpc>
                <a:spcPct val="110000"/>
              </a:lnSpc>
              <a:buFont typeface="Arial" panose="020B0604020202020204" pitchFamily="34" charset="0"/>
              <a:buChar char="•"/>
            </a:pPr>
            <a:r>
              <a:rPr lang="en-GB" altLang="en-US" dirty="0">
                <a:latin typeface="Arial" panose="020B0604020202020204" pitchFamily="34" charset="0"/>
              </a:rPr>
              <a:t>moped riders = charge carriers (i.e. electrons)</a:t>
            </a:r>
          </a:p>
          <a:p>
            <a:pPr marL="171450" indent="-171450">
              <a:lnSpc>
                <a:spcPct val="110000"/>
              </a:lnSpc>
              <a:buFont typeface="Arial" panose="020B0604020202020204" pitchFamily="34" charset="0"/>
              <a:buChar char="•"/>
            </a:pPr>
            <a:r>
              <a:rPr lang="en-GB" altLang="en-US" dirty="0">
                <a:latin typeface="Arial" panose="020B0604020202020204" pitchFamily="34" charset="0"/>
              </a:rPr>
              <a:t>pizza = electrical energy</a:t>
            </a:r>
          </a:p>
          <a:p>
            <a:pPr marL="171450" indent="-171450">
              <a:lnSpc>
                <a:spcPct val="110000"/>
              </a:lnSpc>
              <a:buFont typeface="Arial" panose="020B0604020202020204" pitchFamily="34" charset="0"/>
              <a:buChar char="•"/>
            </a:pPr>
            <a:r>
              <a:rPr lang="en-GB" altLang="en-US" dirty="0">
                <a:latin typeface="Arial" panose="020B0604020202020204" pitchFamily="34" charset="0"/>
              </a:rPr>
              <a:t>pizza shop = source of electrical energy, such as a battery </a:t>
            </a:r>
          </a:p>
          <a:p>
            <a:pPr marL="171450" indent="-171450">
              <a:lnSpc>
                <a:spcPct val="110000"/>
              </a:lnSpc>
              <a:buFont typeface="Arial" panose="020B0604020202020204" pitchFamily="34" charset="0"/>
              <a:buChar char="•"/>
            </a:pPr>
            <a:r>
              <a:rPr lang="en-GB" altLang="en-US" dirty="0">
                <a:latin typeface="Arial" panose="020B0604020202020204" pitchFamily="34" charset="0"/>
              </a:rPr>
              <a:t>house = bulb (or other device) that uses electrical energy</a:t>
            </a:r>
          </a:p>
          <a:p>
            <a:pPr marL="171450" indent="-171450">
              <a:lnSpc>
                <a:spcPct val="110000"/>
              </a:lnSpc>
              <a:buFont typeface="Arial" panose="020B0604020202020204" pitchFamily="34" charset="0"/>
              <a:buChar char="•"/>
            </a:pPr>
            <a:r>
              <a:rPr lang="en-GB" altLang="en-US" dirty="0">
                <a:latin typeface="Arial" panose="020B0604020202020204" pitchFamily="34" charset="0"/>
              </a:rPr>
              <a:t>1 rider leaving the pizza shop each second = 1 ampere</a:t>
            </a:r>
            <a:br>
              <a:rPr lang="en-GB" altLang="en-US" dirty="0">
                <a:latin typeface="Arial" panose="020B0604020202020204" pitchFamily="34" charset="0"/>
              </a:rPr>
            </a:br>
            <a:r>
              <a:rPr lang="en-GB" altLang="en-US" dirty="0">
                <a:latin typeface="Arial" panose="020B0604020202020204" pitchFamily="34" charset="0"/>
              </a:rPr>
              <a:t>If the mopeds </a:t>
            </a:r>
            <a:r>
              <a:rPr lang="en-GB" altLang="en-US" dirty="0" err="1">
                <a:latin typeface="Arial" panose="020B0604020202020204" pitchFamily="34" charset="0"/>
              </a:rPr>
              <a:t>traveled</a:t>
            </a:r>
            <a:r>
              <a:rPr lang="en-GB" altLang="en-US" dirty="0">
                <a:latin typeface="Arial" panose="020B0604020202020204" pitchFamily="34" charset="0"/>
              </a:rPr>
              <a:t> faster, this would represent an increase in current. </a:t>
            </a:r>
          </a:p>
          <a:p>
            <a:pPr marL="171450" indent="-171450">
              <a:lnSpc>
                <a:spcPct val="110000"/>
              </a:lnSpc>
              <a:buFont typeface="Arial" panose="020B0604020202020204" pitchFamily="34" charset="0"/>
              <a:buChar char="•"/>
            </a:pPr>
            <a:r>
              <a:rPr lang="en-GB" altLang="en-US" dirty="0">
                <a:latin typeface="Arial" panose="020B0604020202020204" pitchFamily="34" charset="0"/>
              </a:rPr>
              <a:t>change in number of pizzas carried by moped rider = potential difference</a:t>
            </a:r>
            <a:br>
              <a:rPr lang="en-GB" altLang="en-US" dirty="0">
                <a:latin typeface="Arial" panose="020B0604020202020204" pitchFamily="34" charset="0"/>
              </a:rPr>
            </a:br>
            <a:r>
              <a:rPr lang="en-GB" altLang="en-US" dirty="0">
                <a:latin typeface="Arial" panose="020B0604020202020204" pitchFamily="34" charset="0"/>
              </a:rPr>
              <a:t>If each rider carried more pizzas, this would represent an increase in potential difference.</a:t>
            </a:r>
          </a:p>
          <a:p>
            <a:pPr marL="0" indent="0">
              <a:lnSpc>
                <a:spcPct val="110000"/>
              </a:lnSpc>
              <a:buFont typeface="Arial" panose="020B0604020202020204" pitchFamily="34" charset="0"/>
              <a:buNone/>
            </a:pPr>
            <a:endParaRPr lang="en-GB" altLang="en-US" dirty="0">
              <a:latin typeface="Arial" panose="020B0604020202020204" pitchFamily="34" charset="0"/>
            </a:endParaRPr>
          </a:p>
          <a:p>
            <a:pPr marL="0" indent="0">
              <a:lnSpc>
                <a:spcPct val="110000"/>
              </a:lnSpc>
              <a:buFont typeface="Arial" panose="020B0604020202020204" pitchFamily="34" charset="0"/>
              <a:buNone/>
            </a:pPr>
            <a:r>
              <a:rPr lang="en-GB" altLang="en-US" dirty="0">
                <a:latin typeface="Arial" panose="020B0604020202020204" pitchFamily="34" charset="0"/>
              </a:rPr>
              <a:t>Note that “electrical energy” can refer to both the energy stored in a battery and the energy transmitted by an electric current.</a:t>
            </a:r>
          </a:p>
          <a:p>
            <a:pPr marL="0" indent="0">
              <a:lnSpc>
                <a:spcPct val="110000"/>
              </a:lnSpc>
              <a:buFont typeface="Arial" panose="020B0604020202020204" pitchFamily="34" charset="0"/>
              <a:buNone/>
            </a:pPr>
            <a:endParaRPr lang="en-GB" altLang="en-US" dirty="0">
              <a:latin typeface="Arial" panose="020B0604020202020204" pitchFamily="34" charset="0"/>
            </a:endParaRPr>
          </a:p>
          <a:p>
            <a:pPr marL="0" marR="0" lvl="0" indent="0" algn="l" defTabSz="914400" rtl="0" eaLnBrk="0" fontAlgn="base" latinLnBrk="0" hangingPunct="0">
              <a:lnSpc>
                <a:spcPct val="110000"/>
              </a:lnSpc>
              <a:spcAft>
                <a:spcPct val="0"/>
              </a:spcAft>
              <a:buClrTx/>
              <a:buSzTx/>
              <a:buFont typeface="Arial" panose="020B0604020202020204" pitchFamily="34" charset="0"/>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1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Use a model to provide mechanistic accounts of phenomena.</a:t>
            </a:r>
            <a:endParaRPr lang="en-GB" dirty="0">
              <a:effectLst/>
            </a:endParaRPr>
          </a:p>
        </p:txBody>
      </p:sp>
      <p:sp>
        <p:nvSpPr>
          <p:cNvPr id="2" name="Slide Number Placeholder 1">
            <a:extLst>
              <a:ext uri="{FF2B5EF4-FFF2-40B4-BE49-F238E27FC236}">
                <a16:creationId xmlns:a16="http://schemas.microsoft.com/office/drawing/2014/main" id="{911C2A96-48D8-439F-A9B2-084A05755B4B}"/>
              </a:ext>
            </a:extLst>
          </p:cNvPr>
          <p:cNvSpPr>
            <a:spLocks noGrp="1"/>
          </p:cNvSpPr>
          <p:nvPr>
            <p:ph type="sldNum" sz="quarter" idx="10"/>
          </p:nvPr>
        </p:nvSpPr>
        <p:spPr/>
        <p:txBody>
          <a:bodyPr/>
          <a:lstStyle/>
          <a:p>
            <a:fld id="{85A5DE3F-6627-44A4-8FC2-0D7BD41F0964}"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a:extLst>
              <a:ext uri="{FF2B5EF4-FFF2-40B4-BE49-F238E27FC236}">
                <a16:creationId xmlns:a16="http://schemas.microsoft.com/office/drawing/2014/main" id="{C78834B5-9027-43AA-A808-11A76277A940}"/>
              </a:ext>
            </a:extLst>
          </p:cNvPr>
          <p:cNvSpPr>
            <a:spLocks noGrp="1" noRot="1" noChangeAspect="1" noChangeArrowheads="1" noTextEdit="1"/>
          </p:cNvSpPr>
          <p:nvPr>
            <p:ph type="sldImg"/>
          </p:nvPr>
        </p:nvSpPr>
        <p:spPr>
          <a:ln/>
        </p:spPr>
      </p:sp>
      <p:sp>
        <p:nvSpPr>
          <p:cNvPr id="44037" name="Rectangle 3">
            <a:extLst>
              <a:ext uri="{FF2B5EF4-FFF2-40B4-BE49-F238E27FC236}">
                <a16:creationId xmlns:a16="http://schemas.microsoft.com/office/drawing/2014/main" id="{24519196-757A-4846-BC78-D09E336482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64B5D49B-384A-48C9-94C0-52A2B96D1A8C}"/>
              </a:ext>
            </a:extLst>
          </p:cNvPr>
          <p:cNvSpPr>
            <a:spLocks noGrp="1"/>
          </p:cNvSpPr>
          <p:nvPr>
            <p:ph type="sldNum" sz="quarter" idx="10"/>
          </p:nvPr>
        </p:nvSpPr>
        <p:spPr/>
        <p:txBody>
          <a:bodyPr/>
          <a:lstStyle/>
          <a:p>
            <a:fld id="{85A5DE3F-6627-44A4-8FC2-0D7BD41F0964}"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27318D83-56B9-4D4D-AE5C-B3C494A5DA16}"/>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id="{2C5F088D-F9DD-4AF9-9AEF-18D501F2872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a:p>
            <a:endParaRPr lang="en-GB" altLang="en-US" b="1" dirty="0">
              <a:latin typeface="Arial" panose="020B0604020202020204" pitchFamily="34" charset="0"/>
            </a:endParaRPr>
          </a:p>
          <a:p>
            <a:r>
              <a:rPr lang="en-GB" altLang="en-US" b="1" dirty="0">
                <a:latin typeface="Arial" panose="020B0604020202020204" pitchFamily="34" charset="0"/>
              </a:rPr>
              <a:t>Photo credit:</a:t>
            </a:r>
            <a:r>
              <a:rPr lang="en-GB" altLang="en-US" dirty="0">
                <a:latin typeface="Arial" panose="020B0604020202020204" pitchFamily="34" charset="0"/>
              </a:rPr>
              <a:t> © </a:t>
            </a:r>
            <a:r>
              <a:rPr lang="en-GB" altLang="en-US" dirty="0" err="1">
                <a:latin typeface="Arial" panose="020B0604020202020204" pitchFamily="34" charset="0"/>
              </a:rPr>
              <a:t>FreshPaint</a:t>
            </a:r>
            <a:r>
              <a:rPr lang="en-GB" altLang="en-US" dirty="0">
                <a:latin typeface="Arial" panose="020B0604020202020204" pitchFamily="34" charset="0"/>
              </a:rPr>
              <a:t>, shutterstock.com 2018</a:t>
            </a:r>
          </a:p>
        </p:txBody>
      </p:sp>
      <p:sp>
        <p:nvSpPr>
          <p:cNvPr id="2" name="Slide Number Placeholder 1">
            <a:extLst>
              <a:ext uri="{FF2B5EF4-FFF2-40B4-BE49-F238E27FC236}">
                <a16:creationId xmlns:a16="http://schemas.microsoft.com/office/drawing/2014/main" id="{55D98A79-E25C-496B-A30B-C1FCF9A969F9}"/>
              </a:ext>
            </a:extLst>
          </p:cNvPr>
          <p:cNvSpPr>
            <a:spLocks noGrp="1"/>
          </p:cNvSpPr>
          <p:nvPr>
            <p:ph type="sldNum" sz="quarter" idx="10"/>
          </p:nvPr>
        </p:nvSpPr>
        <p:spPr/>
        <p:txBody>
          <a:bodyPr/>
          <a:lstStyle/>
          <a:p>
            <a:fld id="{85A5DE3F-6627-44A4-8FC2-0D7BD41F0964}"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9455306C-4325-456E-9E4D-AC2F407C1757}"/>
              </a:ext>
            </a:extLst>
          </p:cNvPr>
          <p:cNvSpPr>
            <a:spLocks noGrp="1" noRot="1" noChangeAspect="1" noTextEdit="1"/>
          </p:cNvSpPr>
          <p:nvPr>
            <p:ph type="sldImg"/>
          </p:nvPr>
        </p:nvSpPr>
        <p:spPr>
          <a:ln/>
        </p:spPr>
      </p:sp>
      <p:sp>
        <p:nvSpPr>
          <p:cNvPr id="46083" name="Notes Placeholder 2">
            <a:extLst>
              <a:ext uri="{FF2B5EF4-FFF2-40B4-BE49-F238E27FC236}">
                <a16:creationId xmlns:a16="http://schemas.microsoft.com/office/drawing/2014/main" id="{5776B1A5-0C9B-452B-A90E-C38352FC7AF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Potential difference is measured in volts, current in amperes and resistance in ohms. Potential difference is also referred to as voltage.</a:t>
            </a:r>
          </a:p>
          <a:p>
            <a:br>
              <a:rPr lang="en-GB" altLang="en-US" dirty="0">
                <a:latin typeface="Arial" panose="020B0604020202020204" pitchFamily="34" charset="0"/>
              </a:rPr>
            </a:br>
            <a:r>
              <a:rPr lang="en-GB" altLang="en-US" dirty="0">
                <a:latin typeface="Arial" panose="020B0604020202020204" pitchFamily="34" charset="0"/>
              </a:rPr>
              <a:t>For more information on work done in electrical circuits, please refer to the </a:t>
            </a:r>
            <a:r>
              <a:rPr lang="en-GB" altLang="en-US" i="1" dirty="0">
                <a:latin typeface="Arial" panose="020B0604020202020204" pitchFamily="34" charset="0"/>
              </a:rPr>
              <a:t>Electrical Power</a:t>
            </a:r>
            <a:r>
              <a:rPr lang="en-GB" altLang="en-US" dirty="0">
                <a:latin typeface="Arial" panose="020B0604020202020204" pitchFamily="34" charset="0"/>
              </a:rPr>
              <a:t> presentation.</a:t>
            </a:r>
            <a:br>
              <a:rPr lang="en-GB" altLang="en-US" dirty="0">
                <a:latin typeface="Arial" panose="020B0604020202020204" pitchFamily="34" charset="0"/>
              </a:rPr>
            </a:br>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96654939-2EFC-42D4-993E-85EDF01DBE06}"/>
              </a:ext>
            </a:extLst>
          </p:cNvPr>
          <p:cNvSpPr>
            <a:spLocks noGrp="1"/>
          </p:cNvSpPr>
          <p:nvPr>
            <p:ph type="sldNum" sz="quarter" idx="10"/>
          </p:nvPr>
        </p:nvSpPr>
        <p:spPr/>
        <p:txBody>
          <a:bodyPr/>
          <a:lstStyle/>
          <a:p>
            <a:fld id="{85A5DE3F-6627-44A4-8FC2-0D7BD41F0964}"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635C9D7-1AB0-476A-801F-2FF77910FC10}"/>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F15F7CE7-446B-4D51-B858-E1696B9114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4604E40B-1832-4873-B5F3-21306C22D37A}"/>
              </a:ext>
            </a:extLst>
          </p:cNvPr>
          <p:cNvSpPr>
            <a:spLocks noGrp="1"/>
          </p:cNvSpPr>
          <p:nvPr>
            <p:ph type="sldNum" sz="quarter" idx="10"/>
          </p:nvPr>
        </p:nvSpPr>
        <p:spPr/>
        <p:txBody>
          <a:bodyPr/>
          <a:lstStyle/>
          <a:p>
            <a:fld id="{85A5DE3F-6627-44A4-8FC2-0D7BD41F0964}"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1D0548C6-1F8B-4D4E-8F15-AD6CDD359577}"/>
              </a:ext>
            </a:extLst>
          </p:cNvPr>
          <p:cNvSpPr>
            <a:spLocks noGrp="1" noRot="1" noChangeAspect="1" noTextEdit="1"/>
          </p:cNvSpPr>
          <p:nvPr>
            <p:ph type="sldImg"/>
          </p:nvPr>
        </p:nvSpPr>
        <p:spPr>
          <a:ln/>
        </p:spPr>
      </p:sp>
      <p:sp>
        <p:nvSpPr>
          <p:cNvPr id="49155" name="Notes Placeholder 2">
            <a:extLst>
              <a:ext uri="{FF2B5EF4-FFF2-40B4-BE49-F238E27FC236}">
                <a16:creationId xmlns:a16="http://schemas.microsoft.com/office/drawing/2014/main" id="{E8FCBFB2-62E6-4A87-85FC-2A3DD81D64D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Cells or batteries are normally used as an alternative to electricity from an electrical outlet. </a:t>
            </a:r>
          </a:p>
          <a:p>
            <a:pPr>
              <a:spcBef>
                <a:spcPts val="432"/>
              </a:spcBef>
            </a:pPr>
            <a:br>
              <a:rPr lang="en-GB" altLang="en-US" dirty="0">
                <a:latin typeface="Arial" panose="020B0604020202020204" pitchFamily="34" charset="0"/>
              </a:rPr>
            </a:br>
            <a:r>
              <a:rPr lang="en-GB" altLang="en-US" dirty="0">
                <a:latin typeface="Arial" panose="020B0604020202020204" pitchFamily="34" charset="0"/>
              </a:rPr>
              <a:t>For more information about resistors, including thermistors and light dependent resistors, please refer to the </a:t>
            </a:r>
            <a:r>
              <a:rPr lang="en-GB" altLang="en-US" i="1" dirty="0">
                <a:latin typeface="Arial" panose="020B0604020202020204" pitchFamily="34" charset="0"/>
              </a:rPr>
              <a:t>Resistors</a:t>
            </a:r>
            <a:r>
              <a:rPr lang="en-GB" altLang="en-US" dirty="0">
                <a:latin typeface="Arial" panose="020B0604020202020204" pitchFamily="34" charset="0"/>
              </a:rPr>
              <a:t> presentation. </a:t>
            </a:r>
          </a:p>
        </p:txBody>
      </p:sp>
      <p:sp>
        <p:nvSpPr>
          <p:cNvPr id="2" name="Slide Number Placeholder 1">
            <a:extLst>
              <a:ext uri="{FF2B5EF4-FFF2-40B4-BE49-F238E27FC236}">
                <a16:creationId xmlns:a16="http://schemas.microsoft.com/office/drawing/2014/main" id="{AC9E072F-F1A7-4452-814C-3D8671620988}"/>
              </a:ext>
            </a:extLst>
          </p:cNvPr>
          <p:cNvSpPr>
            <a:spLocks noGrp="1"/>
          </p:cNvSpPr>
          <p:nvPr>
            <p:ph type="sldNum" sz="quarter" idx="10"/>
          </p:nvPr>
        </p:nvSpPr>
        <p:spPr/>
        <p:txBody>
          <a:bodyPr/>
          <a:lstStyle/>
          <a:p>
            <a:fld id="{85A5DE3F-6627-44A4-8FC2-0D7BD41F0964}"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24</a:t>
            </a:r>
          </a:p>
        </p:txBody>
      </p:sp>
    </p:spTree>
    <p:custDataLst>
      <p:tags r:id="rId1"/>
    </p:custDataLst>
    <p:extLst>
      <p:ext uri="{BB962C8B-B14F-4D97-AF65-F5344CB8AC3E}">
        <p14:creationId xmlns:p14="http://schemas.microsoft.com/office/powerpoint/2010/main" val="776558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5998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54074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676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8184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1903338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662168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53361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98131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33019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53664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24</a:t>
            </a:r>
          </a:p>
        </p:txBody>
      </p:sp>
    </p:spTree>
    <p:custDataLst>
      <p:tags r:id="rId1"/>
    </p:custDataLst>
    <p:extLst>
      <p:ext uri="{BB962C8B-B14F-4D97-AF65-F5344CB8AC3E}">
        <p14:creationId xmlns:p14="http://schemas.microsoft.com/office/powerpoint/2010/main" val="6768222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7131420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8278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44299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142006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265541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943770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422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71466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1680015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17549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5166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3250875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080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72319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24</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1054740"/>
      </p:ext>
    </p:extLst>
  </p:cSld>
  <p:clrMap bg1="lt1" tx1="dk1" bg2="lt2" tx2="dk2" accent1="accent1" accent2="accent2" accent3="accent3" accent4="accent4" accent5="accent5" accent6="accent6" hlink="hlink" folHlink="folHlink"/>
  <p:sldLayoutIdLst>
    <p:sldLayoutId id="2147485300" r:id="rId1"/>
    <p:sldLayoutId id="2147485301" r:id="rId2"/>
    <p:sldLayoutId id="2147485302" r:id="rId3"/>
    <p:sldLayoutId id="2147485303" r:id="rId4"/>
    <p:sldLayoutId id="2147485304" r:id="rId5"/>
    <p:sldLayoutId id="2147485305" r:id="rId6"/>
    <p:sldLayoutId id="2147485306" r:id="rId7"/>
    <p:sldLayoutId id="2147485307" r:id="rId8"/>
    <p:sldLayoutId id="2147485308" r:id="rId9"/>
    <p:sldLayoutId id="2147485309" r:id="rId10"/>
    <p:sldLayoutId id="2147485310" r:id="rId11"/>
    <p:sldLayoutId id="2147485311" r:id="rId12"/>
    <p:sldLayoutId id="2147485312" r:id="rId13"/>
    <p:sldLayoutId id="2147485313"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24</a:t>
            </a:r>
          </a:p>
        </p:txBody>
      </p:sp>
    </p:spTree>
    <p:custDataLst>
      <p:tags r:id="rId14"/>
    </p:custDataLst>
    <p:extLst>
      <p:ext uri="{BB962C8B-B14F-4D97-AF65-F5344CB8AC3E}">
        <p14:creationId xmlns:p14="http://schemas.microsoft.com/office/powerpoint/2010/main" val="2688887772"/>
      </p:ext>
    </p:extLst>
  </p:cSld>
  <p:clrMap bg1="lt1" tx1="dk1" bg2="lt2" tx2="dk2" accent1="accent1" accent2="accent2" accent3="accent3" accent4="accent4" accent5="accent5" accent6="accent6" hlink="hlink" folHlink="folHlink"/>
  <p:sldLayoutIdLst>
    <p:sldLayoutId id="2147485315" r:id="rId1"/>
    <p:sldLayoutId id="2147485316" r:id="rId2"/>
    <p:sldLayoutId id="2147485317" r:id="rId3"/>
    <p:sldLayoutId id="2147485318" r:id="rId4"/>
    <p:sldLayoutId id="2147485319" r:id="rId5"/>
    <p:sldLayoutId id="2147485320" r:id="rId6"/>
    <p:sldLayoutId id="2147485321" r:id="rId7"/>
    <p:sldLayoutId id="2147485322" r:id="rId8"/>
    <p:sldLayoutId id="2147485323" r:id="rId9"/>
    <p:sldLayoutId id="2147485324" r:id="rId10"/>
    <p:sldLayoutId id="2147485325" r:id="rId11"/>
    <p:sldLayoutId id="2147485326"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0.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4.png"/><Relationship Id="rId7"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30.pn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8" Type="http://schemas.openxmlformats.org/officeDocument/2006/relationships/image" Target="../media/image33.jpg"/><Relationship Id="rId3" Type="http://schemas.openxmlformats.org/officeDocument/2006/relationships/slideLayout" Target="../slideLayouts/slideLayout20.xml"/><Relationship Id="rId7" Type="http://schemas.openxmlformats.org/officeDocument/2006/relationships/image" Target="../media/image6.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32.png"/><Relationship Id="rId4" Type="http://schemas.openxmlformats.org/officeDocument/2006/relationships/notesSlide" Target="../notesSlides/notesSlide13.xml"/><Relationship Id="rId9" Type="http://schemas.openxmlformats.org/officeDocument/2006/relationships/image" Target="../media/image31.wmf"/></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5.png"/></Relationships>
</file>

<file path=ppt/slides/_rels/slide15.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38.jpeg"/><Relationship Id="rId4" Type="http://schemas.openxmlformats.org/officeDocument/2006/relationships/image" Target="../media/image37.jpeg"/></Relationships>
</file>

<file path=ppt/slides/_rels/slide1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41.png"/></Relationships>
</file>

<file path=ppt/slides/_rels/slide1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0.xml.rels><?xml version="1.0" encoding="UTF-8" standalone="yes"?>
<Relationships xmlns="http://schemas.openxmlformats.org/package/2006/relationships"><Relationship Id="rId8" Type="http://schemas.openxmlformats.org/officeDocument/2006/relationships/image" Target="../media/image33.jpg"/><Relationship Id="rId3" Type="http://schemas.openxmlformats.org/officeDocument/2006/relationships/slideLayout" Target="../slideLayouts/slideLayout20.xml"/><Relationship Id="rId7" Type="http://schemas.openxmlformats.org/officeDocument/2006/relationships/image" Target="../media/image6.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32.png"/><Relationship Id="rId4" Type="http://schemas.openxmlformats.org/officeDocument/2006/relationships/notesSlide" Target="../notesSlides/notesSlide20.xml"/><Relationship Id="rId9" Type="http://schemas.openxmlformats.org/officeDocument/2006/relationships/image" Target="../media/image31.wmf"/></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5.png"/><Relationship Id="rId4" Type="http://schemas.openxmlformats.org/officeDocument/2006/relationships/image" Target="../media/image44.png"/></Relationships>
</file>

<file path=ppt/slides/_rels/slide2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9.png"/><Relationship Id="rId4" Type="http://schemas.openxmlformats.org/officeDocument/2006/relationships/image" Target="../media/image47.png"/></Relationships>
</file>

<file path=ppt/slides/_rels/slide24.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slideLayout" Target="../slideLayouts/slideLayout20.xml"/><Relationship Id="rId7" Type="http://schemas.openxmlformats.org/officeDocument/2006/relationships/image" Target="../media/image33.jp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9.png"/><Relationship Id="rId5" Type="http://schemas.openxmlformats.org/officeDocument/2006/relationships/image" Target="../media/image32.png"/><Relationship Id="rId4"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6.png"/><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C0328583-CB98-43E2-B55F-A0AB4A786C9C}"/>
              </a:ext>
            </a:extLst>
          </p:cNvPr>
          <p:cNvSpPr>
            <a:spLocks noGrp="1"/>
          </p:cNvSpPr>
          <p:nvPr>
            <p:ph type="title"/>
          </p:nvPr>
        </p:nvSpPr>
        <p:spPr/>
        <p:txBody>
          <a:bodyPr/>
          <a:lstStyle/>
          <a:p>
            <a:r>
              <a:rPr lang="en-GB" altLang="en-US" dirty="0"/>
              <a:t>Electrical</a:t>
            </a:r>
            <a:br>
              <a:rPr lang="en-GB" altLang="en-US" dirty="0"/>
            </a:br>
            <a:r>
              <a:rPr lang="en-GB" altLang="en-US" dirty="0"/>
              <a:t>Circuits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3">
            <a:extLst>
              <a:ext uri="{FF2B5EF4-FFF2-40B4-BE49-F238E27FC236}">
                <a16:creationId xmlns:a16="http://schemas.microsoft.com/office/drawing/2014/main" id="{3B4F4BE9-EA97-4AF1-A9EA-3127AA9842EB}"/>
              </a:ext>
            </a:extLst>
          </p:cNvPr>
          <p:cNvSpPr>
            <a:spLocks noChangeArrowheads="1"/>
          </p:cNvSpPr>
          <p:nvPr/>
        </p:nvSpPr>
        <p:spPr bwMode="auto">
          <a:xfrm>
            <a:off x="342900" y="1042988"/>
            <a:ext cx="8462963" cy="485775"/>
          </a:xfrm>
          <a:prstGeom prst="rect">
            <a:avLst/>
          </a:prstGeom>
          <a:solidFill>
            <a:srgbClr val="286DA6"/>
          </a:solidFill>
          <a:ln w="38100" algn="ctr">
            <a:solidFill>
              <a:srgbClr val="286DA6"/>
            </a:solidFill>
            <a:round/>
            <a:headEnd/>
            <a:tailEnd/>
          </a:ln>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4579" name="TextBox 10">
            <a:extLst>
              <a:ext uri="{FF2B5EF4-FFF2-40B4-BE49-F238E27FC236}">
                <a16:creationId xmlns:a16="http://schemas.microsoft.com/office/drawing/2014/main" id="{82EE6C54-4294-46F6-87E8-E43317E4A042}"/>
              </a:ext>
            </a:extLst>
          </p:cNvPr>
          <p:cNvSpPr txBox="1">
            <a:spLocks noChangeArrowheads="1"/>
          </p:cNvSpPr>
          <p:nvPr/>
        </p:nvSpPr>
        <p:spPr bwMode="auto">
          <a:xfrm>
            <a:off x="2344738" y="1042988"/>
            <a:ext cx="3067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circuit symbol</a:t>
            </a:r>
          </a:p>
        </p:txBody>
      </p:sp>
      <p:sp>
        <p:nvSpPr>
          <p:cNvPr id="24580" name="Rectangle 32">
            <a:extLst>
              <a:ext uri="{FF2B5EF4-FFF2-40B4-BE49-F238E27FC236}">
                <a16:creationId xmlns:a16="http://schemas.microsoft.com/office/drawing/2014/main" id="{F94E02B6-0BC7-4207-B85C-4FC6FF8DB649}"/>
              </a:ext>
            </a:extLst>
          </p:cNvPr>
          <p:cNvSpPr>
            <a:spLocks noChangeArrowheads="1"/>
          </p:cNvSpPr>
          <p:nvPr/>
        </p:nvSpPr>
        <p:spPr bwMode="auto">
          <a:xfrm>
            <a:off x="342900" y="1042988"/>
            <a:ext cx="8462963" cy="4797425"/>
          </a:xfrm>
          <a:prstGeom prst="rect">
            <a:avLst/>
          </a:prstGeom>
          <a:noFill/>
          <a:ln w="38100" algn="ctr">
            <a:solidFill>
              <a:srgbClr val="286DA6"/>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4581" name="Title 1">
            <a:extLst>
              <a:ext uri="{FF2B5EF4-FFF2-40B4-BE49-F238E27FC236}">
                <a16:creationId xmlns:a16="http://schemas.microsoft.com/office/drawing/2014/main" id="{7E0563F9-2DE6-4161-8D68-45DB5E52D20D}"/>
              </a:ext>
            </a:extLst>
          </p:cNvPr>
          <p:cNvSpPr>
            <a:spLocks noGrp="1"/>
          </p:cNvSpPr>
          <p:nvPr>
            <p:ph type="title"/>
          </p:nvPr>
        </p:nvSpPr>
        <p:spPr/>
        <p:txBody>
          <a:bodyPr/>
          <a:lstStyle/>
          <a:p>
            <a:r>
              <a:rPr lang="en-GB" altLang="en-US"/>
              <a:t>Circuit components</a:t>
            </a:r>
          </a:p>
        </p:txBody>
      </p:sp>
      <p:sp>
        <p:nvSpPr>
          <p:cNvPr id="3" name="TextBox 2">
            <a:extLst>
              <a:ext uri="{FF2B5EF4-FFF2-40B4-BE49-F238E27FC236}">
                <a16:creationId xmlns:a16="http://schemas.microsoft.com/office/drawing/2014/main" id="{252F7281-E745-42AE-BC11-4602D4EE653F}"/>
              </a:ext>
            </a:extLst>
          </p:cNvPr>
          <p:cNvSpPr txBox="1">
            <a:spLocks noChangeArrowheads="1"/>
          </p:cNvSpPr>
          <p:nvPr/>
        </p:nvSpPr>
        <p:spPr bwMode="auto">
          <a:xfrm>
            <a:off x="342900" y="1674813"/>
            <a:ext cx="1990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switch (open)</a:t>
            </a:r>
          </a:p>
        </p:txBody>
      </p:sp>
      <p:sp>
        <p:nvSpPr>
          <p:cNvPr id="24583" name="TextBox 5">
            <a:extLst>
              <a:ext uri="{FF2B5EF4-FFF2-40B4-BE49-F238E27FC236}">
                <a16:creationId xmlns:a16="http://schemas.microsoft.com/office/drawing/2014/main" id="{2A72C8DF-C067-455F-884F-AE830C38B435}"/>
              </a:ext>
            </a:extLst>
          </p:cNvPr>
          <p:cNvSpPr txBox="1">
            <a:spLocks noChangeArrowheads="1"/>
          </p:cNvSpPr>
          <p:nvPr/>
        </p:nvSpPr>
        <p:spPr bwMode="auto">
          <a:xfrm>
            <a:off x="342900" y="1042988"/>
            <a:ext cx="2005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component</a:t>
            </a:r>
          </a:p>
        </p:txBody>
      </p:sp>
      <p:sp>
        <p:nvSpPr>
          <p:cNvPr id="7" name="TextBox 6">
            <a:extLst>
              <a:ext uri="{FF2B5EF4-FFF2-40B4-BE49-F238E27FC236}">
                <a16:creationId xmlns:a16="http://schemas.microsoft.com/office/drawing/2014/main" id="{07CA254D-6808-40E9-BFB7-9401FD8A69AA}"/>
              </a:ext>
            </a:extLst>
          </p:cNvPr>
          <p:cNvSpPr txBox="1">
            <a:spLocks noChangeArrowheads="1"/>
          </p:cNvSpPr>
          <p:nvPr/>
        </p:nvSpPr>
        <p:spPr bwMode="auto">
          <a:xfrm>
            <a:off x="342900" y="2740025"/>
            <a:ext cx="1990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switch (closed)</a:t>
            </a:r>
          </a:p>
        </p:txBody>
      </p:sp>
      <p:sp>
        <p:nvSpPr>
          <p:cNvPr id="8" name="TextBox 7">
            <a:extLst>
              <a:ext uri="{FF2B5EF4-FFF2-40B4-BE49-F238E27FC236}">
                <a16:creationId xmlns:a16="http://schemas.microsoft.com/office/drawing/2014/main" id="{D69EF9FD-566E-4834-A13F-FE3E0BD0DC87}"/>
              </a:ext>
            </a:extLst>
          </p:cNvPr>
          <p:cNvSpPr txBox="1">
            <a:spLocks noChangeArrowheads="1"/>
          </p:cNvSpPr>
          <p:nvPr/>
        </p:nvSpPr>
        <p:spPr bwMode="auto">
          <a:xfrm>
            <a:off x="342900" y="3995738"/>
            <a:ext cx="20018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fuse</a:t>
            </a:r>
          </a:p>
        </p:txBody>
      </p:sp>
      <p:sp>
        <p:nvSpPr>
          <p:cNvPr id="9" name="TextBox 8">
            <a:extLst>
              <a:ext uri="{FF2B5EF4-FFF2-40B4-BE49-F238E27FC236}">
                <a16:creationId xmlns:a16="http://schemas.microsoft.com/office/drawing/2014/main" id="{E2CCED0E-BD5B-4514-B986-D7303A3EF49D}"/>
              </a:ext>
            </a:extLst>
          </p:cNvPr>
          <p:cNvSpPr txBox="1">
            <a:spLocks noChangeArrowheads="1"/>
          </p:cNvSpPr>
          <p:nvPr/>
        </p:nvSpPr>
        <p:spPr bwMode="auto">
          <a:xfrm>
            <a:off x="342900" y="5067300"/>
            <a:ext cx="1990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thermistor</a:t>
            </a:r>
          </a:p>
        </p:txBody>
      </p:sp>
      <p:sp>
        <p:nvSpPr>
          <p:cNvPr id="17" name="TextBox 16">
            <a:extLst>
              <a:ext uri="{FF2B5EF4-FFF2-40B4-BE49-F238E27FC236}">
                <a16:creationId xmlns:a16="http://schemas.microsoft.com/office/drawing/2014/main" id="{46815442-A12F-417B-92CC-8A8D139318FC}"/>
              </a:ext>
            </a:extLst>
          </p:cNvPr>
          <p:cNvSpPr txBox="1">
            <a:spLocks noChangeArrowheads="1"/>
          </p:cNvSpPr>
          <p:nvPr/>
        </p:nvSpPr>
        <p:spPr bwMode="auto">
          <a:xfrm>
            <a:off x="5476875" y="1681163"/>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an open switch breaks a circuit</a:t>
            </a:r>
          </a:p>
        </p:txBody>
      </p:sp>
      <p:sp>
        <p:nvSpPr>
          <p:cNvPr id="24588" name="TextBox 17">
            <a:extLst>
              <a:ext uri="{FF2B5EF4-FFF2-40B4-BE49-F238E27FC236}">
                <a16:creationId xmlns:a16="http://schemas.microsoft.com/office/drawing/2014/main" id="{32DAB54E-E23C-41E5-A258-88C4919A485C}"/>
              </a:ext>
            </a:extLst>
          </p:cNvPr>
          <p:cNvSpPr txBox="1">
            <a:spLocks noChangeArrowheads="1"/>
          </p:cNvSpPr>
          <p:nvPr/>
        </p:nvSpPr>
        <p:spPr bwMode="auto">
          <a:xfrm>
            <a:off x="5435600" y="1042988"/>
            <a:ext cx="337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description</a:t>
            </a:r>
          </a:p>
        </p:txBody>
      </p:sp>
      <p:sp>
        <p:nvSpPr>
          <p:cNvPr id="19" name="TextBox 18">
            <a:extLst>
              <a:ext uri="{FF2B5EF4-FFF2-40B4-BE49-F238E27FC236}">
                <a16:creationId xmlns:a16="http://schemas.microsoft.com/office/drawing/2014/main" id="{F8D455C3-CD0D-45AC-B28B-B28985D57C4A}"/>
              </a:ext>
            </a:extLst>
          </p:cNvPr>
          <p:cNvSpPr txBox="1">
            <a:spLocks noChangeArrowheads="1"/>
          </p:cNvSpPr>
          <p:nvPr/>
        </p:nvSpPr>
        <p:spPr bwMode="auto">
          <a:xfrm>
            <a:off x="5476875" y="2744788"/>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closed switch allows current to flow</a:t>
            </a:r>
          </a:p>
        </p:txBody>
      </p:sp>
      <p:sp>
        <p:nvSpPr>
          <p:cNvPr id="20" name="TextBox 19">
            <a:extLst>
              <a:ext uri="{FF2B5EF4-FFF2-40B4-BE49-F238E27FC236}">
                <a16:creationId xmlns:a16="http://schemas.microsoft.com/office/drawing/2014/main" id="{C226CFCD-5BCE-46FC-96B8-52BCFF6C266B}"/>
              </a:ext>
            </a:extLst>
          </p:cNvPr>
          <p:cNvSpPr txBox="1">
            <a:spLocks noChangeArrowheads="1"/>
          </p:cNvSpPr>
          <p:nvPr/>
        </p:nvSpPr>
        <p:spPr bwMode="auto">
          <a:xfrm>
            <a:off x="5476875" y="3811588"/>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prevents too much current from flowing</a:t>
            </a:r>
          </a:p>
        </p:txBody>
      </p:sp>
      <p:cxnSp>
        <p:nvCxnSpPr>
          <p:cNvPr id="24591" name="Straight Connector 30">
            <a:extLst>
              <a:ext uri="{FF2B5EF4-FFF2-40B4-BE49-F238E27FC236}">
                <a16:creationId xmlns:a16="http://schemas.microsoft.com/office/drawing/2014/main" id="{734E0101-87E2-492B-8C05-121505CBA603}"/>
              </a:ext>
            </a:extLst>
          </p:cNvPr>
          <p:cNvCxnSpPr>
            <a:cxnSpLocks noChangeShapeType="1"/>
          </p:cNvCxnSpPr>
          <p:nvPr/>
        </p:nvCxnSpPr>
        <p:spPr bwMode="auto">
          <a:xfrm>
            <a:off x="5416550" y="1042988"/>
            <a:ext cx="7938" cy="47974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4592" name="Straight Connector 31">
            <a:extLst>
              <a:ext uri="{FF2B5EF4-FFF2-40B4-BE49-F238E27FC236}">
                <a16:creationId xmlns:a16="http://schemas.microsoft.com/office/drawing/2014/main" id="{F8BC265E-0BE2-4350-AE28-832CA0F71434}"/>
              </a:ext>
            </a:extLst>
          </p:cNvPr>
          <p:cNvCxnSpPr>
            <a:cxnSpLocks noChangeShapeType="1"/>
          </p:cNvCxnSpPr>
          <p:nvPr/>
        </p:nvCxnSpPr>
        <p:spPr bwMode="auto">
          <a:xfrm flipH="1">
            <a:off x="2347913" y="1042988"/>
            <a:ext cx="3175" cy="47974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4593" name="Straight Connector 35">
            <a:extLst>
              <a:ext uri="{FF2B5EF4-FFF2-40B4-BE49-F238E27FC236}">
                <a16:creationId xmlns:a16="http://schemas.microsoft.com/office/drawing/2014/main" id="{6BA38AFB-C614-494B-A544-DDD98FB19A8F}"/>
              </a:ext>
            </a:extLst>
          </p:cNvPr>
          <p:cNvCxnSpPr>
            <a:cxnSpLocks noChangeShapeType="1"/>
          </p:cNvCxnSpPr>
          <p:nvPr/>
        </p:nvCxnSpPr>
        <p:spPr bwMode="auto">
          <a:xfrm>
            <a:off x="342900" y="26320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4594" name="Straight Connector 36">
            <a:extLst>
              <a:ext uri="{FF2B5EF4-FFF2-40B4-BE49-F238E27FC236}">
                <a16:creationId xmlns:a16="http://schemas.microsoft.com/office/drawing/2014/main" id="{70F3438A-A62A-45E3-8333-CA2956C312CB}"/>
              </a:ext>
            </a:extLst>
          </p:cNvPr>
          <p:cNvCxnSpPr>
            <a:cxnSpLocks noChangeShapeType="1"/>
          </p:cNvCxnSpPr>
          <p:nvPr/>
        </p:nvCxnSpPr>
        <p:spPr bwMode="auto">
          <a:xfrm>
            <a:off x="342900" y="3687763"/>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4595" name="Straight Connector 37">
            <a:extLst>
              <a:ext uri="{FF2B5EF4-FFF2-40B4-BE49-F238E27FC236}">
                <a16:creationId xmlns:a16="http://schemas.microsoft.com/office/drawing/2014/main" id="{F9CB0715-CBBD-44C3-BF6D-E96F9549BA89}"/>
              </a:ext>
            </a:extLst>
          </p:cNvPr>
          <p:cNvCxnSpPr>
            <a:cxnSpLocks noChangeShapeType="1"/>
          </p:cNvCxnSpPr>
          <p:nvPr/>
        </p:nvCxnSpPr>
        <p:spPr bwMode="auto">
          <a:xfrm>
            <a:off x="342900" y="47656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4596" name="Straight Connector 38">
            <a:extLst>
              <a:ext uri="{FF2B5EF4-FFF2-40B4-BE49-F238E27FC236}">
                <a16:creationId xmlns:a16="http://schemas.microsoft.com/office/drawing/2014/main" id="{CB1B6826-CD7A-4A39-9250-357891D05A12}"/>
              </a:ext>
            </a:extLst>
          </p:cNvPr>
          <p:cNvCxnSpPr>
            <a:cxnSpLocks noChangeShapeType="1"/>
          </p:cNvCxnSpPr>
          <p:nvPr/>
        </p:nvCxnSpPr>
        <p:spPr bwMode="auto">
          <a:xfrm>
            <a:off x="342900" y="5843588"/>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4597" name="Straight Connector 42">
            <a:extLst>
              <a:ext uri="{FF2B5EF4-FFF2-40B4-BE49-F238E27FC236}">
                <a16:creationId xmlns:a16="http://schemas.microsoft.com/office/drawing/2014/main" id="{428BA191-E9DF-4FA9-A52A-422FCD4DC32A}"/>
              </a:ext>
            </a:extLst>
          </p:cNvPr>
          <p:cNvCxnSpPr>
            <a:cxnSpLocks noChangeShapeType="1"/>
          </p:cNvCxnSpPr>
          <p:nvPr/>
        </p:nvCxnSpPr>
        <p:spPr bwMode="auto">
          <a:xfrm>
            <a:off x="350838" y="1562100"/>
            <a:ext cx="8462962"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sp>
        <p:nvSpPr>
          <p:cNvPr id="44" name="TextBox 43">
            <a:extLst>
              <a:ext uri="{FF2B5EF4-FFF2-40B4-BE49-F238E27FC236}">
                <a16:creationId xmlns:a16="http://schemas.microsoft.com/office/drawing/2014/main" id="{E17F4414-F927-429F-911C-D06BA77F8B1B}"/>
              </a:ext>
            </a:extLst>
          </p:cNvPr>
          <p:cNvSpPr txBox="1">
            <a:spLocks noChangeArrowheads="1"/>
          </p:cNvSpPr>
          <p:nvPr/>
        </p:nvSpPr>
        <p:spPr bwMode="auto">
          <a:xfrm>
            <a:off x="5476875" y="4891088"/>
            <a:ext cx="33607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resistor that varies with temperature</a:t>
            </a:r>
          </a:p>
        </p:txBody>
      </p:sp>
      <p:pic>
        <p:nvPicPr>
          <p:cNvPr id="27" name="Picture 26">
            <a:extLst>
              <a:ext uri="{FF2B5EF4-FFF2-40B4-BE49-F238E27FC236}">
                <a16:creationId xmlns:a16="http://schemas.microsoft.com/office/drawing/2014/main" id="{C3AD6C02-1D06-4499-A12B-218495A29C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823630" y="3833392"/>
            <a:ext cx="2091449" cy="784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a:extLst>
              <a:ext uri="{FF2B5EF4-FFF2-40B4-BE49-F238E27FC236}">
                <a16:creationId xmlns:a16="http://schemas.microsoft.com/office/drawing/2014/main" id="{B4D592F6-741E-446A-BECA-AFF7FD3329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2954296" y="4845757"/>
            <a:ext cx="1830116" cy="915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8">
            <a:extLst>
              <a:ext uri="{FF2B5EF4-FFF2-40B4-BE49-F238E27FC236}">
                <a16:creationId xmlns:a16="http://schemas.microsoft.com/office/drawing/2014/main" id="{B8712F5B-C193-4B7F-A953-C7194F16F2C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2928629" y="1735535"/>
            <a:ext cx="1881451" cy="70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9">
            <a:extLst>
              <a:ext uri="{FF2B5EF4-FFF2-40B4-BE49-F238E27FC236}">
                <a16:creationId xmlns:a16="http://schemas.microsoft.com/office/drawing/2014/main" id="{60EAECC6-4184-4F70-B436-A0A873D391F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2975009" y="2836942"/>
            <a:ext cx="1788691" cy="670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9" descr="notes_icon">
            <a:extLst>
              <a:ext uri="{FF2B5EF4-FFF2-40B4-BE49-F238E27FC236}">
                <a16:creationId xmlns:a16="http://schemas.microsoft.com/office/drawing/2014/main" id="{804AE559-436A-450B-B0A3-50BB40958781}"/>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32" name="Picture 19">
            <a:hlinkClick r:id="" action="ppaction://hlinkshowjump?jump=nextslide"/>
            <a:extLst>
              <a:ext uri="{FF2B5EF4-FFF2-40B4-BE49-F238E27FC236}">
                <a16:creationId xmlns:a16="http://schemas.microsoft.com/office/drawing/2014/main" id="{DFC5438E-E439-4A6E-9488-56CAAE3F508E}"/>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7" grpId="0"/>
      <p:bldP spid="19" grpId="0"/>
      <p:bldP spid="20"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3">
            <a:extLst>
              <a:ext uri="{FF2B5EF4-FFF2-40B4-BE49-F238E27FC236}">
                <a16:creationId xmlns:a16="http://schemas.microsoft.com/office/drawing/2014/main" id="{E9707A87-D43F-4B4B-8DB9-BF47534EAD4E}"/>
              </a:ext>
            </a:extLst>
          </p:cNvPr>
          <p:cNvSpPr>
            <a:spLocks noChangeArrowheads="1"/>
          </p:cNvSpPr>
          <p:nvPr/>
        </p:nvSpPr>
        <p:spPr bwMode="auto">
          <a:xfrm>
            <a:off x="342900" y="1042988"/>
            <a:ext cx="8462963" cy="485775"/>
          </a:xfrm>
          <a:prstGeom prst="rect">
            <a:avLst/>
          </a:prstGeom>
          <a:solidFill>
            <a:srgbClr val="286DA6"/>
          </a:solidFill>
          <a:ln w="38100" algn="ctr">
            <a:solidFill>
              <a:srgbClr val="286DA6"/>
            </a:solidFill>
            <a:round/>
            <a:headEnd/>
            <a:tailEnd/>
          </a:ln>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5603" name="TextBox 10">
            <a:extLst>
              <a:ext uri="{FF2B5EF4-FFF2-40B4-BE49-F238E27FC236}">
                <a16:creationId xmlns:a16="http://schemas.microsoft.com/office/drawing/2014/main" id="{C7525D81-782B-4CB5-BE9A-3CE5FD0AF3C8}"/>
              </a:ext>
            </a:extLst>
          </p:cNvPr>
          <p:cNvSpPr txBox="1">
            <a:spLocks noChangeArrowheads="1"/>
          </p:cNvSpPr>
          <p:nvPr/>
        </p:nvSpPr>
        <p:spPr bwMode="auto">
          <a:xfrm>
            <a:off x="2344738" y="1042988"/>
            <a:ext cx="3067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circuit symbol</a:t>
            </a:r>
          </a:p>
        </p:txBody>
      </p:sp>
      <p:sp>
        <p:nvSpPr>
          <p:cNvPr id="25604" name="Rectangle 32">
            <a:extLst>
              <a:ext uri="{FF2B5EF4-FFF2-40B4-BE49-F238E27FC236}">
                <a16:creationId xmlns:a16="http://schemas.microsoft.com/office/drawing/2014/main" id="{C673DB4D-6608-471B-A7D5-B9F507AB80B2}"/>
              </a:ext>
            </a:extLst>
          </p:cNvPr>
          <p:cNvSpPr>
            <a:spLocks noChangeArrowheads="1"/>
          </p:cNvSpPr>
          <p:nvPr/>
        </p:nvSpPr>
        <p:spPr bwMode="auto">
          <a:xfrm>
            <a:off x="342900" y="1042988"/>
            <a:ext cx="8462963" cy="4797425"/>
          </a:xfrm>
          <a:prstGeom prst="rect">
            <a:avLst/>
          </a:prstGeom>
          <a:noFill/>
          <a:ln w="38100" algn="ctr">
            <a:solidFill>
              <a:srgbClr val="286DA6"/>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5605" name="Title 1">
            <a:extLst>
              <a:ext uri="{FF2B5EF4-FFF2-40B4-BE49-F238E27FC236}">
                <a16:creationId xmlns:a16="http://schemas.microsoft.com/office/drawing/2014/main" id="{D751C754-E07A-46C3-BD53-B2E5B372EEFB}"/>
              </a:ext>
            </a:extLst>
          </p:cNvPr>
          <p:cNvSpPr>
            <a:spLocks noGrp="1"/>
          </p:cNvSpPr>
          <p:nvPr>
            <p:ph type="title"/>
          </p:nvPr>
        </p:nvSpPr>
        <p:spPr/>
        <p:txBody>
          <a:bodyPr/>
          <a:lstStyle/>
          <a:p>
            <a:r>
              <a:rPr lang="en-GB" altLang="en-US"/>
              <a:t>Circuit components</a:t>
            </a:r>
          </a:p>
        </p:txBody>
      </p:sp>
      <p:sp>
        <p:nvSpPr>
          <p:cNvPr id="3" name="TextBox 2">
            <a:extLst>
              <a:ext uri="{FF2B5EF4-FFF2-40B4-BE49-F238E27FC236}">
                <a16:creationId xmlns:a16="http://schemas.microsoft.com/office/drawing/2014/main" id="{CD1BBE73-54C3-458D-9F9C-606343CAAC4F}"/>
              </a:ext>
            </a:extLst>
          </p:cNvPr>
          <p:cNvSpPr txBox="1">
            <a:spLocks noChangeArrowheads="1"/>
          </p:cNvSpPr>
          <p:nvPr/>
        </p:nvSpPr>
        <p:spPr bwMode="auto">
          <a:xfrm>
            <a:off x="342900" y="1857375"/>
            <a:ext cx="1990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diode</a:t>
            </a:r>
          </a:p>
        </p:txBody>
      </p:sp>
      <p:sp>
        <p:nvSpPr>
          <p:cNvPr id="25607" name="TextBox 5">
            <a:extLst>
              <a:ext uri="{FF2B5EF4-FFF2-40B4-BE49-F238E27FC236}">
                <a16:creationId xmlns:a16="http://schemas.microsoft.com/office/drawing/2014/main" id="{979CBEF1-C90D-41DF-869D-2E2CCED86421}"/>
              </a:ext>
            </a:extLst>
          </p:cNvPr>
          <p:cNvSpPr txBox="1">
            <a:spLocks noChangeArrowheads="1"/>
          </p:cNvSpPr>
          <p:nvPr/>
        </p:nvSpPr>
        <p:spPr bwMode="auto">
          <a:xfrm>
            <a:off x="342900" y="1042988"/>
            <a:ext cx="2005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component</a:t>
            </a:r>
          </a:p>
        </p:txBody>
      </p:sp>
      <p:sp>
        <p:nvSpPr>
          <p:cNvPr id="7" name="TextBox 6">
            <a:extLst>
              <a:ext uri="{FF2B5EF4-FFF2-40B4-BE49-F238E27FC236}">
                <a16:creationId xmlns:a16="http://schemas.microsoft.com/office/drawing/2014/main" id="{D298356C-FBC0-40CF-8F9D-1FC2F27D769E}"/>
              </a:ext>
            </a:extLst>
          </p:cNvPr>
          <p:cNvSpPr txBox="1">
            <a:spLocks noChangeArrowheads="1"/>
          </p:cNvSpPr>
          <p:nvPr/>
        </p:nvSpPr>
        <p:spPr bwMode="auto">
          <a:xfrm>
            <a:off x="342900" y="2922588"/>
            <a:ext cx="199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LED</a:t>
            </a:r>
          </a:p>
        </p:txBody>
      </p:sp>
      <p:sp>
        <p:nvSpPr>
          <p:cNvPr id="8" name="TextBox 7">
            <a:extLst>
              <a:ext uri="{FF2B5EF4-FFF2-40B4-BE49-F238E27FC236}">
                <a16:creationId xmlns:a16="http://schemas.microsoft.com/office/drawing/2014/main" id="{AF4CC3ED-65F9-4960-99D6-4AA067B01394}"/>
              </a:ext>
            </a:extLst>
          </p:cNvPr>
          <p:cNvSpPr txBox="1">
            <a:spLocks noChangeArrowheads="1"/>
          </p:cNvSpPr>
          <p:nvPr/>
        </p:nvSpPr>
        <p:spPr bwMode="auto">
          <a:xfrm>
            <a:off x="454025" y="4010027"/>
            <a:ext cx="17764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bulb</a:t>
            </a:r>
          </a:p>
        </p:txBody>
      </p:sp>
      <p:sp>
        <p:nvSpPr>
          <p:cNvPr id="9" name="TextBox 8">
            <a:extLst>
              <a:ext uri="{FF2B5EF4-FFF2-40B4-BE49-F238E27FC236}">
                <a16:creationId xmlns:a16="http://schemas.microsoft.com/office/drawing/2014/main" id="{CA95B35C-191D-4DA9-A4CA-86159F07D4E7}"/>
              </a:ext>
            </a:extLst>
          </p:cNvPr>
          <p:cNvSpPr txBox="1">
            <a:spLocks noChangeArrowheads="1"/>
          </p:cNvSpPr>
          <p:nvPr/>
        </p:nvSpPr>
        <p:spPr bwMode="auto">
          <a:xfrm>
            <a:off x="342900" y="5067300"/>
            <a:ext cx="1990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LDR</a:t>
            </a:r>
          </a:p>
        </p:txBody>
      </p:sp>
      <p:sp>
        <p:nvSpPr>
          <p:cNvPr id="17" name="TextBox 16">
            <a:extLst>
              <a:ext uri="{FF2B5EF4-FFF2-40B4-BE49-F238E27FC236}">
                <a16:creationId xmlns:a16="http://schemas.microsoft.com/office/drawing/2014/main" id="{5D2E9B3C-4FCE-4B61-8049-4FBB0239DBA0}"/>
              </a:ext>
            </a:extLst>
          </p:cNvPr>
          <p:cNvSpPr txBox="1">
            <a:spLocks noChangeArrowheads="1"/>
          </p:cNvSpPr>
          <p:nvPr/>
        </p:nvSpPr>
        <p:spPr bwMode="auto">
          <a:xfrm>
            <a:off x="5476875" y="1681163"/>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only lets current pass in one direction </a:t>
            </a:r>
          </a:p>
        </p:txBody>
      </p:sp>
      <p:sp>
        <p:nvSpPr>
          <p:cNvPr id="25612" name="TextBox 17">
            <a:extLst>
              <a:ext uri="{FF2B5EF4-FFF2-40B4-BE49-F238E27FC236}">
                <a16:creationId xmlns:a16="http://schemas.microsoft.com/office/drawing/2014/main" id="{0348F9E8-0E26-47DE-B9F7-147680896F10}"/>
              </a:ext>
            </a:extLst>
          </p:cNvPr>
          <p:cNvSpPr txBox="1">
            <a:spLocks noChangeArrowheads="1"/>
          </p:cNvSpPr>
          <p:nvPr/>
        </p:nvSpPr>
        <p:spPr bwMode="auto">
          <a:xfrm>
            <a:off x="5435600" y="1042988"/>
            <a:ext cx="337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description</a:t>
            </a:r>
          </a:p>
        </p:txBody>
      </p:sp>
      <p:sp>
        <p:nvSpPr>
          <p:cNvPr id="19" name="TextBox 18">
            <a:extLst>
              <a:ext uri="{FF2B5EF4-FFF2-40B4-BE49-F238E27FC236}">
                <a16:creationId xmlns:a16="http://schemas.microsoft.com/office/drawing/2014/main" id="{F8F7A60E-2A7B-4B39-82D9-85A8F48CABA7}"/>
              </a:ext>
            </a:extLst>
          </p:cNvPr>
          <p:cNvSpPr txBox="1">
            <a:spLocks noChangeArrowheads="1"/>
          </p:cNvSpPr>
          <p:nvPr/>
        </p:nvSpPr>
        <p:spPr bwMode="auto">
          <a:xfrm>
            <a:off x="5476875" y="2744788"/>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stands for </a:t>
            </a:r>
            <a:r>
              <a:rPr lang="en-GB" altLang="en-US" b="1" dirty="0"/>
              <a:t>L</a:t>
            </a:r>
            <a:r>
              <a:rPr lang="en-GB" altLang="en-US" dirty="0"/>
              <a:t>ight </a:t>
            </a:r>
            <a:r>
              <a:rPr lang="en-GB" altLang="en-US" b="1" dirty="0"/>
              <a:t>E</a:t>
            </a:r>
            <a:r>
              <a:rPr lang="en-GB" altLang="en-US" dirty="0"/>
              <a:t>mitting </a:t>
            </a:r>
            <a:r>
              <a:rPr lang="en-GB" altLang="en-US" b="1" dirty="0"/>
              <a:t>D</a:t>
            </a:r>
            <a:r>
              <a:rPr lang="en-GB" altLang="en-US" dirty="0"/>
              <a:t>iode</a:t>
            </a:r>
          </a:p>
        </p:txBody>
      </p:sp>
      <p:sp>
        <p:nvSpPr>
          <p:cNvPr id="20" name="TextBox 19">
            <a:extLst>
              <a:ext uri="{FF2B5EF4-FFF2-40B4-BE49-F238E27FC236}">
                <a16:creationId xmlns:a16="http://schemas.microsoft.com/office/drawing/2014/main" id="{4B78F5AB-BDAD-4831-B159-DA97E721C37E}"/>
              </a:ext>
            </a:extLst>
          </p:cNvPr>
          <p:cNvSpPr txBox="1">
            <a:spLocks noChangeArrowheads="1"/>
          </p:cNvSpPr>
          <p:nvPr/>
        </p:nvSpPr>
        <p:spPr bwMode="auto">
          <a:xfrm>
            <a:off x="5476875" y="3811588"/>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transfers electrical energy into light</a:t>
            </a:r>
          </a:p>
        </p:txBody>
      </p:sp>
      <p:cxnSp>
        <p:nvCxnSpPr>
          <p:cNvPr id="25615" name="Straight Connector 30">
            <a:extLst>
              <a:ext uri="{FF2B5EF4-FFF2-40B4-BE49-F238E27FC236}">
                <a16:creationId xmlns:a16="http://schemas.microsoft.com/office/drawing/2014/main" id="{BFB43475-3E28-4D04-A03A-C6554F28E204}"/>
              </a:ext>
            </a:extLst>
          </p:cNvPr>
          <p:cNvCxnSpPr>
            <a:cxnSpLocks noChangeShapeType="1"/>
          </p:cNvCxnSpPr>
          <p:nvPr/>
        </p:nvCxnSpPr>
        <p:spPr bwMode="auto">
          <a:xfrm>
            <a:off x="5416550" y="1042988"/>
            <a:ext cx="7938" cy="47974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6" name="Straight Connector 31">
            <a:extLst>
              <a:ext uri="{FF2B5EF4-FFF2-40B4-BE49-F238E27FC236}">
                <a16:creationId xmlns:a16="http://schemas.microsoft.com/office/drawing/2014/main" id="{0E697566-9B07-4DC4-8C35-9019F908C72E}"/>
              </a:ext>
            </a:extLst>
          </p:cNvPr>
          <p:cNvCxnSpPr>
            <a:cxnSpLocks noChangeShapeType="1"/>
          </p:cNvCxnSpPr>
          <p:nvPr/>
        </p:nvCxnSpPr>
        <p:spPr bwMode="auto">
          <a:xfrm flipH="1">
            <a:off x="2347913" y="1042988"/>
            <a:ext cx="3175" cy="47974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7" name="Straight Connector 35">
            <a:extLst>
              <a:ext uri="{FF2B5EF4-FFF2-40B4-BE49-F238E27FC236}">
                <a16:creationId xmlns:a16="http://schemas.microsoft.com/office/drawing/2014/main" id="{EE6E62FB-0768-4976-A875-F54F5814AC27}"/>
              </a:ext>
            </a:extLst>
          </p:cNvPr>
          <p:cNvCxnSpPr>
            <a:cxnSpLocks noChangeShapeType="1"/>
          </p:cNvCxnSpPr>
          <p:nvPr/>
        </p:nvCxnSpPr>
        <p:spPr bwMode="auto">
          <a:xfrm>
            <a:off x="342900" y="26320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8" name="Straight Connector 36">
            <a:extLst>
              <a:ext uri="{FF2B5EF4-FFF2-40B4-BE49-F238E27FC236}">
                <a16:creationId xmlns:a16="http://schemas.microsoft.com/office/drawing/2014/main" id="{C624E504-1AB4-4D38-9361-0E9A3C9016D3}"/>
              </a:ext>
            </a:extLst>
          </p:cNvPr>
          <p:cNvCxnSpPr>
            <a:cxnSpLocks noChangeShapeType="1"/>
          </p:cNvCxnSpPr>
          <p:nvPr/>
        </p:nvCxnSpPr>
        <p:spPr bwMode="auto">
          <a:xfrm>
            <a:off x="342900" y="3687763"/>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9" name="Straight Connector 37">
            <a:extLst>
              <a:ext uri="{FF2B5EF4-FFF2-40B4-BE49-F238E27FC236}">
                <a16:creationId xmlns:a16="http://schemas.microsoft.com/office/drawing/2014/main" id="{F934B3FD-9653-4071-AFD9-789A8BF55645}"/>
              </a:ext>
            </a:extLst>
          </p:cNvPr>
          <p:cNvCxnSpPr>
            <a:cxnSpLocks noChangeShapeType="1"/>
          </p:cNvCxnSpPr>
          <p:nvPr/>
        </p:nvCxnSpPr>
        <p:spPr bwMode="auto">
          <a:xfrm>
            <a:off x="342900" y="47656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20" name="Straight Connector 38">
            <a:extLst>
              <a:ext uri="{FF2B5EF4-FFF2-40B4-BE49-F238E27FC236}">
                <a16:creationId xmlns:a16="http://schemas.microsoft.com/office/drawing/2014/main" id="{711BFFC2-6583-4685-A0B5-DD3CA813476C}"/>
              </a:ext>
            </a:extLst>
          </p:cNvPr>
          <p:cNvCxnSpPr>
            <a:cxnSpLocks noChangeShapeType="1"/>
          </p:cNvCxnSpPr>
          <p:nvPr/>
        </p:nvCxnSpPr>
        <p:spPr bwMode="auto">
          <a:xfrm>
            <a:off x="342900" y="5843588"/>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21" name="Straight Connector 42">
            <a:extLst>
              <a:ext uri="{FF2B5EF4-FFF2-40B4-BE49-F238E27FC236}">
                <a16:creationId xmlns:a16="http://schemas.microsoft.com/office/drawing/2014/main" id="{2122AC39-1C3B-40B0-9686-6427C65C0235}"/>
              </a:ext>
            </a:extLst>
          </p:cNvPr>
          <p:cNvCxnSpPr>
            <a:cxnSpLocks noChangeShapeType="1"/>
          </p:cNvCxnSpPr>
          <p:nvPr/>
        </p:nvCxnSpPr>
        <p:spPr bwMode="auto">
          <a:xfrm>
            <a:off x="350838" y="1562100"/>
            <a:ext cx="8462962"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sp>
        <p:nvSpPr>
          <p:cNvPr id="44" name="TextBox 43">
            <a:extLst>
              <a:ext uri="{FF2B5EF4-FFF2-40B4-BE49-F238E27FC236}">
                <a16:creationId xmlns:a16="http://schemas.microsoft.com/office/drawing/2014/main" id="{19127F12-B6B5-4012-821A-DE1D10296043}"/>
              </a:ext>
            </a:extLst>
          </p:cNvPr>
          <p:cNvSpPr txBox="1">
            <a:spLocks noChangeArrowheads="1"/>
          </p:cNvSpPr>
          <p:nvPr/>
        </p:nvSpPr>
        <p:spPr bwMode="auto">
          <a:xfrm>
            <a:off x="5476875" y="4891088"/>
            <a:ext cx="33607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stands for </a:t>
            </a:r>
            <a:r>
              <a:rPr lang="en-GB" altLang="en-US" b="1" dirty="0"/>
              <a:t>L</a:t>
            </a:r>
            <a:r>
              <a:rPr lang="en-GB" altLang="en-US" dirty="0"/>
              <a:t>ight </a:t>
            </a:r>
            <a:r>
              <a:rPr lang="en-GB" altLang="en-US" b="1" dirty="0"/>
              <a:t>D</a:t>
            </a:r>
            <a:r>
              <a:rPr lang="en-GB" altLang="en-US" dirty="0"/>
              <a:t>ependent </a:t>
            </a:r>
            <a:r>
              <a:rPr lang="en-GB" altLang="en-US" b="1" dirty="0"/>
              <a:t>R</a:t>
            </a:r>
            <a:r>
              <a:rPr lang="en-GB" altLang="en-US" dirty="0"/>
              <a:t>esistor</a:t>
            </a:r>
          </a:p>
        </p:txBody>
      </p:sp>
      <p:pic>
        <p:nvPicPr>
          <p:cNvPr id="35" name="Picture 34">
            <a:extLst>
              <a:ext uri="{FF2B5EF4-FFF2-40B4-BE49-F238E27FC236}">
                <a16:creationId xmlns:a16="http://schemas.microsoft.com/office/drawing/2014/main" id="{C2C45D98-CA0E-48FB-B7B2-1ED4838EDF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899117" y="1686721"/>
            <a:ext cx="1955837" cy="83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9">
            <a:extLst>
              <a:ext uri="{FF2B5EF4-FFF2-40B4-BE49-F238E27FC236}">
                <a16:creationId xmlns:a16="http://schemas.microsoft.com/office/drawing/2014/main" id="{FE84E3A6-FAB0-40B7-B31D-589FC99483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3163405" y="3792636"/>
            <a:ext cx="1427261" cy="89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a:extLst>
              <a:ext uri="{FF2B5EF4-FFF2-40B4-BE49-F238E27FC236}">
                <a16:creationId xmlns:a16="http://schemas.microsoft.com/office/drawing/2014/main" id="{B2003BC4-89FF-433E-B872-2ACE5F638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3108773" y="2633167"/>
            <a:ext cx="1536524" cy="1056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a:extLst>
              <a:ext uri="{FF2B5EF4-FFF2-40B4-BE49-F238E27FC236}">
                <a16:creationId xmlns:a16="http://schemas.microsoft.com/office/drawing/2014/main" id="{B7975E76-67B8-4887-8B84-D240D2A68C3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2946836" y="4841725"/>
            <a:ext cx="1860399" cy="9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9" descr="notes_icon">
            <a:extLst>
              <a:ext uri="{FF2B5EF4-FFF2-40B4-BE49-F238E27FC236}">
                <a16:creationId xmlns:a16="http://schemas.microsoft.com/office/drawing/2014/main" id="{AEB7D5E5-C641-4BCF-AB22-E02BB61B1E44}"/>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30" name="Picture 19">
            <a:hlinkClick r:id="" action="ppaction://hlinkshowjump?jump=nextslide"/>
            <a:extLst>
              <a:ext uri="{FF2B5EF4-FFF2-40B4-BE49-F238E27FC236}">
                <a16:creationId xmlns:a16="http://schemas.microsoft.com/office/drawing/2014/main" id="{E5154A02-C863-4826-9A06-79A15637997C}"/>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7" grpId="0"/>
      <p:bldP spid="19" grpId="0"/>
      <p:bldP spid="20" grpId="0"/>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3">
            <a:extLst>
              <a:ext uri="{FF2B5EF4-FFF2-40B4-BE49-F238E27FC236}">
                <a16:creationId xmlns:a16="http://schemas.microsoft.com/office/drawing/2014/main" id="{A6BD22D4-B297-4F0B-846B-02B551CF801A}"/>
              </a:ext>
            </a:extLst>
          </p:cNvPr>
          <p:cNvSpPr>
            <a:spLocks noChangeArrowheads="1"/>
          </p:cNvSpPr>
          <p:nvPr/>
        </p:nvSpPr>
        <p:spPr bwMode="auto">
          <a:xfrm>
            <a:off x="342900" y="1042988"/>
            <a:ext cx="8462963" cy="485775"/>
          </a:xfrm>
          <a:prstGeom prst="rect">
            <a:avLst/>
          </a:prstGeom>
          <a:solidFill>
            <a:srgbClr val="286DA6"/>
          </a:solidFill>
          <a:ln w="38100" algn="ctr">
            <a:solidFill>
              <a:srgbClr val="286DA6"/>
            </a:solidFill>
            <a:round/>
            <a:headEnd/>
            <a:tailEnd/>
          </a:ln>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6627" name="TextBox 10">
            <a:extLst>
              <a:ext uri="{FF2B5EF4-FFF2-40B4-BE49-F238E27FC236}">
                <a16:creationId xmlns:a16="http://schemas.microsoft.com/office/drawing/2014/main" id="{11672E38-DE84-4D26-91FC-ED406D1B9134}"/>
              </a:ext>
            </a:extLst>
          </p:cNvPr>
          <p:cNvSpPr txBox="1">
            <a:spLocks noChangeArrowheads="1"/>
          </p:cNvSpPr>
          <p:nvPr/>
        </p:nvSpPr>
        <p:spPr bwMode="auto">
          <a:xfrm>
            <a:off x="2344738" y="1042988"/>
            <a:ext cx="3067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circuit symbol</a:t>
            </a:r>
          </a:p>
        </p:txBody>
      </p:sp>
      <p:sp>
        <p:nvSpPr>
          <p:cNvPr id="26628" name="Rectangle 32">
            <a:extLst>
              <a:ext uri="{FF2B5EF4-FFF2-40B4-BE49-F238E27FC236}">
                <a16:creationId xmlns:a16="http://schemas.microsoft.com/office/drawing/2014/main" id="{AB3E97FD-88AC-4504-95AB-215E0BE63E34}"/>
              </a:ext>
            </a:extLst>
          </p:cNvPr>
          <p:cNvSpPr>
            <a:spLocks noChangeArrowheads="1"/>
          </p:cNvSpPr>
          <p:nvPr/>
        </p:nvSpPr>
        <p:spPr bwMode="auto">
          <a:xfrm>
            <a:off x="342900" y="1042988"/>
            <a:ext cx="8462963" cy="2654300"/>
          </a:xfrm>
          <a:prstGeom prst="rect">
            <a:avLst/>
          </a:prstGeom>
          <a:noFill/>
          <a:ln w="38100" algn="ctr">
            <a:solidFill>
              <a:srgbClr val="286DA6"/>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6629" name="Title 1">
            <a:extLst>
              <a:ext uri="{FF2B5EF4-FFF2-40B4-BE49-F238E27FC236}">
                <a16:creationId xmlns:a16="http://schemas.microsoft.com/office/drawing/2014/main" id="{DD0986C6-3C03-4AA8-A0A5-AD1A88CEB9BD}"/>
              </a:ext>
            </a:extLst>
          </p:cNvPr>
          <p:cNvSpPr>
            <a:spLocks noGrp="1"/>
          </p:cNvSpPr>
          <p:nvPr>
            <p:ph type="title"/>
          </p:nvPr>
        </p:nvSpPr>
        <p:spPr/>
        <p:txBody>
          <a:bodyPr/>
          <a:lstStyle/>
          <a:p>
            <a:r>
              <a:rPr lang="en-GB" altLang="en-US"/>
              <a:t>Circuit components</a:t>
            </a:r>
          </a:p>
        </p:txBody>
      </p:sp>
      <p:sp>
        <p:nvSpPr>
          <p:cNvPr id="3" name="TextBox 2">
            <a:extLst>
              <a:ext uri="{FF2B5EF4-FFF2-40B4-BE49-F238E27FC236}">
                <a16:creationId xmlns:a16="http://schemas.microsoft.com/office/drawing/2014/main" id="{A32B33DE-D069-4A33-A2E1-7BC3382DB6A0}"/>
              </a:ext>
            </a:extLst>
          </p:cNvPr>
          <p:cNvSpPr txBox="1">
            <a:spLocks noChangeArrowheads="1"/>
          </p:cNvSpPr>
          <p:nvPr/>
        </p:nvSpPr>
        <p:spPr bwMode="auto">
          <a:xfrm>
            <a:off x="342900" y="1865313"/>
            <a:ext cx="199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voltmeter</a:t>
            </a:r>
          </a:p>
        </p:txBody>
      </p:sp>
      <p:sp>
        <p:nvSpPr>
          <p:cNvPr id="26631" name="TextBox 5">
            <a:extLst>
              <a:ext uri="{FF2B5EF4-FFF2-40B4-BE49-F238E27FC236}">
                <a16:creationId xmlns:a16="http://schemas.microsoft.com/office/drawing/2014/main" id="{5737B107-1371-43B2-A2EE-B73C036F1AA3}"/>
              </a:ext>
            </a:extLst>
          </p:cNvPr>
          <p:cNvSpPr txBox="1">
            <a:spLocks noChangeArrowheads="1"/>
          </p:cNvSpPr>
          <p:nvPr/>
        </p:nvSpPr>
        <p:spPr bwMode="auto">
          <a:xfrm>
            <a:off x="342900" y="1042988"/>
            <a:ext cx="2005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component</a:t>
            </a:r>
          </a:p>
        </p:txBody>
      </p:sp>
      <p:sp>
        <p:nvSpPr>
          <p:cNvPr id="7" name="TextBox 6">
            <a:extLst>
              <a:ext uri="{FF2B5EF4-FFF2-40B4-BE49-F238E27FC236}">
                <a16:creationId xmlns:a16="http://schemas.microsoft.com/office/drawing/2014/main" id="{78BF0E79-C182-4A8E-9FE6-D58C262EB411}"/>
              </a:ext>
            </a:extLst>
          </p:cNvPr>
          <p:cNvSpPr txBox="1">
            <a:spLocks noChangeArrowheads="1"/>
          </p:cNvSpPr>
          <p:nvPr/>
        </p:nvSpPr>
        <p:spPr bwMode="auto">
          <a:xfrm>
            <a:off x="342900" y="2928938"/>
            <a:ext cx="199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ammeter</a:t>
            </a:r>
          </a:p>
        </p:txBody>
      </p:sp>
      <p:sp>
        <p:nvSpPr>
          <p:cNvPr id="17" name="TextBox 16">
            <a:extLst>
              <a:ext uri="{FF2B5EF4-FFF2-40B4-BE49-F238E27FC236}">
                <a16:creationId xmlns:a16="http://schemas.microsoft.com/office/drawing/2014/main" id="{1E4CF8E5-F9AA-4D28-8EB0-F44401CA39F2}"/>
              </a:ext>
            </a:extLst>
          </p:cNvPr>
          <p:cNvSpPr txBox="1">
            <a:spLocks noChangeArrowheads="1"/>
          </p:cNvSpPr>
          <p:nvPr/>
        </p:nvSpPr>
        <p:spPr bwMode="auto">
          <a:xfrm>
            <a:off x="5464175" y="1666875"/>
            <a:ext cx="33591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measures potential difference in a circuit</a:t>
            </a:r>
          </a:p>
        </p:txBody>
      </p:sp>
      <p:sp>
        <p:nvSpPr>
          <p:cNvPr id="26634" name="TextBox 17">
            <a:extLst>
              <a:ext uri="{FF2B5EF4-FFF2-40B4-BE49-F238E27FC236}">
                <a16:creationId xmlns:a16="http://schemas.microsoft.com/office/drawing/2014/main" id="{55D83BB5-2DF2-4738-AF21-EAB443EA339D}"/>
              </a:ext>
            </a:extLst>
          </p:cNvPr>
          <p:cNvSpPr txBox="1">
            <a:spLocks noChangeArrowheads="1"/>
          </p:cNvSpPr>
          <p:nvPr/>
        </p:nvSpPr>
        <p:spPr bwMode="auto">
          <a:xfrm>
            <a:off x="5435600" y="1042988"/>
            <a:ext cx="337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description</a:t>
            </a:r>
          </a:p>
        </p:txBody>
      </p:sp>
      <p:sp>
        <p:nvSpPr>
          <p:cNvPr id="19" name="TextBox 18">
            <a:extLst>
              <a:ext uri="{FF2B5EF4-FFF2-40B4-BE49-F238E27FC236}">
                <a16:creationId xmlns:a16="http://schemas.microsoft.com/office/drawing/2014/main" id="{A7DF6682-C01E-4C0A-842A-07A120170963}"/>
              </a:ext>
            </a:extLst>
          </p:cNvPr>
          <p:cNvSpPr txBox="1">
            <a:spLocks noChangeArrowheads="1"/>
          </p:cNvSpPr>
          <p:nvPr/>
        </p:nvSpPr>
        <p:spPr bwMode="auto">
          <a:xfrm>
            <a:off x="5464175" y="2744788"/>
            <a:ext cx="31289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measures current in a circuit</a:t>
            </a:r>
          </a:p>
        </p:txBody>
      </p:sp>
      <p:cxnSp>
        <p:nvCxnSpPr>
          <p:cNvPr id="26636" name="Straight Connector 30">
            <a:extLst>
              <a:ext uri="{FF2B5EF4-FFF2-40B4-BE49-F238E27FC236}">
                <a16:creationId xmlns:a16="http://schemas.microsoft.com/office/drawing/2014/main" id="{E8C16D9F-CA14-435E-B6BD-BAB81BBD1EEA}"/>
              </a:ext>
            </a:extLst>
          </p:cNvPr>
          <p:cNvCxnSpPr>
            <a:cxnSpLocks noChangeShapeType="1"/>
          </p:cNvCxnSpPr>
          <p:nvPr/>
        </p:nvCxnSpPr>
        <p:spPr bwMode="auto">
          <a:xfrm flipH="1">
            <a:off x="5411788" y="1042988"/>
            <a:ext cx="4762" cy="370205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6637" name="Straight Connector 31">
            <a:extLst>
              <a:ext uri="{FF2B5EF4-FFF2-40B4-BE49-F238E27FC236}">
                <a16:creationId xmlns:a16="http://schemas.microsoft.com/office/drawing/2014/main" id="{55C45F3B-7AE9-4A00-8679-D702A81B912C}"/>
              </a:ext>
            </a:extLst>
          </p:cNvPr>
          <p:cNvCxnSpPr>
            <a:cxnSpLocks noChangeShapeType="1"/>
          </p:cNvCxnSpPr>
          <p:nvPr/>
        </p:nvCxnSpPr>
        <p:spPr bwMode="auto">
          <a:xfrm flipH="1">
            <a:off x="2349500" y="1042988"/>
            <a:ext cx="1588" cy="36925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6638" name="Straight Connector 35">
            <a:extLst>
              <a:ext uri="{FF2B5EF4-FFF2-40B4-BE49-F238E27FC236}">
                <a16:creationId xmlns:a16="http://schemas.microsoft.com/office/drawing/2014/main" id="{D34B8A70-B96D-4B30-9C86-5EEB7EF6960D}"/>
              </a:ext>
            </a:extLst>
          </p:cNvPr>
          <p:cNvCxnSpPr>
            <a:cxnSpLocks noChangeShapeType="1"/>
          </p:cNvCxnSpPr>
          <p:nvPr/>
        </p:nvCxnSpPr>
        <p:spPr bwMode="auto">
          <a:xfrm>
            <a:off x="342900" y="26320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6639" name="Straight Connector 36">
            <a:extLst>
              <a:ext uri="{FF2B5EF4-FFF2-40B4-BE49-F238E27FC236}">
                <a16:creationId xmlns:a16="http://schemas.microsoft.com/office/drawing/2014/main" id="{5CFB944C-D3F1-4132-A177-4565EC8F6060}"/>
              </a:ext>
            </a:extLst>
          </p:cNvPr>
          <p:cNvCxnSpPr>
            <a:cxnSpLocks noChangeShapeType="1"/>
          </p:cNvCxnSpPr>
          <p:nvPr/>
        </p:nvCxnSpPr>
        <p:spPr bwMode="auto">
          <a:xfrm>
            <a:off x="342900" y="3700463"/>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6640" name="Straight Connector 42">
            <a:extLst>
              <a:ext uri="{FF2B5EF4-FFF2-40B4-BE49-F238E27FC236}">
                <a16:creationId xmlns:a16="http://schemas.microsoft.com/office/drawing/2014/main" id="{1669CE25-A5AB-4FB2-A37D-7E6D6A8F789A}"/>
              </a:ext>
            </a:extLst>
          </p:cNvPr>
          <p:cNvCxnSpPr>
            <a:cxnSpLocks noChangeShapeType="1"/>
          </p:cNvCxnSpPr>
          <p:nvPr/>
        </p:nvCxnSpPr>
        <p:spPr bwMode="auto">
          <a:xfrm>
            <a:off x="365125" y="1562100"/>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pic>
        <p:nvPicPr>
          <p:cNvPr id="30" name="Picture 29">
            <a:extLst>
              <a:ext uri="{FF2B5EF4-FFF2-40B4-BE49-F238E27FC236}">
                <a16:creationId xmlns:a16="http://schemas.microsoft.com/office/drawing/2014/main" id="{3B868D73-3B41-4BC8-8FBD-88CDDCE448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149762" y="1667565"/>
            <a:ext cx="1396925" cy="87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4">
            <a:extLst>
              <a:ext uri="{FF2B5EF4-FFF2-40B4-BE49-F238E27FC236}">
                <a16:creationId xmlns:a16="http://schemas.microsoft.com/office/drawing/2014/main" id="{22886B48-80D4-4202-8F2F-6C2B73CD80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3142934" y="2729951"/>
            <a:ext cx="1410581" cy="88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a:extLst>
              <a:ext uri="{FF2B5EF4-FFF2-40B4-BE49-F238E27FC236}">
                <a16:creationId xmlns:a16="http://schemas.microsoft.com/office/drawing/2014/main" id="{E2D939FA-EF26-4694-80EE-F88F438CC8DB}"/>
              </a:ext>
            </a:extLst>
          </p:cNvPr>
          <p:cNvSpPr txBox="1">
            <a:spLocks noChangeArrowheads="1"/>
          </p:cNvSpPr>
          <p:nvPr/>
        </p:nvSpPr>
        <p:spPr bwMode="auto">
          <a:xfrm>
            <a:off x="352425" y="5037138"/>
            <a:ext cx="84629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Note that connections between components (usually wires) are always drawn as </a:t>
            </a:r>
            <a:r>
              <a:rPr lang="en-GB" altLang="en-US" b="1" dirty="0">
                <a:solidFill>
                  <a:srgbClr val="286DA6"/>
                </a:solidFill>
              </a:rPr>
              <a:t>straight</a:t>
            </a:r>
            <a:r>
              <a:rPr lang="en-GB" altLang="en-US" dirty="0"/>
              <a:t> lines. </a:t>
            </a:r>
          </a:p>
        </p:txBody>
      </p:sp>
      <p:cxnSp>
        <p:nvCxnSpPr>
          <p:cNvPr id="26645" name="Straight Connector 36">
            <a:extLst>
              <a:ext uri="{FF2B5EF4-FFF2-40B4-BE49-F238E27FC236}">
                <a16:creationId xmlns:a16="http://schemas.microsoft.com/office/drawing/2014/main" id="{CA87A1DA-BE68-46FA-A0C4-A724486675D0}"/>
              </a:ext>
            </a:extLst>
          </p:cNvPr>
          <p:cNvCxnSpPr>
            <a:cxnSpLocks noChangeShapeType="1"/>
          </p:cNvCxnSpPr>
          <p:nvPr/>
        </p:nvCxnSpPr>
        <p:spPr bwMode="auto">
          <a:xfrm>
            <a:off x="342900" y="4735513"/>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6646" name="Straight Connector 31">
            <a:extLst>
              <a:ext uri="{FF2B5EF4-FFF2-40B4-BE49-F238E27FC236}">
                <a16:creationId xmlns:a16="http://schemas.microsoft.com/office/drawing/2014/main" id="{BB62A759-EC4E-4047-8DD1-193C8ABC80E1}"/>
              </a:ext>
            </a:extLst>
          </p:cNvPr>
          <p:cNvCxnSpPr>
            <a:cxnSpLocks noChangeShapeType="1"/>
          </p:cNvCxnSpPr>
          <p:nvPr/>
        </p:nvCxnSpPr>
        <p:spPr bwMode="auto">
          <a:xfrm flipH="1">
            <a:off x="342900" y="1054100"/>
            <a:ext cx="1588" cy="3690938"/>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6647" name="Straight Connector 30">
            <a:extLst>
              <a:ext uri="{FF2B5EF4-FFF2-40B4-BE49-F238E27FC236}">
                <a16:creationId xmlns:a16="http://schemas.microsoft.com/office/drawing/2014/main" id="{0A5F1F89-F2E6-4F26-AB01-0E302DDF8371}"/>
              </a:ext>
            </a:extLst>
          </p:cNvPr>
          <p:cNvCxnSpPr>
            <a:cxnSpLocks noChangeShapeType="1"/>
          </p:cNvCxnSpPr>
          <p:nvPr/>
        </p:nvCxnSpPr>
        <p:spPr bwMode="auto">
          <a:xfrm flipH="1">
            <a:off x="8801100" y="1054100"/>
            <a:ext cx="4763" cy="370205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sp>
        <p:nvSpPr>
          <p:cNvPr id="27" name="TextBox 26">
            <a:extLst>
              <a:ext uri="{FF2B5EF4-FFF2-40B4-BE49-F238E27FC236}">
                <a16:creationId xmlns:a16="http://schemas.microsoft.com/office/drawing/2014/main" id="{AE9B1B4D-3266-4089-8188-89330FC755AD}"/>
              </a:ext>
            </a:extLst>
          </p:cNvPr>
          <p:cNvSpPr txBox="1">
            <a:spLocks noChangeArrowheads="1"/>
          </p:cNvSpPr>
          <p:nvPr/>
        </p:nvSpPr>
        <p:spPr bwMode="auto">
          <a:xfrm>
            <a:off x="342900" y="3973513"/>
            <a:ext cx="199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motor</a:t>
            </a:r>
          </a:p>
        </p:txBody>
      </p:sp>
      <p:sp>
        <p:nvSpPr>
          <p:cNvPr id="28" name="TextBox 27">
            <a:extLst>
              <a:ext uri="{FF2B5EF4-FFF2-40B4-BE49-F238E27FC236}">
                <a16:creationId xmlns:a16="http://schemas.microsoft.com/office/drawing/2014/main" id="{121EC19A-5B62-4D84-B453-43DD0B74A1EB}"/>
              </a:ext>
            </a:extLst>
          </p:cNvPr>
          <p:cNvSpPr txBox="1">
            <a:spLocks noChangeArrowheads="1"/>
          </p:cNvSpPr>
          <p:nvPr/>
        </p:nvSpPr>
        <p:spPr bwMode="auto">
          <a:xfrm>
            <a:off x="5464175" y="3789363"/>
            <a:ext cx="33607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converts electrical energy into movement</a:t>
            </a:r>
          </a:p>
        </p:txBody>
      </p:sp>
      <p:pic>
        <p:nvPicPr>
          <p:cNvPr id="29" name="Picture 28">
            <a:extLst>
              <a:ext uri="{FF2B5EF4-FFF2-40B4-BE49-F238E27FC236}">
                <a16:creationId xmlns:a16="http://schemas.microsoft.com/office/drawing/2014/main" id="{8B47B8D2-24FB-47E6-9856-D82C6D90CC3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3143657" y="3779773"/>
            <a:ext cx="1409135" cy="88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9">
            <a:hlinkClick r:id="" action="ppaction://hlinkshowjump?jump=nextslide"/>
            <a:extLst>
              <a:ext uri="{FF2B5EF4-FFF2-40B4-BE49-F238E27FC236}">
                <a16:creationId xmlns:a16="http://schemas.microsoft.com/office/drawing/2014/main" id="{C9D798BD-0D57-4BCD-9091-929A81BE46FD}"/>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7" grpId="0"/>
      <p:bldP spid="19" grpId="0"/>
      <p:bldP spid="46" grpId="0"/>
      <p:bldP spid="27" grpId="0"/>
      <p:bldP spid="2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a:extLst>
              <a:ext uri="{FF2B5EF4-FFF2-40B4-BE49-F238E27FC236}">
                <a16:creationId xmlns:a16="http://schemas.microsoft.com/office/drawing/2014/main" id="{A161EA0A-54BC-4C04-B232-01862C1B4DB1}"/>
              </a:ext>
            </a:extLst>
          </p:cNvPr>
          <p:cNvSpPr>
            <a:spLocks noGrp="1"/>
          </p:cNvSpPr>
          <p:nvPr>
            <p:ph type="title"/>
          </p:nvPr>
        </p:nvSpPr>
        <p:spPr/>
        <p:txBody>
          <a:bodyPr/>
          <a:lstStyle/>
          <a:p>
            <a:r>
              <a:rPr lang="en-GB" altLang="en-US" dirty="0"/>
              <a:t>More about components</a:t>
            </a:r>
          </a:p>
        </p:txBody>
      </p:sp>
      <p:pic>
        <p:nvPicPr>
          <p:cNvPr id="7" name="Picture 6" descr="flash_icon">
            <a:extLst>
              <a:ext uri="{FF2B5EF4-FFF2-40B4-BE49-F238E27FC236}">
                <a16:creationId xmlns:a16="http://schemas.microsoft.com/office/drawing/2014/main" id="{AFDD0E62-2029-4506-9FF7-F8A3C3564D47}"/>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8" name="Picture 7" descr="notes_icon">
            <a:extLst>
              <a:ext uri="{FF2B5EF4-FFF2-40B4-BE49-F238E27FC236}">
                <a16:creationId xmlns:a16="http://schemas.microsoft.com/office/drawing/2014/main" id="{0278200C-AFA3-4697-972A-4A86B47510F5}"/>
              </a:ext>
            </a:extLst>
          </p:cNvPr>
          <p:cNvPicPr>
            <a:picLocks noChangeAspect="1" noChangeArrowheads="1"/>
          </p:cNvPicPr>
          <p:nvPr/>
        </p:nvPicPr>
        <p:blipFill>
          <a:blip r:embed="rId6" cstate="print"/>
          <a:srcRect/>
          <a:stretch>
            <a:fillRect/>
          </a:stretch>
        </p:blipFill>
        <p:spPr bwMode="auto">
          <a:xfrm>
            <a:off x="8123238" y="150813"/>
            <a:ext cx="442912" cy="387350"/>
          </a:xfrm>
          <a:prstGeom prst="rect">
            <a:avLst/>
          </a:prstGeom>
          <a:noFill/>
          <a:ln w="9525">
            <a:noFill/>
            <a:miter lim="800000"/>
            <a:headEnd/>
            <a:tailEnd/>
          </a:ln>
        </p:spPr>
      </p:pic>
      <p:pic>
        <p:nvPicPr>
          <p:cNvPr id="9" name="Picture 19">
            <a:hlinkClick r:id="" action="ppaction://hlinkshowjump?jump=nextslide"/>
            <a:extLst>
              <a:ext uri="{FF2B5EF4-FFF2-40B4-BE49-F238E27FC236}">
                <a16:creationId xmlns:a16="http://schemas.microsoft.com/office/drawing/2014/main" id="{7C1A7D97-6126-458A-8481-043B52663ABA}"/>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65"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C58BE072-98A8-42A8-8230-17389C440DD9}"/>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113A8C91-6A4A-4F02-A5F9-2091A3F751B1}"/>
              </a:ext>
            </a:extLst>
          </p:cNvPr>
          <p:cNvSpPr>
            <a:spLocks noGrp="1"/>
          </p:cNvSpPr>
          <p:nvPr>
            <p:ph type="title"/>
          </p:nvPr>
        </p:nvSpPr>
        <p:spPr/>
        <p:txBody>
          <a:bodyPr/>
          <a:lstStyle/>
          <a:p>
            <a:r>
              <a:rPr lang="en-GB" altLang="en-US"/>
              <a:t>Building a circuit</a:t>
            </a:r>
          </a:p>
        </p:txBody>
      </p:sp>
      <p:sp>
        <p:nvSpPr>
          <p:cNvPr id="28675" name="TextBox 3">
            <a:extLst>
              <a:ext uri="{FF2B5EF4-FFF2-40B4-BE49-F238E27FC236}">
                <a16:creationId xmlns:a16="http://schemas.microsoft.com/office/drawing/2014/main" id="{57DA26DD-6AAC-415C-B07F-5249B9BDA8F0}"/>
              </a:ext>
            </a:extLst>
          </p:cNvPr>
          <p:cNvSpPr txBox="1">
            <a:spLocks noChangeArrowheads="1"/>
          </p:cNvSpPr>
          <p:nvPr/>
        </p:nvSpPr>
        <p:spPr bwMode="auto">
          <a:xfrm>
            <a:off x="352425" y="784225"/>
            <a:ext cx="8462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Remember, in order to build a functioning circuit, you need:</a:t>
            </a:r>
          </a:p>
        </p:txBody>
      </p:sp>
      <p:sp>
        <p:nvSpPr>
          <p:cNvPr id="28676" name="TextBox 4">
            <a:extLst>
              <a:ext uri="{FF2B5EF4-FFF2-40B4-BE49-F238E27FC236}">
                <a16:creationId xmlns:a16="http://schemas.microsoft.com/office/drawing/2014/main" id="{5D73EF20-A205-4C95-A028-ACA0FE34F9FD}"/>
              </a:ext>
            </a:extLst>
          </p:cNvPr>
          <p:cNvSpPr txBox="1">
            <a:spLocks noChangeArrowheads="1"/>
          </p:cNvSpPr>
          <p:nvPr/>
        </p:nvSpPr>
        <p:spPr bwMode="auto">
          <a:xfrm>
            <a:off x="849135" y="1374775"/>
            <a:ext cx="722242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0480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indent="-363600">
              <a:buClr>
                <a:srgbClr val="286DA6"/>
              </a:buClr>
              <a:buFont typeface="Wingdings" panose="05000000000000000000" pitchFamily="2" charset="2"/>
              <a:buChar char="l"/>
            </a:pPr>
            <a:r>
              <a:rPr lang="en-GB" altLang="en-US" dirty="0"/>
              <a:t>a source of </a:t>
            </a:r>
            <a:r>
              <a:rPr lang="en-GB" altLang="en-US" b="1" dirty="0">
                <a:solidFill>
                  <a:srgbClr val="286DA6"/>
                </a:solidFill>
              </a:rPr>
              <a:t>potential difference</a:t>
            </a:r>
          </a:p>
        </p:txBody>
      </p:sp>
      <p:sp>
        <p:nvSpPr>
          <p:cNvPr id="28677" name="TextBox 5">
            <a:extLst>
              <a:ext uri="{FF2B5EF4-FFF2-40B4-BE49-F238E27FC236}">
                <a16:creationId xmlns:a16="http://schemas.microsoft.com/office/drawing/2014/main" id="{8BE66D32-6EAF-40E0-8E18-E0D726D32706}"/>
              </a:ext>
            </a:extLst>
          </p:cNvPr>
          <p:cNvSpPr txBox="1">
            <a:spLocks noChangeArrowheads="1"/>
          </p:cNvSpPr>
          <p:nvPr/>
        </p:nvSpPr>
        <p:spPr bwMode="auto">
          <a:xfrm>
            <a:off x="849135" y="1965325"/>
            <a:ext cx="722242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0480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indent="-363600">
              <a:buClr>
                <a:srgbClr val="286DA6"/>
              </a:buClr>
              <a:buFont typeface="Wingdings" panose="05000000000000000000" pitchFamily="2" charset="2"/>
              <a:buChar char="l"/>
            </a:pPr>
            <a:r>
              <a:rPr lang="en-GB" altLang="en-US" dirty="0"/>
              <a:t>a </a:t>
            </a:r>
            <a:r>
              <a:rPr lang="en-GB" altLang="en-US" b="1" dirty="0">
                <a:solidFill>
                  <a:srgbClr val="286DA6"/>
                </a:solidFill>
              </a:rPr>
              <a:t>closed</a:t>
            </a:r>
            <a:r>
              <a:rPr lang="en-GB" altLang="en-US" dirty="0"/>
              <a:t> or complete path for charge to follow.</a:t>
            </a:r>
          </a:p>
        </p:txBody>
      </p:sp>
      <p:sp>
        <p:nvSpPr>
          <p:cNvPr id="28678" name="TextBox 6">
            <a:extLst>
              <a:ext uri="{FF2B5EF4-FFF2-40B4-BE49-F238E27FC236}">
                <a16:creationId xmlns:a16="http://schemas.microsoft.com/office/drawing/2014/main" id="{A0B3B985-75D4-446D-8B2B-E71D7EC3DB75}"/>
              </a:ext>
            </a:extLst>
          </p:cNvPr>
          <p:cNvSpPr txBox="1">
            <a:spLocks noChangeArrowheads="1"/>
          </p:cNvSpPr>
          <p:nvPr/>
        </p:nvSpPr>
        <p:spPr bwMode="auto">
          <a:xfrm>
            <a:off x="352425" y="2557463"/>
            <a:ext cx="8462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Circuit components can be connected…</a:t>
            </a:r>
          </a:p>
        </p:txBody>
      </p:sp>
      <p:pic>
        <p:nvPicPr>
          <p:cNvPr id="9" name="Picture 8">
            <a:extLst>
              <a:ext uri="{FF2B5EF4-FFF2-40B4-BE49-F238E27FC236}">
                <a16:creationId xmlns:a16="http://schemas.microsoft.com/office/drawing/2014/main" id="{F076B8D4-AD22-481B-8D96-61ACD16CF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34352" y="3148013"/>
            <a:ext cx="342709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28E7B6E9-DA09-46E9-BD27-9930E6E15A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4419814" y="3091568"/>
            <a:ext cx="3607117" cy="257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C1A6D619-0919-4F1A-82CE-E77BD2308723}"/>
              </a:ext>
            </a:extLst>
          </p:cNvPr>
          <p:cNvSpPr txBox="1">
            <a:spLocks noChangeArrowheads="1"/>
          </p:cNvSpPr>
          <p:nvPr/>
        </p:nvSpPr>
        <p:spPr bwMode="auto">
          <a:xfrm>
            <a:off x="342900" y="5724525"/>
            <a:ext cx="3808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…in </a:t>
            </a:r>
            <a:r>
              <a:rPr lang="en-GB" altLang="en-US" b="1" dirty="0">
                <a:solidFill>
                  <a:srgbClr val="286DA6"/>
                </a:solidFill>
              </a:rPr>
              <a:t>series</a:t>
            </a:r>
            <a:r>
              <a:rPr lang="en-GB" altLang="en-US" dirty="0">
                <a:solidFill>
                  <a:srgbClr val="010066"/>
                </a:solidFill>
              </a:rPr>
              <a:t>…</a:t>
            </a:r>
          </a:p>
        </p:txBody>
      </p:sp>
      <p:sp>
        <p:nvSpPr>
          <p:cNvPr id="12" name="TextBox 11">
            <a:extLst>
              <a:ext uri="{FF2B5EF4-FFF2-40B4-BE49-F238E27FC236}">
                <a16:creationId xmlns:a16="http://schemas.microsoft.com/office/drawing/2014/main" id="{BCAAEA27-33BE-4A78-AA49-9221A3394945}"/>
              </a:ext>
            </a:extLst>
          </p:cNvPr>
          <p:cNvSpPr txBox="1">
            <a:spLocks noChangeArrowheads="1"/>
          </p:cNvSpPr>
          <p:nvPr/>
        </p:nvSpPr>
        <p:spPr bwMode="auto">
          <a:xfrm>
            <a:off x="4218518" y="5724525"/>
            <a:ext cx="3808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…or in </a:t>
            </a:r>
            <a:r>
              <a:rPr lang="en-GB" altLang="en-US" b="1" dirty="0">
                <a:solidFill>
                  <a:srgbClr val="286DA6"/>
                </a:solidFill>
              </a:rPr>
              <a:t>parallel</a:t>
            </a:r>
            <a:r>
              <a:rPr lang="en-GB" altLang="en-US" dirty="0">
                <a:solidFill>
                  <a:srgbClr val="010066"/>
                </a:solidFill>
              </a:rPr>
              <a:t>.</a:t>
            </a:r>
          </a:p>
        </p:txBody>
      </p:sp>
      <p:pic>
        <p:nvPicPr>
          <p:cNvPr id="15" name="Picture 19">
            <a:hlinkClick r:id="" action="ppaction://hlinkshowjump?jump=nextslide"/>
            <a:extLst>
              <a:ext uri="{FF2B5EF4-FFF2-40B4-BE49-F238E27FC236}">
                <a16:creationId xmlns:a16="http://schemas.microsoft.com/office/drawing/2014/main" id="{448A09C6-C178-4268-841A-A5E613A4E2B0}"/>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p:bldP spid="28678"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62">
            <a:extLst>
              <a:ext uri="{FF2B5EF4-FFF2-40B4-BE49-F238E27FC236}">
                <a16:creationId xmlns:a16="http://schemas.microsoft.com/office/drawing/2014/main" id="{D3EF5143-1F72-4792-A37F-7C12D70AE54E}"/>
              </a:ext>
            </a:extLst>
          </p:cNvPr>
          <p:cNvSpPr>
            <a:spLocks noGrp="1" noChangeArrowheads="1"/>
          </p:cNvSpPr>
          <p:nvPr>
            <p:ph type="title"/>
          </p:nvPr>
        </p:nvSpPr>
        <p:spPr/>
        <p:txBody>
          <a:bodyPr/>
          <a:lstStyle/>
          <a:p>
            <a:r>
              <a:rPr lang="en-GB" altLang="en-US"/>
              <a:t>How does current flow around a circuit?</a:t>
            </a:r>
          </a:p>
        </p:txBody>
      </p:sp>
      <p:sp>
        <p:nvSpPr>
          <p:cNvPr id="29700" name="Rectangle 222">
            <a:extLst>
              <a:ext uri="{FF2B5EF4-FFF2-40B4-BE49-F238E27FC236}">
                <a16:creationId xmlns:a16="http://schemas.microsoft.com/office/drawing/2014/main" id="{0287D31B-F4C3-4CDA-8F2B-A766F7B6F802}"/>
              </a:ext>
            </a:extLst>
          </p:cNvPr>
          <p:cNvSpPr>
            <a:spLocks noChangeArrowheads="1"/>
          </p:cNvSpPr>
          <p:nvPr/>
        </p:nvSpPr>
        <p:spPr bwMode="auto">
          <a:xfrm>
            <a:off x="352425" y="784225"/>
            <a:ext cx="84629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In circuits like these, the charge carriers are being </a:t>
            </a:r>
            <a:r>
              <a:rPr lang="en-GB" altLang="en-US" b="1" dirty="0">
                <a:solidFill>
                  <a:srgbClr val="286DA6"/>
                </a:solidFill>
              </a:rPr>
              <a:t>repelled</a:t>
            </a:r>
            <a:r>
              <a:rPr lang="en-GB" altLang="en-US" dirty="0"/>
              <a:t> from one terminal of the cell and </a:t>
            </a:r>
            <a:r>
              <a:rPr lang="en-GB" altLang="en-US" b="1" dirty="0">
                <a:solidFill>
                  <a:srgbClr val="286DA6"/>
                </a:solidFill>
              </a:rPr>
              <a:t>attracted</a:t>
            </a:r>
            <a:r>
              <a:rPr lang="en-GB" altLang="en-US" dirty="0"/>
              <a:t> to the other. </a:t>
            </a:r>
          </a:p>
        </p:txBody>
      </p:sp>
      <p:sp>
        <p:nvSpPr>
          <p:cNvPr id="66" name="Rectangle 221">
            <a:extLst>
              <a:ext uri="{FF2B5EF4-FFF2-40B4-BE49-F238E27FC236}">
                <a16:creationId xmlns:a16="http://schemas.microsoft.com/office/drawing/2014/main" id="{74003EFA-60EB-4C61-8D0A-03623FC8C550}"/>
              </a:ext>
            </a:extLst>
          </p:cNvPr>
          <p:cNvSpPr>
            <a:spLocks noChangeArrowheads="1"/>
          </p:cNvSpPr>
          <p:nvPr/>
        </p:nvSpPr>
        <p:spPr bwMode="auto">
          <a:xfrm>
            <a:off x="352425" y="3203575"/>
            <a:ext cx="3251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charge has to flow </a:t>
            </a:r>
            <a:r>
              <a:rPr lang="en-GB" altLang="en-US" b="1">
                <a:solidFill>
                  <a:srgbClr val="286DA6"/>
                </a:solidFill>
              </a:rPr>
              <a:t>round</a:t>
            </a:r>
            <a:r>
              <a:rPr lang="en-GB" altLang="en-US"/>
              <a:t> the circuit and </a:t>
            </a:r>
            <a:r>
              <a:rPr lang="en-GB" altLang="en-US" b="1">
                <a:solidFill>
                  <a:srgbClr val="286DA6"/>
                </a:solidFill>
              </a:rPr>
              <a:t>through</a:t>
            </a:r>
            <a:r>
              <a:rPr lang="en-GB" altLang="en-US"/>
              <a:t> the bulb. </a:t>
            </a:r>
          </a:p>
        </p:txBody>
      </p:sp>
      <p:pic>
        <p:nvPicPr>
          <p:cNvPr id="29702" name="Picture 66">
            <a:extLst>
              <a:ext uri="{FF2B5EF4-FFF2-40B4-BE49-F238E27FC236}">
                <a16:creationId xmlns:a16="http://schemas.microsoft.com/office/drawing/2014/main" id="{3B132212-B8A8-4423-8141-DC719E5510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490366" y="1750306"/>
            <a:ext cx="3949383"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Rectangle 67">
            <a:extLst>
              <a:ext uri="{FF2B5EF4-FFF2-40B4-BE49-F238E27FC236}">
                <a16:creationId xmlns:a16="http://schemas.microsoft.com/office/drawing/2014/main" id="{4357CB65-0718-4E22-BFDE-91CD5B3D7094}"/>
              </a:ext>
            </a:extLst>
          </p:cNvPr>
          <p:cNvSpPr>
            <a:spLocks noChangeArrowheads="1"/>
          </p:cNvSpPr>
          <p:nvPr/>
        </p:nvSpPr>
        <p:spPr bwMode="auto">
          <a:xfrm>
            <a:off x="352425" y="1703388"/>
            <a:ext cx="3895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In order to get from </a:t>
            </a:r>
            <a:r>
              <a:rPr lang="en-GB" altLang="en-US" b="1" dirty="0">
                <a:solidFill>
                  <a:srgbClr val="286DA6"/>
                </a:solidFill>
              </a:rPr>
              <a:t>here</a:t>
            </a:r>
            <a:r>
              <a:rPr lang="en-GB" altLang="en-US" dirty="0"/>
              <a:t>… </a:t>
            </a:r>
          </a:p>
        </p:txBody>
      </p:sp>
      <p:sp>
        <p:nvSpPr>
          <p:cNvPr id="69" name="Rectangle 68">
            <a:extLst>
              <a:ext uri="{FF2B5EF4-FFF2-40B4-BE49-F238E27FC236}">
                <a16:creationId xmlns:a16="http://schemas.microsoft.com/office/drawing/2014/main" id="{5D3BE4BF-61FF-4AF6-8C2D-04C5D2F4138F}"/>
              </a:ext>
            </a:extLst>
          </p:cNvPr>
          <p:cNvSpPr>
            <a:spLocks noChangeArrowheads="1"/>
          </p:cNvSpPr>
          <p:nvPr/>
        </p:nvSpPr>
        <p:spPr bwMode="auto">
          <a:xfrm>
            <a:off x="6694488" y="1703388"/>
            <a:ext cx="15684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…to </a:t>
            </a:r>
            <a:r>
              <a:rPr lang="en-GB" altLang="en-US" b="1">
                <a:solidFill>
                  <a:srgbClr val="286DA6"/>
                </a:solidFill>
              </a:rPr>
              <a:t>here</a:t>
            </a:r>
            <a:r>
              <a:rPr lang="en-GB" altLang="en-US">
                <a:solidFill>
                  <a:srgbClr val="010066"/>
                </a:solidFill>
              </a:rPr>
              <a:t>,</a:t>
            </a:r>
          </a:p>
        </p:txBody>
      </p:sp>
      <p:cxnSp>
        <p:nvCxnSpPr>
          <p:cNvPr id="78" name="Straight Connector 77">
            <a:extLst>
              <a:ext uri="{FF2B5EF4-FFF2-40B4-BE49-F238E27FC236}">
                <a16:creationId xmlns:a16="http://schemas.microsoft.com/office/drawing/2014/main" id="{40DC47A2-F780-4BF2-A1CB-F13672A07090}"/>
              </a:ext>
            </a:extLst>
          </p:cNvPr>
          <p:cNvCxnSpPr>
            <a:cxnSpLocks noChangeShapeType="1"/>
          </p:cNvCxnSpPr>
          <p:nvPr/>
        </p:nvCxnSpPr>
        <p:spPr bwMode="auto">
          <a:xfrm flipH="1" flipV="1">
            <a:off x="4227513" y="2087563"/>
            <a:ext cx="761999" cy="154694"/>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79" name="Straight Connector 78">
            <a:extLst>
              <a:ext uri="{FF2B5EF4-FFF2-40B4-BE49-F238E27FC236}">
                <a16:creationId xmlns:a16="http://schemas.microsoft.com/office/drawing/2014/main" id="{084E53AE-1633-4086-8D4B-E5665D1E3E89}"/>
              </a:ext>
            </a:extLst>
          </p:cNvPr>
          <p:cNvCxnSpPr>
            <a:cxnSpLocks noChangeShapeType="1"/>
          </p:cNvCxnSpPr>
          <p:nvPr/>
        </p:nvCxnSpPr>
        <p:spPr bwMode="auto">
          <a:xfrm flipH="1">
            <a:off x="5940428" y="2119313"/>
            <a:ext cx="762000" cy="134937"/>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sp>
        <p:nvSpPr>
          <p:cNvPr id="81" name="Rectangle 22">
            <a:extLst>
              <a:ext uri="{FF2B5EF4-FFF2-40B4-BE49-F238E27FC236}">
                <a16:creationId xmlns:a16="http://schemas.microsoft.com/office/drawing/2014/main" id="{89FE90C9-8D4B-42E3-82DB-29A8983337FC}"/>
              </a:ext>
            </a:extLst>
          </p:cNvPr>
          <p:cNvSpPr>
            <a:spLocks noChangeArrowheads="1"/>
          </p:cNvSpPr>
          <p:nvPr/>
        </p:nvSpPr>
        <p:spPr bwMode="auto">
          <a:xfrm>
            <a:off x="352425" y="4616450"/>
            <a:ext cx="84629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amount of current that </a:t>
            </a:r>
            <a:r>
              <a:rPr lang="en-GB" altLang="en-US" b="1" dirty="0">
                <a:solidFill>
                  <a:srgbClr val="286DA6"/>
                </a:solidFill>
              </a:rPr>
              <a:t>leaves</a:t>
            </a:r>
            <a:r>
              <a:rPr lang="en-GB" altLang="en-US" dirty="0"/>
              <a:t> the cell is the </a:t>
            </a:r>
            <a:r>
              <a:rPr lang="en-GB" altLang="en-US" b="1" dirty="0">
                <a:solidFill>
                  <a:srgbClr val="286DA6"/>
                </a:solidFill>
              </a:rPr>
              <a:t>same</a:t>
            </a:r>
            <a:r>
              <a:rPr lang="en-GB" altLang="en-US" dirty="0"/>
              <a:t> as the amount of current that </a:t>
            </a:r>
            <a:r>
              <a:rPr lang="en-GB" altLang="en-US" b="1" dirty="0">
                <a:solidFill>
                  <a:srgbClr val="286DA6"/>
                </a:solidFill>
              </a:rPr>
              <a:t>returns</a:t>
            </a:r>
            <a:r>
              <a:rPr lang="en-GB" altLang="en-US" dirty="0"/>
              <a:t>. This means that in a </a:t>
            </a:r>
            <a:r>
              <a:rPr lang="en-GB" altLang="en-US" b="1" dirty="0">
                <a:solidFill>
                  <a:srgbClr val="286DA6"/>
                </a:solidFill>
              </a:rPr>
              <a:t>single closed loop</a:t>
            </a:r>
            <a:r>
              <a:rPr lang="en-GB" altLang="en-US" dirty="0"/>
              <a:t> of a circuit, the size of the current is the </a:t>
            </a:r>
            <a:r>
              <a:rPr lang="en-GB" altLang="en-US" b="1" dirty="0">
                <a:solidFill>
                  <a:srgbClr val="286DA6"/>
                </a:solidFill>
              </a:rPr>
              <a:t>same</a:t>
            </a:r>
            <a:r>
              <a:rPr lang="en-GB" altLang="en-US" dirty="0"/>
              <a:t> at every point. </a:t>
            </a:r>
          </a:p>
        </p:txBody>
      </p:sp>
      <p:pic>
        <p:nvPicPr>
          <p:cNvPr id="15" name="Picture 14" descr="Picture1.jpg">
            <a:extLst>
              <a:ext uri="{FF2B5EF4-FFF2-40B4-BE49-F238E27FC236}">
                <a16:creationId xmlns:a16="http://schemas.microsoft.com/office/drawing/2014/main" id="{015F1C7F-257C-4D80-BD2B-97AE90A4737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75100" y="2449513"/>
            <a:ext cx="73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Picture2.jpg">
            <a:extLst>
              <a:ext uri="{FF2B5EF4-FFF2-40B4-BE49-F238E27FC236}">
                <a16:creationId xmlns:a16="http://schemas.microsoft.com/office/drawing/2014/main" id="{20AC63BA-7B86-46A3-BFDA-01F92213B60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024563" y="3178175"/>
            <a:ext cx="914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9" descr="notes_icon">
            <a:extLst>
              <a:ext uri="{FF2B5EF4-FFF2-40B4-BE49-F238E27FC236}">
                <a16:creationId xmlns:a16="http://schemas.microsoft.com/office/drawing/2014/main" id="{0CB631B4-61A0-439C-9DD2-45DE00473AF8}"/>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8" name="Picture 19">
            <a:hlinkClick r:id="" action="ppaction://hlinkshowjump?jump=nextslide"/>
            <a:extLst>
              <a:ext uri="{FF2B5EF4-FFF2-40B4-BE49-F238E27FC236}">
                <a16:creationId xmlns:a16="http://schemas.microsoft.com/office/drawing/2014/main" id="{4F71B006-C10A-4F7C-AE83-873048D76E51}"/>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8" grpId="0"/>
      <p:bldP spid="69" grpId="0"/>
      <p:bldP spid="8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62">
            <a:extLst>
              <a:ext uri="{FF2B5EF4-FFF2-40B4-BE49-F238E27FC236}">
                <a16:creationId xmlns:a16="http://schemas.microsoft.com/office/drawing/2014/main" id="{7E3B716F-2CFB-4B01-B5C1-A8ED19D4508B}"/>
              </a:ext>
            </a:extLst>
          </p:cNvPr>
          <p:cNvSpPr>
            <a:spLocks noGrp="1" noChangeArrowheads="1"/>
          </p:cNvSpPr>
          <p:nvPr>
            <p:ph type="title"/>
          </p:nvPr>
        </p:nvSpPr>
        <p:spPr/>
        <p:txBody>
          <a:bodyPr/>
          <a:lstStyle/>
          <a:p>
            <a:r>
              <a:rPr lang="en-GB" altLang="en-US"/>
              <a:t>How does current flow around a circuit?</a:t>
            </a:r>
          </a:p>
        </p:txBody>
      </p:sp>
      <p:sp>
        <p:nvSpPr>
          <p:cNvPr id="30724" name="Rectangle 222">
            <a:extLst>
              <a:ext uri="{FF2B5EF4-FFF2-40B4-BE49-F238E27FC236}">
                <a16:creationId xmlns:a16="http://schemas.microsoft.com/office/drawing/2014/main" id="{B2BCA427-11C7-465B-BADC-ABF6E7B3174B}"/>
              </a:ext>
            </a:extLst>
          </p:cNvPr>
          <p:cNvSpPr>
            <a:spLocks noChangeArrowheads="1"/>
          </p:cNvSpPr>
          <p:nvPr/>
        </p:nvSpPr>
        <p:spPr bwMode="auto">
          <a:xfrm>
            <a:off x="352425" y="784225"/>
            <a:ext cx="8462963" cy="830263"/>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What happens if there are </a:t>
            </a:r>
            <a:r>
              <a:rPr lang="en-GB" altLang="en-US" b="1"/>
              <a:t>multiple</a:t>
            </a:r>
            <a:r>
              <a:rPr lang="en-GB" altLang="en-US"/>
              <a:t> ways that the current could get from one terminal to the other?</a:t>
            </a:r>
          </a:p>
        </p:txBody>
      </p:sp>
      <p:sp>
        <p:nvSpPr>
          <p:cNvPr id="11" name="Rectangle 221">
            <a:extLst>
              <a:ext uri="{FF2B5EF4-FFF2-40B4-BE49-F238E27FC236}">
                <a16:creationId xmlns:a16="http://schemas.microsoft.com/office/drawing/2014/main" id="{A9C18F0E-DB3E-42AF-A2A5-82EF9CE9869E}"/>
              </a:ext>
            </a:extLst>
          </p:cNvPr>
          <p:cNvSpPr>
            <a:spLocks noChangeArrowheads="1"/>
          </p:cNvSpPr>
          <p:nvPr/>
        </p:nvSpPr>
        <p:spPr bwMode="auto">
          <a:xfrm>
            <a:off x="358775" y="4660900"/>
            <a:ext cx="39497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Therefore, it is </a:t>
            </a:r>
            <a:r>
              <a:rPr lang="en-GB" altLang="en-US" b="1">
                <a:solidFill>
                  <a:srgbClr val="286DA6"/>
                </a:solidFill>
              </a:rPr>
              <a:t>twice</a:t>
            </a:r>
            <a:r>
              <a:rPr lang="en-GB" altLang="en-US"/>
              <a:t> as difficult for charge to flow </a:t>
            </a:r>
            <a:br>
              <a:rPr lang="en-GB" altLang="en-US"/>
            </a:br>
            <a:r>
              <a:rPr lang="en-GB" altLang="en-US"/>
              <a:t>in the second branch compared to the first. </a:t>
            </a:r>
          </a:p>
        </p:txBody>
      </p:sp>
      <p:sp>
        <p:nvSpPr>
          <p:cNvPr id="12" name="Rectangle 11">
            <a:extLst>
              <a:ext uri="{FF2B5EF4-FFF2-40B4-BE49-F238E27FC236}">
                <a16:creationId xmlns:a16="http://schemas.microsoft.com/office/drawing/2014/main" id="{57E25E39-60CB-4AC0-9B76-6847B19991DD}"/>
              </a:ext>
            </a:extLst>
          </p:cNvPr>
          <p:cNvSpPr>
            <a:spLocks noChangeArrowheads="1"/>
          </p:cNvSpPr>
          <p:nvPr/>
        </p:nvSpPr>
        <p:spPr bwMode="auto">
          <a:xfrm>
            <a:off x="358775" y="1693863"/>
            <a:ext cx="394970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amount of charge flowing depends on the </a:t>
            </a:r>
            <a:r>
              <a:rPr lang="en-GB" altLang="en-US" b="1">
                <a:solidFill>
                  <a:srgbClr val="286DA6"/>
                </a:solidFill>
              </a:rPr>
              <a:t>resistance</a:t>
            </a:r>
            <a:r>
              <a:rPr lang="en-GB" altLang="en-US"/>
              <a:t> of each path.</a:t>
            </a:r>
          </a:p>
        </p:txBody>
      </p:sp>
      <p:sp>
        <p:nvSpPr>
          <p:cNvPr id="14" name="Rectangle 13">
            <a:extLst>
              <a:ext uri="{FF2B5EF4-FFF2-40B4-BE49-F238E27FC236}">
                <a16:creationId xmlns:a16="http://schemas.microsoft.com/office/drawing/2014/main" id="{23B7D106-89D3-435B-B023-7B1136B489D0}"/>
              </a:ext>
            </a:extLst>
          </p:cNvPr>
          <p:cNvSpPr>
            <a:spLocks noChangeArrowheads="1"/>
          </p:cNvSpPr>
          <p:nvPr/>
        </p:nvSpPr>
        <p:spPr bwMode="auto">
          <a:xfrm>
            <a:off x="358775" y="2928938"/>
            <a:ext cx="3949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In this circuit, the resistance of the first branch is </a:t>
            </a:r>
            <a:r>
              <a:rPr lang="en-GB" altLang="en-US" b="1" dirty="0">
                <a:solidFill>
                  <a:srgbClr val="286DA6"/>
                </a:solidFill>
              </a:rPr>
              <a:t>2</a:t>
            </a:r>
            <a:r>
              <a:rPr lang="en-GB" altLang="en-US" sz="1000" b="1" dirty="0">
                <a:solidFill>
                  <a:srgbClr val="286DA6"/>
                </a:solidFill>
              </a:rPr>
              <a:t> </a:t>
            </a:r>
            <a:r>
              <a:rPr lang="el-GR" altLang="en-US" b="1" dirty="0">
                <a:solidFill>
                  <a:srgbClr val="286DA6"/>
                </a:solidFill>
              </a:rPr>
              <a:t>Ω</a:t>
            </a:r>
            <a:r>
              <a:rPr lang="en-GB" altLang="en-US" dirty="0"/>
              <a:t>.</a:t>
            </a:r>
          </a:p>
        </p:txBody>
      </p:sp>
      <p:sp>
        <p:nvSpPr>
          <p:cNvPr id="15" name="Rectangle 14">
            <a:extLst>
              <a:ext uri="{FF2B5EF4-FFF2-40B4-BE49-F238E27FC236}">
                <a16:creationId xmlns:a16="http://schemas.microsoft.com/office/drawing/2014/main" id="{A1769DCF-F161-4BEE-A0B2-1E08CAA2B3F4}"/>
              </a:ext>
            </a:extLst>
          </p:cNvPr>
          <p:cNvSpPr>
            <a:spLocks noChangeArrowheads="1"/>
          </p:cNvSpPr>
          <p:nvPr/>
        </p:nvSpPr>
        <p:spPr bwMode="auto">
          <a:xfrm>
            <a:off x="358775" y="3795713"/>
            <a:ext cx="39497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resistance of the second branch is </a:t>
            </a:r>
            <a:r>
              <a:rPr lang="en-GB" altLang="en-US" b="1">
                <a:solidFill>
                  <a:srgbClr val="286DA6"/>
                </a:solidFill>
              </a:rPr>
              <a:t>4</a:t>
            </a:r>
            <a:r>
              <a:rPr lang="en-GB" altLang="en-US" sz="1000" b="1">
                <a:solidFill>
                  <a:srgbClr val="286DA6"/>
                </a:solidFill>
              </a:rPr>
              <a:t> </a:t>
            </a:r>
            <a:r>
              <a:rPr lang="el-GR" altLang="en-US" b="1">
                <a:solidFill>
                  <a:srgbClr val="286DA6"/>
                </a:solidFill>
              </a:rPr>
              <a:t>Ω</a:t>
            </a:r>
            <a:r>
              <a:rPr lang="en-GB" altLang="en-US"/>
              <a:t>. </a:t>
            </a:r>
          </a:p>
        </p:txBody>
      </p:sp>
      <p:pic>
        <p:nvPicPr>
          <p:cNvPr id="22" name="Picture 21">
            <a:extLst>
              <a:ext uri="{FF2B5EF4-FFF2-40B4-BE49-F238E27FC236}">
                <a16:creationId xmlns:a16="http://schemas.microsoft.com/office/drawing/2014/main" id="{3F909AE1-6259-40FE-98B6-CC342C703B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085431" y="1705303"/>
            <a:ext cx="4786312" cy="3418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25">
            <a:extLst>
              <a:ext uri="{FF2B5EF4-FFF2-40B4-BE49-F238E27FC236}">
                <a16:creationId xmlns:a16="http://schemas.microsoft.com/office/drawing/2014/main" id="{3C6DF321-7431-46B3-BFCB-1E6524388FF9}"/>
              </a:ext>
            </a:extLst>
          </p:cNvPr>
          <p:cNvSpPr>
            <a:spLocks noChangeArrowheads="1"/>
          </p:cNvSpPr>
          <p:nvPr/>
        </p:nvSpPr>
        <p:spPr bwMode="auto">
          <a:xfrm>
            <a:off x="4888087" y="5356225"/>
            <a:ext cx="3048000" cy="830263"/>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What effect do you </a:t>
            </a:r>
            <a:br>
              <a:rPr lang="en-GB" altLang="en-US" dirty="0"/>
            </a:br>
            <a:r>
              <a:rPr lang="en-GB" altLang="en-US" dirty="0"/>
              <a:t>think this will have?</a:t>
            </a:r>
          </a:p>
        </p:txBody>
      </p:sp>
      <p:pic>
        <p:nvPicPr>
          <p:cNvPr id="16" name="Picture 19">
            <a:hlinkClick r:id="" action="ppaction://hlinkshowjump?jump=nextslide"/>
            <a:extLst>
              <a:ext uri="{FF2B5EF4-FFF2-40B4-BE49-F238E27FC236}">
                <a16:creationId xmlns:a16="http://schemas.microsoft.com/office/drawing/2014/main" id="{2FAE9483-8590-4583-8DF7-BA09623BBFA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2" name="TextBox 1">
            <a:extLst>
              <a:ext uri="{FF2B5EF4-FFF2-40B4-BE49-F238E27FC236}">
                <a16:creationId xmlns:a16="http://schemas.microsoft.com/office/drawing/2014/main" id="{ABDF194F-1260-4655-890C-D04C811D64B1}"/>
              </a:ext>
            </a:extLst>
          </p:cNvPr>
          <p:cNvSpPr txBox="1"/>
          <p:nvPr/>
        </p:nvSpPr>
        <p:spPr>
          <a:xfrm>
            <a:off x="6095999" y="2698105"/>
            <a:ext cx="627095" cy="461665"/>
          </a:xfrm>
          <a:prstGeom prst="rect">
            <a:avLst/>
          </a:prstGeom>
          <a:noFill/>
        </p:spPr>
        <p:txBody>
          <a:bodyPr wrap="none" rtlCol="0">
            <a:spAutoFit/>
          </a:bodyPr>
          <a:lstStyle/>
          <a:p>
            <a:r>
              <a:rPr lang="en-GB" altLang="en-US" b="1" dirty="0">
                <a:solidFill>
                  <a:srgbClr val="286DA6"/>
                </a:solidFill>
              </a:rPr>
              <a:t>2</a:t>
            </a:r>
            <a:r>
              <a:rPr lang="en-GB" altLang="en-US" sz="1000" b="1" dirty="0">
                <a:solidFill>
                  <a:srgbClr val="286DA6"/>
                </a:solidFill>
              </a:rPr>
              <a:t> </a:t>
            </a:r>
            <a:r>
              <a:rPr lang="el-GR" altLang="en-US" b="1" dirty="0">
                <a:solidFill>
                  <a:srgbClr val="286DA6"/>
                </a:solidFill>
              </a:rPr>
              <a:t>Ω</a:t>
            </a:r>
            <a:endParaRPr lang="en-GB" dirty="0"/>
          </a:p>
        </p:txBody>
      </p:sp>
      <p:sp>
        <p:nvSpPr>
          <p:cNvPr id="17" name="TextBox 16">
            <a:extLst>
              <a:ext uri="{FF2B5EF4-FFF2-40B4-BE49-F238E27FC236}">
                <a16:creationId xmlns:a16="http://schemas.microsoft.com/office/drawing/2014/main" id="{BA9D43C2-93AA-4CD9-8BB7-D632EEF98C18}"/>
              </a:ext>
            </a:extLst>
          </p:cNvPr>
          <p:cNvSpPr txBox="1"/>
          <p:nvPr/>
        </p:nvSpPr>
        <p:spPr>
          <a:xfrm>
            <a:off x="6095999" y="3795713"/>
            <a:ext cx="627095" cy="461665"/>
          </a:xfrm>
          <a:prstGeom prst="rect">
            <a:avLst/>
          </a:prstGeom>
          <a:noFill/>
        </p:spPr>
        <p:txBody>
          <a:bodyPr wrap="none" rtlCol="0">
            <a:spAutoFit/>
          </a:bodyPr>
          <a:lstStyle/>
          <a:p>
            <a:r>
              <a:rPr lang="en-GB" altLang="en-US" b="1" dirty="0">
                <a:solidFill>
                  <a:srgbClr val="286DA6"/>
                </a:solidFill>
              </a:rPr>
              <a:t>4</a:t>
            </a:r>
            <a:r>
              <a:rPr lang="en-GB" altLang="en-US" sz="1000" b="1" dirty="0">
                <a:solidFill>
                  <a:srgbClr val="286DA6"/>
                </a:solidFill>
              </a:rPr>
              <a:t> </a:t>
            </a:r>
            <a:r>
              <a:rPr lang="el-GR" altLang="en-US" b="1" dirty="0">
                <a:solidFill>
                  <a:srgbClr val="286DA6"/>
                </a:solidFill>
              </a:rPr>
              <a:t>Ω</a:t>
            </a:r>
            <a:endParaRPr lang="en-GB" dirty="0"/>
          </a:p>
        </p:txBody>
      </p:sp>
      <p:pic>
        <p:nvPicPr>
          <p:cNvPr id="18" name="Picture 9" descr="notes_icon">
            <a:extLst>
              <a:ext uri="{FF2B5EF4-FFF2-40B4-BE49-F238E27FC236}">
                <a16:creationId xmlns:a16="http://schemas.microsoft.com/office/drawing/2014/main" id="{6490B472-99E2-4029-B220-237DEB742DC6}"/>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26" grpId="0" animBg="1"/>
      <p:bldP spid="2"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62">
            <a:extLst>
              <a:ext uri="{FF2B5EF4-FFF2-40B4-BE49-F238E27FC236}">
                <a16:creationId xmlns:a16="http://schemas.microsoft.com/office/drawing/2014/main" id="{DF7FBBFD-FEE0-4F58-BBE9-72FF603D68C4}"/>
              </a:ext>
            </a:extLst>
          </p:cNvPr>
          <p:cNvSpPr>
            <a:spLocks noGrp="1" noChangeArrowheads="1"/>
          </p:cNvSpPr>
          <p:nvPr>
            <p:ph type="title"/>
          </p:nvPr>
        </p:nvSpPr>
        <p:spPr/>
        <p:txBody>
          <a:bodyPr/>
          <a:lstStyle/>
          <a:p>
            <a:r>
              <a:rPr lang="en-GB" altLang="en-US"/>
              <a:t>How does current flow around a circuit?</a:t>
            </a:r>
          </a:p>
        </p:txBody>
      </p:sp>
      <p:sp>
        <p:nvSpPr>
          <p:cNvPr id="31748" name="Rectangle 22">
            <a:extLst>
              <a:ext uri="{FF2B5EF4-FFF2-40B4-BE49-F238E27FC236}">
                <a16:creationId xmlns:a16="http://schemas.microsoft.com/office/drawing/2014/main" id="{AB47324A-53C6-4B18-BB73-C0ECEEDCB68B}"/>
              </a:ext>
            </a:extLst>
          </p:cNvPr>
          <p:cNvSpPr>
            <a:spLocks noChangeArrowheads="1"/>
          </p:cNvSpPr>
          <p:nvPr/>
        </p:nvSpPr>
        <p:spPr bwMode="auto">
          <a:xfrm>
            <a:off x="352425" y="784225"/>
            <a:ext cx="8462963" cy="830263"/>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What happens if there are </a:t>
            </a:r>
            <a:r>
              <a:rPr lang="en-GB" altLang="en-US" b="1"/>
              <a:t>multiple</a:t>
            </a:r>
            <a:r>
              <a:rPr lang="en-GB" altLang="en-US"/>
              <a:t> ways that the current could get from one terminal to the other?</a:t>
            </a:r>
          </a:p>
        </p:txBody>
      </p:sp>
      <p:sp>
        <p:nvSpPr>
          <p:cNvPr id="12" name="Rectangle 11">
            <a:extLst>
              <a:ext uri="{FF2B5EF4-FFF2-40B4-BE49-F238E27FC236}">
                <a16:creationId xmlns:a16="http://schemas.microsoft.com/office/drawing/2014/main" id="{5DD8AE14-359E-4CFE-AB1C-75E01691BA13}"/>
              </a:ext>
            </a:extLst>
          </p:cNvPr>
          <p:cNvSpPr>
            <a:spLocks noChangeArrowheads="1"/>
          </p:cNvSpPr>
          <p:nvPr/>
        </p:nvSpPr>
        <p:spPr bwMode="auto">
          <a:xfrm>
            <a:off x="5092700" y="1974850"/>
            <a:ext cx="38687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current that leaves </a:t>
            </a:r>
            <a:br>
              <a:rPr lang="en-GB" altLang="en-US" dirty="0"/>
            </a:br>
            <a:r>
              <a:rPr lang="en-GB" altLang="en-US" dirty="0"/>
              <a:t>the cell travels down to the junction, where it splits.</a:t>
            </a:r>
          </a:p>
        </p:txBody>
      </p:sp>
      <p:sp>
        <p:nvSpPr>
          <p:cNvPr id="14" name="Rectangle 13">
            <a:extLst>
              <a:ext uri="{FF2B5EF4-FFF2-40B4-BE49-F238E27FC236}">
                <a16:creationId xmlns:a16="http://schemas.microsoft.com/office/drawing/2014/main" id="{209028B9-9564-4210-8CCA-11F476F49862}"/>
              </a:ext>
            </a:extLst>
          </p:cNvPr>
          <p:cNvSpPr>
            <a:spLocks noChangeArrowheads="1"/>
          </p:cNvSpPr>
          <p:nvPr/>
        </p:nvSpPr>
        <p:spPr bwMode="auto">
          <a:xfrm>
            <a:off x="5092700" y="3535363"/>
            <a:ext cx="38576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first branch has </a:t>
            </a:r>
            <a:r>
              <a:rPr lang="en-GB" altLang="en-US" b="1">
                <a:solidFill>
                  <a:srgbClr val="286DA6"/>
                </a:solidFill>
              </a:rPr>
              <a:t>half</a:t>
            </a:r>
            <a:r>
              <a:rPr lang="en-GB" altLang="en-US"/>
              <a:t> the resistance of the second branch, so it has </a:t>
            </a:r>
            <a:r>
              <a:rPr lang="en-GB" altLang="en-US" b="1">
                <a:solidFill>
                  <a:srgbClr val="286DA6"/>
                </a:solidFill>
              </a:rPr>
              <a:t>twice</a:t>
            </a:r>
            <a:r>
              <a:rPr lang="en-GB" altLang="en-US"/>
              <a:t> as much current. </a:t>
            </a:r>
          </a:p>
        </p:txBody>
      </p:sp>
      <p:pic>
        <p:nvPicPr>
          <p:cNvPr id="31751" name="Picture 21">
            <a:extLst>
              <a:ext uri="{FF2B5EF4-FFF2-40B4-BE49-F238E27FC236}">
                <a16:creationId xmlns:a16="http://schemas.microsoft.com/office/drawing/2014/main" id="{45E56327-3D66-4F38-B419-EC44BD055E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5156" y="1650975"/>
            <a:ext cx="5238750" cy="3741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Left Arrow 15">
            <a:extLst>
              <a:ext uri="{FF2B5EF4-FFF2-40B4-BE49-F238E27FC236}">
                <a16:creationId xmlns:a16="http://schemas.microsoft.com/office/drawing/2014/main" id="{E1864415-1150-4342-8E09-421F2229711C}"/>
              </a:ext>
            </a:extLst>
          </p:cNvPr>
          <p:cNvSpPr>
            <a:spLocks noChangeArrowheads="1"/>
          </p:cNvSpPr>
          <p:nvPr/>
        </p:nvSpPr>
        <p:spPr bwMode="auto">
          <a:xfrm>
            <a:off x="1398588" y="2047875"/>
            <a:ext cx="541337" cy="539750"/>
          </a:xfrm>
          <a:prstGeom prst="leftArrow">
            <a:avLst>
              <a:gd name="adj1" fmla="val 50000"/>
              <a:gd name="adj2" fmla="val 50147"/>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18" name="Right Arrow 17">
            <a:extLst>
              <a:ext uri="{FF2B5EF4-FFF2-40B4-BE49-F238E27FC236}">
                <a16:creationId xmlns:a16="http://schemas.microsoft.com/office/drawing/2014/main" id="{45011EED-8598-41F9-99B7-C70AF8A7A7C8}"/>
              </a:ext>
            </a:extLst>
          </p:cNvPr>
          <p:cNvSpPr>
            <a:spLocks noChangeArrowheads="1"/>
          </p:cNvSpPr>
          <p:nvPr/>
        </p:nvSpPr>
        <p:spPr bwMode="auto">
          <a:xfrm>
            <a:off x="661988" y="4695207"/>
            <a:ext cx="179387" cy="179388"/>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19" name="Right Arrow 18">
            <a:extLst>
              <a:ext uri="{FF2B5EF4-FFF2-40B4-BE49-F238E27FC236}">
                <a16:creationId xmlns:a16="http://schemas.microsoft.com/office/drawing/2014/main" id="{C2709BE9-7188-452B-A32B-BAB1BD204598}"/>
              </a:ext>
            </a:extLst>
          </p:cNvPr>
          <p:cNvSpPr>
            <a:spLocks noChangeArrowheads="1"/>
          </p:cNvSpPr>
          <p:nvPr/>
        </p:nvSpPr>
        <p:spPr bwMode="auto">
          <a:xfrm>
            <a:off x="901700" y="4694414"/>
            <a:ext cx="179388" cy="180975"/>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0" name="Right Arrow 19">
            <a:extLst>
              <a:ext uri="{FF2B5EF4-FFF2-40B4-BE49-F238E27FC236}">
                <a16:creationId xmlns:a16="http://schemas.microsoft.com/office/drawing/2014/main" id="{66478977-4479-47B0-AFA4-A94B87869B41}"/>
              </a:ext>
            </a:extLst>
          </p:cNvPr>
          <p:cNvSpPr>
            <a:spLocks noChangeArrowheads="1"/>
          </p:cNvSpPr>
          <p:nvPr/>
        </p:nvSpPr>
        <p:spPr bwMode="auto">
          <a:xfrm>
            <a:off x="1139825" y="4695208"/>
            <a:ext cx="180975" cy="179387"/>
          </a:xfrm>
          <a:prstGeom prst="rightArrow">
            <a:avLst>
              <a:gd name="adj1" fmla="val 50000"/>
              <a:gd name="adj2" fmla="val 50443"/>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9" name="Right Arrow 28">
            <a:extLst>
              <a:ext uri="{FF2B5EF4-FFF2-40B4-BE49-F238E27FC236}">
                <a16:creationId xmlns:a16="http://schemas.microsoft.com/office/drawing/2014/main" id="{BE624FD3-DB7F-4ED6-BA99-37D4DD85B44C}"/>
              </a:ext>
            </a:extLst>
          </p:cNvPr>
          <p:cNvSpPr>
            <a:spLocks noChangeArrowheads="1"/>
          </p:cNvSpPr>
          <p:nvPr/>
        </p:nvSpPr>
        <p:spPr bwMode="auto">
          <a:xfrm>
            <a:off x="641350" y="3367969"/>
            <a:ext cx="360363" cy="360363"/>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0" name="Right Arrow 29">
            <a:extLst>
              <a:ext uri="{FF2B5EF4-FFF2-40B4-BE49-F238E27FC236}">
                <a16:creationId xmlns:a16="http://schemas.microsoft.com/office/drawing/2014/main" id="{D02EA167-29C1-49BB-AC23-AA810D818B67}"/>
              </a:ext>
            </a:extLst>
          </p:cNvPr>
          <p:cNvSpPr>
            <a:spLocks noChangeArrowheads="1"/>
          </p:cNvSpPr>
          <p:nvPr/>
        </p:nvSpPr>
        <p:spPr bwMode="auto">
          <a:xfrm>
            <a:off x="1077913" y="3363207"/>
            <a:ext cx="358775" cy="360362"/>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4" name="Up Arrow 33">
            <a:extLst>
              <a:ext uri="{FF2B5EF4-FFF2-40B4-BE49-F238E27FC236}">
                <a16:creationId xmlns:a16="http://schemas.microsoft.com/office/drawing/2014/main" id="{1191F60A-3E94-48B0-9A84-162DEE47696F}"/>
              </a:ext>
            </a:extLst>
          </p:cNvPr>
          <p:cNvSpPr>
            <a:spLocks noChangeArrowheads="1"/>
          </p:cNvSpPr>
          <p:nvPr/>
        </p:nvSpPr>
        <p:spPr bwMode="auto">
          <a:xfrm>
            <a:off x="4671397" y="3731507"/>
            <a:ext cx="179387" cy="179387"/>
          </a:xfrm>
          <a:prstGeom prst="up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5" name="Up Arrow 34">
            <a:extLst>
              <a:ext uri="{FF2B5EF4-FFF2-40B4-BE49-F238E27FC236}">
                <a16:creationId xmlns:a16="http://schemas.microsoft.com/office/drawing/2014/main" id="{8C2FF9D3-85BF-41AD-B013-55D06412C68E}"/>
              </a:ext>
            </a:extLst>
          </p:cNvPr>
          <p:cNvSpPr>
            <a:spLocks noChangeArrowheads="1"/>
          </p:cNvSpPr>
          <p:nvPr/>
        </p:nvSpPr>
        <p:spPr bwMode="auto">
          <a:xfrm>
            <a:off x="4670603" y="4120444"/>
            <a:ext cx="180975" cy="179388"/>
          </a:xfrm>
          <a:prstGeom prst="up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6" name="Up Arrow 35">
            <a:extLst>
              <a:ext uri="{FF2B5EF4-FFF2-40B4-BE49-F238E27FC236}">
                <a16:creationId xmlns:a16="http://schemas.microsoft.com/office/drawing/2014/main" id="{FF9B632A-8E7F-4D85-BE97-CEDD300F99FF}"/>
              </a:ext>
            </a:extLst>
          </p:cNvPr>
          <p:cNvSpPr>
            <a:spLocks noChangeArrowheads="1"/>
          </p:cNvSpPr>
          <p:nvPr/>
        </p:nvSpPr>
        <p:spPr bwMode="auto">
          <a:xfrm>
            <a:off x="4671396" y="4509382"/>
            <a:ext cx="179388" cy="179387"/>
          </a:xfrm>
          <a:prstGeom prst="up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7" name="Up Arrow 36">
            <a:extLst>
              <a:ext uri="{FF2B5EF4-FFF2-40B4-BE49-F238E27FC236}">
                <a16:creationId xmlns:a16="http://schemas.microsoft.com/office/drawing/2014/main" id="{0149F0CF-2429-41E4-84D0-2A915CE35D81}"/>
              </a:ext>
            </a:extLst>
          </p:cNvPr>
          <p:cNvSpPr>
            <a:spLocks noChangeArrowheads="1"/>
          </p:cNvSpPr>
          <p:nvPr/>
        </p:nvSpPr>
        <p:spPr bwMode="auto">
          <a:xfrm flipV="1">
            <a:off x="477838" y="3740150"/>
            <a:ext cx="180975" cy="179388"/>
          </a:xfrm>
          <a:prstGeom prst="up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8" name="Up Arrow 37">
            <a:extLst>
              <a:ext uri="{FF2B5EF4-FFF2-40B4-BE49-F238E27FC236}">
                <a16:creationId xmlns:a16="http://schemas.microsoft.com/office/drawing/2014/main" id="{1687149F-13E3-401A-9F6E-B6547CD27899}"/>
              </a:ext>
            </a:extLst>
          </p:cNvPr>
          <p:cNvSpPr>
            <a:spLocks noChangeArrowheads="1"/>
          </p:cNvSpPr>
          <p:nvPr/>
        </p:nvSpPr>
        <p:spPr bwMode="auto">
          <a:xfrm flipV="1">
            <a:off x="488950" y="4129088"/>
            <a:ext cx="179388" cy="179387"/>
          </a:xfrm>
          <a:prstGeom prst="up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39" name="Up Arrow 38">
            <a:extLst>
              <a:ext uri="{FF2B5EF4-FFF2-40B4-BE49-F238E27FC236}">
                <a16:creationId xmlns:a16="http://schemas.microsoft.com/office/drawing/2014/main" id="{4A7CF340-1B62-45A1-9406-C2767966C978}"/>
              </a:ext>
            </a:extLst>
          </p:cNvPr>
          <p:cNvSpPr>
            <a:spLocks noChangeArrowheads="1"/>
          </p:cNvSpPr>
          <p:nvPr/>
        </p:nvSpPr>
        <p:spPr bwMode="auto">
          <a:xfrm flipV="1">
            <a:off x="498475" y="4518025"/>
            <a:ext cx="180975" cy="179388"/>
          </a:xfrm>
          <a:prstGeom prst="up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0" name="Right Arrow 39">
            <a:extLst>
              <a:ext uri="{FF2B5EF4-FFF2-40B4-BE49-F238E27FC236}">
                <a16:creationId xmlns:a16="http://schemas.microsoft.com/office/drawing/2014/main" id="{BD1C3E49-9EE4-4E9E-9EBF-2361258BD5C9}"/>
              </a:ext>
            </a:extLst>
          </p:cNvPr>
          <p:cNvSpPr>
            <a:spLocks noChangeArrowheads="1"/>
          </p:cNvSpPr>
          <p:nvPr/>
        </p:nvSpPr>
        <p:spPr bwMode="auto">
          <a:xfrm>
            <a:off x="3951288" y="4682948"/>
            <a:ext cx="180975" cy="180975"/>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1" name="Right Arrow 40">
            <a:extLst>
              <a:ext uri="{FF2B5EF4-FFF2-40B4-BE49-F238E27FC236}">
                <a16:creationId xmlns:a16="http://schemas.microsoft.com/office/drawing/2014/main" id="{2BC0381E-AD2D-454A-AB29-17EBA246B48C}"/>
              </a:ext>
            </a:extLst>
          </p:cNvPr>
          <p:cNvSpPr>
            <a:spLocks noChangeArrowheads="1"/>
          </p:cNvSpPr>
          <p:nvPr/>
        </p:nvSpPr>
        <p:spPr bwMode="auto">
          <a:xfrm>
            <a:off x="4191000" y="4683742"/>
            <a:ext cx="179388" cy="179387"/>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2" name="Right Arrow 41">
            <a:extLst>
              <a:ext uri="{FF2B5EF4-FFF2-40B4-BE49-F238E27FC236}">
                <a16:creationId xmlns:a16="http://schemas.microsoft.com/office/drawing/2014/main" id="{BBE1176A-2332-4FB5-9D11-F87D6A0C2D90}"/>
              </a:ext>
            </a:extLst>
          </p:cNvPr>
          <p:cNvSpPr>
            <a:spLocks noChangeArrowheads="1"/>
          </p:cNvSpPr>
          <p:nvPr/>
        </p:nvSpPr>
        <p:spPr bwMode="auto">
          <a:xfrm>
            <a:off x="4430713" y="4683741"/>
            <a:ext cx="179387" cy="179388"/>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3" name="Right Arrow 42">
            <a:extLst>
              <a:ext uri="{FF2B5EF4-FFF2-40B4-BE49-F238E27FC236}">
                <a16:creationId xmlns:a16="http://schemas.microsoft.com/office/drawing/2014/main" id="{E4C2816E-4BA2-4604-A509-08A912A7CDFE}"/>
              </a:ext>
            </a:extLst>
          </p:cNvPr>
          <p:cNvSpPr>
            <a:spLocks noChangeArrowheads="1"/>
          </p:cNvSpPr>
          <p:nvPr/>
        </p:nvSpPr>
        <p:spPr bwMode="auto">
          <a:xfrm>
            <a:off x="3836988" y="3379082"/>
            <a:ext cx="358775" cy="360362"/>
          </a:xfrm>
          <a:prstGeom prst="righ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4" name="Right Arrow 43">
            <a:extLst>
              <a:ext uri="{FF2B5EF4-FFF2-40B4-BE49-F238E27FC236}">
                <a16:creationId xmlns:a16="http://schemas.microsoft.com/office/drawing/2014/main" id="{5FC8989B-8708-464E-B44E-CF7757383F1A}"/>
              </a:ext>
            </a:extLst>
          </p:cNvPr>
          <p:cNvSpPr>
            <a:spLocks noChangeArrowheads="1"/>
          </p:cNvSpPr>
          <p:nvPr/>
        </p:nvSpPr>
        <p:spPr bwMode="auto">
          <a:xfrm>
            <a:off x="4271963" y="3374319"/>
            <a:ext cx="360362" cy="358775"/>
          </a:xfrm>
          <a:prstGeom prst="rightArrow">
            <a:avLst>
              <a:gd name="adj1" fmla="val 50000"/>
              <a:gd name="adj2" fmla="val 50221"/>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5" name="Left Arrow 44">
            <a:extLst>
              <a:ext uri="{FF2B5EF4-FFF2-40B4-BE49-F238E27FC236}">
                <a16:creationId xmlns:a16="http://schemas.microsoft.com/office/drawing/2014/main" id="{ECFB200E-0C3D-46A3-B3C4-2EFD075F2D1C}"/>
              </a:ext>
            </a:extLst>
          </p:cNvPr>
          <p:cNvSpPr>
            <a:spLocks noChangeArrowheads="1"/>
          </p:cNvSpPr>
          <p:nvPr/>
        </p:nvSpPr>
        <p:spPr bwMode="auto">
          <a:xfrm>
            <a:off x="715963" y="2057400"/>
            <a:ext cx="539750" cy="539750"/>
          </a:xfrm>
          <a:prstGeom prst="lef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6" name="Left Arrow 45">
            <a:extLst>
              <a:ext uri="{FF2B5EF4-FFF2-40B4-BE49-F238E27FC236}">
                <a16:creationId xmlns:a16="http://schemas.microsoft.com/office/drawing/2014/main" id="{A30BA6FD-4D86-4E76-B7AB-BA198E14FA11}"/>
              </a:ext>
            </a:extLst>
          </p:cNvPr>
          <p:cNvSpPr>
            <a:spLocks noChangeArrowheads="1"/>
          </p:cNvSpPr>
          <p:nvPr/>
        </p:nvSpPr>
        <p:spPr bwMode="auto">
          <a:xfrm>
            <a:off x="4078643" y="2062956"/>
            <a:ext cx="539750" cy="539750"/>
          </a:xfrm>
          <a:prstGeom prst="lef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7" name="Left Arrow 46">
            <a:extLst>
              <a:ext uri="{FF2B5EF4-FFF2-40B4-BE49-F238E27FC236}">
                <a16:creationId xmlns:a16="http://schemas.microsoft.com/office/drawing/2014/main" id="{AFF4FF0D-BE7F-4E31-8540-AB991E89EBDC}"/>
              </a:ext>
            </a:extLst>
          </p:cNvPr>
          <p:cNvSpPr>
            <a:spLocks noChangeArrowheads="1"/>
          </p:cNvSpPr>
          <p:nvPr/>
        </p:nvSpPr>
        <p:spPr bwMode="auto">
          <a:xfrm>
            <a:off x="3364268" y="2062956"/>
            <a:ext cx="539750" cy="539750"/>
          </a:xfrm>
          <a:prstGeom prst="leftArrow">
            <a:avLst>
              <a:gd name="adj1" fmla="val 50000"/>
              <a:gd name="adj2" fmla="val 50000"/>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48" name="Up Arrow 47">
            <a:extLst>
              <a:ext uri="{FF2B5EF4-FFF2-40B4-BE49-F238E27FC236}">
                <a16:creationId xmlns:a16="http://schemas.microsoft.com/office/drawing/2014/main" id="{2E65A2CB-3FB6-4924-A4DF-FC9C2E039BAF}"/>
              </a:ext>
            </a:extLst>
          </p:cNvPr>
          <p:cNvSpPr>
            <a:spLocks noChangeArrowheads="1"/>
          </p:cNvSpPr>
          <p:nvPr/>
        </p:nvSpPr>
        <p:spPr bwMode="auto">
          <a:xfrm flipV="1">
            <a:off x="315913" y="2643188"/>
            <a:ext cx="539750" cy="541337"/>
          </a:xfrm>
          <a:prstGeom prst="upArrow">
            <a:avLst>
              <a:gd name="adj1" fmla="val 50000"/>
              <a:gd name="adj2" fmla="val 50147"/>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50" name="Up Arrow 49">
            <a:extLst>
              <a:ext uri="{FF2B5EF4-FFF2-40B4-BE49-F238E27FC236}">
                <a16:creationId xmlns:a16="http://schemas.microsoft.com/office/drawing/2014/main" id="{EC88270B-1416-4C1A-AA7C-ABB01ECD995E}"/>
              </a:ext>
            </a:extLst>
          </p:cNvPr>
          <p:cNvSpPr>
            <a:spLocks noChangeArrowheads="1"/>
          </p:cNvSpPr>
          <p:nvPr/>
        </p:nvSpPr>
        <p:spPr bwMode="auto">
          <a:xfrm>
            <a:off x="4491215" y="2598032"/>
            <a:ext cx="539750" cy="541337"/>
          </a:xfrm>
          <a:prstGeom prst="upArrow">
            <a:avLst>
              <a:gd name="adj1" fmla="val 50000"/>
              <a:gd name="adj2" fmla="val 50147"/>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51" name="Rectangle 50">
            <a:extLst>
              <a:ext uri="{FF2B5EF4-FFF2-40B4-BE49-F238E27FC236}">
                <a16:creationId xmlns:a16="http://schemas.microsoft.com/office/drawing/2014/main" id="{6D48F188-F9B6-4A31-B55F-0F035FD733D4}"/>
              </a:ext>
            </a:extLst>
          </p:cNvPr>
          <p:cNvSpPr>
            <a:spLocks noChangeArrowheads="1"/>
          </p:cNvSpPr>
          <p:nvPr/>
        </p:nvSpPr>
        <p:spPr bwMode="auto">
          <a:xfrm>
            <a:off x="352425" y="5465763"/>
            <a:ext cx="82867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a:t>
            </a:r>
            <a:r>
              <a:rPr lang="en-GB" altLang="en-US" b="1" dirty="0">
                <a:solidFill>
                  <a:srgbClr val="286DA6"/>
                </a:solidFill>
              </a:rPr>
              <a:t>same</a:t>
            </a:r>
            <a:r>
              <a:rPr lang="en-GB" altLang="en-US" dirty="0"/>
              <a:t> amount of current that left the cell returns to it. </a:t>
            </a:r>
          </a:p>
        </p:txBody>
      </p:sp>
      <p:pic>
        <p:nvPicPr>
          <p:cNvPr id="31" name="Picture 19">
            <a:hlinkClick r:id="" action="ppaction://hlinkshowjump?jump=nextslide"/>
            <a:extLst>
              <a:ext uri="{FF2B5EF4-FFF2-40B4-BE49-F238E27FC236}">
                <a16:creationId xmlns:a16="http://schemas.microsoft.com/office/drawing/2014/main" id="{4B6411EA-371A-41AE-8B55-AD66228C9B0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32" name="TextBox 31">
            <a:extLst>
              <a:ext uri="{FF2B5EF4-FFF2-40B4-BE49-F238E27FC236}">
                <a16:creationId xmlns:a16="http://schemas.microsoft.com/office/drawing/2014/main" id="{A79B9808-DB9F-47CA-8405-8A03DA032CCD}"/>
              </a:ext>
            </a:extLst>
          </p:cNvPr>
          <p:cNvSpPr txBox="1"/>
          <p:nvPr/>
        </p:nvSpPr>
        <p:spPr>
          <a:xfrm>
            <a:off x="2376808" y="2824082"/>
            <a:ext cx="627095" cy="461665"/>
          </a:xfrm>
          <a:prstGeom prst="rect">
            <a:avLst/>
          </a:prstGeom>
          <a:noFill/>
        </p:spPr>
        <p:txBody>
          <a:bodyPr wrap="none" rtlCol="0">
            <a:spAutoFit/>
          </a:bodyPr>
          <a:lstStyle/>
          <a:p>
            <a:r>
              <a:rPr lang="en-GB" altLang="en-US" b="1" dirty="0">
                <a:solidFill>
                  <a:srgbClr val="286DA6"/>
                </a:solidFill>
              </a:rPr>
              <a:t>2</a:t>
            </a:r>
            <a:r>
              <a:rPr lang="en-GB" altLang="en-US" sz="1000" b="1" dirty="0">
                <a:solidFill>
                  <a:srgbClr val="286DA6"/>
                </a:solidFill>
              </a:rPr>
              <a:t> </a:t>
            </a:r>
            <a:r>
              <a:rPr lang="el-GR" altLang="en-US" b="1" dirty="0">
                <a:solidFill>
                  <a:srgbClr val="286DA6"/>
                </a:solidFill>
              </a:rPr>
              <a:t>Ω</a:t>
            </a:r>
            <a:endParaRPr lang="en-GB" dirty="0"/>
          </a:p>
        </p:txBody>
      </p:sp>
      <p:sp>
        <p:nvSpPr>
          <p:cNvPr id="33" name="TextBox 32">
            <a:extLst>
              <a:ext uri="{FF2B5EF4-FFF2-40B4-BE49-F238E27FC236}">
                <a16:creationId xmlns:a16="http://schemas.microsoft.com/office/drawing/2014/main" id="{FA594909-9742-4FD5-BD93-AE7F8911A8B9}"/>
              </a:ext>
            </a:extLst>
          </p:cNvPr>
          <p:cNvSpPr txBox="1"/>
          <p:nvPr/>
        </p:nvSpPr>
        <p:spPr>
          <a:xfrm>
            <a:off x="2376808" y="4034580"/>
            <a:ext cx="627095" cy="461665"/>
          </a:xfrm>
          <a:prstGeom prst="rect">
            <a:avLst/>
          </a:prstGeom>
          <a:noFill/>
        </p:spPr>
        <p:txBody>
          <a:bodyPr wrap="none" rtlCol="0">
            <a:spAutoFit/>
          </a:bodyPr>
          <a:lstStyle/>
          <a:p>
            <a:r>
              <a:rPr lang="en-GB" altLang="en-US" b="1" dirty="0">
                <a:solidFill>
                  <a:srgbClr val="286DA6"/>
                </a:solidFill>
              </a:rPr>
              <a:t>4</a:t>
            </a:r>
            <a:r>
              <a:rPr lang="en-GB" altLang="en-US" sz="1000" b="1" dirty="0">
                <a:solidFill>
                  <a:srgbClr val="286DA6"/>
                </a:solidFill>
              </a:rPr>
              <a:t> </a:t>
            </a:r>
            <a:r>
              <a:rPr lang="el-GR" altLang="en-US" b="1" dirty="0">
                <a:solidFill>
                  <a:srgbClr val="286DA6"/>
                </a:solidFill>
              </a:rPr>
              <a:t>Ω</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2" fill="hold" grpId="0" nodeType="after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right)">
                                      <p:cBhvr>
                                        <p:cTn id="10" dur="500"/>
                                        <p:tgtEl>
                                          <p:spTgt spid="16"/>
                                        </p:tgtEl>
                                      </p:cBhvr>
                                    </p:animEffect>
                                  </p:childTnLst>
                                </p:cTn>
                              </p:par>
                            </p:childTnLst>
                          </p:cTn>
                        </p:par>
                        <p:par>
                          <p:cTn id="11" fill="hold" nodeType="afterGroup">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45"/>
                                        </p:tgtEl>
                                        <p:attrNameLst>
                                          <p:attrName>style.visibility</p:attrName>
                                        </p:attrNameLst>
                                      </p:cBhvr>
                                      <p:to>
                                        <p:strVal val="visible"/>
                                      </p:to>
                                    </p:set>
                                    <p:animEffect transition="in" filter="wipe(right)">
                                      <p:cBhvr>
                                        <p:cTn id="14" dur="500"/>
                                        <p:tgtEl>
                                          <p:spTgt spid="45"/>
                                        </p:tgtEl>
                                      </p:cBhvr>
                                    </p:animEffect>
                                  </p:childTnLst>
                                </p:cTn>
                              </p:par>
                            </p:childTnLst>
                          </p:cTn>
                        </p:par>
                        <p:par>
                          <p:cTn id="15" fill="hold" nodeType="afterGroup">
                            <p:stCondLst>
                              <p:cond delay="1000"/>
                            </p:stCondLst>
                            <p:childTnLst>
                              <p:par>
                                <p:cTn id="16" presetID="22" presetClass="entr" presetSubtype="1" fill="hold" grpId="0" nodeType="after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wipe(up)">
                                      <p:cBhvr>
                                        <p:cTn id="18" dur="500"/>
                                        <p:tgtEl>
                                          <p:spTgt spid="4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par>
                          <p:cTn id="23" fill="hold" nodeType="afterGroup">
                            <p:stCondLst>
                              <p:cond delay="0"/>
                            </p:stCondLst>
                            <p:childTnLst>
                              <p:par>
                                <p:cTn id="24" presetID="22" presetClass="entr" presetSubtype="8"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left)">
                                      <p:cBhvr>
                                        <p:cTn id="26" dur="500"/>
                                        <p:tgtEl>
                                          <p:spTgt spid="2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wipe(up)">
                                      <p:cBhvr>
                                        <p:cTn id="29" dur="500"/>
                                        <p:tgtEl>
                                          <p:spTgt spid="37"/>
                                        </p:tgtEl>
                                      </p:cBhvr>
                                    </p:animEffect>
                                  </p:childTnLst>
                                </p:cTn>
                              </p:par>
                            </p:childTnLst>
                          </p:cTn>
                        </p:par>
                        <p:par>
                          <p:cTn id="30" fill="hold">
                            <p:stCondLst>
                              <p:cond delay="500"/>
                            </p:stCondLst>
                            <p:childTnLst>
                              <p:par>
                                <p:cTn id="31" presetID="22" presetClass="entr" presetSubtype="1"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wipe(up)">
                                      <p:cBhvr>
                                        <p:cTn id="33" dur="500"/>
                                        <p:tgtEl>
                                          <p:spTgt spid="38"/>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left)">
                                      <p:cBhvr>
                                        <p:cTn id="36" dur="500"/>
                                        <p:tgtEl>
                                          <p:spTgt spid="30"/>
                                        </p:tgtEl>
                                      </p:cBhvr>
                                    </p:animEffect>
                                  </p:childTnLst>
                                </p:cTn>
                              </p:par>
                            </p:childTnLst>
                          </p:cTn>
                        </p:par>
                        <p:par>
                          <p:cTn id="37" fill="hold">
                            <p:stCondLst>
                              <p:cond delay="1000"/>
                            </p:stCondLst>
                            <p:childTnLst>
                              <p:par>
                                <p:cTn id="38" presetID="22" presetClass="entr" presetSubtype="1"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up)">
                                      <p:cBhvr>
                                        <p:cTn id="40" dur="500"/>
                                        <p:tgtEl>
                                          <p:spTgt spid="39"/>
                                        </p:tgtEl>
                                      </p:cBhvr>
                                    </p:animEffect>
                                  </p:childTnLst>
                                </p:cTn>
                              </p:par>
                            </p:childTnLst>
                          </p:cTn>
                        </p:par>
                        <p:par>
                          <p:cTn id="41" fill="hold">
                            <p:stCondLst>
                              <p:cond delay="1500"/>
                            </p:stCondLst>
                            <p:childTnLst>
                              <p:par>
                                <p:cTn id="42" presetID="22" presetClass="entr" presetSubtype="8"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childTnLst>
                          </p:cTn>
                        </p:par>
                        <p:par>
                          <p:cTn id="45" fill="hold">
                            <p:stCondLst>
                              <p:cond delay="2000"/>
                            </p:stCondLst>
                            <p:childTnLst>
                              <p:par>
                                <p:cTn id="46" presetID="22" presetClass="entr" presetSubtype="8"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left)">
                                      <p:cBhvr>
                                        <p:cTn id="48" dur="500"/>
                                        <p:tgtEl>
                                          <p:spTgt spid="19"/>
                                        </p:tgtEl>
                                      </p:cBhvr>
                                    </p:animEffect>
                                  </p:childTnLst>
                                </p:cTn>
                              </p:par>
                            </p:childTnLst>
                          </p:cTn>
                        </p:par>
                        <p:par>
                          <p:cTn id="49" fill="hold">
                            <p:stCondLst>
                              <p:cond delay="2500"/>
                            </p:stCondLst>
                            <p:childTnLst>
                              <p:par>
                                <p:cTn id="50" presetID="22" presetClass="entr" presetSubtype="8"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left)">
                                      <p:cBhvr>
                                        <p:cTn id="52" dur="500"/>
                                        <p:tgtEl>
                                          <p:spTgt spid="20"/>
                                        </p:tgtEl>
                                      </p:cBhvr>
                                    </p:animEffect>
                                  </p:childTnLst>
                                </p:cTn>
                              </p:par>
                            </p:childTnLst>
                          </p:cTn>
                        </p:par>
                        <p:par>
                          <p:cTn id="53" fill="hold" nodeType="afterGroup">
                            <p:stCondLst>
                              <p:cond delay="3000"/>
                            </p:stCondLst>
                            <p:childTnLst>
                              <p:par>
                                <p:cTn id="54" presetID="22" presetClass="entr" presetSubtype="8"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left)">
                                      <p:cBhvr>
                                        <p:cTn id="56" dur="500"/>
                                        <p:tgtEl>
                                          <p:spTgt spid="43"/>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40"/>
                                        </p:tgtEl>
                                        <p:attrNameLst>
                                          <p:attrName>style.visibility</p:attrName>
                                        </p:attrNameLst>
                                      </p:cBhvr>
                                      <p:to>
                                        <p:strVal val="visible"/>
                                      </p:to>
                                    </p:set>
                                    <p:animEffect transition="in" filter="wipe(left)">
                                      <p:cBhvr>
                                        <p:cTn id="59" dur="500"/>
                                        <p:tgtEl>
                                          <p:spTgt spid="40"/>
                                        </p:tgtEl>
                                      </p:cBhvr>
                                    </p:animEffect>
                                  </p:childTnLst>
                                </p:cTn>
                              </p:par>
                            </p:childTnLst>
                          </p:cTn>
                        </p:par>
                        <p:par>
                          <p:cTn id="60" fill="hold">
                            <p:stCondLst>
                              <p:cond delay="3500"/>
                            </p:stCondLst>
                            <p:childTnLst>
                              <p:par>
                                <p:cTn id="61" presetID="22" presetClass="entr" presetSubtype="8" fill="hold" grpId="0"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left)">
                                      <p:cBhvr>
                                        <p:cTn id="63" dur="500"/>
                                        <p:tgtEl>
                                          <p:spTgt spid="41"/>
                                        </p:tgtEl>
                                      </p:cBhvr>
                                    </p:animEffect>
                                  </p:childTnLst>
                                </p:cTn>
                              </p:par>
                            </p:childTnLst>
                          </p:cTn>
                        </p:par>
                        <p:par>
                          <p:cTn id="64" fill="hold">
                            <p:stCondLst>
                              <p:cond delay="4000"/>
                            </p:stCondLst>
                            <p:childTnLst>
                              <p:par>
                                <p:cTn id="65" presetID="22" presetClass="entr" presetSubtype="8"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wipe(left)">
                                      <p:cBhvr>
                                        <p:cTn id="67" dur="500"/>
                                        <p:tgtEl>
                                          <p:spTgt spid="42"/>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wipe(left)">
                                      <p:cBhvr>
                                        <p:cTn id="70" dur="500"/>
                                        <p:tgtEl>
                                          <p:spTgt spid="44"/>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wipe(down)">
                                      <p:cBhvr>
                                        <p:cTn id="74" dur="500"/>
                                        <p:tgtEl>
                                          <p:spTgt spid="36"/>
                                        </p:tgtEl>
                                      </p:cBhvr>
                                    </p:animEffect>
                                  </p:childTnLst>
                                </p:cTn>
                              </p:par>
                            </p:childTnLst>
                          </p:cTn>
                        </p:par>
                        <p:par>
                          <p:cTn id="75" fill="hold">
                            <p:stCondLst>
                              <p:cond delay="5000"/>
                            </p:stCondLst>
                            <p:childTnLst>
                              <p:par>
                                <p:cTn id="76" presetID="22" presetClass="entr" presetSubtype="4" fill="hold" grpId="0" nodeType="after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wipe(down)">
                                      <p:cBhvr>
                                        <p:cTn id="78" dur="500"/>
                                        <p:tgtEl>
                                          <p:spTgt spid="35"/>
                                        </p:tgtEl>
                                      </p:cBhvr>
                                    </p:animEffect>
                                  </p:childTnLst>
                                </p:cTn>
                              </p:par>
                            </p:childTnLst>
                          </p:cTn>
                        </p:par>
                        <p:par>
                          <p:cTn id="79" fill="hold">
                            <p:stCondLst>
                              <p:cond delay="5500"/>
                            </p:stCondLst>
                            <p:childTnLst>
                              <p:par>
                                <p:cTn id="80" presetID="22" presetClass="entr" presetSubtype="4" fill="hold" grpId="0" nodeType="after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wipe(down)">
                                      <p:cBhvr>
                                        <p:cTn id="82" dur="500"/>
                                        <p:tgtEl>
                                          <p:spTgt spid="3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1"/>
                                        </p:tgtEl>
                                        <p:attrNameLst>
                                          <p:attrName>style.visibility</p:attrName>
                                        </p:attrNameLst>
                                      </p:cBhvr>
                                      <p:to>
                                        <p:strVal val="visible"/>
                                      </p:to>
                                    </p:set>
                                  </p:childTnLst>
                                </p:cTn>
                              </p:par>
                              <p:par>
                                <p:cTn id="87" presetID="22" presetClass="entr" presetSubtype="4" fill="hold" grpId="0" nodeType="withEffect">
                                  <p:stCondLst>
                                    <p:cond delay="0"/>
                                  </p:stCondLst>
                                  <p:childTnLst>
                                    <p:set>
                                      <p:cBhvr>
                                        <p:cTn id="88" dur="1" fill="hold">
                                          <p:stCondLst>
                                            <p:cond delay="0"/>
                                          </p:stCondLst>
                                        </p:cTn>
                                        <p:tgtEl>
                                          <p:spTgt spid="50"/>
                                        </p:tgtEl>
                                        <p:attrNameLst>
                                          <p:attrName>style.visibility</p:attrName>
                                        </p:attrNameLst>
                                      </p:cBhvr>
                                      <p:to>
                                        <p:strVal val="visible"/>
                                      </p:to>
                                    </p:set>
                                    <p:animEffect transition="in" filter="wipe(down)">
                                      <p:cBhvr>
                                        <p:cTn id="89" dur="500"/>
                                        <p:tgtEl>
                                          <p:spTgt spid="50"/>
                                        </p:tgtEl>
                                      </p:cBhvr>
                                    </p:animEffect>
                                  </p:childTnLst>
                                </p:cTn>
                              </p:par>
                            </p:childTnLst>
                          </p:cTn>
                        </p:par>
                        <p:par>
                          <p:cTn id="90" fill="hold" nodeType="afterGroup">
                            <p:stCondLst>
                              <p:cond delay="500"/>
                            </p:stCondLst>
                            <p:childTnLst>
                              <p:par>
                                <p:cTn id="91" presetID="22" presetClass="entr" presetSubtype="2" fill="hold" grpId="0" nodeType="afterEffect">
                                  <p:stCondLst>
                                    <p:cond delay="0"/>
                                  </p:stCondLst>
                                  <p:childTnLst>
                                    <p:set>
                                      <p:cBhvr>
                                        <p:cTn id="92" dur="1" fill="hold">
                                          <p:stCondLst>
                                            <p:cond delay="0"/>
                                          </p:stCondLst>
                                        </p:cTn>
                                        <p:tgtEl>
                                          <p:spTgt spid="46"/>
                                        </p:tgtEl>
                                        <p:attrNameLst>
                                          <p:attrName>style.visibility</p:attrName>
                                        </p:attrNameLst>
                                      </p:cBhvr>
                                      <p:to>
                                        <p:strVal val="visible"/>
                                      </p:to>
                                    </p:set>
                                    <p:animEffect transition="in" filter="wipe(right)">
                                      <p:cBhvr>
                                        <p:cTn id="93" dur="500"/>
                                        <p:tgtEl>
                                          <p:spTgt spid="46"/>
                                        </p:tgtEl>
                                      </p:cBhvr>
                                    </p:animEffect>
                                  </p:childTnLst>
                                </p:cTn>
                              </p:par>
                            </p:childTnLst>
                          </p:cTn>
                        </p:par>
                        <p:par>
                          <p:cTn id="94" fill="hold" nodeType="afterGroup">
                            <p:stCondLst>
                              <p:cond delay="1000"/>
                            </p:stCondLst>
                            <p:childTnLst>
                              <p:par>
                                <p:cTn id="95" presetID="22" presetClass="entr" presetSubtype="2" fill="hold" grpId="0"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1" presetClass="entr" presetSubtype="0" fill="hold" nodeType="withEffect">
                                  <p:stCondLst>
                                    <p:cond delay="0"/>
                                  </p:stCondLst>
                                  <p:childTnLst>
                                    <p:set>
                                      <p:cBhvr>
                                        <p:cTn id="99"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6" grpId="0" animBg="1"/>
      <p:bldP spid="18" grpId="0" animBg="1"/>
      <p:bldP spid="19" grpId="0" animBg="1"/>
      <p:bldP spid="20" grpId="0" animBg="1"/>
      <p:bldP spid="29" grpId="0" animBg="1"/>
      <p:bldP spid="30"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50" grpId="0" animBg="1"/>
      <p:bldP spid="5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a:extLst>
              <a:ext uri="{FF2B5EF4-FFF2-40B4-BE49-F238E27FC236}">
                <a16:creationId xmlns:a16="http://schemas.microsoft.com/office/drawing/2014/main" id="{FDEEC52F-CE1E-4A45-BC09-CF04C479D7B3}"/>
              </a:ext>
            </a:extLst>
          </p:cNvPr>
          <p:cNvSpPr txBox="1">
            <a:spLocks noChangeArrowheads="1"/>
          </p:cNvSpPr>
          <p:nvPr/>
        </p:nvSpPr>
        <p:spPr bwMode="auto">
          <a:xfrm>
            <a:off x="352425" y="2273240"/>
            <a:ext cx="84629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The resistance of the wires in a circuit is </a:t>
            </a:r>
            <a:r>
              <a:rPr lang="en-GB" altLang="en-US" b="1">
                <a:solidFill>
                  <a:srgbClr val="286DA6"/>
                </a:solidFill>
              </a:rPr>
              <a:t>very low </a:t>
            </a:r>
            <a:r>
              <a:rPr lang="en-GB" altLang="en-US"/>
              <a:t>compared to the resistance of components, such as bulbs.  </a:t>
            </a:r>
          </a:p>
        </p:txBody>
      </p:sp>
      <p:sp>
        <p:nvSpPr>
          <p:cNvPr id="207893" name="Rectangle 21">
            <a:extLst>
              <a:ext uri="{FF2B5EF4-FFF2-40B4-BE49-F238E27FC236}">
                <a16:creationId xmlns:a16="http://schemas.microsoft.com/office/drawing/2014/main" id="{3C989649-8523-4F2F-BF82-9799060C1591}"/>
              </a:ext>
            </a:extLst>
          </p:cNvPr>
          <p:cNvSpPr>
            <a:spLocks noChangeArrowheads="1"/>
          </p:cNvSpPr>
          <p:nvPr/>
        </p:nvSpPr>
        <p:spPr bwMode="auto">
          <a:xfrm>
            <a:off x="370064" y="4512229"/>
            <a:ext cx="324386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solidFill>
                  <a:srgbClr val="010066"/>
                </a:solidFill>
              </a:rPr>
              <a:t>These circuits both contain a short circuit, so the bulb will </a:t>
            </a:r>
            <a:r>
              <a:rPr lang="en-GB" altLang="en-US" b="1" dirty="0">
                <a:solidFill>
                  <a:srgbClr val="286DA6"/>
                </a:solidFill>
              </a:rPr>
              <a:t>not</a:t>
            </a:r>
            <a:r>
              <a:rPr lang="en-GB" altLang="en-US" dirty="0">
                <a:solidFill>
                  <a:srgbClr val="010066"/>
                </a:solidFill>
              </a:rPr>
              <a:t> light up.</a:t>
            </a:r>
          </a:p>
        </p:txBody>
      </p:sp>
      <p:sp>
        <p:nvSpPr>
          <p:cNvPr id="207894" name="Rectangle 22">
            <a:extLst>
              <a:ext uri="{FF2B5EF4-FFF2-40B4-BE49-F238E27FC236}">
                <a16:creationId xmlns:a16="http://schemas.microsoft.com/office/drawing/2014/main" id="{11287BD1-9BC3-4640-A599-2B0A007FF3EE}"/>
              </a:ext>
            </a:extLst>
          </p:cNvPr>
          <p:cNvSpPr>
            <a:spLocks noChangeArrowheads="1"/>
          </p:cNvSpPr>
          <p:nvPr/>
        </p:nvSpPr>
        <p:spPr bwMode="auto">
          <a:xfrm>
            <a:off x="352425" y="3392368"/>
            <a:ext cx="82948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If current can flow along a path without passing through a component, this part of the circuit is called a </a:t>
            </a:r>
            <a:r>
              <a:rPr lang="en-GB" altLang="en-US" b="1" dirty="0">
                <a:solidFill>
                  <a:srgbClr val="286DA6"/>
                </a:solidFill>
              </a:rPr>
              <a:t>short circuit</a:t>
            </a:r>
            <a:r>
              <a:rPr lang="en-GB" altLang="en-US" dirty="0"/>
              <a:t>.</a:t>
            </a:r>
          </a:p>
        </p:txBody>
      </p:sp>
      <p:sp>
        <p:nvSpPr>
          <p:cNvPr id="32774" name="Rectangle 62">
            <a:extLst>
              <a:ext uri="{FF2B5EF4-FFF2-40B4-BE49-F238E27FC236}">
                <a16:creationId xmlns:a16="http://schemas.microsoft.com/office/drawing/2014/main" id="{C785CF15-1255-4964-8CF1-8CB0CD33E35D}"/>
              </a:ext>
            </a:extLst>
          </p:cNvPr>
          <p:cNvSpPr>
            <a:spLocks noGrp="1" noChangeArrowheads="1"/>
          </p:cNvSpPr>
          <p:nvPr>
            <p:ph type="title"/>
          </p:nvPr>
        </p:nvSpPr>
        <p:spPr/>
        <p:txBody>
          <a:bodyPr/>
          <a:lstStyle/>
          <a:p>
            <a:r>
              <a:rPr lang="en-GB" altLang="en-US"/>
              <a:t>What is a short circuit?</a:t>
            </a:r>
          </a:p>
        </p:txBody>
      </p:sp>
      <p:sp>
        <p:nvSpPr>
          <p:cNvPr id="32775" name="Text Box 2">
            <a:extLst>
              <a:ext uri="{FF2B5EF4-FFF2-40B4-BE49-F238E27FC236}">
                <a16:creationId xmlns:a16="http://schemas.microsoft.com/office/drawing/2014/main" id="{6932A115-1707-46CD-8108-D58F925AA31F}"/>
              </a:ext>
            </a:extLst>
          </p:cNvPr>
          <p:cNvSpPr txBox="1">
            <a:spLocks noChangeArrowheads="1"/>
          </p:cNvSpPr>
          <p:nvPr/>
        </p:nvSpPr>
        <p:spPr bwMode="auto">
          <a:xfrm>
            <a:off x="352425" y="784225"/>
            <a:ext cx="8462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If the current has a choice between a very low resistance path and a high resistance path, almost all of the current will flow through the lower resistance path.  </a:t>
            </a:r>
          </a:p>
        </p:txBody>
      </p:sp>
      <p:pic>
        <p:nvPicPr>
          <p:cNvPr id="10" name="Picture 9">
            <a:extLst>
              <a:ext uri="{FF2B5EF4-FFF2-40B4-BE49-F238E27FC236}">
                <a16:creationId xmlns:a16="http://schemas.microsoft.com/office/drawing/2014/main" id="{7E8CB4AF-2B98-44FD-AC65-27355F486B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458950" y="4128638"/>
            <a:ext cx="2873835" cy="2052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67035A4D-B0DC-4421-A5E2-EC593C3EB9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143014" y="4281723"/>
            <a:ext cx="3000986" cy="214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
            <a:hlinkClick r:id="" action="ppaction://hlinkshowjump?jump=nextslide"/>
            <a:extLst>
              <a:ext uri="{FF2B5EF4-FFF2-40B4-BE49-F238E27FC236}">
                <a16:creationId xmlns:a16="http://schemas.microsoft.com/office/drawing/2014/main" id="{E4F9B6B2-4CF2-4C3C-BE22-913D2281A83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789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789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07893" grpId="0"/>
      <p:bldP spid="20789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ext Box 2">
            <a:extLst>
              <a:ext uri="{FF2B5EF4-FFF2-40B4-BE49-F238E27FC236}">
                <a16:creationId xmlns:a16="http://schemas.microsoft.com/office/drawing/2014/main" id="{67D49349-ED95-4377-8160-5B01BC85A12A}"/>
              </a:ext>
            </a:extLst>
          </p:cNvPr>
          <p:cNvSpPr txBox="1">
            <a:spLocks noChangeArrowheads="1"/>
          </p:cNvSpPr>
          <p:nvPr/>
        </p:nvSpPr>
        <p:spPr bwMode="auto">
          <a:xfrm>
            <a:off x="352425" y="3254375"/>
            <a:ext cx="424497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This way of representing the direction of current is called</a:t>
            </a:r>
            <a:r>
              <a:rPr lang="en-GB" altLang="en-US" b="1" dirty="0">
                <a:solidFill>
                  <a:srgbClr val="CC00CC"/>
                </a:solidFill>
              </a:rPr>
              <a:t> </a:t>
            </a:r>
            <a:r>
              <a:rPr lang="en-GB" altLang="en-US" b="1" dirty="0">
                <a:solidFill>
                  <a:srgbClr val="286DA6"/>
                </a:solidFill>
              </a:rPr>
              <a:t>conventional current</a:t>
            </a:r>
            <a:r>
              <a:rPr lang="en-GB" altLang="en-US" dirty="0"/>
              <a:t>. </a:t>
            </a:r>
          </a:p>
        </p:txBody>
      </p:sp>
      <p:sp>
        <p:nvSpPr>
          <p:cNvPr id="283651" name="Text Box 3">
            <a:extLst>
              <a:ext uri="{FF2B5EF4-FFF2-40B4-BE49-F238E27FC236}">
                <a16:creationId xmlns:a16="http://schemas.microsoft.com/office/drawing/2014/main" id="{502E1EA4-4FD3-4A24-8C89-F3D1090BD08D}"/>
              </a:ext>
            </a:extLst>
          </p:cNvPr>
          <p:cNvSpPr txBox="1">
            <a:spLocks noChangeArrowheads="1"/>
          </p:cNvSpPr>
          <p:nvPr/>
        </p:nvSpPr>
        <p:spPr bwMode="auto">
          <a:xfrm>
            <a:off x="352425" y="4616450"/>
            <a:ext cx="818038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However, it is now known that the charge in most circuits is actually carried by </a:t>
            </a:r>
            <a:r>
              <a:rPr lang="en-GB" altLang="en-US" b="1" dirty="0">
                <a:solidFill>
                  <a:srgbClr val="286DA6"/>
                </a:solidFill>
              </a:rPr>
              <a:t>negatively-charged</a:t>
            </a:r>
            <a:r>
              <a:rPr lang="en-GB" altLang="en-US" dirty="0"/>
              <a:t> </a:t>
            </a:r>
            <a:r>
              <a:rPr lang="en-GB" altLang="en-US" dirty="0">
                <a:solidFill>
                  <a:srgbClr val="010066"/>
                </a:solidFill>
              </a:rPr>
              <a:t>electrons</a:t>
            </a:r>
            <a:r>
              <a:rPr lang="en-GB" altLang="en-US" dirty="0"/>
              <a:t>, flowing from the</a:t>
            </a:r>
            <a:r>
              <a:rPr lang="en-GB" altLang="en-US" dirty="0">
                <a:solidFill>
                  <a:srgbClr val="010066"/>
                </a:solidFill>
              </a:rPr>
              <a:t> negative terminal to the positive terminal. </a:t>
            </a:r>
            <a:r>
              <a:rPr lang="en-GB" altLang="en-US" dirty="0"/>
              <a:t>This is the direction of </a:t>
            </a:r>
            <a:r>
              <a:rPr lang="en-GB" altLang="en-US" b="1" dirty="0">
                <a:solidFill>
                  <a:srgbClr val="286DA6"/>
                </a:solidFill>
              </a:rPr>
              <a:t>electron flow</a:t>
            </a:r>
            <a:r>
              <a:rPr lang="en-GB" altLang="en-US" dirty="0"/>
              <a:t>. </a:t>
            </a:r>
          </a:p>
        </p:txBody>
      </p:sp>
      <p:sp>
        <p:nvSpPr>
          <p:cNvPr id="33796" name="Rectangle 4">
            <a:extLst>
              <a:ext uri="{FF2B5EF4-FFF2-40B4-BE49-F238E27FC236}">
                <a16:creationId xmlns:a16="http://schemas.microsoft.com/office/drawing/2014/main" id="{3251A6D9-7065-4F2D-B6C7-F10FCD7FE4A4}"/>
              </a:ext>
            </a:extLst>
          </p:cNvPr>
          <p:cNvSpPr>
            <a:spLocks noChangeArrowheads="1"/>
          </p:cNvSpPr>
          <p:nvPr/>
        </p:nvSpPr>
        <p:spPr bwMode="auto">
          <a:xfrm>
            <a:off x="352425" y="784225"/>
            <a:ext cx="42513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Before the discovery of the </a:t>
            </a:r>
            <a:r>
              <a:rPr lang="en-GB" altLang="en-US" b="1">
                <a:solidFill>
                  <a:srgbClr val="286DA6"/>
                </a:solidFill>
              </a:rPr>
              <a:t>electron</a:t>
            </a:r>
            <a:r>
              <a:rPr lang="en-GB" altLang="en-US"/>
              <a:t>, scientists assumed that current was due to </a:t>
            </a:r>
            <a:r>
              <a:rPr lang="en-GB" altLang="en-US" b="1">
                <a:solidFill>
                  <a:srgbClr val="286DA6"/>
                </a:solidFill>
              </a:rPr>
              <a:t>positively-charged</a:t>
            </a:r>
            <a:r>
              <a:rPr lang="en-GB" altLang="en-US"/>
              <a:t> particles moving from the </a:t>
            </a:r>
            <a:r>
              <a:rPr lang="en-GB" altLang="en-US" b="1">
                <a:solidFill>
                  <a:srgbClr val="286DA6"/>
                </a:solidFill>
              </a:rPr>
              <a:t>positive </a:t>
            </a:r>
            <a:br>
              <a:rPr lang="en-GB" altLang="en-US" b="1">
                <a:solidFill>
                  <a:srgbClr val="286DA6"/>
                </a:solidFill>
              </a:rPr>
            </a:br>
            <a:r>
              <a:rPr lang="en-GB" altLang="en-US"/>
              <a:t>to </a:t>
            </a:r>
            <a:r>
              <a:rPr lang="en-GB" altLang="en-US" b="1">
                <a:solidFill>
                  <a:srgbClr val="286DA6"/>
                </a:solidFill>
              </a:rPr>
              <a:t>negative</a:t>
            </a:r>
            <a:r>
              <a:rPr lang="en-GB" altLang="en-US" b="1">
                <a:solidFill>
                  <a:srgbClr val="010066"/>
                </a:solidFill>
              </a:rPr>
              <a:t>.</a:t>
            </a:r>
            <a:endParaRPr lang="en-GB" altLang="en-US">
              <a:solidFill>
                <a:srgbClr val="010066"/>
              </a:solidFill>
            </a:endParaRPr>
          </a:p>
        </p:txBody>
      </p:sp>
      <p:pic>
        <p:nvPicPr>
          <p:cNvPr id="35847" name="Picture 7" descr="conventional current">
            <a:extLst>
              <a:ext uri="{FF2B5EF4-FFF2-40B4-BE49-F238E27FC236}">
                <a16:creationId xmlns:a16="http://schemas.microsoft.com/office/drawing/2014/main" id="{2A851814-08B5-4374-9623-333677FBE9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514475"/>
            <a:ext cx="4233863" cy="307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Rectangle 8">
            <a:extLst>
              <a:ext uri="{FF2B5EF4-FFF2-40B4-BE49-F238E27FC236}">
                <a16:creationId xmlns:a16="http://schemas.microsoft.com/office/drawing/2014/main" id="{DA7D949F-3C1C-4725-B8B0-CEE951A7B922}"/>
              </a:ext>
            </a:extLst>
          </p:cNvPr>
          <p:cNvSpPr>
            <a:spLocks noGrp="1" noChangeArrowheads="1"/>
          </p:cNvSpPr>
          <p:nvPr>
            <p:ph type="title"/>
          </p:nvPr>
        </p:nvSpPr>
        <p:spPr/>
        <p:txBody>
          <a:bodyPr/>
          <a:lstStyle/>
          <a:p>
            <a:r>
              <a:rPr lang="en-GB" altLang="en-US"/>
              <a:t>What is conventional current?</a:t>
            </a:r>
          </a:p>
        </p:txBody>
      </p:sp>
      <p:grpSp>
        <p:nvGrpSpPr>
          <p:cNvPr id="2" name="Group 10">
            <a:extLst>
              <a:ext uri="{FF2B5EF4-FFF2-40B4-BE49-F238E27FC236}">
                <a16:creationId xmlns:a16="http://schemas.microsoft.com/office/drawing/2014/main" id="{8A50BB9F-344A-4E9D-861F-DF8D7AEFC708}"/>
              </a:ext>
            </a:extLst>
          </p:cNvPr>
          <p:cNvGrpSpPr>
            <a:grpSpLocks/>
          </p:cNvGrpSpPr>
          <p:nvPr/>
        </p:nvGrpSpPr>
        <p:grpSpPr bwMode="auto">
          <a:xfrm>
            <a:off x="4686300" y="1044575"/>
            <a:ext cx="3743325" cy="461963"/>
            <a:chOff x="4811486" y="788988"/>
            <a:chExt cx="3744685" cy="461665"/>
          </a:xfrm>
          <a:noFill/>
        </p:grpSpPr>
        <p:sp>
          <p:nvSpPr>
            <p:cNvPr id="33802" name="Rectangle 9">
              <a:extLst>
                <a:ext uri="{FF2B5EF4-FFF2-40B4-BE49-F238E27FC236}">
                  <a16:creationId xmlns:a16="http://schemas.microsoft.com/office/drawing/2014/main" id="{99D965FE-D1BB-491F-B64C-BEEFDB1F4A06}"/>
                </a:ext>
              </a:extLst>
            </p:cNvPr>
            <p:cNvSpPr>
              <a:spLocks noChangeArrowheads="1"/>
            </p:cNvSpPr>
            <p:nvPr/>
          </p:nvSpPr>
          <p:spPr bwMode="auto">
            <a:xfrm>
              <a:off x="5001986" y="815600"/>
              <a:ext cx="3363685" cy="408441"/>
            </a:xfrm>
            <a:prstGeom prst="rect">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solidFill>
                  <a:srgbClr val="286DA6"/>
                </a:solidFill>
              </a:endParaRPr>
            </a:p>
          </p:txBody>
        </p:sp>
        <p:sp>
          <p:nvSpPr>
            <p:cNvPr id="33803" name="TextBox 8">
              <a:extLst>
                <a:ext uri="{FF2B5EF4-FFF2-40B4-BE49-F238E27FC236}">
                  <a16:creationId xmlns:a16="http://schemas.microsoft.com/office/drawing/2014/main" id="{56CA4853-C02D-406B-8AB1-1333F95A2BF1}"/>
                </a:ext>
              </a:extLst>
            </p:cNvPr>
            <p:cNvSpPr txBox="1">
              <a:spLocks noChangeArrowheads="1"/>
            </p:cNvSpPr>
            <p:nvPr/>
          </p:nvSpPr>
          <p:spPr bwMode="auto">
            <a:xfrm>
              <a:off x="4811486" y="788988"/>
              <a:ext cx="3744685" cy="46166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Conventional Current</a:t>
              </a:r>
            </a:p>
          </p:txBody>
        </p:sp>
      </p:grpSp>
      <p:pic>
        <p:nvPicPr>
          <p:cNvPr id="12" name="Picture 9" descr="notes_icon">
            <a:extLst>
              <a:ext uri="{FF2B5EF4-FFF2-40B4-BE49-F238E27FC236}">
                <a16:creationId xmlns:a16="http://schemas.microsoft.com/office/drawing/2014/main" id="{331F8FDD-2F8A-42CF-8B0D-B0DADD3DB5E5}"/>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pic>
        <p:nvPicPr>
          <p:cNvPr id="13" name="Picture 19">
            <a:hlinkClick r:id="" action="ppaction://hlinkshowjump?jump=nextslide"/>
            <a:extLst>
              <a:ext uri="{FF2B5EF4-FFF2-40B4-BE49-F238E27FC236}">
                <a16:creationId xmlns:a16="http://schemas.microsoft.com/office/drawing/2014/main" id="{EC8B1B5E-CE7F-47C3-88A0-53475EDBE6DB}"/>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7"/>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28365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36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p:bldP spid="2836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a:t>Developing and Using Models</a:t>
            </a:r>
          </a:p>
          <a:p>
            <a:pPr>
              <a:buSzPct val="100000"/>
            </a:pPr>
            <a:r>
              <a:rPr lang="en-GB" sz="1600" dirty="0"/>
              <a:t>Using Mathematics and Computational Thinking</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1. Patterns </a:t>
            </a:r>
          </a:p>
          <a:p>
            <a:r>
              <a:rPr lang="en-GB" sz="1600" dirty="0"/>
              <a:t>3. Scale, Proportion, and Quantity</a:t>
            </a:r>
          </a:p>
          <a:p>
            <a:r>
              <a:rPr lang="en-GB" sz="1600" dirty="0"/>
              <a:t>5. Energy and Matter</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588361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8">
            <a:extLst>
              <a:ext uri="{FF2B5EF4-FFF2-40B4-BE49-F238E27FC236}">
                <a16:creationId xmlns:a16="http://schemas.microsoft.com/office/drawing/2014/main" id="{4599DDDD-C34A-47BC-8530-0D591BD45D44}"/>
              </a:ext>
            </a:extLst>
          </p:cNvPr>
          <p:cNvSpPr>
            <a:spLocks noGrp="1" noChangeArrowheads="1"/>
          </p:cNvSpPr>
          <p:nvPr>
            <p:ph type="title"/>
          </p:nvPr>
        </p:nvSpPr>
        <p:spPr/>
        <p:txBody>
          <a:bodyPr/>
          <a:lstStyle/>
          <a:p>
            <a:r>
              <a:rPr lang="en-GB" altLang="en-US" dirty="0"/>
              <a:t>Representing current direction</a:t>
            </a:r>
          </a:p>
        </p:txBody>
      </p:sp>
      <p:pic>
        <p:nvPicPr>
          <p:cNvPr id="7" name="Picture 6" descr="flash_icon">
            <a:extLst>
              <a:ext uri="{FF2B5EF4-FFF2-40B4-BE49-F238E27FC236}">
                <a16:creationId xmlns:a16="http://schemas.microsoft.com/office/drawing/2014/main" id="{92BD7552-436B-4B76-92E7-480DC61C49E6}"/>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8" name="Picture 7" descr="notes_icon">
            <a:extLst>
              <a:ext uri="{FF2B5EF4-FFF2-40B4-BE49-F238E27FC236}">
                <a16:creationId xmlns:a16="http://schemas.microsoft.com/office/drawing/2014/main" id="{F17213E4-6B66-414A-BC4C-D96BC89A990F}"/>
              </a:ext>
            </a:extLst>
          </p:cNvPr>
          <p:cNvPicPr>
            <a:picLocks noChangeAspect="1" noChangeArrowheads="1"/>
          </p:cNvPicPr>
          <p:nvPr/>
        </p:nvPicPr>
        <p:blipFill>
          <a:blip r:embed="rId6" cstate="print"/>
          <a:srcRect/>
          <a:stretch>
            <a:fillRect/>
          </a:stretch>
        </p:blipFill>
        <p:spPr bwMode="auto">
          <a:xfrm>
            <a:off x="8123238" y="150813"/>
            <a:ext cx="442912" cy="387350"/>
          </a:xfrm>
          <a:prstGeom prst="rect">
            <a:avLst/>
          </a:prstGeom>
          <a:noFill/>
          <a:ln w="9525">
            <a:noFill/>
            <a:miter lim="800000"/>
            <a:headEnd/>
            <a:tailEnd/>
          </a:ln>
        </p:spPr>
      </p:pic>
      <p:pic>
        <p:nvPicPr>
          <p:cNvPr id="9" name="Picture 19">
            <a:hlinkClick r:id="" action="ppaction://hlinkshowjump?jump=nextslide"/>
            <a:extLst>
              <a:ext uri="{FF2B5EF4-FFF2-40B4-BE49-F238E27FC236}">
                <a16:creationId xmlns:a16="http://schemas.microsoft.com/office/drawing/2014/main" id="{5BC6614A-BA80-4538-9EC2-6EE45CB50E7E}"/>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89"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3B04FA13-6D75-4FE2-806A-78B18C3830D8}"/>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49" name="Rectangle 13">
            <a:extLst>
              <a:ext uri="{FF2B5EF4-FFF2-40B4-BE49-F238E27FC236}">
                <a16:creationId xmlns:a16="http://schemas.microsoft.com/office/drawing/2014/main" id="{40A5CC30-7BAC-4995-AF64-920E00C510B3}"/>
              </a:ext>
            </a:extLst>
          </p:cNvPr>
          <p:cNvSpPr>
            <a:spLocks noChangeArrowheads="1"/>
          </p:cNvSpPr>
          <p:nvPr/>
        </p:nvSpPr>
        <p:spPr bwMode="auto">
          <a:xfrm>
            <a:off x="352425" y="2012623"/>
            <a:ext cx="84534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buFont typeface="Wingdings" panose="05000000000000000000" pitchFamily="2" charset="2"/>
              <a:buChar char="l"/>
            </a:pPr>
            <a:r>
              <a:rPr lang="en-GB" altLang="en-US" b="1" dirty="0">
                <a:solidFill>
                  <a:srgbClr val="286DA6"/>
                </a:solidFill>
              </a:rPr>
              <a:t>Cells:</a:t>
            </a:r>
            <a:r>
              <a:rPr lang="en-GB" altLang="en-US" dirty="0"/>
              <a:t> a</a:t>
            </a:r>
            <a:r>
              <a:rPr lang="en-GB" altLang="en-US" dirty="0">
                <a:solidFill>
                  <a:srgbClr val="010066"/>
                </a:solidFill>
              </a:rPr>
              <a:t> cell </a:t>
            </a:r>
            <a:r>
              <a:rPr lang="en-GB" altLang="en-US" dirty="0"/>
              <a:t>is a source of </a:t>
            </a:r>
            <a:r>
              <a:rPr lang="en-GB" altLang="en-US" b="1" dirty="0">
                <a:solidFill>
                  <a:srgbClr val="286DA6"/>
                </a:solidFill>
              </a:rPr>
              <a:t>electrical energy</a:t>
            </a:r>
            <a:r>
              <a:rPr lang="en-GB" altLang="en-US" dirty="0"/>
              <a:t>. A chemical reaction takes place inside the cell, which produces a </a:t>
            </a:r>
            <a:r>
              <a:rPr lang="en-GB" altLang="en-US" b="1" dirty="0">
                <a:solidFill>
                  <a:srgbClr val="286DA6"/>
                </a:solidFill>
              </a:rPr>
              <a:t>potential difference </a:t>
            </a:r>
            <a:r>
              <a:rPr lang="en-GB" altLang="en-US" dirty="0"/>
              <a:t>across the cell. </a:t>
            </a:r>
          </a:p>
        </p:txBody>
      </p:sp>
      <p:sp>
        <p:nvSpPr>
          <p:cNvPr id="34820" name="Rectangle 15">
            <a:extLst>
              <a:ext uri="{FF2B5EF4-FFF2-40B4-BE49-F238E27FC236}">
                <a16:creationId xmlns:a16="http://schemas.microsoft.com/office/drawing/2014/main" id="{F436AE46-4C48-4F3C-96B7-2762CDAD391F}"/>
              </a:ext>
            </a:extLst>
          </p:cNvPr>
          <p:cNvSpPr>
            <a:spLocks noGrp="1" noChangeArrowheads="1"/>
          </p:cNvSpPr>
          <p:nvPr>
            <p:ph type="title"/>
          </p:nvPr>
        </p:nvSpPr>
        <p:spPr/>
        <p:txBody>
          <a:bodyPr/>
          <a:lstStyle/>
          <a:p>
            <a:r>
              <a:rPr lang="en-GB" altLang="en-US" dirty="0"/>
              <a:t>Different electricity sources</a:t>
            </a:r>
          </a:p>
        </p:txBody>
      </p:sp>
      <p:sp>
        <p:nvSpPr>
          <p:cNvPr id="219152" name="Text Box 16">
            <a:extLst>
              <a:ext uri="{FF2B5EF4-FFF2-40B4-BE49-F238E27FC236}">
                <a16:creationId xmlns:a16="http://schemas.microsoft.com/office/drawing/2014/main" id="{206C0ED2-1482-4167-8AB3-E68889B92747}"/>
              </a:ext>
            </a:extLst>
          </p:cNvPr>
          <p:cNvSpPr txBox="1">
            <a:spLocks noChangeArrowheads="1"/>
          </p:cNvSpPr>
          <p:nvPr/>
        </p:nvSpPr>
        <p:spPr bwMode="auto">
          <a:xfrm>
            <a:off x="346075" y="3610908"/>
            <a:ext cx="86280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buFont typeface="Wingdings" panose="05000000000000000000" pitchFamily="2" charset="2"/>
              <a:buChar char="l"/>
            </a:pPr>
            <a:r>
              <a:rPr lang="en-GB" altLang="en-US" b="1" dirty="0">
                <a:solidFill>
                  <a:srgbClr val="286DA6"/>
                </a:solidFill>
              </a:rPr>
              <a:t>Batteries:</a:t>
            </a:r>
            <a:r>
              <a:rPr lang="en-GB" altLang="en-US" dirty="0"/>
              <a:t> a </a:t>
            </a:r>
            <a:r>
              <a:rPr lang="en-GB" altLang="en-US" dirty="0">
                <a:solidFill>
                  <a:srgbClr val="010066"/>
                </a:solidFill>
              </a:rPr>
              <a:t>battery</a:t>
            </a:r>
            <a:r>
              <a:rPr lang="en-GB" altLang="en-US" dirty="0"/>
              <a:t> consists of </a:t>
            </a:r>
            <a:r>
              <a:rPr lang="en-GB" altLang="en-US" b="1" dirty="0">
                <a:solidFill>
                  <a:srgbClr val="286DA6"/>
                </a:solidFill>
              </a:rPr>
              <a:t>two or more </a:t>
            </a:r>
            <a:r>
              <a:rPr lang="en-GB" altLang="en-US" dirty="0"/>
              <a:t>cells that are joined together. The potential difference across a battery is the </a:t>
            </a:r>
            <a:r>
              <a:rPr lang="en-GB" altLang="en-US" b="1" dirty="0">
                <a:solidFill>
                  <a:srgbClr val="286DA6"/>
                </a:solidFill>
              </a:rPr>
              <a:t>sum</a:t>
            </a:r>
            <a:r>
              <a:rPr lang="en-GB" altLang="en-US" dirty="0"/>
              <a:t> of the potential differences across the cells.</a:t>
            </a:r>
          </a:p>
        </p:txBody>
      </p:sp>
      <p:sp>
        <p:nvSpPr>
          <p:cNvPr id="11" name="Text Box 160">
            <a:extLst>
              <a:ext uri="{FF2B5EF4-FFF2-40B4-BE49-F238E27FC236}">
                <a16:creationId xmlns:a16="http://schemas.microsoft.com/office/drawing/2014/main" id="{07022B00-355F-41BB-8CF7-6DB9DAFC1A44}"/>
              </a:ext>
            </a:extLst>
          </p:cNvPr>
          <p:cNvSpPr txBox="1">
            <a:spLocks noChangeArrowheads="1"/>
          </p:cNvSpPr>
          <p:nvPr/>
        </p:nvSpPr>
        <p:spPr bwMode="auto">
          <a:xfrm>
            <a:off x="346075" y="5209194"/>
            <a:ext cx="81867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397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buFont typeface="Wingdings" panose="05000000000000000000" pitchFamily="2" charset="2"/>
              <a:buChar char="l"/>
            </a:pPr>
            <a:r>
              <a:rPr lang="en-GB" altLang="en-US" b="1" dirty="0">
                <a:solidFill>
                  <a:srgbClr val="286DA6"/>
                </a:solidFill>
              </a:rPr>
              <a:t>Power grid: </a:t>
            </a:r>
            <a:r>
              <a:rPr lang="en-GB" altLang="en-US" dirty="0"/>
              <a:t>the electricity is generated from a variety of sources, from wind turbines to coal-powered plants.  </a:t>
            </a:r>
          </a:p>
        </p:txBody>
      </p:sp>
      <p:sp>
        <p:nvSpPr>
          <p:cNvPr id="34823" name="Text Box 2">
            <a:extLst>
              <a:ext uri="{FF2B5EF4-FFF2-40B4-BE49-F238E27FC236}">
                <a16:creationId xmlns:a16="http://schemas.microsoft.com/office/drawing/2014/main" id="{6465A114-DFB4-4B62-BD51-BE1CF62EF595}"/>
              </a:ext>
            </a:extLst>
          </p:cNvPr>
          <p:cNvSpPr txBox="1">
            <a:spLocks noChangeArrowheads="1"/>
          </p:cNvSpPr>
          <p:nvPr/>
        </p:nvSpPr>
        <p:spPr bwMode="auto">
          <a:xfrm>
            <a:off x="352425" y="784225"/>
            <a:ext cx="84629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There are many different possible sources of electricity for use in circuits. For example:</a:t>
            </a:r>
          </a:p>
        </p:txBody>
      </p:sp>
      <p:pic>
        <p:nvPicPr>
          <p:cNvPr id="12" name="Picture 19">
            <a:hlinkClick r:id="" action="ppaction://hlinkshowjump?jump=nextslide"/>
            <a:extLst>
              <a:ext uri="{FF2B5EF4-FFF2-40B4-BE49-F238E27FC236}">
                <a16:creationId xmlns:a16="http://schemas.microsoft.com/office/drawing/2014/main" id="{2F96F245-786A-471E-BAD7-A35CA68F4B0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914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91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9" grpId="0"/>
      <p:bldP spid="219152"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73">
            <a:extLst>
              <a:ext uri="{FF2B5EF4-FFF2-40B4-BE49-F238E27FC236}">
                <a16:creationId xmlns:a16="http://schemas.microsoft.com/office/drawing/2014/main" id="{2ADC9171-DD13-4BEB-B477-63934EBD9F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15746" y="837494"/>
            <a:ext cx="2158500" cy="185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 name="Picture 75">
            <a:extLst>
              <a:ext uri="{FF2B5EF4-FFF2-40B4-BE49-F238E27FC236}">
                <a16:creationId xmlns:a16="http://schemas.microsoft.com/office/drawing/2014/main" id="{7F2F2BA3-9112-4979-AA34-09B2F6801D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810750" y="4750769"/>
            <a:ext cx="2168492" cy="185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Picture 74">
            <a:extLst>
              <a:ext uri="{FF2B5EF4-FFF2-40B4-BE49-F238E27FC236}">
                <a16:creationId xmlns:a16="http://schemas.microsoft.com/office/drawing/2014/main" id="{B4BEF714-F9FB-45CB-AA82-34B33911D26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5815746" y="2794131"/>
            <a:ext cx="2158500" cy="185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3234" name="Text Box 2">
            <a:extLst>
              <a:ext uri="{FF2B5EF4-FFF2-40B4-BE49-F238E27FC236}">
                <a16:creationId xmlns:a16="http://schemas.microsoft.com/office/drawing/2014/main" id="{4912F640-D727-4118-8065-BF487DEE7B3F}"/>
              </a:ext>
            </a:extLst>
          </p:cNvPr>
          <p:cNvSpPr txBox="1">
            <a:spLocks noChangeArrowheads="1"/>
          </p:cNvSpPr>
          <p:nvPr/>
        </p:nvSpPr>
        <p:spPr bwMode="auto">
          <a:xfrm>
            <a:off x="352425" y="1781175"/>
            <a:ext cx="485933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dirty="0"/>
              <a:t>If several cells are connected in series, the total </a:t>
            </a:r>
            <a:r>
              <a:rPr lang="en-GB" altLang="en-US" dirty="0" err="1"/>
              <a:t>p.d</a:t>
            </a:r>
            <a:r>
              <a:rPr lang="en-GB" altLang="en-US" dirty="0"/>
              <a:t>. across the battery can be found by adding the </a:t>
            </a:r>
            <a:r>
              <a:rPr lang="en-GB" altLang="en-US" dirty="0" err="1"/>
              <a:t>p.d</a:t>
            </a:r>
            <a:r>
              <a:rPr lang="en-GB" altLang="en-US" dirty="0"/>
              <a:t>. of each of the cells. </a:t>
            </a:r>
          </a:p>
        </p:txBody>
      </p:sp>
      <p:sp>
        <p:nvSpPr>
          <p:cNvPr id="223235" name="Text Box 3">
            <a:extLst>
              <a:ext uri="{FF2B5EF4-FFF2-40B4-BE49-F238E27FC236}">
                <a16:creationId xmlns:a16="http://schemas.microsoft.com/office/drawing/2014/main" id="{17E75C1B-1AEA-4EDE-BEC6-98D2C9E0A959}"/>
              </a:ext>
            </a:extLst>
          </p:cNvPr>
          <p:cNvSpPr txBox="1">
            <a:spLocks noChangeArrowheads="1"/>
          </p:cNvSpPr>
          <p:nvPr/>
        </p:nvSpPr>
        <p:spPr bwMode="auto">
          <a:xfrm>
            <a:off x="7131122" y="2771134"/>
            <a:ext cx="5966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3</a:t>
            </a:r>
            <a:r>
              <a:rPr lang="en-GB" altLang="en-US" sz="1000" b="1" dirty="0">
                <a:solidFill>
                  <a:srgbClr val="286DA6"/>
                </a:solidFill>
              </a:rPr>
              <a:t> </a:t>
            </a:r>
            <a:r>
              <a:rPr lang="en-GB" altLang="en-US" b="1" dirty="0">
                <a:solidFill>
                  <a:srgbClr val="286DA6"/>
                </a:solidFill>
              </a:rPr>
              <a:t>V</a:t>
            </a:r>
          </a:p>
        </p:txBody>
      </p:sp>
      <p:sp>
        <p:nvSpPr>
          <p:cNvPr id="223236" name="Text Box 4">
            <a:extLst>
              <a:ext uri="{FF2B5EF4-FFF2-40B4-BE49-F238E27FC236}">
                <a16:creationId xmlns:a16="http://schemas.microsoft.com/office/drawing/2014/main" id="{402B0142-5854-4BA8-BD85-DF314428D300}"/>
              </a:ext>
            </a:extLst>
          </p:cNvPr>
          <p:cNvSpPr txBox="1">
            <a:spLocks noChangeArrowheads="1"/>
          </p:cNvSpPr>
          <p:nvPr/>
        </p:nvSpPr>
        <p:spPr bwMode="auto">
          <a:xfrm>
            <a:off x="7162602" y="4705259"/>
            <a:ext cx="8531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4.5</a:t>
            </a:r>
            <a:r>
              <a:rPr lang="en-GB" altLang="en-US" sz="1000" b="1" dirty="0">
                <a:solidFill>
                  <a:srgbClr val="286DA6"/>
                </a:solidFill>
              </a:rPr>
              <a:t> </a:t>
            </a:r>
            <a:r>
              <a:rPr lang="en-GB" altLang="en-US" b="1" dirty="0">
                <a:solidFill>
                  <a:srgbClr val="286DA6"/>
                </a:solidFill>
              </a:rPr>
              <a:t>V</a:t>
            </a:r>
          </a:p>
        </p:txBody>
      </p:sp>
      <p:sp>
        <p:nvSpPr>
          <p:cNvPr id="35848" name="Text Box 5">
            <a:extLst>
              <a:ext uri="{FF2B5EF4-FFF2-40B4-BE49-F238E27FC236}">
                <a16:creationId xmlns:a16="http://schemas.microsoft.com/office/drawing/2014/main" id="{2F962BB6-93F4-4D30-88CA-95CAF2A54169}"/>
              </a:ext>
            </a:extLst>
          </p:cNvPr>
          <p:cNvSpPr txBox="1">
            <a:spLocks noChangeArrowheads="1"/>
          </p:cNvSpPr>
          <p:nvPr/>
        </p:nvSpPr>
        <p:spPr bwMode="auto">
          <a:xfrm>
            <a:off x="352425" y="784225"/>
            <a:ext cx="58531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Using more cells in a battery </a:t>
            </a:r>
            <a:r>
              <a:rPr lang="en-GB" altLang="en-US" b="1" dirty="0">
                <a:solidFill>
                  <a:srgbClr val="286DA6"/>
                </a:solidFill>
              </a:rPr>
              <a:t>increases</a:t>
            </a:r>
            <a:r>
              <a:rPr lang="en-GB" altLang="en-US" dirty="0"/>
              <a:t> the potential difference (</a:t>
            </a:r>
            <a:r>
              <a:rPr lang="en-GB" altLang="en-US" dirty="0" err="1"/>
              <a:t>p.d.</a:t>
            </a:r>
            <a:r>
              <a:rPr lang="en-GB" altLang="en-US" dirty="0"/>
              <a:t>).</a:t>
            </a:r>
          </a:p>
        </p:txBody>
      </p:sp>
      <p:sp>
        <p:nvSpPr>
          <p:cNvPr id="223238" name="Rectangle 6">
            <a:extLst>
              <a:ext uri="{FF2B5EF4-FFF2-40B4-BE49-F238E27FC236}">
                <a16:creationId xmlns:a16="http://schemas.microsoft.com/office/drawing/2014/main" id="{B870FFF8-7C8D-4C70-B1AB-52D2A58949E4}"/>
              </a:ext>
            </a:extLst>
          </p:cNvPr>
          <p:cNvSpPr>
            <a:spLocks noChangeArrowheads="1"/>
          </p:cNvSpPr>
          <p:nvPr/>
        </p:nvSpPr>
        <p:spPr bwMode="auto">
          <a:xfrm>
            <a:off x="352425" y="3516313"/>
            <a:ext cx="4859338"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So, if two 1.5</a:t>
            </a:r>
            <a:r>
              <a:rPr lang="en-GB" altLang="en-US" sz="1000" dirty="0"/>
              <a:t> </a:t>
            </a:r>
            <a:r>
              <a:rPr lang="en-GB" altLang="en-US" dirty="0"/>
              <a:t>V cells are connected together, the </a:t>
            </a:r>
            <a:r>
              <a:rPr lang="en-GB" altLang="en-US" dirty="0" err="1"/>
              <a:t>p.d</a:t>
            </a:r>
            <a:r>
              <a:rPr lang="en-GB" altLang="en-US" dirty="0"/>
              <a:t>. across the battery is 3</a:t>
            </a:r>
            <a:r>
              <a:rPr lang="en-GB" altLang="en-US" sz="1000" dirty="0"/>
              <a:t> </a:t>
            </a:r>
            <a:r>
              <a:rPr lang="en-GB" altLang="en-US" dirty="0"/>
              <a:t>V.</a:t>
            </a:r>
          </a:p>
        </p:txBody>
      </p:sp>
      <p:sp>
        <p:nvSpPr>
          <p:cNvPr id="223239" name="Rectangle 7">
            <a:extLst>
              <a:ext uri="{FF2B5EF4-FFF2-40B4-BE49-F238E27FC236}">
                <a16:creationId xmlns:a16="http://schemas.microsoft.com/office/drawing/2014/main" id="{52444406-1DE1-4E71-B692-28CB605483CA}"/>
              </a:ext>
            </a:extLst>
          </p:cNvPr>
          <p:cNvSpPr>
            <a:spLocks noChangeArrowheads="1"/>
          </p:cNvSpPr>
          <p:nvPr/>
        </p:nvSpPr>
        <p:spPr bwMode="auto">
          <a:xfrm>
            <a:off x="352425" y="4884738"/>
            <a:ext cx="4541838" cy="1200150"/>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When three 1.5</a:t>
            </a:r>
            <a:r>
              <a:rPr lang="en-GB" altLang="en-US" sz="1000" dirty="0"/>
              <a:t> </a:t>
            </a:r>
            <a:r>
              <a:rPr lang="en-GB" altLang="en-US" dirty="0"/>
              <a:t>V cells are connected, what is the potential difference across the battery?</a:t>
            </a:r>
          </a:p>
        </p:txBody>
      </p:sp>
      <p:sp>
        <p:nvSpPr>
          <p:cNvPr id="35852" name="Text Box 18">
            <a:extLst>
              <a:ext uri="{FF2B5EF4-FFF2-40B4-BE49-F238E27FC236}">
                <a16:creationId xmlns:a16="http://schemas.microsoft.com/office/drawing/2014/main" id="{B1C6F10E-57C6-45A2-93F6-47AC6AECF8EF}"/>
              </a:ext>
            </a:extLst>
          </p:cNvPr>
          <p:cNvSpPr txBox="1">
            <a:spLocks noChangeArrowheads="1"/>
          </p:cNvSpPr>
          <p:nvPr/>
        </p:nvSpPr>
        <p:spPr bwMode="auto">
          <a:xfrm>
            <a:off x="7117945" y="790177"/>
            <a:ext cx="8531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1.5</a:t>
            </a:r>
            <a:r>
              <a:rPr lang="en-GB" altLang="en-US" sz="1000" b="1" dirty="0">
                <a:solidFill>
                  <a:srgbClr val="286DA6"/>
                </a:solidFill>
              </a:rPr>
              <a:t> </a:t>
            </a:r>
            <a:r>
              <a:rPr lang="en-GB" altLang="en-US" b="1" dirty="0">
                <a:solidFill>
                  <a:srgbClr val="286DA6"/>
                </a:solidFill>
              </a:rPr>
              <a:t>V</a:t>
            </a:r>
          </a:p>
        </p:txBody>
      </p:sp>
      <p:sp>
        <p:nvSpPr>
          <p:cNvPr id="35853" name="Rectangle 73">
            <a:extLst>
              <a:ext uri="{FF2B5EF4-FFF2-40B4-BE49-F238E27FC236}">
                <a16:creationId xmlns:a16="http://schemas.microsoft.com/office/drawing/2014/main" id="{17F54A35-4187-4427-A37F-1FFE9D147F59}"/>
              </a:ext>
            </a:extLst>
          </p:cNvPr>
          <p:cNvSpPr>
            <a:spLocks noGrp="1" noChangeArrowheads="1"/>
          </p:cNvSpPr>
          <p:nvPr>
            <p:ph type="title"/>
          </p:nvPr>
        </p:nvSpPr>
        <p:spPr/>
        <p:txBody>
          <a:bodyPr/>
          <a:lstStyle/>
          <a:p>
            <a:r>
              <a:rPr lang="en-GB" altLang="en-US"/>
              <a:t>How can battery voltage be increased?</a:t>
            </a:r>
          </a:p>
        </p:txBody>
      </p:sp>
      <p:pic>
        <p:nvPicPr>
          <p:cNvPr id="14" name="Picture 19">
            <a:hlinkClick r:id="" action="ppaction://hlinkshowjump?jump=nextslide"/>
            <a:extLst>
              <a:ext uri="{FF2B5EF4-FFF2-40B4-BE49-F238E27FC236}">
                <a16:creationId xmlns:a16="http://schemas.microsoft.com/office/drawing/2014/main" id="{FB2B6D13-E9F0-410D-A419-1FF94E1F5A56}"/>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32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323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323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32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32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p:bldP spid="223235" grpId="0"/>
      <p:bldP spid="223236" grpId="0"/>
      <p:bldP spid="223238" grpId="0"/>
      <p:bldP spid="22323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CAC615CC-D643-4F3F-B521-108486FCC7D1}"/>
              </a:ext>
            </a:extLst>
          </p:cNvPr>
          <p:cNvSpPr>
            <a:spLocks noGrp="1"/>
          </p:cNvSpPr>
          <p:nvPr>
            <p:ph type="title"/>
          </p:nvPr>
        </p:nvSpPr>
        <p:spPr/>
        <p:txBody>
          <a:bodyPr/>
          <a:lstStyle/>
          <a:p>
            <a:r>
              <a:rPr lang="en-GB" altLang="en-US"/>
              <a:t>Drawing a circuit diagram</a:t>
            </a:r>
          </a:p>
        </p:txBody>
      </p:sp>
      <p:sp>
        <p:nvSpPr>
          <p:cNvPr id="36867" name="TextBox 16">
            <a:extLst>
              <a:ext uri="{FF2B5EF4-FFF2-40B4-BE49-F238E27FC236}">
                <a16:creationId xmlns:a16="http://schemas.microsoft.com/office/drawing/2014/main" id="{0F44205A-1078-4E94-AAA5-0D126C8B54B2}"/>
              </a:ext>
            </a:extLst>
          </p:cNvPr>
          <p:cNvSpPr txBox="1">
            <a:spLocks noChangeArrowheads="1"/>
          </p:cNvSpPr>
          <p:nvPr/>
        </p:nvSpPr>
        <p:spPr bwMode="auto">
          <a:xfrm>
            <a:off x="347662" y="777875"/>
            <a:ext cx="6436959" cy="1200150"/>
          </a:xfrm>
          <a:prstGeom prst="rect">
            <a:avLst/>
          </a:prstGeom>
          <a:solidFill>
            <a:srgbClr val="BEDAF0"/>
          </a:solidFill>
          <a:ln>
            <a:noFill/>
          </a:ln>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Kris wants to connect a </a:t>
            </a:r>
            <a:r>
              <a:rPr lang="en-GB" altLang="en-US" b="1" dirty="0"/>
              <a:t>bulb</a:t>
            </a:r>
            <a:r>
              <a:rPr lang="en-GB" altLang="en-US" dirty="0"/>
              <a:t>, a </a:t>
            </a:r>
            <a:r>
              <a:rPr lang="en-GB" altLang="en-US" b="1" dirty="0"/>
              <a:t>battery</a:t>
            </a:r>
            <a:r>
              <a:rPr lang="en-GB" altLang="en-US" dirty="0"/>
              <a:t> and a </a:t>
            </a:r>
            <a:r>
              <a:rPr lang="en-GB" altLang="en-US" b="1" dirty="0"/>
              <a:t>resistor</a:t>
            </a:r>
            <a:r>
              <a:rPr lang="en-GB" altLang="en-US" dirty="0"/>
              <a:t> in series. Draw the circuit diagram he should use.</a:t>
            </a:r>
          </a:p>
        </p:txBody>
      </p:sp>
      <p:pic>
        <p:nvPicPr>
          <p:cNvPr id="36869" name="Picture 20" descr="electrical_circuits_components_drawing_of.png">
            <a:extLst>
              <a:ext uri="{FF2B5EF4-FFF2-40B4-BE49-F238E27FC236}">
                <a16:creationId xmlns:a16="http://schemas.microsoft.com/office/drawing/2014/main" id="{C74CB617-F846-4A3B-8351-DB75CBB2228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88988"/>
            <a:ext cx="148748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a:extLst>
              <a:ext uri="{FF2B5EF4-FFF2-40B4-BE49-F238E27FC236}">
                <a16:creationId xmlns:a16="http://schemas.microsoft.com/office/drawing/2014/main" id="{AF05FEF3-FE2F-4CD9-8EEF-17F12C1F03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1975556" y="1914300"/>
            <a:ext cx="4979281" cy="3556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a:extLst>
              <a:ext uri="{FF2B5EF4-FFF2-40B4-BE49-F238E27FC236}">
                <a16:creationId xmlns:a16="http://schemas.microsoft.com/office/drawing/2014/main" id="{470665C2-7AA0-483F-8609-87B826E48302}"/>
              </a:ext>
            </a:extLst>
          </p:cNvPr>
          <p:cNvSpPr txBox="1">
            <a:spLocks noChangeArrowheads="1"/>
          </p:cNvSpPr>
          <p:nvPr/>
        </p:nvSpPr>
        <p:spPr bwMode="auto">
          <a:xfrm>
            <a:off x="3978275" y="3045004"/>
            <a:ext cx="1376363" cy="461962"/>
          </a:xfrm>
          <a:prstGeom prst="rect">
            <a:avLst/>
          </a:prstGeom>
          <a:noFill/>
          <a:ln>
            <a:noFill/>
          </a:ln>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battery</a:t>
            </a:r>
          </a:p>
        </p:txBody>
      </p:sp>
      <p:sp>
        <p:nvSpPr>
          <p:cNvPr id="27" name="TextBox 26">
            <a:extLst>
              <a:ext uri="{FF2B5EF4-FFF2-40B4-BE49-F238E27FC236}">
                <a16:creationId xmlns:a16="http://schemas.microsoft.com/office/drawing/2014/main" id="{23480491-4653-4EC0-B895-D7F216DFB925}"/>
              </a:ext>
            </a:extLst>
          </p:cNvPr>
          <p:cNvSpPr txBox="1">
            <a:spLocks noChangeArrowheads="1"/>
          </p:cNvSpPr>
          <p:nvPr/>
        </p:nvSpPr>
        <p:spPr bwMode="auto">
          <a:xfrm>
            <a:off x="980369" y="3322942"/>
            <a:ext cx="1419225" cy="830263"/>
          </a:xfrm>
          <a:prstGeom prst="rect">
            <a:avLst/>
          </a:prstGeom>
          <a:noFill/>
          <a:ln>
            <a:noFill/>
          </a:ln>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fixed resistor</a:t>
            </a:r>
          </a:p>
        </p:txBody>
      </p:sp>
      <p:sp>
        <p:nvSpPr>
          <p:cNvPr id="28" name="TextBox 27">
            <a:extLst>
              <a:ext uri="{FF2B5EF4-FFF2-40B4-BE49-F238E27FC236}">
                <a16:creationId xmlns:a16="http://schemas.microsoft.com/office/drawing/2014/main" id="{4B7EC673-0369-48CA-A7B0-5B6FEEFC2AB0}"/>
              </a:ext>
            </a:extLst>
          </p:cNvPr>
          <p:cNvSpPr txBox="1">
            <a:spLocks noChangeArrowheads="1"/>
          </p:cNvSpPr>
          <p:nvPr/>
        </p:nvSpPr>
        <p:spPr bwMode="auto">
          <a:xfrm>
            <a:off x="4046537" y="4022273"/>
            <a:ext cx="1239837" cy="461963"/>
          </a:xfrm>
          <a:prstGeom prst="rect">
            <a:avLst/>
          </a:prstGeom>
          <a:noFill/>
          <a:ln>
            <a:noFill/>
          </a:ln>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bulb</a:t>
            </a:r>
          </a:p>
        </p:txBody>
      </p:sp>
      <p:sp>
        <p:nvSpPr>
          <p:cNvPr id="29" name="TextBox 28">
            <a:extLst>
              <a:ext uri="{FF2B5EF4-FFF2-40B4-BE49-F238E27FC236}">
                <a16:creationId xmlns:a16="http://schemas.microsoft.com/office/drawing/2014/main" id="{3F8B3F16-B1C9-4DAB-A660-7DED35BED566}"/>
              </a:ext>
            </a:extLst>
          </p:cNvPr>
          <p:cNvSpPr txBox="1">
            <a:spLocks noChangeArrowheads="1"/>
          </p:cNvSpPr>
          <p:nvPr/>
        </p:nvSpPr>
        <p:spPr bwMode="auto">
          <a:xfrm>
            <a:off x="354013" y="5335588"/>
            <a:ext cx="84518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Remember to </a:t>
            </a:r>
            <a:r>
              <a:rPr lang="en-GB" altLang="en-US" b="1" dirty="0">
                <a:solidFill>
                  <a:srgbClr val="286DA6"/>
                </a:solidFill>
              </a:rPr>
              <a:t>complete</a:t>
            </a:r>
            <a:r>
              <a:rPr lang="en-GB" altLang="en-US" dirty="0"/>
              <a:t> the circuit once the components </a:t>
            </a:r>
            <a:br>
              <a:rPr lang="en-GB" altLang="en-US" dirty="0"/>
            </a:br>
            <a:r>
              <a:rPr lang="en-GB" altLang="en-US" dirty="0"/>
              <a:t>are connected.</a:t>
            </a:r>
          </a:p>
        </p:txBody>
      </p:sp>
      <p:pic>
        <p:nvPicPr>
          <p:cNvPr id="15" name="Picture 9" descr="notes_icon">
            <a:extLst>
              <a:ext uri="{FF2B5EF4-FFF2-40B4-BE49-F238E27FC236}">
                <a16:creationId xmlns:a16="http://schemas.microsoft.com/office/drawing/2014/main" id="{2C18EA30-D811-49C4-ABEA-622CFE78F622}"/>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16" name="Picture 19">
            <a:hlinkClick r:id="" action="ppaction://hlinkshowjump?jump=nextslide"/>
            <a:extLst>
              <a:ext uri="{FF2B5EF4-FFF2-40B4-BE49-F238E27FC236}">
                <a16:creationId xmlns:a16="http://schemas.microsoft.com/office/drawing/2014/main" id="{2E19BD37-CA9E-49DF-B755-4046DDD1B113}"/>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a:extLst>
              <a:ext uri="{FF2B5EF4-FFF2-40B4-BE49-F238E27FC236}">
                <a16:creationId xmlns:a16="http://schemas.microsoft.com/office/drawing/2014/main" id="{6507507A-A02D-4EC3-B121-AE2FD14CF491}"/>
              </a:ext>
            </a:extLst>
          </p:cNvPr>
          <p:cNvSpPr>
            <a:spLocks noGrp="1" noChangeArrowheads="1"/>
          </p:cNvSpPr>
          <p:nvPr>
            <p:ph type="title"/>
          </p:nvPr>
        </p:nvSpPr>
        <p:spPr/>
        <p:txBody>
          <a:bodyPr/>
          <a:lstStyle/>
          <a:p>
            <a:r>
              <a:rPr lang="en-GB" altLang="en-US" dirty="0"/>
              <a:t>Which circuit diagram?</a:t>
            </a:r>
          </a:p>
        </p:txBody>
      </p:sp>
      <p:pic>
        <p:nvPicPr>
          <p:cNvPr id="7" name="Picture 6" descr="flash_icon">
            <a:extLst>
              <a:ext uri="{FF2B5EF4-FFF2-40B4-BE49-F238E27FC236}">
                <a16:creationId xmlns:a16="http://schemas.microsoft.com/office/drawing/2014/main" id="{B3F13AF4-420D-4A53-BEF5-D4B3CD46308D}"/>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8" name="Picture 7" descr="notes_icon">
            <a:extLst>
              <a:ext uri="{FF2B5EF4-FFF2-40B4-BE49-F238E27FC236}">
                <a16:creationId xmlns:a16="http://schemas.microsoft.com/office/drawing/2014/main" id="{7CE1913B-678E-4B20-A64C-5FDC206BF606}"/>
              </a:ext>
            </a:extLst>
          </p:cNvPr>
          <p:cNvPicPr>
            <a:picLocks noChangeAspect="1" noChangeArrowheads="1"/>
          </p:cNvPicPr>
          <p:nvPr/>
        </p:nvPicPr>
        <p:blipFill>
          <a:blip r:embed="rId6" cstate="print"/>
          <a:srcRect/>
          <a:stretch>
            <a:fillRect/>
          </a:stretch>
        </p:blipFill>
        <p:spPr bwMode="auto">
          <a:xfrm>
            <a:off x="8123238" y="150813"/>
            <a:ext cx="442912" cy="38735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3113"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8B553A59-D61B-4B7F-975C-ACDA20807857}"/>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Electrical_circuits_3.1.jpg">
            <a:extLst>
              <a:ext uri="{FF2B5EF4-FFF2-40B4-BE49-F238E27FC236}">
                <a16:creationId xmlns:a16="http://schemas.microsoft.com/office/drawing/2014/main" id="{024A2F8B-8CB8-4D2E-AB98-8F914F6096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46663" y="3870325"/>
            <a:ext cx="3402012"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442" name="Text Box 2">
            <a:extLst>
              <a:ext uri="{FF2B5EF4-FFF2-40B4-BE49-F238E27FC236}">
                <a16:creationId xmlns:a16="http://schemas.microsoft.com/office/drawing/2014/main" id="{4E0C855F-FDBF-4717-83CC-263AAEEE0369}"/>
              </a:ext>
            </a:extLst>
          </p:cNvPr>
          <p:cNvSpPr txBox="1">
            <a:spLocks noChangeArrowheads="1"/>
          </p:cNvSpPr>
          <p:nvPr/>
        </p:nvSpPr>
        <p:spPr bwMode="auto">
          <a:xfrm>
            <a:off x="644525" y="3201988"/>
            <a:ext cx="5267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buFont typeface="Wingdings" panose="05000000000000000000" pitchFamily="2" charset="2"/>
              <a:buChar char="l"/>
            </a:pPr>
            <a:r>
              <a:rPr lang="en-GB" altLang="en-US" dirty="0"/>
              <a:t>a source of </a:t>
            </a:r>
            <a:r>
              <a:rPr lang="en-GB" altLang="en-US" b="1" dirty="0">
                <a:solidFill>
                  <a:srgbClr val="286DA6"/>
                </a:solidFill>
              </a:rPr>
              <a:t>potential difference</a:t>
            </a:r>
            <a:endParaRPr lang="en-GB" altLang="en-US" dirty="0">
              <a:solidFill>
                <a:srgbClr val="010066"/>
              </a:solidFill>
            </a:endParaRPr>
          </a:p>
        </p:txBody>
      </p:sp>
      <p:sp>
        <p:nvSpPr>
          <p:cNvPr id="16388" name="Rectangle 3">
            <a:extLst>
              <a:ext uri="{FF2B5EF4-FFF2-40B4-BE49-F238E27FC236}">
                <a16:creationId xmlns:a16="http://schemas.microsoft.com/office/drawing/2014/main" id="{E82DA5EA-6B0C-48FD-8F15-B8087C56F206}"/>
              </a:ext>
            </a:extLst>
          </p:cNvPr>
          <p:cNvSpPr>
            <a:spLocks noGrp="1" noChangeArrowheads="1"/>
          </p:cNvSpPr>
          <p:nvPr>
            <p:ph type="title"/>
          </p:nvPr>
        </p:nvSpPr>
        <p:spPr/>
        <p:txBody>
          <a:bodyPr/>
          <a:lstStyle/>
          <a:p>
            <a:r>
              <a:rPr lang="en-GB" altLang="en-US"/>
              <a:t>What is an electric circuit?</a:t>
            </a:r>
          </a:p>
        </p:txBody>
      </p:sp>
      <p:sp>
        <p:nvSpPr>
          <p:cNvPr id="16389" name="Text Box 4">
            <a:extLst>
              <a:ext uri="{FF2B5EF4-FFF2-40B4-BE49-F238E27FC236}">
                <a16:creationId xmlns:a16="http://schemas.microsoft.com/office/drawing/2014/main" id="{754FFA59-69C7-41CB-9CA7-8B867BDA317F}"/>
              </a:ext>
            </a:extLst>
          </p:cNvPr>
          <p:cNvSpPr txBox="1">
            <a:spLocks noChangeArrowheads="1"/>
          </p:cNvSpPr>
          <p:nvPr/>
        </p:nvSpPr>
        <p:spPr bwMode="auto">
          <a:xfrm>
            <a:off x="355600" y="784225"/>
            <a:ext cx="84486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When </a:t>
            </a:r>
            <a:r>
              <a:rPr lang="en-GB" altLang="en-US" b="1" dirty="0">
                <a:solidFill>
                  <a:srgbClr val="286DA6"/>
                </a:solidFill>
              </a:rPr>
              <a:t>electrical components </a:t>
            </a:r>
            <a:r>
              <a:rPr lang="en-GB" altLang="en-US" dirty="0"/>
              <a:t>are joined together so that </a:t>
            </a:r>
            <a:r>
              <a:rPr lang="en-GB" altLang="en-US" b="1" dirty="0">
                <a:solidFill>
                  <a:srgbClr val="286DA6"/>
                </a:solidFill>
              </a:rPr>
              <a:t>charge</a:t>
            </a:r>
            <a:r>
              <a:rPr lang="en-GB" altLang="en-US" dirty="0"/>
              <a:t> can flow, they form an </a:t>
            </a:r>
            <a:r>
              <a:rPr lang="en-GB" altLang="en-US" b="1" dirty="0">
                <a:solidFill>
                  <a:srgbClr val="286DA6"/>
                </a:solidFill>
              </a:rPr>
              <a:t>electric circuit</a:t>
            </a:r>
            <a:r>
              <a:rPr lang="en-GB" altLang="en-US" dirty="0">
                <a:solidFill>
                  <a:srgbClr val="010066"/>
                </a:solidFill>
              </a:rPr>
              <a:t>.</a:t>
            </a:r>
          </a:p>
        </p:txBody>
      </p:sp>
      <p:sp>
        <p:nvSpPr>
          <p:cNvPr id="189447" name="Text Box 7">
            <a:extLst>
              <a:ext uri="{FF2B5EF4-FFF2-40B4-BE49-F238E27FC236}">
                <a16:creationId xmlns:a16="http://schemas.microsoft.com/office/drawing/2014/main" id="{1D6DACAB-00FB-444D-9E7E-63CE4D2288A5}"/>
              </a:ext>
            </a:extLst>
          </p:cNvPr>
          <p:cNvSpPr txBox="1">
            <a:spLocks noChangeArrowheads="1"/>
          </p:cNvSpPr>
          <p:nvPr/>
        </p:nvSpPr>
        <p:spPr bwMode="auto">
          <a:xfrm>
            <a:off x="352425" y="1714500"/>
            <a:ext cx="84502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movement of charge in a circuit is called an</a:t>
            </a:r>
            <a:br>
              <a:rPr lang="en-GB" altLang="en-US" dirty="0"/>
            </a:br>
            <a:r>
              <a:rPr lang="en-GB" altLang="en-US" b="1" dirty="0">
                <a:solidFill>
                  <a:srgbClr val="286DA6"/>
                </a:solidFill>
              </a:rPr>
              <a:t>electric current</a:t>
            </a:r>
            <a:r>
              <a:rPr lang="en-GB" altLang="en-US" dirty="0"/>
              <a:t>. </a:t>
            </a:r>
          </a:p>
        </p:txBody>
      </p:sp>
      <p:sp>
        <p:nvSpPr>
          <p:cNvPr id="189448" name="Text Box 8">
            <a:extLst>
              <a:ext uri="{FF2B5EF4-FFF2-40B4-BE49-F238E27FC236}">
                <a16:creationId xmlns:a16="http://schemas.microsoft.com/office/drawing/2014/main" id="{4A6A2B5C-4411-4527-9254-174B4C2679CC}"/>
              </a:ext>
            </a:extLst>
          </p:cNvPr>
          <p:cNvSpPr txBox="1">
            <a:spLocks noChangeArrowheads="1"/>
          </p:cNvSpPr>
          <p:nvPr/>
        </p:nvSpPr>
        <p:spPr bwMode="auto">
          <a:xfrm>
            <a:off x="644525" y="5062538"/>
            <a:ext cx="4787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buFont typeface="Wingdings" panose="05000000000000000000" pitchFamily="2" charset="2"/>
              <a:buChar char="l"/>
            </a:pPr>
            <a:r>
              <a:rPr lang="en-GB" altLang="en-US"/>
              <a:t>a </a:t>
            </a:r>
            <a:r>
              <a:rPr lang="en-GB" altLang="en-US" b="1">
                <a:solidFill>
                  <a:srgbClr val="286DA6"/>
                </a:solidFill>
              </a:rPr>
              <a:t>complete</a:t>
            </a:r>
            <a:r>
              <a:rPr lang="en-GB" altLang="en-US"/>
              <a:t> loop</a:t>
            </a:r>
          </a:p>
        </p:txBody>
      </p:sp>
      <p:sp>
        <p:nvSpPr>
          <p:cNvPr id="12" name="Text Box 71">
            <a:extLst>
              <a:ext uri="{FF2B5EF4-FFF2-40B4-BE49-F238E27FC236}">
                <a16:creationId xmlns:a16="http://schemas.microsoft.com/office/drawing/2014/main" id="{2BA6A49A-1D1D-498B-AC11-5188633F6DAB}"/>
              </a:ext>
            </a:extLst>
          </p:cNvPr>
          <p:cNvSpPr txBox="1">
            <a:spLocks noChangeArrowheads="1"/>
          </p:cNvSpPr>
          <p:nvPr/>
        </p:nvSpPr>
        <p:spPr bwMode="auto">
          <a:xfrm>
            <a:off x="352425" y="2644775"/>
            <a:ext cx="8191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For a current to flow in a circuit, there needs to be:  </a:t>
            </a:r>
          </a:p>
        </p:txBody>
      </p:sp>
      <p:sp>
        <p:nvSpPr>
          <p:cNvPr id="14" name="Rectangle 13">
            <a:extLst>
              <a:ext uri="{FF2B5EF4-FFF2-40B4-BE49-F238E27FC236}">
                <a16:creationId xmlns:a16="http://schemas.microsoft.com/office/drawing/2014/main" id="{AC543773-B78D-4439-B307-840D6ACD2C10}"/>
              </a:ext>
            </a:extLst>
          </p:cNvPr>
          <p:cNvSpPr>
            <a:spLocks noChangeArrowheads="1"/>
          </p:cNvSpPr>
          <p:nvPr/>
        </p:nvSpPr>
        <p:spPr bwMode="auto">
          <a:xfrm>
            <a:off x="1457325" y="3762375"/>
            <a:ext cx="4029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pPr>
            <a:r>
              <a:rPr lang="en-GB" altLang="en-US"/>
              <a:t>This provides the energy needed to push charge around the circuit. </a:t>
            </a:r>
            <a:endParaRPr lang="en-GB" altLang="en-US">
              <a:solidFill>
                <a:srgbClr val="010066"/>
              </a:solidFill>
            </a:endParaRPr>
          </a:p>
        </p:txBody>
      </p:sp>
      <p:sp>
        <p:nvSpPr>
          <p:cNvPr id="15" name="Rectangle 14">
            <a:extLst>
              <a:ext uri="{FF2B5EF4-FFF2-40B4-BE49-F238E27FC236}">
                <a16:creationId xmlns:a16="http://schemas.microsoft.com/office/drawing/2014/main" id="{C40C5A99-DD2E-4184-B3DE-D60ACD1B062D}"/>
              </a:ext>
            </a:extLst>
          </p:cNvPr>
          <p:cNvSpPr>
            <a:spLocks noChangeArrowheads="1"/>
          </p:cNvSpPr>
          <p:nvPr/>
        </p:nvSpPr>
        <p:spPr bwMode="auto">
          <a:xfrm>
            <a:off x="1446213" y="5622925"/>
            <a:ext cx="40513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circuit cannot have </a:t>
            </a:r>
            <a:br>
              <a:rPr lang="en-GB" altLang="en-US"/>
            </a:br>
            <a:r>
              <a:rPr lang="en-GB" altLang="en-US"/>
              <a:t>any gaps or breaks in it.</a:t>
            </a:r>
          </a:p>
        </p:txBody>
      </p:sp>
      <p:pic>
        <p:nvPicPr>
          <p:cNvPr id="17" name="Picture 9" descr="notes_icon">
            <a:extLst>
              <a:ext uri="{FF2B5EF4-FFF2-40B4-BE49-F238E27FC236}">
                <a16:creationId xmlns:a16="http://schemas.microsoft.com/office/drawing/2014/main" id="{6D1B3F49-7F99-4700-90EF-2A09FC34EE09}"/>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pic>
        <p:nvPicPr>
          <p:cNvPr id="18" name="Picture 19">
            <a:hlinkClick r:id="" action="ppaction://hlinkshowjump?jump=nextslide"/>
            <a:extLst>
              <a:ext uri="{FF2B5EF4-FFF2-40B4-BE49-F238E27FC236}">
                <a16:creationId xmlns:a16="http://schemas.microsoft.com/office/drawing/2014/main" id="{2CA5D94B-68AA-43FA-A958-DFE232BE4C4E}"/>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9" name="Picture 9">
            <a:extLst>
              <a:ext uri="{FF2B5EF4-FFF2-40B4-BE49-F238E27FC236}">
                <a16:creationId xmlns:a16="http://schemas.microsoft.com/office/drawing/2014/main" id="{A37C7341-078B-41CE-A178-57120D3FA5C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98290" y="95697"/>
            <a:ext cx="432906" cy="44564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944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94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94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7" grpId="0"/>
      <p:bldP spid="189448" grpId="0"/>
      <p:bldP spid="12"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icture1.jpg">
            <a:extLst>
              <a:ext uri="{FF2B5EF4-FFF2-40B4-BE49-F238E27FC236}">
                <a16:creationId xmlns:a16="http://schemas.microsoft.com/office/drawing/2014/main" id="{A769F808-B583-4A04-B202-1E617791A89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83938" y="950385"/>
            <a:ext cx="4921925" cy="446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8">
            <a:extLst>
              <a:ext uri="{FF2B5EF4-FFF2-40B4-BE49-F238E27FC236}">
                <a16:creationId xmlns:a16="http://schemas.microsoft.com/office/drawing/2014/main" id="{D97646DE-55DA-498D-AC41-866341EE4C29}"/>
              </a:ext>
            </a:extLst>
          </p:cNvPr>
          <p:cNvSpPr>
            <a:spLocks noGrp="1" noChangeArrowheads="1"/>
          </p:cNvSpPr>
          <p:nvPr>
            <p:ph type="title"/>
          </p:nvPr>
        </p:nvSpPr>
        <p:spPr/>
        <p:txBody>
          <a:bodyPr/>
          <a:lstStyle/>
          <a:p>
            <a:r>
              <a:rPr lang="en-GB" altLang="en-US" dirty="0"/>
              <a:t>How can we model electric circuits?</a:t>
            </a:r>
          </a:p>
        </p:txBody>
      </p:sp>
      <p:sp>
        <p:nvSpPr>
          <p:cNvPr id="17412" name="Text Box 2">
            <a:extLst>
              <a:ext uri="{FF2B5EF4-FFF2-40B4-BE49-F238E27FC236}">
                <a16:creationId xmlns:a16="http://schemas.microsoft.com/office/drawing/2014/main" id="{72763673-9695-4693-891A-17870B72DCE8}"/>
              </a:ext>
            </a:extLst>
          </p:cNvPr>
          <p:cNvSpPr txBox="1">
            <a:spLocks noChangeArrowheads="1"/>
          </p:cNvSpPr>
          <p:nvPr/>
        </p:nvSpPr>
        <p:spPr bwMode="auto">
          <a:xfrm>
            <a:off x="352425" y="784225"/>
            <a:ext cx="32400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A </a:t>
            </a:r>
            <a:r>
              <a:rPr lang="en-GB" altLang="en-US" b="1">
                <a:solidFill>
                  <a:srgbClr val="286DA6"/>
                </a:solidFill>
              </a:rPr>
              <a:t>model</a:t>
            </a:r>
            <a:r>
              <a:rPr lang="en-GB" altLang="en-US"/>
              <a:t> can help to understand how electric circuits work.</a:t>
            </a:r>
          </a:p>
        </p:txBody>
      </p:sp>
      <p:sp>
        <p:nvSpPr>
          <p:cNvPr id="191492" name="Text Box 4">
            <a:extLst>
              <a:ext uri="{FF2B5EF4-FFF2-40B4-BE49-F238E27FC236}">
                <a16:creationId xmlns:a16="http://schemas.microsoft.com/office/drawing/2014/main" id="{2EEE2935-ECB5-42A8-BCAD-4C163D327218}"/>
              </a:ext>
            </a:extLst>
          </p:cNvPr>
          <p:cNvSpPr txBox="1">
            <a:spLocks noChangeArrowheads="1"/>
          </p:cNvSpPr>
          <p:nvPr/>
        </p:nvSpPr>
        <p:spPr bwMode="auto">
          <a:xfrm>
            <a:off x="352425" y="5243513"/>
            <a:ext cx="4543425" cy="822325"/>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What do the pizza shop and the house of party-goers represent?</a:t>
            </a:r>
          </a:p>
        </p:txBody>
      </p:sp>
      <p:sp>
        <p:nvSpPr>
          <p:cNvPr id="191493" name="Rectangle 5">
            <a:extLst>
              <a:ext uri="{FF2B5EF4-FFF2-40B4-BE49-F238E27FC236}">
                <a16:creationId xmlns:a16="http://schemas.microsoft.com/office/drawing/2014/main" id="{489FB7DA-C17D-4ED4-81A7-2CF38F76F5E0}"/>
              </a:ext>
            </a:extLst>
          </p:cNvPr>
          <p:cNvSpPr>
            <a:spLocks noChangeArrowheads="1"/>
          </p:cNvSpPr>
          <p:nvPr/>
        </p:nvSpPr>
        <p:spPr bwMode="auto">
          <a:xfrm>
            <a:off x="352425" y="2452688"/>
            <a:ext cx="35210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In this model, the moped riders represent the flow of </a:t>
            </a:r>
            <a:r>
              <a:rPr lang="en-GB" altLang="en-US" b="1">
                <a:solidFill>
                  <a:srgbClr val="286DA6"/>
                </a:solidFill>
              </a:rPr>
              <a:t>charge</a:t>
            </a:r>
            <a:r>
              <a:rPr lang="en-GB" altLang="en-US"/>
              <a:t> and the pizzas represent the electrical </a:t>
            </a:r>
            <a:r>
              <a:rPr lang="en-GB" altLang="en-US" b="1">
                <a:solidFill>
                  <a:srgbClr val="286DA6"/>
                </a:solidFill>
              </a:rPr>
              <a:t>energy</a:t>
            </a:r>
            <a:r>
              <a:rPr lang="en-GB" altLang="en-US"/>
              <a:t> carried around the circuit. </a:t>
            </a:r>
          </a:p>
        </p:txBody>
      </p:sp>
      <p:pic>
        <p:nvPicPr>
          <p:cNvPr id="10" name="Picture 9" descr="notes_icon">
            <a:extLst>
              <a:ext uri="{FF2B5EF4-FFF2-40B4-BE49-F238E27FC236}">
                <a16:creationId xmlns:a16="http://schemas.microsoft.com/office/drawing/2014/main" id="{40025BC7-A8EE-49FD-A17C-2A45601FE26B}"/>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pic>
        <p:nvPicPr>
          <p:cNvPr id="11" name="Picture 19">
            <a:hlinkClick r:id="" action="ppaction://hlinkshowjump?jump=nextslide"/>
            <a:extLst>
              <a:ext uri="{FF2B5EF4-FFF2-40B4-BE49-F238E27FC236}">
                <a16:creationId xmlns:a16="http://schemas.microsoft.com/office/drawing/2014/main" id="{916E7B74-75CD-41EC-9555-464AC1376BB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2" name="Picture 9">
            <a:extLst>
              <a:ext uri="{FF2B5EF4-FFF2-40B4-BE49-F238E27FC236}">
                <a16:creationId xmlns:a16="http://schemas.microsoft.com/office/drawing/2014/main" id="{BB7F2A97-3E19-43D7-9A21-6F3F2B26393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1493"/>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9"/>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91492"/>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animBg="1"/>
      <p:bldP spid="1914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Text Box 2">
            <a:extLst>
              <a:ext uri="{FF2B5EF4-FFF2-40B4-BE49-F238E27FC236}">
                <a16:creationId xmlns:a16="http://schemas.microsoft.com/office/drawing/2014/main" id="{8016346C-5CA2-4B24-A3F6-97A16D76B33E}"/>
              </a:ext>
            </a:extLst>
          </p:cNvPr>
          <p:cNvSpPr txBox="1">
            <a:spLocks noChangeArrowheads="1"/>
          </p:cNvSpPr>
          <p:nvPr/>
        </p:nvSpPr>
        <p:spPr bwMode="auto">
          <a:xfrm>
            <a:off x="358775" y="2928938"/>
            <a:ext cx="8466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solidFill>
                  <a:srgbClr val="010066"/>
                </a:solidFill>
              </a:rPr>
              <a:t>What are the units </a:t>
            </a:r>
            <a:r>
              <a:rPr lang="en-GB" altLang="en-US"/>
              <a:t>of charge, current and time</a:t>
            </a:r>
            <a:r>
              <a:rPr lang="en-GB" altLang="en-US">
                <a:solidFill>
                  <a:srgbClr val="010066"/>
                </a:solidFill>
              </a:rPr>
              <a:t>?</a:t>
            </a:r>
          </a:p>
        </p:txBody>
      </p:sp>
      <p:sp>
        <p:nvSpPr>
          <p:cNvPr id="18435" name="Text Box 3">
            <a:extLst>
              <a:ext uri="{FF2B5EF4-FFF2-40B4-BE49-F238E27FC236}">
                <a16:creationId xmlns:a16="http://schemas.microsoft.com/office/drawing/2014/main" id="{8FAF7946-3F28-4BE8-8016-D72456E6FAF6}"/>
              </a:ext>
            </a:extLst>
          </p:cNvPr>
          <p:cNvSpPr txBox="1">
            <a:spLocks noChangeArrowheads="1"/>
          </p:cNvSpPr>
          <p:nvPr/>
        </p:nvSpPr>
        <p:spPr bwMode="auto">
          <a:xfrm>
            <a:off x="352425" y="784225"/>
            <a:ext cx="84534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b="1">
                <a:solidFill>
                  <a:srgbClr val="286DA6"/>
                </a:solidFill>
              </a:rPr>
              <a:t>Current</a:t>
            </a:r>
            <a:r>
              <a:rPr lang="en-GB" altLang="en-US"/>
              <a:t> is the amount of </a:t>
            </a:r>
            <a:r>
              <a:rPr lang="en-GB" altLang="en-US" b="1">
                <a:solidFill>
                  <a:srgbClr val="286DA6"/>
                </a:solidFill>
              </a:rPr>
              <a:t>charge flowing </a:t>
            </a:r>
            <a:r>
              <a:rPr lang="en-GB" altLang="en-US"/>
              <a:t>per second. </a:t>
            </a:r>
            <a:br>
              <a:rPr lang="en-GB" altLang="en-US"/>
            </a:br>
            <a:r>
              <a:rPr lang="en-GB" altLang="en-US"/>
              <a:t>The size of the current is given by the formula:</a:t>
            </a:r>
          </a:p>
        </p:txBody>
      </p:sp>
      <p:sp>
        <p:nvSpPr>
          <p:cNvPr id="271364" name="Text Box 4">
            <a:extLst>
              <a:ext uri="{FF2B5EF4-FFF2-40B4-BE49-F238E27FC236}">
                <a16:creationId xmlns:a16="http://schemas.microsoft.com/office/drawing/2014/main" id="{A347C455-E236-4DFE-8A2C-27013C87CE6D}"/>
              </a:ext>
            </a:extLst>
          </p:cNvPr>
          <p:cNvSpPr txBox="1">
            <a:spLocks noChangeArrowheads="1"/>
          </p:cNvSpPr>
          <p:nvPr/>
        </p:nvSpPr>
        <p:spPr bwMode="auto">
          <a:xfrm>
            <a:off x="701675" y="5516563"/>
            <a:ext cx="58118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buClr>
                <a:srgbClr val="286DA6"/>
              </a:buClr>
              <a:buFont typeface="Wingdings" panose="05000000000000000000" pitchFamily="2" charset="2"/>
              <a:buChar char="l"/>
            </a:pPr>
            <a:r>
              <a:rPr lang="en-GB" altLang="en-US"/>
              <a:t>Time, </a:t>
            </a:r>
            <a:r>
              <a:rPr lang="en-GB" altLang="en-US" b="1">
                <a:solidFill>
                  <a:srgbClr val="286DA6"/>
                </a:solidFill>
              </a:rPr>
              <a:t>t</a:t>
            </a:r>
            <a:r>
              <a:rPr lang="en-GB" altLang="en-US"/>
              <a:t>, is measured in </a:t>
            </a:r>
            <a:r>
              <a:rPr lang="en-GB" altLang="en-US" b="1">
                <a:solidFill>
                  <a:srgbClr val="286DA6"/>
                </a:solidFill>
              </a:rPr>
              <a:t>seconds</a:t>
            </a:r>
            <a:r>
              <a:rPr lang="en-GB" altLang="en-US">
                <a:solidFill>
                  <a:srgbClr val="286DA6"/>
                </a:solidFill>
              </a:rPr>
              <a:t> </a:t>
            </a:r>
            <a:r>
              <a:rPr lang="en-GB" altLang="en-US"/>
              <a:t>(</a:t>
            </a:r>
            <a:r>
              <a:rPr lang="en-GB" altLang="en-US" b="1">
                <a:solidFill>
                  <a:srgbClr val="286DA6"/>
                </a:solidFill>
              </a:rPr>
              <a:t>s</a:t>
            </a:r>
            <a:r>
              <a:rPr lang="en-GB" altLang="en-US"/>
              <a:t>).</a:t>
            </a:r>
          </a:p>
        </p:txBody>
      </p:sp>
      <p:sp>
        <p:nvSpPr>
          <p:cNvPr id="271365" name="Rectangle 5">
            <a:extLst>
              <a:ext uri="{FF2B5EF4-FFF2-40B4-BE49-F238E27FC236}">
                <a16:creationId xmlns:a16="http://schemas.microsoft.com/office/drawing/2014/main" id="{58E4BEA7-7572-4C61-859B-D9BA486EC61D}"/>
              </a:ext>
            </a:extLst>
          </p:cNvPr>
          <p:cNvSpPr>
            <a:spLocks noChangeArrowheads="1"/>
          </p:cNvSpPr>
          <p:nvPr/>
        </p:nvSpPr>
        <p:spPr bwMode="auto">
          <a:xfrm>
            <a:off x="719138" y="4162425"/>
            <a:ext cx="8093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a:t>Current, </a:t>
            </a:r>
            <a:r>
              <a:rPr lang="en-GB" altLang="en-US" b="1">
                <a:solidFill>
                  <a:srgbClr val="286DA6"/>
                </a:solidFill>
              </a:rPr>
              <a:t>I</a:t>
            </a:r>
            <a:r>
              <a:rPr lang="en-GB" altLang="en-US"/>
              <a:t>, is measured in </a:t>
            </a:r>
            <a:r>
              <a:rPr lang="en-GB" altLang="en-US" b="1">
                <a:solidFill>
                  <a:srgbClr val="286DA6"/>
                </a:solidFill>
              </a:rPr>
              <a:t>amperes</a:t>
            </a:r>
            <a:r>
              <a:rPr lang="en-GB" altLang="en-US">
                <a:solidFill>
                  <a:srgbClr val="010066"/>
                </a:solidFill>
              </a:rPr>
              <a:t>, or </a:t>
            </a:r>
            <a:r>
              <a:rPr lang="en-GB" altLang="en-US" b="1">
                <a:solidFill>
                  <a:srgbClr val="286DA6"/>
                </a:solidFill>
              </a:rPr>
              <a:t>amps</a:t>
            </a:r>
            <a:r>
              <a:rPr lang="en-GB" altLang="en-US">
                <a:solidFill>
                  <a:srgbClr val="286DA6"/>
                </a:solidFill>
              </a:rPr>
              <a:t> </a:t>
            </a:r>
            <a:r>
              <a:rPr lang="en-GB" altLang="en-US"/>
              <a:t>(</a:t>
            </a:r>
            <a:r>
              <a:rPr lang="en-GB" altLang="en-US" b="1">
                <a:solidFill>
                  <a:srgbClr val="286DA6"/>
                </a:solidFill>
              </a:rPr>
              <a:t>A</a:t>
            </a:r>
            <a:r>
              <a:rPr lang="en-GB" altLang="en-US"/>
              <a:t>). </a:t>
            </a:r>
            <a:br>
              <a:rPr lang="en-GB" altLang="en-US"/>
            </a:br>
            <a:r>
              <a:rPr lang="en-GB" altLang="en-US"/>
              <a:t>A current of </a:t>
            </a:r>
            <a:r>
              <a:rPr lang="en-GB" altLang="en-US" b="1">
                <a:solidFill>
                  <a:srgbClr val="286DA6"/>
                </a:solidFill>
              </a:rPr>
              <a:t>1 ampere </a:t>
            </a:r>
            <a:r>
              <a:rPr lang="en-GB" altLang="en-US"/>
              <a:t>means that </a:t>
            </a:r>
            <a:r>
              <a:rPr lang="en-GB" altLang="en-US" b="1">
                <a:solidFill>
                  <a:srgbClr val="286DA6"/>
                </a:solidFill>
              </a:rPr>
              <a:t>1 coulomb </a:t>
            </a:r>
            <a:r>
              <a:rPr lang="en-GB" altLang="en-US"/>
              <a:t>of charge is flowing every </a:t>
            </a:r>
            <a:r>
              <a:rPr lang="en-GB" altLang="en-US" b="1">
                <a:solidFill>
                  <a:srgbClr val="286DA6"/>
                </a:solidFill>
              </a:rPr>
              <a:t>second</a:t>
            </a:r>
            <a:r>
              <a:rPr lang="en-GB" altLang="en-US"/>
              <a:t>.</a:t>
            </a:r>
          </a:p>
        </p:txBody>
      </p:sp>
      <p:sp>
        <p:nvSpPr>
          <p:cNvPr id="271366" name="Rectangle 6">
            <a:extLst>
              <a:ext uri="{FF2B5EF4-FFF2-40B4-BE49-F238E27FC236}">
                <a16:creationId xmlns:a16="http://schemas.microsoft.com/office/drawing/2014/main" id="{447C035B-4F2B-4C5C-BDA2-E267D1ECEF5B}"/>
              </a:ext>
            </a:extLst>
          </p:cNvPr>
          <p:cNvSpPr>
            <a:spLocks noChangeArrowheads="1"/>
          </p:cNvSpPr>
          <p:nvPr/>
        </p:nvSpPr>
        <p:spPr bwMode="auto">
          <a:xfrm>
            <a:off x="719138" y="3544888"/>
            <a:ext cx="8093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dirty="0"/>
              <a:t>Charge, </a:t>
            </a:r>
            <a:r>
              <a:rPr lang="en-GB" altLang="en-US" b="1" dirty="0">
                <a:solidFill>
                  <a:srgbClr val="286DA6"/>
                </a:solidFill>
              </a:rPr>
              <a:t>Q</a:t>
            </a:r>
            <a:r>
              <a:rPr lang="en-GB" altLang="en-US" dirty="0"/>
              <a:t>, is measured in </a:t>
            </a:r>
            <a:r>
              <a:rPr lang="en-GB" altLang="en-US" b="1" dirty="0">
                <a:solidFill>
                  <a:srgbClr val="286DA6"/>
                </a:solidFill>
              </a:rPr>
              <a:t>coulombs</a:t>
            </a:r>
            <a:r>
              <a:rPr lang="en-GB" altLang="en-US" dirty="0">
                <a:solidFill>
                  <a:srgbClr val="286DA6"/>
                </a:solidFill>
              </a:rPr>
              <a:t> </a:t>
            </a:r>
            <a:r>
              <a:rPr lang="en-GB" altLang="en-US" dirty="0"/>
              <a:t>(</a:t>
            </a:r>
            <a:r>
              <a:rPr lang="en-GB" altLang="en-US" b="1" dirty="0">
                <a:solidFill>
                  <a:srgbClr val="286DA6"/>
                </a:solidFill>
                <a:sym typeface="Symbol" panose="05050102010706020507" pitchFamily="18" charset="2"/>
              </a:rPr>
              <a:t>C</a:t>
            </a:r>
            <a:r>
              <a:rPr lang="en-GB" altLang="en-US" dirty="0"/>
              <a:t>).</a:t>
            </a:r>
          </a:p>
        </p:txBody>
      </p:sp>
      <p:sp>
        <p:nvSpPr>
          <p:cNvPr id="18439" name="Rectangle 18">
            <a:extLst>
              <a:ext uri="{FF2B5EF4-FFF2-40B4-BE49-F238E27FC236}">
                <a16:creationId xmlns:a16="http://schemas.microsoft.com/office/drawing/2014/main" id="{5979FC6F-4F8C-4131-96E3-C2281BF24BAB}"/>
              </a:ext>
            </a:extLst>
          </p:cNvPr>
          <p:cNvSpPr>
            <a:spLocks noGrp="1" noChangeArrowheads="1"/>
          </p:cNvSpPr>
          <p:nvPr>
            <p:ph type="title"/>
          </p:nvPr>
        </p:nvSpPr>
        <p:spPr/>
        <p:txBody>
          <a:bodyPr/>
          <a:lstStyle/>
          <a:p>
            <a:pPr eaLnBrk="1" hangingPunct="1"/>
            <a:r>
              <a:rPr lang="en-GB" altLang="en-US"/>
              <a:t>What is the formula for current?</a:t>
            </a:r>
          </a:p>
        </p:txBody>
      </p:sp>
      <p:sp>
        <p:nvSpPr>
          <p:cNvPr id="18451" name="AutoShape 13">
            <a:extLst>
              <a:ext uri="{FF2B5EF4-FFF2-40B4-BE49-F238E27FC236}">
                <a16:creationId xmlns:a16="http://schemas.microsoft.com/office/drawing/2014/main" id="{E99C37EB-0E23-46DD-9D03-5933EC725A5F}"/>
              </a:ext>
            </a:extLst>
          </p:cNvPr>
          <p:cNvSpPr>
            <a:spLocks noChangeArrowheads="1"/>
          </p:cNvSpPr>
          <p:nvPr/>
        </p:nvSpPr>
        <p:spPr bwMode="auto">
          <a:xfrm>
            <a:off x="963613" y="1906588"/>
            <a:ext cx="2843212" cy="749300"/>
          </a:xfrm>
          <a:prstGeom prst="rect">
            <a:avLst/>
          </a:prstGeom>
          <a:solidFill>
            <a:srgbClr val="286DA6"/>
          </a:solidFill>
          <a:ln>
            <a:noFill/>
          </a:ln>
          <a:extLst>
            <a:ext uri="{91240B29-F687-4F45-9708-019B960494DF}">
              <a14:hiddenLine xmlns:a14="http://schemas.microsoft.com/office/drawing/2010/main" w="38100">
                <a:solidFill>
                  <a:srgbClr val="000000"/>
                </a:solidFill>
                <a:round/>
                <a:headEnd/>
                <a:tailEnd/>
              </a14:hiddenLine>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endParaRPr lang="en-GB" altLang="en-US">
              <a:solidFill>
                <a:srgbClr val="010066"/>
              </a:solidFill>
            </a:endParaRPr>
          </a:p>
        </p:txBody>
      </p:sp>
      <p:sp>
        <p:nvSpPr>
          <p:cNvPr id="220173" name="Text Box 14">
            <a:extLst>
              <a:ext uri="{FF2B5EF4-FFF2-40B4-BE49-F238E27FC236}">
                <a16:creationId xmlns:a16="http://schemas.microsoft.com/office/drawing/2014/main" id="{6DC06099-DD8C-4DE6-B486-19B14C2247A9}"/>
              </a:ext>
            </a:extLst>
          </p:cNvPr>
          <p:cNvSpPr txBox="1">
            <a:spLocks noChangeArrowheads="1"/>
          </p:cNvSpPr>
          <p:nvPr/>
        </p:nvSpPr>
        <p:spPr bwMode="auto">
          <a:xfrm>
            <a:off x="996950" y="2066925"/>
            <a:ext cx="1806575" cy="461963"/>
          </a:xfrm>
          <a:prstGeom prst="rect">
            <a:avLst/>
          </a:prstGeom>
          <a:noFill/>
          <a:ln w="9525">
            <a:noFill/>
            <a:miter lim="800000"/>
            <a:headEnd/>
            <a:tailEnd/>
          </a:ln>
        </p:spPr>
        <p:txBody>
          <a:bodyPr anchor="ctr">
            <a:spAutoFit/>
          </a:bodyPr>
          <a:lstStyle/>
          <a:p>
            <a:pPr>
              <a:spcBef>
                <a:spcPct val="50000"/>
              </a:spcBef>
              <a:defRPr/>
            </a:pPr>
            <a:r>
              <a:rPr lang="en-US" b="1" dirty="0">
                <a:solidFill>
                  <a:schemeClr val="accent3">
                    <a:lumMod val="95000"/>
                  </a:schemeClr>
                </a:solidFill>
                <a:latin typeface="Arial" charset="0"/>
              </a:rPr>
              <a:t>current  =</a:t>
            </a:r>
            <a:endParaRPr lang="en-US" sz="2600" dirty="0">
              <a:solidFill>
                <a:schemeClr val="accent3">
                  <a:lumMod val="95000"/>
                </a:schemeClr>
              </a:solidFill>
              <a:latin typeface="Arial" charset="0"/>
            </a:endParaRPr>
          </a:p>
        </p:txBody>
      </p:sp>
      <p:sp>
        <p:nvSpPr>
          <p:cNvPr id="220174" name="Text Box 15">
            <a:extLst>
              <a:ext uri="{FF2B5EF4-FFF2-40B4-BE49-F238E27FC236}">
                <a16:creationId xmlns:a16="http://schemas.microsoft.com/office/drawing/2014/main" id="{F5BF599D-FDE8-41B2-ABA3-97EF6F8E922E}"/>
              </a:ext>
            </a:extLst>
          </p:cNvPr>
          <p:cNvSpPr txBox="1">
            <a:spLocks noChangeArrowheads="1"/>
          </p:cNvSpPr>
          <p:nvPr/>
        </p:nvSpPr>
        <p:spPr bwMode="auto">
          <a:xfrm>
            <a:off x="2265363" y="1855788"/>
            <a:ext cx="1773237" cy="831850"/>
          </a:xfrm>
          <a:prstGeom prst="rect">
            <a:avLst/>
          </a:prstGeom>
          <a:noFill/>
          <a:ln w="9525">
            <a:noFill/>
            <a:miter lim="800000"/>
            <a:headEnd/>
            <a:tailEnd/>
          </a:ln>
        </p:spPr>
        <p:txBody>
          <a:bodyPr anchor="ctr">
            <a:spAutoFit/>
          </a:bodyPr>
          <a:lstStyle/>
          <a:p>
            <a:pPr algn="ctr">
              <a:defRPr/>
            </a:pPr>
            <a:r>
              <a:rPr lang="en-US" b="1" dirty="0">
                <a:solidFill>
                  <a:schemeClr val="accent3">
                    <a:lumMod val="95000"/>
                  </a:schemeClr>
                </a:solidFill>
                <a:latin typeface="Arial" charset="0"/>
              </a:rPr>
              <a:t>charge</a:t>
            </a:r>
          </a:p>
          <a:p>
            <a:pPr algn="ctr">
              <a:defRPr/>
            </a:pPr>
            <a:r>
              <a:rPr lang="en-US" b="1" dirty="0">
                <a:solidFill>
                  <a:schemeClr val="accent3">
                    <a:lumMod val="95000"/>
                  </a:schemeClr>
                </a:solidFill>
                <a:latin typeface="Arial" charset="0"/>
              </a:rPr>
              <a:t>time</a:t>
            </a:r>
          </a:p>
        </p:txBody>
      </p:sp>
      <p:sp>
        <p:nvSpPr>
          <p:cNvPr id="220181" name="Line 17">
            <a:extLst>
              <a:ext uri="{FF2B5EF4-FFF2-40B4-BE49-F238E27FC236}">
                <a16:creationId xmlns:a16="http://schemas.microsoft.com/office/drawing/2014/main" id="{A4CCFBFB-1075-4DC8-84BB-0BAB32EA2FFC}"/>
              </a:ext>
            </a:extLst>
          </p:cNvPr>
          <p:cNvSpPr>
            <a:spLocks noChangeShapeType="1"/>
          </p:cNvSpPr>
          <p:nvPr/>
        </p:nvSpPr>
        <p:spPr bwMode="auto">
          <a:xfrm flipV="1">
            <a:off x="2620963" y="2300288"/>
            <a:ext cx="1033462" cy="0"/>
          </a:xfrm>
          <a:prstGeom prst="line">
            <a:avLst/>
          </a:prstGeom>
          <a:noFill/>
          <a:ln w="28575">
            <a:solidFill>
              <a:schemeClr val="accent3"/>
            </a:solidFill>
            <a:round/>
            <a:headEnd/>
            <a:tailEnd/>
          </a:ln>
        </p:spPr>
        <p:txBody>
          <a:bodyPr/>
          <a:lstStyle/>
          <a:p>
            <a:pPr>
              <a:defRPr/>
            </a:pPr>
            <a:endParaRPr lang="en-GB">
              <a:latin typeface="Arial" charset="0"/>
            </a:endParaRPr>
          </a:p>
        </p:txBody>
      </p:sp>
      <p:sp>
        <p:nvSpPr>
          <p:cNvPr id="18444" name="Rectangle 26">
            <a:extLst>
              <a:ext uri="{FF2B5EF4-FFF2-40B4-BE49-F238E27FC236}">
                <a16:creationId xmlns:a16="http://schemas.microsoft.com/office/drawing/2014/main" id="{8FA1253B-49FC-4517-A970-25F8D1C997B2}"/>
              </a:ext>
            </a:extLst>
          </p:cNvPr>
          <p:cNvSpPr>
            <a:spLocks noChangeArrowheads="1"/>
          </p:cNvSpPr>
          <p:nvPr/>
        </p:nvSpPr>
        <p:spPr bwMode="auto">
          <a:xfrm>
            <a:off x="6511925" y="1862138"/>
            <a:ext cx="1668463" cy="819150"/>
          </a:xfrm>
          <a:prstGeom prst="rect">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20176" name="Line 17">
            <a:extLst>
              <a:ext uri="{FF2B5EF4-FFF2-40B4-BE49-F238E27FC236}">
                <a16:creationId xmlns:a16="http://schemas.microsoft.com/office/drawing/2014/main" id="{B5435703-DE9F-4542-8888-9FC48ED42056}"/>
              </a:ext>
            </a:extLst>
          </p:cNvPr>
          <p:cNvSpPr>
            <a:spLocks noChangeShapeType="1"/>
          </p:cNvSpPr>
          <p:nvPr/>
        </p:nvSpPr>
        <p:spPr bwMode="auto">
          <a:xfrm>
            <a:off x="7400925" y="2282825"/>
            <a:ext cx="561975" cy="0"/>
          </a:xfrm>
          <a:prstGeom prst="line">
            <a:avLst/>
          </a:prstGeom>
          <a:noFill/>
          <a:ln w="28575">
            <a:solidFill>
              <a:schemeClr val="accent3"/>
            </a:solidFill>
            <a:round/>
            <a:headEnd/>
            <a:tailEnd/>
          </a:ln>
        </p:spPr>
        <p:txBody>
          <a:bodyPr anchor="ctr"/>
          <a:lstStyle/>
          <a:p>
            <a:pPr>
              <a:defRPr/>
            </a:pPr>
            <a:endParaRPr lang="en-GB">
              <a:solidFill>
                <a:srgbClr val="010066"/>
              </a:solidFill>
              <a:latin typeface="Arial" charset="0"/>
            </a:endParaRPr>
          </a:p>
        </p:txBody>
      </p:sp>
      <p:sp>
        <p:nvSpPr>
          <p:cNvPr id="18449" name="Text Box 20">
            <a:extLst>
              <a:ext uri="{FF2B5EF4-FFF2-40B4-BE49-F238E27FC236}">
                <a16:creationId xmlns:a16="http://schemas.microsoft.com/office/drawing/2014/main" id="{F8263A31-DB9A-4AD1-AE32-D2E2DD476E45}"/>
              </a:ext>
            </a:extLst>
          </p:cNvPr>
          <p:cNvSpPr txBox="1">
            <a:spLocks noChangeArrowheads="1"/>
          </p:cNvSpPr>
          <p:nvPr/>
        </p:nvSpPr>
        <p:spPr bwMode="auto">
          <a:xfrm>
            <a:off x="7354888" y="2216150"/>
            <a:ext cx="6540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50000"/>
              </a:spcBef>
            </a:pPr>
            <a:r>
              <a:rPr lang="en-GB" altLang="en-US" sz="2600" b="1">
                <a:solidFill>
                  <a:schemeClr val="bg1"/>
                </a:solidFill>
              </a:rPr>
              <a:t>t</a:t>
            </a:r>
          </a:p>
        </p:txBody>
      </p:sp>
      <p:sp>
        <p:nvSpPr>
          <p:cNvPr id="18450" name="Text Box 19">
            <a:extLst>
              <a:ext uri="{FF2B5EF4-FFF2-40B4-BE49-F238E27FC236}">
                <a16:creationId xmlns:a16="http://schemas.microsoft.com/office/drawing/2014/main" id="{1AADD637-96BE-4294-B1A5-6ED10DDE74D1}"/>
              </a:ext>
            </a:extLst>
          </p:cNvPr>
          <p:cNvSpPr txBox="1">
            <a:spLocks noChangeArrowheads="1"/>
          </p:cNvSpPr>
          <p:nvPr/>
        </p:nvSpPr>
        <p:spPr bwMode="auto">
          <a:xfrm>
            <a:off x="7343775" y="1838325"/>
            <a:ext cx="6762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50000"/>
              </a:spcBef>
            </a:pPr>
            <a:r>
              <a:rPr lang="en-GB" altLang="en-US" sz="2600" b="1">
                <a:solidFill>
                  <a:schemeClr val="bg1"/>
                </a:solidFill>
              </a:rPr>
              <a:t>Q</a:t>
            </a:r>
          </a:p>
        </p:txBody>
      </p:sp>
      <p:sp>
        <p:nvSpPr>
          <p:cNvPr id="18447" name="TextBox 28">
            <a:extLst>
              <a:ext uri="{FF2B5EF4-FFF2-40B4-BE49-F238E27FC236}">
                <a16:creationId xmlns:a16="http://schemas.microsoft.com/office/drawing/2014/main" id="{CECBC762-3B2E-418D-97D3-BF39F7A29EB9}"/>
              </a:ext>
            </a:extLst>
          </p:cNvPr>
          <p:cNvSpPr txBox="1">
            <a:spLocks noChangeArrowheads="1"/>
          </p:cNvSpPr>
          <p:nvPr/>
        </p:nvSpPr>
        <p:spPr bwMode="auto">
          <a:xfrm>
            <a:off x="6672263" y="2046288"/>
            <a:ext cx="10779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bg1"/>
                </a:solidFill>
              </a:rPr>
              <a:t>I  =</a:t>
            </a:r>
          </a:p>
        </p:txBody>
      </p:sp>
      <p:sp>
        <p:nvSpPr>
          <p:cNvPr id="19467" name="Text Box 31">
            <a:extLst>
              <a:ext uri="{FF2B5EF4-FFF2-40B4-BE49-F238E27FC236}">
                <a16:creationId xmlns:a16="http://schemas.microsoft.com/office/drawing/2014/main" id="{76C53331-1E79-4D92-B3AA-5915283A3EB8}"/>
              </a:ext>
            </a:extLst>
          </p:cNvPr>
          <p:cNvSpPr txBox="1">
            <a:spLocks noChangeArrowheads="1"/>
          </p:cNvSpPr>
          <p:nvPr/>
        </p:nvSpPr>
        <p:spPr bwMode="auto">
          <a:xfrm>
            <a:off x="5002213" y="2041525"/>
            <a:ext cx="546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50000"/>
              </a:spcBef>
            </a:pPr>
            <a:r>
              <a:rPr lang="en-GB" altLang="en-US"/>
              <a:t>or</a:t>
            </a:r>
          </a:p>
        </p:txBody>
      </p:sp>
      <p:pic>
        <p:nvPicPr>
          <p:cNvPr id="19" name="Picture 19">
            <a:hlinkClick r:id="" action="ppaction://hlinkshowjump?jump=nextslide"/>
            <a:extLst>
              <a:ext uri="{FF2B5EF4-FFF2-40B4-BE49-F238E27FC236}">
                <a16:creationId xmlns:a16="http://schemas.microsoft.com/office/drawing/2014/main" id="{131AD6F3-8B0D-4904-BD3C-4DC9CA16D2F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0" name="Picture 19">
            <a:extLst>
              <a:ext uri="{FF2B5EF4-FFF2-40B4-BE49-F238E27FC236}">
                <a16:creationId xmlns:a16="http://schemas.microsoft.com/office/drawing/2014/main" id="{EC9B2620-84CB-44B1-A597-1FAB0EBDD43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017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01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018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4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4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017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5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136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136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136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136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2" grpId="0"/>
      <p:bldP spid="271364" grpId="0"/>
      <p:bldP spid="271365" grpId="0"/>
      <p:bldP spid="271366" grpId="0"/>
      <p:bldP spid="18451" grpId="0" animBg="1"/>
      <p:bldP spid="220173" grpId="0"/>
      <p:bldP spid="220174" grpId="0"/>
      <p:bldP spid="18444" grpId="0" animBg="1"/>
      <p:bldP spid="18449" grpId="0"/>
      <p:bldP spid="18450" grpId="0"/>
      <p:bldP spid="18447" grpId="0"/>
      <p:bldP spid="194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a:extLst>
              <a:ext uri="{FF2B5EF4-FFF2-40B4-BE49-F238E27FC236}">
                <a16:creationId xmlns:a16="http://schemas.microsoft.com/office/drawing/2014/main" id="{205BE7BF-5D35-4380-B87E-A723C38AD183}"/>
              </a:ext>
            </a:extLst>
          </p:cNvPr>
          <p:cNvSpPr txBox="1">
            <a:spLocks noChangeArrowheads="1"/>
          </p:cNvSpPr>
          <p:nvPr/>
        </p:nvSpPr>
        <p:spPr bwMode="auto">
          <a:xfrm>
            <a:off x="352425" y="784225"/>
            <a:ext cx="8453438" cy="830997"/>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light is switched on for an hour. During that time,1,800</a:t>
            </a:r>
            <a:r>
              <a:rPr lang="en-GB" altLang="en-US" sz="1000" dirty="0"/>
              <a:t> </a:t>
            </a:r>
            <a:r>
              <a:rPr lang="en-GB" altLang="en-US" dirty="0"/>
              <a:t>C of charge passed through the bulb. What was the </a:t>
            </a:r>
            <a:r>
              <a:rPr lang="en-GB" altLang="en-US" b="1" dirty="0"/>
              <a:t>current</a:t>
            </a:r>
            <a:r>
              <a:rPr lang="en-GB" altLang="en-US" dirty="0"/>
              <a:t>?</a:t>
            </a:r>
          </a:p>
        </p:txBody>
      </p:sp>
      <p:sp>
        <p:nvSpPr>
          <p:cNvPr id="19480" name="Text Box 143">
            <a:extLst>
              <a:ext uri="{FF2B5EF4-FFF2-40B4-BE49-F238E27FC236}">
                <a16:creationId xmlns:a16="http://schemas.microsoft.com/office/drawing/2014/main" id="{6869157C-CCC1-4D70-AFBD-FD3C6532568B}"/>
              </a:ext>
            </a:extLst>
          </p:cNvPr>
          <p:cNvSpPr txBox="1">
            <a:spLocks noChangeArrowheads="1"/>
          </p:cNvSpPr>
          <p:nvPr/>
        </p:nvSpPr>
        <p:spPr bwMode="auto">
          <a:xfrm>
            <a:off x="2063747" y="2633661"/>
            <a:ext cx="1806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US" altLang="en-US" dirty="0"/>
              <a:t>current = </a:t>
            </a:r>
            <a:endParaRPr lang="en-US" altLang="en-US" sz="2600" dirty="0"/>
          </a:p>
        </p:txBody>
      </p:sp>
      <p:sp>
        <p:nvSpPr>
          <p:cNvPr id="19482" name="Text Box 156">
            <a:extLst>
              <a:ext uri="{FF2B5EF4-FFF2-40B4-BE49-F238E27FC236}">
                <a16:creationId xmlns:a16="http://schemas.microsoft.com/office/drawing/2014/main" id="{3E5EBEBC-1515-4A98-AFCF-C161D1B5F6AB}"/>
              </a:ext>
            </a:extLst>
          </p:cNvPr>
          <p:cNvSpPr txBox="1">
            <a:spLocks noChangeArrowheads="1"/>
          </p:cNvSpPr>
          <p:nvPr/>
        </p:nvSpPr>
        <p:spPr bwMode="auto">
          <a:xfrm>
            <a:off x="3159122" y="2422523"/>
            <a:ext cx="17732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US" altLang="en-US"/>
              <a:t>charge</a:t>
            </a:r>
          </a:p>
          <a:p>
            <a:pPr algn="ctr"/>
            <a:r>
              <a:rPr lang="en-US" altLang="en-US"/>
              <a:t>time</a:t>
            </a:r>
          </a:p>
        </p:txBody>
      </p:sp>
      <p:sp>
        <p:nvSpPr>
          <p:cNvPr id="19483" name="Line 17">
            <a:extLst>
              <a:ext uri="{FF2B5EF4-FFF2-40B4-BE49-F238E27FC236}">
                <a16:creationId xmlns:a16="http://schemas.microsoft.com/office/drawing/2014/main" id="{59339656-CD4F-4C12-93EE-4B658A4C6A24}"/>
              </a:ext>
            </a:extLst>
          </p:cNvPr>
          <p:cNvSpPr>
            <a:spLocks noChangeShapeType="1"/>
          </p:cNvSpPr>
          <p:nvPr/>
        </p:nvSpPr>
        <p:spPr bwMode="auto">
          <a:xfrm flipV="1">
            <a:off x="3535360" y="2867023"/>
            <a:ext cx="1011237" cy="0"/>
          </a:xfrm>
          <a:prstGeom prst="line">
            <a:avLst/>
          </a:prstGeom>
          <a:noFill/>
          <a:ln w="28575">
            <a:solidFill>
              <a:srgbClr val="00006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 name="TextBox 22">
            <a:extLst>
              <a:ext uri="{FF2B5EF4-FFF2-40B4-BE49-F238E27FC236}">
                <a16:creationId xmlns:a16="http://schemas.microsoft.com/office/drawing/2014/main" id="{AB62909D-F500-48AC-BFB3-53E498E84D07}"/>
              </a:ext>
            </a:extLst>
          </p:cNvPr>
          <p:cNvSpPr txBox="1">
            <a:spLocks noChangeArrowheads="1"/>
          </p:cNvSpPr>
          <p:nvPr/>
        </p:nvSpPr>
        <p:spPr bwMode="auto">
          <a:xfrm>
            <a:off x="1681160" y="4025370"/>
            <a:ext cx="42529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1 hour = 3,600 seconds</a:t>
            </a:r>
          </a:p>
        </p:txBody>
      </p:sp>
      <p:sp>
        <p:nvSpPr>
          <p:cNvPr id="19478" name="TextBox 3">
            <a:extLst>
              <a:ext uri="{FF2B5EF4-FFF2-40B4-BE49-F238E27FC236}">
                <a16:creationId xmlns:a16="http://schemas.microsoft.com/office/drawing/2014/main" id="{AA666EE7-B178-47A5-8A5E-FB0C603F27A5}"/>
              </a:ext>
            </a:extLst>
          </p:cNvPr>
          <p:cNvSpPr txBox="1">
            <a:spLocks noChangeArrowheads="1"/>
          </p:cNvSpPr>
          <p:nvPr/>
        </p:nvSpPr>
        <p:spPr bwMode="auto">
          <a:xfrm>
            <a:off x="1465263" y="1951036"/>
            <a:ext cx="7275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 choose the right formula </a:t>
            </a:r>
          </a:p>
        </p:txBody>
      </p:sp>
      <p:sp>
        <p:nvSpPr>
          <p:cNvPr id="19479" name="Rectangle 23">
            <a:extLst>
              <a:ext uri="{FF2B5EF4-FFF2-40B4-BE49-F238E27FC236}">
                <a16:creationId xmlns:a16="http://schemas.microsoft.com/office/drawing/2014/main" id="{61B9C977-A21E-4BF8-BF27-7B0759E5637C}"/>
              </a:ext>
            </a:extLst>
          </p:cNvPr>
          <p:cNvSpPr>
            <a:spLocks noChangeArrowheads="1"/>
          </p:cNvSpPr>
          <p:nvPr/>
        </p:nvSpPr>
        <p:spPr bwMode="auto">
          <a:xfrm>
            <a:off x="296569" y="1947568"/>
            <a:ext cx="1176925" cy="461665"/>
          </a:xfrm>
          <a:prstGeom prst="rect">
            <a:avLst/>
          </a:prstGeom>
          <a:noFill/>
          <a:ln>
            <a:noFill/>
          </a:ln>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step 1:</a:t>
            </a:r>
            <a:endParaRPr lang="en-GB" altLang="en-US" dirty="0">
              <a:solidFill>
                <a:srgbClr val="286DA6"/>
              </a:solidFill>
            </a:endParaRPr>
          </a:p>
        </p:txBody>
      </p:sp>
      <p:sp>
        <p:nvSpPr>
          <p:cNvPr id="19476" name="TextBox 21">
            <a:extLst>
              <a:ext uri="{FF2B5EF4-FFF2-40B4-BE49-F238E27FC236}">
                <a16:creationId xmlns:a16="http://schemas.microsoft.com/office/drawing/2014/main" id="{6E5F5D53-56A9-49CC-9979-211303E49B19}"/>
              </a:ext>
            </a:extLst>
          </p:cNvPr>
          <p:cNvSpPr txBox="1">
            <a:spLocks noChangeArrowheads="1"/>
          </p:cNvSpPr>
          <p:nvPr/>
        </p:nvSpPr>
        <p:spPr bwMode="auto">
          <a:xfrm>
            <a:off x="1449388" y="3533245"/>
            <a:ext cx="7291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 convert to the right units</a:t>
            </a:r>
          </a:p>
        </p:txBody>
      </p:sp>
      <p:sp>
        <p:nvSpPr>
          <p:cNvPr id="19477" name="Rectangle 24">
            <a:extLst>
              <a:ext uri="{FF2B5EF4-FFF2-40B4-BE49-F238E27FC236}">
                <a16:creationId xmlns:a16="http://schemas.microsoft.com/office/drawing/2014/main" id="{FDD00DA3-3645-4F92-800C-C40B4618B100}"/>
              </a:ext>
            </a:extLst>
          </p:cNvPr>
          <p:cNvSpPr>
            <a:spLocks noChangeArrowheads="1"/>
          </p:cNvSpPr>
          <p:nvPr/>
        </p:nvSpPr>
        <p:spPr bwMode="auto">
          <a:xfrm>
            <a:off x="296569" y="3529777"/>
            <a:ext cx="1176925" cy="461665"/>
          </a:xfrm>
          <a:prstGeom prst="rect">
            <a:avLst/>
          </a:prstGeom>
          <a:noFill/>
          <a:ln>
            <a:noFill/>
          </a:ln>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step 2:</a:t>
            </a:r>
            <a:endParaRPr lang="en-GB" altLang="en-US" dirty="0">
              <a:solidFill>
                <a:srgbClr val="286DA6"/>
              </a:solidFill>
            </a:endParaRPr>
          </a:p>
        </p:txBody>
      </p:sp>
      <p:sp>
        <p:nvSpPr>
          <p:cNvPr id="19474" name="TextBox 25">
            <a:extLst>
              <a:ext uri="{FF2B5EF4-FFF2-40B4-BE49-F238E27FC236}">
                <a16:creationId xmlns:a16="http://schemas.microsoft.com/office/drawing/2014/main" id="{FCB8D8CF-CD31-4355-91B4-410D73B20118}"/>
              </a:ext>
            </a:extLst>
          </p:cNvPr>
          <p:cNvSpPr txBox="1">
            <a:spLocks noChangeArrowheads="1"/>
          </p:cNvSpPr>
          <p:nvPr/>
        </p:nvSpPr>
        <p:spPr bwMode="auto">
          <a:xfrm>
            <a:off x="1449388" y="4901672"/>
            <a:ext cx="7291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 calculate the answer</a:t>
            </a:r>
          </a:p>
        </p:txBody>
      </p:sp>
      <p:sp>
        <p:nvSpPr>
          <p:cNvPr id="19475" name="Rectangle 26">
            <a:extLst>
              <a:ext uri="{FF2B5EF4-FFF2-40B4-BE49-F238E27FC236}">
                <a16:creationId xmlns:a16="http://schemas.microsoft.com/office/drawing/2014/main" id="{8011E83D-0035-4615-A400-98228F01D92F}"/>
              </a:ext>
            </a:extLst>
          </p:cNvPr>
          <p:cNvSpPr>
            <a:spLocks noChangeArrowheads="1"/>
          </p:cNvSpPr>
          <p:nvPr/>
        </p:nvSpPr>
        <p:spPr bwMode="auto">
          <a:xfrm>
            <a:off x="296569" y="4909493"/>
            <a:ext cx="1176925" cy="461665"/>
          </a:xfrm>
          <a:prstGeom prst="rect">
            <a:avLst/>
          </a:prstGeom>
          <a:noFill/>
          <a:ln>
            <a:noFill/>
          </a:ln>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step 3:</a:t>
            </a:r>
            <a:endParaRPr lang="en-GB" altLang="en-US" dirty="0">
              <a:solidFill>
                <a:srgbClr val="286DA6"/>
              </a:solidFill>
            </a:endParaRPr>
          </a:p>
        </p:txBody>
      </p:sp>
      <p:sp>
        <p:nvSpPr>
          <p:cNvPr id="19469" name="Text Box 141">
            <a:extLst>
              <a:ext uri="{FF2B5EF4-FFF2-40B4-BE49-F238E27FC236}">
                <a16:creationId xmlns:a16="http://schemas.microsoft.com/office/drawing/2014/main" id="{B94ADC0C-4536-4278-ACC1-8B4970FA1C9D}"/>
              </a:ext>
            </a:extLst>
          </p:cNvPr>
          <p:cNvSpPr txBox="1">
            <a:spLocks noChangeArrowheads="1"/>
          </p:cNvSpPr>
          <p:nvPr/>
        </p:nvSpPr>
        <p:spPr bwMode="auto">
          <a:xfrm>
            <a:off x="2055810" y="5558897"/>
            <a:ext cx="1447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US" altLang="en-US">
                <a:solidFill>
                  <a:srgbClr val="010066"/>
                </a:solidFill>
              </a:rPr>
              <a:t>current = </a:t>
            </a:r>
            <a:endParaRPr lang="en-US" altLang="en-US" sz="2600">
              <a:solidFill>
                <a:srgbClr val="010066"/>
              </a:solidFill>
            </a:endParaRPr>
          </a:p>
        </p:txBody>
      </p:sp>
      <p:sp>
        <p:nvSpPr>
          <p:cNvPr id="19470" name="Text Box 151">
            <a:extLst>
              <a:ext uri="{FF2B5EF4-FFF2-40B4-BE49-F238E27FC236}">
                <a16:creationId xmlns:a16="http://schemas.microsoft.com/office/drawing/2014/main" id="{18886D6E-3BD4-44E7-A766-732EAAAF5797}"/>
              </a:ext>
            </a:extLst>
          </p:cNvPr>
          <p:cNvSpPr txBox="1">
            <a:spLocks noChangeArrowheads="1"/>
          </p:cNvSpPr>
          <p:nvPr/>
        </p:nvSpPr>
        <p:spPr bwMode="auto">
          <a:xfrm>
            <a:off x="3452633" y="5373586"/>
            <a:ext cx="9493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US" altLang="en-US" dirty="0">
                <a:solidFill>
                  <a:srgbClr val="010066"/>
                </a:solidFill>
              </a:rPr>
              <a:t>1,800</a:t>
            </a:r>
          </a:p>
          <a:p>
            <a:pPr algn="ctr"/>
            <a:r>
              <a:rPr lang="en-US" altLang="en-US" dirty="0">
                <a:solidFill>
                  <a:srgbClr val="010066"/>
                </a:solidFill>
              </a:rPr>
              <a:t>3,600</a:t>
            </a:r>
          </a:p>
        </p:txBody>
      </p:sp>
      <p:sp>
        <p:nvSpPr>
          <p:cNvPr id="19471" name="Text Box 142">
            <a:extLst>
              <a:ext uri="{FF2B5EF4-FFF2-40B4-BE49-F238E27FC236}">
                <a16:creationId xmlns:a16="http://schemas.microsoft.com/office/drawing/2014/main" id="{FAC20D62-9811-4E06-9987-C9599F8948AB}"/>
              </a:ext>
            </a:extLst>
          </p:cNvPr>
          <p:cNvSpPr txBox="1">
            <a:spLocks noChangeArrowheads="1"/>
          </p:cNvSpPr>
          <p:nvPr/>
        </p:nvSpPr>
        <p:spPr bwMode="auto">
          <a:xfrm>
            <a:off x="4413247" y="5558897"/>
            <a:ext cx="381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US" altLang="en-US">
                <a:solidFill>
                  <a:srgbClr val="010066"/>
                </a:solidFill>
              </a:rPr>
              <a:t>=</a:t>
            </a:r>
            <a:endParaRPr lang="en-US" altLang="en-US" sz="2600">
              <a:solidFill>
                <a:srgbClr val="010066"/>
              </a:solidFill>
            </a:endParaRPr>
          </a:p>
        </p:txBody>
      </p:sp>
      <p:sp>
        <p:nvSpPr>
          <p:cNvPr id="19472" name="Text Box 14">
            <a:extLst>
              <a:ext uri="{FF2B5EF4-FFF2-40B4-BE49-F238E27FC236}">
                <a16:creationId xmlns:a16="http://schemas.microsoft.com/office/drawing/2014/main" id="{85297EED-7908-47AD-999A-52D78A6217CF}"/>
              </a:ext>
            </a:extLst>
          </p:cNvPr>
          <p:cNvSpPr txBox="1">
            <a:spLocks noChangeArrowheads="1"/>
          </p:cNvSpPr>
          <p:nvPr/>
        </p:nvSpPr>
        <p:spPr bwMode="auto">
          <a:xfrm>
            <a:off x="4675185" y="5558897"/>
            <a:ext cx="1447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US" altLang="en-US" b="1" dirty="0">
                <a:solidFill>
                  <a:srgbClr val="286DA6"/>
                </a:solidFill>
              </a:rPr>
              <a:t>0.5</a:t>
            </a:r>
            <a:r>
              <a:rPr lang="en-US" altLang="en-US" sz="1000" b="1" dirty="0">
                <a:solidFill>
                  <a:srgbClr val="286DA6"/>
                </a:solidFill>
              </a:rPr>
              <a:t> </a:t>
            </a:r>
            <a:r>
              <a:rPr lang="en-US" altLang="en-US" b="1" dirty="0">
                <a:solidFill>
                  <a:srgbClr val="286DA6"/>
                </a:solidFill>
              </a:rPr>
              <a:t>A</a:t>
            </a:r>
            <a:endParaRPr lang="en-US" altLang="en-US" sz="2600" b="1" dirty="0">
              <a:solidFill>
                <a:srgbClr val="286DA6"/>
              </a:solidFill>
            </a:endParaRPr>
          </a:p>
        </p:txBody>
      </p:sp>
      <p:cxnSp>
        <p:nvCxnSpPr>
          <p:cNvPr id="19473" name="Straight Connector 32">
            <a:extLst>
              <a:ext uri="{FF2B5EF4-FFF2-40B4-BE49-F238E27FC236}">
                <a16:creationId xmlns:a16="http://schemas.microsoft.com/office/drawing/2014/main" id="{E2A2174A-125F-4EE0-B34E-42555844E903}"/>
              </a:ext>
            </a:extLst>
          </p:cNvPr>
          <p:cNvCxnSpPr>
            <a:cxnSpLocks noChangeShapeType="1"/>
            <a:stCxn id="19470" idx="1"/>
          </p:cNvCxnSpPr>
          <p:nvPr/>
        </p:nvCxnSpPr>
        <p:spPr bwMode="auto">
          <a:xfrm>
            <a:off x="3452633" y="5789085"/>
            <a:ext cx="920750" cy="0"/>
          </a:xfrm>
          <a:prstGeom prst="line">
            <a:avLst/>
          </a:prstGeom>
          <a:noFill/>
          <a:ln w="28575" algn="ctr">
            <a:solidFill>
              <a:srgbClr val="010066"/>
            </a:solidFill>
            <a:round/>
            <a:headEnd/>
            <a:tailEnd/>
          </a:ln>
          <a:extLst>
            <a:ext uri="{909E8E84-426E-40DD-AFC4-6F175D3DCCD1}">
              <a14:hiddenFill xmlns:a14="http://schemas.microsoft.com/office/drawing/2010/main">
                <a:noFill/>
              </a14:hiddenFill>
            </a:ext>
          </a:extLst>
        </p:spPr>
      </p:cxnSp>
      <p:sp>
        <p:nvSpPr>
          <p:cNvPr id="2" name="Title 37">
            <a:extLst>
              <a:ext uri="{FF2B5EF4-FFF2-40B4-BE49-F238E27FC236}">
                <a16:creationId xmlns:a16="http://schemas.microsoft.com/office/drawing/2014/main" id="{6AF67E06-2F3D-4357-90C9-92F936DFCFDF}"/>
              </a:ext>
            </a:extLst>
          </p:cNvPr>
          <p:cNvSpPr>
            <a:spLocks noGrp="1"/>
          </p:cNvSpPr>
          <p:nvPr>
            <p:ph type="title"/>
          </p:nvPr>
        </p:nvSpPr>
        <p:spPr/>
        <p:txBody>
          <a:bodyPr/>
          <a:lstStyle/>
          <a:p>
            <a:r>
              <a:rPr lang="en-GB" altLang="en-US"/>
              <a:t>Calculating current</a:t>
            </a:r>
          </a:p>
        </p:txBody>
      </p:sp>
      <p:pic>
        <p:nvPicPr>
          <p:cNvPr id="3" name="Picture 38" descr="FreshPaint_103701335.jpg">
            <a:extLst>
              <a:ext uri="{FF2B5EF4-FFF2-40B4-BE49-F238E27FC236}">
                <a16:creationId xmlns:a16="http://schemas.microsoft.com/office/drawing/2014/main" id="{082A2050-4A76-4382-9023-50F94BB84B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64917" y="2957689"/>
            <a:ext cx="2731420" cy="3068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9">
            <a:hlinkClick r:id="" action="ppaction://hlinkshowjump?jump=nextslide"/>
            <a:extLst>
              <a:ext uri="{FF2B5EF4-FFF2-40B4-BE49-F238E27FC236}">
                <a16:creationId xmlns:a16="http://schemas.microsoft.com/office/drawing/2014/main" id="{67965C9B-CF1E-4A48-A53C-7D7B91A084C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4" name="Picture 23">
            <a:extLst>
              <a:ext uri="{FF2B5EF4-FFF2-40B4-BE49-F238E27FC236}">
                <a16:creationId xmlns:a16="http://schemas.microsoft.com/office/drawing/2014/main" id="{0CD6AEC9-CAA2-485B-BC3C-987C6CBA7E1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7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8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48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47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47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47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47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46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47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47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47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47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0" grpId="0"/>
      <p:bldP spid="19482" grpId="0"/>
      <p:bldP spid="23" grpId="0"/>
      <p:bldP spid="19478" grpId="0"/>
      <p:bldP spid="19479" grpId="0"/>
      <p:bldP spid="19476" grpId="0"/>
      <p:bldP spid="19477" grpId="0"/>
      <p:bldP spid="19474" grpId="0"/>
      <p:bldP spid="19475" grpId="0"/>
      <p:bldP spid="19469" grpId="0"/>
      <p:bldP spid="19470" grpId="0"/>
      <p:bldP spid="19471" grpId="0"/>
      <p:bldP spid="194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a:extLst>
              <a:ext uri="{FF2B5EF4-FFF2-40B4-BE49-F238E27FC236}">
                <a16:creationId xmlns:a16="http://schemas.microsoft.com/office/drawing/2014/main" id="{D6426075-B491-4051-8B31-3A014698404F}"/>
              </a:ext>
            </a:extLst>
          </p:cNvPr>
          <p:cNvGrpSpPr>
            <a:grpSpLocks/>
          </p:cNvGrpSpPr>
          <p:nvPr/>
        </p:nvGrpSpPr>
        <p:grpSpPr bwMode="auto">
          <a:xfrm>
            <a:off x="1501775" y="3898900"/>
            <a:ext cx="6581775" cy="879475"/>
            <a:chOff x="959556" y="1022279"/>
            <a:chExt cx="6581422" cy="885825"/>
          </a:xfrm>
        </p:grpSpPr>
        <p:sp>
          <p:nvSpPr>
            <p:cNvPr id="20490" name="AutoShape 10">
              <a:extLst>
                <a:ext uri="{FF2B5EF4-FFF2-40B4-BE49-F238E27FC236}">
                  <a16:creationId xmlns:a16="http://schemas.microsoft.com/office/drawing/2014/main" id="{A7A926E8-B5DB-4617-AF65-40A1E4C50A23}"/>
                </a:ext>
              </a:extLst>
            </p:cNvPr>
            <p:cNvSpPr>
              <a:spLocks noChangeArrowheads="1"/>
            </p:cNvSpPr>
            <p:nvPr/>
          </p:nvSpPr>
          <p:spPr bwMode="auto">
            <a:xfrm>
              <a:off x="959556" y="1022279"/>
              <a:ext cx="6581422" cy="885825"/>
            </a:xfrm>
            <a:prstGeom prst="rect">
              <a:avLst/>
            </a:prstGeom>
            <a:solidFill>
              <a:srgbClr val="286DA6"/>
            </a:solidFill>
            <a:ln w="38100">
              <a:solidFill>
                <a:srgbClr val="286DA6"/>
              </a:solidFill>
              <a:round/>
              <a:headEnd/>
              <a:tailEnd/>
            </a:ln>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endParaRPr lang="en-GB" altLang="en-US">
                <a:solidFill>
                  <a:srgbClr val="010066"/>
                </a:solidFill>
              </a:endParaRPr>
            </a:p>
          </p:txBody>
        </p:sp>
        <p:sp>
          <p:nvSpPr>
            <p:cNvPr id="4" name="Text Box 11">
              <a:extLst>
                <a:ext uri="{FF2B5EF4-FFF2-40B4-BE49-F238E27FC236}">
                  <a16:creationId xmlns:a16="http://schemas.microsoft.com/office/drawing/2014/main" id="{879199B0-F6AF-4692-A46C-8DDF8FD651C2}"/>
                </a:ext>
              </a:extLst>
            </p:cNvPr>
            <p:cNvSpPr txBox="1">
              <a:spLocks noChangeArrowheads="1"/>
            </p:cNvSpPr>
            <p:nvPr/>
          </p:nvSpPr>
          <p:spPr bwMode="auto">
            <a:xfrm>
              <a:off x="1004004" y="1055858"/>
              <a:ext cx="6525863" cy="823465"/>
            </a:xfrm>
            <a:prstGeom prst="rect">
              <a:avLst/>
            </a:prstGeom>
            <a:noFill/>
            <a:ln w="9525">
              <a:noFill/>
              <a:miter lim="800000"/>
              <a:headEnd/>
              <a:tailEnd/>
            </a:ln>
          </p:spPr>
          <p:txBody>
            <a:bodyPr>
              <a:spAutoFit/>
            </a:bodyPr>
            <a:lstStyle/>
            <a:p>
              <a:pPr>
                <a:defRPr/>
              </a:pPr>
              <a:r>
                <a:rPr lang="en-US" b="1" dirty="0">
                  <a:solidFill>
                    <a:schemeClr val="accent3">
                      <a:lumMod val="95000"/>
                    </a:schemeClr>
                  </a:solidFill>
                  <a:latin typeface="Arial" charset="0"/>
                </a:rPr>
                <a:t>potential difference  =  current × resistance</a:t>
              </a:r>
            </a:p>
            <a:p>
              <a:pPr>
                <a:defRPr/>
              </a:pPr>
              <a:r>
                <a:rPr lang="en-US" b="1" dirty="0">
                  <a:solidFill>
                    <a:schemeClr val="accent3">
                      <a:lumMod val="95000"/>
                    </a:schemeClr>
                  </a:solidFill>
                  <a:latin typeface="Arial" charset="0"/>
                </a:rPr>
                <a:t>                              V   =   I × R</a:t>
              </a:r>
              <a:r>
                <a:rPr lang="en-US" dirty="0">
                  <a:solidFill>
                    <a:schemeClr val="accent3">
                      <a:lumMod val="95000"/>
                    </a:schemeClr>
                  </a:solidFill>
                  <a:latin typeface="Arial" charset="0"/>
                </a:rPr>
                <a:t>           </a:t>
              </a:r>
              <a:r>
                <a:rPr lang="en-US" dirty="0">
                  <a:solidFill>
                    <a:schemeClr val="bg1"/>
                  </a:solidFill>
                  <a:latin typeface="Arial" charset="0"/>
                </a:rPr>
                <a:t>       </a:t>
              </a:r>
            </a:p>
          </p:txBody>
        </p:sp>
      </p:grpSp>
      <p:sp>
        <p:nvSpPr>
          <p:cNvPr id="20483" name="TextBox 4">
            <a:extLst>
              <a:ext uri="{FF2B5EF4-FFF2-40B4-BE49-F238E27FC236}">
                <a16:creationId xmlns:a16="http://schemas.microsoft.com/office/drawing/2014/main" id="{435224C8-C4ED-4056-A8EB-3921C052744C}"/>
              </a:ext>
            </a:extLst>
          </p:cNvPr>
          <p:cNvSpPr txBox="1">
            <a:spLocks noChangeArrowheads="1"/>
          </p:cNvSpPr>
          <p:nvPr/>
        </p:nvSpPr>
        <p:spPr bwMode="auto">
          <a:xfrm>
            <a:off x="352425" y="784225"/>
            <a:ext cx="84629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In a circuit, the </a:t>
            </a:r>
            <a:r>
              <a:rPr lang="en-GB" altLang="en-US" b="1" dirty="0">
                <a:solidFill>
                  <a:srgbClr val="286DA6"/>
                </a:solidFill>
              </a:rPr>
              <a:t>potential difference </a:t>
            </a:r>
            <a:r>
              <a:rPr lang="en-GB" altLang="en-US" dirty="0"/>
              <a:t>supplied by an energy source, such as a battery, drives the </a:t>
            </a:r>
            <a:r>
              <a:rPr lang="en-GB" altLang="en-US" b="1" dirty="0">
                <a:solidFill>
                  <a:srgbClr val="286DA6"/>
                </a:solidFill>
              </a:rPr>
              <a:t>current</a:t>
            </a:r>
            <a:r>
              <a:rPr lang="en-GB" altLang="en-US" dirty="0"/>
              <a:t>. </a:t>
            </a:r>
          </a:p>
        </p:txBody>
      </p:sp>
      <p:sp>
        <p:nvSpPr>
          <p:cNvPr id="20484" name="Title 5">
            <a:extLst>
              <a:ext uri="{FF2B5EF4-FFF2-40B4-BE49-F238E27FC236}">
                <a16:creationId xmlns:a16="http://schemas.microsoft.com/office/drawing/2014/main" id="{658DAE16-A877-426C-9E35-021876AFD58E}"/>
              </a:ext>
            </a:extLst>
          </p:cNvPr>
          <p:cNvSpPr>
            <a:spLocks noGrp="1"/>
          </p:cNvSpPr>
          <p:nvPr>
            <p:ph type="title"/>
          </p:nvPr>
        </p:nvSpPr>
        <p:spPr/>
        <p:txBody>
          <a:bodyPr/>
          <a:lstStyle/>
          <a:p>
            <a:r>
              <a:rPr lang="en-GB" altLang="en-US" dirty="0"/>
              <a:t>Potential difference</a:t>
            </a:r>
          </a:p>
        </p:txBody>
      </p:sp>
      <p:sp>
        <p:nvSpPr>
          <p:cNvPr id="7" name="Rectangle 6">
            <a:extLst>
              <a:ext uri="{FF2B5EF4-FFF2-40B4-BE49-F238E27FC236}">
                <a16:creationId xmlns:a16="http://schemas.microsoft.com/office/drawing/2014/main" id="{5649C0A4-0629-4CA7-BC35-E4065CB6B93D}"/>
              </a:ext>
            </a:extLst>
          </p:cNvPr>
          <p:cNvSpPr>
            <a:spLocks noChangeArrowheads="1"/>
          </p:cNvSpPr>
          <p:nvPr/>
        </p:nvSpPr>
        <p:spPr bwMode="auto">
          <a:xfrm>
            <a:off x="352425" y="1822450"/>
            <a:ext cx="8462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battery does </a:t>
            </a:r>
            <a:r>
              <a:rPr lang="en-GB" altLang="en-US" b="1">
                <a:solidFill>
                  <a:srgbClr val="286DA6"/>
                </a:solidFill>
              </a:rPr>
              <a:t>work</a:t>
            </a:r>
            <a:r>
              <a:rPr lang="en-GB" altLang="en-US"/>
              <a:t> pushing the charge around the circuit. It is opposed by the </a:t>
            </a:r>
            <a:r>
              <a:rPr lang="en-GB" altLang="en-US" b="1">
                <a:solidFill>
                  <a:srgbClr val="286DA6"/>
                </a:solidFill>
              </a:rPr>
              <a:t>resistance</a:t>
            </a:r>
            <a:r>
              <a:rPr lang="en-GB" altLang="en-US"/>
              <a:t> of the wires and any connected components.   </a:t>
            </a:r>
          </a:p>
        </p:txBody>
      </p:sp>
      <p:sp>
        <p:nvSpPr>
          <p:cNvPr id="8" name="Rectangle 7">
            <a:extLst>
              <a:ext uri="{FF2B5EF4-FFF2-40B4-BE49-F238E27FC236}">
                <a16:creationId xmlns:a16="http://schemas.microsoft.com/office/drawing/2014/main" id="{099A98B5-9CED-4A0E-9712-0ABC126DB4B4}"/>
              </a:ext>
            </a:extLst>
          </p:cNvPr>
          <p:cNvSpPr>
            <a:spLocks noChangeArrowheads="1"/>
          </p:cNvSpPr>
          <p:nvPr/>
        </p:nvSpPr>
        <p:spPr bwMode="auto">
          <a:xfrm>
            <a:off x="352425" y="3228975"/>
            <a:ext cx="8462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formula for potential difference is:</a:t>
            </a:r>
          </a:p>
        </p:txBody>
      </p:sp>
      <p:sp>
        <p:nvSpPr>
          <p:cNvPr id="12" name="Rectangle 11">
            <a:extLst>
              <a:ext uri="{FF2B5EF4-FFF2-40B4-BE49-F238E27FC236}">
                <a16:creationId xmlns:a16="http://schemas.microsoft.com/office/drawing/2014/main" id="{AC95556E-C84A-4A22-9CB8-35D2F62623AF}"/>
              </a:ext>
            </a:extLst>
          </p:cNvPr>
          <p:cNvSpPr>
            <a:spLocks noChangeArrowheads="1"/>
          </p:cNvSpPr>
          <p:nvPr/>
        </p:nvSpPr>
        <p:spPr bwMode="auto">
          <a:xfrm>
            <a:off x="352425" y="4986338"/>
            <a:ext cx="8623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potential difference of a battery can also be thought of </a:t>
            </a:r>
            <a:br>
              <a:rPr lang="en-GB" altLang="en-US" dirty="0"/>
            </a:br>
            <a:r>
              <a:rPr lang="en-GB" altLang="en-US" dirty="0"/>
              <a:t>as the </a:t>
            </a:r>
            <a:r>
              <a:rPr lang="en-GB" altLang="en-US" b="1" dirty="0">
                <a:solidFill>
                  <a:srgbClr val="286DA6"/>
                </a:solidFill>
              </a:rPr>
              <a:t>amount of energy</a:t>
            </a:r>
            <a:r>
              <a:rPr lang="en-GB" altLang="en-US" dirty="0"/>
              <a:t> </a:t>
            </a:r>
            <a:r>
              <a:rPr lang="en-GB" altLang="en-US" b="1" dirty="0">
                <a:solidFill>
                  <a:srgbClr val="286DA6"/>
                </a:solidFill>
              </a:rPr>
              <a:t>transferred</a:t>
            </a:r>
            <a:r>
              <a:rPr lang="en-GB" altLang="en-US" dirty="0"/>
              <a:t> from it to each coulomb of </a:t>
            </a:r>
            <a:r>
              <a:rPr lang="en-GB" altLang="en-US" b="1" dirty="0">
                <a:solidFill>
                  <a:srgbClr val="286DA6"/>
                </a:solidFill>
              </a:rPr>
              <a:t>charge</a:t>
            </a:r>
            <a:r>
              <a:rPr lang="en-GB" altLang="en-US" dirty="0"/>
              <a:t>. </a:t>
            </a:r>
          </a:p>
        </p:txBody>
      </p:sp>
      <p:pic>
        <p:nvPicPr>
          <p:cNvPr id="13" name="Picture 9" descr="notes_icon">
            <a:extLst>
              <a:ext uri="{FF2B5EF4-FFF2-40B4-BE49-F238E27FC236}">
                <a16:creationId xmlns:a16="http://schemas.microsoft.com/office/drawing/2014/main" id="{73863942-B117-4E4A-90AA-12DB2343DC70}"/>
              </a:ext>
            </a:extLst>
          </p:cNvPr>
          <p:cNvPicPr>
            <a:picLocks noChangeAspect="1" noChangeArrowheads="1"/>
          </p:cNvPicPr>
          <p:nvPr/>
        </p:nvPicPr>
        <p:blipFill>
          <a:blip r:embed="rId3" cstate="print"/>
          <a:srcRect/>
          <a:stretch>
            <a:fillRect/>
          </a:stretch>
        </p:blipFill>
        <p:spPr bwMode="auto">
          <a:xfrm>
            <a:off x="8532813" y="153987"/>
            <a:ext cx="442912" cy="387350"/>
          </a:xfrm>
          <a:prstGeom prst="rect">
            <a:avLst/>
          </a:prstGeom>
          <a:noFill/>
          <a:ln w="9525">
            <a:noFill/>
            <a:miter lim="800000"/>
            <a:headEnd/>
            <a:tailEnd/>
          </a:ln>
        </p:spPr>
      </p:pic>
      <p:pic>
        <p:nvPicPr>
          <p:cNvPr id="14" name="Picture 19">
            <a:hlinkClick r:id="" action="ppaction://hlinkshowjump?jump=nextslide"/>
            <a:extLst>
              <a:ext uri="{FF2B5EF4-FFF2-40B4-BE49-F238E27FC236}">
                <a16:creationId xmlns:a16="http://schemas.microsoft.com/office/drawing/2014/main" id="{55107C43-EC0B-4E23-B87A-9DCD7816BC3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5" name="Picture 9">
            <a:extLst>
              <a:ext uri="{FF2B5EF4-FFF2-40B4-BE49-F238E27FC236}">
                <a16:creationId xmlns:a16="http://schemas.microsoft.com/office/drawing/2014/main" id="{07F8972F-1FB5-4E6F-9245-C84FE9FBB6C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a:extLst>
              <a:ext uri="{FF2B5EF4-FFF2-40B4-BE49-F238E27FC236}">
                <a16:creationId xmlns:a16="http://schemas.microsoft.com/office/drawing/2014/main" id="{18640E6C-12D3-4470-BD55-786DFAC3E4D7}"/>
              </a:ext>
            </a:extLst>
          </p:cNvPr>
          <p:cNvSpPr>
            <a:spLocks noGrp="1"/>
          </p:cNvSpPr>
          <p:nvPr>
            <p:ph type="title"/>
          </p:nvPr>
        </p:nvSpPr>
        <p:spPr/>
        <p:txBody>
          <a:bodyPr/>
          <a:lstStyle/>
          <a:p>
            <a:r>
              <a:rPr lang="en-GB" altLang="en-US"/>
              <a:t>What are circuit diagrams?</a:t>
            </a:r>
          </a:p>
        </p:txBody>
      </p:sp>
      <p:sp>
        <p:nvSpPr>
          <p:cNvPr id="22531" name="TextBox 3">
            <a:extLst>
              <a:ext uri="{FF2B5EF4-FFF2-40B4-BE49-F238E27FC236}">
                <a16:creationId xmlns:a16="http://schemas.microsoft.com/office/drawing/2014/main" id="{607626E1-0166-496D-8D49-DA125CFD37D6}"/>
              </a:ext>
            </a:extLst>
          </p:cNvPr>
          <p:cNvSpPr txBox="1">
            <a:spLocks noChangeArrowheads="1"/>
          </p:cNvSpPr>
          <p:nvPr/>
        </p:nvSpPr>
        <p:spPr bwMode="auto">
          <a:xfrm>
            <a:off x="352425" y="784225"/>
            <a:ext cx="84629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To understand how a circuit works, it is important to identify how components are connected to one another.</a:t>
            </a:r>
          </a:p>
        </p:txBody>
      </p:sp>
      <p:sp>
        <p:nvSpPr>
          <p:cNvPr id="5" name="TextBox 4">
            <a:extLst>
              <a:ext uri="{FF2B5EF4-FFF2-40B4-BE49-F238E27FC236}">
                <a16:creationId xmlns:a16="http://schemas.microsoft.com/office/drawing/2014/main" id="{6F69A4FA-86E0-4589-AF9E-2181876EDB4F}"/>
              </a:ext>
            </a:extLst>
          </p:cNvPr>
          <p:cNvSpPr txBox="1">
            <a:spLocks noChangeArrowheads="1"/>
          </p:cNvSpPr>
          <p:nvPr/>
        </p:nvSpPr>
        <p:spPr bwMode="auto">
          <a:xfrm>
            <a:off x="352425" y="5367338"/>
            <a:ext cx="84629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By all using the same set of standard symbols, people are able to communicate what they mean effectively and simply. </a:t>
            </a:r>
          </a:p>
        </p:txBody>
      </p:sp>
      <p:sp>
        <p:nvSpPr>
          <p:cNvPr id="8" name="Rectangle 7">
            <a:extLst>
              <a:ext uri="{FF2B5EF4-FFF2-40B4-BE49-F238E27FC236}">
                <a16:creationId xmlns:a16="http://schemas.microsoft.com/office/drawing/2014/main" id="{3AC4D483-330F-4D00-990D-D0DE8CC0E3AE}"/>
              </a:ext>
            </a:extLst>
          </p:cNvPr>
          <p:cNvSpPr>
            <a:spLocks noChangeArrowheads="1"/>
          </p:cNvSpPr>
          <p:nvPr/>
        </p:nvSpPr>
        <p:spPr bwMode="auto">
          <a:xfrm>
            <a:off x="352425" y="1943100"/>
            <a:ext cx="8462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To make this easier, </a:t>
            </a:r>
            <a:r>
              <a:rPr lang="en-GB" altLang="en-US" b="1" dirty="0">
                <a:solidFill>
                  <a:srgbClr val="286DA6"/>
                </a:solidFill>
              </a:rPr>
              <a:t>circuit diagrams </a:t>
            </a:r>
            <a:r>
              <a:rPr lang="en-GB" altLang="en-US" dirty="0"/>
              <a:t>are drawn with </a:t>
            </a:r>
            <a:r>
              <a:rPr lang="en-GB" altLang="en-US" b="1" dirty="0">
                <a:solidFill>
                  <a:srgbClr val="286DA6"/>
                </a:solidFill>
              </a:rPr>
              <a:t>straight lines</a:t>
            </a:r>
            <a:r>
              <a:rPr lang="en-GB" altLang="en-US" dirty="0"/>
              <a:t> and </a:t>
            </a:r>
            <a:r>
              <a:rPr lang="en-GB" altLang="en-US" b="1" dirty="0">
                <a:solidFill>
                  <a:srgbClr val="286DA6"/>
                </a:solidFill>
              </a:rPr>
              <a:t>symbols</a:t>
            </a:r>
            <a:r>
              <a:rPr lang="en-GB" altLang="en-US" dirty="0"/>
              <a:t>. Each circuit component has </a:t>
            </a:r>
            <a:br>
              <a:rPr lang="en-GB" altLang="en-US" dirty="0"/>
            </a:br>
            <a:r>
              <a:rPr lang="en-GB" altLang="en-US" dirty="0"/>
              <a:t>an associated symbol. </a:t>
            </a:r>
          </a:p>
        </p:txBody>
      </p:sp>
      <p:pic>
        <p:nvPicPr>
          <p:cNvPr id="9" name="Picture 8" descr="electrical_circuits_bulb_and_bulb_symbol.png">
            <a:extLst>
              <a:ext uri="{FF2B5EF4-FFF2-40B4-BE49-F238E27FC236}">
                <a16:creationId xmlns:a16="http://schemas.microsoft.com/office/drawing/2014/main" id="{B96CDCDE-6EFE-452A-BF28-CB9D80B8B352}"/>
              </a:ext>
            </a:extLst>
          </p:cNvPr>
          <p:cNvPicPr>
            <a:picLocks noChangeAspect="1"/>
          </p:cNvPicPr>
          <p:nvPr/>
        </p:nvPicPr>
        <p:blipFill rotWithShape="1">
          <a:blip r:embed="rId3">
            <a:extLst>
              <a:ext uri="{28A0092B-C50C-407E-A947-70E740481C1C}">
                <a14:useLocalDpi xmlns:a14="http://schemas.microsoft.com/office/drawing/2010/main" val="0"/>
              </a:ext>
            </a:extLst>
          </a:blip>
          <a:srcRect l="25000" r="25000" b="37026"/>
          <a:stretch/>
        </p:blipFill>
        <p:spPr bwMode="auto">
          <a:xfrm rot="2066914">
            <a:off x="5163959" y="2905328"/>
            <a:ext cx="1408994" cy="162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FC338E6D-3FC7-45F2-9FB2-036376B60534}"/>
              </a:ext>
            </a:extLst>
          </p:cNvPr>
          <p:cNvSpPr>
            <a:spLocks noChangeArrowheads="1"/>
          </p:cNvSpPr>
          <p:nvPr/>
        </p:nvSpPr>
        <p:spPr bwMode="auto">
          <a:xfrm>
            <a:off x="352425" y="4208463"/>
            <a:ext cx="464855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4288" indent="-14288">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ym typeface="Wingdings" panose="05000000000000000000" pitchFamily="2" charset="2"/>
              </a:rPr>
              <a:t>T</a:t>
            </a:r>
            <a:r>
              <a:rPr lang="en-GB" altLang="en-US" dirty="0"/>
              <a:t>he symbol for a </a:t>
            </a:r>
            <a:r>
              <a:rPr lang="en-GB" altLang="en-US" b="1" dirty="0">
                <a:solidFill>
                  <a:srgbClr val="286DA6"/>
                </a:solidFill>
              </a:rPr>
              <a:t>filament bulb </a:t>
            </a:r>
            <a:r>
              <a:rPr lang="en-GB" altLang="en-US" dirty="0"/>
              <a:t>is a circle with a cross in it. </a:t>
            </a:r>
          </a:p>
        </p:txBody>
      </p:sp>
      <p:sp>
        <p:nvSpPr>
          <p:cNvPr id="10" name="Rectangle 9">
            <a:extLst>
              <a:ext uri="{FF2B5EF4-FFF2-40B4-BE49-F238E27FC236}">
                <a16:creationId xmlns:a16="http://schemas.microsoft.com/office/drawing/2014/main" id="{90D7F8F8-D4AB-4A9F-8026-39FBAC07F829}"/>
              </a:ext>
            </a:extLst>
          </p:cNvPr>
          <p:cNvSpPr>
            <a:spLocks noChangeArrowheads="1"/>
          </p:cNvSpPr>
          <p:nvPr/>
        </p:nvSpPr>
        <p:spPr bwMode="auto">
          <a:xfrm>
            <a:off x="354013" y="3381375"/>
            <a:ext cx="2066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For example: </a:t>
            </a:r>
          </a:p>
        </p:txBody>
      </p:sp>
      <p:pic>
        <p:nvPicPr>
          <p:cNvPr id="11" name="Picture 19">
            <a:hlinkClick r:id="" action="ppaction://hlinkshowjump?jump=nextslide"/>
            <a:extLst>
              <a:ext uri="{FF2B5EF4-FFF2-40B4-BE49-F238E27FC236}">
                <a16:creationId xmlns:a16="http://schemas.microsoft.com/office/drawing/2014/main" id="{F69E7194-B193-4F33-92D4-442EB5C62E3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3" name="Picture 2">
            <a:extLst>
              <a:ext uri="{FF2B5EF4-FFF2-40B4-BE49-F238E27FC236}">
                <a16:creationId xmlns:a16="http://schemas.microsoft.com/office/drawing/2014/main" id="{E81B0C9E-7E02-40F8-A15B-FBEE67CB4B4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31933" y="3952938"/>
            <a:ext cx="1863155" cy="11644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3">
            <a:extLst>
              <a:ext uri="{FF2B5EF4-FFF2-40B4-BE49-F238E27FC236}">
                <a16:creationId xmlns:a16="http://schemas.microsoft.com/office/drawing/2014/main" id="{87833C8A-7FF6-41BF-A056-1EED8DBB7C26}"/>
              </a:ext>
            </a:extLst>
          </p:cNvPr>
          <p:cNvSpPr>
            <a:spLocks noChangeArrowheads="1"/>
          </p:cNvSpPr>
          <p:nvPr/>
        </p:nvSpPr>
        <p:spPr bwMode="auto">
          <a:xfrm>
            <a:off x="342900" y="1042988"/>
            <a:ext cx="8462963" cy="485775"/>
          </a:xfrm>
          <a:prstGeom prst="rect">
            <a:avLst/>
          </a:prstGeom>
          <a:solidFill>
            <a:srgbClr val="286DA6"/>
          </a:solidFill>
          <a:ln w="38100" algn="ctr">
            <a:solidFill>
              <a:srgbClr val="286DA6"/>
            </a:solidFill>
            <a:round/>
            <a:headEnd/>
            <a:tailEnd/>
          </a:ln>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3555" name="TextBox 10">
            <a:extLst>
              <a:ext uri="{FF2B5EF4-FFF2-40B4-BE49-F238E27FC236}">
                <a16:creationId xmlns:a16="http://schemas.microsoft.com/office/drawing/2014/main" id="{720772E3-4547-4B0E-A45F-4B4644B75AF4}"/>
              </a:ext>
            </a:extLst>
          </p:cNvPr>
          <p:cNvSpPr txBox="1">
            <a:spLocks noChangeArrowheads="1"/>
          </p:cNvSpPr>
          <p:nvPr/>
        </p:nvSpPr>
        <p:spPr bwMode="auto">
          <a:xfrm>
            <a:off x="2344738" y="1042988"/>
            <a:ext cx="3067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circuit symbol</a:t>
            </a:r>
          </a:p>
        </p:txBody>
      </p:sp>
      <p:sp>
        <p:nvSpPr>
          <p:cNvPr id="23556" name="Rectangle 32">
            <a:extLst>
              <a:ext uri="{FF2B5EF4-FFF2-40B4-BE49-F238E27FC236}">
                <a16:creationId xmlns:a16="http://schemas.microsoft.com/office/drawing/2014/main" id="{C7908335-12F6-43B3-B79F-0C67C2D29ABB}"/>
              </a:ext>
            </a:extLst>
          </p:cNvPr>
          <p:cNvSpPr>
            <a:spLocks noChangeArrowheads="1"/>
          </p:cNvSpPr>
          <p:nvPr/>
        </p:nvSpPr>
        <p:spPr bwMode="auto">
          <a:xfrm>
            <a:off x="342900" y="1042988"/>
            <a:ext cx="8462963" cy="4797425"/>
          </a:xfrm>
          <a:prstGeom prst="rect">
            <a:avLst/>
          </a:prstGeom>
          <a:noFill/>
          <a:ln w="38100" algn="ctr">
            <a:solidFill>
              <a:srgbClr val="286DA6"/>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3557" name="Title 1">
            <a:extLst>
              <a:ext uri="{FF2B5EF4-FFF2-40B4-BE49-F238E27FC236}">
                <a16:creationId xmlns:a16="http://schemas.microsoft.com/office/drawing/2014/main" id="{A1A124F5-77A4-44DD-A08B-70DDCC077398}"/>
              </a:ext>
            </a:extLst>
          </p:cNvPr>
          <p:cNvSpPr>
            <a:spLocks noGrp="1"/>
          </p:cNvSpPr>
          <p:nvPr>
            <p:ph type="title"/>
          </p:nvPr>
        </p:nvSpPr>
        <p:spPr/>
        <p:txBody>
          <a:bodyPr/>
          <a:lstStyle/>
          <a:p>
            <a:r>
              <a:rPr lang="en-GB" altLang="en-US"/>
              <a:t>Circuit components</a:t>
            </a:r>
          </a:p>
        </p:txBody>
      </p:sp>
      <p:sp>
        <p:nvSpPr>
          <p:cNvPr id="3" name="TextBox 2">
            <a:extLst>
              <a:ext uri="{FF2B5EF4-FFF2-40B4-BE49-F238E27FC236}">
                <a16:creationId xmlns:a16="http://schemas.microsoft.com/office/drawing/2014/main" id="{EE5F51B9-ED2E-4402-A911-1542D44E989D}"/>
              </a:ext>
            </a:extLst>
          </p:cNvPr>
          <p:cNvSpPr txBox="1">
            <a:spLocks noChangeArrowheads="1"/>
          </p:cNvSpPr>
          <p:nvPr/>
        </p:nvSpPr>
        <p:spPr bwMode="auto">
          <a:xfrm>
            <a:off x="342900" y="1865313"/>
            <a:ext cx="2012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cell</a:t>
            </a:r>
          </a:p>
        </p:txBody>
      </p:sp>
      <p:sp>
        <p:nvSpPr>
          <p:cNvPr id="23559" name="TextBox 5">
            <a:extLst>
              <a:ext uri="{FF2B5EF4-FFF2-40B4-BE49-F238E27FC236}">
                <a16:creationId xmlns:a16="http://schemas.microsoft.com/office/drawing/2014/main" id="{17A9A13A-355B-470D-8A9D-12F6C511219D}"/>
              </a:ext>
            </a:extLst>
          </p:cNvPr>
          <p:cNvSpPr txBox="1">
            <a:spLocks noChangeArrowheads="1"/>
          </p:cNvSpPr>
          <p:nvPr/>
        </p:nvSpPr>
        <p:spPr bwMode="auto">
          <a:xfrm>
            <a:off x="342900" y="1042988"/>
            <a:ext cx="2005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component</a:t>
            </a:r>
          </a:p>
        </p:txBody>
      </p:sp>
      <p:sp>
        <p:nvSpPr>
          <p:cNvPr id="7" name="TextBox 6">
            <a:extLst>
              <a:ext uri="{FF2B5EF4-FFF2-40B4-BE49-F238E27FC236}">
                <a16:creationId xmlns:a16="http://schemas.microsoft.com/office/drawing/2014/main" id="{21B68B78-65E8-415D-BD8D-84EA1A6130A8}"/>
              </a:ext>
            </a:extLst>
          </p:cNvPr>
          <p:cNvSpPr txBox="1">
            <a:spLocks noChangeArrowheads="1"/>
          </p:cNvSpPr>
          <p:nvPr/>
        </p:nvSpPr>
        <p:spPr bwMode="auto">
          <a:xfrm>
            <a:off x="342900" y="2928938"/>
            <a:ext cx="2012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battery</a:t>
            </a:r>
          </a:p>
        </p:txBody>
      </p:sp>
      <p:sp>
        <p:nvSpPr>
          <p:cNvPr id="8" name="TextBox 7">
            <a:extLst>
              <a:ext uri="{FF2B5EF4-FFF2-40B4-BE49-F238E27FC236}">
                <a16:creationId xmlns:a16="http://schemas.microsoft.com/office/drawing/2014/main" id="{8767EC7C-2570-42BC-849E-571C47DB36F5}"/>
              </a:ext>
            </a:extLst>
          </p:cNvPr>
          <p:cNvSpPr txBox="1">
            <a:spLocks noChangeArrowheads="1"/>
          </p:cNvSpPr>
          <p:nvPr/>
        </p:nvSpPr>
        <p:spPr bwMode="auto">
          <a:xfrm>
            <a:off x="342900" y="3995738"/>
            <a:ext cx="20018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resistor</a:t>
            </a:r>
          </a:p>
        </p:txBody>
      </p:sp>
      <p:sp>
        <p:nvSpPr>
          <p:cNvPr id="9" name="TextBox 8">
            <a:extLst>
              <a:ext uri="{FF2B5EF4-FFF2-40B4-BE49-F238E27FC236}">
                <a16:creationId xmlns:a16="http://schemas.microsoft.com/office/drawing/2014/main" id="{EED58C71-4B2E-464C-8C5E-8D1CB8E71CB9}"/>
              </a:ext>
            </a:extLst>
          </p:cNvPr>
          <p:cNvSpPr txBox="1">
            <a:spLocks noChangeArrowheads="1"/>
          </p:cNvSpPr>
          <p:nvPr/>
        </p:nvSpPr>
        <p:spPr bwMode="auto">
          <a:xfrm>
            <a:off x="342900" y="4878388"/>
            <a:ext cx="20129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variable resistor</a:t>
            </a:r>
          </a:p>
        </p:txBody>
      </p:sp>
      <p:sp>
        <p:nvSpPr>
          <p:cNvPr id="17" name="TextBox 16">
            <a:extLst>
              <a:ext uri="{FF2B5EF4-FFF2-40B4-BE49-F238E27FC236}">
                <a16:creationId xmlns:a16="http://schemas.microsoft.com/office/drawing/2014/main" id="{03ED46AD-3C76-41C2-B3DE-E0B59E58E5B0}"/>
              </a:ext>
            </a:extLst>
          </p:cNvPr>
          <p:cNvSpPr txBox="1">
            <a:spLocks noChangeArrowheads="1"/>
          </p:cNvSpPr>
          <p:nvPr/>
        </p:nvSpPr>
        <p:spPr bwMode="auto">
          <a:xfrm>
            <a:off x="5476875" y="1681163"/>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source of potential difference</a:t>
            </a:r>
          </a:p>
        </p:txBody>
      </p:sp>
      <p:sp>
        <p:nvSpPr>
          <p:cNvPr id="23564" name="TextBox 17">
            <a:extLst>
              <a:ext uri="{FF2B5EF4-FFF2-40B4-BE49-F238E27FC236}">
                <a16:creationId xmlns:a16="http://schemas.microsoft.com/office/drawing/2014/main" id="{E9CDB99D-B9FC-413A-AB94-32D0AA2E02EF}"/>
              </a:ext>
            </a:extLst>
          </p:cNvPr>
          <p:cNvSpPr txBox="1">
            <a:spLocks noChangeArrowheads="1"/>
          </p:cNvSpPr>
          <p:nvPr/>
        </p:nvSpPr>
        <p:spPr bwMode="auto">
          <a:xfrm>
            <a:off x="5435600" y="1042988"/>
            <a:ext cx="337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description</a:t>
            </a:r>
          </a:p>
        </p:txBody>
      </p:sp>
      <p:sp>
        <p:nvSpPr>
          <p:cNvPr id="19" name="TextBox 18">
            <a:extLst>
              <a:ext uri="{FF2B5EF4-FFF2-40B4-BE49-F238E27FC236}">
                <a16:creationId xmlns:a16="http://schemas.microsoft.com/office/drawing/2014/main" id="{A0C2A8B0-62EA-4FF6-9D94-D182DAFA56DD}"/>
              </a:ext>
            </a:extLst>
          </p:cNvPr>
          <p:cNvSpPr txBox="1">
            <a:spLocks noChangeArrowheads="1"/>
          </p:cNvSpPr>
          <p:nvPr/>
        </p:nvSpPr>
        <p:spPr bwMode="auto">
          <a:xfrm>
            <a:off x="5476875" y="2744788"/>
            <a:ext cx="26654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multiple cells joined together</a:t>
            </a:r>
          </a:p>
        </p:txBody>
      </p:sp>
      <p:sp>
        <p:nvSpPr>
          <p:cNvPr id="20" name="TextBox 19">
            <a:extLst>
              <a:ext uri="{FF2B5EF4-FFF2-40B4-BE49-F238E27FC236}">
                <a16:creationId xmlns:a16="http://schemas.microsoft.com/office/drawing/2014/main" id="{290302CB-AB69-42CE-A452-C8EBBAC4E7E8}"/>
              </a:ext>
            </a:extLst>
          </p:cNvPr>
          <p:cNvSpPr txBox="1">
            <a:spLocks noChangeArrowheads="1"/>
          </p:cNvSpPr>
          <p:nvPr/>
        </p:nvSpPr>
        <p:spPr bwMode="auto">
          <a:xfrm>
            <a:off x="5476875" y="3811588"/>
            <a:ext cx="33607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opposes the flow of charge in a circuit</a:t>
            </a:r>
          </a:p>
        </p:txBody>
      </p:sp>
      <p:pic>
        <p:nvPicPr>
          <p:cNvPr id="23" name="Picture 22">
            <a:extLst>
              <a:ext uri="{FF2B5EF4-FFF2-40B4-BE49-F238E27FC236}">
                <a16:creationId xmlns:a16="http://schemas.microsoft.com/office/drawing/2014/main" id="{2A118C6B-DC51-4DC9-9CD5-788D0A780A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064597" y="1704755"/>
            <a:ext cx="1557775" cy="77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3">
            <a:extLst>
              <a:ext uri="{FF2B5EF4-FFF2-40B4-BE49-F238E27FC236}">
                <a16:creationId xmlns:a16="http://schemas.microsoft.com/office/drawing/2014/main" id="{2947CBC7-1301-48AF-9375-5E030B8DF8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2941463" y="2787716"/>
            <a:ext cx="1804043" cy="801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a:extLst>
              <a:ext uri="{FF2B5EF4-FFF2-40B4-BE49-F238E27FC236}">
                <a16:creationId xmlns:a16="http://schemas.microsoft.com/office/drawing/2014/main" id="{8A6BA2D6-161B-40E3-836B-BAAEC51721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2907978" y="4943036"/>
            <a:ext cx="1871012" cy="7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a:extLst>
              <a:ext uri="{FF2B5EF4-FFF2-40B4-BE49-F238E27FC236}">
                <a16:creationId xmlns:a16="http://schemas.microsoft.com/office/drawing/2014/main" id="{FAED2A39-4F85-484E-827A-21024EE917D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2932613" y="3865176"/>
            <a:ext cx="1821742" cy="68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3571" name="Straight Connector 30">
            <a:extLst>
              <a:ext uri="{FF2B5EF4-FFF2-40B4-BE49-F238E27FC236}">
                <a16:creationId xmlns:a16="http://schemas.microsoft.com/office/drawing/2014/main" id="{0FD0E4A0-783D-4DBE-B398-9A404AA81A7C}"/>
              </a:ext>
            </a:extLst>
          </p:cNvPr>
          <p:cNvCxnSpPr>
            <a:cxnSpLocks noChangeShapeType="1"/>
          </p:cNvCxnSpPr>
          <p:nvPr/>
        </p:nvCxnSpPr>
        <p:spPr bwMode="auto">
          <a:xfrm>
            <a:off x="5416550" y="1042988"/>
            <a:ext cx="7938" cy="47974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3572" name="Straight Connector 31">
            <a:extLst>
              <a:ext uri="{FF2B5EF4-FFF2-40B4-BE49-F238E27FC236}">
                <a16:creationId xmlns:a16="http://schemas.microsoft.com/office/drawing/2014/main" id="{0B0CB644-BA5F-493C-AA03-68149993236E}"/>
              </a:ext>
            </a:extLst>
          </p:cNvPr>
          <p:cNvCxnSpPr>
            <a:cxnSpLocks noChangeShapeType="1"/>
          </p:cNvCxnSpPr>
          <p:nvPr/>
        </p:nvCxnSpPr>
        <p:spPr bwMode="auto">
          <a:xfrm flipH="1">
            <a:off x="2347913" y="1042988"/>
            <a:ext cx="3175" cy="4797425"/>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3573" name="Straight Connector 35">
            <a:extLst>
              <a:ext uri="{FF2B5EF4-FFF2-40B4-BE49-F238E27FC236}">
                <a16:creationId xmlns:a16="http://schemas.microsoft.com/office/drawing/2014/main" id="{66AD8F9A-A4CE-4BCD-BFAA-CE595DC5FE79}"/>
              </a:ext>
            </a:extLst>
          </p:cNvPr>
          <p:cNvCxnSpPr>
            <a:cxnSpLocks noChangeShapeType="1"/>
          </p:cNvCxnSpPr>
          <p:nvPr/>
        </p:nvCxnSpPr>
        <p:spPr bwMode="auto">
          <a:xfrm>
            <a:off x="342900" y="26320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3574" name="Straight Connector 36">
            <a:extLst>
              <a:ext uri="{FF2B5EF4-FFF2-40B4-BE49-F238E27FC236}">
                <a16:creationId xmlns:a16="http://schemas.microsoft.com/office/drawing/2014/main" id="{5A9AE084-3E49-4C9D-9136-E7346B2F40B1}"/>
              </a:ext>
            </a:extLst>
          </p:cNvPr>
          <p:cNvCxnSpPr>
            <a:cxnSpLocks noChangeShapeType="1"/>
          </p:cNvCxnSpPr>
          <p:nvPr/>
        </p:nvCxnSpPr>
        <p:spPr bwMode="auto">
          <a:xfrm>
            <a:off x="342900" y="3687763"/>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3575" name="Straight Connector 37">
            <a:extLst>
              <a:ext uri="{FF2B5EF4-FFF2-40B4-BE49-F238E27FC236}">
                <a16:creationId xmlns:a16="http://schemas.microsoft.com/office/drawing/2014/main" id="{41BB6665-85F3-442A-BB91-1C518A1763A2}"/>
              </a:ext>
            </a:extLst>
          </p:cNvPr>
          <p:cNvCxnSpPr>
            <a:cxnSpLocks noChangeShapeType="1"/>
          </p:cNvCxnSpPr>
          <p:nvPr/>
        </p:nvCxnSpPr>
        <p:spPr bwMode="auto">
          <a:xfrm>
            <a:off x="342900" y="4765675"/>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3576" name="Straight Connector 38">
            <a:extLst>
              <a:ext uri="{FF2B5EF4-FFF2-40B4-BE49-F238E27FC236}">
                <a16:creationId xmlns:a16="http://schemas.microsoft.com/office/drawing/2014/main" id="{32CA2F52-C6F0-4E14-9894-5638FE7AEDAB}"/>
              </a:ext>
            </a:extLst>
          </p:cNvPr>
          <p:cNvCxnSpPr>
            <a:cxnSpLocks noChangeShapeType="1"/>
          </p:cNvCxnSpPr>
          <p:nvPr/>
        </p:nvCxnSpPr>
        <p:spPr bwMode="auto">
          <a:xfrm>
            <a:off x="342900" y="5843588"/>
            <a:ext cx="8462963"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3577" name="Straight Connector 42">
            <a:extLst>
              <a:ext uri="{FF2B5EF4-FFF2-40B4-BE49-F238E27FC236}">
                <a16:creationId xmlns:a16="http://schemas.microsoft.com/office/drawing/2014/main" id="{201591CE-FD85-4E10-89C6-2502723DC8D3}"/>
              </a:ext>
            </a:extLst>
          </p:cNvPr>
          <p:cNvCxnSpPr>
            <a:cxnSpLocks noChangeShapeType="1"/>
          </p:cNvCxnSpPr>
          <p:nvPr/>
        </p:nvCxnSpPr>
        <p:spPr bwMode="auto">
          <a:xfrm>
            <a:off x="350838" y="1562100"/>
            <a:ext cx="8462962"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sp>
        <p:nvSpPr>
          <p:cNvPr id="44" name="TextBox 43">
            <a:extLst>
              <a:ext uri="{FF2B5EF4-FFF2-40B4-BE49-F238E27FC236}">
                <a16:creationId xmlns:a16="http://schemas.microsoft.com/office/drawing/2014/main" id="{B09F47D6-FB50-4246-800E-D18C9E99F86D}"/>
              </a:ext>
            </a:extLst>
          </p:cNvPr>
          <p:cNvSpPr txBox="1">
            <a:spLocks noChangeArrowheads="1"/>
          </p:cNvSpPr>
          <p:nvPr/>
        </p:nvSpPr>
        <p:spPr bwMode="auto">
          <a:xfrm>
            <a:off x="5476875" y="4891088"/>
            <a:ext cx="33607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resistor whose resistance can change</a:t>
            </a:r>
          </a:p>
        </p:txBody>
      </p:sp>
      <p:pic>
        <p:nvPicPr>
          <p:cNvPr id="29" name="Picture 9" descr="notes_icon">
            <a:extLst>
              <a:ext uri="{FF2B5EF4-FFF2-40B4-BE49-F238E27FC236}">
                <a16:creationId xmlns:a16="http://schemas.microsoft.com/office/drawing/2014/main" id="{CA0B927A-C385-403A-9EEC-9E2B57B2EA0E}"/>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30" name="Picture 19">
            <a:hlinkClick r:id="" action="ppaction://hlinkshowjump?jump=nextslide"/>
            <a:extLst>
              <a:ext uri="{FF2B5EF4-FFF2-40B4-BE49-F238E27FC236}">
                <a16:creationId xmlns:a16="http://schemas.microsoft.com/office/drawing/2014/main" id="{39AF1CB8-57A6-4958-A1E9-BC8A38798671}"/>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7" grpId="0"/>
      <p:bldP spid="19" grpId="0"/>
      <p:bldP spid="20" grpId="0"/>
      <p:bldP spid="44"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16082</TotalTime>
  <Words>1962</Words>
  <Application>Microsoft Office PowerPoint</Application>
  <PresentationFormat>On-screen Show (4:3)</PresentationFormat>
  <Paragraphs>249</Paragraphs>
  <Slides>24</Slides>
  <Notes>24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Wingdings</vt:lpstr>
      <vt:lpstr>Arial</vt:lpstr>
      <vt:lpstr>Wingdings 2</vt:lpstr>
      <vt:lpstr>1_Default Design</vt:lpstr>
      <vt:lpstr>6_Default Design</vt:lpstr>
      <vt:lpstr>Electrical Circuits</vt:lpstr>
      <vt:lpstr>Information</vt:lpstr>
      <vt:lpstr>What is an electric circuit?</vt:lpstr>
      <vt:lpstr>How can we model electric circuits?</vt:lpstr>
      <vt:lpstr>What is the formula for current?</vt:lpstr>
      <vt:lpstr>Calculating current</vt:lpstr>
      <vt:lpstr>Potential difference</vt:lpstr>
      <vt:lpstr>What are circuit diagrams?</vt:lpstr>
      <vt:lpstr>Circuit components</vt:lpstr>
      <vt:lpstr>Circuit components</vt:lpstr>
      <vt:lpstr>Circuit components</vt:lpstr>
      <vt:lpstr>Circuit components</vt:lpstr>
      <vt:lpstr>More about components</vt:lpstr>
      <vt:lpstr>Building a circuit</vt:lpstr>
      <vt:lpstr>How does current flow around a circuit?</vt:lpstr>
      <vt:lpstr>How does current flow around a circuit?</vt:lpstr>
      <vt:lpstr>How does current flow around a circuit?</vt:lpstr>
      <vt:lpstr>What is a short circuit?</vt:lpstr>
      <vt:lpstr>What is conventional current?</vt:lpstr>
      <vt:lpstr>Representing current direction</vt:lpstr>
      <vt:lpstr>Different electricity sources</vt:lpstr>
      <vt:lpstr>How can battery voltage be increased?</vt:lpstr>
      <vt:lpstr>Drawing a circuit diagram</vt:lpstr>
      <vt:lpstr>Which circuit diagram?</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Circuits</dc:title>
  <dc:subject>Boardworks High School Physical Science</dc:subject>
  <dc:creator>Boardworks</dc:creator>
  <cp:lastModifiedBy>Tim Crilly</cp:lastModifiedBy>
  <cp:revision>685</cp:revision>
  <dcterms:created xsi:type="dcterms:W3CDTF">2003-10-06T13:07:42Z</dcterms:created>
  <dcterms:modified xsi:type="dcterms:W3CDTF">2019-01-31T15:30:12Z</dcterms:modified>
</cp:coreProperties>
</file>