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1.xml" ContentType="application/vnd.ms-office.activeX+xml"/>
  <Override PartName="/ppt/notesSlides/notesSlide9.xml" ContentType="application/vnd.openxmlformats-officedocument.presentationml.notesSlide+xml"/>
  <Override PartName="/ppt/activeX/activeX2.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77" r:id="rId1"/>
    <p:sldMasterId id="2147485092" r:id="rId2"/>
  </p:sldMasterIdLst>
  <p:notesMasterIdLst>
    <p:notesMasterId r:id="rId21"/>
  </p:notesMasterIdLst>
  <p:handoutMasterIdLst>
    <p:handoutMasterId r:id="rId22"/>
  </p:handoutMasterIdLst>
  <p:sldIdLst>
    <p:sldId id="430" r:id="rId3"/>
    <p:sldId id="534" r:id="rId4"/>
    <p:sldId id="505" r:id="rId5"/>
    <p:sldId id="530" r:id="rId6"/>
    <p:sldId id="490" r:id="rId7"/>
    <p:sldId id="493" r:id="rId8"/>
    <p:sldId id="488" r:id="rId9"/>
    <p:sldId id="489" r:id="rId10"/>
    <p:sldId id="491" r:id="rId11"/>
    <p:sldId id="487" r:id="rId12"/>
    <p:sldId id="526" r:id="rId13"/>
    <p:sldId id="509" r:id="rId14"/>
    <p:sldId id="501" r:id="rId15"/>
    <p:sldId id="532" r:id="rId16"/>
    <p:sldId id="531" r:id="rId17"/>
    <p:sldId id="533" r:id="rId18"/>
    <p:sldId id="513" r:id="rId19"/>
    <p:sldId id="514" r:id="rId20"/>
  </p:sldIdLst>
  <p:sldSz cx="9144000" cy="6858000" type="screen4x3"/>
  <p:notesSz cx="6858000" cy="9296400"/>
  <p:embeddedFontLst>
    <p:embeddedFont>
      <p:font typeface="Wingdings 2" panose="05020102010507070707" pitchFamily="18" charset="2"/>
      <p:regular r:id="rId23"/>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orient="horz" pos="3876">
          <p15:clr>
            <a:srgbClr val="A4A3A4"/>
          </p15:clr>
        </p15:guide>
        <p15:guide id="3" pos="5420" userDrawn="1">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5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6DA6"/>
    <a:srgbClr val="BEDAF0"/>
    <a:srgbClr val="010066"/>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728" autoAdjust="0"/>
  </p:normalViewPr>
  <p:slideViewPr>
    <p:cSldViewPr snapToGrid="0">
      <p:cViewPr>
        <p:scale>
          <a:sx n="85" d="100"/>
          <a:sy n="85" d="100"/>
        </p:scale>
        <p:origin x="618" y="150"/>
      </p:cViewPr>
      <p:guideLst>
        <p:guide orient="horz" pos="504"/>
        <p:guide orient="horz" pos="3876"/>
        <p:guide pos="5420"/>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5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E44475D9-1824-474B-AB9A-7A451276B36B}"/>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78A7561-BEFE-434D-8646-14ABFF53D025}" type="slidenum">
              <a:rPr lang="en-GB" altLang="en-US"/>
              <a:pPr/>
              <a:t>‹#›</a:t>
            </a:fld>
            <a:endParaRPr lang="en-GB" altLang="en-US"/>
          </a:p>
        </p:txBody>
      </p:sp>
      <p:sp>
        <p:nvSpPr>
          <p:cNvPr id="5" name="Rectangle 7">
            <a:extLst>
              <a:ext uri="{FF2B5EF4-FFF2-40B4-BE49-F238E27FC236}">
                <a16:creationId xmlns:a16="http://schemas.microsoft.com/office/drawing/2014/main" id="{99D612B9-C2E1-4CA2-AB84-325D6D6B0FA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8F90259C-5CFD-45C8-A225-9F2BDF69838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611461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0FD7F7CC-C42E-4DFA-B19C-779B442F429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6E82973-715D-465B-B7BE-AD50780AB8E1}"/>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D54C996-FDB8-4E7C-9B14-30DAF148BA0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67599BB-DA88-47B0-80AB-CAC0509B5308}" type="slidenum">
              <a:rPr lang="en-US" altLang="en-US"/>
              <a:pPr/>
              <a:t>‹#›</a:t>
            </a:fld>
            <a:endParaRPr lang="en-US" altLang="en-US"/>
          </a:p>
        </p:txBody>
      </p:sp>
      <p:sp>
        <p:nvSpPr>
          <p:cNvPr id="7" name="Rectangle 9">
            <a:extLst>
              <a:ext uri="{FF2B5EF4-FFF2-40B4-BE49-F238E27FC236}">
                <a16:creationId xmlns:a16="http://schemas.microsoft.com/office/drawing/2014/main" id="{756A1936-EDB1-4AB0-A980-FCD11BF4CD14}"/>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761B5AD4-205C-4D9B-A71F-8C53BA7061A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33461330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6E9E7BB5-AE04-44C8-8F34-52BE63E9D6D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475F8507-CCE0-4AA5-A6CF-712ABA031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AD8FFFA8-D3FA-4D84-99EE-9D8FC8D4FB50}"/>
              </a:ext>
            </a:extLst>
          </p:cNvPr>
          <p:cNvSpPr>
            <a:spLocks noGrp="1"/>
          </p:cNvSpPr>
          <p:nvPr>
            <p:ph type="sldNum" sz="quarter" idx="10"/>
          </p:nvPr>
        </p:nvSpPr>
        <p:spPr/>
        <p:txBody>
          <a:bodyPr/>
          <a:lstStyle/>
          <a:p>
            <a:fld id="{A67599BB-DA88-47B0-80AB-CAC0509B5308}"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D545E847-A6BE-4D72-8AB2-74F4AC69254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6550F436-B806-4FFD-B0D1-19F89BADB1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virtual experiment consists of a circuit, with a battery, voltmeter and ammeter. The three components to choose from are a motor, a light bulb and a resistor. You could ask students to check the power calculated is accurate, using the values given and the formula P = VI, or to rank the components from least to most power consuming. </a:t>
            </a:r>
          </a:p>
        </p:txBody>
      </p:sp>
      <p:sp>
        <p:nvSpPr>
          <p:cNvPr id="3" name="Slide Number Placeholder 2">
            <a:extLst>
              <a:ext uri="{FF2B5EF4-FFF2-40B4-BE49-F238E27FC236}">
                <a16:creationId xmlns:a16="http://schemas.microsoft.com/office/drawing/2014/main" id="{0EB3C33D-562D-457A-875A-9D7CD3854C32}"/>
              </a:ext>
            </a:extLst>
          </p:cNvPr>
          <p:cNvSpPr>
            <a:spLocks noGrp="1"/>
          </p:cNvSpPr>
          <p:nvPr>
            <p:ph type="sldNum" sz="quarter" idx="10"/>
          </p:nvPr>
        </p:nvSpPr>
        <p:spPr/>
        <p:txBody>
          <a:bodyPr/>
          <a:lstStyle/>
          <a:p>
            <a:fld id="{A67599BB-DA88-47B0-80AB-CAC0509B5308}"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A8D91CF5-09C6-4916-8729-FB559A65DCDA}"/>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0A85A54A-BD73-4A68-B3BA-2E33E6C814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3" name="Slide Number Placeholder 2">
            <a:extLst>
              <a:ext uri="{FF2B5EF4-FFF2-40B4-BE49-F238E27FC236}">
                <a16:creationId xmlns:a16="http://schemas.microsoft.com/office/drawing/2014/main" id="{7480163F-A746-4B75-B8B0-7F7E2E612013}"/>
              </a:ext>
            </a:extLst>
          </p:cNvPr>
          <p:cNvSpPr>
            <a:spLocks noGrp="1"/>
          </p:cNvSpPr>
          <p:nvPr>
            <p:ph type="sldNum" sz="quarter" idx="10"/>
          </p:nvPr>
        </p:nvSpPr>
        <p:spPr/>
        <p:txBody>
          <a:bodyPr/>
          <a:lstStyle/>
          <a:p>
            <a:fld id="{A67599BB-DA88-47B0-80AB-CAC0509B5308}"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81E02BF0-C9A0-49EE-9B4C-F3082671FEA8}"/>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462A06B4-A179-401E-8EEB-F71B6288B6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If a higher resistance bulb was used, assuming that the current did not change, the power consumption would increase. In this case, the power consumption would increase to 108 W. Students should be able to recognize that doubling the resistance has doubled the amount of energy transferred.</a:t>
            </a:r>
          </a:p>
          <a:p>
            <a:pPr eaLnBrk="1" hangingPunct="1">
              <a:spcBef>
                <a:spcPts val="432"/>
              </a:spcBef>
            </a:pPr>
            <a:endParaRPr lang="en-GB" altLang="en-US" dirty="0">
              <a:latin typeface="Arial" panose="020B0604020202020204" pitchFamily="34" charset="0"/>
            </a:endParaRPr>
          </a:p>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 Diego </a:t>
            </a:r>
            <a:r>
              <a:rPr lang="en-GB" altLang="en-US" dirty="0" err="1">
                <a:latin typeface="Arial" panose="020B0604020202020204" pitchFamily="34" charset="0"/>
              </a:rPr>
              <a:t>Cervo</a:t>
            </a:r>
            <a:r>
              <a:rPr lang="en-GB" altLang="en-US" dirty="0">
                <a:latin typeface="Arial" panose="020B0604020202020204" pitchFamily="34" charset="0"/>
              </a:rPr>
              <a:t>, shutterstock.com 2018</a:t>
            </a:r>
          </a:p>
        </p:txBody>
      </p:sp>
      <p:sp>
        <p:nvSpPr>
          <p:cNvPr id="3" name="Slide Number Placeholder 2">
            <a:extLst>
              <a:ext uri="{FF2B5EF4-FFF2-40B4-BE49-F238E27FC236}">
                <a16:creationId xmlns:a16="http://schemas.microsoft.com/office/drawing/2014/main" id="{7273986E-8D85-43A9-811B-4A8ECB8E45E7}"/>
              </a:ext>
            </a:extLst>
          </p:cNvPr>
          <p:cNvSpPr>
            <a:spLocks noGrp="1"/>
          </p:cNvSpPr>
          <p:nvPr>
            <p:ph type="sldNum" sz="quarter" idx="10"/>
          </p:nvPr>
        </p:nvSpPr>
        <p:spPr/>
        <p:txBody>
          <a:bodyPr/>
          <a:lstStyle/>
          <a:p>
            <a:fld id="{A67599BB-DA88-47B0-80AB-CAC0509B5308}"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DFC9AD0D-FD1A-4555-969C-2BFC979CEED1}"/>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DC7973EC-38B0-49EA-A769-8D1623359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For more information about motors and speakers, please refer to the </a:t>
            </a:r>
            <a:r>
              <a:rPr lang="en-GB" altLang="en-US" i="1" dirty="0">
                <a:latin typeface="Arial" panose="020B0604020202020204" pitchFamily="34" charset="0"/>
              </a:rPr>
              <a:t>Motors </a:t>
            </a:r>
            <a:r>
              <a:rPr lang="en-GB" altLang="en-US" dirty="0">
                <a:latin typeface="Arial" panose="020B0604020202020204" pitchFamily="34" charset="0"/>
              </a:rPr>
              <a:t>and the </a:t>
            </a:r>
            <a:r>
              <a:rPr lang="en-GB" altLang="en-US" i="1" dirty="0" err="1">
                <a:latin typeface="Arial" panose="020B0604020202020204" pitchFamily="34" charset="0"/>
              </a:rPr>
              <a:t>The</a:t>
            </a:r>
            <a:r>
              <a:rPr lang="en-GB" altLang="en-US" i="1" dirty="0">
                <a:latin typeface="Arial" panose="020B0604020202020204" pitchFamily="34" charset="0"/>
              </a:rPr>
              <a:t> Generator Effect</a:t>
            </a:r>
            <a:r>
              <a:rPr lang="en-GB" altLang="en-US" dirty="0">
                <a:latin typeface="Arial" panose="020B0604020202020204" pitchFamily="34" charset="0"/>
              </a:rPr>
              <a:t> presentations respectively.</a:t>
            </a:r>
          </a:p>
        </p:txBody>
      </p:sp>
      <p:sp>
        <p:nvSpPr>
          <p:cNvPr id="3" name="Slide Number Placeholder 2">
            <a:extLst>
              <a:ext uri="{FF2B5EF4-FFF2-40B4-BE49-F238E27FC236}">
                <a16:creationId xmlns:a16="http://schemas.microsoft.com/office/drawing/2014/main" id="{3B802C21-387A-498F-856A-DF2C2571E613}"/>
              </a:ext>
            </a:extLst>
          </p:cNvPr>
          <p:cNvSpPr>
            <a:spLocks noGrp="1"/>
          </p:cNvSpPr>
          <p:nvPr>
            <p:ph type="sldNum" sz="quarter" idx="10"/>
          </p:nvPr>
        </p:nvSpPr>
        <p:spPr/>
        <p:txBody>
          <a:bodyPr/>
          <a:lstStyle/>
          <a:p>
            <a:fld id="{A67599BB-DA88-47B0-80AB-CAC0509B5308}"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46015FF1-C24A-42B9-8A9E-88C9B82B6DB4}"/>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87FAD2EE-EFFD-4BB9-ADCE-46AE891B06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To extend this slide, students could be asked to identify other household items that use resistance in this way.</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For more information about resistors, please refer to the </a:t>
            </a:r>
            <a:r>
              <a:rPr lang="en-GB" altLang="en-US" i="1" dirty="0">
                <a:latin typeface="Arial" panose="020B0604020202020204" pitchFamily="34" charset="0"/>
              </a:rPr>
              <a:t>Resistors</a:t>
            </a:r>
            <a:r>
              <a:rPr lang="en-GB" altLang="en-US" dirty="0">
                <a:latin typeface="Arial" panose="020B0604020202020204" pitchFamily="34" charset="0"/>
              </a:rPr>
              <a:t> presentation.</a:t>
            </a:r>
          </a:p>
        </p:txBody>
      </p:sp>
      <p:sp>
        <p:nvSpPr>
          <p:cNvPr id="3" name="Slide Number Placeholder 2">
            <a:extLst>
              <a:ext uri="{FF2B5EF4-FFF2-40B4-BE49-F238E27FC236}">
                <a16:creationId xmlns:a16="http://schemas.microsoft.com/office/drawing/2014/main" id="{72A29EC4-7E43-4A8E-AA03-81BFC390CE38}"/>
              </a:ext>
            </a:extLst>
          </p:cNvPr>
          <p:cNvSpPr>
            <a:spLocks noGrp="1"/>
          </p:cNvSpPr>
          <p:nvPr>
            <p:ph type="sldNum" sz="quarter" idx="10"/>
          </p:nvPr>
        </p:nvSpPr>
        <p:spPr/>
        <p:txBody>
          <a:bodyPr/>
          <a:lstStyle/>
          <a:p>
            <a:fld id="{A67599BB-DA88-47B0-80AB-CAC0509B5308}"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22F1156-83EF-49ED-9757-27CAEF70BAEF}"/>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FC8E58F1-2738-4D91-9A25-E8A3040C52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BFC8AD7A-FC5A-4770-870C-9380ED0628F9}"/>
              </a:ext>
            </a:extLst>
          </p:cNvPr>
          <p:cNvSpPr>
            <a:spLocks noGrp="1"/>
          </p:cNvSpPr>
          <p:nvPr>
            <p:ph type="sldNum" sz="quarter" idx="10"/>
          </p:nvPr>
        </p:nvSpPr>
        <p:spPr/>
        <p:txBody>
          <a:bodyPr/>
          <a:lstStyle/>
          <a:p>
            <a:fld id="{A67599BB-DA88-47B0-80AB-CAC0509B5308}"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E7FD728-FD54-443D-9C76-19ABAED89B45}"/>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3673A501-A8B3-449E-9B56-71E6BB74EE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Students could be encouraged to make comparisons between their appliances.</a:t>
            </a:r>
          </a:p>
          <a:p>
            <a:pPr>
              <a:spcBef>
                <a:spcPts val="432"/>
              </a:spcBef>
            </a:pPr>
            <a:endParaRPr lang="en-GB" altLang="en-US" dirty="0">
              <a:latin typeface="Arial" panose="020B0604020202020204" pitchFamily="34" charset="0"/>
            </a:endParaRPr>
          </a:p>
          <a:p>
            <a:pPr>
              <a:spcBef>
                <a:spcPts val="432"/>
              </a:spcBef>
            </a:pPr>
            <a:r>
              <a:rPr lang="en-GB" altLang="en-US" dirty="0">
                <a:latin typeface="Arial" panose="020B0604020202020204" pitchFamily="34" charset="0"/>
              </a:rPr>
              <a:t>This may be a good opportunity to remind students that most appliances transfer electrical energy into multiple different forms of energy, some of which are useful, and some of which are not. </a:t>
            </a:r>
          </a:p>
          <a:p>
            <a:pPr>
              <a:spcBef>
                <a:spcPts val="432"/>
              </a:spcBef>
            </a:pPr>
            <a:endParaRPr lang="en-GB" altLang="en-US" dirty="0">
              <a:latin typeface="Arial" panose="020B0604020202020204" pitchFamily="34" charset="0"/>
            </a:endParaRPr>
          </a:p>
          <a:p>
            <a:pPr>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haveseen</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1DC51B2B-2492-4091-8AAF-E65F82341D6D}"/>
              </a:ext>
            </a:extLst>
          </p:cNvPr>
          <p:cNvSpPr>
            <a:spLocks noGrp="1"/>
          </p:cNvSpPr>
          <p:nvPr>
            <p:ph type="sldNum" sz="quarter" idx="10"/>
          </p:nvPr>
        </p:nvSpPr>
        <p:spPr/>
        <p:txBody>
          <a:bodyPr/>
          <a:lstStyle/>
          <a:p>
            <a:fld id="{A67599BB-DA88-47B0-80AB-CAC0509B5308}"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Image Placeholder 1">
            <a:extLst>
              <a:ext uri="{FF2B5EF4-FFF2-40B4-BE49-F238E27FC236}">
                <a16:creationId xmlns:a16="http://schemas.microsoft.com/office/drawing/2014/main" id="{064C28D3-C8DD-4D6F-AF03-FDD2CA9C12DF}"/>
              </a:ext>
            </a:extLst>
          </p:cNvPr>
          <p:cNvSpPr>
            <a:spLocks noGrp="1" noRot="1" noChangeAspect="1" noTextEdit="1"/>
          </p:cNvSpPr>
          <p:nvPr>
            <p:ph type="sldImg"/>
          </p:nvPr>
        </p:nvSpPr>
        <p:spPr>
          <a:ln/>
        </p:spPr>
      </p:sp>
      <p:sp>
        <p:nvSpPr>
          <p:cNvPr id="51204" name="Notes Placeholder 2">
            <a:extLst>
              <a:ext uri="{FF2B5EF4-FFF2-40B4-BE49-F238E27FC236}">
                <a16:creationId xmlns:a16="http://schemas.microsoft.com/office/drawing/2014/main" id="{E722E863-FA0F-405A-9946-1B6CF9A99D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Students may not be aware or may need to be reminded that “M” represents mega, i.e. million.</a:t>
            </a:r>
          </a:p>
          <a:p>
            <a:pPr eaLnBrk="1" hangingPunct="1">
              <a:spcBef>
                <a:spcPts val="432"/>
              </a:spcBef>
            </a:pPr>
            <a:endParaRPr lang="en-GB" altLang="en-US" dirty="0">
              <a:latin typeface="Arial" panose="020B0604020202020204" pitchFamily="34" charset="0"/>
            </a:endParaRPr>
          </a:p>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A2ABD15B-A2CD-4B1D-9FE8-2AD873710402}"/>
              </a:ext>
            </a:extLst>
          </p:cNvPr>
          <p:cNvSpPr>
            <a:spLocks noGrp="1"/>
          </p:cNvSpPr>
          <p:nvPr>
            <p:ph type="sldNum" sz="quarter" idx="10"/>
          </p:nvPr>
        </p:nvSpPr>
        <p:spPr/>
        <p:txBody>
          <a:bodyPr/>
          <a:lstStyle/>
          <a:p>
            <a:fld id="{A67599BB-DA88-47B0-80AB-CAC0509B5308}"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Image Placeholder 1">
            <a:extLst>
              <a:ext uri="{FF2B5EF4-FFF2-40B4-BE49-F238E27FC236}">
                <a16:creationId xmlns:a16="http://schemas.microsoft.com/office/drawing/2014/main" id="{FD7DD369-3A8E-475F-905A-73C0FDF10E0F}"/>
              </a:ext>
            </a:extLst>
          </p:cNvPr>
          <p:cNvSpPr>
            <a:spLocks noGrp="1" noRot="1" noChangeAspect="1" noTextEdit="1"/>
          </p:cNvSpPr>
          <p:nvPr>
            <p:ph type="sldImg"/>
          </p:nvPr>
        </p:nvSpPr>
        <p:spPr>
          <a:ln/>
        </p:spPr>
      </p:sp>
      <p:sp>
        <p:nvSpPr>
          <p:cNvPr id="52228" name="Notes Placeholder 2">
            <a:extLst>
              <a:ext uri="{FF2B5EF4-FFF2-40B4-BE49-F238E27FC236}">
                <a16:creationId xmlns:a16="http://schemas.microsoft.com/office/drawing/2014/main" id="{18BF111B-5437-46C6-A3BA-D4D7D3F2EA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C5A73EEE-0318-4546-A92A-C234AA61BADC}"/>
              </a:ext>
            </a:extLst>
          </p:cNvPr>
          <p:cNvSpPr>
            <a:spLocks noGrp="1"/>
          </p:cNvSpPr>
          <p:nvPr>
            <p:ph type="sldNum" sz="quarter" idx="10"/>
          </p:nvPr>
        </p:nvSpPr>
        <p:spPr/>
        <p:txBody>
          <a:bodyPr/>
          <a:lstStyle/>
          <a:p>
            <a:fld id="{A67599BB-DA88-47B0-80AB-CAC0509B5308}" type="slidenum">
              <a:rPr lang="en-US" altLang="en-US" smtClean="0"/>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96C14E-A127-4AEF-8F95-E6AEE425785A}"/>
              </a:ext>
            </a:extLst>
          </p:cNvPr>
          <p:cNvSpPr>
            <a:spLocks noGrp="1"/>
          </p:cNvSpPr>
          <p:nvPr>
            <p:ph type="sldNum" sz="quarter" idx="10"/>
          </p:nvPr>
        </p:nvSpPr>
        <p:spPr/>
        <p:txBody>
          <a:bodyPr/>
          <a:lstStyle/>
          <a:p>
            <a:fld id="{A67599BB-DA88-47B0-80AB-CAC0509B5308}" type="slidenum">
              <a:rPr lang="en-US" altLang="en-US" smtClean="0"/>
              <a:pPr/>
              <a:t>2</a:t>
            </a:fld>
            <a:endParaRPr lang="en-US" altLang="en-US"/>
          </a:p>
        </p:txBody>
      </p:sp>
    </p:spTree>
    <p:extLst>
      <p:ext uri="{BB962C8B-B14F-4D97-AF65-F5344CB8AC3E}">
        <p14:creationId xmlns:p14="http://schemas.microsoft.com/office/powerpoint/2010/main" val="2234389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E85C8430-47E0-473E-8C62-994AAFBB418F}"/>
              </a:ext>
            </a:extLst>
          </p:cNvPr>
          <p:cNvSpPr>
            <a:spLocks noGrp="1" noRot="1" noChangeAspect="1" noChangeArrowheads="1" noTextEdit="1"/>
          </p:cNvSpPr>
          <p:nvPr>
            <p:ph type="sldImg"/>
          </p:nvPr>
        </p:nvSpPr>
        <p:spPr>
          <a:ln/>
        </p:spPr>
      </p:sp>
      <p:sp>
        <p:nvSpPr>
          <p:cNvPr id="34821" name="Rectangle 3">
            <a:extLst>
              <a:ext uri="{FF2B5EF4-FFF2-40B4-BE49-F238E27FC236}">
                <a16:creationId xmlns:a16="http://schemas.microsoft.com/office/drawing/2014/main" id="{6B6821F6-9A27-405C-8A61-E53491C67B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32"/>
              </a:spcBef>
            </a:pPr>
            <a:r>
              <a:rPr lang="en-GB" altLang="en-US" b="1" dirty="0">
                <a:latin typeface="Arial" panose="020B0604020202020204" pitchFamily="34" charset="0"/>
              </a:rPr>
              <a:t>Teacher notes</a:t>
            </a:r>
          </a:p>
          <a:p>
            <a:pPr eaLnBrk="1" hangingPunct="1">
              <a:spcBef>
                <a:spcPts val="432"/>
              </a:spcBef>
            </a:pPr>
            <a:r>
              <a:rPr lang="en-GB" altLang="en-US" dirty="0">
                <a:latin typeface="Arial" panose="020B0604020202020204" pitchFamily="34" charset="0"/>
              </a:rPr>
              <a:t>For more information about power, please refer to the </a:t>
            </a:r>
            <a:r>
              <a:rPr lang="en-GB" altLang="en-US" i="1" dirty="0">
                <a:latin typeface="Arial" panose="020B0604020202020204" pitchFamily="34" charset="0"/>
              </a:rPr>
              <a:t>Work and Power </a:t>
            </a:r>
            <a:r>
              <a:rPr lang="en-GB" altLang="en-US" dirty="0">
                <a:latin typeface="Arial" panose="020B0604020202020204" pitchFamily="34" charset="0"/>
              </a:rPr>
              <a:t>presentation.</a:t>
            </a:r>
          </a:p>
          <a:p>
            <a:pPr eaLnBrk="1" hangingPunct="1">
              <a:spcBef>
                <a:spcPts val="432"/>
              </a:spcBef>
            </a:pPr>
            <a:endParaRPr lang="en-GB" altLang="en-US" b="1" dirty="0">
              <a:latin typeface="Arial" panose="020B0604020202020204" pitchFamily="34" charset="0"/>
            </a:endParaRPr>
          </a:p>
          <a:p>
            <a:pPr marL="0" marR="0" lvl="0" indent="0" algn="l" defTabSz="914400" rtl="0" eaLnBrk="1" fontAlgn="base" latinLnBrk="0" hangingPunct="1">
              <a:lnSpc>
                <a:spcPct val="100000"/>
              </a:lnSpc>
              <a:spcBef>
                <a:spcPts val="432"/>
              </a:spcBef>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Electrical Power</a:t>
            </a:r>
            <a:r>
              <a:rPr lang="en-GB" altLang="en-US" dirty="0">
                <a:latin typeface="Arial" panose="020B0604020202020204" pitchFamily="34" charset="0"/>
              </a:rPr>
              <a:t>.</a:t>
            </a:r>
          </a:p>
          <a:p>
            <a:pPr eaLnBrk="1" hangingPunct="1">
              <a:spcBef>
                <a:spcPts val="432"/>
              </a:spcBef>
            </a:pPr>
            <a:endParaRPr lang="en-GB" altLang="en-US" b="1" dirty="0">
              <a:latin typeface="Arial" panose="020B0604020202020204" pitchFamily="34" charset="0"/>
            </a:endParaRPr>
          </a:p>
          <a:p>
            <a:pPr eaLnBrk="1" hangingPunct="1">
              <a:spcBef>
                <a:spcPts val="432"/>
              </a:spcBef>
            </a:pPr>
            <a:r>
              <a:rPr lang="en-GB" altLang="en-US" b="1" dirty="0">
                <a:latin typeface="Arial" panose="020B0604020202020204" pitchFamily="34" charset="0"/>
              </a:rPr>
              <a:t>Photo credit:</a:t>
            </a:r>
            <a:r>
              <a:rPr lang="en-GB" altLang="en-US" dirty="0">
                <a:latin typeface="Arial" panose="020B0604020202020204" pitchFamily="34" charset="0"/>
              </a:rPr>
              <a:t> © Morgan Lane Photography, shutterstock.com 2018</a:t>
            </a:r>
          </a:p>
        </p:txBody>
      </p:sp>
      <p:sp>
        <p:nvSpPr>
          <p:cNvPr id="3" name="Slide Number Placeholder 2">
            <a:extLst>
              <a:ext uri="{FF2B5EF4-FFF2-40B4-BE49-F238E27FC236}">
                <a16:creationId xmlns:a16="http://schemas.microsoft.com/office/drawing/2014/main" id="{D893D04B-73C3-4009-A1FE-61935647111E}"/>
              </a:ext>
            </a:extLst>
          </p:cNvPr>
          <p:cNvSpPr>
            <a:spLocks noGrp="1"/>
          </p:cNvSpPr>
          <p:nvPr>
            <p:ph type="sldNum" sz="quarter" idx="10"/>
          </p:nvPr>
        </p:nvSpPr>
        <p:spPr/>
        <p:txBody>
          <a:bodyPr/>
          <a:lstStyle/>
          <a:p>
            <a:fld id="{A67599BB-DA88-47B0-80AB-CAC0509B5308}"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60E3645-CF93-45B5-A7A4-C52F094DFAE7}"/>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001AC77F-BA17-4C0D-ABDD-BD577625FA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cs typeface="Arial" panose="020B0604020202020204" pitchFamily="34" charset="0"/>
              </a:rPr>
              <a:t>Teacher notes</a:t>
            </a:r>
          </a:p>
          <a:p>
            <a:pPr>
              <a:spcBef>
                <a:spcPts val="432"/>
              </a:spcBef>
            </a:pPr>
            <a:r>
              <a:rPr lang="en-GB" altLang="en-US" dirty="0">
                <a:latin typeface="Arial" panose="020B0604020202020204" pitchFamily="34" charset="0"/>
                <a:cs typeface="Arial" panose="020B0604020202020204" pitchFamily="34" charset="0"/>
              </a:rPr>
              <a:t>Note that the arrows are showing the direction of conventional current, rather than electron flow. </a:t>
            </a:r>
            <a:br>
              <a:rPr lang="en-GB" altLang="en-US" dirty="0">
                <a:latin typeface="Arial" panose="020B0604020202020204" pitchFamily="34" charset="0"/>
                <a:cs typeface="Arial" panose="020B0604020202020204" pitchFamily="34" charset="0"/>
              </a:rPr>
            </a:br>
            <a:br>
              <a:rPr lang="en-GB" altLang="en-US" dirty="0">
                <a:latin typeface="Arial" panose="020B0604020202020204" pitchFamily="34" charset="0"/>
                <a:cs typeface="Arial" panose="020B0604020202020204" pitchFamily="34" charset="0"/>
              </a:rPr>
            </a:br>
            <a:r>
              <a:rPr lang="en-GB" altLang="en-US" dirty="0">
                <a:latin typeface="Arial" panose="020B0604020202020204" pitchFamily="34" charset="0"/>
                <a:cs typeface="Arial" panose="020B0604020202020204" pitchFamily="34" charset="0"/>
              </a:rPr>
              <a:t>Students may need reminding that energy is only ever transferred from one form to another, and cannot be created or destroyed. For more information about the conservation of energy and work, please refer to the </a:t>
            </a:r>
            <a:r>
              <a:rPr lang="en-GB" altLang="en-US" i="1" dirty="0">
                <a:latin typeface="Arial" panose="020B0604020202020204" pitchFamily="34" charset="0"/>
                <a:cs typeface="Arial" panose="020B0604020202020204" pitchFamily="34" charset="0"/>
              </a:rPr>
              <a:t>Energy Transfers </a:t>
            </a:r>
            <a:r>
              <a:rPr lang="en-GB" altLang="en-US" dirty="0">
                <a:latin typeface="Arial" panose="020B0604020202020204" pitchFamily="34" charset="0"/>
                <a:cs typeface="Arial" panose="020B0604020202020204" pitchFamily="34" charset="0"/>
              </a:rPr>
              <a:t>and </a:t>
            </a:r>
            <a:r>
              <a:rPr lang="en-GB" altLang="en-US" i="1" dirty="0">
                <a:latin typeface="Arial" panose="020B0604020202020204" pitchFamily="34" charset="0"/>
                <a:cs typeface="Arial" panose="020B0604020202020204" pitchFamily="34" charset="0"/>
              </a:rPr>
              <a:t>Work and Power </a:t>
            </a:r>
            <a:r>
              <a:rPr lang="en-GB" altLang="en-US" dirty="0">
                <a:latin typeface="Arial" panose="020B0604020202020204" pitchFamily="34" charset="0"/>
                <a:cs typeface="Arial" panose="020B0604020202020204" pitchFamily="34" charset="0"/>
              </a:rPr>
              <a:t>presentations respectively.</a:t>
            </a:r>
          </a:p>
        </p:txBody>
      </p:sp>
      <p:sp>
        <p:nvSpPr>
          <p:cNvPr id="3" name="Slide Number Placeholder 2">
            <a:extLst>
              <a:ext uri="{FF2B5EF4-FFF2-40B4-BE49-F238E27FC236}">
                <a16:creationId xmlns:a16="http://schemas.microsoft.com/office/drawing/2014/main" id="{A6074C88-0FEB-4657-B4F8-A905EF31908A}"/>
              </a:ext>
            </a:extLst>
          </p:cNvPr>
          <p:cNvSpPr>
            <a:spLocks noGrp="1"/>
          </p:cNvSpPr>
          <p:nvPr>
            <p:ph type="sldNum" sz="quarter" idx="10"/>
          </p:nvPr>
        </p:nvSpPr>
        <p:spPr/>
        <p:txBody>
          <a:bodyPr/>
          <a:lstStyle/>
          <a:p>
            <a:fld id="{A67599BB-DA88-47B0-80AB-CAC0509B5308}"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8B07C109-B736-4535-AB30-4A1E1378BADA}"/>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7D4C61D-729E-43A7-9133-AAE406A39E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3" name="Slide Number Placeholder 2">
            <a:extLst>
              <a:ext uri="{FF2B5EF4-FFF2-40B4-BE49-F238E27FC236}">
                <a16:creationId xmlns:a16="http://schemas.microsoft.com/office/drawing/2014/main" id="{283B6E66-E809-4876-85A6-26D492E7EEB5}"/>
              </a:ext>
            </a:extLst>
          </p:cNvPr>
          <p:cNvSpPr>
            <a:spLocks noGrp="1"/>
          </p:cNvSpPr>
          <p:nvPr>
            <p:ph type="sldNum" sz="quarter" idx="10"/>
          </p:nvPr>
        </p:nvSpPr>
        <p:spPr/>
        <p:txBody>
          <a:bodyPr/>
          <a:lstStyle/>
          <a:p>
            <a:fld id="{A67599BB-DA88-47B0-80AB-CAC0509B5308}"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69EF0577-C2D2-46BB-A9DC-D3E90B049CBE}"/>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E735349-04BB-4D23-8068-02B39B51ED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3" name="Slide Number Placeholder 2">
            <a:extLst>
              <a:ext uri="{FF2B5EF4-FFF2-40B4-BE49-F238E27FC236}">
                <a16:creationId xmlns:a16="http://schemas.microsoft.com/office/drawing/2014/main" id="{D96556F2-0D90-4434-9C96-8281750A908D}"/>
              </a:ext>
            </a:extLst>
          </p:cNvPr>
          <p:cNvSpPr>
            <a:spLocks noGrp="1"/>
          </p:cNvSpPr>
          <p:nvPr>
            <p:ph type="sldNum" sz="quarter" idx="10"/>
          </p:nvPr>
        </p:nvSpPr>
        <p:spPr/>
        <p:txBody>
          <a:bodyPr/>
          <a:lstStyle/>
          <a:p>
            <a:fld id="{A67599BB-DA88-47B0-80AB-CAC0509B5308}"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549F5F25-32CA-4A2E-AEB0-C8D1CD990FD3}"/>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78BCBE68-CEF9-406F-BD59-B632D54697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For more information about current and potential difference, please refer to the </a:t>
            </a:r>
            <a:r>
              <a:rPr lang="en-GB" altLang="en-US" i="1" dirty="0">
                <a:latin typeface="Arial" panose="020B0604020202020204" pitchFamily="34" charset="0"/>
              </a:rPr>
              <a:t>Current, Resistance and Potential Difference </a:t>
            </a:r>
            <a:r>
              <a:rPr lang="en-GB" altLang="en-US" dirty="0">
                <a:latin typeface="Arial" panose="020B0604020202020204" pitchFamily="34" charset="0"/>
              </a:rPr>
              <a:t>presentation.</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3" name="Slide Number Placeholder 2">
            <a:extLst>
              <a:ext uri="{FF2B5EF4-FFF2-40B4-BE49-F238E27FC236}">
                <a16:creationId xmlns:a16="http://schemas.microsoft.com/office/drawing/2014/main" id="{8E19E9F5-8BFC-487D-9529-45C8048CDF06}"/>
              </a:ext>
            </a:extLst>
          </p:cNvPr>
          <p:cNvSpPr>
            <a:spLocks noGrp="1"/>
          </p:cNvSpPr>
          <p:nvPr>
            <p:ph type="sldNum" sz="quarter" idx="10"/>
          </p:nvPr>
        </p:nvSpPr>
        <p:spPr/>
        <p:txBody>
          <a:bodyPr/>
          <a:lstStyle/>
          <a:p>
            <a:fld id="{A67599BB-DA88-47B0-80AB-CAC0509B5308}"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F071D1E1-26B6-42EE-BCAA-C784945653EF}"/>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AE96C11D-C64B-4BDC-8A04-A3D3D9F009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B96F9F24-F375-43E9-82CE-B618ABFFE292}"/>
              </a:ext>
            </a:extLst>
          </p:cNvPr>
          <p:cNvSpPr>
            <a:spLocks noGrp="1"/>
          </p:cNvSpPr>
          <p:nvPr>
            <p:ph type="sldNum" sz="quarter" idx="10"/>
          </p:nvPr>
        </p:nvSpPr>
        <p:spPr/>
        <p:txBody>
          <a:bodyPr/>
          <a:lstStyle/>
          <a:p>
            <a:fld id="{A67599BB-DA88-47B0-80AB-CAC0509B5308}"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C3CC6B4B-5105-4671-A894-F0C8FD22314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53AF684-C544-4B74-941B-38E6D4620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2"/>
              </a:spcBef>
            </a:pPr>
            <a:r>
              <a:rPr lang="en-GB" altLang="en-US" b="1" dirty="0">
                <a:latin typeface="Arial" panose="020B0604020202020204" pitchFamily="34" charset="0"/>
              </a:rPr>
              <a:t>Teacher notes</a:t>
            </a:r>
          </a:p>
          <a:p>
            <a:pPr>
              <a:spcBef>
                <a:spcPts val="432"/>
              </a:spcBef>
            </a:pPr>
            <a:r>
              <a:rPr lang="en-GB" altLang="en-US" dirty="0">
                <a:latin typeface="Arial" panose="020B0604020202020204" pitchFamily="34" charset="0"/>
              </a:rPr>
              <a:t>This activity consists of three calculation questions, which can be answered by using or rearranging the formula P = VI. Questions can be skipped by pressing the forward arrow.</a:t>
            </a:r>
          </a:p>
          <a:p>
            <a:pPr>
              <a:spcBef>
                <a:spcPts val="432"/>
              </a:spcBef>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3" name="Slide Number Placeholder 2">
            <a:extLst>
              <a:ext uri="{FF2B5EF4-FFF2-40B4-BE49-F238E27FC236}">
                <a16:creationId xmlns:a16="http://schemas.microsoft.com/office/drawing/2014/main" id="{58C356D5-AFE3-4656-9E77-B2B9F3DA4362}"/>
              </a:ext>
            </a:extLst>
          </p:cNvPr>
          <p:cNvSpPr>
            <a:spLocks noGrp="1"/>
          </p:cNvSpPr>
          <p:nvPr>
            <p:ph type="sldNum" sz="quarter" idx="10"/>
          </p:nvPr>
        </p:nvSpPr>
        <p:spPr/>
        <p:txBody>
          <a:bodyPr/>
          <a:lstStyle/>
          <a:p>
            <a:fld id="{A67599BB-DA88-47B0-80AB-CAC0509B5308}"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3952421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65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0195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2965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4058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46324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59187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2441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25447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9849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817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
    </p:custDataLst>
    <p:extLst>
      <p:ext uri="{BB962C8B-B14F-4D97-AF65-F5344CB8AC3E}">
        <p14:creationId xmlns:p14="http://schemas.microsoft.com/office/powerpoint/2010/main" val="3589537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36733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37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32177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229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8772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750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274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7577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7863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4765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851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85851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74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300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873956744"/>
      </p:ext>
    </p:extLst>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 id="2147485089" r:id="rId12"/>
    <p:sldLayoutId id="2147485090" r:id="rId13"/>
    <p:sldLayoutId id="214748509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18</a:t>
            </a:r>
          </a:p>
        </p:txBody>
      </p:sp>
    </p:spTree>
    <p:custDataLst>
      <p:tags r:id="rId14"/>
    </p:custDataLst>
    <p:extLst>
      <p:ext uri="{BB962C8B-B14F-4D97-AF65-F5344CB8AC3E}">
        <p14:creationId xmlns:p14="http://schemas.microsoft.com/office/powerpoint/2010/main" val="3897686398"/>
      </p:ext>
    </p:extLst>
  </p:cSld>
  <p:clrMap bg1="lt1" tx1="dk1" bg2="lt2" tx2="dk2" accent1="accent1" accent2="accent2" accent3="accent3" accent4="accent4" accent5="accent5" accent6="accent6" hlink="hlink" folHlink="folHlink"/>
  <p:sldLayoutIdLst>
    <p:sldLayoutId id="2147485093" r:id="rId1"/>
    <p:sldLayoutId id="2147485094" r:id="rId2"/>
    <p:sldLayoutId id="2147485095"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0.xml"/><Relationship Id="rId7" Type="http://schemas.openxmlformats.org/officeDocument/2006/relationships/image" Target="../media/image19.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8.wmf"/><Relationship Id="rId5" Type="http://schemas.openxmlformats.org/officeDocument/2006/relationships/image" Target="../media/image21.png"/><Relationship Id="rId10" Type="http://schemas.openxmlformats.org/officeDocument/2006/relationships/image" Target="../media/image20.jpg"/><Relationship Id="rId4" Type="http://schemas.openxmlformats.org/officeDocument/2006/relationships/notesSlide" Target="../notesSlides/notesSlide10.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8.wmf"/><Relationship Id="rId4" Type="http://schemas.openxmlformats.org/officeDocument/2006/relationships/notesSlide" Target="../notesSlides/notesSlide9.xml"/><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8A5CDB43-F373-4C75-B160-BDF3BD112C62}"/>
              </a:ext>
            </a:extLst>
          </p:cNvPr>
          <p:cNvSpPr>
            <a:spLocks noGrp="1"/>
          </p:cNvSpPr>
          <p:nvPr>
            <p:ph type="title"/>
          </p:nvPr>
        </p:nvSpPr>
        <p:spPr/>
        <p:txBody>
          <a:bodyPr/>
          <a:lstStyle/>
          <a:p>
            <a:r>
              <a:rPr lang="en-GB" altLang="en-US" dirty="0"/>
              <a:t>Electrical </a:t>
            </a:r>
            <a:br>
              <a:rPr lang="en-GB" altLang="en-US" dirty="0"/>
            </a:br>
            <a:r>
              <a:rPr lang="en-GB" altLang="en-US" dirty="0"/>
              <a:t>Power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50E096B1-B172-45A2-B277-8B5C6A6BAFDA}"/>
              </a:ext>
            </a:extLst>
          </p:cNvPr>
          <p:cNvSpPr>
            <a:spLocks noGrp="1" noChangeArrowheads="1"/>
          </p:cNvSpPr>
          <p:nvPr>
            <p:ph type="title"/>
          </p:nvPr>
        </p:nvSpPr>
        <p:spPr/>
        <p:txBody>
          <a:bodyPr/>
          <a:lstStyle/>
          <a:p>
            <a:r>
              <a:rPr lang="en-GB" altLang="en-US" dirty="0"/>
              <a:t>Power, current and voltage</a:t>
            </a:r>
          </a:p>
        </p:txBody>
      </p:sp>
      <p:pic>
        <p:nvPicPr>
          <p:cNvPr id="2054" name="Picture 3" descr="\\theboardworks.local\shares\Secondary\Science\GCSE Science 2016\Presentation update\Design\ICON_mathskills.png">
            <a:extLst>
              <a:ext uri="{FF2B5EF4-FFF2-40B4-BE49-F238E27FC236}">
                <a16:creationId xmlns:a16="http://schemas.microsoft.com/office/drawing/2014/main" id="{C6B32767-E26F-494A-ABE3-C1B733A22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13" y="3081338"/>
            <a:ext cx="6381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03E422F1-E7B8-4CA8-9101-C1720823C17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C8404A53-B941-4009-BC84-288424532D6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55984EBB-CC67-46FA-968D-D08B578636EC}"/>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26AC76D1-10DA-4D59-BD24-78109E48DA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9461D424-2CF3-4CE8-9F78-44C05187EEB7}"/>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02" name="Text Box 10">
            <a:extLst>
              <a:ext uri="{FF2B5EF4-FFF2-40B4-BE49-F238E27FC236}">
                <a16:creationId xmlns:a16="http://schemas.microsoft.com/office/drawing/2014/main" id="{19E85851-923A-471F-B68B-7D8FF2638471}"/>
              </a:ext>
            </a:extLst>
          </p:cNvPr>
          <p:cNvSpPr txBox="1">
            <a:spLocks noChangeArrowheads="1"/>
          </p:cNvSpPr>
          <p:nvPr/>
        </p:nvSpPr>
        <p:spPr bwMode="auto">
          <a:xfrm>
            <a:off x="360363" y="2506663"/>
            <a:ext cx="8616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Substituting this equation into the equation for power, we find:</a:t>
            </a:r>
          </a:p>
        </p:txBody>
      </p:sp>
      <p:sp>
        <p:nvSpPr>
          <p:cNvPr id="21507" name="Text Box 15">
            <a:extLst>
              <a:ext uri="{FF2B5EF4-FFF2-40B4-BE49-F238E27FC236}">
                <a16:creationId xmlns:a16="http://schemas.microsoft.com/office/drawing/2014/main" id="{DF86447F-DFCA-4DEE-930E-A3E2FA7CF8B2}"/>
              </a:ext>
            </a:extLst>
          </p:cNvPr>
          <p:cNvSpPr txBox="1">
            <a:spLocks noChangeArrowheads="1"/>
          </p:cNvSpPr>
          <p:nvPr/>
        </p:nvSpPr>
        <p:spPr bwMode="auto">
          <a:xfrm>
            <a:off x="360363" y="784225"/>
            <a:ext cx="843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Remember that:</a:t>
            </a:r>
          </a:p>
        </p:txBody>
      </p:sp>
      <p:sp>
        <p:nvSpPr>
          <p:cNvPr id="21508" name="Rectangle 11">
            <a:extLst>
              <a:ext uri="{FF2B5EF4-FFF2-40B4-BE49-F238E27FC236}">
                <a16:creationId xmlns:a16="http://schemas.microsoft.com/office/drawing/2014/main" id="{26210877-1EED-40D8-93A2-0E9242EFC4D2}"/>
              </a:ext>
            </a:extLst>
          </p:cNvPr>
          <p:cNvSpPr>
            <a:spLocks noGrp="1" noChangeArrowheads="1"/>
          </p:cNvSpPr>
          <p:nvPr>
            <p:ph type="title"/>
          </p:nvPr>
        </p:nvSpPr>
        <p:spPr/>
        <p:txBody>
          <a:bodyPr/>
          <a:lstStyle/>
          <a:p>
            <a:r>
              <a:rPr lang="en-GB" altLang="en-US"/>
              <a:t>An alternative formula for electrical power</a:t>
            </a:r>
          </a:p>
        </p:txBody>
      </p:sp>
      <p:sp>
        <p:nvSpPr>
          <p:cNvPr id="315395" name="Text Box 3">
            <a:extLst>
              <a:ext uri="{FF2B5EF4-FFF2-40B4-BE49-F238E27FC236}">
                <a16:creationId xmlns:a16="http://schemas.microsoft.com/office/drawing/2014/main" id="{9C7E0138-1E92-4803-ADA6-A4FD4D31B030}"/>
              </a:ext>
            </a:extLst>
          </p:cNvPr>
          <p:cNvSpPr txBox="1">
            <a:spLocks noChangeArrowheads="1"/>
          </p:cNvSpPr>
          <p:nvPr/>
        </p:nvSpPr>
        <p:spPr bwMode="auto">
          <a:xfrm>
            <a:off x="355600" y="4191000"/>
            <a:ext cx="842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Power, </a:t>
            </a:r>
            <a:r>
              <a:rPr lang="en-GB" altLang="en-US" b="1" dirty="0">
                <a:solidFill>
                  <a:srgbClr val="286DA6"/>
                </a:solidFill>
              </a:rPr>
              <a:t>P</a:t>
            </a:r>
            <a:r>
              <a:rPr lang="en-GB" altLang="en-US" dirty="0"/>
              <a:t>, is measured in </a:t>
            </a:r>
            <a:r>
              <a:rPr lang="en-GB" altLang="en-US" b="1" dirty="0">
                <a:solidFill>
                  <a:srgbClr val="286DA6"/>
                </a:solidFill>
              </a:rPr>
              <a:t>watts</a:t>
            </a:r>
            <a:r>
              <a:rPr lang="en-GB" altLang="en-US" dirty="0"/>
              <a:t> </a:t>
            </a:r>
            <a:r>
              <a:rPr lang="en-GB" altLang="en-US" b="1" dirty="0">
                <a:solidFill>
                  <a:srgbClr val="286DA6"/>
                </a:solidFill>
              </a:rPr>
              <a:t>(</a:t>
            </a:r>
            <a:r>
              <a:rPr lang="en-GB" altLang="en-US" b="1" dirty="0">
                <a:solidFill>
                  <a:srgbClr val="286DA6"/>
                </a:solidFill>
                <a:sym typeface="Symbol" panose="05050102010706020507" pitchFamily="18" charset="2"/>
              </a:rPr>
              <a:t>W</a:t>
            </a:r>
            <a:r>
              <a:rPr lang="en-GB" altLang="en-US" b="1" dirty="0">
                <a:solidFill>
                  <a:srgbClr val="286DA6"/>
                </a:solidFill>
              </a:rPr>
              <a:t>)</a:t>
            </a:r>
            <a:r>
              <a:rPr lang="en-GB" altLang="en-US" dirty="0"/>
              <a:t>.</a:t>
            </a:r>
          </a:p>
        </p:txBody>
      </p:sp>
      <p:sp>
        <p:nvSpPr>
          <p:cNvPr id="315396" name="Rectangle 4">
            <a:extLst>
              <a:ext uri="{FF2B5EF4-FFF2-40B4-BE49-F238E27FC236}">
                <a16:creationId xmlns:a16="http://schemas.microsoft.com/office/drawing/2014/main" id="{C2E1A267-2FB6-4B31-A102-E7350184BCCF}"/>
              </a:ext>
            </a:extLst>
          </p:cNvPr>
          <p:cNvSpPr>
            <a:spLocks noChangeArrowheads="1"/>
          </p:cNvSpPr>
          <p:nvPr/>
        </p:nvSpPr>
        <p:spPr bwMode="auto">
          <a:xfrm>
            <a:off x="355600" y="4843463"/>
            <a:ext cx="8424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Current, </a:t>
            </a:r>
            <a:r>
              <a:rPr lang="en-GB" altLang="en-US" b="1" dirty="0">
                <a:solidFill>
                  <a:srgbClr val="286DA6"/>
                </a:solidFill>
              </a:rPr>
              <a:t>I</a:t>
            </a:r>
            <a:r>
              <a:rPr lang="en-GB" altLang="en-US" dirty="0"/>
              <a:t>, is measured in </a:t>
            </a:r>
            <a:r>
              <a:rPr lang="en-GB" altLang="en-US" b="1" dirty="0">
                <a:solidFill>
                  <a:srgbClr val="286DA6"/>
                </a:solidFill>
              </a:rPr>
              <a:t>amperes</a:t>
            </a:r>
            <a:r>
              <a:rPr lang="en-GB" altLang="en-US" dirty="0"/>
              <a:t> </a:t>
            </a:r>
            <a:r>
              <a:rPr lang="en-GB" altLang="en-US" b="1" dirty="0">
                <a:solidFill>
                  <a:srgbClr val="286DA6"/>
                </a:solidFill>
              </a:rPr>
              <a:t>(A)</a:t>
            </a:r>
            <a:r>
              <a:rPr lang="en-GB" altLang="en-US" dirty="0"/>
              <a:t>.</a:t>
            </a:r>
          </a:p>
        </p:txBody>
      </p:sp>
      <p:grpSp>
        <p:nvGrpSpPr>
          <p:cNvPr id="2" name="Group 17">
            <a:extLst>
              <a:ext uri="{FF2B5EF4-FFF2-40B4-BE49-F238E27FC236}">
                <a16:creationId xmlns:a16="http://schemas.microsoft.com/office/drawing/2014/main" id="{C1B93E58-21FE-483C-85A2-31D6EFD18E62}"/>
              </a:ext>
            </a:extLst>
          </p:cNvPr>
          <p:cNvGrpSpPr>
            <a:grpSpLocks/>
          </p:cNvGrpSpPr>
          <p:nvPr/>
        </p:nvGrpSpPr>
        <p:grpSpPr bwMode="auto">
          <a:xfrm>
            <a:off x="3257550" y="3159125"/>
            <a:ext cx="2628900" cy="841375"/>
            <a:chOff x="3256845" y="2790648"/>
            <a:chExt cx="2630311" cy="843492"/>
          </a:xfrm>
        </p:grpSpPr>
        <p:sp>
          <p:nvSpPr>
            <p:cNvPr id="21517" name="AutoShape 8">
              <a:extLst>
                <a:ext uri="{FF2B5EF4-FFF2-40B4-BE49-F238E27FC236}">
                  <a16:creationId xmlns:a16="http://schemas.microsoft.com/office/drawing/2014/main" id="{7D600F63-F649-4FA9-98D4-9D645FD7F5CB}"/>
                </a:ext>
              </a:extLst>
            </p:cNvPr>
            <p:cNvSpPr>
              <a:spLocks noChangeArrowheads="1"/>
            </p:cNvSpPr>
            <p:nvPr/>
          </p:nvSpPr>
          <p:spPr bwMode="auto">
            <a:xfrm>
              <a:off x="3256845" y="2790648"/>
              <a:ext cx="2630311" cy="843492"/>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26668" name="Text Box 9">
              <a:extLst>
                <a:ext uri="{FF2B5EF4-FFF2-40B4-BE49-F238E27FC236}">
                  <a16:creationId xmlns:a16="http://schemas.microsoft.com/office/drawing/2014/main" id="{191ED876-CC9C-4469-B418-6E75A34A2B46}"/>
                </a:ext>
              </a:extLst>
            </p:cNvPr>
            <p:cNvSpPr txBox="1">
              <a:spLocks noChangeArrowheads="1"/>
            </p:cNvSpPr>
            <p:nvPr/>
          </p:nvSpPr>
          <p:spPr bwMode="auto">
            <a:xfrm>
              <a:off x="3507805" y="2795423"/>
              <a:ext cx="2196691" cy="832351"/>
            </a:xfrm>
            <a:prstGeom prst="rect">
              <a:avLst/>
            </a:prstGeom>
            <a:noFill/>
            <a:ln w="9525">
              <a:noFill/>
              <a:miter lim="800000"/>
              <a:headEnd/>
              <a:tailEnd/>
            </a:ln>
            <a:effectLst/>
          </p:spPr>
          <p:txBody>
            <a:bodyPr>
              <a:spAutoFit/>
            </a:bodyPr>
            <a:lstStyle/>
            <a:p>
              <a:pPr>
                <a:defRPr/>
              </a:pPr>
              <a:r>
                <a:rPr lang="en-US" b="1" dirty="0">
                  <a:solidFill>
                    <a:schemeClr val="bg1"/>
                  </a:solidFill>
                  <a:latin typeface="Arial" charset="0"/>
                </a:rPr>
                <a:t>P = V</a:t>
              </a:r>
              <a:r>
                <a:rPr lang="en-US" sz="1000" b="1" dirty="0">
                  <a:solidFill>
                    <a:schemeClr val="bg1"/>
                  </a:solidFill>
                  <a:latin typeface="Arial" charset="0"/>
                </a:rPr>
                <a:t> </a:t>
              </a:r>
              <a:r>
                <a:rPr lang="en-US" b="1" dirty="0">
                  <a:solidFill>
                    <a:schemeClr val="bg1"/>
                  </a:solidFill>
                  <a:latin typeface="Arial" charset="0"/>
                </a:rPr>
                <a:t>I </a:t>
              </a:r>
              <a:br>
                <a:rPr lang="en-US" b="1" dirty="0">
                  <a:solidFill>
                    <a:schemeClr val="bg1"/>
                  </a:solidFill>
                  <a:latin typeface="Arial" charset="0"/>
                </a:rPr>
              </a:br>
              <a:r>
                <a:rPr lang="en-US" b="1" dirty="0">
                  <a:solidFill>
                    <a:schemeClr val="bg1"/>
                  </a:solidFill>
                  <a:latin typeface="Arial" charset="0"/>
                </a:rPr>
                <a:t>P = (I</a:t>
              </a:r>
              <a:r>
                <a:rPr lang="en-US" sz="1000" b="1" dirty="0">
                  <a:solidFill>
                    <a:schemeClr val="bg1"/>
                  </a:solidFill>
                  <a:latin typeface="Arial" charset="0"/>
                </a:rPr>
                <a:t> </a:t>
              </a:r>
              <a:r>
                <a:rPr lang="en-US" b="1" dirty="0">
                  <a:solidFill>
                    <a:schemeClr val="bg1"/>
                  </a:solidFill>
                  <a:latin typeface="Arial" charset="0"/>
                </a:rPr>
                <a:t>R)</a:t>
              </a:r>
              <a:r>
                <a:rPr lang="en-US" sz="1000" b="1" dirty="0">
                  <a:solidFill>
                    <a:schemeClr val="bg1"/>
                  </a:solidFill>
                  <a:latin typeface="Arial" charset="0"/>
                </a:rPr>
                <a:t> </a:t>
              </a:r>
              <a:r>
                <a:rPr lang="en-US" b="1" dirty="0">
                  <a:solidFill>
                    <a:schemeClr val="bg1"/>
                  </a:solidFill>
                  <a:latin typeface="Arial" charset="0"/>
                </a:rPr>
                <a:t>I = I</a:t>
              </a:r>
              <a:r>
                <a:rPr lang="en-US" b="1" baseline="30000" dirty="0">
                  <a:solidFill>
                    <a:schemeClr val="bg1"/>
                  </a:solidFill>
                  <a:latin typeface="Arial" charset="0"/>
                </a:rPr>
                <a:t>2</a:t>
              </a:r>
              <a:r>
                <a:rPr lang="en-US" sz="1000" b="1" dirty="0">
                  <a:solidFill>
                    <a:schemeClr val="bg1"/>
                  </a:solidFill>
                  <a:latin typeface="Arial" charset="0"/>
                </a:rPr>
                <a:t> </a:t>
              </a:r>
              <a:r>
                <a:rPr lang="en-US" b="1" dirty="0">
                  <a:solidFill>
                    <a:schemeClr val="bg1"/>
                  </a:solidFill>
                  <a:latin typeface="Arial" charset="0"/>
                </a:rPr>
                <a:t>R</a:t>
              </a:r>
              <a:endParaRPr lang="en-US" dirty="0">
                <a:solidFill>
                  <a:schemeClr val="bg1"/>
                </a:solidFill>
                <a:latin typeface="Arial" charset="0"/>
              </a:endParaRPr>
            </a:p>
          </p:txBody>
        </p:sp>
      </p:grpSp>
      <p:grpSp>
        <p:nvGrpSpPr>
          <p:cNvPr id="21513" name="Group 18">
            <a:extLst>
              <a:ext uri="{FF2B5EF4-FFF2-40B4-BE49-F238E27FC236}">
                <a16:creationId xmlns:a16="http://schemas.microsoft.com/office/drawing/2014/main" id="{D9A71935-F435-4B40-A38B-B035B3023A10}"/>
              </a:ext>
            </a:extLst>
          </p:cNvPr>
          <p:cNvGrpSpPr>
            <a:grpSpLocks/>
          </p:cNvGrpSpPr>
          <p:nvPr/>
        </p:nvGrpSpPr>
        <p:grpSpPr bwMode="auto">
          <a:xfrm>
            <a:off x="1281113" y="1436688"/>
            <a:ext cx="6581775" cy="879475"/>
            <a:chOff x="959556" y="1276350"/>
            <a:chExt cx="6581422" cy="885825"/>
          </a:xfrm>
        </p:grpSpPr>
        <p:sp>
          <p:nvSpPr>
            <p:cNvPr id="21515" name="AutoShape 10">
              <a:extLst>
                <a:ext uri="{FF2B5EF4-FFF2-40B4-BE49-F238E27FC236}">
                  <a16:creationId xmlns:a16="http://schemas.microsoft.com/office/drawing/2014/main" id="{CE049B7E-D703-4390-AE27-D108B466FC73}"/>
                </a:ext>
              </a:extLst>
            </p:cNvPr>
            <p:cNvSpPr>
              <a:spLocks noChangeArrowheads="1"/>
            </p:cNvSpPr>
            <p:nvPr/>
          </p:nvSpPr>
          <p:spPr bwMode="auto">
            <a:xfrm>
              <a:off x="959556" y="1276350"/>
              <a:ext cx="6581422" cy="885825"/>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a:solidFill>
                  <a:srgbClr val="010066"/>
                </a:solidFill>
              </a:endParaRPr>
            </a:p>
          </p:txBody>
        </p:sp>
        <p:sp>
          <p:nvSpPr>
            <p:cNvPr id="17" name="Text Box 11">
              <a:extLst>
                <a:ext uri="{FF2B5EF4-FFF2-40B4-BE49-F238E27FC236}">
                  <a16:creationId xmlns:a16="http://schemas.microsoft.com/office/drawing/2014/main" id="{CF366E58-FAF6-4C95-84DC-8F024CF5161E}"/>
                </a:ext>
              </a:extLst>
            </p:cNvPr>
            <p:cNvSpPr txBox="1">
              <a:spLocks noChangeArrowheads="1"/>
            </p:cNvSpPr>
            <p:nvPr/>
          </p:nvSpPr>
          <p:spPr bwMode="auto">
            <a:xfrm>
              <a:off x="1004004" y="1309928"/>
              <a:ext cx="6525862" cy="836258"/>
            </a:xfrm>
            <a:prstGeom prst="rect">
              <a:avLst/>
            </a:prstGeom>
            <a:noFill/>
            <a:ln w="9525">
              <a:noFill/>
              <a:miter lim="800000"/>
              <a:headEnd/>
              <a:tailEnd/>
            </a:ln>
          </p:spPr>
          <p:txBody>
            <a:bodyPr>
              <a:spAutoFit/>
            </a:bodyPr>
            <a:lstStyle/>
            <a:p>
              <a:pPr>
                <a:defRPr/>
              </a:pPr>
              <a:r>
                <a:rPr lang="en-US" b="1" dirty="0">
                  <a:solidFill>
                    <a:schemeClr val="bg1"/>
                  </a:solidFill>
                  <a:latin typeface="Arial" charset="0"/>
                </a:rPr>
                <a:t>potential difference  =  current × resistance</a:t>
              </a:r>
            </a:p>
            <a:p>
              <a:pPr>
                <a:defRPr/>
              </a:pPr>
              <a:r>
                <a:rPr lang="en-US" b="1" dirty="0">
                  <a:solidFill>
                    <a:schemeClr val="bg1"/>
                  </a:solidFill>
                  <a:latin typeface="Arial" charset="0"/>
                </a:rPr>
                <a:t>                              V   =   I</a:t>
              </a:r>
              <a:r>
                <a:rPr lang="en-US" sz="1000" b="1" dirty="0">
                  <a:solidFill>
                    <a:schemeClr val="bg1"/>
                  </a:solidFill>
                  <a:latin typeface="Arial" charset="0"/>
                </a:rPr>
                <a:t> </a:t>
              </a:r>
              <a:r>
                <a:rPr lang="en-US" b="1" dirty="0">
                  <a:solidFill>
                    <a:schemeClr val="bg1"/>
                  </a:solidFill>
                  <a:latin typeface="Arial" charset="0"/>
                </a:rPr>
                <a:t>R</a:t>
              </a:r>
              <a:r>
                <a:rPr lang="en-US" dirty="0">
                  <a:solidFill>
                    <a:schemeClr val="bg1"/>
                  </a:solidFill>
                  <a:latin typeface="Arial" charset="0"/>
                </a:rPr>
                <a:t>                  </a:t>
              </a:r>
            </a:p>
          </p:txBody>
        </p:sp>
      </p:grpSp>
      <p:sp>
        <p:nvSpPr>
          <p:cNvPr id="19" name="Rectangle 6">
            <a:extLst>
              <a:ext uri="{FF2B5EF4-FFF2-40B4-BE49-F238E27FC236}">
                <a16:creationId xmlns:a16="http://schemas.microsoft.com/office/drawing/2014/main" id="{96F1DE14-D92E-4AA1-8AB8-9F5945D8ACFA}"/>
              </a:ext>
            </a:extLst>
          </p:cNvPr>
          <p:cNvSpPr>
            <a:spLocks noChangeArrowheads="1"/>
          </p:cNvSpPr>
          <p:nvPr/>
        </p:nvSpPr>
        <p:spPr bwMode="auto">
          <a:xfrm>
            <a:off x="355600" y="5495925"/>
            <a:ext cx="842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Resistance, </a:t>
            </a:r>
            <a:r>
              <a:rPr lang="en-GB" altLang="en-US" b="1" dirty="0">
                <a:solidFill>
                  <a:srgbClr val="286DA6"/>
                </a:solidFill>
              </a:rPr>
              <a:t>R</a:t>
            </a:r>
            <a:r>
              <a:rPr lang="en-GB" altLang="en-US" dirty="0"/>
              <a:t>, is measured in </a:t>
            </a:r>
            <a:r>
              <a:rPr lang="en-GB" altLang="en-US" b="1" dirty="0">
                <a:solidFill>
                  <a:srgbClr val="286DA6"/>
                </a:solidFill>
              </a:rPr>
              <a:t>ohms</a:t>
            </a:r>
            <a:r>
              <a:rPr lang="en-GB" altLang="en-US" dirty="0">
                <a:solidFill>
                  <a:srgbClr val="286DA6"/>
                </a:solidFill>
              </a:rPr>
              <a:t> </a:t>
            </a:r>
            <a:r>
              <a:rPr lang="en-GB" altLang="en-US" b="1" dirty="0">
                <a:solidFill>
                  <a:srgbClr val="286DA6"/>
                </a:solidFill>
              </a:rPr>
              <a:t>(</a:t>
            </a:r>
            <a:r>
              <a:rPr lang="el-GR" altLang="en-US" b="1" dirty="0">
                <a:solidFill>
                  <a:srgbClr val="286DA6"/>
                </a:solidFill>
                <a:cs typeface="Arial" panose="020B0604020202020204" pitchFamily="34" charset="0"/>
                <a:sym typeface="Symbol" panose="05050102010706020507" pitchFamily="18" charset="2"/>
              </a:rPr>
              <a:t>Ω</a:t>
            </a:r>
            <a:r>
              <a:rPr lang="en-GB" altLang="en-US" b="1" dirty="0">
                <a:solidFill>
                  <a:srgbClr val="286DA6"/>
                </a:solidFill>
              </a:rPr>
              <a:t>)</a:t>
            </a:r>
            <a:r>
              <a:rPr lang="en-GB" altLang="en-US" dirty="0">
                <a:solidFill>
                  <a:srgbClr val="010066"/>
                </a:solidFill>
              </a:rPr>
              <a:t>.</a:t>
            </a:r>
          </a:p>
        </p:txBody>
      </p:sp>
      <p:pic>
        <p:nvPicPr>
          <p:cNvPr id="15" name="Picture 19">
            <a:hlinkClick r:id="" action="ppaction://hlinkshowjump?jump=nextslide"/>
            <a:extLst>
              <a:ext uri="{FF2B5EF4-FFF2-40B4-BE49-F238E27FC236}">
                <a16:creationId xmlns:a16="http://schemas.microsoft.com/office/drawing/2014/main" id="{8133CFCB-683F-4A43-AA85-26F961ADBE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15">
            <a:extLst>
              <a:ext uri="{FF2B5EF4-FFF2-40B4-BE49-F238E27FC236}">
                <a16:creationId xmlns:a16="http://schemas.microsoft.com/office/drawing/2014/main" id="{A15214E6-B6B2-44DF-AA85-50C28B8F89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54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53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53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2" grpId="0"/>
      <p:bldP spid="315395" grpId="0"/>
      <p:bldP spid="31539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1D6F9E6F-BD03-4F24-B430-CBF9F1EA0494}"/>
              </a:ext>
            </a:extLst>
          </p:cNvPr>
          <p:cNvSpPr txBox="1">
            <a:spLocks noChangeArrowheads="1"/>
          </p:cNvSpPr>
          <p:nvPr/>
        </p:nvSpPr>
        <p:spPr bwMode="auto">
          <a:xfrm>
            <a:off x="360363" y="784225"/>
            <a:ext cx="4044950" cy="1938338"/>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filament bulb has a resistance of 150</a:t>
            </a:r>
            <a:r>
              <a:rPr lang="en-GB" altLang="en-US" sz="1000"/>
              <a:t> </a:t>
            </a:r>
            <a:r>
              <a:rPr lang="el-GR" altLang="en-US"/>
              <a:t>Ω</a:t>
            </a:r>
            <a:r>
              <a:rPr lang="en-GB" altLang="en-US"/>
              <a:t> and </a:t>
            </a:r>
            <a:br>
              <a:rPr lang="en-GB" altLang="en-US"/>
            </a:br>
            <a:r>
              <a:rPr lang="en-GB" altLang="en-US"/>
              <a:t>a current of 0.6</a:t>
            </a:r>
            <a:r>
              <a:rPr lang="en-GB" altLang="en-US" sz="1000"/>
              <a:t> </a:t>
            </a:r>
            <a:r>
              <a:rPr lang="en-GB" altLang="en-US"/>
              <a:t>A running through it. At what power is the filament bulb operating?</a:t>
            </a:r>
          </a:p>
        </p:txBody>
      </p:sp>
      <p:sp>
        <p:nvSpPr>
          <p:cNvPr id="22531" name="Rectangle 6">
            <a:extLst>
              <a:ext uri="{FF2B5EF4-FFF2-40B4-BE49-F238E27FC236}">
                <a16:creationId xmlns:a16="http://schemas.microsoft.com/office/drawing/2014/main" id="{23074340-9E05-4020-B208-D6E21FDD879B}"/>
              </a:ext>
            </a:extLst>
          </p:cNvPr>
          <p:cNvSpPr>
            <a:spLocks noGrp="1" noChangeArrowheads="1"/>
          </p:cNvSpPr>
          <p:nvPr>
            <p:ph type="title"/>
          </p:nvPr>
        </p:nvSpPr>
        <p:spPr/>
        <p:txBody>
          <a:bodyPr/>
          <a:lstStyle/>
          <a:p>
            <a:pPr eaLnBrk="1" hangingPunct="1"/>
            <a:r>
              <a:rPr lang="en-GB" altLang="en-US"/>
              <a:t>Electrical power: example calculation</a:t>
            </a:r>
          </a:p>
        </p:txBody>
      </p:sp>
      <p:sp>
        <p:nvSpPr>
          <p:cNvPr id="319499" name="Rectangle 11">
            <a:extLst>
              <a:ext uri="{FF2B5EF4-FFF2-40B4-BE49-F238E27FC236}">
                <a16:creationId xmlns:a16="http://schemas.microsoft.com/office/drawing/2014/main" id="{57E5A3AC-C03A-4124-9F0E-ABF02C61479A}"/>
              </a:ext>
            </a:extLst>
          </p:cNvPr>
          <p:cNvSpPr>
            <a:spLocks noChangeArrowheads="1"/>
          </p:cNvSpPr>
          <p:nvPr/>
        </p:nvSpPr>
        <p:spPr bwMode="auto">
          <a:xfrm>
            <a:off x="1624013" y="4429125"/>
            <a:ext cx="111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 54</a:t>
            </a:r>
            <a:r>
              <a:rPr lang="en-GB" altLang="en-US" sz="1000" b="1">
                <a:solidFill>
                  <a:srgbClr val="286DA6"/>
                </a:solidFill>
              </a:rPr>
              <a:t> </a:t>
            </a:r>
            <a:r>
              <a:rPr lang="en-GB" altLang="en-US" b="1">
                <a:solidFill>
                  <a:srgbClr val="286DA6"/>
                </a:solidFill>
              </a:rPr>
              <a:t>W</a:t>
            </a:r>
          </a:p>
        </p:txBody>
      </p:sp>
      <p:sp>
        <p:nvSpPr>
          <p:cNvPr id="319501" name="Rectangle 13">
            <a:extLst>
              <a:ext uri="{FF2B5EF4-FFF2-40B4-BE49-F238E27FC236}">
                <a16:creationId xmlns:a16="http://schemas.microsoft.com/office/drawing/2014/main" id="{31972381-29A7-40B3-B154-604409401D60}"/>
              </a:ext>
            </a:extLst>
          </p:cNvPr>
          <p:cNvSpPr>
            <a:spLocks noChangeArrowheads="1"/>
          </p:cNvSpPr>
          <p:nvPr/>
        </p:nvSpPr>
        <p:spPr bwMode="auto">
          <a:xfrm>
            <a:off x="1624013" y="3706813"/>
            <a:ext cx="1890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 0.6</a:t>
            </a:r>
            <a:r>
              <a:rPr lang="en-GB" altLang="en-US" baseline="30000"/>
              <a:t>2</a:t>
            </a:r>
            <a:r>
              <a:rPr lang="en-GB" altLang="en-US"/>
              <a:t> × 150</a:t>
            </a:r>
            <a:r>
              <a:rPr lang="en-GB" altLang="en-US" sz="1000"/>
              <a:t> </a:t>
            </a:r>
            <a:endParaRPr lang="en-GB" altLang="en-US"/>
          </a:p>
        </p:txBody>
      </p:sp>
      <p:sp>
        <p:nvSpPr>
          <p:cNvPr id="319504" name="Rectangle 16">
            <a:extLst>
              <a:ext uri="{FF2B5EF4-FFF2-40B4-BE49-F238E27FC236}">
                <a16:creationId xmlns:a16="http://schemas.microsoft.com/office/drawing/2014/main" id="{CFF9EC8B-EF18-4B64-AAD9-F801364D0B23}"/>
              </a:ext>
            </a:extLst>
          </p:cNvPr>
          <p:cNvSpPr>
            <a:spLocks noChangeArrowheads="1"/>
          </p:cNvSpPr>
          <p:nvPr/>
        </p:nvSpPr>
        <p:spPr bwMode="auto">
          <a:xfrm>
            <a:off x="1346200" y="2982913"/>
            <a:ext cx="119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 = I</a:t>
            </a:r>
            <a:r>
              <a:rPr lang="en-GB" altLang="en-US" baseline="30000"/>
              <a:t>2</a:t>
            </a:r>
            <a:r>
              <a:rPr lang="en-GB" altLang="en-US" sz="1000"/>
              <a:t> </a:t>
            </a:r>
            <a:r>
              <a:rPr lang="en-GB" altLang="en-US"/>
              <a:t>R</a:t>
            </a:r>
          </a:p>
        </p:txBody>
      </p:sp>
      <p:pic>
        <p:nvPicPr>
          <p:cNvPr id="22536" name="Picture 12" descr="shutterstock_58342261">
            <a:extLst>
              <a:ext uri="{FF2B5EF4-FFF2-40B4-BE49-F238E27FC236}">
                <a16:creationId xmlns:a16="http://schemas.microsoft.com/office/drawing/2014/main" id="{1C6F43F9-D802-41B6-BFB4-4D8B3EBB1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788988"/>
            <a:ext cx="36607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77" name="Text Box 21">
            <a:extLst>
              <a:ext uri="{FF2B5EF4-FFF2-40B4-BE49-F238E27FC236}">
                <a16:creationId xmlns:a16="http://schemas.microsoft.com/office/drawing/2014/main" id="{E18260C9-7F34-4A90-A9F5-2324F4D2E9E4}"/>
              </a:ext>
            </a:extLst>
          </p:cNvPr>
          <p:cNvSpPr txBox="1">
            <a:spLocks noChangeArrowheads="1"/>
          </p:cNvSpPr>
          <p:nvPr/>
        </p:nvSpPr>
        <p:spPr bwMode="auto">
          <a:xfrm>
            <a:off x="360363" y="5153025"/>
            <a:ext cx="8440737"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If a different bulb with a resistance of 300</a:t>
            </a:r>
            <a:r>
              <a:rPr lang="en-GB" altLang="en-US" sz="1000"/>
              <a:t> </a:t>
            </a:r>
            <a:r>
              <a:rPr lang="el-GR" altLang="en-US"/>
              <a:t>Ω</a:t>
            </a:r>
            <a:r>
              <a:rPr lang="en-GB" altLang="en-US"/>
              <a:t> was used instead, what would happen to the power consumption?</a:t>
            </a:r>
          </a:p>
        </p:txBody>
      </p:sp>
      <p:pic>
        <p:nvPicPr>
          <p:cNvPr id="12" name="Picture 19">
            <a:hlinkClick r:id="" action="ppaction://hlinkshowjump?jump=nextslide"/>
            <a:extLst>
              <a:ext uri="{FF2B5EF4-FFF2-40B4-BE49-F238E27FC236}">
                <a16:creationId xmlns:a16="http://schemas.microsoft.com/office/drawing/2014/main" id="{3E45A227-A536-4AD0-8CEE-D7864BAFC45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7980F73B-2D4B-4759-91BA-E817FC33FA0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FD963992-4EE9-4F4C-B6FE-3EA6C899140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5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5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4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0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9" grpId="0"/>
      <p:bldP spid="319501" grpId="0"/>
      <p:bldP spid="319504" grpId="0"/>
      <p:bldP spid="3440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E0540FF-8425-4AFF-BE08-14A9B9CFCE83}"/>
              </a:ext>
            </a:extLst>
          </p:cNvPr>
          <p:cNvSpPr>
            <a:spLocks noGrp="1" noChangeArrowheads="1"/>
          </p:cNvSpPr>
          <p:nvPr>
            <p:ph type="title"/>
          </p:nvPr>
        </p:nvSpPr>
        <p:spPr/>
        <p:txBody>
          <a:bodyPr/>
          <a:lstStyle/>
          <a:p>
            <a:pPr eaLnBrk="1" hangingPunct="1"/>
            <a:r>
              <a:rPr lang="en-GB" altLang="en-US"/>
              <a:t>Energy transfer in the home</a:t>
            </a:r>
          </a:p>
        </p:txBody>
      </p:sp>
      <p:sp>
        <p:nvSpPr>
          <p:cNvPr id="24579" name="Text Box 3">
            <a:extLst>
              <a:ext uri="{FF2B5EF4-FFF2-40B4-BE49-F238E27FC236}">
                <a16:creationId xmlns:a16="http://schemas.microsoft.com/office/drawing/2014/main" id="{0C6BE138-BDDE-4E46-A5BD-EE3BA487A0BB}"/>
              </a:ext>
            </a:extLst>
          </p:cNvPr>
          <p:cNvSpPr txBox="1">
            <a:spLocks noChangeArrowheads="1"/>
          </p:cNvSpPr>
          <p:nvPr/>
        </p:nvSpPr>
        <p:spPr bwMode="auto">
          <a:xfrm>
            <a:off x="360363" y="784225"/>
            <a:ext cx="8615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Electricity is an essential source of energy for many household appliances.</a:t>
            </a:r>
          </a:p>
        </p:txBody>
      </p:sp>
      <p:sp>
        <p:nvSpPr>
          <p:cNvPr id="352260" name="Rectangle 4">
            <a:extLst>
              <a:ext uri="{FF2B5EF4-FFF2-40B4-BE49-F238E27FC236}">
                <a16:creationId xmlns:a16="http://schemas.microsoft.com/office/drawing/2014/main" id="{F9962E01-2B3A-4243-A9EF-FDFF5A9062DB}"/>
              </a:ext>
            </a:extLst>
          </p:cNvPr>
          <p:cNvSpPr>
            <a:spLocks noChangeArrowheads="1"/>
          </p:cNvSpPr>
          <p:nvPr/>
        </p:nvSpPr>
        <p:spPr bwMode="auto">
          <a:xfrm>
            <a:off x="355600" y="1848876"/>
            <a:ext cx="8615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Electrical appliances are designed to convert electrical energy into other forms of energy.</a:t>
            </a:r>
          </a:p>
        </p:txBody>
      </p:sp>
      <p:sp>
        <p:nvSpPr>
          <p:cNvPr id="352261" name="Rectangle 5">
            <a:extLst>
              <a:ext uri="{FF2B5EF4-FFF2-40B4-BE49-F238E27FC236}">
                <a16:creationId xmlns:a16="http://schemas.microsoft.com/office/drawing/2014/main" id="{033864F5-2A83-4643-A063-C50574FFDF7A}"/>
              </a:ext>
            </a:extLst>
          </p:cNvPr>
          <p:cNvSpPr>
            <a:spLocks noChangeArrowheads="1"/>
          </p:cNvSpPr>
          <p:nvPr/>
        </p:nvSpPr>
        <p:spPr bwMode="auto">
          <a:xfrm>
            <a:off x="355600" y="3459163"/>
            <a:ext cx="8424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solidFill>
                  <a:srgbClr val="010066"/>
                </a:solidFill>
              </a:rPr>
              <a:t>A fan converts electrical energy from the mains </a:t>
            </a:r>
            <a:r>
              <a:rPr lang="en-GB" altLang="en-US">
                <a:solidFill>
                  <a:srgbClr val="010066"/>
                </a:solidFill>
                <a:sym typeface="Wingdings" panose="05000000000000000000" pitchFamily="2" charset="2"/>
              </a:rPr>
              <a:t>into </a:t>
            </a:r>
            <a:r>
              <a:rPr lang="en-GB" altLang="en-US" b="1">
                <a:solidFill>
                  <a:srgbClr val="286DA6"/>
                </a:solidFill>
                <a:sym typeface="Wingdings" panose="05000000000000000000" pitchFamily="2" charset="2"/>
              </a:rPr>
              <a:t>kinetic energy</a:t>
            </a:r>
            <a:r>
              <a:rPr lang="en-GB" altLang="en-US">
                <a:sym typeface="Wingdings" panose="05000000000000000000" pitchFamily="2" charset="2"/>
              </a:rPr>
              <a:t> using an electric motor.</a:t>
            </a:r>
            <a:endParaRPr lang="en-GB" altLang="en-US" b="1">
              <a:solidFill>
                <a:srgbClr val="286DA6"/>
              </a:solidFill>
            </a:endParaRPr>
          </a:p>
        </p:txBody>
      </p:sp>
      <p:sp>
        <p:nvSpPr>
          <p:cNvPr id="352262" name="Rectangle 6">
            <a:extLst>
              <a:ext uri="{FF2B5EF4-FFF2-40B4-BE49-F238E27FC236}">
                <a16:creationId xmlns:a16="http://schemas.microsoft.com/office/drawing/2014/main" id="{AD69DD81-B7E0-4458-93F3-D9F79D17E3C0}"/>
              </a:ext>
            </a:extLst>
          </p:cNvPr>
          <p:cNvSpPr>
            <a:spLocks noChangeArrowheads="1"/>
          </p:cNvSpPr>
          <p:nvPr/>
        </p:nvSpPr>
        <p:spPr bwMode="auto">
          <a:xfrm>
            <a:off x="355600" y="5364163"/>
            <a:ext cx="8424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solidFill>
                  <a:srgbClr val="010066"/>
                </a:solidFill>
              </a:rPr>
              <a:t>A speaker converts electrical energy from the mains </a:t>
            </a:r>
            <a:br>
              <a:rPr lang="en-GB" altLang="en-US">
                <a:solidFill>
                  <a:srgbClr val="010066"/>
                </a:solidFill>
              </a:rPr>
            </a:br>
            <a:r>
              <a:rPr lang="en-GB" altLang="en-US">
                <a:solidFill>
                  <a:srgbClr val="010066"/>
                </a:solidFill>
                <a:sym typeface="Wingdings" panose="05000000000000000000" pitchFamily="2" charset="2"/>
              </a:rPr>
              <a:t>into </a:t>
            </a:r>
            <a:r>
              <a:rPr lang="en-GB" altLang="en-US" b="1">
                <a:solidFill>
                  <a:srgbClr val="286DA6"/>
                </a:solidFill>
                <a:sym typeface="Wingdings" panose="05000000000000000000" pitchFamily="2" charset="2"/>
              </a:rPr>
              <a:t>sound energy</a:t>
            </a:r>
            <a:r>
              <a:rPr lang="en-GB" altLang="en-US">
                <a:solidFill>
                  <a:srgbClr val="010066"/>
                </a:solidFill>
                <a:sym typeface="Wingdings" panose="05000000000000000000" pitchFamily="2" charset="2"/>
              </a:rPr>
              <a:t>.</a:t>
            </a:r>
            <a:endParaRPr lang="en-GB" altLang="en-US">
              <a:solidFill>
                <a:srgbClr val="010066"/>
              </a:solidFill>
            </a:endParaRPr>
          </a:p>
        </p:txBody>
      </p:sp>
      <p:sp>
        <p:nvSpPr>
          <p:cNvPr id="352263" name="Rectangle 7">
            <a:extLst>
              <a:ext uri="{FF2B5EF4-FFF2-40B4-BE49-F238E27FC236}">
                <a16:creationId xmlns:a16="http://schemas.microsoft.com/office/drawing/2014/main" id="{E84D5441-DB2F-417E-903C-7C22B04F45D8}"/>
              </a:ext>
            </a:extLst>
          </p:cNvPr>
          <p:cNvSpPr>
            <a:spLocks noChangeArrowheads="1"/>
          </p:cNvSpPr>
          <p:nvPr/>
        </p:nvSpPr>
        <p:spPr bwMode="auto">
          <a:xfrm>
            <a:off x="360363" y="4392613"/>
            <a:ext cx="8439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7188" indent="-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solidFill>
                  <a:srgbClr val="010066"/>
                </a:solidFill>
              </a:rPr>
              <a:t>A laptop converts electrical energy from its rechargeable battery </a:t>
            </a:r>
            <a:r>
              <a:rPr lang="en-GB" altLang="en-US">
                <a:solidFill>
                  <a:srgbClr val="010066"/>
                </a:solidFill>
                <a:sym typeface="Wingdings" panose="05000000000000000000" pitchFamily="2" charset="2"/>
              </a:rPr>
              <a:t>into </a:t>
            </a:r>
            <a:r>
              <a:rPr lang="en-GB" altLang="en-US" b="1">
                <a:solidFill>
                  <a:srgbClr val="286DA6"/>
                </a:solidFill>
                <a:sym typeface="Wingdings" panose="05000000000000000000" pitchFamily="2" charset="2"/>
              </a:rPr>
              <a:t>light energy</a:t>
            </a:r>
            <a:r>
              <a:rPr lang="en-GB" altLang="en-US">
                <a:solidFill>
                  <a:srgbClr val="010066"/>
                </a:solidFill>
                <a:sym typeface="Wingdings" panose="05000000000000000000" pitchFamily="2" charset="2"/>
              </a:rPr>
              <a:t>.</a:t>
            </a:r>
            <a:endParaRPr lang="en-GB" altLang="en-US">
              <a:solidFill>
                <a:srgbClr val="010066"/>
              </a:solidFill>
            </a:endParaRPr>
          </a:p>
        </p:txBody>
      </p:sp>
      <p:sp>
        <p:nvSpPr>
          <p:cNvPr id="24586" name="Rectangle 11">
            <a:extLst>
              <a:ext uri="{FF2B5EF4-FFF2-40B4-BE49-F238E27FC236}">
                <a16:creationId xmlns:a16="http://schemas.microsoft.com/office/drawing/2014/main" id="{E2706FB0-0AA2-47BD-985C-94FD9A248CE2}"/>
              </a:ext>
            </a:extLst>
          </p:cNvPr>
          <p:cNvSpPr>
            <a:spLocks noChangeArrowheads="1"/>
          </p:cNvSpPr>
          <p:nvPr/>
        </p:nvSpPr>
        <p:spPr bwMode="auto">
          <a:xfrm>
            <a:off x="355600" y="292735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For example:</a:t>
            </a:r>
          </a:p>
        </p:txBody>
      </p:sp>
      <p:pic>
        <p:nvPicPr>
          <p:cNvPr id="12" name="Picture 19">
            <a:hlinkClick r:id="" action="ppaction://hlinkshowjump?jump=nextslide"/>
            <a:extLst>
              <a:ext uri="{FF2B5EF4-FFF2-40B4-BE49-F238E27FC236}">
                <a16:creationId xmlns:a16="http://schemas.microsoft.com/office/drawing/2014/main" id="{FC06CB8D-CC77-47B3-A819-4EE3D94149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F499D6C0-527D-4068-AA12-5DECD6A91E5E}"/>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22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226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22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p:bldP spid="352261" grpId="0"/>
      <p:bldP spid="352262" grpId="0"/>
      <p:bldP spid="352263" grpId="0"/>
      <p:bldP spid="245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1FDC4F6-910B-4DDC-8C6E-50EE8EEC5137}"/>
              </a:ext>
            </a:extLst>
          </p:cNvPr>
          <p:cNvSpPr>
            <a:spLocks noGrp="1" noChangeArrowheads="1"/>
          </p:cNvSpPr>
          <p:nvPr>
            <p:ph type="title"/>
          </p:nvPr>
        </p:nvSpPr>
        <p:spPr/>
        <p:txBody>
          <a:bodyPr/>
          <a:lstStyle/>
          <a:p>
            <a:pPr eaLnBrk="1" hangingPunct="1"/>
            <a:r>
              <a:rPr lang="en-GB" altLang="en-US"/>
              <a:t>Resistance in electrical appliances</a:t>
            </a:r>
          </a:p>
        </p:txBody>
      </p:sp>
      <p:sp>
        <p:nvSpPr>
          <p:cNvPr id="25603" name="Text Box 4">
            <a:extLst>
              <a:ext uri="{FF2B5EF4-FFF2-40B4-BE49-F238E27FC236}">
                <a16:creationId xmlns:a16="http://schemas.microsoft.com/office/drawing/2014/main" id="{FB2B5FBC-E69B-4330-8E2F-D9B7A76618F0}"/>
              </a:ext>
            </a:extLst>
          </p:cNvPr>
          <p:cNvSpPr txBox="1">
            <a:spLocks noChangeArrowheads="1"/>
          </p:cNvSpPr>
          <p:nvPr/>
        </p:nvSpPr>
        <p:spPr bwMode="auto">
          <a:xfrm>
            <a:off x="354013" y="784225"/>
            <a:ext cx="84391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 resistor is a circuit component designed to </a:t>
            </a:r>
            <a:r>
              <a:rPr lang="en-GB" altLang="en-US" b="1" dirty="0">
                <a:solidFill>
                  <a:srgbClr val="286DA6"/>
                </a:solidFill>
              </a:rPr>
              <a:t>reduce</a:t>
            </a:r>
            <a:r>
              <a:rPr lang="en-GB" altLang="en-US" dirty="0">
                <a:solidFill>
                  <a:srgbClr val="010066"/>
                </a:solidFill>
              </a:rPr>
              <a:t> the current and make it more difficult for charge to move around a circuit. For a higher resistance, the power source has to do </a:t>
            </a:r>
            <a:r>
              <a:rPr lang="en-GB" altLang="en-US" b="1" dirty="0">
                <a:solidFill>
                  <a:srgbClr val="286DA6"/>
                </a:solidFill>
              </a:rPr>
              <a:t>more</a:t>
            </a:r>
            <a:r>
              <a:rPr lang="en-GB" altLang="en-US" dirty="0">
                <a:solidFill>
                  <a:srgbClr val="010066"/>
                </a:solidFill>
              </a:rPr>
              <a:t> work to overcome it. </a:t>
            </a:r>
          </a:p>
        </p:txBody>
      </p:sp>
      <p:sp>
        <p:nvSpPr>
          <p:cNvPr id="358411" name="Text Box 11">
            <a:extLst>
              <a:ext uri="{FF2B5EF4-FFF2-40B4-BE49-F238E27FC236}">
                <a16:creationId xmlns:a16="http://schemas.microsoft.com/office/drawing/2014/main" id="{7BFB0430-A5AC-4D50-A133-C2BB9CE6C216}"/>
              </a:ext>
            </a:extLst>
          </p:cNvPr>
          <p:cNvSpPr txBox="1">
            <a:spLocks noChangeArrowheads="1"/>
          </p:cNvSpPr>
          <p:nvPr/>
        </p:nvSpPr>
        <p:spPr bwMode="auto">
          <a:xfrm>
            <a:off x="355601" y="2452688"/>
            <a:ext cx="8788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When an electric current flows through a resistor, it produces </a:t>
            </a:r>
            <a:r>
              <a:rPr lang="en-GB" altLang="en-US" b="1" dirty="0">
                <a:solidFill>
                  <a:srgbClr val="286DA6"/>
                </a:solidFill>
              </a:rPr>
              <a:t>heat</a:t>
            </a:r>
            <a:r>
              <a:rPr lang="en-GB" altLang="en-US" dirty="0">
                <a:solidFill>
                  <a:srgbClr val="010066"/>
                </a:solidFill>
              </a:rPr>
              <a:t>. Many domestic appliances use resistance to transfer electrical energy to heat energy. </a:t>
            </a:r>
          </a:p>
        </p:txBody>
      </p:sp>
      <p:sp>
        <p:nvSpPr>
          <p:cNvPr id="358413" name="Text Box 13">
            <a:extLst>
              <a:ext uri="{FF2B5EF4-FFF2-40B4-BE49-F238E27FC236}">
                <a16:creationId xmlns:a16="http://schemas.microsoft.com/office/drawing/2014/main" id="{DA8189F1-919E-4536-93DC-1294485F7F1A}"/>
              </a:ext>
            </a:extLst>
          </p:cNvPr>
          <p:cNvSpPr txBox="1">
            <a:spLocks noChangeArrowheads="1"/>
          </p:cNvSpPr>
          <p:nvPr/>
        </p:nvSpPr>
        <p:spPr bwMode="auto">
          <a:xfrm>
            <a:off x="358775" y="3759200"/>
            <a:ext cx="5875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As current is passed through the heating element in a </a:t>
            </a:r>
            <a:r>
              <a:rPr lang="en-GB" altLang="en-US" b="1" dirty="0">
                <a:solidFill>
                  <a:srgbClr val="286DA6"/>
                </a:solidFill>
              </a:rPr>
              <a:t>toaster</a:t>
            </a:r>
            <a:r>
              <a:rPr lang="en-GB" altLang="en-US" dirty="0">
                <a:solidFill>
                  <a:srgbClr val="010066"/>
                </a:solidFill>
              </a:rPr>
              <a:t>, resistance causes the wires in the element to get hot. </a:t>
            </a:r>
          </a:p>
        </p:txBody>
      </p:sp>
      <p:pic>
        <p:nvPicPr>
          <p:cNvPr id="358414" name="Picture 14">
            <a:extLst>
              <a:ext uri="{FF2B5EF4-FFF2-40B4-BE49-F238E27FC236}">
                <a16:creationId xmlns:a16="http://schemas.microsoft.com/office/drawing/2014/main" id="{8F2458B4-F082-4454-90CE-E71E9DBD95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945146">
            <a:off x="6289168" y="3338009"/>
            <a:ext cx="2102863" cy="315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2BCBCED-A0E3-4ED4-B11C-752064A6D658}"/>
              </a:ext>
            </a:extLst>
          </p:cNvPr>
          <p:cNvSpPr>
            <a:spLocks noChangeArrowheads="1"/>
          </p:cNvSpPr>
          <p:nvPr/>
        </p:nvSpPr>
        <p:spPr bwMode="auto">
          <a:xfrm>
            <a:off x="358774" y="5051425"/>
            <a:ext cx="5875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a metal becomes very hot, it may glow. A </a:t>
            </a:r>
            <a:r>
              <a:rPr lang="en-GB" altLang="en-US" b="1" dirty="0">
                <a:solidFill>
                  <a:srgbClr val="286DA6"/>
                </a:solidFill>
              </a:rPr>
              <a:t>filament bulb</a:t>
            </a:r>
            <a:r>
              <a:rPr lang="en-GB" altLang="en-US" dirty="0">
                <a:solidFill>
                  <a:srgbClr val="010066"/>
                </a:solidFill>
              </a:rPr>
              <a:t> transfers electrical energy into light energy in this way.</a:t>
            </a:r>
            <a:endParaRPr lang="en-GB" altLang="en-US" dirty="0"/>
          </a:p>
        </p:txBody>
      </p:sp>
      <p:pic>
        <p:nvPicPr>
          <p:cNvPr id="10" name="Picture 19">
            <a:hlinkClick r:id="" action="ppaction://hlinkshowjump?jump=nextslide"/>
            <a:extLst>
              <a:ext uri="{FF2B5EF4-FFF2-40B4-BE49-F238E27FC236}">
                <a16:creationId xmlns:a16="http://schemas.microsoft.com/office/drawing/2014/main" id="{6FC02F14-9860-4835-9FB2-2E3E6FA21B4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67157428-711A-415B-9EEF-48414558E5D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58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1" grpId="0"/>
      <p:bldP spid="35841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lectrical_circuits_17.1.jpg.png">
            <a:extLst>
              <a:ext uri="{FF2B5EF4-FFF2-40B4-BE49-F238E27FC236}">
                <a16:creationId xmlns:a16="http://schemas.microsoft.com/office/drawing/2014/main" id="{4F3B52B7-5B6B-4B00-99E1-180587B9DF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7150" y="4897438"/>
            <a:ext cx="1206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a:extLst>
              <a:ext uri="{FF2B5EF4-FFF2-40B4-BE49-F238E27FC236}">
                <a16:creationId xmlns:a16="http://schemas.microsoft.com/office/drawing/2014/main" id="{20395D77-A6C1-4407-B06C-FDE8D089ACE4}"/>
              </a:ext>
            </a:extLst>
          </p:cNvPr>
          <p:cNvSpPr txBox="1">
            <a:spLocks noChangeArrowheads="1"/>
          </p:cNvSpPr>
          <p:nvPr/>
        </p:nvSpPr>
        <p:spPr bwMode="auto">
          <a:xfrm>
            <a:off x="355600" y="784225"/>
            <a:ext cx="842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628" name="Text Box 4">
            <a:extLst>
              <a:ext uri="{FF2B5EF4-FFF2-40B4-BE49-F238E27FC236}">
                <a16:creationId xmlns:a16="http://schemas.microsoft.com/office/drawing/2014/main" id="{F7EDFF3F-5482-4959-B8E0-4C9572330005}"/>
              </a:ext>
            </a:extLst>
          </p:cNvPr>
          <p:cNvSpPr txBox="1">
            <a:spLocks noChangeArrowheads="1"/>
          </p:cNvSpPr>
          <p:nvPr/>
        </p:nvSpPr>
        <p:spPr bwMode="auto">
          <a:xfrm>
            <a:off x="354013" y="784225"/>
            <a:ext cx="8561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amount of energy transferred depends on </a:t>
            </a:r>
            <a:r>
              <a:rPr lang="en-GB" altLang="en-US" b="1">
                <a:solidFill>
                  <a:srgbClr val="286DA6"/>
                </a:solidFill>
              </a:rPr>
              <a:t>how long the appliance is turned on for</a:t>
            </a:r>
            <a:r>
              <a:rPr lang="en-GB" altLang="en-US">
                <a:solidFill>
                  <a:srgbClr val="010066"/>
                </a:solidFill>
              </a:rPr>
              <a:t> and the </a:t>
            </a:r>
            <a:r>
              <a:rPr lang="en-GB" altLang="en-US" b="1">
                <a:solidFill>
                  <a:srgbClr val="286DA6"/>
                </a:solidFill>
              </a:rPr>
              <a:t>power</a:t>
            </a:r>
            <a:r>
              <a:rPr lang="en-GB" altLang="en-US">
                <a:solidFill>
                  <a:srgbClr val="010066"/>
                </a:solidFill>
              </a:rPr>
              <a:t> of the appliance.</a:t>
            </a:r>
          </a:p>
        </p:txBody>
      </p:sp>
      <p:sp>
        <p:nvSpPr>
          <p:cNvPr id="2" name="Text Box 41">
            <a:extLst>
              <a:ext uri="{FF2B5EF4-FFF2-40B4-BE49-F238E27FC236}">
                <a16:creationId xmlns:a16="http://schemas.microsoft.com/office/drawing/2014/main" id="{ADBFE8BD-26BC-4F84-AC1D-FF0C5902AC3E}"/>
              </a:ext>
            </a:extLst>
          </p:cNvPr>
          <p:cNvSpPr txBox="1">
            <a:spLocks noChangeArrowheads="1"/>
          </p:cNvSpPr>
          <p:nvPr/>
        </p:nvSpPr>
        <p:spPr bwMode="auto">
          <a:xfrm>
            <a:off x="358775" y="1855788"/>
            <a:ext cx="86121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For example, a toaster has a lot of power, but is only switched on for a short amount of time. A light bulb has less power, but is often left on for a long time.</a:t>
            </a:r>
          </a:p>
        </p:txBody>
      </p:sp>
      <p:sp>
        <p:nvSpPr>
          <p:cNvPr id="26629" name="Rectangle 5">
            <a:extLst>
              <a:ext uri="{FF2B5EF4-FFF2-40B4-BE49-F238E27FC236}">
                <a16:creationId xmlns:a16="http://schemas.microsoft.com/office/drawing/2014/main" id="{BAB51D46-1BCD-4D3F-BB9B-D4AFED7F2431}"/>
              </a:ext>
            </a:extLst>
          </p:cNvPr>
          <p:cNvSpPr>
            <a:spLocks noChangeArrowheads="1"/>
          </p:cNvSpPr>
          <p:nvPr/>
        </p:nvSpPr>
        <p:spPr bwMode="auto">
          <a:xfrm>
            <a:off x="3694113" y="3622675"/>
            <a:ext cx="5086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 toaster with a power rating of 2,000</a:t>
            </a:r>
            <a:r>
              <a:rPr lang="en-GB" altLang="en-US" sz="1000" dirty="0">
                <a:solidFill>
                  <a:srgbClr val="010066"/>
                </a:solidFill>
              </a:rPr>
              <a:t> </a:t>
            </a:r>
            <a:r>
              <a:rPr lang="en-GB" altLang="en-US" dirty="0">
                <a:solidFill>
                  <a:srgbClr val="010066"/>
                </a:solidFill>
              </a:rPr>
              <a:t>W that is turned on for </a:t>
            </a:r>
            <a:br>
              <a:rPr lang="en-GB" altLang="en-US" dirty="0">
                <a:solidFill>
                  <a:srgbClr val="010066"/>
                </a:solidFill>
              </a:rPr>
            </a:br>
            <a:r>
              <a:rPr lang="en-GB" altLang="en-US" dirty="0">
                <a:solidFill>
                  <a:srgbClr val="010066"/>
                </a:solidFill>
              </a:rPr>
              <a:t>3 minutes uses </a:t>
            </a:r>
            <a:r>
              <a:rPr lang="en-GB" altLang="en-US" b="1" dirty="0">
                <a:solidFill>
                  <a:srgbClr val="286DA6"/>
                </a:solidFill>
              </a:rPr>
              <a:t>360</a:t>
            </a:r>
            <a:r>
              <a:rPr lang="en-GB" altLang="en-US" sz="1000" b="1" dirty="0">
                <a:solidFill>
                  <a:srgbClr val="286DA6"/>
                </a:solidFill>
              </a:rPr>
              <a:t> </a:t>
            </a:r>
            <a:r>
              <a:rPr lang="en-GB" altLang="en-US" b="1" dirty="0">
                <a:solidFill>
                  <a:srgbClr val="286DA6"/>
                </a:solidFill>
              </a:rPr>
              <a:t>kJ</a:t>
            </a:r>
            <a:r>
              <a:rPr lang="en-GB" altLang="en-US" dirty="0">
                <a:solidFill>
                  <a:srgbClr val="010066"/>
                </a:solidFill>
              </a:rPr>
              <a:t> of energy.</a:t>
            </a:r>
          </a:p>
        </p:txBody>
      </p:sp>
      <p:sp>
        <p:nvSpPr>
          <p:cNvPr id="26630" name="Rectangle 6">
            <a:extLst>
              <a:ext uri="{FF2B5EF4-FFF2-40B4-BE49-F238E27FC236}">
                <a16:creationId xmlns:a16="http://schemas.microsoft.com/office/drawing/2014/main" id="{D4FCB97D-CB5C-4EE4-8DFB-1537845EDC48}"/>
              </a:ext>
            </a:extLst>
          </p:cNvPr>
          <p:cNvSpPr>
            <a:spLocks noChangeArrowheads="1"/>
          </p:cNvSpPr>
          <p:nvPr/>
        </p:nvSpPr>
        <p:spPr bwMode="auto">
          <a:xfrm>
            <a:off x="1538288" y="5367338"/>
            <a:ext cx="4779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 60</a:t>
            </a:r>
            <a:r>
              <a:rPr lang="en-GB" altLang="en-US" sz="1000" dirty="0">
                <a:solidFill>
                  <a:srgbClr val="010066"/>
                </a:solidFill>
              </a:rPr>
              <a:t> </a:t>
            </a:r>
            <a:r>
              <a:rPr lang="en-GB" altLang="en-US" dirty="0">
                <a:solidFill>
                  <a:srgbClr val="010066"/>
                </a:solidFill>
              </a:rPr>
              <a:t>W light bulb that is left on for </a:t>
            </a:r>
            <a:br>
              <a:rPr lang="en-GB" altLang="en-US" dirty="0">
                <a:solidFill>
                  <a:srgbClr val="010066"/>
                </a:solidFill>
              </a:rPr>
            </a:br>
            <a:r>
              <a:rPr lang="en-GB" altLang="en-US" dirty="0">
                <a:solidFill>
                  <a:srgbClr val="010066"/>
                </a:solidFill>
              </a:rPr>
              <a:t>3 hours will use </a:t>
            </a:r>
            <a:r>
              <a:rPr lang="en-GB" altLang="en-US" b="1" dirty="0">
                <a:solidFill>
                  <a:srgbClr val="286DA6"/>
                </a:solidFill>
              </a:rPr>
              <a:t>648</a:t>
            </a:r>
            <a:r>
              <a:rPr lang="en-GB" altLang="en-US" sz="1000" b="1" dirty="0">
                <a:solidFill>
                  <a:srgbClr val="286DA6"/>
                </a:solidFill>
              </a:rPr>
              <a:t> </a:t>
            </a:r>
            <a:r>
              <a:rPr lang="en-GB" altLang="en-US" b="1" dirty="0">
                <a:solidFill>
                  <a:srgbClr val="286DA6"/>
                </a:solidFill>
              </a:rPr>
              <a:t>kJ</a:t>
            </a:r>
            <a:r>
              <a:rPr lang="en-GB" altLang="en-US" dirty="0">
                <a:solidFill>
                  <a:srgbClr val="010066"/>
                </a:solidFill>
              </a:rPr>
              <a:t> of energy.</a:t>
            </a:r>
          </a:p>
        </p:txBody>
      </p:sp>
      <p:sp>
        <p:nvSpPr>
          <p:cNvPr id="26632" name="Title 7">
            <a:extLst>
              <a:ext uri="{FF2B5EF4-FFF2-40B4-BE49-F238E27FC236}">
                <a16:creationId xmlns:a16="http://schemas.microsoft.com/office/drawing/2014/main" id="{F2AF38CC-DF4A-4092-AA47-638B982FA10B}"/>
              </a:ext>
            </a:extLst>
          </p:cNvPr>
          <p:cNvSpPr>
            <a:spLocks noGrp="1"/>
          </p:cNvSpPr>
          <p:nvPr>
            <p:ph type="title"/>
          </p:nvPr>
        </p:nvSpPr>
        <p:spPr/>
        <p:txBody>
          <a:bodyPr/>
          <a:lstStyle/>
          <a:p>
            <a:r>
              <a:rPr lang="en-GB" altLang="en-US"/>
              <a:t>Amount of energy transferred</a:t>
            </a:r>
          </a:p>
        </p:txBody>
      </p:sp>
      <p:pic>
        <p:nvPicPr>
          <p:cNvPr id="26633" name="Picture 15" descr="toaster.png">
            <a:extLst>
              <a:ext uri="{FF2B5EF4-FFF2-40B4-BE49-F238E27FC236}">
                <a16:creationId xmlns:a16="http://schemas.microsoft.com/office/drawing/2014/main" id="{B80D691A-B7F2-45FB-9B67-A78C78D326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775" y="3265488"/>
            <a:ext cx="329565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8E2B467E-45F8-4AD6-88F9-BD3657807A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629" grpId="0"/>
      <p:bldP spid="266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Elec_Pow_ haveseen_shutterstock_52276348_MOD">
            <a:extLst>
              <a:ext uri="{FF2B5EF4-FFF2-40B4-BE49-F238E27FC236}">
                <a16:creationId xmlns:a16="http://schemas.microsoft.com/office/drawing/2014/main" id="{E0417140-50BF-4AFB-96CE-DAEF97E4B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788988"/>
            <a:ext cx="35750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a:extLst>
              <a:ext uri="{FF2B5EF4-FFF2-40B4-BE49-F238E27FC236}">
                <a16:creationId xmlns:a16="http://schemas.microsoft.com/office/drawing/2014/main" id="{DDA5199E-564C-411F-8121-AD10AA66678E}"/>
              </a:ext>
            </a:extLst>
          </p:cNvPr>
          <p:cNvSpPr txBox="1">
            <a:spLocks noChangeArrowheads="1"/>
          </p:cNvSpPr>
          <p:nvPr/>
        </p:nvSpPr>
        <p:spPr bwMode="auto">
          <a:xfrm>
            <a:off x="355600" y="784225"/>
            <a:ext cx="502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An appliance with a </a:t>
            </a:r>
            <a:r>
              <a:rPr lang="en-GB" altLang="en-US" b="1" dirty="0">
                <a:solidFill>
                  <a:srgbClr val="286DA6"/>
                </a:solidFill>
              </a:rPr>
              <a:t>high</a:t>
            </a:r>
            <a:r>
              <a:rPr lang="en-GB" altLang="en-US" dirty="0">
                <a:solidFill>
                  <a:srgbClr val="010066"/>
                </a:solidFill>
              </a:rPr>
              <a:t> power rating will transfer </a:t>
            </a:r>
            <a:r>
              <a:rPr lang="en-GB" altLang="en-US" b="1" dirty="0">
                <a:solidFill>
                  <a:srgbClr val="286DA6"/>
                </a:solidFill>
              </a:rPr>
              <a:t>more</a:t>
            </a:r>
            <a:r>
              <a:rPr lang="en-GB" altLang="en-US" dirty="0">
                <a:solidFill>
                  <a:srgbClr val="010066"/>
                </a:solidFill>
              </a:rPr>
              <a:t> energy than one with a </a:t>
            </a:r>
            <a:r>
              <a:rPr lang="en-GB" altLang="en-US" b="1" dirty="0">
                <a:solidFill>
                  <a:srgbClr val="286DA6"/>
                </a:solidFill>
              </a:rPr>
              <a:t>low</a:t>
            </a:r>
            <a:r>
              <a:rPr lang="en-GB" altLang="en-US" dirty="0">
                <a:solidFill>
                  <a:srgbClr val="010066"/>
                </a:solidFill>
              </a:rPr>
              <a:t> power rating </a:t>
            </a:r>
            <a:br>
              <a:rPr lang="en-GB" altLang="en-US" dirty="0">
                <a:solidFill>
                  <a:srgbClr val="010066"/>
                </a:solidFill>
              </a:rPr>
            </a:br>
            <a:r>
              <a:rPr lang="en-GB" altLang="en-US" dirty="0">
                <a:solidFill>
                  <a:srgbClr val="010066"/>
                </a:solidFill>
              </a:rPr>
              <a:t>in the same time period. </a:t>
            </a:r>
          </a:p>
        </p:txBody>
      </p:sp>
      <p:sp>
        <p:nvSpPr>
          <p:cNvPr id="27652" name="Title 7">
            <a:extLst>
              <a:ext uri="{FF2B5EF4-FFF2-40B4-BE49-F238E27FC236}">
                <a16:creationId xmlns:a16="http://schemas.microsoft.com/office/drawing/2014/main" id="{2AE5EEE5-E477-43FF-91B1-78C2B9B929F1}"/>
              </a:ext>
            </a:extLst>
          </p:cNvPr>
          <p:cNvSpPr>
            <a:spLocks noGrp="1"/>
          </p:cNvSpPr>
          <p:nvPr>
            <p:ph type="title"/>
          </p:nvPr>
        </p:nvSpPr>
        <p:spPr/>
        <p:txBody>
          <a:bodyPr/>
          <a:lstStyle/>
          <a:p>
            <a:r>
              <a:rPr lang="en-GB" altLang="en-US"/>
              <a:t>Amount of energy transferred</a:t>
            </a:r>
          </a:p>
        </p:txBody>
      </p:sp>
      <p:sp>
        <p:nvSpPr>
          <p:cNvPr id="6" name="Rectangle 5">
            <a:extLst>
              <a:ext uri="{FF2B5EF4-FFF2-40B4-BE49-F238E27FC236}">
                <a16:creationId xmlns:a16="http://schemas.microsoft.com/office/drawing/2014/main" id="{AC90FE8E-E221-49A7-B657-F9A6C9478710}"/>
              </a:ext>
            </a:extLst>
          </p:cNvPr>
          <p:cNvSpPr>
            <a:spLocks noChangeArrowheads="1"/>
          </p:cNvSpPr>
          <p:nvPr/>
        </p:nvSpPr>
        <p:spPr bwMode="auto">
          <a:xfrm>
            <a:off x="358775" y="2719388"/>
            <a:ext cx="44100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why a 100</a:t>
            </a:r>
            <a:r>
              <a:rPr lang="en-GB" altLang="en-US" sz="1000"/>
              <a:t> </a:t>
            </a:r>
            <a:r>
              <a:rPr lang="en-GB" altLang="en-US"/>
              <a:t>W light bulb is </a:t>
            </a:r>
            <a:r>
              <a:rPr lang="en-GB" altLang="en-US" b="1">
                <a:solidFill>
                  <a:srgbClr val="286DA6"/>
                </a:solidFill>
              </a:rPr>
              <a:t>brighter</a:t>
            </a:r>
            <a:r>
              <a:rPr lang="en-GB" altLang="en-US"/>
              <a:t> than a 40</a:t>
            </a:r>
            <a:r>
              <a:rPr lang="en-GB" altLang="en-US" sz="1000"/>
              <a:t> </a:t>
            </a:r>
            <a:r>
              <a:rPr lang="en-GB" altLang="en-US"/>
              <a:t>W light bulb: more electrical energy </a:t>
            </a:r>
            <a:br>
              <a:rPr lang="en-GB" altLang="en-US"/>
            </a:br>
            <a:r>
              <a:rPr lang="en-GB" altLang="en-US"/>
              <a:t>is transferred into light energy every second.</a:t>
            </a:r>
          </a:p>
        </p:txBody>
      </p:sp>
      <p:sp>
        <p:nvSpPr>
          <p:cNvPr id="8" name="Rectangle 7">
            <a:extLst>
              <a:ext uri="{FF2B5EF4-FFF2-40B4-BE49-F238E27FC236}">
                <a16:creationId xmlns:a16="http://schemas.microsoft.com/office/drawing/2014/main" id="{87D126DD-8166-43BD-957B-074B9682054C}"/>
              </a:ext>
            </a:extLst>
          </p:cNvPr>
          <p:cNvSpPr>
            <a:spLocks noChangeArrowheads="1"/>
          </p:cNvSpPr>
          <p:nvPr/>
        </p:nvSpPr>
        <p:spPr bwMode="auto">
          <a:xfrm>
            <a:off x="358775" y="5048250"/>
            <a:ext cx="8172450" cy="830263"/>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Think about the appliances you use. What has the highest power rating? What does it convert electrical energy into? </a:t>
            </a:r>
          </a:p>
        </p:txBody>
      </p:sp>
      <p:pic>
        <p:nvPicPr>
          <p:cNvPr id="10" name="Picture 19">
            <a:hlinkClick r:id="" action="ppaction://hlinkshowjump?jump=nextslide"/>
            <a:extLst>
              <a:ext uri="{FF2B5EF4-FFF2-40B4-BE49-F238E27FC236}">
                <a16:creationId xmlns:a16="http://schemas.microsoft.com/office/drawing/2014/main" id="{BA8C800F-C906-4995-9A0B-732EEDF74B5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D93ED3D0-FD9F-4C19-B846-C0F65DBAB17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D6D7037-1BD2-4C00-BF58-A67AC9479000}"/>
              </a:ext>
            </a:extLst>
          </p:cNvPr>
          <p:cNvSpPr>
            <a:spLocks noGrp="1"/>
          </p:cNvSpPr>
          <p:nvPr>
            <p:ph type="title"/>
          </p:nvPr>
        </p:nvSpPr>
        <p:spPr/>
        <p:txBody>
          <a:bodyPr/>
          <a:lstStyle/>
          <a:p>
            <a:pPr eaLnBrk="1" hangingPunct="1"/>
            <a:r>
              <a:rPr lang="en-GB" altLang="en-US"/>
              <a:t>Joules: a useful unit of energy?</a:t>
            </a:r>
          </a:p>
        </p:txBody>
      </p:sp>
      <p:sp>
        <p:nvSpPr>
          <p:cNvPr id="28675" name="TextBox 2">
            <a:extLst>
              <a:ext uri="{FF2B5EF4-FFF2-40B4-BE49-F238E27FC236}">
                <a16:creationId xmlns:a16="http://schemas.microsoft.com/office/drawing/2014/main" id="{C632B083-5914-4A73-ABBB-1F8817C87F4B}"/>
              </a:ext>
            </a:extLst>
          </p:cNvPr>
          <p:cNvSpPr txBox="1">
            <a:spLocks noChangeArrowheads="1"/>
          </p:cNvSpPr>
          <p:nvPr/>
        </p:nvSpPr>
        <p:spPr bwMode="auto">
          <a:xfrm>
            <a:off x="360363" y="784225"/>
            <a:ext cx="822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Joules</a:t>
            </a:r>
            <a:r>
              <a:rPr lang="en-GB" altLang="en-US" dirty="0">
                <a:solidFill>
                  <a:srgbClr val="010066"/>
                </a:solidFill>
              </a:rPr>
              <a:t> are the standard unit for energy in science. </a:t>
            </a:r>
            <a:br>
              <a:rPr lang="en-GB" altLang="en-US" dirty="0">
                <a:solidFill>
                  <a:srgbClr val="010066"/>
                </a:solidFill>
              </a:rPr>
            </a:br>
            <a:r>
              <a:rPr lang="en-GB" altLang="en-US" dirty="0">
                <a:solidFill>
                  <a:srgbClr val="010066"/>
                </a:solidFill>
              </a:rPr>
              <a:t>However, in terms of energy used by electrical appliances, </a:t>
            </a:r>
            <a:br>
              <a:rPr lang="en-GB" altLang="en-US" dirty="0">
                <a:solidFill>
                  <a:srgbClr val="010066"/>
                </a:solidFill>
              </a:rPr>
            </a:br>
            <a:r>
              <a:rPr lang="en-GB" altLang="en-US" dirty="0">
                <a:solidFill>
                  <a:srgbClr val="010066"/>
                </a:solidFill>
              </a:rPr>
              <a:t>a joule is a very small unit.</a:t>
            </a:r>
          </a:p>
        </p:txBody>
      </p:sp>
      <p:sp>
        <p:nvSpPr>
          <p:cNvPr id="353284" name="TextBox 3">
            <a:extLst>
              <a:ext uri="{FF2B5EF4-FFF2-40B4-BE49-F238E27FC236}">
                <a16:creationId xmlns:a16="http://schemas.microsoft.com/office/drawing/2014/main" id="{285DD70F-687B-4CDF-82FA-F2DC49DAE91B}"/>
              </a:ext>
            </a:extLst>
          </p:cNvPr>
          <p:cNvSpPr txBox="1">
            <a:spLocks noChangeArrowheads="1"/>
          </p:cNvSpPr>
          <p:nvPr/>
        </p:nvSpPr>
        <p:spPr bwMode="auto">
          <a:xfrm>
            <a:off x="360363" y="2115601"/>
            <a:ext cx="8604250" cy="830262"/>
          </a:xfrm>
          <a:prstGeom prst="rect">
            <a:avLst/>
          </a:prstGeom>
          <a:solidFill>
            <a:srgbClr val="BEDA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Consider a TV that is left on continuously for a week. </a:t>
            </a:r>
            <a:br>
              <a:rPr lang="en-GB" altLang="en-US" dirty="0">
                <a:solidFill>
                  <a:srgbClr val="010066"/>
                </a:solidFill>
              </a:rPr>
            </a:br>
            <a:r>
              <a:rPr lang="en-GB" altLang="en-US" dirty="0">
                <a:solidFill>
                  <a:srgbClr val="010066"/>
                </a:solidFill>
              </a:rPr>
              <a:t>It uses 120</a:t>
            </a:r>
            <a:r>
              <a:rPr lang="en-GB" altLang="en-US" sz="1000" dirty="0">
                <a:solidFill>
                  <a:srgbClr val="010066"/>
                </a:solidFill>
              </a:rPr>
              <a:t> </a:t>
            </a:r>
            <a:r>
              <a:rPr lang="en-GB" altLang="en-US" dirty="0">
                <a:solidFill>
                  <a:srgbClr val="010066"/>
                </a:solidFill>
              </a:rPr>
              <a:t>V and 4</a:t>
            </a:r>
            <a:r>
              <a:rPr lang="en-GB" altLang="en-US" sz="1000" dirty="0">
                <a:solidFill>
                  <a:srgbClr val="010066"/>
                </a:solidFill>
              </a:rPr>
              <a:t> </a:t>
            </a:r>
            <a:r>
              <a:rPr lang="en-GB" altLang="en-US" dirty="0">
                <a:solidFill>
                  <a:srgbClr val="010066"/>
                </a:solidFill>
              </a:rPr>
              <a:t>A. Calculate how much energy is used.</a:t>
            </a:r>
          </a:p>
        </p:txBody>
      </p:sp>
      <p:sp>
        <p:nvSpPr>
          <p:cNvPr id="353292" name="TextBox 113">
            <a:extLst>
              <a:ext uri="{FF2B5EF4-FFF2-40B4-BE49-F238E27FC236}">
                <a16:creationId xmlns:a16="http://schemas.microsoft.com/office/drawing/2014/main" id="{0E0980C6-56D4-4F84-BEA6-87A052E00D3C}"/>
              </a:ext>
            </a:extLst>
          </p:cNvPr>
          <p:cNvSpPr txBox="1">
            <a:spLocks noChangeArrowheads="1"/>
          </p:cNvSpPr>
          <p:nvPr/>
        </p:nvSpPr>
        <p:spPr bwMode="auto">
          <a:xfrm>
            <a:off x="1604963" y="5448256"/>
            <a:ext cx="29482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 4 × 120 × 604,800</a:t>
            </a:r>
          </a:p>
        </p:txBody>
      </p:sp>
      <p:sp>
        <p:nvSpPr>
          <p:cNvPr id="353302" name="TextBox 112">
            <a:extLst>
              <a:ext uri="{FF2B5EF4-FFF2-40B4-BE49-F238E27FC236}">
                <a16:creationId xmlns:a16="http://schemas.microsoft.com/office/drawing/2014/main" id="{AEB4777F-C64B-4FE6-A531-D1DEA39DBD95}"/>
              </a:ext>
            </a:extLst>
          </p:cNvPr>
          <p:cNvSpPr txBox="1">
            <a:spLocks noChangeArrowheads="1"/>
          </p:cNvSpPr>
          <p:nvPr/>
        </p:nvSpPr>
        <p:spPr bwMode="auto">
          <a:xfrm>
            <a:off x="1604963" y="6041147"/>
            <a:ext cx="3679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 290,304,000</a:t>
            </a:r>
            <a:r>
              <a:rPr lang="en-GB" altLang="en-US" sz="1000" dirty="0">
                <a:solidFill>
                  <a:srgbClr val="010066"/>
                </a:solidFill>
              </a:rPr>
              <a:t> </a:t>
            </a:r>
            <a:r>
              <a:rPr lang="en-GB" altLang="en-US" dirty="0"/>
              <a:t>J = </a:t>
            </a:r>
            <a:r>
              <a:rPr lang="en-GB" altLang="en-US" b="1" dirty="0">
                <a:solidFill>
                  <a:srgbClr val="286DA6"/>
                </a:solidFill>
              </a:rPr>
              <a:t>290</a:t>
            </a:r>
            <a:r>
              <a:rPr lang="en-GB" altLang="en-US" sz="1000" b="1" dirty="0">
                <a:solidFill>
                  <a:srgbClr val="286DA6"/>
                </a:solidFill>
              </a:rPr>
              <a:t> </a:t>
            </a:r>
            <a:r>
              <a:rPr lang="en-GB" altLang="en-US" b="1" dirty="0">
                <a:solidFill>
                  <a:srgbClr val="286DA6"/>
                </a:solidFill>
              </a:rPr>
              <a:t>MJ</a:t>
            </a:r>
          </a:p>
        </p:txBody>
      </p:sp>
      <p:sp>
        <p:nvSpPr>
          <p:cNvPr id="18" name="TextBox 111">
            <a:extLst>
              <a:ext uri="{FF2B5EF4-FFF2-40B4-BE49-F238E27FC236}">
                <a16:creationId xmlns:a16="http://schemas.microsoft.com/office/drawing/2014/main" id="{B3668A3B-4491-4FC5-9726-B501843E5EE0}"/>
              </a:ext>
            </a:extLst>
          </p:cNvPr>
          <p:cNvSpPr txBox="1">
            <a:spLocks noChangeArrowheads="1"/>
          </p:cNvSpPr>
          <p:nvPr/>
        </p:nvSpPr>
        <p:spPr bwMode="auto">
          <a:xfrm>
            <a:off x="947561" y="3077089"/>
            <a:ext cx="393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time = 60 × 60 × 24 × 7 </a:t>
            </a:r>
          </a:p>
        </p:txBody>
      </p:sp>
      <p:sp>
        <p:nvSpPr>
          <p:cNvPr id="19" name="Rectangle 18">
            <a:extLst>
              <a:ext uri="{FF2B5EF4-FFF2-40B4-BE49-F238E27FC236}">
                <a16:creationId xmlns:a16="http://schemas.microsoft.com/office/drawing/2014/main" id="{70BD8F70-F44D-4D65-BBC2-AA9D872A38DF}"/>
              </a:ext>
            </a:extLst>
          </p:cNvPr>
          <p:cNvSpPr>
            <a:spLocks noChangeArrowheads="1"/>
          </p:cNvSpPr>
          <p:nvPr/>
        </p:nvSpPr>
        <p:spPr bwMode="auto">
          <a:xfrm>
            <a:off x="1604963" y="3670278"/>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 604,800</a:t>
            </a:r>
            <a:r>
              <a:rPr lang="en-GB" altLang="en-US" sz="1000">
                <a:solidFill>
                  <a:srgbClr val="010066"/>
                </a:solidFill>
              </a:rPr>
              <a:t> </a:t>
            </a:r>
            <a:r>
              <a:rPr lang="en-GB" altLang="en-US">
                <a:solidFill>
                  <a:srgbClr val="010066"/>
                </a:solidFill>
              </a:rPr>
              <a:t>s</a:t>
            </a:r>
            <a:endParaRPr lang="en-GB" altLang="en-US"/>
          </a:p>
        </p:txBody>
      </p:sp>
      <p:sp>
        <p:nvSpPr>
          <p:cNvPr id="20" name="Rectangle 19">
            <a:extLst>
              <a:ext uri="{FF2B5EF4-FFF2-40B4-BE49-F238E27FC236}">
                <a16:creationId xmlns:a16="http://schemas.microsoft.com/office/drawing/2014/main" id="{9908FF93-3475-4BB4-9B3D-A9465357F82F}"/>
              </a:ext>
            </a:extLst>
          </p:cNvPr>
          <p:cNvSpPr>
            <a:spLocks noChangeArrowheads="1"/>
          </p:cNvSpPr>
          <p:nvPr/>
        </p:nvSpPr>
        <p:spPr bwMode="auto">
          <a:xfrm>
            <a:off x="433388" y="4263467"/>
            <a:ext cx="3602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b="1">
                <a:solidFill>
                  <a:srgbClr val="286DA6"/>
                </a:solidFill>
              </a:rPr>
              <a:t>energy  =  power × time</a:t>
            </a:r>
          </a:p>
        </p:txBody>
      </p:sp>
      <p:sp>
        <p:nvSpPr>
          <p:cNvPr id="21" name="Rectangle 20">
            <a:extLst>
              <a:ext uri="{FF2B5EF4-FFF2-40B4-BE49-F238E27FC236}">
                <a16:creationId xmlns:a16="http://schemas.microsoft.com/office/drawing/2014/main" id="{65D710B0-0D5A-453A-9DF3-3BF292C731DC}"/>
              </a:ext>
            </a:extLst>
          </p:cNvPr>
          <p:cNvSpPr>
            <a:spLocks noChangeArrowheads="1"/>
          </p:cNvSpPr>
          <p:nvPr/>
        </p:nvSpPr>
        <p:spPr bwMode="auto">
          <a:xfrm>
            <a:off x="1593674" y="4855068"/>
            <a:ext cx="3768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dirty="0"/>
              <a:t>=  current × voltage × time</a:t>
            </a:r>
          </a:p>
        </p:txBody>
      </p:sp>
      <p:pic>
        <p:nvPicPr>
          <p:cNvPr id="28686" name="Picture 22" descr="FlatscreenTV.png">
            <a:extLst>
              <a:ext uri="{FF2B5EF4-FFF2-40B4-BE49-F238E27FC236}">
                <a16:creationId xmlns:a16="http://schemas.microsoft.com/office/drawing/2014/main" id="{91657BEF-BEB4-4ED3-BD41-642E04D472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3389313"/>
            <a:ext cx="29797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a:hlinkClick r:id="" action="ppaction://hlinkshowjump?jump=nextslide"/>
            <a:extLst>
              <a:ext uri="{FF2B5EF4-FFF2-40B4-BE49-F238E27FC236}">
                <a16:creationId xmlns:a16="http://schemas.microsoft.com/office/drawing/2014/main" id="{4BF6D0AA-DADB-4A2D-8D52-CAA29AD744F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2E1CB4C3-C6EB-48BD-ADB5-F2A8267E717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2BC09BD6-6152-4C93-A18E-AE1AA1459BC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329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33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animBg="1"/>
      <p:bldP spid="353292" grpId="0"/>
      <p:bldP spid="353302"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a:extLst>
              <a:ext uri="{FF2B5EF4-FFF2-40B4-BE49-F238E27FC236}">
                <a16:creationId xmlns:a16="http://schemas.microsoft.com/office/drawing/2014/main" id="{DC523B70-A473-4A20-9144-1BC560331485}"/>
              </a:ext>
            </a:extLst>
          </p:cNvPr>
          <p:cNvSpPr txBox="1">
            <a:spLocks noChangeArrowheads="1"/>
          </p:cNvSpPr>
          <p:nvPr/>
        </p:nvSpPr>
        <p:spPr bwMode="auto">
          <a:xfrm>
            <a:off x="360363" y="784225"/>
            <a:ext cx="8504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Because joules are relatively small, a different unit called a </a:t>
            </a:r>
            <a:br>
              <a:rPr lang="en-GB" altLang="en-US" dirty="0">
                <a:solidFill>
                  <a:srgbClr val="010066"/>
                </a:solidFill>
              </a:rPr>
            </a:br>
            <a:r>
              <a:rPr lang="en-GB" altLang="en-US" b="1" dirty="0">
                <a:solidFill>
                  <a:srgbClr val="286DA6"/>
                </a:solidFill>
              </a:rPr>
              <a:t>kilowatt-hour</a:t>
            </a:r>
            <a:r>
              <a:rPr lang="en-GB" altLang="en-US" dirty="0">
                <a:solidFill>
                  <a:srgbClr val="010066"/>
                </a:solidFill>
              </a:rPr>
              <a:t> </a:t>
            </a:r>
            <a:r>
              <a:rPr lang="en-GB" altLang="en-US" b="1" dirty="0">
                <a:solidFill>
                  <a:srgbClr val="286DA6"/>
                </a:solidFill>
              </a:rPr>
              <a:t>(kWh) </a:t>
            </a:r>
            <a:r>
              <a:rPr lang="en-GB" altLang="en-US" dirty="0">
                <a:solidFill>
                  <a:srgbClr val="010066"/>
                </a:solidFill>
              </a:rPr>
              <a:t>is often used instead. </a:t>
            </a:r>
          </a:p>
        </p:txBody>
      </p:sp>
      <p:sp>
        <p:nvSpPr>
          <p:cNvPr id="355335" name="TextBox 8">
            <a:extLst>
              <a:ext uri="{FF2B5EF4-FFF2-40B4-BE49-F238E27FC236}">
                <a16:creationId xmlns:a16="http://schemas.microsoft.com/office/drawing/2014/main" id="{E0D7BFAF-B9BE-4515-9CCC-9AF3B03109C8}"/>
              </a:ext>
            </a:extLst>
          </p:cNvPr>
          <p:cNvSpPr txBox="1">
            <a:spLocks noChangeArrowheads="1"/>
          </p:cNvSpPr>
          <p:nvPr/>
        </p:nvSpPr>
        <p:spPr bwMode="auto">
          <a:xfrm>
            <a:off x="358775" y="4187870"/>
            <a:ext cx="5959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So, for the TV on the previous slide:</a:t>
            </a:r>
          </a:p>
        </p:txBody>
      </p:sp>
      <p:sp>
        <p:nvSpPr>
          <p:cNvPr id="355338" name="AutoShape 21">
            <a:extLst>
              <a:ext uri="{FF2B5EF4-FFF2-40B4-BE49-F238E27FC236}">
                <a16:creationId xmlns:a16="http://schemas.microsoft.com/office/drawing/2014/main" id="{2AC79F25-E233-4E0B-80F9-E73F6FC463D5}"/>
              </a:ext>
            </a:extLst>
          </p:cNvPr>
          <p:cNvSpPr>
            <a:spLocks noChangeArrowheads="1"/>
          </p:cNvSpPr>
          <p:nvPr/>
        </p:nvSpPr>
        <p:spPr bwMode="auto">
          <a:xfrm>
            <a:off x="2609850" y="1739592"/>
            <a:ext cx="3924300" cy="576262"/>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010066"/>
              </a:solidFill>
            </a:endParaRPr>
          </a:p>
        </p:txBody>
      </p:sp>
      <p:sp>
        <p:nvSpPr>
          <p:cNvPr id="355339" name="Text Box 22">
            <a:extLst>
              <a:ext uri="{FF2B5EF4-FFF2-40B4-BE49-F238E27FC236}">
                <a16:creationId xmlns:a16="http://schemas.microsoft.com/office/drawing/2014/main" id="{19D242D1-A272-4C6F-9ADF-9ABCBEE2A15C}"/>
              </a:ext>
            </a:extLst>
          </p:cNvPr>
          <p:cNvSpPr txBox="1">
            <a:spLocks noChangeArrowheads="1"/>
          </p:cNvSpPr>
          <p:nvPr/>
        </p:nvSpPr>
        <p:spPr bwMode="auto">
          <a:xfrm>
            <a:off x="2695575" y="1791230"/>
            <a:ext cx="3751263" cy="461962"/>
          </a:xfrm>
          <a:prstGeom prst="rect">
            <a:avLst/>
          </a:prstGeom>
          <a:solidFill>
            <a:srgbClr val="286D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US" altLang="en-US" b="1" dirty="0">
                <a:solidFill>
                  <a:schemeClr val="bg1"/>
                </a:solidFill>
              </a:rPr>
              <a:t>energy  =  power  ×  time</a:t>
            </a:r>
            <a:endParaRPr lang="en-US" altLang="en-US" dirty="0">
              <a:solidFill>
                <a:schemeClr val="bg1"/>
              </a:solidFill>
            </a:endParaRPr>
          </a:p>
        </p:txBody>
      </p:sp>
      <p:sp>
        <p:nvSpPr>
          <p:cNvPr id="355341" name="TextBox 41">
            <a:extLst>
              <a:ext uri="{FF2B5EF4-FFF2-40B4-BE49-F238E27FC236}">
                <a16:creationId xmlns:a16="http://schemas.microsoft.com/office/drawing/2014/main" id="{C8F4332E-491E-48C3-BBCD-942C7EBD517B}"/>
              </a:ext>
            </a:extLst>
          </p:cNvPr>
          <p:cNvSpPr txBox="1">
            <a:spLocks noChangeArrowheads="1"/>
          </p:cNvSpPr>
          <p:nvPr/>
        </p:nvSpPr>
        <p:spPr bwMode="auto">
          <a:xfrm>
            <a:off x="3348038" y="5944308"/>
            <a:ext cx="48364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energy = 0.48 × 168</a:t>
            </a:r>
            <a:r>
              <a:rPr lang="en-GB" altLang="en-US" dirty="0"/>
              <a:t> = </a:t>
            </a:r>
            <a:r>
              <a:rPr lang="en-GB" altLang="en-US" b="1" dirty="0">
                <a:solidFill>
                  <a:srgbClr val="286DA6"/>
                </a:solidFill>
              </a:rPr>
              <a:t>80.6</a:t>
            </a:r>
            <a:r>
              <a:rPr lang="en-GB" altLang="en-US" sz="1000" b="1" dirty="0">
                <a:solidFill>
                  <a:srgbClr val="286DA6"/>
                </a:solidFill>
              </a:rPr>
              <a:t> </a:t>
            </a:r>
            <a:r>
              <a:rPr lang="en-GB" altLang="en-US" b="1" dirty="0">
                <a:solidFill>
                  <a:srgbClr val="286DA6"/>
                </a:solidFill>
              </a:rPr>
              <a:t>kWh</a:t>
            </a:r>
          </a:p>
        </p:txBody>
      </p:sp>
      <p:sp>
        <p:nvSpPr>
          <p:cNvPr id="29703" name="Rectangle 15">
            <a:extLst>
              <a:ext uri="{FF2B5EF4-FFF2-40B4-BE49-F238E27FC236}">
                <a16:creationId xmlns:a16="http://schemas.microsoft.com/office/drawing/2014/main" id="{980C0F88-EE0D-4F09-8400-AA08269BABC4}"/>
              </a:ext>
            </a:extLst>
          </p:cNvPr>
          <p:cNvSpPr>
            <a:spLocks noGrp="1" noChangeArrowheads="1"/>
          </p:cNvSpPr>
          <p:nvPr>
            <p:ph type="title"/>
          </p:nvPr>
        </p:nvSpPr>
        <p:spPr/>
        <p:txBody>
          <a:bodyPr/>
          <a:lstStyle/>
          <a:p>
            <a:r>
              <a:rPr lang="en-GB" altLang="en-US" dirty="0"/>
              <a:t>Kilowatt-hours</a:t>
            </a:r>
          </a:p>
        </p:txBody>
      </p:sp>
      <p:sp>
        <p:nvSpPr>
          <p:cNvPr id="315395" name="Text Box 3">
            <a:extLst>
              <a:ext uri="{FF2B5EF4-FFF2-40B4-BE49-F238E27FC236}">
                <a16:creationId xmlns:a16="http://schemas.microsoft.com/office/drawing/2014/main" id="{BDE0E125-706A-4A18-951C-C40DEDEB07E6}"/>
              </a:ext>
            </a:extLst>
          </p:cNvPr>
          <p:cNvSpPr txBox="1">
            <a:spLocks noChangeArrowheads="1"/>
          </p:cNvSpPr>
          <p:nvPr/>
        </p:nvSpPr>
        <p:spPr bwMode="auto">
          <a:xfrm>
            <a:off x="360363" y="2440958"/>
            <a:ext cx="842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Energy is measured in </a:t>
            </a:r>
            <a:r>
              <a:rPr lang="en-GB" altLang="en-US" b="1" dirty="0">
                <a:solidFill>
                  <a:srgbClr val="286DA6"/>
                </a:solidFill>
              </a:rPr>
              <a:t>kilowatt-hours</a:t>
            </a:r>
            <a:r>
              <a:rPr lang="en-GB" altLang="en-US" dirty="0"/>
              <a:t> (k</a:t>
            </a:r>
            <a:r>
              <a:rPr lang="en-GB" altLang="en-US" dirty="0">
                <a:sym typeface="Symbol" panose="05050102010706020507" pitchFamily="18" charset="2"/>
              </a:rPr>
              <a:t>Wh</a:t>
            </a:r>
            <a:r>
              <a:rPr lang="en-GB" altLang="en-US" dirty="0"/>
              <a:t>), not joules.</a:t>
            </a:r>
          </a:p>
        </p:txBody>
      </p:sp>
      <p:sp>
        <p:nvSpPr>
          <p:cNvPr id="315396" name="Rectangle 4">
            <a:extLst>
              <a:ext uri="{FF2B5EF4-FFF2-40B4-BE49-F238E27FC236}">
                <a16:creationId xmlns:a16="http://schemas.microsoft.com/office/drawing/2014/main" id="{2F15ED53-8A78-4977-BEDC-10938991D3DF}"/>
              </a:ext>
            </a:extLst>
          </p:cNvPr>
          <p:cNvSpPr>
            <a:spLocks noChangeArrowheads="1"/>
          </p:cNvSpPr>
          <p:nvPr/>
        </p:nvSpPr>
        <p:spPr bwMode="auto">
          <a:xfrm>
            <a:off x="360363" y="3023262"/>
            <a:ext cx="768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Power is measured in </a:t>
            </a:r>
            <a:r>
              <a:rPr lang="en-GB" altLang="en-US" b="1">
                <a:solidFill>
                  <a:srgbClr val="286DA6"/>
                </a:solidFill>
              </a:rPr>
              <a:t>kilowatts</a:t>
            </a:r>
            <a:r>
              <a:rPr lang="en-GB" altLang="en-US"/>
              <a:t> (kW), not watts.</a:t>
            </a:r>
          </a:p>
        </p:txBody>
      </p:sp>
      <p:sp>
        <p:nvSpPr>
          <p:cNvPr id="315397" name="Rectangle 5">
            <a:extLst>
              <a:ext uri="{FF2B5EF4-FFF2-40B4-BE49-F238E27FC236}">
                <a16:creationId xmlns:a16="http://schemas.microsoft.com/office/drawing/2014/main" id="{B3DB9AEC-ECF9-488D-B010-A12FD31E8E78}"/>
              </a:ext>
            </a:extLst>
          </p:cNvPr>
          <p:cNvSpPr>
            <a:spLocks noChangeArrowheads="1"/>
          </p:cNvSpPr>
          <p:nvPr/>
        </p:nvSpPr>
        <p:spPr bwMode="auto">
          <a:xfrm>
            <a:off x="360363" y="3605566"/>
            <a:ext cx="7234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Time is measured in </a:t>
            </a:r>
            <a:r>
              <a:rPr lang="en-GB" altLang="en-US" b="1" dirty="0">
                <a:solidFill>
                  <a:srgbClr val="286DA6"/>
                </a:solidFill>
              </a:rPr>
              <a:t>hours</a:t>
            </a:r>
            <a:r>
              <a:rPr lang="en-GB" altLang="en-US" dirty="0"/>
              <a:t> (h), not seconds.</a:t>
            </a:r>
          </a:p>
        </p:txBody>
      </p:sp>
      <p:sp>
        <p:nvSpPr>
          <p:cNvPr id="355349" name="Rectangle 21">
            <a:extLst>
              <a:ext uri="{FF2B5EF4-FFF2-40B4-BE49-F238E27FC236}">
                <a16:creationId xmlns:a16="http://schemas.microsoft.com/office/drawing/2014/main" id="{251FB9D8-B978-4738-A532-338474B564EF}"/>
              </a:ext>
            </a:extLst>
          </p:cNvPr>
          <p:cNvSpPr>
            <a:spLocks noChangeArrowheads="1"/>
          </p:cNvSpPr>
          <p:nvPr/>
        </p:nvSpPr>
        <p:spPr bwMode="auto">
          <a:xfrm>
            <a:off x="2868613" y="4774937"/>
            <a:ext cx="5478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power = 4</a:t>
            </a:r>
            <a:r>
              <a:rPr lang="en-GB" altLang="en-US" sz="1000" dirty="0">
                <a:solidFill>
                  <a:srgbClr val="010066"/>
                </a:solidFill>
              </a:rPr>
              <a:t> </a:t>
            </a:r>
            <a:r>
              <a:rPr lang="en-GB" altLang="en-US" dirty="0">
                <a:solidFill>
                  <a:srgbClr val="010066"/>
                </a:solidFill>
              </a:rPr>
              <a:t>A × 120</a:t>
            </a:r>
            <a:r>
              <a:rPr lang="en-GB" altLang="en-US" sz="1000" dirty="0">
                <a:solidFill>
                  <a:srgbClr val="010066"/>
                </a:solidFill>
              </a:rPr>
              <a:t> </a:t>
            </a:r>
            <a:r>
              <a:rPr lang="en-GB" altLang="en-US" dirty="0">
                <a:solidFill>
                  <a:srgbClr val="010066"/>
                </a:solidFill>
              </a:rPr>
              <a:t>V = 480</a:t>
            </a:r>
            <a:r>
              <a:rPr lang="en-GB" altLang="en-US" sz="1000" dirty="0">
                <a:solidFill>
                  <a:srgbClr val="010066"/>
                </a:solidFill>
              </a:rPr>
              <a:t> </a:t>
            </a:r>
            <a:r>
              <a:rPr lang="en-GB" altLang="en-US" dirty="0">
                <a:solidFill>
                  <a:srgbClr val="010066"/>
                </a:solidFill>
              </a:rPr>
              <a:t>W = 0.48</a:t>
            </a:r>
            <a:r>
              <a:rPr lang="en-GB" altLang="en-US" sz="1000" dirty="0">
                <a:solidFill>
                  <a:srgbClr val="010066"/>
                </a:solidFill>
              </a:rPr>
              <a:t> </a:t>
            </a:r>
            <a:r>
              <a:rPr lang="en-GB" altLang="en-US" dirty="0">
                <a:solidFill>
                  <a:srgbClr val="010066"/>
                </a:solidFill>
              </a:rPr>
              <a:t>kW</a:t>
            </a:r>
          </a:p>
        </p:txBody>
      </p:sp>
      <p:sp>
        <p:nvSpPr>
          <p:cNvPr id="355350" name="Rectangle 22">
            <a:extLst>
              <a:ext uri="{FF2B5EF4-FFF2-40B4-BE49-F238E27FC236}">
                <a16:creationId xmlns:a16="http://schemas.microsoft.com/office/drawing/2014/main" id="{99E90D09-2604-4143-AAB8-D6D75807645A}"/>
              </a:ext>
            </a:extLst>
          </p:cNvPr>
          <p:cNvSpPr>
            <a:spLocks noChangeArrowheads="1"/>
          </p:cNvSpPr>
          <p:nvPr/>
        </p:nvSpPr>
        <p:spPr bwMode="auto">
          <a:xfrm>
            <a:off x="3498850" y="5362003"/>
            <a:ext cx="421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time = 604,800</a:t>
            </a:r>
            <a:r>
              <a:rPr lang="en-GB" altLang="en-US" sz="1000" dirty="0">
                <a:solidFill>
                  <a:srgbClr val="010066"/>
                </a:solidFill>
              </a:rPr>
              <a:t> </a:t>
            </a:r>
            <a:r>
              <a:rPr lang="en-GB" altLang="en-US" dirty="0">
                <a:solidFill>
                  <a:srgbClr val="010066"/>
                </a:solidFill>
              </a:rPr>
              <a:t>s = 168</a:t>
            </a:r>
            <a:r>
              <a:rPr lang="en-GB" altLang="en-US" sz="1200" dirty="0">
                <a:solidFill>
                  <a:srgbClr val="010066"/>
                </a:solidFill>
              </a:rPr>
              <a:t> </a:t>
            </a:r>
            <a:r>
              <a:rPr lang="en-GB" altLang="en-US" dirty="0">
                <a:solidFill>
                  <a:srgbClr val="010066"/>
                </a:solidFill>
              </a:rPr>
              <a:t>hours</a:t>
            </a:r>
          </a:p>
        </p:txBody>
      </p:sp>
      <p:pic>
        <p:nvPicPr>
          <p:cNvPr id="16" name="Picture 22" descr="FlatscreenTV.png">
            <a:extLst>
              <a:ext uri="{FF2B5EF4-FFF2-40B4-BE49-F238E27FC236}">
                <a16:creationId xmlns:a16="http://schemas.microsoft.com/office/drawing/2014/main" id="{395B1016-8D0E-4951-9203-2CCA8D66B1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36" y="4826619"/>
            <a:ext cx="18557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490E09DA-001B-498F-B159-8C4AEF00A1A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5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53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53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539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539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53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53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535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5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5" grpId="0"/>
      <p:bldP spid="355338" grpId="0" animBg="1"/>
      <p:bldP spid="355339" grpId="0" animBg="1"/>
      <p:bldP spid="355341" grpId="0"/>
      <p:bldP spid="315395" grpId="0"/>
      <p:bldP spid="315396" grpId="0"/>
      <p:bldP spid="315397" grpId="0"/>
      <p:bldP spid="355349" grpId="0"/>
      <p:bldP spid="3553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86458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1CE3EEF8-29C5-4C0D-BDFC-09ADF245E367}"/>
              </a:ext>
            </a:extLst>
          </p:cNvPr>
          <p:cNvSpPr txBox="1">
            <a:spLocks noChangeArrowheads="1"/>
          </p:cNvSpPr>
          <p:nvPr/>
        </p:nvSpPr>
        <p:spPr bwMode="auto">
          <a:xfrm>
            <a:off x="355600" y="782638"/>
            <a:ext cx="8177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286DA6"/>
                </a:solidFill>
              </a:rPr>
              <a:t>Electrical power</a:t>
            </a:r>
            <a:r>
              <a:rPr lang="en-GB" altLang="en-US" dirty="0"/>
              <a:t> is the rate at which energy is transferred in a circuit. All electrical appliances have a power rating. </a:t>
            </a:r>
            <a:br>
              <a:rPr lang="en-GB" altLang="en-US" dirty="0"/>
            </a:br>
            <a:r>
              <a:rPr lang="en-GB" altLang="en-US" dirty="0"/>
              <a:t>This tells you the rate at which the appliance uses energy. </a:t>
            </a:r>
          </a:p>
        </p:txBody>
      </p:sp>
      <p:sp>
        <p:nvSpPr>
          <p:cNvPr id="14339" name="Rectangle 7">
            <a:extLst>
              <a:ext uri="{FF2B5EF4-FFF2-40B4-BE49-F238E27FC236}">
                <a16:creationId xmlns:a16="http://schemas.microsoft.com/office/drawing/2014/main" id="{F0F0BDFE-2210-4C7A-ACB0-C578AF3139E7}"/>
              </a:ext>
            </a:extLst>
          </p:cNvPr>
          <p:cNvSpPr>
            <a:spLocks noGrp="1" noChangeArrowheads="1"/>
          </p:cNvSpPr>
          <p:nvPr>
            <p:ph type="title"/>
          </p:nvPr>
        </p:nvSpPr>
        <p:spPr/>
        <p:txBody>
          <a:bodyPr/>
          <a:lstStyle/>
          <a:p>
            <a:pPr eaLnBrk="1" hangingPunct="1"/>
            <a:r>
              <a:rPr lang="en-GB" altLang="en-US"/>
              <a:t>What is electrical power?</a:t>
            </a:r>
          </a:p>
        </p:txBody>
      </p:sp>
      <p:sp>
        <p:nvSpPr>
          <p:cNvPr id="366605" name="Text Box 13">
            <a:extLst>
              <a:ext uri="{FF2B5EF4-FFF2-40B4-BE49-F238E27FC236}">
                <a16:creationId xmlns:a16="http://schemas.microsoft.com/office/drawing/2014/main" id="{3AD6E27F-04F9-4CDC-93A6-BC1B5DF7855C}"/>
              </a:ext>
            </a:extLst>
          </p:cNvPr>
          <p:cNvSpPr txBox="1">
            <a:spLocks noChangeArrowheads="1"/>
          </p:cNvSpPr>
          <p:nvPr/>
        </p:nvSpPr>
        <p:spPr bwMode="auto">
          <a:xfrm>
            <a:off x="355600" y="2078038"/>
            <a:ext cx="8802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Power is measured in </a:t>
            </a:r>
            <a:r>
              <a:rPr lang="en-GB" altLang="en-US" b="1" dirty="0">
                <a:solidFill>
                  <a:srgbClr val="286DA6"/>
                </a:solidFill>
              </a:rPr>
              <a:t>watts</a:t>
            </a:r>
            <a:r>
              <a:rPr lang="en-GB" altLang="en-US" dirty="0">
                <a:solidFill>
                  <a:srgbClr val="010066"/>
                </a:solidFill>
              </a:rPr>
              <a:t> (</a:t>
            </a:r>
            <a:r>
              <a:rPr lang="en-GB" altLang="en-US" b="1" dirty="0">
                <a:solidFill>
                  <a:srgbClr val="286DA6"/>
                </a:solidFill>
              </a:rPr>
              <a:t>W</a:t>
            </a:r>
            <a:r>
              <a:rPr lang="en-GB" altLang="en-US" dirty="0">
                <a:solidFill>
                  <a:srgbClr val="010066"/>
                </a:solidFill>
              </a:rPr>
              <a:t>): 1 watt means 1 joule of energy is used every second. 1,000 watts = 1 </a:t>
            </a:r>
            <a:r>
              <a:rPr lang="en-GB" altLang="en-US" b="1" dirty="0">
                <a:solidFill>
                  <a:srgbClr val="286DA6"/>
                </a:solidFill>
              </a:rPr>
              <a:t>kilowatt</a:t>
            </a:r>
            <a:r>
              <a:rPr lang="en-GB" altLang="en-US" dirty="0">
                <a:solidFill>
                  <a:srgbClr val="010066"/>
                </a:solidFill>
              </a:rPr>
              <a:t> (</a:t>
            </a:r>
            <a:r>
              <a:rPr lang="en-GB" altLang="en-US" b="1" dirty="0">
                <a:solidFill>
                  <a:srgbClr val="286DA6"/>
                </a:solidFill>
              </a:rPr>
              <a:t>kW</a:t>
            </a:r>
            <a:r>
              <a:rPr lang="en-GB" altLang="en-US" dirty="0">
                <a:solidFill>
                  <a:srgbClr val="010066"/>
                </a:solidFill>
              </a:rPr>
              <a:t>).</a:t>
            </a:r>
            <a:r>
              <a:rPr lang="en-GB" altLang="en-US" dirty="0"/>
              <a:t> </a:t>
            </a:r>
          </a:p>
        </p:txBody>
      </p:sp>
      <p:sp>
        <p:nvSpPr>
          <p:cNvPr id="366609" name="Text Box 17">
            <a:extLst>
              <a:ext uri="{FF2B5EF4-FFF2-40B4-BE49-F238E27FC236}">
                <a16:creationId xmlns:a16="http://schemas.microsoft.com/office/drawing/2014/main" id="{5B962CAF-1091-4585-8555-24CD642A3ED2}"/>
              </a:ext>
            </a:extLst>
          </p:cNvPr>
          <p:cNvSpPr txBox="1">
            <a:spLocks noChangeArrowheads="1"/>
          </p:cNvSpPr>
          <p:nvPr/>
        </p:nvSpPr>
        <p:spPr bwMode="auto">
          <a:xfrm>
            <a:off x="355601" y="2987675"/>
            <a:ext cx="4070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Appliances that need </a:t>
            </a:r>
            <a:br>
              <a:rPr lang="en-GB" altLang="en-US" dirty="0"/>
            </a:br>
            <a:r>
              <a:rPr lang="en-GB" altLang="en-US" dirty="0"/>
              <a:t>to create heat, such as washing machines, cookers and hairdryers, usually use the most power.</a:t>
            </a:r>
          </a:p>
        </p:txBody>
      </p:sp>
      <p:sp>
        <p:nvSpPr>
          <p:cNvPr id="366610" name="Text Box 18">
            <a:extLst>
              <a:ext uri="{FF2B5EF4-FFF2-40B4-BE49-F238E27FC236}">
                <a16:creationId xmlns:a16="http://schemas.microsoft.com/office/drawing/2014/main" id="{A8ACB29E-1F17-4349-8AFF-1266AB121CD3}"/>
              </a:ext>
            </a:extLst>
          </p:cNvPr>
          <p:cNvSpPr txBox="1">
            <a:spLocks noChangeArrowheads="1"/>
          </p:cNvSpPr>
          <p:nvPr/>
        </p:nvSpPr>
        <p:spPr bwMode="auto">
          <a:xfrm>
            <a:off x="355600" y="5014913"/>
            <a:ext cx="3910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TVs, radios and computers usually use the least amount of power.</a:t>
            </a:r>
          </a:p>
        </p:txBody>
      </p:sp>
      <p:pic>
        <p:nvPicPr>
          <p:cNvPr id="10" name="Picture 9" descr="Electrical_power_3.1.jpg">
            <a:extLst>
              <a:ext uri="{FF2B5EF4-FFF2-40B4-BE49-F238E27FC236}">
                <a16:creationId xmlns:a16="http://schemas.microsoft.com/office/drawing/2014/main" id="{A2A2A5C7-A77F-4A55-92D5-69150DBF28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3088568"/>
            <a:ext cx="435451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203770F1-D425-4F18-BF80-D1C470CF36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5FB108B0-AFA7-4101-9A94-A55DCF36C97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BE274529-BA73-4E26-B786-F680CB2473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98290" y="95697"/>
            <a:ext cx="432906" cy="44564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66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6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66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5" grpId="0"/>
      <p:bldP spid="366609" grpId="0"/>
      <p:bldP spid="3666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A8A8A7A-3F1E-4678-A109-E34949BD4E9D}"/>
              </a:ext>
            </a:extLst>
          </p:cNvPr>
          <p:cNvSpPr>
            <a:spLocks noGrp="1"/>
          </p:cNvSpPr>
          <p:nvPr>
            <p:ph type="title"/>
          </p:nvPr>
        </p:nvSpPr>
        <p:spPr/>
        <p:txBody>
          <a:bodyPr/>
          <a:lstStyle/>
          <a:p>
            <a:r>
              <a:rPr lang="en-GB" altLang="en-US"/>
              <a:t>Electrical power and work</a:t>
            </a:r>
          </a:p>
        </p:txBody>
      </p:sp>
      <p:sp>
        <p:nvSpPr>
          <p:cNvPr id="4" name="Text Box 4">
            <a:extLst>
              <a:ext uri="{FF2B5EF4-FFF2-40B4-BE49-F238E27FC236}">
                <a16:creationId xmlns:a16="http://schemas.microsoft.com/office/drawing/2014/main" id="{A0E86D58-67D0-4005-8BA6-05137CAF191E}"/>
              </a:ext>
            </a:extLst>
          </p:cNvPr>
          <p:cNvSpPr txBox="1">
            <a:spLocks noChangeArrowheads="1"/>
          </p:cNvSpPr>
          <p:nvPr/>
        </p:nvSpPr>
        <p:spPr bwMode="auto">
          <a:xfrm>
            <a:off x="358775" y="4589463"/>
            <a:ext cx="391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a:t>Energy is being transferred from </a:t>
            </a:r>
            <a:r>
              <a:rPr lang="en-GB" altLang="en-US" b="1">
                <a:solidFill>
                  <a:srgbClr val="286DA6"/>
                </a:solidFill>
              </a:rPr>
              <a:t>chemical energy</a:t>
            </a:r>
            <a:r>
              <a:rPr lang="en-GB" altLang="en-US"/>
              <a:t> to </a:t>
            </a:r>
            <a:r>
              <a:rPr lang="en-GB" altLang="en-US" b="1">
                <a:solidFill>
                  <a:srgbClr val="286DA6"/>
                </a:solidFill>
              </a:rPr>
              <a:t>electrical energy</a:t>
            </a:r>
            <a:r>
              <a:rPr lang="en-GB" altLang="en-US"/>
              <a:t>.</a:t>
            </a:r>
          </a:p>
        </p:txBody>
      </p:sp>
      <p:sp>
        <p:nvSpPr>
          <p:cNvPr id="15364" name="Text Box 4">
            <a:extLst>
              <a:ext uri="{FF2B5EF4-FFF2-40B4-BE49-F238E27FC236}">
                <a16:creationId xmlns:a16="http://schemas.microsoft.com/office/drawing/2014/main" id="{2F2D609F-4670-4BDE-A8C2-DE1F2D35756E}"/>
              </a:ext>
            </a:extLst>
          </p:cNvPr>
          <p:cNvSpPr txBox="1">
            <a:spLocks noChangeArrowheads="1"/>
          </p:cNvSpPr>
          <p:nvPr/>
        </p:nvSpPr>
        <p:spPr bwMode="auto">
          <a:xfrm>
            <a:off x="360363" y="784225"/>
            <a:ext cx="84391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b="1">
                <a:solidFill>
                  <a:srgbClr val="286DA6"/>
                </a:solidFill>
              </a:rPr>
              <a:t>Work</a:t>
            </a:r>
            <a:r>
              <a:rPr lang="en-GB" altLang="en-US"/>
              <a:t> is done whenever a </a:t>
            </a:r>
            <a:r>
              <a:rPr lang="en-GB" altLang="en-US" b="1">
                <a:solidFill>
                  <a:srgbClr val="286DA6"/>
                </a:solidFill>
              </a:rPr>
              <a:t>force</a:t>
            </a:r>
            <a:r>
              <a:rPr lang="en-GB" altLang="en-US"/>
              <a:t> acts to move an object. When work is done, </a:t>
            </a:r>
            <a:r>
              <a:rPr lang="en-GB" altLang="en-US" b="1">
                <a:solidFill>
                  <a:srgbClr val="286DA6"/>
                </a:solidFill>
              </a:rPr>
              <a:t>energy is transferred</a:t>
            </a:r>
            <a:r>
              <a:rPr lang="en-GB" altLang="en-US"/>
              <a:t> from one form </a:t>
            </a:r>
            <a:br>
              <a:rPr lang="en-GB" altLang="en-US"/>
            </a:br>
            <a:r>
              <a:rPr lang="en-GB" altLang="en-US"/>
              <a:t>to another. </a:t>
            </a:r>
          </a:p>
          <a:p>
            <a:pPr>
              <a:spcBef>
                <a:spcPct val="20000"/>
              </a:spcBef>
            </a:pPr>
            <a:endParaRPr lang="en-GB" altLang="en-US"/>
          </a:p>
        </p:txBody>
      </p:sp>
      <p:sp>
        <p:nvSpPr>
          <p:cNvPr id="7" name="Rectangle 6">
            <a:extLst>
              <a:ext uri="{FF2B5EF4-FFF2-40B4-BE49-F238E27FC236}">
                <a16:creationId xmlns:a16="http://schemas.microsoft.com/office/drawing/2014/main" id="{1C0B883B-357D-4BF1-9239-7C3558078821}"/>
              </a:ext>
            </a:extLst>
          </p:cNvPr>
          <p:cNvSpPr>
            <a:spLocks noChangeArrowheads="1"/>
          </p:cNvSpPr>
          <p:nvPr/>
        </p:nvSpPr>
        <p:spPr bwMode="auto">
          <a:xfrm>
            <a:off x="358775" y="2162175"/>
            <a:ext cx="4224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Work is done when charge flows around a circuit. </a:t>
            </a:r>
          </a:p>
        </p:txBody>
      </p:sp>
      <p:sp>
        <p:nvSpPr>
          <p:cNvPr id="19" name="Rectangle 18">
            <a:extLst>
              <a:ext uri="{FF2B5EF4-FFF2-40B4-BE49-F238E27FC236}">
                <a16:creationId xmlns:a16="http://schemas.microsoft.com/office/drawing/2014/main" id="{BD3DAB73-75F5-4716-B6AA-2CAF644926D9}"/>
              </a:ext>
            </a:extLst>
          </p:cNvPr>
          <p:cNvSpPr>
            <a:spLocks noChangeArrowheads="1"/>
          </p:cNvSpPr>
          <p:nvPr/>
        </p:nvSpPr>
        <p:spPr bwMode="auto">
          <a:xfrm>
            <a:off x="358775" y="3186113"/>
            <a:ext cx="42846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battery does work in order to push the charge through the wires.</a:t>
            </a:r>
          </a:p>
        </p:txBody>
      </p:sp>
      <p:pic>
        <p:nvPicPr>
          <p:cNvPr id="8" name="Picture 7" descr="series circuit 2.png">
            <a:extLst>
              <a:ext uri="{FF2B5EF4-FFF2-40B4-BE49-F238E27FC236}">
                <a16:creationId xmlns:a16="http://schemas.microsoft.com/office/drawing/2014/main" id="{3B6B91BB-2678-469B-8C91-E58DC0AE51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1984375"/>
            <a:ext cx="3475037"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Arrow 10">
            <a:extLst>
              <a:ext uri="{FF2B5EF4-FFF2-40B4-BE49-F238E27FC236}">
                <a16:creationId xmlns:a16="http://schemas.microsoft.com/office/drawing/2014/main" id="{EAEDF107-3E68-45DF-8654-F2810EFEAB42}"/>
              </a:ext>
            </a:extLst>
          </p:cNvPr>
          <p:cNvSpPr>
            <a:spLocks noChangeArrowheads="1"/>
          </p:cNvSpPr>
          <p:nvPr/>
        </p:nvSpPr>
        <p:spPr bwMode="auto">
          <a:xfrm>
            <a:off x="5008563" y="2006600"/>
            <a:ext cx="1042987" cy="301625"/>
          </a:xfrm>
          <a:prstGeom prst="leftArrow">
            <a:avLst>
              <a:gd name="adj1" fmla="val 50000"/>
              <a:gd name="adj2" fmla="val 50043"/>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 name="Left Arrow 17">
            <a:extLst>
              <a:ext uri="{FF2B5EF4-FFF2-40B4-BE49-F238E27FC236}">
                <a16:creationId xmlns:a16="http://schemas.microsoft.com/office/drawing/2014/main" id="{9D79571F-8C91-4ACA-9611-957846DAC515}"/>
              </a:ext>
            </a:extLst>
          </p:cNvPr>
          <p:cNvSpPr>
            <a:spLocks noChangeArrowheads="1"/>
          </p:cNvSpPr>
          <p:nvPr/>
        </p:nvSpPr>
        <p:spPr bwMode="auto">
          <a:xfrm>
            <a:off x="7058025" y="2027238"/>
            <a:ext cx="1041400" cy="303212"/>
          </a:xfrm>
          <a:prstGeom prst="leftArrow">
            <a:avLst>
              <a:gd name="adj1" fmla="val 50000"/>
              <a:gd name="adj2" fmla="val 49706"/>
            </a:avLst>
          </a:prstGeom>
          <a:solidFill>
            <a:srgbClr val="286DA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24" name="Picture 23" descr="Electrical_power_4.1.jpg.png">
            <a:extLst>
              <a:ext uri="{FF2B5EF4-FFF2-40B4-BE49-F238E27FC236}">
                <a16:creationId xmlns:a16="http://schemas.microsoft.com/office/drawing/2014/main" id="{34A17665-5500-4E13-9274-1911347F58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1838" y="3441700"/>
            <a:ext cx="3095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Electrical_power_4.1.jpg.png">
            <a:extLst>
              <a:ext uri="{FF2B5EF4-FFF2-40B4-BE49-F238E27FC236}">
                <a16:creationId xmlns:a16="http://schemas.microsoft.com/office/drawing/2014/main" id="{AEC3B49A-4C18-4B22-86D5-85B0F0907C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1838" y="2292350"/>
            <a:ext cx="3095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Electrical_power_4.1.jpg.png">
            <a:extLst>
              <a:ext uri="{FF2B5EF4-FFF2-40B4-BE49-F238E27FC236}">
                <a16:creationId xmlns:a16="http://schemas.microsoft.com/office/drawing/2014/main" id="{8BCEE3A4-B6B2-4E4E-BBB5-2FB007C965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1838" y="4549775"/>
            <a:ext cx="309562"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Electrical_power_4.1.jpg.png">
            <a:extLst>
              <a:ext uri="{FF2B5EF4-FFF2-40B4-BE49-F238E27FC236}">
                <a16:creationId xmlns:a16="http://schemas.microsoft.com/office/drawing/2014/main" id="{55AAA23D-3E2B-42BA-9649-E61ADE4B36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0775" y="5664200"/>
            <a:ext cx="10556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Electrical_power_4.1.jpg.png">
            <a:extLst>
              <a:ext uri="{FF2B5EF4-FFF2-40B4-BE49-F238E27FC236}">
                <a16:creationId xmlns:a16="http://schemas.microsoft.com/office/drawing/2014/main" id="{C35353F7-E5F5-4F51-A07A-991F1A8B25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8700" y="5664200"/>
            <a:ext cx="10541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Electrical_power_4.1.jpg.png">
            <a:extLst>
              <a:ext uri="{FF2B5EF4-FFF2-40B4-BE49-F238E27FC236}">
                <a16:creationId xmlns:a16="http://schemas.microsoft.com/office/drawing/2014/main" id="{3BB429AE-357B-4D36-AE18-110EF5732B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9638" y="5665788"/>
            <a:ext cx="10541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Electrical_power_4.3.png">
            <a:extLst>
              <a:ext uri="{FF2B5EF4-FFF2-40B4-BE49-F238E27FC236}">
                <a16:creationId xmlns:a16="http://schemas.microsoft.com/office/drawing/2014/main" id="{11DEBEAE-345B-4C55-9CE2-6C450ACE7B3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53425" y="2389188"/>
            <a:ext cx="3159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Electrical_power_4.3.png">
            <a:extLst>
              <a:ext uri="{FF2B5EF4-FFF2-40B4-BE49-F238E27FC236}">
                <a16:creationId xmlns:a16="http://schemas.microsoft.com/office/drawing/2014/main" id="{318C0ECB-8B14-4CB5-82DD-620ED88EFAB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53425" y="3482975"/>
            <a:ext cx="31591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Electrical_power_4.3.png">
            <a:extLst>
              <a:ext uri="{FF2B5EF4-FFF2-40B4-BE49-F238E27FC236}">
                <a16:creationId xmlns:a16="http://schemas.microsoft.com/office/drawing/2014/main" id="{3A48B419-867C-4D77-85F9-31CC326440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1363" y="4592638"/>
            <a:ext cx="3175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
            <a:hlinkClick r:id="" action="ppaction://hlinkshowjump?jump=nextslide"/>
            <a:extLst>
              <a:ext uri="{FF2B5EF4-FFF2-40B4-BE49-F238E27FC236}">
                <a16:creationId xmlns:a16="http://schemas.microsoft.com/office/drawing/2014/main" id="{8436119A-B171-416F-9CDA-E3C4B3C26C3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2" name="Picture 9" descr="notes_icon">
            <a:extLst>
              <a:ext uri="{FF2B5EF4-FFF2-40B4-BE49-F238E27FC236}">
                <a16:creationId xmlns:a16="http://schemas.microsoft.com/office/drawing/2014/main" id="{91B785AF-C52B-41CB-BFDE-D7F6D10F343F}"/>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nodeType="afterGroup">
                            <p:stCondLst>
                              <p:cond delay="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childTnLst>
                          </p:cTn>
                        </p:par>
                        <p:par>
                          <p:cTn id="21" fill="hold" nodeType="afterGroup">
                            <p:stCondLst>
                              <p:cond delay="1500"/>
                            </p:stCondLst>
                            <p:childTnLst>
                              <p:par>
                                <p:cTn id="22" presetID="22" presetClass="entr" presetSubtype="1"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nodeType="afterGroup">
                            <p:stCondLst>
                              <p:cond delay="2000"/>
                            </p:stCondLst>
                            <p:childTnLst>
                              <p:par>
                                <p:cTn id="26" presetID="2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par>
                          <p:cTn id="29" fill="hold" nodeType="afterGroup">
                            <p:stCondLst>
                              <p:cond delay="2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nodeType="afterGroup">
                            <p:stCondLst>
                              <p:cond delay="3000"/>
                            </p:stCondLst>
                            <p:childTnLst>
                              <p:par>
                                <p:cTn id="34" presetID="22" presetClass="entr" presetSubtype="8"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par>
                          <p:cTn id="37" fill="hold" nodeType="afterGroup">
                            <p:stCondLst>
                              <p:cond delay="3500"/>
                            </p:stCondLst>
                            <p:childTnLst>
                              <p:par>
                                <p:cTn id="38" presetID="22" presetClass="entr" presetSubtype="4"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par>
                          <p:cTn id="41" fill="hold" nodeType="afterGroup">
                            <p:stCondLst>
                              <p:cond delay="4000"/>
                            </p:stCondLst>
                            <p:childTnLst>
                              <p:par>
                                <p:cTn id="42" presetID="22" presetClass="entr" presetSubtype="4"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childTnLst>
                          </p:cTn>
                        </p:par>
                        <p:par>
                          <p:cTn id="45" fill="hold" nodeType="afterGroup">
                            <p:stCondLst>
                              <p:cond delay="4500"/>
                            </p:stCondLst>
                            <p:childTnLst>
                              <p:par>
                                <p:cTn id="46" presetID="22" presetClass="entr" presetSubtype="4"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00"/>
                                        <p:tgtEl>
                                          <p:spTgt spid="30"/>
                                        </p:tgtEl>
                                      </p:cBhvr>
                                    </p:animEffect>
                                  </p:childTnLst>
                                </p:cTn>
                              </p:par>
                            </p:childTnLst>
                          </p:cTn>
                        </p:par>
                        <p:par>
                          <p:cTn id="49" fill="hold" nodeType="afterGroup">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7CA909A-5622-49CC-BC5D-8BA5701C88F8}"/>
              </a:ext>
            </a:extLst>
          </p:cNvPr>
          <p:cNvSpPr>
            <a:spLocks noGrp="1" noChangeArrowheads="1"/>
          </p:cNvSpPr>
          <p:nvPr>
            <p:ph type="title"/>
          </p:nvPr>
        </p:nvSpPr>
        <p:spPr/>
        <p:txBody>
          <a:bodyPr/>
          <a:lstStyle/>
          <a:p>
            <a:r>
              <a:rPr lang="en-GB" altLang="en-US"/>
              <a:t>Calculating power</a:t>
            </a:r>
          </a:p>
        </p:txBody>
      </p:sp>
      <p:sp>
        <p:nvSpPr>
          <p:cNvPr id="16387" name="Text Box 41">
            <a:extLst>
              <a:ext uri="{FF2B5EF4-FFF2-40B4-BE49-F238E27FC236}">
                <a16:creationId xmlns:a16="http://schemas.microsoft.com/office/drawing/2014/main" id="{E3BBBC07-CB6B-4D64-85BD-7A0AC476397F}"/>
              </a:ext>
            </a:extLst>
          </p:cNvPr>
          <p:cNvSpPr txBox="1">
            <a:spLocks noChangeArrowheads="1"/>
          </p:cNvSpPr>
          <p:nvPr/>
        </p:nvSpPr>
        <p:spPr bwMode="auto">
          <a:xfrm>
            <a:off x="360363" y="784225"/>
            <a:ext cx="843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dirty="0"/>
              <a:t>Power is a measure of the rate of energy transfer. </a:t>
            </a:r>
            <a:br>
              <a:rPr lang="en-GB" altLang="en-US" dirty="0"/>
            </a:br>
            <a:r>
              <a:rPr lang="en-GB" altLang="en-US" dirty="0"/>
              <a:t>It is calculated using the formula:</a:t>
            </a:r>
          </a:p>
        </p:txBody>
      </p:sp>
      <p:sp>
        <p:nvSpPr>
          <p:cNvPr id="331787" name="Text Box 11">
            <a:extLst>
              <a:ext uri="{FF2B5EF4-FFF2-40B4-BE49-F238E27FC236}">
                <a16:creationId xmlns:a16="http://schemas.microsoft.com/office/drawing/2014/main" id="{0EBF163D-84E3-42B4-A45F-AED954F2C531}"/>
              </a:ext>
            </a:extLst>
          </p:cNvPr>
          <p:cNvSpPr txBox="1">
            <a:spLocks noChangeArrowheads="1"/>
          </p:cNvSpPr>
          <p:nvPr/>
        </p:nvSpPr>
        <p:spPr bwMode="auto">
          <a:xfrm>
            <a:off x="355600" y="5294313"/>
            <a:ext cx="8424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higher</a:t>
            </a:r>
            <a:r>
              <a:rPr lang="en-GB" altLang="en-US"/>
              <a:t> the power rating of a device, the </a:t>
            </a:r>
            <a:r>
              <a:rPr lang="en-GB" altLang="en-US" b="1">
                <a:solidFill>
                  <a:srgbClr val="286DA6"/>
                </a:solidFill>
              </a:rPr>
              <a:t>more</a:t>
            </a:r>
            <a:r>
              <a:rPr lang="en-GB" altLang="en-US"/>
              <a:t> energy transferred every second by the device.</a:t>
            </a:r>
          </a:p>
        </p:txBody>
      </p:sp>
      <p:sp>
        <p:nvSpPr>
          <p:cNvPr id="315395" name="Text Box 3">
            <a:extLst>
              <a:ext uri="{FF2B5EF4-FFF2-40B4-BE49-F238E27FC236}">
                <a16:creationId xmlns:a16="http://schemas.microsoft.com/office/drawing/2014/main" id="{26FEF3E5-103B-4214-8B55-F9FFAAD624A7}"/>
              </a:ext>
            </a:extLst>
          </p:cNvPr>
          <p:cNvSpPr txBox="1">
            <a:spLocks noChangeArrowheads="1"/>
          </p:cNvSpPr>
          <p:nvPr/>
        </p:nvSpPr>
        <p:spPr bwMode="auto">
          <a:xfrm>
            <a:off x="355600" y="3355975"/>
            <a:ext cx="842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Power, </a:t>
            </a:r>
            <a:r>
              <a:rPr lang="en-GB" altLang="en-US" b="1" dirty="0">
                <a:solidFill>
                  <a:srgbClr val="286DA6"/>
                </a:solidFill>
              </a:rPr>
              <a:t>P</a:t>
            </a:r>
            <a:r>
              <a:rPr lang="en-GB" altLang="en-US" dirty="0"/>
              <a:t>, is measured in </a:t>
            </a:r>
            <a:r>
              <a:rPr lang="en-GB" altLang="en-US" b="1" dirty="0">
                <a:solidFill>
                  <a:srgbClr val="286DA6"/>
                </a:solidFill>
              </a:rPr>
              <a:t>watts</a:t>
            </a:r>
            <a:r>
              <a:rPr lang="en-GB" altLang="en-US" dirty="0"/>
              <a:t> </a:t>
            </a:r>
            <a:r>
              <a:rPr lang="en-GB" altLang="en-US" b="1" dirty="0">
                <a:solidFill>
                  <a:srgbClr val="286DA6"/>
                </a:solidFill>
              </a:rPr>
              <a:t>(</a:t>
            </a:r>
            <a:r>
              <a:rPr lang="en-GB" altLang="en-US" b="1" dirty="0">
                <a:solidFill>
                  <a:srgbClr val="286DA6"/>
                </a:solidFill>
                <a:sym typeface="Symbol" panose="05050102010706020507" pitchFamily="18" charset="2"/>
              </a:rPr>
              <a:t>W</a:t>
            </a:r>
            <a:r>
              <a:rPr lang="en-GB" altLang="en-US" b="1" dirty="0">
                <a:solidFill>
                  <a:srgbClr val="286DA6"/>
                </a:solidFill>
              </a:rPr>
              <a:t>)</a:t>
            </a:r>
            <a:r>
              <a:rPr lang="en-GB" altLang="en-US" dirty="0"/>
              <a:t>.</a:t>
            </a:r>
          </a:p>
        </p:txBody>
      </p:sp>
      <p:sp>
        <p:nvSpPr>
          <p:cNvPr id="315396" name="Rectangle 4">
            <a:extLst>
              <a:ext uri="{FF2B5EF4-FFF2-40B4-BE49-F238E27FC236}">
                <a16:creationId xmlns:a16="http://schemas.microsoft.com/office/drawing/2014/main" id="{C193524B-7362-4D6D-A288-0CB8F53ABC33}"/>
              </a:ext>
            </a:extLst>
          </p:cNvPr>
          <p:cNvSpPr>
            <a:spLocks noChangeArrowheads="1"/>
          </p:cNvSpPr>
          <p:nvPr/>
        </p:nvSpPr>
        <p:spPr bwMode="auto">
          <a:xfrm>
            <a:off x="355600" y="3987800"/>
            <a:ext cx="842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Energy, </a:t>
            </a:r>
            <a:r>
              <a:rPr lang="en-GB" altLang="en-US" b="1" dirty="0">
                <a:solidFill>
                  <a:srgbClr val="286DA6"/>
                </a:solidFill>
              </a:rPr>
              <a:t>E</a:t>
            </a:r>
            <a:r>
              <a:rPr lang="en-GB" altLang="en-US" dirty="0"/>
              <a:t>, is measured in </a:t>
            </a:r>
            <a:r>
              <a:rPr lang="en-GB" altLang="en-US" b="1" dirty="0">
                <a:solidFill>
                  <a:srgbClr val="286DA6"/>
                </a:solidFill>
              </a:rPr>
              <a:t>joules</a:t>
            </a:r>
            <a:r>
              <a:rPr lang="en-GB" altLang="en-US" dirty="0"/>
              <a:t> </a:t>
            </a:r>
            <a:r>
              <a:rPr lang="en-GB" altLang="en-US" b="1" dirty="0">
                <a:solidFill>
                  <a:srgbClr val="286DA6"/>
                </a:solidFill>
              </a:rPr>
              <a:t>(J)</a:t>
            </a:r>
            <a:r>
              <a:rPr lang="en-GB" altLang="en-US" dirty="0"/>
              <a:t>.</a:t>
            </a:r>
          </a:p>
        </p:txBody>
      </p:sp>
      <p:sp>
        <p:nvSpPr>
          <p:cNvPr id="315397" name="Rectangle 5">
            <a:extLst>
              <a:ext uri="{FF2B5EF4-FFF2-40B4-BE49-F238E27FC236}">
                <a16:creationId xmlns:a16="http://schemas.microsoft.com/office/drawing/2014/main" id="{F7F04B16-173C-4E96-B11A-D308A0D24AE8}"/>
              </a:ext>
            </a:extLst>
          </p:cNvPr>
          <p:cNvSpPr>
            <a:spLocks noChangeArrowheads="1"/>
          </p:cNvSpPr>
          <p:nvPr/>
        </p:nvSpPr>
        <p:spPr bwMode="auto">
          <a:xfrm>
            <a:off x="355600" y="4630738"/>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Time, </a:t>
            </a:r>
            <a:r>
              <a:rPr lang="en-GB" altLang="en-US" b="1" dirty="0">
                <a:solidFill>
                  <a:srgbClr val="286DA6"/>
                </a:solidFill>
              </a:rPr>
              <a:t>t</a:t>
            </a:r>
            <a:r>
              <a:rPr lang="en-GB" altLang="en-US" dirty="0"/>
              <a:t>, is measured in </a:t>
            </a:r>
            <a:r>
              <a:rPr lang="en-GB" altLang="en-US" b="1" dirty="0">
                <a:solidFill>
                  <a:srgbClr val="286DA6"/>
                </a:solidFill>
              </a:rPr>
              <a:t>seconds</a:t>
            </a:r>
            <a:r>
              <a:rPr lang="en-GB" altLang="en-US" dirty="0"/>
              <a:t> </a:t>
            </a:r>
            <a:r>
              <a:rPr lang="en-GB" altLang="en-US" b="1" dirty="0">
                <a:solidFill>
                  <a:srgbClr val="286DA6"/>
                </a:solidFill>
              </a:rPr>
              <a:t>(s)</a:t>
            </a:r>
            <a:r>
              <a:rPr lang="en-GB" altLang="en-US" dirty="0"/>
              <a:t>.</a:t>
            </a:r>
          </a:p>
        </p:txBody>
      </p:sp>
      <p:sp>
        <p:nvSpPr>
          <p:cNvPr id="16393" name="AutoShape 81">
            <a:extLst>
              <a:ext uri="{FF2B5EF4-FFF2-40B4-BE49-F238E27FC236}">
                <a16:creationId xmlns:a16="http://schemas.microsoft.com/office/drawing/2014/main" id="{68D074C4-81B4-4F6E-8B07-E67A826AC1EC}"/>
              </a:ext>
            </a:extLst>
          </p:cNvPr>
          <p:cNvSpPr>
            <a:spLocks noChangeArrowheads="1"/>
          </p:cNvSpPr>
          <p:nvPr/>
        </p:nvSpPr>
        <p:spPr bwMode="auto">
          <a:xfrm>
            <a:off x="2685169" y="1919288"/>
            <a:ext cx="3116262" cy="1000125"/>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6404" name="Text Box 94">
            <a:extLst>
              <a:ext uri="{FF2B5EF4-FFF2-40B4-BE49-F238E27FC236}">
                <a16:creationId xmlns:a16="http://schemas.microsoft.com/office/drawing/2014/main" id="{325D7C2E-9AC8-4194-BED8-7F3EDA765FE8}"/>
              </a:ext>
            </a:extLst>
          </p:cNvPr>
          <p:cNvSpPr txBox="1">
            <a:spLocks noChangeArrowheads="1"/>
          </p:cNvSpPr>
          <p:nvPr/>
        </p:nvSpPr>
        <p:spPr bwMode="auto">
          <a:xfrm>
            <a:off x="2843919" y="21907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solidFill>
                  <a:schemeClr val="bg1"/>
                </a:solidFill>
              </a:rPr>
              <a:t>power  =</a:t>
            </a:r>
            <a:endParaRPr lang="en-US" altLang="en-US" dirty="0">
              <a:solidFill>
                <a:schemeClr val="bg1"/>
              </a:solidFill>
            </a:endParaRPr>
          </a:p>
        </p:txBody>
      </p:sp>
      <p:sp>
        <p:nvSpPr>
          <p:cNvPr id="16405" name="Text Box 93">
            <a:extLst>
              <a:ext uri="{FF2B5EF4-FFF2-40B4-BE49-F238E27FC236}">
                <a16:creationId xmlns:a16="http://schemas.microsoft.com/office/drawing/2014/main" id="{02265515-AE7F-4D17-A657-65F730780FB1}"/>
              </a:ext>
            </a:extLst>
          </p:cNvPr>
          <p:cNvSpPr txBox="1">
            <a:spLocks noChangeArrowheads="1"/>
          </p:cNvSpPr>
          <p:nvPr/>
        </p:nvSpPr>
        <p:spPr bwMode="auto">
          <a:xfrm>
            <a:off x="4369506" y="1963032"/>
            <a:ext cx="123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US" altLang="en-US" b="1" dirty="0">
                <a:solidFill>
                  <a:schemeClr val="bg1"/>
                </a:solidFill>
              </a:rPr>
              <a:t>energy</a:t>
            </a:r>
          </a:p>
        </p:txBody>
      </p:sp>
      <p:sp>
        <p:nvSpPr>
          <p:cNvPr id="331786" name="Line 101">
            <a:extLst>
              <a:ext uri="{FF2B5EF4-FFF2-40B4-BE49-F238E27FC236}">
                <a16:creationId xmlns:a16="http://schemas.microsoft.com/office/drawing/2014/main" id="{6E55CE20-0AEA-463B-9829-74808DD75C6D}"/>
              </a:ext>
            </a:extLst>
          </p:cNvPr>
          <p:cNvSpPr>
            <a:spLocks noChangeShapeType="1"/>
          </p:cNvSpPr>
          <p:nvPr/>
        </p:nvSpPr>
        <p:spPr bwMode="auto">
          <a:xfrm>
            <a:off x="4398081" y="2422172"/>
            <a:ext cx="1193800" cy="0"/>
          </a:xfrm>
          <a:prstGeom prst="line">
            <a:avLst/>
          </a:prstGeom>
          <a:noFill/>
          <a:ln w="19050">
            <a:solidFill>
              <a:schemeClr val="bg1"/>
            </a:solidFill>
            <a:round/>
            <a:headEnd/>
            <a:tailEnd/>
          </a:ln>
          <a:effectLst/>
        </p:spPr>
        <p:txBody>
          <a:bodyPr/>
          <a:lstStyle/>
          <a:p>
            <a:pPr>
              <a:defRPr/>
            </a:pPr>
            <a:endParaRPr lang="en-GB">
              <a:latin typeface="Arial" charset="0"/>
            </a:endParaRPr>
          </a:p>
        </p:txBody>
      </p:sp>
      <p:sp>
        <p:nvSpPr>
          <p:cNvPr id="18" name="TextBox 17">
            <a:extLst>
              <a:ext uri="{FF2B5EF4-FFF2-40B4-BE49-F238E27FC236}">
                <a16:creationId xmlns:a16="http://schemas.microsoft.com/office/drawing/2014/main" id="{28B6876B-3EB5-4C0B-B872-FDFC9DFB667E}"/>
              </a:ext>
            </a:extLst>
          </p:cNvPr>
          <p:cNvSpPr txBox="1">
            <a:spLocks noChangeArrowheads="1"/>
          </p:cNvSpPr>
          <p:nvPr/>
        </p:nvSpPr>
        <p:spPr bwMode="auto">
          <a:xfrm>
            <a:off x="4575881" y="2431521"/>
            <a:ext cx="955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solidFill>
                  <a:schemeClr val="bg1"/>
                </a:solidFill>
              </a:rPr>
              <a:t>time</a:t>
            </a:r>
            <a:endParaRPr lang="en-US" altLang="en-US" dirty="0">
              <a:solidFill>
                <a:schemeClr val="bg1"/>
              </a:solidFill>
            </a:endParaRPr>
          </a:p>
        </p:txBody>
      </p:sp>
      <p:pic>
        <p:nvPicPr>
          <p:cNvPr id="20" name="Picture 19">
            <a:hlinkClick r:id="" action="ppaction://hlinkshowjump?jump=nextslide"/>
            <a:extLst>
              <a:ext uri="{FF2B5EF4-FFF2-40B4-BE49-F238E27FC236}">
                <a16:creationId xmlns:a16="http://schemas.microsoft.com/office/drawing/2014/main" id="{07CB75A3-3776-4FBF-81D5-B9775E0618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20">
            <a:extLst>
              <a:ext uri="{FF2B5EF4-FFF2-40B4-BE49-F238E27FC236}">
                <a16:creationId xmlns:a16="http://schemas.microsoft.com/office/drawing/2014/main" id="{8B5C537A-4BEE-4173-88EF-EE51C94096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17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53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53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53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17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7" grpId="0"/>
      <p:bldP spid="315395" grpId="0"/>
      <p:bldP spid="315396" grpId="0"/>
      <p:bldP spid="315397" grpId="0"/>
      <p:bldP spid="16393" grpId="0" animBg="1"/>
      <p:bldP spid="16404" grpId="0"/>
      <p:bldP spid="1640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C4B674A-2789-41A8-A430-64FD83A10DF9}"/>
              </a:ext>
            </a:extLst>
          </p:cNvPr>
          <p:cNvSpPr>
            <a:spLocks noGrp="1" noChangeArrowheads="1"/>
          </p:cNvSpPr>
          <p:nvPr>
            <p:ph type="title"/>
          </p:nvPr>
        </p:nvSpPr>
        <p:spPr/>
        <p:txBody>
          <a:bodyPr/>
          <a:lstStyle/>
          <a:p>
            <a:r>
              <a:rPr lang="en-GB" altLang="en-US"/>
              <a:t>Energy transferred and charge</a:t>
            </a:r>
          </a:p>
        </p:txBody>
      </p:sp>
      <p:sp>
        <p:nvSpPr>
          <p:cNvPr id="17411" name="TextBox 2">
            <a:extLst>
              <a:ext uri="{FF2B5EF4-FFF2-40B4-BE49-F238E27FC236}">
                <a16:creationId xmlns:a16="http://schemas.microsoft.com/office/drawing/2014/main" id="{932B312B-D78B-4C01-85C4-4016FD1C3763}"/>
              </a:ext>
            </a:extLst>
          </p:cNvPr>
          <p:cNvSpPr txBox="1">
            <a:spLocks noChangeArrowheads="1"/>
          </p:cNvSpPr>
          <p:nvPr/>
        </p:nvSpPr>
        <p:spPr bwMode="auto">
          <a:xfrm>
            <a:off x="358775" y="777875"/>
            <a:ext cx="8421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amount of </a:t>
            </a:r>
            <a:r>
              <a:rPr lang="en-GB" altLang="en-US" b="1">
                <a:solidFill>
                  <a:srgbClr val="286DA6"/>
                </a:solidFill>
              </a:rPr>
              <a:t>energy</a:t>
            </a:r>
            <a:r>
              <a:rPr lang="en-GB" altLang="en-US">
                <a:solidFill>
                  <a:srgbClr val="286DA6"/>
                </a:solidFill>
              </a:rPr>
              <a:t> </a:t>
            </a:r>
            <a:r>
              <a:rPr lang="en-GB" altLang="en-US">
                <a:solidFill>
                  <a:srgbClr val="010066"/>
                </a:solidFill>
              </a:rPr>
              <a:t>transferred can also be related to </a:t>
            </a:r>
            <a:br>
              <a:rPr lang="en-GB" altLang="en-US">
                <a:solidFill>
                  <a:srgbClr val="010066"/>
                </a:solidFill>
              </a:rPr>
            </a:br>
            <a:r>
              <a:rPr lang="en-GB" altLang="en-US">
                <a:solidFill>
                  <a:srgbClr val="010066"/>
                </a:solidFill>
              </a:rPr>
              <a:t>the </a:t>
            </a:r>
            <a:r>
              <a:rPr lang="en-GB" altLang="en-US" b="1">
                <a:solidFill>
                  <a:srgbClr val="286DA6"/>
                </a:solidFill>
              </a:rPr>
              <a:t>potential difference </a:t>
            </a:r>
            <a:r>
              <a:rPr lang="en-GB" altLang="en-US"/>
              <a:t>and </a:t>
            </a:r>
            <a:r>
              <a:rPr lang="en-GB" altLang="en-US" b="1">
                <a:solidFill>
                  <a:srgbClr val="286DA6"/>
                </a:solidFill>
              </a:rPr>
              <a:t>charge</a:t>
            </a:r>
            <a:r>
              <a:rPr lang="en-GB" altLang="en-US">
                <a:solidFill>
                  <a:srgbClr val="010066"/>
                </a:solidFill>
              </a:rPr>
              <a:t>:</a:t>
            </a:r>
          </a:p>
        </p:txBody>
      </p:sp>
      <p:sp>
        <p:nvSpPr>
          <p:cNvPr id="315395" name="Text Box 3">
            <a:extLst>
              <a:ext uri="{FF2B5EF4-FFF2-40B4-BE49-F238E27FC236}">
                <a16:creationId xmlns:a16="http://schemas.microsoft.com/office/drawing/2014/main" id="{EF6F9648-9E65-48A4-A288-F33187D6FACB}"/>
              </a:ext>
            </a:extLst>
          </p:cNvPr>
          <p:cNvSpPr txBox="1">
            <a:spLocks noChangeArrowheads="1"/>
          </p:cNvSpPr>
          <p:nvPr/>
        </p:nvSpPr>
        <p:spPr bwMode="auto">
          <a:xfrm>
            <a:off x="358775" y="3001235"/>
            <a:ext cx="601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Energy, </a:t>
            </a:r>
            <a:r>
              <a:rPr lang="en-GB" altLang="en-US" b="1" dirty="0">
                <a:solidFill>
                  <a:srgbClr val="286DA6"/>
                </a:solidFill>
              </a:rPr>
              <a:t>E</a:t>
            </a:r>
            <a:r>
              <a:rPr lang="en-GB" altLang="en-US" dirty="0"/>
              <a:t>, is measured in </a:t>
            </a:r>
            <a:r>
              <a:rPr lang="en-GB" altLang="en-US" b="1" dirty="0">
                <a:solidFill>
                  <a:srgbClr val="286DA6"/>
                </a:solidFill>
              </a:rPr>
              <a:t>joules</a:t>
            </a:r>
            <a:r>
              <a:rPr lang="en-GB" altLang="en-US" dirty="0"/>
              <a:t> </a:t>
            </a:r>
            <a:r>
              <a:rPr lang="en-GB" altLang="en-US" b="1" dirty="0">
                <a:solidFill>
                  <a:srgbClr val="286DA6"/>
                </a:solidFill>
              </a:rPr>
              <a:t>(J)</a:t>
            </a:r>
            <a:r>
              <a:rPr lang="en-GB" altLang="en-US" dirty="0"/>
              <a:t>.</a:t>
            </a:r>
          </a:p>
        </p:txBody>
      </p:sp>
      <p:sp>
        <p:nvSpPr>
          <p:cNvPr id="315396" name="Rectangle 4">
            <a:extLst>
              <a:ext uri="{FF2B5EF4-FFF2-40B4-BE49-F238E27FC236}">
                <a16:creationId xmlns:a16="http://schemas.microsoft.com/office/drawing/2014/main" id="{41C10C7F-A516-413A-9A4E-22205B6AE990}"/>
              </a:ext>
            </a:extLst>
          </p:cNvPr>
          <p:cNvSpPr>
            <a:spLocks noChangeArrowheads="1"/>
          </p:cNvSpPr>
          <p:nvPr/>
        </p:nvSpPr>
        <p:spPr bwMode="auto">
          <a:xfrm>
            <a:off x="358774" y="3762871"/>
            <a:ext cx="7543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Potential difference, </a:t>
            </a:r>
            <a:r>
              <a:rPr lang="en-GB" altLang="en-US" b="1" dirty="0">
                <a:solidFill>
                  <a:srgbClr val="286DA6"/>
                </a:solidFill>
              </a:rPr>
              <a:t>V</a:t>
            </a:r>
            <a:r>
              <a:rPr lang="en-GB" altLang="en-US" dirty="0"/>
              <a:t>, is measured in </a:t>
            </a:r>
            <a:r>
              <a:rPr lang="en-GB" altLang="en-US" b="1" dirty="0">
                <a:solidFill>
                  <a:srgbClr val="286DA6"/>
                </a:solidFill>
              </a:rPr>
              <a:t>volts</a:t>
            </a:r>
            <a:r>
              <a:rPr lang="en-GB" altLang="en-US" dirty="0"/>
              <a:t> </a:t>
            </a:r>
            <a:r>
              <a:rPr lang="en-GB" altLang="en-US" b="1" dirty="0">
                <a:solidFill>
                  <a:srgbClr val="286DA6"/>
                </a:solidFill>
              </a:rPr>
              <a:t>(V)</a:t>
            </a:r>
            <a:r>
              <a:rPr lang="en-GB" altLang="en-US" dirty="0"/>
              <a:t>. </a:t>
            </a:r>
          </a:p>
        </p:txBody>
      </p:sp>
      <p:sp>
        <p:nvSpPr>
          <p:cNvPr id="315397" name="Rectangle 5">
            <a:extLst>
              <a:ext uri="{FF2B5EF4-FFF2-40B4-BE49-F238E27FC236}">
                <a16:creationId xmlns:a16="http://schemas.microsoft.com/office/drawing/2014/main" id="{7E97D7B9-8389-4DB9-A7DE-89585D8AD68C}"/>
              </a:ext>
            </a:extLst>
          </p:cNvPr>
          <p:cNvSpPr>
            <a:spLocks noChangeArrowheads="1"/>
          </p:cNvSpPr>
          <p:nvPr/>
        </p:nvSpPr>
        <p:spPr bwMode="auto">
          <a:xfrm>
            <a:off x="358775" y="4525797"/>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Charge flow, </a:t>
            </a:r>
            <a:r>
              <a:rPr lang="en-GB" altLang="en-US" b="1" dirty="0">
                <a:solidFill>
                  <a:srgbClr val="286DA6"/>
                </a:solidFill>
              </a:rPr>
              <a:t>Q</a:t>
            </a:r>
            <a:r>
              <a:rPr lang="en-GB" altLang="en-US" dirty="0"/>
              <a:t>, is measured in </a:t>
            </a:r>
            <a:r>
              <a:rPr lang="en-GB" altLang="en-US" b="1" dirty="0">
                <a:solidFill>
                  <a:srgbClr val="286DA6"/>
                </a:solidFill>
              </a:rPr>
              <a:t>coulombs</a:t>
            </a:r>
            <a:r>
              <a:rPr lang="en-GB" altLang="en-US" dirty="0"/>
              <a:t> </a:t>
            </a:r>
            <a:r>
              <a:rPr lang="en-GB" altLang="en-US" b="1" dirty="0">
                <a:solidFill>
                  <a:srgbClr val="286DA6"/>
                </a:solidFill>
              </a:rPr>
              <a:t>(C)</a:t>
            </a:r>
            <a:r>
              <a:rPr lang="en-GB" altLang="en-US" dirty="0"/>
              <a:t>.</a:t>
            </a:r>
          </a:p>
        </p:txBody>
      </p:sp>
      <p:sp>
        <p:nvSpPr>
          <p:cNvPr id="17421" name="AutoShape 8">
            <a:extLst>
              <a:ext uri="{FF2B5EF4-FFF2-40B4-BE49-F238E27FC236}">
                <a16:creationId xmlns:a16="http://schemas.microsoft.com/office/drawing/2014/main" id="{129E52CD-BD25-4C91-A655-FFFF06D59BB2}"/>
              </a:ext>
            </a:extLst>
          </p:cNvPr>
          <p:cNvSpPr>
            <a:spLocks noChangeArrowheads="1"/>
          </p:cNvSpPr>
          <p:nvPr/>
        </p:nvSpPr>
        <p:spPr bwMode="auto">
          <a:xfrm>
            <a:off x="358774" y="1909399"/>
            <a:ext cx="8322381" cy="790575"/>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4" name="Rectangle 13">
            <a:extLst>
              <a:ext uri="{FF2B5EF4-FFF2-40B4-BE49-F238E27FC236}">
                <a16:creationId xmlns:a16="http://schemas.microsoft.com/office/drawing/2014/main" id="{4E83FF5D-A862-4867-8AAE-9B76A73DEC35}"/>
              </a:ext>
            </a:extLst>
          </p:cNvPr>
          <p:cNvSpPr/>
          <p:nvPr/>
        </p:nvSpPr>
        <p:spPr bwMode="auto">
          <a:xfrm>
            <a:off x="358774" y="2070633"/>
            <a:ext cx="8322381" cy="461962"/>
          </a:xfrm>
          <a:prstGeom prst="rect">
            <a:avLst/>
          </a:prstGeom>
        </p:spPr>
        <p:txBody>
          <a:bodyPr wrap="square" anchor="ctr">
            <a:spAutoFit/>
          </a:bodyPr>
          <a:lstStyle/>
          <a:p>
            <a:pPr algn="ctr">
              <a:defRPr/>
            </a:pPr>
            <a:r>
              <a:rPr lang="en-US" b="1" dirty="0">
                <a:solidFill>
                  <a:schemeClr val="bg1"/>
                </a:solidFill>
                <a:latin typeface="Arial" charset="0"/>
              </a:rPr>
              <a:t>energy transferred =</a:t>
            </a:r>
            <a:r>
              <a:rPr lang="en-US" dirty="0">
                <a:solidFill>
                  <a:schemeClr val="bg1"/>
                </a:solidFill>
                <a:latin typeface="Arial" charset="0"/>
              </a:rPr>
              <a:t> </a:t>
            </a:r>
            <a:r>
              <a:rPr lang="en-US" b="1" dirty="0">
                <a:solidFill>
                  <a:schemeClr val="bg1"/>
                </a:solidFill>
                <a:latin typeface="Arial" charset="0"/>
              </a:rPr>
              <a:t>potential difference × charge flow</a:t>
            </a:r>
            <a:endParaRPr lang="en-US" dirty="0">
              <a:solidFill>
                <a:schemeClr val="bg1"/>
              </a:solidFill>
              <a:latin typeface="Arial" charset="0"/>
            </a:endParaRPr>
          </a:p>
        </p:txBody>
      </p:sp>
      <p:sp>
        <p:nvSpPr>
          <p:cNvPr id="17" name="Rectangle 16">
            <a:extLst>
              <a:ext uri="{FF2B5EF4-FFF2-40B4-BE49-F238E27FC236}">
                <a16:creationId xmlns:a16="http://schemas.microsoft.com/office/drawing/2014/main" id="{B87E03FA-4DF8-469B-8CBB-2C8F8934B165}"/>
              </a:ext>
            </a:extLst>
          </p:cNvPr>
          <p:cNvSpPr>
            <a:spLocks noChangeArrowheads="1"/>
          </p:cNvSpPr>
          <p:nvPr/>
        </p:nvSpPr>
        <p:spPr bwMode="auto">
          <a:xfrm>
            <a:off x="358775" y="5289021"/>
            <a:ext cx="80883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cell with a potential difference of </a:t>
            </a:r>
            <a:r>
              <a:rPr lang="en-GB" altLang="en-US" b="1" dirty="0">
                <a:solidFill>
                  <a:srgbClr val="286DA6"/>
                </a:solidFill>
              </a:rPr>
              <a:t>1 volt</a:t>
            </a:r>
            <a:r>
              <a:rPr lang="en-GB" altLang="en-US" dirty="0"/>
              <a:t> transfers </a:t>
            </a:r>
            <a:r>
              <a:rPr lang="en-GB" altLang="en-US" b="1" dirty="0">
                <a:solidFill>
                  <a:srgbClr val="286DA6"/>
                </a:solidFill>
              </a:rPr>
              <a:t>1 joule </a:t>
            </a:r>
            <a:r>
              <a:rPr lang="en-GB" altLang="en-US" dirty="0"/>
              <a:t>of energy to each </a:t>
            </a:r>
            <a:r>
              <a:rPr lang="en-GB" altLang="en-US" b="1" dirty="0">
                <a:solidFill>
                  <a:srgbClr val="286DA6"/>
                </a:solidFill>
              </a:rPr>
              <a:t>coulomb</a:t>
            </a:r>
            <a:r>
              <a:rPr lang="en-GB" altLang="en-US" dirty="0"/>
              <a:t> of charge.</a:t>
            </a:r>
          </a:p>
        </p:txBody>
      </p:sp>
      <p:pic>
        <p:nvPicPr>
          <p:cNvPr id="16" name="Picture 19">
            <a:hlinkClick r:id="" action="ppaction://hlinkshowjump?jump=nextslide"/>
            <a:extLst>
              <a:ext uri="{FF2B5EF4-FFF2-40B4-BE49-F238E27FC236}">
                <a16:creationId xmlns:a16="http://schemas.microsoft.com/office/drawing/2014/main" id="{B76A3728-0C71-43D2-97B6-CEA3C218A3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17">
            <a:extLst>
              <a:ext uri="{FF2B5EF4-FFF2-40B4-BE49-F238E27FC236}">
                <a16:creationId xmlns:a16="http://schemas.microsoft.com/office/drawing/2014/main" id="{58B8BB8D-CE20-4CB0-90F2-3C43D3200B5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53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539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539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p:bldP spid="315396" grpId="0"/>
      <p:bldP spid="315397" grpId="0"/>
      <p:bldP spid="17421" grpId="0" animBg="1"/>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02" name="Text Box 10">
            <a:extLst>
              <a:ext uri="{FF2B5EF4-FFF2-40B4-BE49-F238E27FC236}">
                <a16:creationId xmlns:a16="http://schemas.microsoft.com/office/drawing/2014/main" id="{CB8B58D2-4535-4A80-8A5B-5E6818B06886}"/>
              </a:ext>
            </a:extLst>
          </p:cNvPr>
          <p:cNvSpPr txBox="1">
            <a:spLocks noChangeArrowheads="1"/>
          </p:cNvSpPr>
          <p:nvPr/>
        </p:nvSpPr>
        <p:spPr bwMode="auto">
          <a:xfrm>
            <a:off x="355600" y="3111146"/>
            <a:ext cx="860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are the units of power, current and potential difference?</a:t>
            </a:r>
          </a:p>
        </p:txBody>
      </p:sp>
      <p:sp>
        <p:nvSpPr>
          <p:cNvPr id="19459" name="Text Box 15">
            <a:extLst>
              <a:ext uri="{FF2B5EF4-FFF2-40B4-BE49-F238E27FC236}">
                <a16:creationId xmlns:a16="http://schemas.microsoft.com/office/drawing/2014/main" id="{48F5BF2A-D756-461C-92A4-DAA1E71E82FE}"/>
              </a:ext>
            </a:extLst>
          </p:cNvPr>
          <p:cNvSpPr txBox="1">
            <a:spLocks noChangeArrowheads="1"/>
          </p:cNvSpPr>
          <p:nvPr/>
        </p:nvSpPr>
        <p:spPr bwMode="auto">
          <a:xfrm>
            <a:off x="355600" y="782638"/>
            <a:ext cx="8439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286DA6"/>
                </a:solidFill>
              </a:rPr>
              <a:t>power</a:t>
            </a:r>
            <a:r>
              <a:rPr lang="en-GB" altLang="en-US" dirty="0"/>
              <a:t> of an electrical device is related to the </a:t>
            </a:r>
            <a:r>
              <a:rPr lang="en-GB" altLang="en-US" b="1" dirty="0">
                <a:solidFill>
                  <a:srgbClr val="286DA6"/>
                </a:solidFill>
              </a:rPr>
              <a:t>current</a:t>
            </a:r>
            <a:r>
              <a:rPr lang="en-GB" altLang="en-US" dirty="0"/>
              <a:t> and the </a:t>
            </a:r>
            <a:r>
              <a:rPr lang="en-GB" altLang="en-US" b="1" dirty="0">
                <a:solidFill>
                  <a:srgbClr val="286DA6"/>
                </a:solidFill>
              </a:rPr>
              <a:t>potential difference </a:t>
            </a:r>
            <a:r>
              <a:rPr lang="en-GB" altLang="en-US" dirty="0"/>
              <a:t>by the formula: </a:t>
            </a:r>
          </a:p>
        </p:txBody>
      </p:sp>
      <p:sp>
        <p:nvSpPr>
          <p:cNvPr id="19460" name="Rectangle 11">
            <a:extLst>
              <a:ext uri="{FF2B5EF4-FFF2-40B4-BE49-F238E27FC236}">
                <a16:creationId xmlns:a16="http://schemas.microsoft.com/office/drawing/2014/main" id="{533A7F6D-FA7B-43AB-9136-5D59EA4923C1}"/>
              </a:ext>
            </a:extLst>
          </p:cNvPr>
          <p:cNvSpPr>
            <a:spLocks noGrp="1" noChangeArrowheads="1"/>
          </p:cNvSpPr>
          <p:nvPr>
            <p:ph type="title"/>
          </p:nvPr>
        </p:nvSpPr>
        <p:spPr/>
        <p:txBody>
          <a:bodyPr/>
          <a:lstStyle/>
          <a:p>
            <a:r>
              <a:rPr lang="en-GB" altLang="en-US"/>
              <a:t>What is the formula for electrical power?</a:t>
            </a:r>
          </a:p>
        </p:txBody>
      </p:sp>
      <p:sp>
        <p:nvSpPr>
          <p:cNvPr id="315395" name="Text Box 3">
            <a:extLst>
              <a:ext uri="{FF2B5EF4-FFF2-40B4-BE49-F238E27FC236}">
                <a16:creationId xmlns:a16="http://schemas.microsoft.com/office/drawing/2014/main" id="{EC863E58-C86B-4EE5-AFD8-911947CC0966}"/>
              </a:ext>
            </a:extLst>
          </p:cNvPr>
          <p:cNvSpPr txBox="1">
            <a:spLocks noChangeArrowheads="1"/>
          </p:cNvSpPr>
          <p:nvPr/>
        </p:nvSpPr>
        <p:spPr bwMode="auto">
          <a:xfrm>
            <a:off x="355601" y="3903544"/>
            <a:ext cx="569524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Power, </a:t>
            </a:r>
            <a:r>
              <a:rPr lang="en-GB" altLang="en-US" b="1" dirty="0">
                <a:solidFill>
                  <a:srgbClr val="286DA6"/>
                </a:solidFill>
              </a:rPr>
              <a:t>P</a:t>
            </a:r>
            <a:r>
              <a:rPr lang="en-GB" altLang="en-US" dirty="0"/>
              <a:t>, is measured in </a:t>
            </a:r>
            <a:r>
              <a:rPr lang="en-GB" altLang="en-US" b="1" dirty="0">
                <a:solidFill>
                  <a:srgbClr val="286DA6"/>
                </a:solidFill>
              </a:rPr>
              <a:t>watts</a:t>
            </a:r>
            <a:r>
              <a:rPr lang="en-GB" altLang="en-US" dirty="0"/>
              <a:t> </a:t>
            </a:r>
            <a:r>
              <a:rPr lang="en-GB" altLang="en-US" b="1" dirty="0">
                <a:solidFill>
                  <a:srgbClr val="286DA6"/>
                </a:solidFill>
              </a:rPr>
              <a:t>(</a:t>
            </a:r>
            <a:r>
              <a:rPr lang="en-GB" altLang="en-US" b="1" dirty="0">
                <a:solidFill>
                  <a:srgbClr val="286DA6"/>
                </a:solidFill>
                <a:sym typeface="Symbol" panose="05050102010706020507" pitchFamily="18" charset="2"/>
              </a:rPr>
              <a:t>W</a:t>
            </a:r>
            <a:r>
              <a:rPr lang="en-GB" altLang="en-US" b="1" dirty="0">
                <a:solidFill>
                  <a:srgbClr val="286DA6"/>
                </a:solidFill>
              </a:rPr>
              <a:t>)</a:t>
            </a:r>
            <a:r>
              <a:rPr lang="en-GB" altLang="en-US" dirty="0"/>
              <a:t>.</a:t>
            </a:r>
          </a:p>
        </p:txBody>
      </p:sp>
      <p:sp>
        <p:nvSpPr>
          <p:cNvPr id="315396" name="Rectangle 4">
            <a:extLst>
              <a:ext uri="{FF2B5EF4-FFF2-40B4-BE49-F238E27FC236}">
                <a16:creationId xmlns:a16="http://schemas.microsoft.com/office/drawing/2014/main" id="{6ED0FA13-099E-41F4-A4A6-A04F40EC763F}"/>
              </a:ext>
            </a:extLst>
          </p:cNvPr>
          <p:cNvSpPr>
            <a:spLocks noChangeArrowheads="1"/>
          </p:cNvSpPr>
          <p:nvPr/>
        </p:nvSpPr>
        <p:spPr bwMode="auto">
          <a:xfrm>
            <a:off x="355600" y="4695941"/>
            <a:ext cx="552591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Current, </a:t>
            </a:r>
            <a:r>
              <a:rPr lang="en-GB" altLang="en-US" b="1" dirty="0">
                <a:solidFill>
                  <a:srgbClr val="286DA6"/>
                </a:solidFill>
              </a:rPr>
              <a:t>I</a:t>
            </a:r>
            <a:r>
              <a:rPr lang="en-GB" altLang="en-US" dirty="0"/>
              <a:t>, is measured in </a:t>
            </a:r>
            <a:r>
              <a:rPr lang="en-GB" altLang="en-US" b="1" dirty="0">
                <a:solidFill>
                  <a:srgbClr val="286DA6"/>
                </a:solidFill>
              </a:rPr>
              <a:t>amps</a:t>
            </a:r>
            <a:r>
              <a:rPr lang="en-GB" altLang="en-US" dirty="0"/>
              <a:t> </a:t>
            </a:r>
            <a:r>
              <a:rPr lang="en-GB" altLang="en-US" b="1" dirty="0">
                <a:solidFill>
                  <a:srgbClr val="286DA6"/>
                </a:solidFill>
              </a:rPr>
              <a:t>(A)</a:t>
            </a:r>
            <a:r>
              <a:rPr lang="en-GB" altLang="en-US" dirty="0"/>
              <a:t>.</a:t>
            </a:r>
          </a:p>
        </p:txBody>
      </p:sp>
      <p:sp>
        <p:nvSpPr>
          <p:cNvPr id="315397" name="Rectangle 5">
            <a:extLst>
              <a:ext uri="{FF2B5EF4-FFF2-40B4-BE49-F238E27FC236}">
                <a16:creationId xmlns:a16="http://schemas.microsoft.com/office/drawing/2014/main" id="{2DCC1D17-994F-471C-B0C1-9369CFE60F7E}"/>
              </a:ext>
            </a:extLst>
          </p:cNvPr>
          <p:cNvSpPr>
            <a:spLocks noChangeArrowheads="1"/>
          </p:cNvSpPr>
          <p:nvPr/>
        </p:nvSpPr>
        <p:spPr bwMode="auto">
          <a:xfrm>
            <a:off x="355600" y="5483576"/>
            <a:ext cx="725311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Potential difference, </a:t>
            </a:r>
            <a:r>
              <a:rPr lang="en-GB" altLang="en-US" b="1" dirty="0">
                <a:solidFill>
                  <a:srgbClr val="286DA6"/>
                </a:solidFill>
              </a:rPr>
              <a:t>V</a:t>
            </a:r>
            <a:r>
              <a:rPr lang="en-GB" altLang="en-US" dirty="0"/>
              <a:t>, is measured in </a:t>
            </a:r>
            <a:r>
              <a:rPr lang="en-GB" altLang="en-US" b="1" dirty="0">
                <a:solidFill>
                  <a:srgbClr val="286DA6"/>
                </a:solidFill>
              </a:rPr>
              <a:t>volts</a:t>
            </a:r>
            <a:r>
              <a:rPr lang="en-GB" altLang="en-US" dirty="0"/>
              <a:t> </a:t>
            </a:r>
            <a:r>
              <a:rPr lang="en-GB" altLang="en-US" b="1" dirty="0">
                <a:solidFill>
                  <a:srgbClr val="286DA6"/>
                </a:solidFill>
              </a:rPr>
              <a:t>(V)</a:t>
            </a:r>
            <a:r>
              <a:rPr lang="en-GB" altLang="en-US" dirty="0"/>
              <a:t>.</a:t>
            </a:r>
          </a:p>
        </p:txBody>
      </p:sp>
      <p:sp>
        <p:nvSpPr>
          <p:cNvPr id="19471" name="AutoShape 8">
            <a:extLst>
              <a:ext uri="{FF2B5EF4-FFF2-40B4-BE49-F238E27FC236}">
                <a16:creationId xmlns:a16="http://schemas.microsoft.com/office/drawing/2014/main" id="{C5842D9E-BBD9-4B8F-BD94-E165AA90FB53}"/>
              </a:ext>
            </a:extLst>
          </p:cNvPr>
          <p:cNvSpPr>
            <a:spLocks noChangeArrowheads="1"/>
          </p:cNvSpPr>
          <p:nvPr/>
        </p:nvSpPr>
        <p:spPr bwMode="auto">
          <a:xfrm>
            <a:off x="1393825" y="1947336"/>
            <a:ext cx="6356350" cy="831850"/>
          </a:xfrm>
          <a:prstGeom prst="rect">
            <a:avLst/>
          </a:prstGeom>
          <a:solidFill>
            <a:srgbClr val="286DA6"/>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4" name="Rectangle 13">
            <a:extLst>
              <a:ext uri="{FF2B5EF4-FFF2-40B4-BE49-F238E27FC236}">
                <a16:creationId xmlns:a16="http://schemas.microsoft.com/office/drawing/2014/main" id="{572009F7-618D-4B77-B06B-2C52F5552A27}"/>
              </a:ext>
            </a:extLst>
          </p:cNvPr>
          <p:cNvSpPr/>
          <p:nvPr/>
        </p:nvSpPr>
        <p:spPr bwMode="auto">
          <a:xfrm>
            <a:off x="1376363" y="2136927"/>
            <a:ext cx="6391275" cy="461665"/>
          </a:xfrm>
          <a:prstGeom prst="rect">
            <a:avLst/>
          </a:prstGeom>
          <a:noFill/>
        </p:spPr>
        <p:txBody>
          <a:bodyPr anchor="ctr">
            <a:spAutoFit/>
          </a:bodyPr>
          <a:lstStyle/>
          <a:p>
            <a:pPr algn="ctr">
              <a:defRPr/>
            </a:pPr>
            <a:r>
              <a:rPr lang="en-US" b="1" dirty="0">
                <a:solidFill>
                  <a:schemeClr val="bg1"/>
                </a:solidFill>
                <a:latin typeface="Arial" charset="0"/>
              </a:rPr>
              <a:t>power =</a:t>
            </a:r>
            <a:r>
              <a:rPr lang="en-US" dirty="0">
                <a:solidFill>
                  <a:schemeClr val="bg1"/>
                </a:solidFill>
                <a:latin typeface="Arial" charset="0"/>
              </a:rPr>
              <a:t> </a:t>
            </a:r>
            <a:r>
              <a:rPr lang="en-US" b="1" dirty="0">
                <a:solidFill>
                  <a:schemeClr val="bg1"/>
                </a:solidFill>
                <a:latin typeface="Arial" charset="0"/>
              </a:rPr>
              <a:t>potential difference × current</a:t>
            </a:r>
            <a:endParaRPr lang="en-US" dirty="0">
              <a:solidFill>
                <a:schemeClr val="bg1"/>
              </a:solidFill>
              <a:latin typeface="Arial" charset="0"/>
            </a:endParaRPr>
          </a:p>
        </p:txBody>
      </p:sp>
      <p:pic>
        <p:nvPicPr>
          <p:cNvPr id="16" name="Picture 19">
            <a:hlinkClick r:id="" action="ppaction://hlinkshowjump?jump=nextslide"/>
            <a:extLst>
              <a:ext uri="{FF2B5EF4-FFF2-40B4-BE49-F238E27FC236}">
                <a16:creationId xmlns:a16="http://schemas.microsoft.com/office/drawing/2014/main" id="{CEC2A214-848D-43F9-AA55-76EC606C5E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C285F6A7-CD20-4CD1-97E8-6FE8F4E583A9}"/>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0" name="Picture 9">
            <a:extLst>
              <a:ext uri="{FF2B5EF4-FFF2-40B4-BE49-F238E27FC236}">
                <a16:creationId xmlns:a16="http://schemas.microsoft.com/office/drawing/2014/main" id="{AED573C0-2F70-45D0-93D3-54CB26968AF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54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53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53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53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2" grpId="0"/>
      <p:bldP spid="315395" grpId="0"/>
      <p:bldP spid="315396" grpId="0"/>
      <p:bldP spid="315397" grpId="0"/>
      <p:bldP spid="19471"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9" descr="formula_triangle">
            <a:extLst>
              <a:ext uri="{FF2B5EF4-FFF2-40B4-BE49-F238E27FC236}">
                <a16:creationId xmlns:a16="http://schemas.microsoft.com/office/drawing/2014/main" id="{D59C7D7B-D88D-4B47-833A-B4FFA3F50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643188"/>
            <a:ext cx="33051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7">
            <a:extLst>
              <a:ext uri="{FF2B5EF4-FFF2-40B4-BE49-F238E27FC236}">
                <a16:creationId xmlns:a16="http://schemas.microsoft.com/office/drawing/2014/main" id="{607EA150-9754-49BF-AC79-5504DB975986}"/>
              </a:ext>
            </a:extLst>
          </p:cNvPr>
          <p:cNvSpPr txBox="1">
            <a:spLocks noChangeArrowheads="1"/>
          </p:cNvSpPr>
          <p:nvPr/>
        </p:nvSpPr>
        <p:spPr bwMode="auto">
          <a:xfrm>
            <a:off x="4038600" y="55499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tx1"/>
              </a:solidFill>
            </a:endParaRPr>
          </a:p>
        </p:txBody>
      </p:sp>
      <p:sp>
        <p:nvSpPr>
          <p:cNvPr id="20484" name="Text Box 9">
            <a:extLst>
              <a:ext uri="{FF2B5EF4-FFF2-40B4-BE49-F238E27FC236}">
                <a16:creationId xmlns:a16="http://schemas.microsoft.com/office/drawing/2014/main" id="{7BB1D692-78CF-42EF-A524-A9047616DFE8}"/>
              </a:ext>
            </a:extLst>
          </p:cNvPr>
          <p:cNvSpPr txBox="1">
            <a:spLocks noChangeArrowheads="1"/>
          </p:cNvSpPr>
          <p:nvPr/>
        </p:nvSpPr>
        <p:spPr bwMode="auto">
          <a:xfrm>
            <a:off x="360363" y="784225"/>
            <a:ext cx="7608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286DA6"/>
                </a:solidFill>
              </a:rPr>
              <a:t>formula triangle</a:t>
            </a:r>
            <a:r>
              <a:rPr lang="en-GB" altLang="en-US" dirty="0"/>
              <a:t> helps you to rearrange a formula. The formula triangle for </a:t>
            </a:r>
            <a:r>
              <a:rPr lang="en-GB" altLang="en-US" b="1" dirty="0">
                <a:solidFill>
                  <a:srgbClr val="286DA6"/>
                </a:solidFill>
              </a:rPr>
              <a:t>P = V</a:t>
            </a:r>
            <a:r>
              <a:rPr lang="en-GB" altLang="en-US" sz="1000" b="1" dirty="0">
                <a:solidFill>
                  <a:srgbClr val="286DA6"/>
                </a:solidFill>
              </a:rPr>
              <a:t> </a:t>
            </a:r>
            <a:r>
              <a:rPr lang="en-GB" altLang="en-US" b="1" dirty="0">
                <a:solidFill>
                  <a:srgbClr val="286DA6"/>
                </a:solidFill>
              </a:rPr>
              <a:t>I</a:t>
            </a:r>
            <a:r>
              <a:rPr lang="en-GB" altLang="en-US" dirty="0"/>
              <a:t> is shown below.</a:t>
            </a:r>
          </a:p>
        </p:txBody>
      </p:sp>
      <p:sp>
        <p:nvSpPr>
          <p:cNvPr id="317450" name="Text Box 10">
            <a:extLst>
              <a:ext uri="{FF2B5EF4-FFF2-40B4-BE49-F238E27FC236}">
                <a16:creationId xmlns:a16="http://schemas.microsoft.com/office/drawing/2014/main" id="{D57E3230-B02B-47AC-A87B-F5C99FFDDB49}"/>
              </a:ext>
            </a:extLst>
          </p:cNvPr>
          <p:cNvSpPr txBox="1">
            <a:spLocks noChangeArrowheads="1"/>
          </p:cNvSpPr>
          <p:nvPr/>
        </p:nvSpPr>
        <p:spPr bwMode="auto">
          <a:xfrm>
            <a:off x="360363" y="1838325"/>
            <a:ext cx="8439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Cover up whatever quantity you are trying to find to leave </a:t>
            </a:r>
            <a:br>
              <a:rPr lang="en-GB" altLang="en-US"/>
            </a:br>
            <a:r>
              <a:rPr lang="en-GB" altLang="en-US"/>
              <a:t>the calculation required.</a:t>
            </a:r>
          </a:p>
        </p:txBody>
      </p:sp>
      <p:sp>
        <p:nvSpPr>
          <p:cNvPr id="317451" name="Text Box 11">
            <a:extLst>
              <a:ext uri="{FF2B5EF4-FFF2-40B4-BE49-F238E27FC236}">
                <a16:creationId xmlns:a16="http://schemas.microsoft.com/office/drawing/2014/main" id="{4CB819D4-A59C-404E-A3E8-2D31311AC6F0}"/>
              </a:ext>
            </a:extLst>
          </p:cNvPr>
          <p:cNvSpPr txBox="1">
            <a:spLocks noChangeArrowheads="1"/>
          </p:cNvSpPr>
          <p:nvPr/>
        </p:nvSpPr>
        <p:spPr bwMode="auto">
          <a:xfrm>
            <a:off x="360363" y="2892425"/>
            <a:ext cx="3052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 to find current (I), cover up </a:t>
            </a:r>
            <a:r>
              <a:rPr lang="en-GB" altLang="en-US" b="1" dirty="0">
                <a:solidFill>
                  <a:srgbClr val="286DA6"/>
                </a:solidFill>
              </a:rPr>
              <a:t>I</a:t>
            </a:r>
            <a:r>
              <a:rPr lang="en-GB" altLang="en-US" dirty="0"/>
              <a:t>…</a:t>
            </a:r>
          </a:p>
        </p:txBody>
      </p:sp>
      <p:sp>
        <p:nvSpPr>
          <p:cNvPr id="317453" name="Text Box 13">
            <a:extLst>
              <a:ext uri="{FF2B5EF4-FFF2-40B4-BE49-F238E27FC236}">
                <a16:creationId xmlns:a16="http://schemas.microsoft.com/office/drawing/2014/main" id="{EC1D40D0-FA28-46C2-8EF3-95342EC03D69}"/>
              </a:ext>
            </a:extLst>
          </p:cNvPr>
          <p:cNvSpPr txBox="1">
            <a:spLocks noChangeArrowheads="1"/>
          </p:cNvSpPr>
          <p:nvPr/>
        </p:nvSpPr>
        <p:spPr bwMode="auto">
          <a:xfrm>
            <a:off x="6350000" y="2947988"/>
            <a:ext cx="2238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…which gives the formula…</a:t>
            </a:r>
          </a:p>
        </p:txBody>
      </p:sp>
      <p:sp>
        <p:nvSpPr>
          <p:cNvPr id="20488" name="Text Box 14">
            <a:extLst>
              <a:ext uri="{FF2B5EF4-FFF2-40B4-BE49-F238E27FC236}">
                <a16:creationId xmlns:a16="http://schemas.microsoft.com/office/drawing/2014/main" id="{DA25BA47-2324-44FC-8C10-F9F655E06F50}"/>
              </a:ext>
            </a:extLst>
          </p:cNvPr>
          <p:cNvSpPr txBox="1">
            <a:spLocks noChangeArrowheads="1"/>
          </p:cNvSpPr>
          <p:nvPr/>
        </p:nvSpPr>
        <p:spPr bwMode="auto">
          <a:xfrm>
            <a:off x="6248400" y="37211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rgbClr val="FF6600"/>
              </a:solidFill>
            </a:endParaRPr>
          </a:p>
        </p:txBody>
      </p:sp>
      <p:sp>
        <p:nvSpPr>
          <p:cNvPr id="20497" name="Text Box 21">
            <a:extLst>
              <a:ext uri="{FF2B5EF4-FFF2-40B4-BE49-F238E27FC236}">
                <a16:creationId xmlns:a16="http://schemas.microsoft.com/office/drawing/2014/main" id="{95104B41-7657-4C9A-A77F-DFB6A51A8511}"/>
              </a:ext>
            </a:extLst>
          </p:cNvPr>
          <p:cNvSpPr txBox="1">
            <a:spLocks noChangeArrowheads="1"/>
          </p:cNvSpPr>
          <p:nvPr/>
        </p:nvSpPr>
        <p:spPr bwMode="auto">
          <a:xfrm>
            <a:off x="6650038" y="4173538"/>
            <a:ext cx="952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solidFill>
                  <a:srgbClr val="286DA6"/>
                </a:solidFill>
              </a:rPr>
              <a:t>I  =</a:t>
            </a:r>
          </a:p>
        </p:txBody>
      </p:sp>
      <p:sp>
        <p:nvSpPr>
          <p:cNvPr id="20498" name="Text Box 22">
            <a:extLst>
              <a:ext uri="{FF2B5EF4-FFF2-40B4-BE49-F238E27FC236}">
                <a16:creationId xmlns:a16="http://schemas.microsoft.com/office/drawing/2014/main" id="{88B49CF2-E3E5-4C7F-981A-48104298D82D}"/>
              </a:ext>
            </a:extLst>
          </p:cNvPr>
          <p:cNvSpPr txBox="1">
            <a:spLocks noChangeArrowheads="1"/>
          </p:cNvSpPr>
          <p:nvPr/>
        </p:nvSpPr>
        <p:spPr bwMode="auto">
          <a:xfrm>
            <a:off x="7748588" y="3906838"/>
            <a:ext cx="55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solidFill>
                  <a:srgbClr val="286DA6"/>
                </a:solidFill>
              </a:rPr>
              <a:t>P</a:t>
            </a:r>
          </a:p>
        </p:txBody>
      </p:sp>
      <p:sp>
        <p:nvSpPr>
          <p:cNvPr id="20499" name="Line 23">
            <a:extLst>
              <a:ext uri="{FF2B5EF4-FFF2-40B4-BE49-F238E27FC236}">
                <a16:creationId xmlns:a16="http://schemas.microsoft.com/office/drawing/2014/main" id="{85E034AC-48E0-4143-A5F6-21E1D58B51EF}"/>
              </a:ext>
            </a:extLst>
          </p:cNvPr>
          <p:cNvSpPr>
            <a:spLocks noChangeShapeType="1"/>
          </p:cNvSpPr>
          <p:nvPr/>
        </p:nvSpPr>
        <p:spPr bwMode="auto">
          <a:xfrm>
            <a:off x="7670800" y="4500563"/>
            <a:ext cx="611188" cy="0"/>
          </a:xfrm>
          <a:prstGeom prst="line">
            <a:avLst/>
          </a:prstGeom>
          <a:noFill/>
          <a:ln w="50800">
            <a:solidFill>
              <a:srgbClr val="286DA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2" name="Rectangle 24">
            <a:extLst>
              <a:ext uri="{FF2B5EF4-FFF2-40B4-BE49-F238E27FC236}">
                <a16:creationId xmlns:a16="http://schemas.microsoft.com/office/drawing/2014/main" id="{530D8265-2047-454E-B394-48A835B899D4}"/>
              </a:ext>
            </a:extLst>
          </p:cNvPr>
          <p:cNvSpPr>
            <a:spLocks noGrp="1" noChangeArrowheads="1"/>
          </p:cNvSpPr>
          <p:nvPr>
            <p:ph type="title"/>
          </p:nvPr>
        </p:nvSpPr>
        <p:spPr/>
        <p:txBody>
          <a:bodyPr/>
          <a:lstStyle/>
          <a:p>
            <a:r>
              <a:rPr lang="en-GB" altLang="en-US"/>
              <a:t>Using a formula triangle</a:t>
            </a:r>
          </a:p>
        </p:txBody>
      </p:sp>
      <p:sp>
        <p:nvSpPr>
          <p:cNvPr id="20493" name="Text Box 34">
            <a:extLst>
              <a:ext uri="{FF2B5EF4-FFF2-40B4-BE49-F238E27FC236}">
                <a16:creationId xmlns:a16="http://schemas.microsoft.com/office/drawing/2014/main" id="{472E5D42-678C-4041-84D4-CD793990350C}"/>
              </a:ext>
            </a:extLst>
          </p:cNvPr>
          <p:cNvSpPr txBox="1">
            <a:spLocks noChangeArrowheads="1"/>
          </p:cNvSpPr>
          <p:nvPr/>
        </p:nvSpPr>
        <p:spPr bwMode="auto">
          <a:xfrm>
            <a:off x="5532438" y="3573463"/>
            <a:ext cx="4841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6000" b="1">
                <a:solidFill>
                  <a:srgbClr val="286DA6"/>
                </a:solidFill>
                <a:sym typeface="Symbol" panose="05050102010706020507" pitchFamily="18" charset="2"/>
              </a:rPr>
              <a:t></a:t>
            </a:r>
          </a:p>
        </p:txBody>
      </p:sp>
      <p:sp>
        <p:nvSpPr>
          <p:cNvPr id="20494" name="Text Box 35">
            <a:extLst>
              <a:ext uri="{FF2B5EF4-FFF2-40B4-BE49-F238E27FC236}">
                <a16:creationId xmlns:a16="http://schemas.microsoft.com/office/drawing/2014/main" id="{024D4379-0E5E-4820-B000-0D5F464D4888}"/>
              </a:ext>
            </a:extLst>
          </p:cNvPr>
          <p:cNvSpPr txBox="1">
            <a:spLocks noChangeArrowheads="1"/>
          </p:cNvSpPr>
          <p:nvPr/>
        </p:nvSpPr>
        <p:spPr bwMode="auto">
          <a:xfrm>
            <a:off x="3138488" y="3573463"/>
            <a:ext cx="5810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6000" b="1">
                <a:solidFill>
                  <a:srgbClr val="286DA6"/>
                </a:solidFill>
                <a:sym typeface="Symbol" panose="05050102010706020507" pitchFamily="18" charset="2"/>
              </a:rPr>
              <a:t></a:t>
            </a:r>
          </a:p>
        </p:txBody>
      </p:sp>
      <p:sp>
        <p:nvSpPr>
          <p:cNvPr id="20495" name="Text Box 36">
            <a:extLst>
              <a:ext uri="{FF2B5EF4-FFF2-40B4-BE49-F238E27FC236}">
                <a16:creationId xmlns:a16="http://schemas.microsoft.com/office/drawing/2014/main" id="{FC65E9F9-2755-4D26-BF15-3157BF8D71DE}"/>
              </a:ext>
            </a:extLst>
          </p:cNvPr>
          <p:cNvSpPr txBox="1">
            <a:spLocks noChangeArrowheads="1"/>
          </p:cNvSpPr>
          <p:nvPr/>
        </p:nvSpPr>
        <p:spPr bwMode="auto">
          <a:xfrm>
            <a:off x="4357688" y="5340350"/>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4400" b="1">
                <a:solidFill>
                  <a:srgbClr val="286DA6"/>
                </a:solidFill>
                <a:sym typeface="Symbol" panose="05050102010706020507" pitchFamily="18" charset="2"/>
              </a:rPr>
              <a:t>×</a:t>
            </a:r>
          </a:p>
        </p:txBody>
      </p:sp>
      <p:pic>
        <p:nvPicPr>
          <p:cNvPr id="328723" name="Picture 19" descr="ElecPow_blackhand">
            <a:extLst>
              <a:ext uri="{FF2B5EF4-FFF2-40B4-BE49-F238E27FC236}">
                <a16:creationId xmlns:a16="http://schemas.microsoft.com/office/drawing/2014/main" id="{0D022D18-DF23-4A4E-BA25-F91AD70AA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295"/>
          <a:stretch>
            <a:fillRect/>
          </a:stretch>
        </p:blipFill>
        <p:spPr bwMode="auto">
          <a:xfrm rot="1388443">
            <a:off x="927100" y="4165600"/>
            <a:ext cx="308768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472B6AA5-FDB1-4B7C-AFF6-A53F7C7C7B8B}"/>
              </a:ext>
            </a:extLst>
          </p:cNvPr>
          <p:cNvSpPr txBox="1">
            <a:spLocks noChangeArrowheads="1"/>
          </p:cNvSpPr>
          <p:nvPr/>
        </p:nvSpPr>
        <p:spPr bwMode="auto">
          <a:xfrm>
            <a:off x="7745413" y="4572000"/>
            <a:ext cx="442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3600" b="1">
                <a:solidFill>
                  <a:srgbClr val="286DA6"/>
                </a:solidFill>
              </a:rPr>
              <a:t>V</a:t>
            </a:r>
            <a:endParaRPr lang="en-GB" altLang="en-US" sz="3600" b="1">
              <a:solidFill>
                <a:srgbClr val="286DA6"/>
              </a:solidFill>
              <a:sym typeface="Symbol" panose="05050102010706020507" pitchFamily="18" charset="2"/>
            </a:endParaRPr>
          </a:p>
          <a:p>
            <a:endParaRPr lang="en-GB" altLang="en-US"/>
          </a:p>
        </p:txBody>
      </p:sp>
      <p:pic>
        <p:nvPicPr>
          <p:cNvPr id="20" name="Picture 19">
            <a:hlinkClick r:id="" action="ppaction://hlinkshowjump?jump=nextslide"/>
            <a:extLst>
              <a:ext uri="{FF2B5EF4-FFF2-40B4-BE49-F238E27FC236}">
                <a16:creationId xmlns:a16="http://schemas.microsoft.com/office/drawing/2014/main" id="{1216BD9C-9DEA-4E41-B74B-539F2B5470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5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2872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745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0497"/>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0498"/>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204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0" grpId="0"/>
      <p:bldP spid="317451" grpId="0"/>
      <p:bldP spid="317453" grpId="0"/>
      <p:bldP spid="20497" grpId="0"/>
      <p:bldP spid="2049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C2E5EAF3-AF92-4025-BB4B-D03C06E48DE3}"/>
              </a:ext>
            </a:extLst>
          </p:cNvPr>
          <p:cNvSpPr>
            <a:spLocks noGrp="1" noChangeArrowheads="1"/>
          </p:cNvSpPr>
          <p:nvPr>
            <p:ph type="title"/>
          </p:nvPr>
        </p:nvSpPr>
        <p:spPr/>
        <p:txBody>
          <a:bodyPr/>
          <a:lstStyle/>
          <a:p>
            <a:r>
              <a:rPr lang="en-GB" altLang="en-US" dirty="0"/>
              <a:t>Electrical power calculations</a:t>
            </a:r>
          </a:p>
        </p:txBody>
      </p:sp>
      <p:pic>
        <p:nvPicPr>
          <p:cNvPr id="8" name="Picture 19">
            <a:hlinkClick r:id="" action="ppaction://hlinkshowjump?jump=nextslide"/>
            <a:extLst>
              <a:ext uri="{FF2B5EF4-FFF2-40B4-BE49-F238E27FC236}">
                <a16:creationId xmlns:a16="http://schemas.microsoft.com/office/drawing/2014/main" id="{87FC5393-C640-4475-A85F-3AA8998664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9C088AA3-D307-4AC9-9713-98C1B7ED6AFD}"/>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A5611141-1E75-45D0-BA3B-2E844C43BD86}"/>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A1C4EC46-ED64-4C48-9AB7-1D4A8C020F0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9387"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36CB746-00EC-4A07-9F14-77D99E2388F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14813</TotalTime>
  <Words>1712</Words>
  <Application>Microsoft Office PowerPoint</Application>
  <PresentationFormat>On-screen Show (4:3)</PresentationFormat>
  <Paragraphs>176</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Wingdings</vt:lpstr>
      <vt:lpstr>Arial</vt:lpstr>
      <vt:lpstr>Wingdings 2</vt:lpstr>
      <vt:lpstr>1_Default Design</vt:lpstr>
      <vt:lpstr>7_Default Design</vt:lpstr>
      <vt:lpstr>Electrical  Power</vt:lpstr>
      <vt:lpstr>Information</vt:lpstr>
      <vt:lpstr>What is electrical power?</vt:lpstr>
      <vt:lpstr>Electrical power and work</vt:lpstr>
      <vt:lpstr>Calculating power</vt:lpstr>
      <vt:lpstr>Energy transferred and charge</vt:lpstr>
      <vt:lpstr>What is the formula for electrical power?</vt:lpstr>
      <vt:lpstr>Using a formula triangle</vt:lpstr>
      <vt:lpstr>Electrical power calculations</vt:lpstr>
      <vt:lpstr>Power, current and voltage</vt:lpstr>
      <vt:lpstr>An alternative formula for electrical power</vt:lpstr>
      <vt:lpstr>Electrical power: example calculation</vt:lpstr>
      <vt:lpstr>Energy transfer in the home</vt:lpstr>
      <vt:lpstr>Resistance in electrical appliances</vt:lpstr>
      <vt:lpstr>Amount of energy transferred</vt:lpstr>
      <vt:lpstr>Amount of energy transferred</vt:lpstr>
      <vt:lpstr>Joules: a useful unit of energy?</vt:lpstr>
      <vt:lpstr>Kilowatt-hours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Power</dc:title>
  <dc:subject>Boardworks High School Physical Science</dc:subject>
  <dc:creator>Boardworks</dc:creator>
  <cp:lastModifiedBy>Tim Crilly</cp:lastModifiedBy>
  <cp:revision>587</cp:revision>
  <dcterms:created xsi:type="dcterms:W3CDTF">2003-10-06T13:07:42Z</dcterms:created>
  <dcterms:modified xsi:type="dcterms:W3CDTF">2019-01-31T15:30:14Z</dcterms:modified>
</cp:coreProperties>
</file>