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activeX/activeX1.xml" ContentType="application/vnd.ms-office.activeX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309" r:id="rId1"/>
    <p:sldMasterId id="2147485324" r:id="rId2"/>
  </p:sldMasterIdLst>
  <p:notesMasterIdLst>
    <p:notesMasterId r:id="rId17"/>
  </p:notesMasterIdLst>
  <p:handoutMasterIdLst>
    <p:handoutMasterId r:id="rId18"/>
  </p:handoutMasterIdLst>
  <p:sldIdLst>
    <p:sldId id="430" r:id="rId3"/>
    <p:sldId id="527" r:id="rId4"/>
    <p:sldId id="485" r:id="rId5"/>
    <p:sldId id="497" r:id="rId6"/>
    <p:sldId id="486" r:id="rId7"/>
    <p:sldId id="487" r:id="rId8"/>
    <p:sldId id="492" r:id="rId9"/>
    <p:sldId id="495" r:id="rId10"/>
    <p:sldId id="494" r:id="rId11"/>
    <p:sldId id="498" r:id="rId12"/>
    <p:sldId id="504" r:id="rId13"/>
    <p:sldId id="503" r:id="rId14"/>
    <p:sldId id="529" r:id="rId15"/>
    <p:sldId id="530" r:id="rId16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9"/>
    </p:embeddedFont>
  </p:embeddedFontLst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538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010066"/>
    <a:srgbClr val="BEDAF0"/>
    <a:srgbClr val="CC0099"/>
    <a:srgbClr val="33CC33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678" autoAdjust="0"/>
  </p:normalViewPr>
  <p:slideViewPr>
    <p:cSldViewPr snapToGrid="0" showGuides="1">
      <p:cViewPr>
        <p:scale>
          <a:sx n="85" d="100"/>
          <a:sy n="85" d="100"/>
        </p:scale>
        <p:origin x="618" y="150"/>
      </p:cViewPr>
      <p:guideLst>
        <p:guide orient="horz" pos="497"/>
        <p:guide orient="horz" pos="3876"/>
        <p:guide pos="5538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65EC6307-B507-4501-8867-D444992A5F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7111BB5-E596-4678-93FF-778D577595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A74E550-2C67-4E88-B609-EE342034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BB2F647-1C1D-477D-A634-17138517A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266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F95D1250-BC78-4CD5-A0DA-BD487307E3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8B4D085-6FD3-4916-94C2-232CBB5B9F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1549948-65A0-4792-B584-F9DF2F901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93C19BB-E7C2-434D-AADF-60B0C7C478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0C60CB-D70F-45ED-BAF7-B33FC6B9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2A265D5-4523-4E3A-A4E1-4A89F4FB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458794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E214A624-74B9-489C-8F2E-B1B1745AC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B855FF5-4CED-4CE8-A70E-B55D89AC3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400F-2036-4B27-8D32-975384CBA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46CB2C54-FB45-49EA-AA17-7BB59FB2C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D3E3B65-9163-4944-9537-98A55A118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motors, please refer to the </a:t>
            </a:r>
            <a:r>
              <a:rPr lang="en-GB" altLang="en-US" i="1" dirty="0">
                <a:latin typeface="Arial" panose="020B0604020202020204" pitchFamily="34" charset="0"/>
              </a:rPr>
              <a:t>Motors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630CB-C391-4C34-9A08-C3CBB1F81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94C67983-A0F2-4C0A-94EE-C14A46C9A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CAF6873-FD18-46F5-BE99-EDE49C22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is a simplified diagram that does not show the mechanism by which the contacts would separate after the electromagnet is turned off. In most relay circuits, a spring would perform this function. It’s important to highlight that the top and bottom circuits are electrically independent; there is no current between them. This is the key feature that allows for a low-power circuit to control a high-power circuit safely. </a:t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Some examples of relay circuits in use include as alarms in security systems and in the ignition circuits of cars.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2F05A7-4FA8-43EA-8937-FF825EF3F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914742C6-D0F7-48D1-B1E1-EBEA65EDF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BA78CDA-43E3-4548-8346-CAEFEAD0F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flash activity asks users to select a current image and the matching magnetic field diagram. It could be used to review the right hand grip rule or what the field lines of a solenoid look like compared to a straight wire.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E6663-DB33-42FF-B53F-B3BF53399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46CB2C54-FB45-49EA-AA17-7BB59FB2C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D3E3B65-9163-4944-9537-98A55A118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generators, please refer to the </a:t>
            </a:r>
            <a:r>
              <a:rPr lang="en-GB" altLang="en-US" i="1" dirty="0" err="1">
                <a:latin typeface="Arial" panose="020B0604020202020204" pitchFamily="34" charset="0"/>
              </a:rPr>
              <a:t>The</a:t>
            </a:r>
            <a:r>
              <a:rPr lang="en-GB" altLang="en-US" i="1" dirty="0">
                <a:latin typeface="Arial" panose="020B0604020202020204" pitchFamily="34" charset="0"/>
              </a:rPr>
              <a:t> Generator Effect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4B4F7-162E-46EE-A18F-400335336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75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46CB2C54-FB45-49EA-AA17-7BB59FB2C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D3E3B65-9163-4944-9537-98A55A118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electromagnetic waves, please refer to the </a:t>
            </a:r>
            <a:r>
              <a:rPr lang="en-GB" altLang="en-US" i="1" dirty="0" err="1">
                <a:latin typeface="Arial" panose="020B0604020202020204" pitchFamily="34" charset="0"/>
              </a:rPr>
              <a:t>The</a:t>
            </a:r>
            <a:r>
              <a:rPr lang="en-GB" altLang="en-US" i="1" dirty="0">
                <a:latin typeface="Arial" panose="020B0604020202020204" pitchFamily="34" charset="0"/>
              </a:rPr>
              <a:t> Electromagnetic Spectrum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E81CF-E5C8-4294-B8B4-9F0332FAE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19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43165-F6D0-4004-A303-CE24528EE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0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EF7D448D-5DFD-4703-A045-DCB5F70A1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361C9E1-92EC-46B1-BED0-1C84B07CE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8036CA-C23F-409B-A1D2-62CD5A44A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BDC117A-66BD-4C1C-A0A6-7730F0BDF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9BB0F1B-74D1-429C-A21B-45B1020FE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4E953-7945-48AB-BA13-A349C4B32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E7DE3E13-07B4-4781-9D02-C435CBCB9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201EA17-CCFB-4D08-BD4D-CDA1BD888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multiple types of models to provide mechanistic accounts and/or predict phenomena, and move flexibly between model types based on merits and limitations.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CD5AF-F820-472E-B317-7A86DDF18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2DFC69E-B46C-4505-A3A7-D689882C4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B3BA52C-9BF5-4C90-81B1-19BE93579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19A53-0F90-4BC0-9EC1-810DA55DF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6FBEBDB-9031-4EBF-8DB0-C558810E5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953F139-8E1C-4C7D-937B-2E74E9CCE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75F1E-0A81-499F-A176-DCE5CA914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25EBC21-F422-42E0-8E50-184E371C3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1BE99DC-21CB-43CB-AE11-C023D1EE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0FE33-AC09-4AD3-8BBB-FAECF2C73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FB5B22AE-4026-4FDA-8478-BC42852F6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679D1C5-07B3-4458-B417-874611E78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90CD6-1855-45D9-9F04-B7E70A74C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19BB-E7C2-434D-AADF-60B0C7C478E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421" y="1187865"/>
            <a:ext cx="3990886" cy="3085032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91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25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7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67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52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86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35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81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834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96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5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480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75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0167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87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56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725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768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59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6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35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18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3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3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703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8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24507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21" r:id="rId12"/>
    <p:sldLayoutId id="2147485322" r:id="rId13"/>
    <p:sldLayoutId id="214748532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6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28" r:id="rId4"/>
    <p:sldLayoutId id="2147485329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ontrol" Target="../activeX/activeX1.xml"/><Relationship Id="rId7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8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4823A3BA-E4D4-488A-BCEB-4D636476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22" y="1187865"/>
            <a:ext cx="4681182" cy="3097532"/>
          </a:xfrm>
        </p:spPr>
        <p:txBody>
          <a:bodyPr/>
          <a:lstStyle/>
          <a:p>
            <a:r>
              <a:rPr lang="en-GB" altLang="en-US" sz="3600" dirty="0"/>
              <a:t>Electromagnetism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282296-61EF-46ED-BC76-C4397181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Electromagnetic devices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9162B86-5EE2-4DE4-9FD1-F36B3EBA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42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Unlike fixed magnets, the magnetic field of an electromagnet can be easily switched on or off in an electric circuit. 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:a16="http://schemas.microsoft.com/office/drawing/2014/main" id="{3660B178-5733-43DC-A7A8-1B8545B0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994025"/>
            <a:ext cx="844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Lots of electronic devices make use </a:t>
            </a:r>
            <a:br>
              <a:rPr lang="en-GB" altLang="en-US"/>
            </a:br>
            <a:r>
              <a:rPr lang="en-GB" altLang="en-US"/>
              <a:t>of electromagnets. For example: </a:t>
            </a:r>
          </a:p>
        </p:txBody>
      </p:sp>
      <p:pic>
        <p:nvPicPr>
          <p:cNvPr id="64516" name="Picture 4" descr="\\companyweb\DavWWWRoot\production\Image library\Physics\Fan.png">
            <a:extLst>
              <a:ext uri="{FF2B5EF4-FFF2-40B4-BE49-F238E27FC236}">
                <a16:creationId xmlns:a16="http://schemas.microsoft.com/office/drawing/2014/main" id="{70C8DAA2-0C1F-4B12-BD47-AED331C2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3144838"/>
            <a:ext cx="2590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1">
            <a:extLst>
              <a:ext uri="{FF2B5EF4-FFF2-40B4-BE49-F238E27FC236}">
                <a16:creationId xmlns:a16="http://schemas.microsoft.com/office/drawing/2014/main" id="{6270FAAE-CF11-45C3-905F-369F4B91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704975"/>
            <a:ext cx="843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Magnetic fields can be used to make things </a:t>
            </a:r>
            <a:r>
              <a:rPr lang="en-GB" altLang="en-US" b="1">
                <a:solidFill>
                  <a:srgbClr val="286DA6"/>
                </a:solidFill>
              </a:rPr>
              <a:t>move</a:t>
            </a:r>
            <a:r>
              <a:rPr lang="en-GB" altLang="en-US"/>
              <a:t>. </a:t>
            </a:r>
            <a:br>
              <a:rPr lang="en-GB" altLang="en-US"/>
            </a:br>
            <a:r>
              <a:rPr lang="en-GB" altLang="en-US"/>
              <a:t>Motors that use electromagnets can therefore be used to </a:t>
            </a:r>
            <a:br>
              <a:rPr lang="en-GB" altLang="en-US"/>
            </a:br>
            <a:r>
              <a:rPr lang="en-GB" altLang="en-US"/>
              <a:t>transfer </a:t>
            </a:r>
            <a:r>
              <a:rPr lang="en-GB" altLang="en-US" b="1">
                <a:solidFill>
                  <a:srgbClr val="286DA6"/>
                </a:solidFill>
              </a:rPr>
              <a:t>electrical energy</a:t>
            </a:r>
            <a:r>
              <a:rPr lang="en-GB" altLang="en-US"/>
              <a:t> into </a:t>
            </a:r>
            <a:r>
              <a:rPr lang="en-GB" altLang="en-US" b="1">
                <a:solidFill>
                  <a:srgbClr val="286DA6"/>
                </a:solidFill>
              </a:rPr>
              <a:t>kinetic energy</a:t>
            </a:r>
            <a:r>
              <a:rPr lang="en-GB" altLang="en-US"/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5F5CF-ABE2-4E61-A427-19804EC7E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3957638"/>
            <a:ext cx="263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loudspeakers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C0ED6-D936-45F7-B1FB-98E6AE63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4530725"/>
            <a:ext cx="260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hairdryers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5FC26-BF49-47CA-BBEB-2CA148F8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103813"/>
            <a:ext cx="219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fans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603C2-896B-40E1-81A1-935F0656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5676900"/>
            <a:ext cx="3043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 and many more!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EA200-3B25-4290-8EF3-17E463FC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9FFDBBAA-875D-4ED1-AE7F-CE4EA2A4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41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5" descr="Electromagnetic_relay_switch_open.png">
            <a:extLst>
              <a:ext uri="{FF2B5EF4-FFF2-40B4-BE49-F238E27FC236}">
                <a16:creationId xmlns:a16="http://schemas.microsoft.com/office/drawing/2014/main" id="{B898B5BB-94AA-4A12-838B-80AB00B0A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70063"/>
            <a:ext cx="477837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A1337A-9AF8-4DC1-A052-78F609B2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1331913"/>
            <a:ext cx="3819525" cy="708025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D826B29C-D23E-4796-AAAF-EC6021D06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An electromagnetic circuit</a:t>
            </a:r>
          </a:p>
        </p:txBody>
      </p:sp>
      <p:sp>
        <p:nvSpPr>
          <p:cNvPr id="21509" name="Text Box 45">
            <a:extLst>
              <a:ext uri="{FF2B5EF4-FFF2-40B4-BE49-F238E27FC236}">
                <a16:creationId xmlns:a16="http://schemas.microsoft.com/office/drawing/2014/main" id="{CA675374-E636-4D1C-BD74-AB1B802B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4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Electromagnets are often used in a circuit called a </a:t>
            </a:r>
            <a:r>
              <a:rPr lang="en-GB" altLang="en-US" b="1">
                <a:solidFill>
                  <a:srgbClr val="286DA6"/>
                </a:solidFill>
              </a:rPr>
              <a:t>relay</a:t>
            </a:r>
            <a:r>
              <a:rPr lang="en-GB" altLang="en-US"/>
              <a:t>.  </a:t>
            </a:r>
          </a:p>
        </p:txBody>
      </p:sp>
      <p:sp>
        <p:nvSpPr>
          <p:cNvPr id="21511" name="Freeform 33">
            <a:extLst>
              <a:ext uri="{FF2B5EF4-FFF2-40B4-BE49-F238E27FC236}">
                <a16:creationId xmlns:a16="http://schemas.microsoft.com/office/drawing/2014/main" id="{1167D5CD-B221-4D7E-A6E7-D48575889EB2}"/>
              </a:ext>
            </a:extLst>
          </p:cNvPr>
          <p:cNvSpPr>
            <a:spLocks/>
          </p:cNvSpPr>
          <p:nvPr/>
        </p:nvSpPr>
        <p:spPr bwMode="auto">
          <a:xfrm>
            <a:off x="2322513" y="1736725"/>
            <a:ext cx="1214437" cy="2341563"/>
          </a:xfrm>
          <a:custGeom>
            <a:avLst/>
            <a:gdLst>
              <a:gd name="T0" fmla="*/ 0 w 765"/>
              <a:gd name="T1" fmla="*/ 0 h 1475"/>
              <a:gd name="T2" fmla="*/ 2147483647 w 765"/>
              <a:gd name="T3" fmla="*/ 2147483647 h 1475"/>
              <a:gd name="T4" fmla="*/ 0 60000 65536"/>
              <a:gd name="T5" fmla="*/ 0 60000 65536"/>
              <a:gd name="T6" fmla="*/ 0 w 765"/>
              <a:gd name="T7" fmla="*/ 0 h 1475"/>
              <a:gd name="T8" fmla="*/ 765 w 765"/>
              <a:gd name="T9" fmla="*/ 1475 h 1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" h="1475">
                <a:moveTo>
                  <a:pt x="0" y="0"/>
                </a:moveTo>
                <a:cubicBezTo>
                  <a:pt x="380" y="499"/>
                  <a:pt x="760" y="1007"/>
                  <a:pt x="765" y="147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2" name="Freeform 35">
            <a:extLst>
              <a:ext uri="{FF2B5EF4-FFF2-40B4-BE49-F238E27FC236}">
                <a16:creationId xmlns:a16="http://schemas.microsoft.com/office/drawing/2014/main" id="{97CB5A3A-20AE-485A-B97A-1CCDF4969E64}"/>
              </a:ext>
            </a:extLst>
          </p:cNvPr>
          <p:cNvSpPr>
            <a:spLocks/>
          </p:cNvSpPr>
          <p:nvPr/>
        </p:nvSpPr>
        <p:spPr bwMode="auto">
          <a:xfrm>
            <a:off x="2209800" y="1647825"/>
            <a:ext cx="247650" cy="358775"/>
          </a:xfrm>
          <a:custGeom>
            <a:avLst/>
            <a:gdLst>
              <a:gd name="T0" fmla="*/ 2147483647 w 156"/>
              <a:gd name="T1" fmla="*/ 2147483647 h 226"/>
              <a:gd name="T2" fmla="*/ 2147483647 w 156"/>
              <a:gd name="T3" fmla="*/ 0 h 226"/>
              <a:gd name="T4" fmla="*/ 0 60000 65536"/>
              <a:gd name="T5" fmla="*/ 0 60000 65536"/>
              <a:gd name="T6" fmla="*/ 0 w 156"/>
              <a:gd name="T7" fmla="*/ 0 h 226"/>
              <a:gd name="T8" fmla="*/ 156 w 156"/>
              <a:gd name="T9" fmla="*/ 226 h 2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" h="226">
                <a:moveTo>
                  <a:pt x="71" y="226"/>
                </a:moveTo>
                <a:cubicBezTo>
                  <a:pt x="35" y="127"/>
                  <a:pt x="0" y="28"/>
                  <a:pt x="15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D1BBAF1-EAEB-4C81-ADB6-CCE562E89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562225"/>
            <a:ext cx="982663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pivot</a:t>
            </a:r>
          </a:p>
        </p:txBody>
      </p:sp>
      <p:sp>
        <p:nvSpPr>
          <p:cNvPr id="21513" name="TextBox 16">
            <a:extLst>
              <a:ext uri="{FF2B5EF4-FFF2-40B4-BE49-F238E27FC236}">
                <a16:creationId xmlns:a16="http://schemas.microsoft.com/office/drawing/2014/main" id="{76B45D6C-41CD-4FD7-AB03-E9AF96C4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3049588"/>
            <a:ext cx="1322387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iron arm</a:t>
            </a:r>
          </a:p>
        </p:txBody>
      </p:sp>
      <p:sp>
        <p:nvSpPr>
          <p:cNvPr id="21514" name="TextBox 18">
            <a:extLst>
              <a:ext uri="{FF2B5EF4-FFF2-40B4-BE49-F238E27FC236}">
                <a16:creationId xmlns:a16="http://schemas.microsoft.com/office/drawing/2014/main" id="{E761DC65-2545-4A86-9026-B949FEA7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4886325"/>
            <a:ext cx="1243012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6599B6D7-AD6D-488E-ADB4-E2CF2D6D1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1271588"/>
            <a:ext cx="3840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What will happen when the switch is </a:t>
            </a:r>
            <a:r>
              <a:rPr lang="en-GB" altLang="en-US" b="1" dirty="0">
                <a:solidFill>
                  <a:srgbClr val="010066"/>
                </a:solidFill>
              </a:rPr>
              <a:t>closed</a:t>
            </a:r>
            <a:r>
              <a:rPr lang="en-GB" altLang="en-US" dirty="0"/>
              <a:t>?</a:t>
            </a: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F038C270-9C91-4765-BF6E-18317EBF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2287588"/>
            <a:ext cx="4132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Current will flow in the top circuit, turning the iron core into an </a:t>
            </a:r>
            <a:r>
              <a:rPr lang="en-GB" altLang="en-US" b="1">
                <a:solidFill>
                  <a:srgbClr val="286DA6"/>
                </a:solidFill>
              </a:rPr>
              <a:t>electromagnet</a:t>
            </a:r>
            <a:r>
              <a:rPr lang="en-GB" altLang="en-US"/>
              <a:t>. </a:t>
            </a:r>
          </a:p>
        </p:txBody>
      </p:sp>
      <p:cxnSp>
        <p:nvCxnSpPr>
          <p:cNvPr id="21517" name="Straight Connector 22">
            <a:extLst>
              <a:ext uri="{FF2B5EF4-FFF2-40B4-BE49-F238E27FC236}">
                <a16:creationId xmlns:a16="http://schemas.microsoft.com/office/drawing/2014/main" id="{A24C5B84-2B3F-45FD-A5C3-4DBF9392B609}"/>
              </a:ext>
            </a:extLst>
          </p:cNvPr>
          <p:cNvCxnSpPr>
            <a:cxnSpLocks noChangeShapeType="1"/>
            <a:stCxn id="21513" idx="2"/>
          </p:cNvCxnSpPr>
          <p:nvPr/>
        </p:nvCxnSpPr>
        <p:spPr bwMode="auto">
          <a:xfrm>
            <a:off x="1082675" y="3449638"/>
            <a:ext cx="265113" cy="784225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Connector 24">
            <a:extLst>
              <a:ext uri="{FF2B5EF4-FFF2-40B4-BE49-F238E27FC236}">
                <a16:creationId xmlns:a16="http://schemas.microsoft.com/office/drawing/2014/main" id="{4602AB18-A517-4B2B-94A2-AF0BDC4C1D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06575" y="2952750"/>
            <a:ext cx="73025" cy="1219200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9" name="TextBox 26">
            <a:extLst>
              <a:ext uri="{FF2B5EF4-FFF2-40B4-BE49-F238E27FC236}">
                <a16:creationId xmlns:a16="http://schemas.microsoft.com/office/drawing/2014/main" id="{8DB70493-C9E8-446D-9F6A-C96FF5E95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1320800"/>
            <a:ext cx="1241425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switch</a:t>
            </a:r>
          </a:p>
        </p:txBody>
      </p:sp>
      <p:sp>
        <p:nvSpPr>
          <p:cNvPr id="21520" name="TextBox 27">
            <a:extLst>
              <a:ext uri="{FF2B5EF4-FFF2-40B4-BE49-F238E27FC236}">
                <a16:creationId xmlns:a16="http://schemas.microsoft.com/office/drawing/2014/main" id="{AF4E4134-8BAE-439B-A5BB-BFA6BFAC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753100"/>
            <a:ext cx="1241425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motor</a:t>
            </a:r>
          </a:p>
        </p:txBody>
      </p:sp>
      <p:sp>
        <p:nvSpPr>
          <p:cNvPr id="21521" name="TextBox 28">
            <a:extLst>
              <a:ext uri="{FF2B5EF4-FFF2-40B4-BE49-F238E27FC236}">
                <a16:creationId xmlns:a16="http://schemas.microsoft.com/office/drawing/2014/main" id="{03074EB8-C8A9-4475-B3B0-03F6ADB2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701800"/>
            <a:ext cx="1312863" cy="400050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</a:rPr>
              <a:t>iron core</a:t>
            </a:r>
          </a:p>
        </p:txBody>
      </p:sp>
      <p:cxnSp>
        <p:nvCxnSpPr>
          <p:cNvPr id="21522" name="Straight Connector 30">
            <a:extLst>
              <a:ext uri="{FF2B5EF4-FFF2-40B4-BE49-F238E27FC236}">
                <a16:creationId xmlns:a16="http://schemas.microsoft.com/office/drawing/2014/main" id="{5E21E1D5-2048-419E-A15C-505C21AEB416}"/>
              </a:ext>
            </a:extLst>
          </p:cNvPr>
          <p:cNvCxnSpPr>
            <a:cxnSpLocks noChangeShapeType="1"/>
            <a:stCxn id="21521" idx="3"/>
          </p:cNvCxnSpPr>
          <p:nvPr/>
        </p:nvCxnSpPr>
        <p:spPr bwMode="auto">
          <a:xfrm>
            <a:off x="1751013" y="1901825"/>
            <a:ext cx="1025525" cy="284163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Connector 32">
            <a:extLst>
              <a:ext uri="{FF2B5EF4-FFF2-40B4-BE49-F238E27FC236}">
                <a16:creationId xmlns:a16="http://schemas.microsoft.com/office/drawing/2014/main" id="{3FE96D73-D4A5-483F-BC8F-A43E2B5035F9}"/>
              </a:ext>
            </a:extLst>
          </p:cNvPr>
          <p:cNvCxnSpPr>
            <a:cxnSpLocks noChangeShapeType="1"/>
            <a:stCxn id="21520" idx="3"/>
          </p:cNvCxnSpPr>
          <p:nvPr/>
        </p:nvCxnSpPr>
        <p:spPr bwMode="auto">
          <a:xfrm flipV="1">
            <a:off x="1955800" y="5753100"/>
            <a:ext cx="720725" cy="200025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Connector 37">
            <a:extLst>
              <a:ext uri="{FF2B5EF4-FFF2-40B4-BE49-F238E27FC236}">
                <a16:creationId xmlns:a16="http://schemas.microsoft.com/office/drawing/2014/main" id="{D5D03903-42E9-423C-9C11-3E6153B88F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14725" y="1717675"/>
            <a:ext cx="131763" cy="425450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Connector 39">
            <a:extLst>
              <a:ext uri="{FF2B5EF4-FFF2-40B4-BE49-F238E27FC236}">
                <a16:creationId xmlns:a16="http://schemas.microsoft.com/office/drawing/2014/main" id="{44038DBF-B078-4F8D-8B21-CD1945867F7D}"/>
              </a:ext>
            </a:extLst>
          </p:cNvPr>
          <p:cNvCxnSpPr>
            <a:cxnSpLocks noChangeShapeType="1"/>
            <a:stCxn id="21514" idx="0"/>
          </p:cNvCxnSpPr>
          <p:nvPr/>
        </p:nvCxnSpPr>
        <p:spPr bwMode="auto">
          <a:xfrm flipH="1" flipV="1">
            <a:off x="590550" y="4516438"/>
            <a:ext cx="452438" cy="369887"/>
          </a:xfrm>
          <a:prstGeom prst="line">
            <a:avLst/>
          </a:prstGeom>
          <a:noFill/>
          <a:ln w="38100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id="{87A7306A-03E4-410C-9689-8CEACE4C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3673475"/>
            <a:ext cx="41322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One end of the iron arm </a:t>
            </a:r>
            <a:br>
              <a:rPr lang="en-GB" altLang="en-US"/>
            </a:br>
            <a:r>
              <a:rPr lang="en-GB" altLang="en-US"/>
              <a:t>will be attracted to the end of the electromagnet, so </a:t>
            </a:r>
            <a:br>
              <a:rPr lang="en-GB" altLang="en-US"/>
            </a:br>
            <a:r>
              <a:rPr lang="en-GB" altLang="en-US"/>
              <a:t>the other end will push the </a:t>
            </a:r>
            <a:r>
              <a:rPr lang="en-GB" altLang="en-US" b="1">
                <a:solidFill>
                  <a:srgbClr val="286DA6"/>
                </a:solidFill>
              </a:rPr>
              <a:t>contacts</a:t>
            </a:r>
            <a:r>
              <a:rPr lang="en-GB" altLang="en-US"/>
              <a:t> together.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EDEDFA-4964-475E-A428-292CA82F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257300"/>
            <a:ext cx="4505325" cy="489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38" name="Picture 37" descr="Electromagnetic_relay_switch_closed_part_one.png">
            <a:extLst>
              <a:ext uri="{FF2B5EF4-FFF2-40B4-BE49-F238E27FC236}">
                <a16:creationId xmlns:a16="http://schemas.microsoft.com/office/drawing/2014/main" id="{405EBD38-68EA-4B42-AC51-CC233EB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1650"/>
            <a:ext cx="477678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30ABC0A-C113-4975-93DD-26EAE005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362075"/>
            <a:ext cx="4362450" cy="479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40" name="Picture 39" descr="Electromagnetic_relay_switch_closed_part_two.png">
            <a:extLst>
              <a:ext uri="{FF2B5EF4-FFF2-40B4-BE49-F238E27FC236}">
                <a16:creationId xmlns:a16="http://schemas.microsoft.com/office/drawing/2014/main" id="{AE4F48CC-62B3-4D7A-B974-62E2396BC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1650"/>
            <a:ext cx="477678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B9E0B80-C956-4DB9-BAC3-D1B93DBF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395413"/>
            <a:ext cx="4259262" cy="4757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41" name="Picture 40" descr="Electromagnetic_relay_switch_closed_part_three.png">
            <a:extLst>
              <a:ext uri="{FF2B5EF4-FFF2-40B4-BE49-F238E27FC236}">
                <a16:creationId xmlns:a16="http://schemas.microsoft.com/office/drawing/2014/main" id="{670E4BFF-F8C3-4EDD-B75C-B2CC4E25D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71650"/>
            <a:ext cx="477678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44">
            <a:extLst>
              <a:ext uri="{FF2B5EF4-FFF2-40B4-BE49-F238E27FC236}">
                <a16:creationId xmlns:a16="http://schemas.microsoft.com/office/drawing/2014/main" id="{0A4BD066-5B31-4343-8769-AA4777E7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5797550"/>
            <a:ext cx="6864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bottom circuit will be </a:t>
            </a:r>
            <a:r>
              <a:rPr lang="en-GB" altLang="en-US" b="1">
                <a:solidFill>
                  <a:srgbClr val="286DA6"/>
                </a:solidFill>
              </a:rPr>
              <a:t>complete</a:t>
            </a:r>
            <a:r>
              <a:rPr lang="en-GB" altLang="en-US"/>
              <a:t> and the motor will operate.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CCBD552-D7C9-4E68-BA25-8A48E609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notes_icon">
            <a:extLst>
              <a:ext uri="{FF2B5EF4-FFF2-40B4-BE49-F238E27FC236}">
                <a16:creationId xmlns:a16="http://schemas.microsoft.com/office/drawing/2014/main" id="{0D4FBD08-BFD6-451D-94A7-EE1E0191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1513" grpId="0" animBg="1"/>
      <p:bldP spid="21514" grpId="0" animBg="1"/>
      <p:bldP spid="20" grpId="0"/>
      <p:bldP spid="21" grpId="0"/>
      <p:bldP spid="21519" grpId="0" animBg="1"/>
      <p:bldP spid="21520" grpId="0" animBg="1"/>
      <p:bldP spid="21521" grpId="0" animBg="1"/>
      <p:bldP spid="42" grpId="0"/>
      <p:bldP spid="37" grpId="0" animBg="1"/>
      <p:bldP spid="39" grpId="0" animBg="1"/>
      <p:bldP spid="44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D5CDFCCB-E2B8-471F-960D-18C46D9C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Currents and magnetic fields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D77001EA-1608-4B03-96F6-9AE23455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47793373-ACF5-4824-A71F-6CDD68F6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94B62-4C34-41BF-BE65-03F0ADD8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4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6E381DE-A13F-495C-BE10-E9643177046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282296-61EF-46ED-BC76-C4397181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Magnetic and electric fields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9162B86-5EE2-4DE4-9FD1-F36B3EBA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426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Just as an electric current can cause a magnetic field, a </a:t>
            </a:r>
            <a:r>
              <a:rPr lang="en-GB" altLang="en-US" b="1" dirty="0"/>
              <a:t>changing</a:t>
            </a:r>
            <a:r>
              <a:rPr lang="en-GB" altLang="en-US" dirty="0"/>
              <a:t> magnetic field produces an </a:t>
            </a:r>
            <a:r>
              <a:rPr lang="en-GB" altLang="en-US" b="1" dirty="0">
                <a:solidFill>
                  <a:srgbClr val="286DA6"/>
                </a:solidFill>
              </a:rPr>
              <a:t>electric field</a:t>
            </a:r>
            <a:r>
              <a:rPr lang="en-GB" altLang="en-US" dirty="0"/>
              <a:t>. 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:a16="http://schemas.microsoft.com/office/drawing/2014/main" id="{3660B178-5733-43DC-A7A8-1B8545B0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829406"/>
            <a:ext cx="47146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A </a:t>
            </a:r>
            <a:r>
              <a:rPr lang="en-GB" altLang="en-US" dirty="0">
                <a:solidFill>
                  <a:srgbClr val="010066"/>
                </a:solidFill>
              </a:rPr>
              <a:t>generator</a:t>
            </a:r>
            <a:r>
              <a:rPr lang="en-GB" altLang="en-US" dirty="0"/>
              <a:t> is a device that converts </a:t>
            </a:r>
            <a:r>
              <a:rPr lang="en-GB" altLang="en-US" b="1" dirty="0">
                <a:solidFill>
                  <a:srgbClr val="286DA6"/>
                </a:solidFill>
              </a:rPr>
              <a:t>kinetic energy </a:t>
            </a:r>
            <a:r>
              <a:rPr lang="en-GB" altLang="en-US" dirty="0"/>
              <a:t>into </a:t>
            </a:r>
            <a:r>
              <a:rPr lang="en-GB" altLang="en-US" b="1" dirty="0">
                <a:solidFill>
                  <a:srgbClr val="286DA6"/>
                </a:solidFill>
              </a:rPr>
              <a:t>electrical energy</a:t>
            </a:r>
            <a:r>
              <a:rPr lang="en-GB" altLang="en-US" dirty="0"/>
              <a:t>. It uses kinetic energy to move a coil of wire in a magnetic field. This creates an electric current.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6270FAAE-CF11-45C3-905F-369F4B91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22149"/>
            <a:ext cx="8437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This means that a changing magnetic field can be used to generate an </a:t>
            </a:r>
            <a:r>
              <a:rPr lang="en-GB" altLang="en-US" b="1" dirty="0">
                <a:solidFill>
                  <a:srgbClr val="286DA6"/>
                </a:solidFill>
              </a:rPr>
              <a:t>electric current</a:t>
            </a:r>
            <a:r>
              <a:rPr lang="en-GB" altLang="en-US" dirty="0"/>
              <a:t>. Generators use this principle to generate electricity.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EA200-3B25-4290-8EF3-17E463FC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simple_generator">
            <a:extLst>
              <a:ext uri="{FF2B5EF4-FFF2-40B4-BE49-F238E27FC236}">
                <a16:creationId xmlns:a16="http://schemas.microsoft.com/office/drawing/2014/main" id="{BB2F5414-C475-482F-A1E9-93B5F355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5" y="3829406"/>
            <a:ext cx="3401640" cy="21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notes_icon">
            <a:extLst>
              <a:ext uri="{FF2B5EF4-FFF2-40B4-BE49-F238E27FC236}">
                <a16:creationId xmlns:a16="http://schemas.microsoft.com/office/drawing/2014/main" id="{8B0302BD-C988-482D-A7F5-FFD99CA2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4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282296-61EF-46ED-BC76-C4397181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Electromagnetic waves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9162B86-5EE2-4DE4-9FD1-F36B3EBA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437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fact that changing electric fields generate magnetic fields and vice versa explains how </a:t>
            </a:r>
            <a:r>
              <a:rPr lang="en-GB" altLang="en-US" b="1" dirty="0">
                <a:solidFill>
                  <a:srgbClr val="286DA6"/>
                </a:solidFill>
              </a:rPr>
              <a:t>electromagnetic waves </a:t>
            </a:r>
            <a:r>
              <a:rPr lang="en-GB" altLang="en-US" dirty="0"/>
              <a:t>can transfer energy through a vacuum.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:a16="http://schemas.microsoft.com/office/drawing/2014/main" id="{3660B178-5733-43DC-A7A8-1B8545B0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4" y="4359969"/>
            <a:ext cx="42970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changing electric field produces a magnetic field, which produces an electric field, and so on.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6270FAAE-CF11-45C3-905F-369F4B915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572097"/>
            <a:ext cx="39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Electromagnetic waves are made of </a:t>
            </a:r>
            <a:r>
              <a:rPr lang="en-GB" altLang="en-US" b="1" dirty="0">
                <a:solidFill>
                  <a:srgbClr val="286DA6"/>
                </a:solidFill>
              </a:rPr>
              <a:t>oscillating</a:t>
            </a:r>
            <a:r>
              <a:rPr lang="en-GB" altLang="en-US" dirty="0"/>
              <a:t> electric and magnetic fields.</a:t>
            </a:r>
          </a:p>
        </p:txBody>
      </p:sp>
      <p:pic>
        <p:nvPicPr>
          <p:cNvPr id="18" name="Picture 17" descr="the_electromagnetic_spectrum_7.1.png">
            <a:extLst>
              <a:ext uri="{FF2B5EF4-FFF2-40B4-BE49-F238E27FC236}">
                <a16:creationId xmlns:a16="http://schemas.microsoft.com/office/drawing/2014/main" id="{0956778F-7D6B-4755-BF78-D889B21B5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3" y="2308503"/>
            <a:ext cx="2790117" cy="384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0">
            <a:extLst>
              <a:ext uri="{FF2B5EF4-FFF2-40B4-BE49-F238E27FC236}">
                <a16:creationId xmlns:a16="http://schemas.microsoft.com/office/drawing/2014/main" id="{C5A6B899-B9E1-4464-9707-540AEE01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94" y="2319415"/>
            <a:ext cx="16081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b="1" dirty="0">
                <a:solidFill>
                  <a:srgbClr val="286DA6"/>
                </a:solidFill>
              </a:rPr>
              <a:t>magnetic field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F9F147E2-3838-40B7-91EE-F488DA52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877" y="3730517"/>
            <a:ext cx="1322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b="1">
                <a:solidFill>
                  <a:srgbClr val="286DA6"/>
                </a:solidFill>
              </a:rPr>
              <a:t>electric field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BE14E5C-AC06-4121-83D7-BF8D686BB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039" y="5229722"/>
            <a:ext cx="1492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b="1" dirty="0">
                <a:solidFill>
                  <a:srgbClr val="286DA6"/>
                </a:solidFill>
              </a:rPr>
              <a:t>wave direction</a:t>
            </a:r>
          </a:p>
        </p:txBody>
      </p:sp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CD42CB00-B931-4634-8A18-34D89B4E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8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41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lectromagnetism_3.2.png">
            <a:extLst>
              <a:ext uri="{FF2B5EF4-FFF2-40B4-BE49-F238E27FC236}">
                <a16:creationId xmlns:a16="http://schemas.microsoft.com/office/drawing/2014/main" id="{46C7B137-3F0A-4E9C-9E8F-6C944143C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28" y="2781300"/>
            <a:ext cx="3741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69A7D00F-6B6B-4BE4-B022-354F2F3C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Current and magnetism</a:t>
            </a:r>
          </a:p>
        </p:txBody>
      </p:sp>
      <p:sp>
        <p:nvSpPr>
          <p:cNvPr id="12293" name="Text Box 23">
            <a:extLst>
              <a:ext uri="{FF2B5EF4-FFF2-40B4-BE49-F238E27FC236}">
                <a16:creationId xmlns:a16="http://schemas.microsoft.com/office/drawing/2014/main" id="{F1F54183-BD04-4A21-BD40-93A54F64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1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When a </a:t>
            </a:r>
            <a:r>
              <a:rPr lang="en-GB" altLang="en-US" b="1" dirty="0">
                <a:solidFill>
                  <a:srgbClr val="286DA6"/>
                </a:solidFill>
              </a:rPr>
              <a:t>current</a:t>
            </a:r>
            <a:r>
              <a:rPr lang="en-GB" altLang="en-US" dirty="0"/>
              <a:t> flows through a </a:t>
            </a:r>
            <a:r>
              <a:rPr lang="en-GB" altLang="en-US" b="1" dirty="0">
                <a:solidFill>
                  <a:srgbClr val="286DA6"/>
                </a:solidFill>
              </a:rPr>
              <a:t>conductor</a:t>
            </a:r>
            <a:r>
              <a:rPr lang="en-GB" altLang="en-US" dirty="0"/>
              <a:t>, it generates a </a:t>
            </a:r>
            <a:r>
              <a:rPr lang="en-GB" altLang="en-US" b="1" dirty="0">
                <a:solidFill>
                  <a:srgbClr val="286DA6"/>
                </a:solidFill>
              </a:rPr>
              <a:t>magnetic field</a:t>
            </a:r>
            <a:r>
              <a:rPr lang="en-GB" altLang="en-US" dirty="0"/>
              <a:t>. </a:t>
            </a:r>
          </a:p>
        </p:txBody>
      </p:sp>
      <p:sp>
        <p:nvSpPr>
          <p:cNvPr id="12316" name="TextBox 23">
            <a:extLst>
              <a:ext uri="{FF2B5EF4-FFF2-40B4-BE49-F238E27FC236}">
                <a16:creationId xmlns:a16="http://schemas.microsoft.com/office/drawing/2014/main" id="{9583D743-0D1A-4314-8356-5BA31B1C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94" y="2681111"/>
            <a:ext cx="133473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286DA6"/>
                </a:solidFill>
              </a:rPr>
              <a:t>current</a:t>
            </a:r>
          </a:p>
        </p:txBody>
      </p:sp>
      <p:sp>
        <p:nvSpPr>
          <p:cNvPr id="10253" name="Text Box 24">
            <a:extLst>
              <a:ext uri="{FF2B5EF4-FFF2-40B4-BE49-F238E27FC236}">
                <a16:creationId xmlns:a16="http://schemas.microsoft.com/office/drawing/2014/main" id="{4165770D-F3AF-4B46-9C52-FBED2CBC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43927"/>
            <a:ext cx="8189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For a straight wire, the </a:t>
            </a:r>
            <a:r>
              <a:rPr lang="en-GB" altLang="en-US" b="1" dirty="0">
                <a:solidFill>
                  <a:srgbClr val="286DA6"/>
                </a:solidFill>
              </a:rPr>
              <a:t>strength</a:t>
            </a:r>
            <a:r>
              <a:rPr lang="en-GB" altLang="en-US" dirty="0"/>
              <a:t> of the magnetic field depends on:</a:t>
            </a:r>
          </a:p>
        </p:txBody>
      </p:sp>
      <p:sp>
        <p:nvSpPr>
          <p:cNvPr id="10254" name="TextBox 26">
            <a:extLst>
              <a:ext uri="{FF2B5EF4-FFF2-40B4-BE49-F238E27FC236}">
                <a16:creationId xmlns:a16="http://schemas.microsoft.com/office/drawing/2014/main" id="{4E4B8CC0-5C8F-4A46-8235-C7A6866A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316801"/>
            <a:ext cx="609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286DA6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the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size </a:t>
            </a:r>
            <a:r>
              <a:rPr lang="en-GB" altLang="en-US" dirty="0">
                <a:solidFill>
                  <a:srgbClr val="010066"/>
                </a:solidFill>
                <a:sym typeface="Wingdings" panose="05000000000000000000" pitchFamily="2" charset="2"/>
              </a:rPr>
              <a:t>of the current </a:t>
            </a:r>
            <a:r>
              <a:rPr lang="en-GB" altLang="en-US" dirty="0">
                <a:sym typeface="Wingdings" panose="05000000000000000000" pitchFamily="2" charset="2"/>
              </a:rPr>
              <a:t>through the wire</a:t>
            </a:r>
            <a:endParaRPr lang="en-GB" altLang="en-US" dirty="0"/>
          </a:p>
        </p:txBody>
      </p:sp>
      <p:sp>
        <p:nvSpPr>
          <p:cNvPr id="10255" name="TextBox 27">
            <a:extLst>
              <a:ext uri="{FF2B5EF4-FFF2-40B4-BE49-F238E27FC236}">
                <a16:creationId xmlns:a16="http://schemas.microsoft.com/office/drawing/2014/main" id="{19F724B2-65A0-4C21-A516-B78929EC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921375"/>
            <a:ext cx="456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63600" indent="-363600"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286DA6"/>
                </a:solidFill>
                <a:sym typeface="Wingdings" panose="05000000000000000000" pitchFamily="2" charset="2"/>
              </a:rPr>
              <a:t> </a:t>
            </a:r>
            <a:r>
              <a:rPr lang="en-GB" altLang="en-US" dirty="0">
                <a:sym typeface="Wingdings" panose="05000000000000000000" pitchFamily="2" charset="2"/>
              </a:rPr>
              <a:t>the </a:t>
            </a:r>
            <a:r>
              <a:rPr lang="en-GB" altLang="en-US" b="1" dirty="0">
                <a:solidFill>
                  <a:srgbClr val="286DA6"/>
                </a:solidFill>
                <a:sym typeface="Wingdings" panose="05000000000000000000" pitchFamily="2" charset="2"/>
              </a:rPr>
              <a:t>distance</a:t>
            </a:r>
            <a:r>
              <a:rPr lang="en-GB" altLang="en-US" dirty="0">
                <a:sym typeface="Wingdings" panose="05000000000000000000" pitchFamily="2" charset="2"/>
              </a:rPr>
              <a:t> from the wire.</a:t>
            </a:r>
            <a:endParaRPr lang="en-GB" altLang="en-US" dirty="0"/>
          </a:p>
        </p:txBody>
      </p:sp>
      <p:sp>
        <p:nvSpPr>
          <p:cNvPr id="10256" name="TextBox 28">
            <a:extLst>
              <a:ext uri="{FF2B5EF4-FFF2-40B4-BE49-F238E27FC236}">
                <a16:creationId xmlns:a16="http://schemas.microsoft.com/office/drawing/2014/main" id="{3671FE85-B764-4BF8-B079-8A868D24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294" y="2569721"/>
            <a:ext cx="331999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magnetic field </a:t>
            </a:r>
            <a:br>
              <a:rPr lang="en-GB" altLang="en-US" dirty="0"/>
            </a:br>
            <a:r>
              <a:rPr lang="en-GB" altLang="en-US" dirty="0"/>
              <a:t>is generated </a:t>
            </a:r>
            <a:r>
              <a:rPr lang="en-GB" altLang="en-US" b="1" dirty="0">
                <a:solidFill>
                  <a:srgbClr val="286DA6"/>
                </a:solidFill>
              </a:rPr>
              <a:t>at right angles </a:t>
            </a:r>
            <a:r>
              <a:rPr lang="en-GB" altLang="en-US" dirty="0"/>
              <a:t>to the direction of the current.</a:t>
            </a:r>
          </a:p>
        </p:txBody>
      </p:sp>
      <p:pic>
        <p:nvPicPr>
          <p:cNvPr id="29" name="Picture 28" descr="Electromagnetism_3.1.png">
            <a:extLst>
              <a:ext uri="{FF2B5EF4-FFF2-40B4-BE49-F238E27FC236}">
                <a16:creationId xmlns:a16="http://schemas.microsoft.com/office/drawing/2014/main" id="{AF27588A-1B08-4BF8-842D-9FDC1366B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8" y="1717675"/>
            <a:ext cx="2438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AF7E7-EC4B-44CB-9800-26C1B169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04861459-6034-41CB-885D-03AD679C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542" y="1616373"/>
            <a:ext cx="2337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286DA6"/>
                </a:solidFill>
              </a:rPr>
              <a:t>magnetic field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4" grpId="0"/>
      <p:bldP spid="10255" grpId="0"/>
      <p:bldP spid="10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28E15E4-E12D-4554-BBCE-A256495E0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Demonstrating the effect of current</a:t>
            </a:r>
          </a:p>
        </p:txBody>
      </p:sp>
      <p:sp>
        <p:nvSpPr>
          <p:cNvPr id="13316" name="Text Box 23">
            <a:extLst>
              <a:ext uri="{FF2B5EF4-FFF2-40B4-BE49-F238E27FC236}">
                <a16:creationId xmlns:a16="http://schemas.microsoft.com/office/drawing/2014/main" id="{7EE552F9-7108-44FE-A928-952FAEA6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1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One way to demonstrate the magnetic effect of a current-carrying wire is to use a </a:t>
            </a:r>
            <a:r>
              <a:rPr lang="en-GB" altLang="en-US" b="1">
                <a:solidFill>
                  <a:srgbClr val="286DA6"/>
                </a:solidFill>
              </a:rPr>
              <a:t>compass</a:t>
            </a:r>
            <a:r>
              <a:rPr lang="en-GB" altLang="en-US"/>
              <a:t>.</a:t>
            </a:r>
          </a:p>
        </p:txBody>
      </p:sp>
      <p:pic>
        <p:nvPicPr>
          <p:cNvPr id="31" name="Picture 30" descr="Direction compass.png">
            <a:extLst>
              <a:ext uri="{FF2B5EF4-FFF2-40B4-BE49-F238E27FC236}">
                <a16:creationId xmlns:a16="http://schemas.microsoft.com/office/drawing/2014/main" id="{2B842497-5CD4-4AC6-A7D7-51E5365E7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407">
            <a:off x="239713" y="2695575"/>
            <a:ext cx="4435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31">
            <a:extLst>
              <a:ext uri="{FF2B5EF4-FFF2-40B4-BE49-F238E27FC236}">
                <a16:creationId xmlns:a16="http://schemas.microsoft.com/office/drawing/2014/main" id="{CFBDA155-2A9F-45AC-809D-75F635D5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16100"/>
            <a:ext cx="841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Compasses are designed to align with the magnetic field of the Earth. The needle points to the magnetic north pole. </a:t>
            </a:r>
          </a:p>
        </p:txBody>
      </p:sp>
      <p:sp>
        <p:nvSpPr>
          <p:cNvPr id="38" name="Text Box 232">
            <a:extLst>
              <a:ext uri="{FF2B5EF4-FFF2-40B4-BE49-F238E27FC236}">
                <a16:creationId xmlns:a16="http://schemas.microsoft.com/office/drawing/2014/main" id="{175BFF76-BA14-41D6-BBC8-5FD98D141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2859088"/>
            <a:ext cx="42989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If a compass is placed next to  a wire, what will happen when the current is switched on? </a:t>
            </a:r>
          </a:p>
        </p:txBody>
      </p:sp>
      <p:sp>
        <p:nvSpPr>
          <p:cNvPr id="39" name="Text Box 233">
            <a:extLst>
              <a:ext uri="{FF2B5EF4-FFF2-40B4-BE49-F238E27FC236}">
                <a16:creationId xmlns:a16="http://schemas.microsoft.com/office/drawing/2014/main" id="{62E422FC-7F96-4ABB-9F09-4E9CEF0F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273550"/>
            <a:ext cx="446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compass needle will be </a:t>
            </a:r>
            <a:r>
              <a:rPr lang="en-GB" altLang="en-US" b="1">
                <a:solidFill>
                  <a:srgbClr val="286DA6"/>
                </a:solidFill>
              </a:rPr>
              <a:t>deflected</a:t>
            </a:r>
            <a:r>
              <a:rPr lang="en-GB" altLang="en-US"/>
              <a:t> by the magnetic field that the current generates.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5619C4-7B1B-4F12-9059-551F8620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799320-FB60-42B2-9B4E-7D0A5FAA0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Field around a wire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675B7359-2E08-48F1-909B-4EC6767D1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4" y="788988"/>
            <a:ext cx="4438826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direction of the magnetic field around a straight wire can be worked out by using the </a:t>
            </a:r>
            <a:r>
              <a:rPr lang="en-GB" altLang="en-US" b="1" dirty="0">
                <a:solidFill>
                  <a:srgbClr val="286DA6"/>
                </a:solidFill>
              </a:rPr>
              <a:t>right hand grip rule</a:t>
            </a:r>
            <a:r>
              <a:rPr lang="en-GB" altLang="en-US" dirty="0"/>
              <a:t>.</a:t>
            </a:r>
          </a:p>
        </p:txBody>
      </p:sp>
      <p:sp>
        <p:nvSpPr>
          <p:cNvPr id="264196" name="Text Box 4">
            <a:extLst>
              <a:ext uri="{FF2B5EF4-FFF2-40B4-BE49-F238E27FC236}">
                <a16:creationId xmlns:a16="http://schemas.microsoft.com/office/drawing/2014/main" id="{2A7DB445-596E-4885-829A-F80D8E94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581525"/>
            <a:ext cx="4224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Your fingers will curl around the wire in the direction of the </a:t>
            </a:r>
            <a:r>
              <a:rPr lang="en-GB" altLang="en-US" b="1" dirty="0">
                <a:solidFill>
                  <a:srgbClr val="286DA6"/>
                </a:solidFill>
              </a:rPr>
              <a:t>magnetic field</a:t>
            </a:r>
            <a:r>
              <a:rPr lang="en-GB" altLang="en-US" b="1" dirty="0"/>
              <a:t> </a:t>
            </a:r>
            <a:r>
              <a:rPr lang="en-GB" altLang="en-US" dirty="0"/>
              <a:t>(from north </a:t>
            </a:r>
            <a:br>
              <a:rPr lang="en-GB" altLang="en-US" dirty="0"/>
            </a:br>
            <a:r>
              <a:rPr lang="en-GB" altLang="en-US" dirty="0"/>
              <a:t>to south pole).</a:t>
            </a:r>
          </a:p>
        </p:txBody>
      </p:sp>
      <p:sp>
        <p:nvSpPr>
          <p:cNvPr id="264197" name="Rectangle 5">
            <a:extLst>
              <a:ext uri="{FF2B5EF4-FFF2-40B4-BE49-F238E27FC236}">
                <a16:creationId xmlns:a16="http://schemas.microsoft.com/office/drawing/2014/main" id="{031A6F90-B251-4D3D-96BB-DB2672CC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4" y="2492375"/>
            <a:ext cx="433722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Grip a wire so that your thumb points in the direction of the </a:t>
            </a:r>
            <a:r>
              <a:rPr lang="en-GB" altLang="en-US" b="1" dirty="0">
                <a:solidFill>
                  <a:srgbClr val="286DA6"/>
                </a:solidFill>
              </a:rPr>
              <a:t>conventional current</a:t>
            </a:r>
            <a:r>
              <a:rPr lang="en-GB" altLang="en-US" b="1" dirty="0"/>
              <a:t> </a:t>
            </a:r>
            <a:r>
              <a:rPr lang="en-GB" altLang="en-US" dirty="0"/>
              <a:t>(from the positive to the negative terminal of a battery). 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CF90A6F0-F00C-4A09-BB73-B2CF0B78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132" y="1063625"/>
            <a:ext cx="3730585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19EF641F-4AEF-43C4-A3AA-AA2311A7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1397000"/>
            <a:ext cx="431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/>
              <a:t>_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4844EF81-734B-48F4-B897-F4A9EAEEF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1292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/>
              <a:t>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3182B-9090-4514-8B5E-283A7777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0787FD-38E1-4615-920C-258F1DF6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ectromagnetism_7.1.png">
            <a:extLst>
              <a:ext uri="{FF2B5EF4-FFF2-40B4-BE49-F238E27FC236}">
                <a16:creationId xmlns:a16="http://schemas.microsoft.com/office/drawing/2014/main" id="{7286744B-9FE9-4410-9A6D-84B056015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366963"/>
            <a:ext cx="455453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5FBFA8AC-D1AD-485F-9764-9D2F27523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What is a solenoid?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C4B2D05B-C91E-4D94-8966-B6EA07E5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2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To </a:t>
            </a:r>
            <a:r>
              <a:rPr lang="en-GB" altLang="en-US" b="1">
                <a:solidFill>
                  <a:srgbClr val="286DA6"/>
                </a:solidFill>
              </a:rPr>
              <a:t>increase</a:t>
            </a:r>
            <a:r>
              <a:rPr lang="en-GB" altLang="en-US"/>
              <a:t> the strength of the magnetic field, the wire can be curled into a </a:t>
            </a:r>
            <a:r>
              <a:rPr lang="en-GB" altLang="en-US" b="1">
                <a:solidFill>
                  <a:srgbClr val="286DA6"/>
                </a:solidFill>
              </a:rPr>
              <a:t>solenoid</a:t>
            </a:r>
            <a:r>
              <a:rPr lang="en-GB" altLang="en-US"/>
              <a:t> shape. 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:a16="http://schemas.microsoft.com/office/drawing/2014/main" id="{AF595CEC-BA59-48F4-A05B-DC14A1A5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322888"/>
            <a:ext cx="85754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To understand why, consider the way that magnetic field lines interact in a single loop of wire.</a:t>
            </a:r>
          </a:p>
        </p:txBody>
      </p:sp>
      <p:pic>
        <p:nvPicPr>
          <p:cNvPr id="16391" name="Picture 25" descr="Motors_solenoidbottomlayer">
            <a:extLst>
              <a:ext uri="{FF2B5EF4-FFF2-40B4-BE49-F238E27FC236}">
                <a16:creationId xmlns:a16="http://schemas.microsoft.com/office/drawing/2014/main" id="{D38CC25D-8BA5-4C59-81E7-DA8FE9F7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363788"/>
            <a:ext cx="38671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Freeform 33">
            <a:extLst>
              <a:ext uri="{FF2B5EF4-FFF2-40B4-BE49-F238E27FC236}">
                <a16:creationId xmlns:a16="http://schemas.microsoft.com/office/drawing/2014/main" id="{A5A1D9F3-47D6-488B-95EA-11348EE73E2A}"/>
              </a:ext>
            </a:extLst>
          </p:cNvPr>
          <p:cNvSpPr>
            <a:spLocks/>
          </p:cNvSpPr>
          <p:nvPr/>
        </p:nvSpPr>
        <p:spPr bwMode="auto">
          <a:xfrm>
            <a:off x="2119313" y="1941513"/>
            <a:ext cx="1214437" cy="2341562"/>
          </a:xfrm>
          <a:custGeom>
            <a:avLst/>
            <a:gdLst>
              <a:gd name="T0" fmla="*/ 0 w 765"/>
              <a:gd name="T1" fmla="*/ 0 h 1475"/>
              <a:gd name="T2" fmla="*/ 2147483647 w 765"/>
              <a:gd name="T3" fmla="*/ 2147483647 h 1475"/>
              <a:gd name="T4" fmla="*/ 0 60000 65536"/>
              <a:gd name="T5" fmla="*/ 0 60000 65536"/>
              <a:gd name="T6" fmla="*/ 0 w 765"/>
              <a:gd name="T7" fmla="*/ 0 h 1475"/>
              <a:gd name="T8" fmla="*/ 765 w 765"/>
              <a:gd name="T9" fmla="*/ 1475 h 1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" h="1475">
                <a:moveTo>
                  <a:pt x="0" y="0"/>
                </a:moveTo>
                <a:cubicBezTo>
                  <a:pt x="380" y="499"/>
                  <a:pt x="760" y="1007"/>
                  <a:pt x="765" y="147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3" name="Picture 38" descr="Motors_solenoidmagfieldlines">
            <a:extLst>
              <a:ext uri="{FF2B5EF4-FFF2-40B4-BE49-F238E27FC236}">
                <a16:creationId xmlns:a16="http://schemas.microsoft.com/office/drawing/2014/main" id="{CBBC0BAC-5476-45CB-A276-EF218626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00225"/>
            <a:ext cx="51498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1C9E6-9A2A-4C6F-9120-F7996B49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BDCF24E-3898-463A-98C1-5E6030BA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Understanding solenoids part one</a:t>
            </a:r>
          </a:p>
        </p:txBody>
      </p:sp>
      <p:pic>
        <p:nvPicPr>
          <p:cNvPr id="17411" name="Picture 5" descr="Electromagnetism_single_loop_part1.png">
            <a:extLst>
              <a:ext uri="{FF2B5EF4-FFF2-40B4-BE49-F238E27FC236}">
                <a16:creationId xmlns:a16="http://schemas.microsoft.com/office/drawing/2014/main" id="{9960ADFC-B235-45AF-B9B9-18D22294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62088"/>
            <a:ext cx="60325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lectromagnetism_single_loop_part2.png">
            <a:extLst>
              <a:ext uri="{FF2B5EF4-FFF2-40B4-BE49-F238E27FC236}">
                <a16:creationId xmlns:a16="http://schemas.microsoft.com/office/drawing/2014/main" id="{C155B1FE-97FA-4E96-9F8B-C12E32D51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62088"/>
            <a:ext cx="60356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2B26B7-C651-4A13-A049-E25C5787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4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current flows around the loop. </a:t>
            </a:r>
          </a:p>
        </p:txBody>
      </p:sp>
      <p:pic>
        <p:nvPicPr>
          <p:cNvPr id="16" name="Picture 15" descr="Electromagnetism_single_loop_part3.png">
            <a:extLst>
              <a:ext uri="{FF2B5EF4-FFF2-40B4-BE49-F238E27FC236}">
                <a16:creationId xmlns:a16="http://schemas.microsoft.com/office/drawing/2014/main" id="{3ED9B190-25B9-4879-9771-F008B4AC7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62088"/>
            <a:ext cx="60356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0C391F-23DF-4055-9411-8B766F0E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4548188"/>
            <a:ext cx="291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Notice that the magnetic field generated here…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6EA1F-2794-4574-A361-30A79DC9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251325"/>
            <a:ext cx="2962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… is acting in the </a:t>
            </a:r>
            <a:br>
              <a:rPr lang="en-GB" altLang="en-US"/>
            </a:br>
            <a:r>
              <a:rPr lang="en-GB" altLang="en-US" b="1">
                <a:solidFill>
                  <a:srgbClr val="286DA6"/>
                </a:solidFill>
              </a:rPr>
              <a:t>opposite</a:t>
            </a:r>
            <a:r>
              <a:rPr lang="en-GB" altLang="en-US"/>
              <a:t> direction </a:t>
            </a:r>
            <a:br>
              <a:rPr lang="en-GB" altLang="en-US"/>
            </a:br>
            <a:r>
              <a:rPr lang="en-GB" altLang="en-US"/>
              <a:t>to the magnetic field generated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40A14-624D-43CE-964D-D4C9C9C08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355725"/>
            <a:ext cx="879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flow of charge generates a magnetic field around the wire.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90AF84-10F1-4C9B-91F6-75C0F2A4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BA0E5-7852-496B-85DE-6D722FB7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28D6756-7C8A-4B5E-83B4-4293E6CD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Understanding solenoids part two</a:t>
            </a:r>
          </a:p>
        </p:txBody>
      </p:sp>
      <p:sp>
        <p:nvSpPr>
          <p:cNvPr id="18435" name="Rectangle 11">
            <a:extLst>
              <a:ext uri="{FF2B5EF4-FFF2-40B4-BE49-F238E27FC236}">
                <a16:creationId xmlns:a16="http://schemas.microsoft.com/office/drawing/2014/main" id="{AA7E0704-5978-436C-9EE0-D1599489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784225"/>
            <a:ext cx="8448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Inside the loop, the magnetic field lines are pointing in the </a:t>
            </a:r>
            <a:r>
              <a:rPr lang="en-GB" altLang="en-US" b="1">
                <a:solidFill>
                  <a:srgbClr val="286DA6"/>
                </a:solidFill>
              </a:rPr>
              <a:t>same</a:t>
            </a:r>
            <a:r>
              <a:rPr lang="en-GB" altLang="en-US">
                <a:solidFill>
                  <a:srgbClr val="010066"/>
                </a:solidFill>
              </a:rPr>
              <a:t> direction. Field lines pointing in the same direction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 b="1">
                <a:solidFill>
                  <a:srgbClr val="286DA6"/>
                </a:solidFill>
              </a:rPr>
              <a:t>add</a:t>
            </a:r>
            <a:r>
              <a:rPr lang="en-GB" altLang="en-US">
                <a:solidFill>
                  <a:srgbClr val="010066"/>
                </a:solidFill>
              </a:rPr>
              <a:t> together.</a:t>
            </a:r>
            <a:endParaRPr lang="en-GB" altLang="en-US"/>
          </a:p>
        </p:txBody>
      </p:sp>
      <p:pic>
        <p:nvPicPr>
          <p:cNvPr id="18437" name="Picture 6" descr="Electromagnetism_single_loop_part3.png">
            <a:extLst>
              <a:ext uri="{FF2B5EF4-FFF2-40B4-BE49-F238E27FC236}">
                <a16:creationId xmlns:a16="http://schemas.microsoft.com/office/drawing/2014/main" id="{3196EA64-DB19-4F5A-920D-0FEBE4DC5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62088"/>
            <a:ext cx="60356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EF7EB-0717-4548-88E5-C5C997D0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F5B9B6-7FF9-47AA-9757-AE65E76CC91C}"/>
              </a:ext>
            </a:extLst>
          </p:cNvPr>
          <p:cNvGrpSpPr/>
          <p:nvPr/>
        </p:nvGrpSpPr>
        <p:grpSpPr>
          <a:xfrm>
            <a:off x="1685132" y="5575019"/>
            <a:ext cx="5639505" cy="943607"/>
            <a:chOff x="840316" y="2781726"/>
            <a:chExt cx="5639505" cy="943607"/>
          </a:xfrm>
        </p:grpSpPr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BB2A5BFA-656C-47E7-A06D-B3BF7698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316" y="2781726"/>
              <a:ext cx="5639505" cy="943607"/>
            </a:xfrm>
            <a:prstGeom prst="rect">
              <a:avLst/>
            </a:prstGeom>
            <a:solidFill>
              <a:srgbClr val="286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15A1D52F-803F-41FC-A001-966C623BD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337" y="2838031"/>
              <a:ext cx="54814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chemeClr val="bg1"/>
                  </a:solidFill>
                </a:rPr>
                <a:t>Therefore, the magnetic field will be stronger inside the loop.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7BF05E-50C5-417D-A690-0F4EC64E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326456-FD14-44DE-93B6-09D88CAD1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Electromagnets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F86AA0E-855C-4D98-9D10-3703CC27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42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When many loops are combined in a coil, the same concentrating effect is amplified many times. 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:a16="http://schemas.microsoft.com/office/drawing/2014/main" id="{14E2CC01-A860-4EF6-A2CC-9085AA1E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1816100"/>
            <a:ext cx="5284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magnetic field of a solenoid is similar to the magnetic field of a </a:t>
            </a:r>
            <a:r>
              <a:rPr lang="en-GB" altLang="en-US" b="1">
                <a:solidFill>
                  <a:srgbClr val="286DA6"/>
                </a:solidFill>
              </a:rPr>
              <a:t>bar magnet</a:t>
            </a:r>
            <a:r>
              <a:rPr lang="en-GB" altLang="en-US"/>
              <a:t>. Inside the coil, the magnetic field is </a:t>
            </a:r>
            <a:r>
              <a:rPr lang="en-GB" altLang="en-US" b="1">
                <a:solidFill>
                  <a:srgbClr val="286DA6"/>
                </a:solidFill>
              </a:rPr>
              <a:t>straight</a:t>
            </a:r>
            <a:r>
              <a:rPr lang="en-GB" altLang="en-US"/>
              <a:t> and </a:t>
            </a:r>
            <a:r>
              <a:rPr lang="en-GB" altLang="en-US" b="1">
                <a:solidFill>
                  <a:srgbClr val="286DA6"/>
                </a:solidFill>
              </a:rPr>
              <a:t>uniform</a:t>
            </a:r>
            <a:r>
              <a:rPr lang="en-GB" altLang="en-US"/>
              <a:t>. </a:t>
            </a:r>
          </a:p>
        </p:txBody>
      </p:sp>
      <p:pic>
        <p:nvPicPr>
          <p:cNvPr id="19462" name="Picture 25" descr="Motors_solenoidbottomlayer">
            <a:extLst>
              <a:ext uri="{FF2B5EF4-FFF2-40B4-BE49-F238E27FC236}">
                <a16:creationId xmlns:a16="http://schemas.microsoft.com/office/drawing/2014/main" id="{46EC3B95-F798-4C25-87F4-9FCD1675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365375"/>
            <a:ext cx="1868487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20" name="Text Box 28">
            <a:extLst>
              <a:ext uri="{FF2B5EF4-FFF2-40B4-BE49-F238E27FC236}">
                <a16:creationId xmlns:a16="http://schemas.microsoft.com/office/drawing/2014/main" id="{05859551-2165-435F-8BAB-AC7C64D6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63938"/>
            <a:ext cx="511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To make the magnetic field even stronger, the solenoid can be wrapped around an </a:t>
            </a:r>
            <a:r>
              <a:rPr lang="en-GB" altLang="en-US" b="1">
                <a:solidFill>
                  <a:srgbClr val="286DA6"/>
                </a:solidFill>
              </a:rPr>
              <a:t>iron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286DA6"/>
                </a:solidFill>
              </a:rPr>
              <a:t>core</a:t>
            </a:r>
            <a:r>
              <a:rPr lang="en-GB" altLang="en-US"/>
              <a:t>. </a:t>
            </a:r>
          </a:p>
        </p:txBody>
      </p:sp>
      <p:pic>
        <p:nvPicPr>
          <p:cNvPr id="19466" name="Picture 26" descr="Motors_solenoidtoplayer">
            <a:extLst>
              <a:ext uri="{FF2B5EF4-FFF2-40B4-BE49-F238E27FC236}">
                <a16:creationId xmlns:a16="http://schemas.microsoft.com/office/drawing/2014/main" id="{E966ED47-56CE-419D-B1C9-1DDDEBAA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365375"/>
            <a:ext cx="1868487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Freeform 33">
            <a:extLst>
              <a:ext uri="{FF2B5EF4-FFF2-40B4-BE49-F238E27FC236}">
                <a16:creationId xmlns:a16="http://schemas.microsoft.com/office/drawing/2014/main" id="{613BCEBC-3EAC-4EF8-9E61-D94BAE305178}"/>
              </a:ext>
            </a:extLst>
          </p:cNvPr>
          <p:cNvSpPr>
            <a:spLocks/>
          </p:cNvSpPr>
          <p:nvPr/>
        </p:nvSpPr>
        <p:spPr bwMode="auto">
          <a:xfrm>
            <a:off x="2544763" y="1914525"/>
            <a:ext cx="1089025" cy="461963"/>
          </a:xfrm>
          <a:custGeom>
            <a:avLst/>
            <a:gdLst>
              <a:gd name="T0" fmla="*/ 0 w 765"/>
              <a:gd name="T1" fmla="*/ 0 h 1475"/>
              <a:gd name="T2" fmla="*/ 2147483647 w 765"/>
              <a:gd name="T3" fmla="*/ 2147483647 h 1475"/>
              <a:gd name="T4" fmla="*/ 0 60000 65536"/>
              <a:gd name="T5" fmla="*/ 0 60000 65536"/>
              <a:gd name="T6" fmla="*/ 0 w 765"/>
              <a:gd name="T7" fmla="*/ 0 h 1475"/>
              <a:gd name="T8" fmla="*/ 765 w 765"/>
              <a:gd name="T9" fmla="*/ 1475 h 1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" h="1475">
                <a:moveTo>
                  <a:pt x="0" y="0"/>
                </a:moveTo>
                <a:cubicBezTo>
                  <a:pt x="380" y="499"/>
                  <a:pt x="760" y="1007"/>
                  <a:pt x="765" y="147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8" name="Freeform 35">
            <a:extLst>
              <a:ext uri="{FF2B5EF4-FFF2-40B4-BE49-F238E27FC236}">
                <a16:creationId xmlns:a16="http://schemas.microsoft.com/office/drawing/2014/main" id="{3B6B0080-35B3-491E-A839-9DC09CEB7E9A}"/>
              </a:ext>
            </a:extLst>
          </p:cNvPr>
          <p:cNvSpPr>
            <a:spLocks/>
          </p:cNvSpPr>
          <p:nvPr/>
        </p:nvSpPr>
        <p:spPr bwMode="auto">
          <a:xfrm>
            <a:off x="2432050" y="1825625"/>
            <a:ext cx="222250" cy="461963"/>
          </a:xfrm>
          <a:custGeom>
            <a:avLst/>
            <a:gdLst>
              <a:gd name="T0" fmla="*/ 2147483647 w 156"/>
              <a:gd name="T1" fmla="*/ 2147483647 h 226"/>
              <a:gd name="T2" fmla="*/ 2147483647 w 156"/>
              <a:gd name="T3" fmla="*/ 0 h 226"/>
              <a:gd name="T4" fmla="*/ 0 60000 65536"/>
              <a:gd name="T5" fmla="*/ 0 60000 65536"/>
              <a:gd name="T6" fmla="*/ 0 w 156"/>
              <a:gd name="T7" fmla="*/ 0 h 226"/>
              <a:gd name="T8" fmla="*/ 156 w 156"/>
              <a:gd name="T9" fmla="*/ 226 h 2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" h="226">
                <a:moveTo>
                  <a:pt x="71" y="226"/>
                </a:moveTo>
                <a:cubicBezTo>
                  <a:pt x="35" y="127"/>
                  <a:pt x="0" y="28"/>
                  <a:pt x="15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Text Box 281">
            <a:extLst>
              <a:ext uri="{FF2B5EF4-FFF2-40B4-BE49-F238E27FC236}">
                <a16:creationId xmlns:a16="http://schemas.microsoft.com/office/drawing/2014/main" id="{688C45D2-4550-4E03-A08F-1528AA17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965700"/>
            <a:ext cx="5472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An </a:t>
            </a:r>
            <a:r>
              <a:rPr lang="en-GB" altLang="en-US" b="1">
                <a:solidFill>
                  <a:srgbClr val="286DA6"/>
                </a:solidFill>
              </a:rPr>
              <a:t>electromagnet</a:t>
            </a:r>
            <a:r>
              <a:rPr lang="en-GB" altLang="en-US"/>
              <a:t> is made from </a:t>
            </a:r>
            <a:br>
              <a:rPr lang="en-GB" altLang="en-US"/>
            </a:br>
            <a:r>
              <a:rPr lang="en-GB" altLang="en-US"/>
              <a:t>a solenoid with an iron core.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F33179-653F-46BA-85CD-82520FC2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2258D3-9957-4DE7-AB65-3BCD7A93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Motors_solenoidmagfieldlines">
            <a:extLst>
              <a:ext uri="{FF2B5EF4-FFF2-40B4-BE49-F238E27FC236}">
                <a16:creationId xmlns:a16="http://schemas.microsoft.com/office/drawing/2014/main" id="{E91DFD5A-486C-4AF8-BF69-F4613A21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716088"/>
            <a:ext cx="2865437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28982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igfTU1yt"/>
  <p:tag name="ARTICULATE_DESIGN_ID_5_DEFAULT DESIGN" val="eaI3nVjJ"/>
  <p:tag name="ARTICULATE_DESIGN_ID_1_DEFAULT DESIGN" val="o86pTugf"/>
  <p:tag name="ARTICULATE_DESIGN_ID_6_DEFAULT DESIGN" val="nhH3tsZ2"/>
  <p:tag name="ARTICULATE_DESIGN_ID_3_DEFAULT DESIGN" val="Xi1yF166"/>
  <p:tag name="ARTICULATE_DESIGN_ID_2_DEFAULT DESIGN" val="CJ4wbjBg"/>
  <p:tag name="ARTICULATE_DESIGN_ID_4_DEFAULT DESIGN" val="cIo6N6QN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14753</TotalTime>
  <Words>1040</Words>
  <Application>Microsoft Office PowerPoint</Application>
  <PresentationFormat>On-screen Show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Wingdings 2</vt:lpstr>
      <vt:lpstr>1_Default Design</vt:lpstr>
      <vt:lpstr>6_Default Design</vt:lpstr>
      <vt:lpstr>Electromagnetism</vt:lpstr>
      <vt:lpstr>Information</vt:lpstr>
      <vt:lpstr>Current and magnetism</vt:lpstr>
      <vt:lpstr>Demonstrating the effect of current</vt:lpstr>
      <vt:lpstr>Field around a wire</vt:lpstr>
      <vt:lpstr>What is a solenoid?</vt:lpstr>
      <vt:lpstr>Understanding solenoids part one</vt:lpstr>
      <vt:lpstr>Understanding solenoids part two</vt:lpstr>
      <vt:lpstr>Electromagnets</vt:lpstr>
      <vt:lpstr>Electromagnetic devices</vt:lpstr>
      <vt:lpstr>An electromagnetic circuit</vt:lpstr>
      <vt:lpstr>Currents and magnetic fields</vt:lpstr>
      <vt:lpstr>Magnetic and electric fields</vt:lpstr>
      <vt:lpstr>Electromagnetic waves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Electromagnetism</dc:title>
  <dc:subject>Boardworks High School Physical Science</dc:subject>
  <dc:creator>Boardworks</dc:creator>
  <cp:lastModifiedBy>Tim Crilly</cp:lastModifiedBy>
  <cp:revision>597</cp:revision>
  <dcterms:created xsi:type="dcterms:W3CDTF">2003-10-06T13:07:42Z</dcterms:created>
  <dcterms:modified xsi:type="dcterms:W3CDTF">2019-01-31T15:30:15Z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274A9110-91C1-4758-8C2F-99EDFCA0434D</vt:lpwstr>
  </property>
  <property fmtid="{D5CDD505-2E9C-101B-9397-08002B2CF9AE}" pid="3" name="ArticulatePath">
    <vt:lpwstr>Electromagnetism</vt:lpwstr>
  </property>
</Properties>
</file>