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947" r:id="rId1"/>
    <p:sldMasterId id="2147485962" r:id="rId2"/>
  </p:sldMasterIdLst>
  <p:notesMasterIdLst>
    <p:notesMasterId r:id="rId21"/>
  </p:notesMasterIdLst>
  <p:handoutMasterIdLst>
    <p:handoutMasterId r:id="rId22"/>
  </p:handoutMasterIdLst>
  <p:sldIdLst>
    <p:sldId id="430" r:id="rId3"/>
    <p:sldId id="527" r:id="rId4"/>
    <p:sldId id="512" r:id="rId5"/>
    <p:sldId id="540" r:id="rId6"/>
    <p:sldId id="537" r:id="rId7"/>
    <p:sldId id="484" r:id="rId8"/>
    <p:sldId id="487" r:id="rId9"/>
    <p:sldId id="490" r:id="rId10"/>
    <p:sldId id="517" r:id="rId11"/>
    <p:sldId id="515" r:id="rId12"/>
    <p:sldId id="516" r:id="rId13"/>
    <p:sldId id="514" r:id="rId14"/>
    <p:sldId id="492" r:id="rId15"/>
    <p:sldId id="493" r:id="rId16"/>
    <p:sldId id="494" r:id="rId17"/>
    <p:sldId id="495" r:id="rId18"/>
    <p:sldId id="539" r:id="rId19"/>
    <p:sldId id="541"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539">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BEDAF0"/>
    <a:srgbClr val="286DA6"/>
    <a:srgbClr val="010066"/>
    <a:srgbClr val="003399"/>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8"/>
        <p:guide orient="horz" pos="3876"/>
        <p:guide pos="5539"/>
        <p:guide pos="22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0800F1A-A778-40C3-8734-D5FA1B4C703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D013A77-6415-45A5-88C5-FED2F2DA057F}" type="slidenum">
              <a:rPr lang="en-GB" altLang="en-US"/>
              <a:pPr/>
              <a:t>‹#›</a:t>
            </a:fld>
            <a:endParaRPr lang="en-GB" altLang="en-US"/>
          </a:p>
        </p:txBody>
      </p:sp>
      <p:sp>
        <p:nvSpPr>
          <p:cNvPr id="5" name="Rectangle 7">
            <a:extLst>
              <a:ext uri="{FF2B5EF4-FFF2-40B4-BE49-F238E27FC236}">
                <a16:creationId xmlns:a16="http://schemas.microsoft.com/office/drawing/2014/main" id="{EFA36F1D-2BBB-4BAC-A294-C3CDF666BBD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B9165005-4BE1-47B3-95C3-A8B6C5A54C9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065021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FBFDC31E-485E-4012-997A-6783DDEA1E2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ABFDE4D-BF39-484D-9E41-B6FD6ADF314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796609A-1589-4978-A252-C9D296946A6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DD85F13-3EDC-4544-A042-6F2E0C246B75}" type="slidenum">
              <a:rPr lang="en-US" altLang="en-US"/>
              <a:pPr/>
              <a:t>‹#›</a:t>
            </a:fld>
            <a:endParaRPr lang="en-US" altLang="en-US"/>
          </a:p>
        </p:txBody>
      </p:sp>
      <p:sp>
        <p:nvSpPr>
          <p:cNvPr id="7" name="Rectangle 7">
            <a:extLst>
              <a:ext uri="{FF2B5EF4-FFF2-40B4-BE49-F238E27FC236}">
                <a16:creationId xmlns:a16="http://schemas.microsoft.com/office/drawing/2014/main" id="{BA8BC1C6-1F63-42A6-A816-B24BF268761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7611F359-C0B9-4988-B747-970C19F53F0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58533650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B3992390-9FDE-4F9D-AA91-CECB8B0BE04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0F5F937A-D0D0-4876-A99F-9965AE43B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B83705A-78B5-4603-82D4-D4D90020F9C0}"/>
              </a:ext>
            </a:extLst>
          </p:cNvPr>
          <p:cNvSpPr>
            <a:spLocks noGrp="1"/>
          </p:cNvSpPr>
          <p:nvPr>
            <p:ph type="sldNum" sz="quarter" idx="10"/>
          </p:nvPr>
        </p:nvSpPr>
        <p:spPr/>
        <p:txBody>
          <a:bodyPr/>
          <a:lstStyle/>
          <a:p>
            <a:fld id="{EDD85F13-3EDC-4544-A042-6F2E0C246B7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8E63DA1-B2B9-4CD1-80C6-5F030BEF89CD}"/>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40852A27-27DF-44FD-BDB1-6B66B11A98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connection between kinetic energy and velocity could be explored in further detail (i.e. that the pendulum is traveling fastest at the bottom of its swing, and is instantaneously stationary at the top of its swing).</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DE5CC79-4DF9-467A-8E86-C70701E39CD2}"/>
              </a:ext>
            </a:extLst>
          </p:cNvPr>
          <p:cNvSpPr>
            <a:spLocks noGrp="1"/>
          </p:cNvSpPr>
          <p:nvPr>
            <p:ph type="sldNum" sz="quarter" idx="10"/>
          </p:nvPr>
        </p:nvSpPr>
        <p:spPr/>
        <p:txBody>
          <a:bodyPr/>
          <a:lstStyle/>
          <a:p>
            <a:fld id="{EDD85F13-3EDC-4544-A042-6F2E0C246B7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A79E74C-2CD7-4C4E-96C3-49C8D1FBDD35}"/>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475EB321-79C6-4BBB-A460-206F8A3BA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prudkov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72A6655-EF01-4C1D-8280-D94D71D144C8}"/>
              </a:ext>
            </a:extLst>
          </p:cNvPr>
          <p:cNvSpPr>
            <a:spLocks noGrp="1"/>
          </p:cNvSpPr>
          <p:nvPr>
            <p:ph type="sldNum" sz="quarter" idx="10"/>
          </p:nvPr>
        </p:nvSpPr>
        <p:spPr/>
        <p:txBody>
          <a:bodyPr/>
          <a:lstStyle/>
          <a:p>
            <a:fld id="{EDD85F13-3EDC-4544-A042-6F2E0C246B7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89D36F3-B1EB-47BF-8249-13253FBF8C93}"/>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8F4A7A74-9D46-4370-869F-A9AE913D88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could ask students to look around the classroom for inspiration. Radiators are a common example of usefully dissipated thermal energy.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more information about energy dissipated as thermal energy, please refer to the </a:t>
            </a:r>
            <a:r>
              <a:rPr lang="en-GB" altLang="en-US" i="1" dirty="0">
                <a:latin typeface="Arial" panose="020B0604020202020204" pitchFamily="34" charset="0"/>
              </a:rPr>
              <a:t>Thermal Energy </a:t>
            </a:r>
            <a:r>
              <a:rPr lang="en-GB" altLang="en-US" dirty="0">
                <a:latin typeface="Arial" panose="020B0604020202020204" pitchFamily="34" charset="0"/>
              </a:rPr>
              <a:t>presentation. </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GraphicsRF</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B65A4A3-C9EC-4EA3-9E11-09A2E8B04307}"/>
              </a:ext>
            </a:extLst>
          </p:cNvPr>
          <p:cNvSpPr>
            <a:spLocks noGrp="1"/>
          </p:cNvSpPr>
          <p:nvPr>
            <p:ph type="sldNum" sz="quarter" idx="10"/>
          </p:nvPr>
        </p:nvSpPr>
        <p:spPr/>
        <p:txBody>
          <a:bodyPr/>
          <a:lstStyle/>
          <a:p>
            <a:fld id="{EDD85F13-3EDC-4544-A042-6F2E0C246B7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F3FE5B77-EF6F-4E42-80A1-EBDF90AF69A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F8D3DE3-A514-4613-BC2E-53F377B14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b="1" dirty="0">
                <a:latin typeface="Arial" panose="020B0604020202020204" pitchFamily="34" charset="0"/>
                <a:sym typeface="Wingdings" panose="05000000000000000000" pitchFamily="2" charset="2"/>
              </a:rPr>
              <a:t>© </a:t>
            </a:r>
            <a:r>
              <a:rPr lang="en-GB" altLang="en-US" dirty="0" err="1">
                <a:latin typeface="Arial" panose="020B0604020202020204" pitchFamily="34" charset="0"/>
              </a:rPr>
              <a:t>RusGri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36C638D-1601-4E0D-B02C-013AD70BA094}"/>
              </a:ext>
            </a:extLst>
          </p:cNvPr>
          <p:cNvSpPr>
            <a:spLocks noGrp="1"/>
          </p:cNvSpPr>
          <p:nvPr>
            <p:ph type="sldNum" sz="quarter" idx="10"/>
          </p:nvPr>
        </p:nvSpPr>
        <p:spPr/>
        <p:txBody>
          <a:bodyPr/>
          <a:lstStyle/>
          <a:p>
            <a:fld id="{EDD85F13-3EDC-4544-A042-6F2E0C246B7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611DA2DC-C445-4B9C-994E-B7BB645E7C5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C2EA2AA-68C4-4CE7-AE2B-C3759DA35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F014F78-9233-4A44-9598-67D64E94C978}"/>
              </a:ext>
            </a:extLst>
          </p:cNvPr>
          <p:cNvSpPr>
            <a:spLocks noGrp="1"/>
          </p:cNvSpPr>
          <p:nvPr>
            <p:ph type="sldNum" sz="quarter" idx="10"/>
          </p:nvPr>
        </p:nvSpPr>
        <p:spPr/>
        <p:txBody>
          <a:bodyPr/>
          <a:lstStyle/>
          <a:p>
            <a:fld id="{EDD85F13-3EDC-4544-A042-6F2E0C246B7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0805E7A3-F8A1-4BBF-A16C-B33D1814657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0EF39AE-6EB4-4B02-8C0F-AFC4EBC11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4A74056-4C6A-43FF-997C-3F94CFF9B442}"/>
              </a:ext>
            </a:extLst>
          </p:cNvPr>
          <p:cNvSpPr>
            <a:spLocks noGrp="1"/>
          </p:cNvSpPr>
          <p:nvPr>
            <p:ph type="sldNum" sz="quarter" idx="10"/>
          </p:nvPr>
        </p:nvSpPr>
        <p:spPr/>
        <p:txBody>
          <a:bodyPr/>
          <a:lstStyle/>
          <a:p>
            <a:fld id="{EDD85F13-3EDC-4544-A042-6F2E0C246B7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32CA7055-7D73-4AC9-ACE4-BEF4585E2B4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E2AF583-9CA6-4BC3-A7F7-3E8BB073F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C9FDDC77-5E5D-4842-B572-C744542F988C}"/>
              </a:ext>
            </a:extLst>
          </p:cNvPr>
          <p:cNvSpPr>
            <a:spLocks noGrp="1"/>
          </p:cNvSpPr>
          <p:nvPr>
            <p:ph type="sldNum" sz="quarter" idx="10"/>
          </p:nvPr>
        </p:nvSpPr>
        <p:spPr/>
        <p:txBody>
          <a:bodyPr/>
          <a:lstStyle/>
          <a:p>
            <a:fld id="{EDD85F13-3EDC-4544-A042-6F2E0C246B7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13B70CC-C49A-413A-BD6A-5931D946F03B}"/>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87EC6794-E44B-43FE-B3E6-F74B23E02E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information about representing useful and wasted energy transfers and calculating efficiency, please refer to the </a:t>
            </a:r>
            <a:r>
              <a:rPr lang="en-GB" altLang="en-US" i="1" dirty="0">
                <a:latin typeface="Arial" panose="020B0604020202020204" pitchFamily="34" charset="0"/>
              </a:rPr>
              <a:t>Efficiency of Energy Transfers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Barnaby Chambers, shutterstock.com 2018</a:t>
            </a:r>
          </a:p>
        </p:txBody>
      </p:sp>
      <p:sp>
        <p:nvSpPr>
          <p:cNvPr id="2" name="Slide Number Placeholder 1">
            <a:extLst>
              <a:ext uri="{FF2B5EF4-FFF2-40B4-BE49-F238E27FC236}">
                <a16:creationId xmlns:a16="http://schemas.microsoft.com/office/drawing/2014/main" id="{E707BD08-C824-4053-B8AE-BD5C107B5C29}"/>
              </a:ext>
            </a:extLst>
          </p:cNvPr>
          <p:cNvSpPr>
            <a:spLocks noGrp="1"/>
          </p:cNvSpPr>
          <p:nvPr>
            <p:ph type="sldNum" sz="quarter" idx="10"/>
          </p:nvPr>
        </p:nvSpPr>
        <p:spPr/>
        <p:txBody>
          <a:bodyPr/>
          <a:lstStyle/>
          <a:p>
            <a:fld id="{EDD85F13-3EDC-4544-A042-6F2E0C246B75}" type="slidenum">
              <a:rPr lang="en-US" altLang="en-US" smtClean="0"/>
              <a:pPr/>
              <a:t>17</a:t>
            </a:fld>
            <a:endParaRPr lang="en-US" altLang="en-US"/>
          </a:p>
        </p:txBody>
      </p:sp>
    </p:spTree>
    <p:extLst>
      <p:ext uri="{BB962C8B-B14F-4D97-AF65-F5344CB8AC3E}">
        <p14:creationId xmlns:p14="http://schemas.microsoft.com/office/powerpoint/2010/main" val="2732028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13B70CC-C49A-413A-BD6A-5931D946F03B}"/>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87EC6794-E44B-43FE-B3E6-F74B23E02E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10000"/>
              </a:lnSpc>
            </a:pPr>
            <a:r>
              <a:rPr lang="en-GB" altLang="en-US" b="1" dirty="0">
                <a:latin typeface="Arial" panose="020B0604020202020204" pitchFamily="34" charset="0"/>
              </a:rPr>
              <a:t>Teacher notes</a:t>
            </a:r>
          </a:p>
          <a:p>
            <a:pPr marL="0" marR="0" lvl="0" indent="0" algn="l" defTabSz="914400" rtl="0" eaLnBrk="0" fontAlgn="base" latinLnBrk="0" hangingPunct="0">
              <a:lnSpc>
                <a:spcPct val="110000"/>
              </a:lnSpc>
              <a:spcAft>
                <a:spcPct val="0"/>
              </a:spcAft>
              <a:buClrTx/>
              <a:buSzTx/>
              <a:buFontTx/>
              <a:buNone/>
              <a:tabLst/>
              <a:defRPr/>
            </a:pPr>
            <a:r>
              <a:rPr lang="en-GB" altLang="en-US" dirty="0">
                <a:latin typeface="Arial" panose="020B0604020202020204" pitchFamily="34" charset="0"/>
              </a:rPr>
              <a:t>Examples of devices include wind turbines, solar cells, solar water heaters and generators. More able students should be able to conduct their own research, including primary research, to help them design a device. Some students may need more support.</a:t>
            </a:r>
          </a:p>
          <a:p>
            <a:pPr marL="0" marR="0" lvl="0" indent="0" algn="l" defTabSz="914400" rtl="0" eaLnBrk="0" fontAlgn="base" latinLnBrk="0" hangingPunct="0">
              <a:lnSpc>
                <a:spcPct val="11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altLang="en-US" dirty="0">
                <a:latin typeface="Arial" panose="020B0604020202020204" pitchFamily="34" charset="0"/>
              </a:rPr>
              <a:t>For more information about energy efficiency, solar cells and generators, please refer to the </a:t>
            </a:r>
            <a:r>
              <a:rPr lang="en-GB" altLang="en-US" i="1" dirty="0">
                <a:latin typeface="Arial" panose="020B0604020202020204" pitchFamily="34" charset="0"/>
              </a:rPr>
              <a:t>Efficiency of Energy Transfers</a:t>
            </a:r>
            <a:r>
              <a:rPr lang="en-GB" altLang="en-US" i="0" dirty="0">
                <a:latin typeface="Arial" panose="020B0604020202020204" pitchFamily="34" charset="0"/>
              </a:rPr>
              <a:t>, </a:t>
            </a:r>
            <a:r>
              <a:rPr lang="en-GB" altLang="en-US" i="1" dirty="0">
                <a:latin typeface="Arial" panose="020B0604020202020204" pitchFamily="34" charset="0"/>
              </a:rPr>
              <a:t>Uses of Electromagnetic Waves</a:t>
            </a:r>
            <a:r>
              <a:rPr lang="en-GB" altLang="en-US" i="0" dirty="0">
                <a:latin typeface="Arial" panose="020B0604020202020204" pitchFamily="34" charset="0"/>
              </a:rPr>
              <a:t> and </a:t>
            </a:r>
            <a:r>
              <a:rPr lang="en-GB" altLang="en-US" i="1" dirty="0">
                <a:latin typeface="Arial" panose="020B0604020202020204" pitchFamily="34" charset="0"/>
              </a:rPr>
              <a:t>The Generator Effect</a:t>
            </a:r>
            <a:r>
              <a:rPr lang="en-GB" altLang="en-US" i="0" dirty="0">
                <a:latin typeface="Arial" panose="020B0604020202020204" pitchFamily="34" charset="0"/>
              </a:rPr>
              <a:t> </a:t>
            </a:r>
            <a:r>
              <a:rPr lang="en-GB" altLang="en-US" dirty="0">
                <a:latin typeface="Arial" panose="020B0604020202020204" pitchFamily="34" charset="0"/>
              </a:rPr>
              <a:t>presentations respectively.</a:t>
            </a:r>
          </a:p>
          <a:p>
            <a:pPr marL="0" marR="0" lvl="0" indent="0" algn="l" defTabSz="914400" rtl="0" eaLnBrk="0" fontAlgn="base" latinLnBrk="0" hangingPunct="0">
              <a:lnSpc>
                <a:spcPct val="11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Define a design problem that involves the development of a process or system with interacting components and criteria and constraints that may include social, technical and/or environmental considerations.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p>
        </p:txBody>
      </p:sp>
      <p:sp>
        <p:nvSpPr>
          <p:cNvPr id="2" name="Slide Number Placeholder 1">
            <a:extLst>
              <a:ext uri="{FF2B5EF4-FFF2-40B4-BE49-F238E27FC236}">
                <a16:creationId xmlns:a16="http://schemas.microsoft.com/office/drawing/2014/main" id="{93B19314-6C92-4D4D-9E1F-4E3F22A045AD}"/>
              </a:ext>
            </a:extLst>
          </p:cNvPr>
          <p:cNvSpPr>
            <a:spLocks noGrp="1"/>
          </p:cNvSpPr>
          <p:nvPr>
            <p:ph type="sldNum" sz="quarter" idx="10"/>
          </p:nvPr>
        </p:nvSpPr>
        <p:spPr/>
        <p:txBody>
          <a:bodyPr/>
          <a:lstStyle/>
          <a:p>
            <a:fld id="{EDD85F13-3EDC-4544-A042-6F2E0C246B75}" type="slidenum">
              <a:rPr lang="en-US" altLang="en-US" smtClean="0"/>
              <a:pPr/>
              <a:t>18</a:t>
            </a:fld>
            <a:endParaRPr lang="en-US" altLang="en-US"/>
          </a:p>
        </p:txBody>
      </p:sp>
    </p:spTree>
    <p:extLst>
      <p:ext uri="{BB962C8B-B14F-4D97-AF65-F5344CB8AC3E}">
        <p14:creationId xmlns:p14="http://schemas.microsoft.com/office/powerpoint/2010/main" val="55177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E5A536F-7058-4926-9E7D-0FB2D06953C8}"/>
              </a:ext>
            </a:extLst>
          </p:cNvPr>
          <p:cNvSpPr>
            <a:spLocks noGrp="1"/>
          </p:cNvSpPr>
          <p:nvPr>
            <p:ph type="sldNum" sz="quarter" idx="10"/>
          </p:nvPr>
        </p:nvSpPr>
        <p:spPr/>
        <p:txBody>
          <a:bodyPr/>
          <a:lstStyle/>
          <a:p>
            <a:fld id="{EDD85F13-3EDC-4544-A042-6F2E0C246B75}" type="slidenum">
              <a:rPr lang="en-US" altLang="en-US" smtClean="0"/>
              <a:pPr/>
              <a:t>2</a:t>
            </a:fld>
            <a:endParaRPr lang="en-US" altLang="en-US"/>
          </a:p>
        </p:txBody>
      </p:sp>
    </p:spTree>
    <p:extLst>
      <p:ext uri="{BB962C8B-B14F-4D97-AF65-F5344CB8AC3E}">
        <p14:creationId xmlns:p14="http://schemas.microsoft.com/office/powerpoint/2010/main" val="253809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77297D6-86E0-4863-8C9B-F29ED1E5EECA}"/>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5589659-6A16-4753-BC67-62D32288F3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9C2C23DA-ED29-41D7-BD84-E5004615E23F}"/>
              </a:ext>
            </a:extLst>
          </p:cNvPr>
          <p:cNvSpPr>
            <a:spLocks noGrp="1"/>
          </p:cNvSpPr>
          <p:nvPr>
            <p:ph type="sldNum" sz="quarter" idx="10"/>
          </p:nvPr>
        </p:nvSpPr>
        <p:spPr/>
        <p:txBody>
          <a:bodyPr/>
          <a:lstStyle/>
          <a:p>
            <a:fld id="{EDD85F13-3EDC-4544-A042-6F2E0C246B7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77297D6-86E0-4863-8C9B-F29ED1E5EECA}"/>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5589659-6A16-4753-BC67-62D32288F3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more information about particular forms of energy, please refer to the </a:t>
            </a:r>
            <a:r>
              <a:rPr lang="en-GB" altLang="en-US" i="1" dirty="0">
                <a:latin typeface="Arial" panose="020B0604020202020204" pitchFamily="34" charset="0"/>
              </a:rPr>
              <a:t>Potential and Kinetic Energy</a:t>
            </a:r>
            <a:r>
              <a:rPr lang="en-GB" altLang="en-US" i="0" dirty="0">
                <a:latin typeface="Arial" panose="020B0604020202020204" pitchFamily="34" charset="0"/>
              </a:rPr>
              <a:t>, </a:t>
            </a:r>
            <a:r>
              <a:rPr lang="en-GB" altLang="en-US" i="1" dirty="0">
                <a:latin typeface="Arial" panose="020B0604020202020204" pitchFamily="34" charset="0"/>
              </a:rPr>
              <a:t>Thermal Energy</a:t>
            </a:r>
            <a:r>
              <a:rPr lang="en-GB" altLang="en-US" i="0" dirty="0">
                <a:latin typeface="Arial" panose="020B0604020202020204" pitchFamily="34" charset="0"/>
              </a:rPr>
              <a:t>, </a:t>
            </a:r>
            <a:r>
              <a:rPr lang="en-GB" altLang="en-US" i="1" dirty="0">
                <a:latin typeface="Arial" panose="020B0604020202020204" pitchFamily="34" charset="0"/>
              </a:rPr>
              <a:t>Elasticity</a:t>
            </a:r>
            <a:r>
              <a:rPr lang="en-GB" altLang="en-US" i="0" dirty="0">
                <a:latin typeface="Arial" panose="020B0604020202020204" pitchFamily="34" charset="0"/>
              </a:rPr>
              <a:t>, </a:t>
            </a:r>
            <a:r>
              <a:rPr lang="en-GB" altLang="en-US" i="1" dirty="0">
                <a:latin typeface="Arial" panose="020B0604020202020204" pitchFamily="34" charset="0"/>
              </a:rPr>
              <a:t>Magnetism</a:t>
            </a:r>
            <a:r>
              <a:rPr lang="en-GB" altLang="en-US" i="0" dirty="0">
                <a:latin typeface="Arial" panose="020B0604020202020204" pitchFamily="34" charset="0"/>
              </a:rPr>
              <a:t>, </a:t>
            </a:r>
            <a:r>
              <a:rPr lang="en-GB" altLang="en-US" i="1" dirty="0">
                <a:latin typeface="Arial" panose="020B0604020202020204" pitchFamily="34" charset="0"/>
              </a:rPr>
              <a:t>Electric Fields</a:t>
            </a:r>
            <a:r>
              <a:rPr lang="en-GB" altLang="en-US" i="0" dirty="0">
                <a:latin typeface="Arial" panose="020B0604020202020204" pitchFamily="34" charset="0"/>
              </a:rPr>
              <a:t>, </a:t>
            </a:r>
            <a:r>
              <a:rPr lang="en-GB" altLang="en-US" i="1" dirty="0">
                <a:latin typeface="Arial" panose="020B0604020202020204" pitchFamily="34" charset="0"/>
              </a:rPr>
              <a:t>Energy Changes in Reactions</a:t>
            </a:r>
            <a:r>
              <a:rPr lang="en-GB" altLang="en-US" i="0" dirty="0">
                <a:latin typeface="Arial" panose="020B0604020202020204" pitchFamily="34" charset="0"/>
              </a:rPr>
              <a:t>, </a:t>
            </a:r>
            <a:r>
              <a:rPr lang="en-GB" altLang="en-US" i="1" dirty="0">
                <a:latin typeface="Arial" panose="020B0604020202020204" pitchFamily="34" charset="0"/>
              </a:rPr>
              <a:t>Nuclear Fission</a:t>
            </a:r>
            <a:r>
              <a:rPr lang="en-GB" altLang="en-US" i="0" dirty="0">
                <a:latin typeface="Arial" panose="020B0604020202020204" pitchFamily="34" charset="0"/>
              </a:rPr>
              <a:t> and </a:t>
            </a:r>
            <a:r>
              <a:rPr lang="en-GB" altLang="en-US" i="1" dirty="0">
                <a:latin typeface="Arial" panose="020B0604020202020204" pitchFamily="34" charset="0"/>
              </a:rPr>
              <a:t>Nuclear Fusion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273994BF-1D35-4919-A574-D366262F315E}"/>
              </a:ext>
            </a:extLst>
          </p:cNvPr>
          <p:cNvSpPr>
            <a:spLocks noGrp="1"/>
          </p:cNvSpPr>
          <p:nvPr>
            <p:ph type="sldNum" sz="quarter" idx="10"/>
          </p:nvPr>
        </p:nvSpPr>
        <p:spPr/>
        <p:txBody>
          <a:bodyPr/>
          <a:lstStyle/>
          <a:p>
            <a:fld id="{EDD85F13-3EDC-4544-A042-6F2E0C246B75}" type="slidenum">
              <a:rPr lang="en-US" altLang="en-US" smtClean="0"/>
              <a:pPr/>
              <a:t>4</a:t>
            </a:fld>
            <a:endParaRPr lang="en-US" altLang="en-US"/>
          </a:p>
        </p:txBody>
      </p:sp>
    </p:spTree>
    <p:extLst>
      <p:ext uri="{BB962C8B-B14F-4D97-AF65-F5344CB8AC3E}">
        <p14:creationId xmlns:p14="http://schemas.microsoft.com/office/powerpoint/2010/main" val="19198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CD97349-3D86-4207-AD7B-0D5A1154227F}"/>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8397D35-10DD-42ED-9596-973C7A5A19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Photo credit:</a:t>
            </a:r>
            <a:r>
              <a:rPr lang="en-GB"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Jupiterimages</a:t>
            </a:r>
            <a:r>
              <a:rPr lang="en-US" altLang="en-US" dirty="0">
                <a:latin typeface="Arial" panose="020B0604020202020204" pitchFamily="34" charset="0"/>
                <a:cs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A56A3BBC-F5E3-4102-AA61-BE2542F3C1B7}"/>
              </a:ext>
            </a:extLst>
          </p:cNvPr>
          <p:cNvSpPr>
            <a:spLocks noGrp="1"/>
          </p:cNvSpPr>
          <p:nvPr>
            <p:ph type="sldNum" sz="quarter" idx="10"/>
          </p:nvPr>
        </p:nvSpPr>
        <p:spPr/>
        <p:txBody>
          <a:bodyPr/>
          <a:lstStyle/>
          <a:p>
            <a:fld id="{EDD85F13-3EDC-4544-A042-6F2E0C246B7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BBADEC8-FE3A-427F-9CC7-89358CEDEC22}"/>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93DF9F0D-7FE3-47C6-B30A-2C4E09967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D29666D4-9DF8-4E7B-BCE5-3FF0236C2CB0}"/>
              </a:ext>
            </a:extLst>
          </p:cNvPr>
          <p:cNvSpPr>
            <a:spLocks noGrp="1"/>
          </p:cNvSpPr>
          <p:nvPr>
            <p:ph type="sldNum" sz="quarter" idx="10"/>
          </p:nvPr>
        </p:nvSpPr>
        <p:spPr/>
        <p:txBody>
          <a:bodyPr/>
          <a:lstStyle/>
          <a:p>
            <a:fld id="{EDD85F13-3EDC-4544-A042-6F2E0C246B7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D6710CCB-86C4-4DA2-82C0-93BE41A99C2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D4F9FA1-8E60-4EFF-A7BD-C3C52C4F3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to check students’ ability to identify the input and useful energy transfer for each device.</a:t>
            </a:r>
          </a:p>
        </p:txBody>
      </p:sp>
      <p:sp>
        <p:nvSpPr>
          <p:cNvPr id="2" name="Slide Number Placeholder 1">
            <a:extLst>
              <a:ext uri="{FF2B5EF4-FFF2-40B4-BE49-F238E27FC236}">
                <a16:creationId xmlns:a16="http://schemas.microsoft.com/office/drawing/2014/main" id="{4412CC79-F25C-4CEB-B322-0924F4491CE3}"/>
              </a:ext>
            </a:extLst>
          </p:cNvPr>
          <p:cNvSpPr>
            <a:spLocks noGrp="1"/>
          </p:cNvSpPr>
          <p:nvPr>
            <p:ph type="sldNum" sz="quarter" idx="10"/>
          </p:nvPr>
        </p:nvSpPr>
        <p:spPr/>
        <p:txBody>
          <a:bodyPr/>
          <a:lstStyle/>
          <a:p>
            <a:fld id="{EDD85F13-3EDC-4544-A042-6F2E0C246B7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C3E253CF-607F-4753-9EBA-86A4654F99C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20846503-3FCD-4B4F-83FE-F1D1790F5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illustrated completing sentences activity could be used to review students’ understanding of energy transfers. To increase class participation, students could use mini-whiteboards to suggest the missing words.</a:t>
            </a:r>
          </a:p>
        </p:txBody>
      </p:sp>
      <p:sp>
        <p:nvSpPr>
          <p:cNvPr id="2" name="Slide Number Placeholder 1">
            <a:extLst>
              <a:ext uri="{FF2B5EF4-FFF2-40B4-BE49-F238E27FC236}">
                <a16:creationId xmlns:a16="http://schemas.microsoft.com/office/drawing/2014/main" id="{C8A14737-9E9B-43A1-831A-D135B04A2CAB}"/>
              </a:ext>
            </a:extLst>
          </p:cNvPr>
          <p:cNvSpPr>
            <a:spLocks noGrp="1"/>
          </p:cNvSpPr>
          <p:nvPr>
            <p:ph type="sldNum" sz="quarter" idx="10"/>
          </p:nvPr>
        </p:nvSpPr>
        <p:spPr/>
        <p:txBody>
          <a:bodyPr/>
          <a:lstStyle/>
          <a:p>
            <a:fld id="{EDD85F13-3EDC-4544-A042-6F2E0C246B7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72FE0250-A41E-4C9A-899D-18C80C6C57E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00D2FE1-8F5C-43AC-BF11-44801736A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may be worth pointing out to students that no real system is truly closed (except the universe as a whole).</a:t>
            </a:r>
          </a:p>
        </p:txBody>
      </p:sp>
      <p:sp>
        <p:nvSpPr>
          <p:cNvPr id="2" name="Slide Number Placeholder 1">
            <a:extLst>
              <a:ext uri="{FF2B5EF4-FFF2-40B4-BE49-F238E27FC236}">
                <a16:creationId xmlns:a16="http://schemas.microsoft.com/office/drawing/2014/main" id="{A5288427-6737-418B-9869-1B5FFD49E245}"/>
              </a:ext>
            </a:extLst>
          </p:cNvPr>
          <p:cNvSpPr>
            <a:spLocks noGrp="1"/>
          </p:cNvSpPr>
          <p:nvPr>
            <p:ph type="sldNum" sz="quarter" idx="10"/>
          </p:nvPr>
        </p:nvSpPr>
        <p:spPr/>
        <p:txBody>
          <a:bodyPr/>
          <a:lstStyle/>
          <a:p>
            <a:fld id="{EDD85F13-3EDC-4544-A042-6F2E0C246B7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416777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2800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811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008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7448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5312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6534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9373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62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3450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867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41476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1126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8206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79827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4009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944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637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1963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727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1984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4085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77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168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176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68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617027141"/>
      </p:ext>
    </p:extLst>
  </p:cSld>
  <p:clrMap bg1="lt1" tx1="dk1" bg2="lt2" tx2="dk2" accent1="accent1" accent2="accent2" accent3="accent3" accent4="accent4" accent5="accent5" accent6="accent6" hlink="hlink" folHlink="folHlink"/>
  <p:sldLayoutIdLst>
    <p:sldLayoutId id="2147485948" r:id="rId1"/>
    <p:sldLayoutId id="2147485949" r:id="rId2"/>
    <p:sldLayoutId id="2147485950" r:id="rId3"/>
    <p:sldLayoutId id="2147485951" r:id="rId4"/>
    <p:sldLayoutId id="2147485952" r:id="rId5"/>
    <p:sldLayoutId id="2147485953" r:id="rId6"/>
    <p:sldLayoutId id="2147485954" r:id="rId7"/>
    <p:sldLayoutId id="2147485955" r:id="rId8"/>
    <p:sldLayoutId id="2147485956" r:id="rId9"/>
    <p:sldLayoutId id="2147485957" r:id="rId10"/>
    <p:sldLayoutId id="2147485958" r:id="rId11"/>
    <p:sldLayoutId id="2147485959" r:id="rId12"/>
    <p:sldLayoutId id="2147485960" r:id="rId13"/>
    <p:sldLayoutId id="214748596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409543761"/>
      </p:ext>
    </p:extLst>
  </p:cSld>
  <p:clrMap bg1="lt1" tx1="dk1" bg2="lt2" tx2="dk2" accent1="accent1" accent2="accent2" accent3="accent3" accent4="accent4" accent5="accent5" accent6="accent6" hlink="hlink" folHlink="folHlink"/>
  <p:sldLayoutIdLst>
    <p:sldLayoutId id="2147485963" r:id="rId1"/>
    <p:sldLayoutId id="2147485964" r:id="rId2"/>
    <p:sldLayoutId id="2147485965" r:id="rId3"/>
    <p:sldLayoutId id="2147485966" r:id="rId4"/>
    <p:sldLayoutId id="2147485967" r:id="rId5"/>
    <p:sldLayoutId id="2147485968" r:id="rId6"/>
    <p:sldLayoutId id="2147485969" r:id="rId7"/>
    <p:sldLayoutId id="2147485970" r:id="rId8"/>
    <p:sldLayoutId id="2147485971" r:id="rId9"/>
    <p:sldLayoutId id="2147485972" r:id="rId10"/>
    <p:sldLayoutId id="2147485973" r:id="rId11"/>
    <p:sldLayoutId id="214748597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8.pn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5664A002-A3E0-4D6F-A3FB-E3B90707D586}"/>
              </a:ext>
            </a:extLst>
          </p:cNvPr>
          <p:cNvSpPr>
            <a:spLocks noGrp="1"/>
          </p:cNvSpPr>
          <p:nvPr>
            <p:ph type="title"/>
          </p:nvPr>
        </p:nvSpPr>
        <p:spPr/>
        <p:txBody>
          <a:bodyPr/>
          <a:lstStyle/>
          <a:p>
            <a:r>
              <a:rPr lang="en-GB" altLang="en-US" dirty="0"/>
              <a:t>Energy </a:t>
            </a:r>
            <a:br>
              <a:rPr lang="en-GB" altLang="en-US" dirty="0"/>
            </a:br>
            <a:r>
              <a:rPr lang="en-GB" altLang="en-US" dirty="0"/>
              <a:t>Transfers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energy_transfers_pendulum_p2.png">
            <a:extLst>
              <a:ext uri="{FF2B5EF4-FFF2-40B4-BE49-F238E27FC236}">
                <a16:creationId xmlns:a16="http://schemas.microsoft.com/office/drawing/2014/main" id="{88E37B19-E269-427E-902D-0CC8DA40ED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524000"/>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59C4E67C-BBD3-428C-80B4-7B12FD199A3A}"/>
              </a:ext>
            </a:extLst>
          </p:cNvPr>
          <p:cNvSpPr>
            <a:spLocks noChangeArrowheads="1"/>
          </p:cNvSpPr>
          <p:nvPr/>
        </p:nvSpPr>
        <p:spPr bwMode="auto">
          <a:xfrm>
            <a:off x="358775" y="5035550"/>
            <a:ext cx="834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1. </a:t>
            </a:r>
            <a:r>
              <a:rPr lang="en-GB" altLang="en-US"/>
              <a:t>Initially, it is </a:t>
            </a:r>
            <a:r>
              <a:rPr lang="en-GB" altLang="en-US" b="1">
                <a:solidFill>
                  <a:srgbClr val="286DA6"/>
                </a:solidFill>
              </a:rPr>
              <a:t>not</a:t>
            </a:r>
            <a:r>
              <a:rPr lang="en-GB" altLang="en-US"/>
              <a:t> moving and has </a:t>
            </a:r>
            <a:r>
              <a:rPr lang="en-GB" altLang="en-US" b="1">
                <a:solidFill>
                  <a:srgbClr val="286DA6"/>
                </a:solidFill>
              </a:rPr>
              <a:t>no</a:t>
            </a:r>
            <a:r>
              <a:rPr lang="en-GB" altLang="en-US"/>
              <a:t> kinetic energy (KE). </a:t>
            </a:r>
          </a:p>
        </p:txBody>
      </p:sp>
      <p:sp>
        <p:nvSpPr>
          <p:cNvPr id="18" name="Rectangle 17">
            <a:extLst>
              <a:ext uri="{FF2B5EF4-FFF2-40B4-BE49-F238E27FC236}">
                <a16:creationId xmlns:a16="http://schemas.microsoft.com/office/drawing/2014/main" id="{504AD54E-B538-4547-B6AA-F2A7E4736799}"/>
              </a:ext>
            </a:extLst>
          </p:cNvPr>
          <p:cNvSpPr>
            <a:spLocks noChangeArrowheads="1"/>
          </p:cNvSpPr>
          <p:nvPr/>
        </p:nvSpPr>
        <p:spPr bwMode="auto">
          <a:xfrm>
            <a:off x="355600" y="1857375"/>
            <a:ext cx="8437563" cy="39417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0" name="Picture 19" descr="energy_transfers_pendulum_p1.png">
            <a:extLst>
              <a:ext uri="{FF2B5EF4-FFF2-40B4-BE49-F238E27FC236}">
                <a16:creationId xmlns:a16="http://schemas.microsoft.com/office/drawing/2014/main" id="{7C13B232-11D1-41F1-913D-C3194975C5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1038" y="15224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D3F2CD38-B610-486B-A82E-99C157787C22}"/>
              </a:ext>
            </a:extLst>
          </p:cNvPr>
          <p:cNvSpPr txBox="1">
            <a:spLocks noChangeArrowheads="1"/>
          </p:cNvSpPr>
          <p:nvPr/>
        </p:nvSpPr>
        <p:spPr bwMode="auto">
          <a:xfrm>
            <a:off x="777875" y="3681413"/>
            <a:ext cx="50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cs typeface="Arial" panose="020B0604020202020204" pitchFamily="34" charset="0"/>
              </a:rPr>
              <a:t>2.</a:t>
            </a:r>
            <a:endParaRPr lang="en-GB" altLang="en-US"/>
          </a:p>
        </p:txBody>
      </p:sp>
      <p:sp>
        <p:nvSpPr>
          <p:cNvPr id="40" name="TextBox 39">
            <a:extLst>
              <a:ext uri="{FF2B5EF4-FFF2-40B4-BE49-F238E27FC236}">
                <a16:creationId xmlns:a16="http://schemas.microsoft.com/office/drawing/2014/main" id="{A31311D2-D931-42C6-9783-DD63BACA04CF}"/>
              </a:ext>
            </a:extLst>
          </p:cNvPr>
          <p:cNvSpPr txBox="1">
            <a:spLocks noChangeArrowheads="1"/>
          </p:cNvSpPr>
          <p:nvPr/>
        </p:nvSpPr>
        <p:spPr bwMode="auto">
          <a:xfrm>
            <a:off x="1223963" y="3684588"/>
            <a:ext cx="34559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The pendulum is dragged back. It </a:t>
            </a:r>
            <a:r>
              <a:rPr lang="en-GB" altLang="en-US" b="1">
                <a:solidFill>
                  <a:srgbClr val="286DA6"/>
                </a:solidFill>
                <a:cs typeface="Arial" panose="020B0604020202020204" pitchFamily="34" charset="0"/>
              </a:rPr>
              <a:t>gains</a:t>
            </a:r>
            <a:r>
              <a:rPr lang="en-GB" altLang="en-US">
                <a:cs typeface="Arial" panose="020B0604020202020204" pitchFamily="34" charset="0"/>
              </a:rPr>
              <a:t> gravitational potential energy (GPE).</a:t>
            </a:r>
          </a:p>
        </p:txBody>
      </p:sp>
      <p:sp>
        <p:nvSpPr>
          <p:cNvPr id="19" name="Rectangle 18">
            <a:extLst>
              <a:ext uri="{FF2B5EF4-FFF2-40B4-BE49-F238E27FC236}">
                <a16:creationId xmlns:a16="http://schemas.microsoft.com/office/drawing/2014/main" id="{FA786776-6253-48A6-861A-67D32EA69D80}"/>
              </a:ext>
            </a:extLst>
          </p:cNvPr>
          <p:cNvSpPr>
            <a:spLocks noChangeArrowheads="1"/>
          </p:cNvSpPr>
          <p:nvPr/>
        </p:nvSpPr>
        <p:spPr bwMode="auto">
          <a:xfrm>
            <a:off x="355600" y="1539875"/>
            <a:ext cx="6478588" cy="38496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3" name="Picture 32" descr="energy_transfers_pendulum_p1_5.png">
            <a:extLst>
              <a:ext uri="{FF2B5EF4-FFF2-40B4-BE49-F238E27FC236}">
                <a16:creationId xmlns:a16="http://schemas.microsoft.com/office/drawing/2014/main" id="{370F27E4-F330-4BCF-B076-84284F0617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1038" y="1522413"/>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24A29AA4-2CD3-4ED7-B01F-147E55DE07BE}"/>
              </a:ext>
            </a:extLst>
          </p:cNvPr>
          <p:cNvSpPr txBox="1">
            <a:spLocks noChangeArrowheads="1"/>
          </p:cNvSpPr>
          <p:nvPr/>
        </p:nvSpPr>
        <p:spPr bwMode="auto">
          <a:xfrm>
            <a:off x="998538" y="4543425"/>
            <a:ext cx="48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cs typeface="Arial" panose="020B0604020202020204" pitchFamily="34" charset="0"/>
              </a:rPr>
              <a:t>3.</a:t>
            </a:r>
            <a:endParaRPr lang="en-GB" altLang="en-US"/>
          </a:p>
        </p:txBody>
      </p:sp>
      <p:sp>
        <p:nvSpPr>
          <p:cNvPr id="41" name="TextBox 40">
            <a:extLst>
              <a:ext uri="{FF2B5EF4-FFF2-40B4-BE49-F238E27FC236}">
                <a16:creationId xmlns:a16="http://schemas.microsoft.com/office/drawing/2014/main" id="{59B2049B-D08B-4145-85B2-30C7D99AA3E1}"/>
              </a:ext>
            </a:extLst>
          </p:cNvPr>
          <p:cNvSpPr txBox="1">
            <a:spLocks noChangeArrowheads="1"/>
          </p:cNvSpPr>
          <p:nvPr/>
        </p:nvSpPr>
        <p:spPr bwMode="auto">
          <a:xfrm>
            <a:off x="1358900" y="4532313"/>
            <a:ext cx="4545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The pendulum is released. As it falls, GPE is converted to KE.</a:t>
            </a:r>
          </a:p>
        </p:txBody>
      </p:sp>
      <p:sp>
        <p:nvSpPr>
          <p:cNvPr id="21" name="Rectangle 20">
            <a:extLst>
              <a:ext uri="{FF2B5EF4-FFF2-40B4-BE49-F238E27FC236}">
                <a16:creationId xmlns:a16="http://schemas.microsoft.com/office/drawing/2014/main" id="{9D7109FA-4367-4F44-8972-894A3F943000}"/>
              </a:ext>
            </a:extLst>
          </p:cNvPr>
          <p:cNvSpPr>
            <a:spLocks noChangeArrowheads="1"/>
          </p:cNvSpPr>
          <p:nvPr/>
        </p:nvSpPr>
        <p:spPr bwMode="auto">
          <a:xfrm>
            <a:off x="358775" y="1539875"/>
            <a:ext cx="6257925" cy="46132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5" name="Picture 34" descr="energy_transfers_pendulum_p2.png">
            <a:extLst>
              <a:ext uri="{FF2B5EF4-FFF2-40B4-BE49-F238E27FC236}">
                <a16:creationId xmlns:a16="http://schemas.microsoft.com/office/drawing/2014/main" id="{F88A7FBC-2E57-4914-B014-BD245BC084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524000"/>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B03AA780-AB62-4C7B-B6D1-600BCC6AA1BA}"/>
              </a:ext>
            </a:extLst>
          </p:cNvPr>
          <p:cNvSpPr txBox="1">
            <a:spLocks noChangeArrowheads="1"/>
          </p:cNvSpPr>
          <p:nvPr/>
        </p:nvSpPr>
        <p:spPr bwMode="auto">
          <a:xfrm>
            <a:off x="2703513" y="4843463"/>
            <a:ext cx="43354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300">
                <a:cs typeface="Arial" panose="020B0604020202020204" pitchFamily="34" charset="0"/>
              </a:rPr>
              <a:t>At the bottom of its swing, the pendulum has </a:t>
            </a:r>
            <a:r>
              <a:rPr lang="en-GB" altLang="en-US" sz="2300" b="1">
                <a:solidFill>
                  <a:srgbClr val="286DA6"/>
                </a:solidFill>
                <a:cs typeface="Arial" panose="020B0604020202020204" pitchFamily="34" charset="0"/>
              </a:rPr>
              <a:t>maximum</a:t>
            </a:r>
            <a:r>
              <a:rPr lang="en-GB" altLang="en-US" sz="2300">
                <a:cs typeface="Arial" panose="020B0604020202020204" pitchFamily="34" charset="0"/>
              </a:rPr>
              <a:t> KE.</a:t>
            </a:r>
          </a:p>
        </p:txBody>
      </p:sp>
      <p:sp>
        <p:nvSpPr>
          <p:cNvPr id="43" name="TextBox 42">
            <a:extLst>
              <a:ext uri="{FF2B5EF4-FFF2-40B4-BE49-F238E27FC236}">
                <a16:creationId xmlns:a16="http://schemas.microsoft.com/office/drawing/2014/main" id="{5B64DE00-97BE-4460-9BCC-15E598E4F133}"/>
              </a:ext>
            </a:extLst>
          </p:cNvPr>
          <p:cNvSpPr txBox="1">
            <a:spLocks noChangeArrowheads="1"/>
          </p:cNvSpPr>
          <p:nvPr/>
        </p:nvSpPr>
        <p:spPr bwMode="auto">
          <a:xfrm>
            <a:off x="2205038" y="4840288"/>
            <a:ext cx="525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cs typeface="Arial" panose="020B0604020202020204" pitchFamily="34" charset="0"/>
              </a:rPr>
              <a:t>4.</a:t>
            </a:r>
            <a:endParaRPr lang="en-GB" altLang="en-US"/>
          </a:p>
        </p:txBody>
      </p:sp>
      <p:sp>
        <p:nvSpPr>
          <p:cNvPr id="23" name="Rectangle 22">
            <a:extLst>
              <a:ext uri="{FF2B5EF4-FFF2-40B4-BE49-F238E27FC236}">
                <a16:creationId xmlns:a16="http://schemas.microsoft.com/office/drawing/2014/main" id="{D2B888B2-FC57-432D-968C-FECD39C1532F}"/>
              </a:ext>
            </a:extLst>
          </p:cNvPr>
          <p:cNvSpPr>
            <a:spLocks noChangeArrowheads="1"/>
          </p:cNvSpPr>
          <p:nvPr/>
        </p:nvSpPr>
        <p:spPr bwMode="auto">
          <a:xfrm>
            <a:off x="1900238" y="1757363"/>
            <a:ext cx="5607050" cy="43957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4" name="Picture 33" descr="energy_transfers_pendulum_p2_5.png">
            <a:extLst>
              <a:ext uri="{FF2B5EF4-FFF2-40B4-BE49-F238E27FC236}">
                <a16:creationId xmlns:a16="http://schemas.microsoft.com/office/drawing/2014/main" id="{0D307F45-76FA-439E-918A-9BF6A0B5F8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52625" y="1524000"/>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9B317125-3AC5-4303-9530-4982E55FD286}"/>
              </a:ext>
            </a:extLst>
          </p:cNvPr>
          <p:cNvSpPr txBox="1">
            <a:spLocks noChangeArrowheads="1"/>
          </p:cNvSpPr>
          <p:nvPr/>
        </p:nvSpPr>
        <p:spPr bwMode="auto">
          <a:xfrm>
            <a:off x="4584700" y="4572000"/>
            <a:ext cx="49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5.</a:t>
            </a:r>
            <a:endParaRPr lang="en-GB" altLang="en-US"/>
          </a:p>
        </p:txBody>
      </p:sp>
      <p:sp>
        <p:nvSpPr>
          <p:cNvPr id="42" name="TextBox 41">
            <a:extLst>
              <a:ext uri="{FF2B5EF4-FFF2-40B4-BE49-F238E27FC236}">
                <a16:creationId xmlns:a16="http://schemas.microsoft.com/office/drawing/2014/main" id="{305B9E25-AB45-47E3-9799-4DE23817A4AA}"/>
              </a:ext>
            </a:extLst>
          </p:cNvPr>
          <p:cNvSpPr txBox="1">
            <a:spLocks noChangeArrowheads="1"/>
          </p:cNvSpPr>
          <p:nvPr/>
        </p:nvSpPr>
        <p:spPr bwMode="auto">
          <a:xfrm>
            <a:off x="5016500" y="4572000"/>
            <a:ext cx="3321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pendulum rises, KE is transferred back into GPE.</a:t>
            </a:r>
          </a:p>
        </p:txBody>
      </p:sp>
      <p:sp>
        <p:nvSpPr>
          <p:cNvPr id="24" name="Rectangle 23">
            <a:extLst>
              <a:ext uri="{FF2B5EF4-FFF2-40B4-BE49-F238E27FC236}">
                <a16:creationId xmlns:a16="http://schemas.microsoft.com/office/drawing/2014/main" id="{13596AF0-9BBA-409C-B796-FEE5CB33B792}"/>
              </a:ext>
            </a:extLst>
          </p:cNvPr>
          <p:cNvSpPr>
            <a:spLocks noChangeArrowheads="1"/>
          </p:cNvSpPr>
          <p:nvPr/>
        </p:nvSpPr>
        <p:spPr bwMode="auto">
          <a:xfrm>
            <a:off x="2887663" y="1731963"/>
            <a:ext cx="5953125" cy="44211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0" name="Picture 29" descr="energy_transfers_pendulum_p3.png">
            <a:extLst>
              <a:ext uri="{FF2B5EF4-FFF2-40B4-BE49-F238E27FC236}">
                <a16:creationId xmlns:a16="http://schemas.microsoft.com/office/drawing/2014/main" id="{D8071EA5-4D03-4CE3-87E6-92E808774FB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52625" y="1524000"/>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31D87A39-501D-4EF1-9186-E64464274938}"/>
              </a:ext>
            </a:extLst>
          </p:cNvPr>
          <p:cNvSpPr txBox="1">
            <a:spLocks noChangeArrowheads="1"/>
          </p:cNvSpPr>
          <p:nvPr/>
        </p:nvSpPr>
        <p:spPr bwMode="auto">
          <a:xfrm>
            <a:off x="5486400" y="3575050"/>
            <a:ext cx="33067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300"/>
              <a:t> At the top of its swing, </a:t>
            </a:r>
            <a:r>
              <a:rPr lang="en-GB" altLang="en-US" sz="2300" b="1"/>
              <a:t>all</a:t>
            </a:r>
            <a:r>
              <a:rPr lang="en-GB" altLang="en-US" sz="2300"/>
              <a:t> KE has been converted back into GPE. </a:t>
            </a:r>
          </a:p>
        </p:txBody>
      </p:sp>
      <p:sp>
        <p:nvSpPr>
          <p:cNvPr id="29719" name="Title 20">
            <a:extLst>
              <a:ext uri="{FF2B5EF4-FFF2-40B4-BE49-F238E27FC236}">
                <a16:creationId xmlns:a16="http://schemas.microsoft.com/office/drawing/2014/main" id="{6FB6A0E3-29A2-4469-B0CA-9718F5109E15}"/>
              </a:ext>
            </a:extLst>
          </p:cNvPr>
          <p:cNvSpPr>
            <a:spLocks noGrp="1"/>
          </p:cNvSpPr>
          <p:nvPr>
            <p:ph type="title"/>
          </p:nvPr>
        </p:nvSpPr>
        <p:spPr/>
        <p:txBody>
          <a:bodyPr/>
          <a:lstStyle/>
          <a:p>
            <a:r>
              <a:rPr lang="en-GB" altLang="en-US"/>
              <a:t>Example of a pendulum</a:t>
            </a:r>
          </a:p>
        </p:txBody>
      </p:sp>
      <p:sp>
        <p:nvSpPr>
          <p:cNvPr id="29720" name="TextBox 22">
            <a:extLst>
              <a:ext uri="{FF2B5EF4-FFF2-40B4-BE49-F238E27FC236}">
                <a16:creationId xmlns:a16="http://schemas.microsoft.com/office/drawing/2014/main" id="{6379F434-23D0-49DA-B6BC-E52C60352F34}"/>
              </a:ext>
            </a:extLst>
          </p:cNvPr>
          <p:cNvSpPr txBox="1">
            <a:spLocks noChangeArrowheads="1"/>
          </p:cNvSpPr>
          <p:nvPr/>
        </p:nvSpPr>
        <p:spPr bwMode="auto">
          <a:xfrm>
            <a:off x="355600" y="784225"/>
            <a:ext cx="843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Think of a pendulum. </a:t>
            </a:r>
          </a:p>
        </p:txBody>
      </p:sp>
      <p:sp>
        <p:nvSpPr>
          <p:cNvPr id="38" name="TextBox 37">
            <a:extLst>
              <a:ext uri="{FF2B5EF4-FFF2-40B4-BE49-F238E27FC236}">
                <a16:creationId xmlns:a16="http://schemas.microsoft.com/office/drawing/2014/main" id="{15BE6A8E-19EF-4BF8-8482-051C5CB83B1A}"/>
              </a:ext>
            </a:extLst>
          </p:cNvPr>
          <p:cNvSpPr txBox="1">
            <a:spLocks noChangeArrowheads="1"/>
          </p:cNvSpPr>
          <p:nvPr/>
        </p:nvSpPr>
        <p:spPr bwMode="auto">
          <a:xfrm>
            <a:off x="5029200" y="3563938"/>
            <a:ext cx="631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6.</a:t>
            </a:r>
            <a:endParaRPr lang="en-GB" altLang="en-US"/>
          </a:p>
        </p:txBody>
      </p:sp>
      <p:pic>
        <p:nvPicPr>
          <p:cNvPr id="29" name="Picture 28">
            <a:extLst>
              <a:ext uri="{FF2B5EF4-FFF2-40B4-BE49-F238E27FC236}">
                <a16:creationId xmlns:a16="http://schemas.microsoft.com/office/drawing/2014/main" id="{3571D045-D366-48AB-AD8F-709EACF1C60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1" name="Picture 9" descr="notes_icon">
            <a:extLst>
              <a:ext uri="{FF2B5EF4-FFF2-40B4-BE49-F238E27FC236}">
                <a16:creationId xmlns:a16="http://schemas.microsoft.com/office/drawing/2014/main" id="{F4DD3AEA-BCDA-4590-A50D-1F4D1E819DB1}"/>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pic>
        <p:nvPicPr>
          <p:cNvPr id="36" name="Picture 9">
            <a:extLst>
              <a:ext uri="{FF2B5EF4-FFF2-40B4-BE49-F238E27FC236}">
                <a16:creationId xmlns:a16="http://schemas.microsoft.com/office/drawing/2014/main" id="{55E85605-22B9-479A-BB55-66B23B6BD3C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5" grpId="0"/>
      <p:bldP spid="40" grpId="0"/>
      <p:bldP spid="19" grpId="0" animBg="1"/>
      <p:bldP spid="28" grpId="0"/>
      <p:bldP spid="41" grpId="0"/>
      <p:bldP spid="21" grpId="0" animBg="1"/>
      <p:bldP spid="27" grpId="0"/>
      <p:bldP spid="43" grpId="0"/>
      <p:bldP spid="23" grpId="0" animBg="1"/>
      <p:bldP spid="37" grpId="0"/>
      <p:bldP spid="42" grpId="0"/>
      <p:bldP spid="24" grpId="0" animBg="1"/>
      <p:bldP spid="32"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8" descr="prudkov_91609199.jpg">
            <a:extLst>
              <a:ext uri="{FF2B5EF4-FFF2-40B4-BE49-F238E27FC236}">
                <a16:creationId xmlns:a16="http://schemas.microsoft.com/office/drawing/2014/main" id="{BF19716A-A1E3-4958-9144-6B9B969D9E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7929" y="1736535"/>
            <a:ext cx="2870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0">
            <a:extLst>
              <a:ext uri="{FF2B5EF4-FFF2-40B4-BE49-F238E27FC236}">
                <a16:creationId xmlns:a16="http://schemas.microsoft.com/office/drawing/2014/main" id="{1C70C960-B70C-45CF-8FCC-34C79E638072}"/>
              </a:ext>
            </a:extLst>
          </p:cNvPr>
          <p:cNvSpPr>
            <a:spLocks noGrp="1"/>
          </p:cNvSpPr>
          <p:nvPr>
            <p:ph type="title"/>
          </p:nvPr>
        </p:nvSpPr>
        <p:spPr/>
        <p:txBody>
          <a:bodyPr/>
          <a:lstStyle/>
          <a:p>
            <a:r>
              <a:rPr lang="en-GB" altLang="en-US" dirty="0"/>
              <a:t>Dissipated energy </a:t>
            </a:r>
          </a:p>
        </p:txBody>
      </p:sp>
      <p:sp>
        <p:nvSpPr>
          <p:cNvPr id="30724" name="TextBox 22">
            <a:extLst>
              <a:ext uri="{FF2B5EF4-FFF2-40B4-BE49-F238E27FC236}">
                <a16:creationId xmlns:a16="http://schemas.microsoft.com/office/drawing/2014/main" id="{1A1BD58C-3F3D-4F29-A23D-7E9858978658}"/>
              </a:ext>
            </a:extLst>
          </p:cNvPr>
          <p:cNvSpPr txBox="1">
            <a:spLocks noChangeArrowheads="1"/>
          </p:cNvSpPr>
          <p:nvPr/>
        </p:nvSpPr>
        <p:spPr bwMode="auto">
          <a:xfrm>
            <a:off x="355600" y="784225"/>
            <a:ext cx="8437563" cy="830263"/>
          </a:xfrm>
          <a:prstGeom prst="rect">
            <a:avLst/>
          </a:prstGeom>
          <a:solidFill>
            <a:srgbClr val="BEDAF0"/>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all energy is </a:t>
            </a:r>
            <a:r>
              <a:rPr lang="en-GB" altLang="en-US" b="1" dirty="0"/>
              <a:t>conserved</a:t>
            </a:r>
            <a:r>
              <a:rPr lang="en-GB" altLang="en-US" dirty="0"/>
              <a:t>, why doesn’t the pendulum swing back and forth forever? </a:t>
            </a:r>
          </a:p>
        </p:txBody>
      </p:sp>
      <p:sp>
        <p:nvSpPr>
          <p:cNvPr id="15" name="TextBox 14">
            <a:extLst>
              <a:ext uri="{FF2B5EF4-FFF2-40B4-BE49-F238E27FC236}">
                <a16:creationId xmlns:a16="http://schemas.microsoft.com/office/drawing/2014/main" id="{FDFE848E-B2C3-4C30-AC71-7AA04D55D3B0}"/>
              </a:ext>
            </a:extLst>
          </p:cNvPr>
          <p:cNvSpPr txBox="1">
            <a:spLocks noChangeArrowheads="1"/>
          </p:cNvSpPr>
          <p:nvPr/>
        </p:nvSpPr>
        <p:spPr bwMode="auto">
          <a:xfrm>
            <a:off x="355600" y="1825625"/>
            <a:ext cx="599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pendulum stops because energy is being </a:t>
            </a:r>
            <a:r>
              <a:rPr lang="en-GB" altLang="en-US" b="1">
                <a:solidFill>
                  <a:srgbClr val="286DA6"/>
                </a:solidFill>
              </a:rPr>
              <a:t>dissipated</a:t>
            </a:r>
            <a:r>
              <a:rPr lang="en-GB" altLang="en-US"/>
              <a:t> by air resistance. </a:t>
            </a:r>
          </a:p>
        </p:txBody>
      </p:sp>
      <p:sp>
        <p:nvSpPr>
          <p:cNvPr id="16" name="TextBox 15">
            <a:extLst>
              <a:ext uri="{FF2B5EF4-FFF2-40B4-BE49-F238E27FC236}">
                <a16:creationId xmlns:a16="http://schemas.microsoft.com/office/drawing/2014/main" id="{07B5CB4B-AEBA-4474-BB99-57AAA78EE0C8}"/>
              </a:ext>
            </a:extLst>
          </p:cNvPr>
          <p:cNvSpPr txBox="1">
            <a:spLocks noChangeArrowheads="1"/>
          </p:cNvSpPr>
          <p:nvPr/>
        </p:nvSpPr>
        <p:spPr bwMode="auto">
          <a:xfrm>
            <a:off x="355600" y="2868613"/>
            <a:ext cx="583332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pendulum swings, it pushes air molecules out of the way. Colliding with air molecules transfers energy. </a:t>
            </a:r>
          </a:p>
        </p:txBody>
      </p:sp>
      <p:sp>
        <p:nvSpPr>
          <p:cNvPr id="17" name="Rectangle 16">
            <a:extLst>
              <a:ext uri="{FF2B5EF4-FFF2-40B4-BE49-F238E27FC236}">
                <a16:creationId xmlns:a16="http://schemas.microsoft.com/office/drawing/2014/main" id="{86E4E80B-6200-41F7-ADB9-59E0352CCA54}"/>
              </a:ext>
            </a:extLst>
          </p:cNvPr>
          <p:cNvSpPr>
            <a:spLocks noChangeArrowheads="1"/>
          </p:cNvSpPr>
          <p:nvPr/>
        </p:nvSpPr>
        <p:spPr bwMode="auto">
          <a:xfrm>
            <a:off x="355600" y="4279900"/>
            <a:ext cx="6167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Eventually, all of the kinetic energy of the pendulum is dissipated and it stops moving. </a:t>
            </a:r>
          </a:p>
        </p:txBody>
      </p:sp>
      <p:sp>
        <p:nvSpPr>
          <p:cNvPr id="18" name="Rectangle 17">
            <a:extLst>
              <a:ext uri="{FF2B5EF4-FFF2-40B4-BE49-F238E27FC236}">
                <a16:creationId xmlns:a16="http://schemas.microsoft.com/office/drawing/2014/main" id="{BCF557D7-D2D5-4DF7-A922-170A373AE1CC}"/>
              </a:ext>
            </a:extLst>
          </p:cNvPr>
          <p:cNvSpPr>
            <a:spLocks noChangeArrowheads="1"/>
          </p:cNvSpPr>
          <p:nvPr/>
        </p:nvSpPr>
        <p:spPr bwMode="auto">
          <a:xfrm>
            <a:off x="355600" y="5322888"/>
            <a:ext cx="6072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Remember</a:t>
            </a:r>
            <a:r>
              <a:rPr lang="en-GB" altLang="en-US"/>
              <a:t>: in all changing systems, energy is being dissipated.  </a:t>
            </a:r>
          </a:p>
        </p:txBody>
      </p:sp>
      <p:pic>
        <p:nvPicPr>
          <p:cNvPr id="10" name="Picture 9">
            <a:extLst>
              <a:ext uri="{FF2B5EF4-FFF2-40B4-BE49-F238E27FC236}">
                <a16:creationId xmlns:a16="http://schemas.microsoft.com/office/drawing/2014/main" id="{84E7589C-2484-4820-A4AC-98524208CA0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357DF241-1F5D-4221-819A-C63FF57E061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fermer_125803346.jpg">
            <a:extLst>
              <a:ext uri="{FF2B5EF4-FFF2-40B4-BE49-F238E27FC236}">
                <a16:creationId xmlns:a16="http://schemas.microsoft.com/office/drawing/2014/main" id="{E023FEEF-3F96-42C4-B135-FF4195FF6E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55" t="14194" r="9842" b="11233"/>
          <a:stretch/>
        </p:blipFill>
        <p:spPr bwMode="auto">
          <a:xfrm>
            <a:off x="479504" y="2520176"/>
            <a:ext cx="2609385" cy="263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3">
            <a:extLst>
              <a:ext uri="{FF2B5EF4-FFF2-40B4-BE49-F238E27FC236}">
                <a16:creationId xmlns:a16="http://schemas.microsoft.com/office/drawing/2014/main" id="{47E279D5-4765-4539-81BA-C10A162B473E}"/>
              </a:ext>
            </a:extLst>
          </p:cNvPr>
          <p:cNvSpPr>
            <a:spLocks noGrp="1"/>
          </p:cNvSpPr>
          <p:nvPr>
            <p:ph type="title"/>
          </p:nvPr>
        </p:nvSpPr>
        <p:spPr/>
        <p:txBody>
          <a:bodyPr/>
          <a:lstStyle/>
          <a:p>
            <a:r>
              <a:rPr lang="en-GB" altLang="en-US" dirty="0"/>
              <a:t>Dissipated energy</a:t>
            </a:r>
          </a:p>
        </p:txBody>
      </p:sp>
      <p:sp>
        <p:nvSpPr>
          <p:cNvPr id="26628" name="TextBox 4">
            <a:extLst>
              <a:ext uri="{FF2B5EF4-FFF2-40B4-BE49-F238E27FC236}">
                <a16:creationId xmlns:a16="http://schemas.microsoft.com/office/drawing/2014/main" id="{C4048C18-4F7E-4F2F-9ADA-F8BD74C36B8C}"/>
              </a:ext>
            </a:extLst>
          </p:cNvPr>
          <p:cNvSpPr txBox="1">
            <a:spLocks noChangeArrowheads="1"/>
          </p:cNvSpPr>
          <p:nvPr/>
        </p:nvSpPr>
        <p:spPr bwMode="auto">
          <a:xfrm>
            <a:off x="355601" y="784225"/>
            <a:ext cx="83535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any energy transfer, some energy is </a:t>
            </a:r>
            <a:r>
              <a:rPr lang="en-GB" altLang="en-US" b="1" dirty="0">
                <a:solidFill>
                  <a:srgbClr val="286DA6"/>
                </a:solidFill>
              </a:rPr>
              <a:t>dissipated</a:t>
            </a:r>
            <a:r>
              <a:rPr lang="en-GB" altLang="en-US" dirty="0">
                <a:solidFill>
                  <a:srgbClr val="010066"/>
                </a:solidFill>
              </a:rPr>
              <a:t>, or spread out. This energy is transferred to the surroundings. Dissipated energy cannot be converted into a more useful form of energy. </a:t>
            </a:r>
          </a:p>
        </p:txBody>
      </p:sp>
      <p:sp>
        <p:nvSpPr>
          <p:cNvPr id="20485" name="TextBox 9">
            <a:extLst>
              <a:ext uri="{FF2B5EF4-FFF2-40B4-BE49-F238E27FC236}">
                <a16:creationId xmlns:a16="http://schemas.microsoft.com/office/drawing/2014/main" id="{E1C882C4-60FE-4E20-B09B-35F0E7E08E05}"/>
              </a:ext>
            </a:extLst>
          </p:cNvPr>
          <p:cNvSpPr txBox="1">
            <a:spLocks noChangeArrowheads="1"/>
          </p:cNvSpPr>
          <p:nvPr/>
        </p:nvSpPr>
        <p:spPr bwMode="auto">
          <a:xfrm>
            <a:off x="3233853" y="2399533"/>
            <a:ext cx="555454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tea dissipates </a:t>
            </a:r>
            <a:r>
              <a:rPr lang="en-GB" altLang="en-US" dirty="0">
                <a:cs typeface="Arial" panose="020B0604020202020204" pitchFamily="34" charset="0"/>
              </a:rPr>
              <a:t>energy by </a:t>
            </a:r>
            <a:r>
              <a:rPr lang="en-GB" altLang="en-US" b="1" dirty="0">
                <a:solidFill>
                  <a:srgbClr val="286DA6"/>
                </a:solidFill>
                <a:cs typeface="Arial" panose="020B0604020202020204" pitchFamily="34" charset="0"/>
              </a:rPr>
              <a:t>heating</a:t>
            </a:r>
            <a:r>
              <a:rPr lang="en-GB" altLang="en-US" dirty="0">
                <a:cs typeface="Arial" panose="020B0604020202020204" pitchFamily="34" charset="0"/>
              </a:rPr>
              <a:t> its surroundings</a:t>
            </a:r>
            <a:r>
              <a:rPr lang="en-GB" altLang="en-US" dirty="0"/>
              <a:t>. </a:t>
            </a:r>
          </a:p>
        </p:txBody>
      </p:sp>
      <p:sp>
        <p:nvSpPr>
          <p:cNvPr id="11" name="Rectangle 10">
            <a:extLst>
              <a:ext uri="{FF2B5EF4-FFF2-40B4-BE49-F238E27FC236}">
                <a16:creationId xmlns:a16="http://schemas.microsoft.com/office/drawing/2014/main" id="{3192BEB1-4007-44C4-AA36-6F8044AF598A}"/>
              </a:ext>
            </a:extLst>
          </p:cNvPr>
          <p:cNvSpPr>
            <a:spLocks noChangeArrowheads="1"/>
          </p:cNvSpPr>
          <p:nvPr/>
        </p:nvSpPr>
        <p:spPr bwMode="auto">
          <a:xfrm>
            <a:off x="3233854" y="3277031"/>
            <a:ext cx="54752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surroundings get a little hotter, and the tea gets a lot colder. Eventually the energy is uniformly distributed between the tea and the surrounding: they reach the same temperature.</a:t>
            </a:r>
          </a:p>
        </p:txBody>
      </p:sp>
      <p:sp>
        <p:nvSpPr>
          <p:cNvPr id="8" name="Rectangle 7">
            <a:extLst>
              <a:ext uri="{FF2B5EF4-FFF2-40B4-BE49-F238E27FC236}">
                <a16:creationId xmlns:a16="http://schemas.microsoft.com/office/drawing/2014/main" id="{FF20F40A-D2A3-4406-BA34-F472CB3ABFEE}"/>
              </a:ext>
            </a:extLst>
          </p:cNvPr>
          <p:cNvSpPr>
            <a:spLocks noChangeArrowheads="1"/>
          </p:cNvSpPr>
          <p:nvPr/>
        </p:nvSpPr>
        <p:spPr bwMode="auto">
          <a:xfrm>
            <a:off x="358775" y="5317427"/>
            <a:ext cx="8434388"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other examples of energy being dissipated can you think of? Can dissipated energy ever be useful?</a:t>
            </a:r>
          </a:p>
        </p:txBody>
      </p:sp>
      <p:pic>
        <p:nvPicPr>
          <p:cNvPr id="12" name="Picture 11">
            <a:extLst>
              <a:ext uri="{FF2B5EF4-FFF2-40B4-BE49-F238E27FC236}">
                <a16:creationId xmlns:a16="http://schemas.microsoft.com/office/drawing/2014/main" id="{FCF993ED-12BB-41EF-9011-CF2AB0E620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B931873-71FF-452E-A340-29F852D2057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51B1A6A2-9E71-43B1-BDA2-F171BC505A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11"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335381_3776">
            <a:extLst>
              <a:ext uri="{FF2B5EF4-FFF2-40B4-BE49-F238E27FC236}">
                <a16:creationId xmlns:a16="http://schemas.microsoft.com/office/drawing/2014/main" id="{720B5E09-9D59-4361-8CFE-7F99EECD5B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35" t="9951" r="17140"/>
          <a:stretch/>
        </p:blipFill>
        <p:spPr bwMode="auto">
          <a:xfrm>
            <a:off x="4709378" y="1215483"/>
            <a:ext cx="3553677" cy="316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ED3F6C7C-E001-43F6-89CB-418009A0033D}"/>
              </a:ext>
            </a:extLst>
          </p:cNvPr>
          <p:cNvSpPr>
            <a:spLocks noChangeArrowheads="1"/>
          </p:cNvSpPr>
          <p:nvPr/>
        </p:nvSpPr>
        <p:spPr bwMode="auto">
          <a:xfrm>
            <a:off x="352425" y="784225"/>
            <a:ext cx="4219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dirty="0">
                <a:solidFill>
                  <a:srgbClr val="010066"/>
                </a:solidFill>
              </a:rPr>
              <a:t>This cordless drill </a:t>
            </a:r>
            <a:r>
              <a:rPr lang="en-GB" altLang="en-US" b="1" dirty="0">
                <a:solidFill>
                  <a:srgbClr val="286DA6"/>
                </a:solidFill>
              </a:rPr>
              <a:t>transfers</a:t>
            </a:r>
            <a:r>
              <a:rPr lang="en-GB" altLang="en-US" dirty="0">
                <a:solidFill>
                  <a:srgbClr val="010066"/>
                </a:solidFill>
              </a:rPr>
              <a:t> the chemical potential energy of the battery into kinetic energy, sound and heat. </a:t>
            </a:r>
          </a:p>
        </p:txBody>
      </p:sp>
      <p:sp>
        <p:nvSpPr>
          <p:cNvPr id="423940" name="Rectangle 4">
            <a:extLst>
              <a:ext uri="{FF2B5EF4-FFF2-40B4-BE49-F238E27FC236}">
                <a16:creationId xmlns:a16="http://schemas.microsoft.com/office/drawing/2014/main" id="{1BD98B0D-7A2F-4377-9574-ADE522C6256F}"/>
              </a:ext>
            </a:extLst>
          </p:cNvPr>
          <p:cNvSpPr>
            <a:spLocks noChangeArrowheads="1"/>
          </p:cNvSpPr>
          <p:nvPr/>
        </p:nvSpPr>
        <p:spPr bwMode="auto">
          <a:xfrm>
            <a:off x="352425" y="4741951"/>
            <a:ext cx="826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dirty="0">
                <a:solidFill>
                  <a:srgbClr val="010066"/>
                </a:solidFill>
              </a:rPr>
              <a:t>Appliances usually waste energy as sound and heat.</a:t>
            </a:r>
          </a:p>
        </p:txBody>
      </p:sp>
      <p:sp>
        <p:nvSpPr>
          <p:cNvPr id="32773" name="Rectangle 6">
            <a:extLst>
              <a:ext uri="{FF2B5EF4-FFF2-40B4-BE49-F238E27FC236}">
                <a16:creationId xmlns:a16="http://schemas.microsoft.com/office/drawing/2014/main" id="{88034A4E-3AE2-495A-AD7A-382BFCB53AF2}"/>
              </a:ext>
            </a:extLst>
          </p:cNvPr>
          <p:cNvSpPr>
            <a:spLocks noGrp="1" noChangeArrowheads="1"/>
          </p:cNvSpPr>
          <p:nvPr>
            <p:ph type="title"/>
          </p:nvPr>
        </p:nvSpPr>
        <p:spPr/>
        <p:txBody>
          <a:bodyPr/>
          <a:lstStyle/>
          <a:p>
            <a:r>
              <a:rPr lang="en-GB" altLang="en-US"/>
              <a:t>How is energy wasted?</a:t>
            </a:r>
          </a:p>
        </p:txBody>
      </p:sp>
      <p:sp>
        <p:nvSpPr>
          <p:cNvPr id="423947" name="Rectangle 11">
            <a:extLst>
              <a:ext uri="{FF2B5EF4-FFF2-40B4-BE49-F238E27FC236}">
                <a16:creationId xmlns:a16="http://schemas.microsoft.com/office/drawing/2014/main" id="{8765F865-C7EE-4325-9C38-0567D459A1CC}"/>
              </a:ext>
            </a:extLst>
          </p:cNvPr>
          <p:cNvSpPr>
            <a:spLocks noChangeArrowheads="1"/>
          </p:cNvSpPr>
          <p:nvPr/>
        </p:nvSpPr>
        <p:spPr bwMode="auto">
          <a:xfrm>
            <a:off x="352425" y="2472858"/>
            <a:ext cx="438684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kinetic energy can be used to do useful </a:t>
            </a:r>
            <a:r>
              <a:rPr lang="en-GB" altLang="en-US" b="1" dirty="0">
                <a:solidFill>
                  <a:srgbClr val="286DA6"/>
                </a:solidFill>
              </a:rPr>
              <a:t>work</a:t>
            </a:r>
            <a:r>
              <a:rPr lang="en-GB" altLang="en-US" dirty="0">
                <a:solidFill>
                  <a:srgbClr val="010066"/>
                </a:solidFill>
              </a:rPr>
              <a:t>, but the sound and heat cannot.</a:t>
            </a:r>
          </a:p>
        </p:txBody>
      </p:sp>
      <p:sp>
        <p:nvSpPr>
          <p:cNvPr id="423948" name="Rectangle 12">
            <a:extLst>
              <a:ext uri="{FF2B5EF4-FFF2-40B4-BE49-F238E27FC236}">
                <a16:creationId xmlns:a16="http://schemas.microsoft.com/office/drawing/2014/main" id="{AEA6C564-09BA-475B-B18E-29E1EE8AB80E}"/>
              </a:ext>
            </a:extLst>
          </p:cNvPr>
          <p:cNvSpPr>
            <a:spLocks noChangeArrowheads="1"/>
          </p:cNvSpPr>
          <p:nvPr/>
        </p:nvSpPr>
        <p:spPr bwMode="auto">
          <a:xfrm>
            <a:off x="352426" y="3791981"/>
            <a:ext cx="47436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 output energy that is not useful is called </a:t>
            </a:r>
            <a:r>
              <a:rPr lang="en-GB" altLang="en-US" b="1" dirty="0">
                <a:solidFill>
                  <a:srgbClr val="286DA6"/>
                </a:solidFill>
              </a:rPr>
              <a:t>wasted</a:t>
            </a:r>
            <a:r>
              <a:rPr lang="en-GB" altLang="en-US" dirty="0">
                <a:solidFill>
                  <a:srgbClr val="CC00CC"/>
                </a:solidFill>
              </a:rPr>
              <a:t> </a:t>
            </a:r>
            <a:r>
              <a:rPr lang="en-GB" altLang="en-US" dirty="0">
                <a:solidFill>
                  <a:srgbClr val="010066"/>
                </a:solidFill>
              </a:rPr>
              <a:t>energy.</a:t>
            </a:r>
          </a:p>
        </p:txBody>
      </p:sp>
      <p:sp>
        <p:nvSpPr>
          <p:cNvPr id="423949" name="Rectangle 13">
            <a:extLst>
              <a:ext uri="{FF2B5EF4-FFF2-40B4-BE49-F238E27FC236}">
                <a16:creationId xmlns:a16="http://schemas.microsoft.com/office/drawing/2014/main" id="{7846DF19-C05B-4B68-A605-27FD2E5134FB}"/>
              </a:ext>
            </a:extLst>
          </p:cNvPr>
          <p:cNvSpPr>
            <a:spLocks noChangeArrowheads="1"/>
          </p:cNvSpPr>
          <p:nvPr/>
        </p:nvSpPr>
        <p:spPr bwMode="auto">
          <a:xfrm>
            <a:off x="352425" y="5318125"/>
            <a:ext cx="8440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All electrical devices produce a small amount of heat </a:t>
            </a:r>
            <a:br>
              <a:rPr lang="en-GB" altLang="en-US" dirty="0">
                <a:solidFill>
                  <a:srgbClr val="010066"/>
                </a:solidFill>
              </a:rPr>
            </a:br>
            <a:r>
              <a:rPr lang="en-GB" altLang="en-US" dirty="0">
                <a:solidFill>
                  <a:srgbClr val="010066"/>
                </a:solidFill>
              </a:rPr>
              <a:t>energy when they are used, which is normally wasted.</a:t>
            </a:r>
          </a:p>
        </p:txBody>
      </p:sp>
      <p:pic>
        <p:nvPicPr>
          <p:cNvPr id="10" name="Picture 9">
            <a:extLst>
              <a:ext uri="{FF2B5EF4-FFF2-40B4-BE49-F238E27FC236}">
                <a16:creationId xmlns:a16="http://schemas.microsoft.com/office/drawing/2014/main" id="{A3E58DC5-17A5-42FB-8014-9DCF18186F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39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39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39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394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p:bldP spid="423947" grpId="0"/>
      <p:bldP spid="423948" grpId="0"/>
      <p:bldP spid="4239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A253163-0C8C-46CB-82C8-21DAE3BD31DA}"/>
              </a:ext>
            </a:extLst>
          </p:cNvPr>
          <p:cNvSpPr>
            <a:spLocks noChangeArrowheads="1"/>
          </p:cNvSpPr>
          <p:nvPr/>
        </p:nvSpPr>
        <p:spPr bwMode="auto">
          <a:xfrm>
            <a:off x="352425" y="784225"/>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If a device makes noise but is not designed to make noise, then energy is being </a:t>
            </a:r>
            <a:r>
              <a:rPr lang="en-GB" altLang="en-US" dirty="0"/>
              <a:t>wasted </a:t>
            </a:r>
            <a:r>
              <a:rPr lang="en-GB" altLang="en-US" dirty="0">
                <a:solidFill>
                  <a:srgbClr val="010066"/>
                </a:solidFill>
              </a:rPr>
              <a:t>as </a:t>
            </a:r>
            <a:r>
              <a:rPr lang="en-GB" altLang="en-US" b="1" dirty="0">
                <a:solidFill>
                  <a:srgbClr val="286DA6"/>
                </a:solidFill>
              </a:rPr>
              <a:t>sound</a:t>
            </a:r>
            <a:r>
              <a:rPr lang="en-GB" altLang="en-US" dirty="0">
                <a:solidFill>
                  <a:srgbClr val="010066"/>
                </a:solidFill>
              </a:rPr>
              <a:t>. </a:t>
            </a:r>
          </a:p>
        </p:txBody>
      </p:sp>
      <p:sp>
        <p:nvSpPr>
          <p:cNvPr id="33795" name="Text Box 3">
            <a:extLst>
              <a:ext uri="{FF2B5EF4-FFF2-40B4-BE49-F238E27FC236}">
                <a16:creationId xmlns:a16="http://schemas.microsoft.com/office/drawing/2014/main" id="{185682FB-359C-4641-ADB9-6D57D71D3BB9}"/>
              </a:ext>
            </a:extLst>
          </p:cNvPr>
          <p:cNvSpPr txBox="1">
            <a:spLocks noChangeArrowheads="1"/>
          </p:cNvSpPr>
          <p:nvPr/>
        </p:nvSpPr>
        <p:spPr bwMode="auto">
          <a:xfrm>
            <a:off x="352425" y="1624013"/>
            <a:ext cx="801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Examples of devices that waste energy as sound include: </a:t>
            </a:r>
          </a:p>
        </p:txBody>
      </p:sp>
      <p:sp>
        <p:nvSpPr>
          <p:cNvPr id="33796" name="Rectangle 15">
            <a:extLst>
              <a:ext uri="{FF2B5EF4-FFF2-40B4-BE49-F238E27FC236}">
                <a16:creationId xmlns:a16="http://schemas.microsoft.com/office/drawing/2014/main" id="{A3385875-539B-4CE4-A78E-9B16FE8A0016}"/>
              </a:ext>
            </a:extLst>
          </p:cNvPr>
          <p:cNvSpPr>
            <a:spLocks noGrp="1" noChangeArrowheads="1"/>
          </p:cNvSpPr>
          <p:nvPr>
            <p:ph type="title"/>
          </p:nvPr>
        </p:nvSpPr>
        <p:spPr/>
        <p:txBody>
          <a:bodyPr/>
          <a:lstStyle/>
          <a:p>
            <a:r>
              <a:rPr lang="en-GB" altLang="en-US"/>
              <a:t>Which devices waste energy as sound?</a:t>
            </a:r>
          </a:p>
        </p:txBody>
      </p:sp>
      <p:pic>
        <p:nvPicPr>
          <p:cNvPr id="373777" name="Picture 17">
            <a:extLst>
              <a:ext uri="{FF2B5EF4-FFF2-40B4-BE49-F238E27FC236}">
                <a16:creationId xmlns:a16="http://schemas.microsoft.com/office/drawing/2014/main" id="{D6DA3BF1-35D6-420E-87CA-D509FFC003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628" y="3407744"/>
            <a:ext cx="21868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81" name="Picture 21">
            <a:extLst>
              <a:ext uri="{FF2B5EF4-FFF2-40B4-BE49-F238E27FC236}">
                <a16:creationId xmlns:a16="http://schemas.microsoft.com/office/drawing/2014/main" id="{2A63657A-39BD-4E46-97EB-5B40A13D88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97349" y="3876675"/>
            <a:ext cx="1995814"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9" name="Picture 19">
            <a:extLst>
              <a:ext uri="{FF2B5EF4-FFF2-40B4-BE49-F238E27FC236}">
                <a16:creationId xmlns:a16="http://schemas.microsoft.com/office/drawing/2014/main" id="{BEAC1230-2FB5-4B6C-B2A4-74C53A4525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1347755">
            <a:off x="2811348" y="2248933"/>
            <a:ext cx="4664654" cy="175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80" name="Picture 20" descr="PC9_gfx_car">
            <a:extLst>
              <a:ext uri="{FF2B5EF4-FFF2-40B4-BE49-F238E27FC236}">
                <a16:creationId xmlns:a16="http://schemas.microsoft.com/office/drawing/2014/main" id="{CC67B7B1-9CDC-4BC2-866A-A1D3E05FA2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638" y="4421188"/>
            <a:ext cx="34004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B92CC87-D99D-41FC-AD9F-04E68DE6576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7377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7378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7377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7378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127" name="Picture 1079">
            <a:extLst>
              <a:ext uri="{FF2B5EF4-FFF2-40B4-BE49-F238E27FC236}">
                <a16:creationId xmlns:a16="http://schemas.microsoft.com/office/drawing/2014/main" id="{D58B5CEC-E392-4716-B151-7FA2CF9A99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06011">
            <a:off x="6079306" y="2531418"/>
            <a:ext cx="2198114" cy="173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055">
            <a:extLst>
              <a:ext uri="{FF2B5EF4-FFF2-40B4-BE49-F238E27FC236}">
                <a16:creationId xmlns:a16="http://schemas.microsoft.com/office/drawing/2014/main" id="{33CBAD7E-2927-448C-95C0-60AF3D5220F9}"/>
              </a:ext>
            </a:extLst>
          </p:cNvPr>
          <p:cNvSpPr>
            <a:spLocks noChangeArrowheads="1"/>
          </p:cNvSpPr>
          <p:nvPr/>
        </p:nvSpPr>
        <p:spPr bwMode="auto">
          <a:xfrm>
            <a:off x="352425" y="784225"/>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olidFill>
                  <a:srgbClr val="010066"/>
                </a:solidFill>
              </a:rPr>
              <a:t>If a device gets warm but it is not designed to get warm, then energy is wasted as </a:t>
            </a:r>
            <a:r>
              <a:rPr lang="en-GB" altLang="en-US" b="1">
                <a:solidFill>
                  <a:srgbClr val="286DA6"/>
                </a:solidFill>
              </a:rPr>
              <a:t>heat</a:t>
            </a:r>
            <a:r>
              <a:rPr lang="en-GB" altLang="en-US">
                <a:solidFill>
                  <a:srgbClr val="010066"/>
                </a:solidFill>
              </a:rPr>
              <a:t>.</a:t>
            </a:r>
          </a:p>
        </p:txBody>
      </p:sp>
      <p:sp>
        <p:nvSpPr>
          <p:cNvPr id="34820" name="Text Box 1056">
            <a:extLst>
              <a:ext uri="{FF2B5EF4-FFF2-40B4-BE49-F238E27FC236}">
                <a16:creationId xmlns:a16="http://schemas.microsoft.com/office/drawing/2014/main" id="{CF0639BC-0B80-4C60-BDD0-F6B9EC17E6E5}"/>
              </a:ext>
            </a:extLst>
          </p:cNvPr>
          <p:cNvSpPr txBox="1">
            <a:spLocks noChangeArrowheads="1"/>
          </p:cNvSpPr>
          <p:nvPr/>
        </p:nvSpPr>
        <p:spPr bwMode="auto">
          <a:xfrm>
            <a:off x="352425" y="1624013"/>
            <a:ext cx="832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Examples of devices that waste energy as heat include: </a:t>
            </a:r>
          </a:p>
        </p:txBody>
      </p:sp>
      <p:sp>
        <p:nvSpPr>
          <p:cNvPr id="34821" name="Rectangle 1077">
            <a:extLst>
              <a:ext uri="{FF2B5EF4-FFF2-40B4-BE49-F238E27FC236}">
                <a16:creationId xmlns:a16="http://schemas.microsoft.com/office/drawing/2014/main" id="{EB2509AD-203E-4BCD-BE83-0CFAEACFEDD8}"/>
              </a:ext>
            </a:extLst>
          </p:cNvPr>
          <p:cNvSpPr>
            <a:spLocks noGrp="1" noChangeArrowheads="1"/>
          </p:cNvSpPr>
          <p:nvPr>
            <p:ph type="title"/>
          </p:nvPr>
        </p:nvSpPr>
        <p:spPr/>
        <p:txBody>
          <a:bodyPr/>
          <a:lstStyle/>
          <a:p>
            <a:r>
              <a:rPr lang="en-GB" altLang="en-US"/>
              <a:t>Which devices waste energy as heat?</a:t>
            </a:r>
          </a:p>
        </p:txBody>
      </p:sp>
      <p:pic>
        <p:nvPicPr>
          <p:cNvPr id="131134" name="Picture 1086">
            <a:extLst>
              <a:ext uri="{FF2B5EF4-FFF2-40B4-BE49-F238E27FC236}">
                <a16:creationId xmlns:a16="http://schemas.microsoft.com/office/drawing/2014/main" id="{B5226A09-827D-4F17-B403-9C4A2955E0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53099" y="2403917"/>
            <a:ext cx="2280020" cy="199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36" name="Picture 1088">
            <a:extLst>
              <a:ext uri="{FF2B5EF4-FFF2-40B4-BE49-F238E27FC236}">
                <a16:creationId xmlns:a16="http://schemas.microsoft.com/office/drawing/2014/main" id="{8581F090-E260-48E5-853D-6AE580B2E95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19384328">
            <a:off x="661394" y="3487028"/>
            <a:ext cx="1694525" cy="257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35" name="Picture 1087" descr="PC9_gfx_car">
            <a:extLst>
              <a:ext uri="{FF2B5EF4-FFF2-40B4-BE49-F238E27FC236}">
                <a16:creationId xmlns:a16="http://schemas.microsoft.com/office/drawing/2014/main" id="{094CAAEA-1AB4-429C-91A6-8C632C1D1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554" y="4428745"/>
            <a:ext cx="2976562"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C35AC2A-DD9E-4C71-86FE-A7E689DB7F8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113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3113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311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3113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BD58E4D-725D-48CE-BC0E-D5EA8F2464EF}"/>
              </a:ext>
            </a:extLst>
          </p:cNvPr>
          <p:cNvSpPr>
            <a:spLocks noGrp="1" noChangeArrowheads="1"/>
          </p:cNvSpPr>
          <p:nvPr>
            <p:ph type="title"/>
          </p:nvPr>
        </p:nvSpPr>
        <p:spPr/>
        <p:txBody>
          <a:bodyPr/>
          <a:lstStyle/>
          <a:p>
            <a:r>
              <a:rPr lang="en-GB" altLang="en-US" dirty="0"/>
              <a:t>Which type of energy is wasted?</a:t>
            </a:r>
          </a:p>
        </p:txBody>
      </p:sp>
      <p:pic>
        <p:nvPicPr>
          <p:cNvPr id="7" name="Picture 6">
            <a:extLst>
              <a:ext uri="{FF2B5EF4-FFF2-40B4-BE49-F238E27FC236}">
                <a16:creationId xmlns:a16="http://schemas.microsoft.com/office/drawing/2014/main" id="{D2F333E9-7AF5-4AE1-9772-E0FA847F93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A6DA378-4B07-41F4-A35E-32B509DFC69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46DF490-96E3-41D5-B520-6C80AA1649C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F8635BA-1343-45FA-B3F2-20C2974D47B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A26DEBC8-D3F9-4FD0-B95F-AA1072A4A2C0}"/>
              </a:ext>
            </a:extLst>
          </p:cNvPr>
          <p:cNvSpPr>
            <a:spLocks noGrp="1"/>
          </p:cNvSpPr>
          <p:nvPr>
            <p:ph type="title"/>
          </p:nvPr>
        </p:nvSpPr>
        <p:spPr/>
        <p:txBody>
          <a:bodyPr/>
          <a:lstStyle/>
          <a:p>
            <a:r>
              <a:rPr lang="en-GB" altLang="en-US"/>
              <a:t>Reducing wasted energy</a:t>
            </a:r>
          </a:p>
        </p:txBody>
      </p:sp>
      <p:sp>
        <p:nvSpPr>
          <p:cNvPr id="36867" name="TextBox 3">
            <a:extLst>
              <a:ext uri="{FF2B5EF4-FFF2-40B4-BE49-F238E27FC236}">
                <a16:creationId xmlns:a16="http://schemas.microsoft.com/office/drawing/2014/main" id="{28C2B808-460F-4ABA-A7AB-C3B399FDC9EA}"/>
              </a:ext>
            </a:extLst>
          </p:cNvPr>
          <p:cNvSpPr txBox="1">
            <a:spLocks noChangeArrowheads="1"/>
          </p:cNvSpPr>
          <p:nvPr/>
        </p:nvSpPr>
        <p:spPr bwMode="auto">
          <a:xfrm>
            <a:off x="355600" y="784225"/>
            <a:ext cx="83535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Energy dissipated as </a:t>
            </a:r>
            <a:r>
              <a:rPr lang="en-GB" altLang="en-US" b="1" dirty="0">
                <a:solidFill>
                  <a:srgbClr val="286DA6"/>
                </a:solidFill>
              </a:rPr>
              <a:t>thermal energy</a:t>
            </a:r>
            <a:r>
              <a:rPr lang="en-GB" altLang="en-US" dirty="0"/>
              <a:t>, or </a:t>
            </a:r>
            <a:r>
              <a:rPr lang="en-GB" altLang="en-US" b="1" dirty="0">
                <a:solidFill>
                  <a:srgbClr val="286DA6"/>
                </a:solidFill>
              </a:rPr>
              <a:t>heat,</a:t>
            </a:r>
            <a:r>
              <a:rPr lang="en-GB" altLang="en-US" dirty="0"/>
              <a:t> is often not useful. It is not possible to stop energy being dissipated, but there are ways to </a:t>
            </a:r>
            <a:r>
              <a:rPr lang="en-GB" altLang="en-US" b="1" dirty="0">
                <a:solidFill>
                  <a:srgbClr val="286DA6"/>
                </a:solidFill>
              </a:rPr>
              <a:t>reduce</a:t>
            </a:r>
            <a:r>
              <a:rPr lang="en-GB" altLang="en-US" dirty="0"/>
              <a:t> the amount of energy wasted.   </a:t>
            </a:r>
          </a:p>
        </p:txBody>
      </p:sp>
      <p:sp>
        <p:nvSpPr>
          <p:cNvPr id="33796" name="TextBox 4">
            <a:extLst>
              <a:ext uri="{FF2B5EF4-FFF2-40B4-BE49-F238E27FC236}">
                <a16:creationId xmlns:a16="http://schemas.microsoft.com/office/drawing/2014/main" id="{5889F097-2F14-4697-83A9-EC9D4EFF9D6F}"/>
              </a:ext>
            </a:extLst>
          </p:cNvPr>
          <p:cNvSpPr txBox="1">
            <a:spLocks noChangeArrowheads="1"/>
          </p:cNvSpPr>
          <p:nvPr/>
        </p:nvSpPr>
        <p:spPr bwMode="auto">
          <a:xfrm>
            <a:off x="355600" y="2051169"/>
            <a:ext cx="8437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t>
            </a:r>
            <a:r>
              <a:rPr lang="en-GB" altLang="en-US" dirty="0">
                <a:sym typeface="Wingdings" panose="05000000000000000000" pitchFamily="2" charset="2"/>
              </a:rPr>
              <a:t>adding oil to t</a:t>
            </a:r>
            <a:r>
              <a:rPr lang="en-GB" altLang="en-US" dirty="0"/>
              <a:t>he gear chain on a bike will reduce the amount of energy wasted.</a:t>
            </a:r>
          </a:p>
        </p:txBody>
      </p:sp>
      <p:sp>
        <p:nvSpPr>
          <p:cNvPr id="33798" name="Rectangle 6">
            <a:extLst>
              <a:ext uri="{FF2B5EF4-FFF2-40B4-BE49-F238E27FC236}">
                <a16:creationId xmlns:a16="http://schemas.microsoft.com/office/drawing/2014/main" id="{4C1D415D-5F91-4F36-8B29-327E0B2A9326}"/>
              </a:ext>
            </a:extLst>
          </p:cNvPr>
          <p:cNvSpPr>
            <a:spLocks noChangeArrowheads="1"/>
          </p:cNvSpPr>
          <p:nvPr/>
        </p:nvSpPr>
        <p:spPr bwMode="auto">
          <a:xfrm>
            <a:off x="355600" y="4214813"/>
            <a:ext cx="3982224"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of that </a:t>
            </a:r>
            <a:r>
              <a:rPr lang="en-GB" altLang="en-US" b="1" dirty="0">
                <a:solidFill>
                  <a:srgbClr val="286DA6"/>
                </a:solidFill>
              </a:rPr>
              <a:t>kinetic energy</a:t>
            </a:r>
            <a:r>
              <a:rPr lang="en-GB" altLang="en-US" dirty="0"/>
              <a:t> is dissipated as heat. Adding a lubricant reduces friction and means that </a:t>
            </a:r>
            <a:r>
              <a:rPr lang="en-GB" altLang="en-US" b="1" dirty="0">
                <a:solidFill>
                  <a:srgbClr val="286DA6"/>
                </a:solidFill>
              </a:rPr>
              <a:t>less</a:t>
            </a:r>
            <a:r>
              <a:rPr lang="en-GB" altLang="en-US" dirty="0"/>
              <a:t> energy is wasted.</a:t>
            </a:r>
          </a:p>
        </p:txBody>
      </p:sp>
      <p:sp>
        <p:nvSpPr>
          <p:cNvPr id="33799" name="Rectangle 10">
            <a:extLst>
              <a:ext uri="{FF2B5EF4-FFF2-40B4-BE49-F238E27FC236}">
                <a16:creationId xmlns:a16="http://schemas.microsoft.com/office/drawing/2014/main" id="{669255A9-32E3-43FF-9A43-67628F0CC382}"/>
              </a:ext>
            </a:extLst>
          </p:cNvPr>
          <p:cNvSpPr>
            <a:spLocks noChangeArrowheads="1"/>
          </p:cNvSpPr>
          <p:nvPr/>
        </p:nvSpPr>
        <p:spPr bwMode="auto">
          <a:xfrm>
            <a:off x="355600" y="2948047"/>
            <a:ext cx="3824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Bike chains are used to transfer energy from the pedals to the wheels.</a:t>
            </a:r>
          </a:p>
        </p:txBody>
      </p:sp>
      <p:pic>
        <p:nvPicPr>
          <p:cNvPr id="33800" name="Picture 12" descr="Barnaby Chambers_89589685.jpg">
            <a:extLst>
              <a:ext uri="{FF2B5EF4-FFF2-40B4-BE49-F238E27FC236}">
                <a16:creationId xmlns:a16="http://schemas.microsoft.com/office/drawing/2014/main" id="{F6B4A3D0-679C-428A-B499-30BD9384EF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3001963"/>
            <a:ext cx="3811588"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DF0920-9902-4FE1-80CB-83DF2E197D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195C5A3C-2EE4-4227-B7B6-6763BCBCA77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5384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8" grpId="0"/>
      <p:bldP spid="337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A26DEBC8-D3F9-4FD0-B95F-AA1072A4A2C0}"/>
              </a:ext>
            </a:extLst>
          </p:cNvPr>
          <p:cNvSpPr>
            <a:spLocks noGrp="1"/>
          </p:cNvSpPr>
          <p:nvPr>
            <p:ph type="title"/>
          </p:nvPr>
        </p:nvSpPr>
        <p:spPr/>
        <p:txBody>
          <a:bodyPr/>
          <a:lstStyle/>
          <a:p>
            <a:r>
              <a:rPr lang="en-GB" altLang="en-US" dirty="0"/>
              <a:t>Designing a device to transfer energy</a:t>
            </a:r>
          </a:p>
        </p:txBody>
      </p:sp>
      <p:sp>
        <p:nvSpPr>
          <p:cNvPr id="36867" name="TextBox 3">
            <a:extLst>
              <a:ext uri="{FF2B5EF4-FFF2-40B4-BE49-F238E27FC236}">
                <a16:creationId xmlns:a16="http://schemas.microsoft.com/office/drawing/2014/main" id="{28C2B808-460F-4ABA-A7AB-C3B399FDC9EA}"/>
              </a:ext>
            </a:extLst>
          </p:cNvPr>
          <p:cNvSpPr txBox="1">
            <a:spLocks noChangeArrowheads="1"/>
          </p:cNvSpPr>
          <p:nvPr/>
        </p:nvSpPr>
        <p:spPr bwMode="auto">
          <a:xfrm>
            <a:off x="355600" y="784225"/>
            <a:ext cx="8093075" cy="1200329"/>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Design a device that converts energy from one form to another. Evaluate your design and refine it to improve the efficiency of the device.</a:t>
            </a:r>
          </a:p>
        </p:txBody>
      </p:sp>
      <p:sp>
        <p:nvSpPr>
          <p:cNvPr id="10" name="Text Box 9">
            <a:extLst>
              <a:ext uri="{FF2B5EF4-FFF2-40B4-BE49-F238E27FC236}">
                <a16:creationId xmlns:a16="http://schemas.microsoft.com/office/drawing/2014/main" id="{5BDF1CB8-8B5B-4625-A169-44C1D86C5439}"/>
              </a:ext>
            </a:extLst>
          </p:cNvPr>
          <p:cNvSpPr txBox="1">
            <a:spLocks noChangeArrowheads="1"/>
          </p:cNvSpPr>
          <p:nvPr/>
        </p:nvSpPr>
        <p:spPr bwMode="auto">
          <a:xfrm>
            <a:off x="357188" y="2107232"/>
            <a:ext cx="8447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You should consider the following questions when creating and evaluating your design:</a:t>
            </a:r>
          </a:p>
        </p:txBody>
      </p:sp>
      <p:sp>
        <p:nvSpPr>
          <p:cNvPr id="11" name="Text Box 34">
            <a:extLst>
              <a:ext uri="{FF2B5EF4-FFF2-40B4-BE49-F238E27FC236}">
                <a16:creationId xmlns:a16="http://schemas.microsoft.com/office/drawing/2014/main" id="{9F8D8587-C435-47D9-8FF4-010454BC29B0}"/>
              </a:ext>
            </a:extLst>
          </p:cNvPr>
          <p:cNvSpPr txBox="1">
            <a:spLocks noChangeArrowheads="1"/>
          </p:cNvSpPr>
          <p:nvPr/>
        </p:nvSpPr>
        <p:spPr bwMode="auto">
          <a:xfrm>
            <a:off x="825542" y="3054336"/>
            <a:ext cx="6483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How will the device work?</a:t>
            </a:r>
          </a:p>
        </p:txBody>
      </p:sp>
      <p:sp>
        <p:nvSpPr>
          <p:cNvPr id="12" name="Rectangle 49">
            <a:extLst>
              <a:ext uri="{FF2B5EF4-FFF2-40B4-BE49-F238E27FC236}">
                <a16:creationId xmlns:a16="http://schemas.microsoft.com/office/drawing/2014/main" id="{7C0EBB99-0558-4E03-9377-6BB001A23716}"/>
              </a:ext>
            </a:extLst>
          </p:cNvPr>
          <p:cNvSpPr>
            <a:spLocks noChangeArrowheads="1"/>
          </p:cNvSpPr>
          <p:nvPr/>
        </p:nvSpPr>
        <p:spPr bwMode="auto">
          <a:xfrm>
            <a:off x="825541" y="3632108"/>
            <a:ext cx="6210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What are the input and output energies?</a:t>
            </a:r>
          </a:p>
        </p:txBody>
      </p:sp>
      <p:sp>
        <p:nvSpPr>
          <p:cNvPr id="13" name="Rectangle 49">
            <a:extLst>
              <a:ext uri="{FF2B5EF4-FFF2-40B4-BE49-F238E27FC236}">
                <a16:creationId xmlns:a16="http://schemas.microsoft.com/office/drawing/2014/main" id="{475A8797-06E3-4187-90B3-1C0F0BAD9213}"/>
              </a:ext>
            </a:extLst>
          </p:cNvPr>
          <p:cNvSpPr>
            <a:spLocks noChangeArrowheads="1"/>
          </p:cNvSpPr>
          <p:nvPr/>
        </p:nvSpPr>
        <p:spPr bwMode="auto">
          <a:xfrm>
            <a:off x="825542" y="4209880"/>
            <a:ext cx="62108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What constraints need to be considered in your design? (e.g., cost, sustainability)</a:t>
            </a:r>
          </a:p>
        </p:txBody>
      </p:sp>
      <p:sp>
        <p:nvSpPr>
          <p:cNvPr id="14" name="Rectangle 49">
            <a:extLst>
              <a:ext uri="{FF2B5EF4-FFF2-40B4-BE49-F238E27FC236}">
                <a16:creationId xmlns:a16="http://schemas.microsoft.com/office/drawing/2014/main" id="{0CA57BDE-BC3A-40C0-9DEC-D6C147857B9E}"/>
              </a:ext>
            </a:extLst>
          </p:cNvPr>
          <p:cNvSpPr>
            <a:spLocks noChangeArrowheads="1"/>
          </p:cNvSpPr>
          <p:nvPr/>
        </p:nvSpPr>
        <p:spPr bwMode="auto">
          <a:xfrm>
            <a:off x="825542" y="5734757"/>
            <a:ext cx="56867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How can the amount of energy wasted by the device be reduced?</a:t>
            </a:r>
          </a:p>
        </p:txBody>
      </p:sp>
      <p:sp>
        <p:nvSpPr>
          <p:cNvPr id="15" name="Rectangle 49">
            <a:extLst>
              <a:ext uri="{FF2B5EF4-FFF2-40B4-BE49-F238E27FC236}">
                <a16:creationId xmlns:a16="http://schemas.microsoft.com/office/drawing/2014/main" id="{D61F49B8-2575-4EC1-9559-3344441C57B9}"/>
              </a:ext>
            </a:extLst>
          </p:cNvPr>
          <p:cNvSpPr>
            <a:spLocks noChangeArrowheads="1"/>
          </p:cNvSpPr>
          <p:nvPr/>
        </p:nvSpPr>
        <p:spPr bwMode="auto">
          <a:xfrm>
            <a:off x="825542" y="5156984"/>
            <a:ext cx="621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30000"/>
              </a:spcBef>
              <a:buClr>
                <a:srgbClr val="286DA6"/>
              </a:buClr>
              <a:buFont typeface="Wingdings" panose="05000000000000000000" pitchFamily="2" charset="2"/>
              <a:buChar char="l"/>
            </a:pPr>
            <a:r>
              <a:rPr lang="en-GB" altLang="en-US" dirty="0">
                <a:solidFill>
                  <a:srgbClr val="010066"/>
                </a:solidFill>
                <a:sym typeface="Wingdings" panose="05000000000000000000" pitchFamily="2" charset="2"/>
              </a:rPr>
              <a:t>How does the device waste energy?</a:t>
            </a:r>
          </a:p>
        </p:txBody>
      </p:sp>
      <p:pic>
        <p:nvPicPr>
          <p:cNvPr id="16" name="Picture 15" descr="notes_icon">
            <a:extLst>
              <a:ext uri="{FF2B5EF4-FFF2-40B4-BE49-F238E27FC236}">
                <a16:creationId xmlns:a16="http://schemas.microsoft.com/office/drawing/2014/main" id="{27EDF0B8-B4C8-4184-8AD5-38F7CD78BD28}"/>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8" descr="Generators_windturbine">
            <a:extLst>
              <a:ext uri="{FF2B5EF4-FFF2-40B4-BE49-F238E27FC236}">
                <a16:creationId xmlns:a16="http://schemas.microsoft.com/office/drawing/2014/main" id="{E7BE9E7C-FB95-43B8-924A-0D189C6C4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610" y="3450091"/>
            <a:ext cx="2437176" cy="300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AB88AC7B-D604-4491-A19B-7A6E13005D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514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114EFCEF-5950-4601-BFF4-CDB11CE41A13}"/>
              </a:ext>
            </a:extLst>
          </p:cNvPr>
          <p:cNvSpPr>
            <a:spLocks noGrp="1"/>
          </p:cNvSpPr>
          <p:nvPr>
            <p:ph type="title"/>
          </p:nvPr>
        </p:nvSpPr>
        <p:spPr/>
        <p:txBody>
          <a:bodyPr/>
          <a:lstStyle/>
          <a:p>
            <a:r>
              <a:rPr lang="en-GB" altLang="en-US" dirty="0"/>
              <a:t>What is energy?</a:t>
            </a:r>
          </a:p>
        </p:txBody>
      </p:sp>
      <p:sp>
        <p:nvSpPr>
          <p:cNvPr id="23555" name="TextBox 4">
            <a:extLst>
              <a:ext uri="{FF2B5EF4-FFF2-40B4-BE49-F238E27FC236}">
                <a16:creationId xmlns:a16="http://schemas.microsoft.com/office/drawing/2014/main" id="{AE7562E5-F2D3-4C37-9B44-9FA9B5ACDD5C}"/>
              </a:ext>
            </a:extLst>
          </p:cNvPr>
          <p:cNvSpPr txBox="1">
            <a:spLocks noChangeArrowheads="1"/>
          </p:cNvSpPr>
          <p:nvPr/>
        </p:nvSpPr>
        <p:spPr bwMode="auto">
          <a:xfrm>
            <a:off x="354012" y="784225"/>
            <a:ext cx="84391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Energy is a quantity associated with the </a:t>
            </a:r>
            <a:r>
              <a:rPr lang="en-GB" altLang="en-US" b="1" dirty="0">
                <a:solidFill>
                  <a:srgbClr val="286DA6"/>
                </a:solidFill>
                <a:cs typeface="Arial" panose="020B0604020202020204" pitchFamily="34" charset="0"/>
              </a:rPr>
              <a:t>motion</a:t>
            </a:r>
            <a:r>
              <a:rPr lang="en-GB" altLang="en-US" dirty="0">
                <a:cs typeface="Arial" panose="020B0604020202020204" pitchFamily="34" charset="0"/>
              </a:rPr>
              <a:t> of a system, or parts of a system, and with the </a:t>
            </a:r>
            <a:r>
              <a:rPr lang="en-GB" altLang="en-US" b="1" dirty="0">
                <a:solidFill>
                  <a:srgbClr val="286DA6"/>
                </a:solidFill>
                <a:cs typeface="Arial" panose="020B0604020202020204" pitchFamily="34" charset="0"/>
              </a:rPr>
              <a:t>interactions</a:t>
            </a:r>
            <a:r>
              <a:rPr lang="en-GB" altLang="en-US" dirty="0">
                <a:cs typeface="Arial" panose="020B0604020202020204" pitchFamily="34" charset="0"/>
              </a:rPr>
              <a:t> between parts of a system or between a system and a field.</a:t>
            </a:r>
          </a:p>
        </p:txBody>
      </p:sp>
      <p:sp>
        <p:nvSpPr>
          <p:cNvPr id="17" name="Text Box 3">
            <a:extLst>
              <a:ext uri="{FF2B5EF4-FFF2-40B4-BE49-F238E27FC236}">
                <a16:creationId xmlns:a16="http://schemas.microsoft.com/office/drawing/2014/main" id="{0E38011B-EBBB-4AFF-B634-35822747A5AA}"/>
              </a:ext>
            </a:extLst>
          </p:cNvPr>
          <p:cNvSpPr txBox="1">
            <a:spLocks noChangeArrowheads="1"/>
          </p:cNvSpPr>
          <p:nvPr/>
        </p:nvSpPr>
        <p:spPr bwMode="auto">
          <a:xfrm>
            <a:off x="358775" y="2313982"/>
            <a:ext cx="84343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cs typeface="Arial" panose="020B0604020202020204" pitchFamily="34" charset="0"/>
              </a:rPr>
              <a:t>Energy due to motion is called </a:t>
            </a:r>
            <a:r>
              <a:rPr lang="en-US" altLang="en-US" b="1" dirty="0">
                <a:solidFill>
                  <a:srgbClr val="286DA6"/>
                </a:solidFill>
                <a:cs typeface="Arial" panose="020B0604020202020204" pitchFamily="34" charset="0"/>
              </a:rPr>
              <a:t>kinetic</a:t>
            </a:r>
            <a:r>
              <a:rPr lang="en-US" altLang="en-US" dirty="0">
                <a:solidFill>
                  <a:srgbClr val="010066"/>
                </a:solidFill>
                <a:cs typeface="Arial" panose="020B0604020202020204" pitchFamily="34" charset="0"/>
              </a:rPr>
              <a:t> energy. A moving object has kinetic energy. The particles that make up objects also contain kinetic energy. We experience the kinetic energy of particles as the </a:t>
            </a:r>
            <a:r>
              <a:rPr lang="en-US" altLang="en-US" b="1" dirty="0">
                <a:solidFill>
                  <a:srgbClr val="286DA6"/>
                </a:solidFill>
                <a:cs typeface="Arial" panose="020B0604020202020204" pitchFamily="34" charset="0"/>
              </a:rPr>
              <a:t>thermal</a:t>
            </a:r>
            <a:r>
              <a:rPr lang="en-US" altLang="en-US" dirty="0">
                <a:solidFill>
                  <a:srgbClr val="010066"/>
                </a:solidFill>
                <a:cs typeface="Arial" panose="020B0604020202020204" pitchFamily="34" charset="0"/>
              </a:rPr>
              <a:t> energy of an object.</a:t>
            </a:r>
          </a:p>
        </p:txBody>
      </p:sp>
      <p:sp>
        <p:nvSpPr>
          <p:cNvPr id="53" name="Rectangle 52">
            <a:extLst>
              <a:ext uri="{FF2B5EF4-FFF2-40B4-BE49-F238E27FC236}">
                <a16:creationId xmlns:a16="http://schemas.microsoft.com/office/drawing/2014/main" id="{7610EE44-2610-47C9-8375-DD3CA5F28FF0}"/>
              </a:ext>
            </a:extLst>
          </p:cNvPr>
          <p:cNvSpPr>
            <a:spLocks noChangeArrowheads="1"/>
          </p:cNvSpPr>
          <p:nvPr/>
        </p:nvSpPr>
        <p:spPr bwMode="auto">
          <a:xfrm>
            <a:off x="358777" y="4213070"/>
            <a:ext cx="5372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An object that has a position in a field (for example, a gravitational field) stores </a:t>
            </a:r>
            <a:r>
              <a:rPr lang="en-GB" altLang="en-US" b="1" dirty="0">
                <a:solidFill>
                  <a:srgbClr val="286DA6"/>
                </a:solidFill>
                <a:cs typeface="Arial" panose="020B0604020202020204" pitchFamily="34" charset="0"/>
              </a:rPr>
              <a:t>potential </a:t>
            </a:r>
            <a:r>
              <a:rPr lang="en-GB" altLang="en-US" dirty="0">
                <a:cs typeface="Arial" panose="020B0604020202020204" pitchFamily="34" charset="0"/>
              </a:rPr>
              <a:t>energy. The particles in an object have potential energy due to the bonds holding them together.</a:t>
            </a:r>
          </a:p>
        </p:txBody>
      </p:sp>
      <p:pic>
        <p:nvPicPr>
          <p:cNvPr id="22" name="Picture 21">
            <a:extLst>
              <a:ext uri="{FF2B5EF4-FFF2-40B4-BE49-F238E27FC236}">
                <a16:creationId xmlns:a16="http://schemas.microsoft.com/office/drawing/2014/main" id="{489E871F-8EAD-4C67-97AD-C36FC2A52C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013C210C-8429-4697-A22A-1F7261049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1" y="4262045"/>
            <a:ext cx="2804958" cy="1762307"/>
          </a:xfrm>
          <a:prstGeom prst="rect">
            <a:avLst/>
          </a:prstGeom>
        </p:spPr>
      </p:pic>
      <p:pic>
        <p:nvPicPr>
          <p:cNvPr id="9" name="Picture 8">
            <a:extLst>
              <a:ext uri="{FF2B5EF4-FFF2-40B4-BE49-F238E27FC236}">
                <a16:creationId xmlns:a16="http://schemas.microsoft.com/office/drawing/2014/main" id="{C57BDA0D-FA79-49C8-95E5-C0233EBD6E7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114EFCEF-5950-4601-BFF4-CDB11CE41A13}"/>
              </a:ext>
            </a:extLst>
          </p:cNvPr>
          <p:cNvSpPr>
            <a:spLocks noGrp="1"/>
          </p:cNvSpPr>
          <p:nvPr>
            <p:ph type="title"/>
          </p:nvPr>
        </p:nvSpPr>
        <p:spPr/>
        <p:txBody>
          <a:bodyPr/>
          <a:lstStyle/>
          <a:p>
            <a:r>
              <a:rPr lang="en-GB" altLang="en-US"/>
              <a:t>Energy can be stored</a:t>
            </a:r>
          </a:p>
        </p:txBody>
      </p:sp>
      <p:sp>
        <p:nvSpPr>
          <p:cNvPr id="23555" name="TextBox 4">
            <a:extLst>
              <a:ext uri="{FF2B5EF4-FFF2-40B4-BE49-F238E27FC236}">
                <a16:creationId xmlns:a16="http://schemas.microsoft.com/office/drawing/2014/main" id="{AE7562E5-F2D3-4C37-9B44-9FA9B5ACDD5C}"/>
              </a:ext>
            </a:extLst>
          </p:cNvPr>
          <p:cNvSpPr txBox="1">
            <a:spLocks noChangeArrowheads="1"/>
          </p:cNvSpPr>
          <p:nvPr/>
        </p:nvSpPr>
        <p:spPr bwMode="auto">
          <a:xfrm>
            <a:off x="354012" y="784225"/>
            <a:ext cx="8439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cs typeface="Arial" panose="020B0604020202020204" pitchFamily="34" charset="0"/>
              </a:rPr>
              <a:t>The energy of a system can be stored in different ways:</a:t>
            </a:r>
            <a:r>
              <a:rPr lang="en-GB" altLang="en-US" dirty="0">
                <a:cs typeface="Arial" panose="020B0604020202020204" pitchFamily="34" charset="0"/>
              </a:rPr>
              <a:t> </a:t>
            </a:r>
          </a:p>
        </p:txBody>
      </p:sp>
      <p:sp>
        <p:nvSpPr>
          <p:cNvPr id="18" name="Simplified Text Shape 1">
            <a:extLst>
              <a:ext uri="{FF2B5EF4-FFF2-40B4-BE49-F238E27FC236}">
                <a16:creationId xmlns:a16="http://schemas.microsoft.com/office/drawing/2014/main" id="{38B1340A-7E7B-4D5E-85CB-4B9FC7B10354}"/>
              </a:ext>
            </a:extLst>
          </p:cNvPr>
          <p:cNvSpPr txBox="1">
            <a:spLocks noChangeArrowheads="1"/>
          </p:cNvSpPr>
          <p:nvPr/>
        </p:nvSpPr>
        <p:spPr bwMode="auto">
          <a:xfrm>
            <a:off x="566545" y="1826476"/>
            <a:ext cx="8439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thermal:</a:t>
            </a:r>
            <a:r>
              <a:rPr lang="en-US" altLang="en-US" dirty="0">
                <a:cs typeface="Arial" panose="020B0604020202020204" pitchFamily="34" charset="0"/>
              </a:rPr>
              <a:t> the kinetic energy of particles in a system</a:t>
            </a:r>
          </a:p>
        </p:txBody>
      </p:sp>
      <p:sp>
        <p:nvSpPr>
          <p:cNvPr id="19" name="Simplified Text Shape 4">
            <a:extLst>
              <a:ext uri="{FF2B5EF4-FFF2-40B4-BE49-F238E27FC236}">
                <a16:creationId xmlns:a16="http://schemas.microsoft.com/office/drawing/2014/main" id="{C503FAA2-F9C4-4111-961E-197678BDB251}"/>
              </a:ext>
            </a:extLst>
          </p:cNvPr>
          <p:cNvSpPr txBox="1">
            <a:spLocks noChangeArrowheads="1"/>
          </p:cNvSpPr>
          <p:nvPr/>
        </p:nvSpPr>
        <p:spPr bwMode="auto">
          <a:xfrm>
            <a:off x="566543" y="3237762"/>
            <a:ext cx="84335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elastic potential:</a:t>
            </a:r>
            <a:r>
              <a:rPr lang="en-US" altLang="en-US" dirty="0">
                <a:cs typeface="Arial" panose="020B0604020202020204" pitchFamily="34" charset="0"/>
              </a:rPr>
              <a:t> the energy stored by an elastic object such as a spring</a:t>
            </a:r>
          </a:p>
        </p:txBody>
      </p:sp>
      <p:sp>
        <p:nvSpPr>
          <p:cNvPr id="20" name="Simplified Text Shape 5">
            <a:extLst>
              <a:ext uri="{FF2B5EF4-FFF2-40B4-BE49-F238E27FC236}">
                <a16:creationId xmlns:a16="http://schemas.microsoft.com/office/drawing/2014/main" id="{9C8ED0E5-67E7-47BA-8D19-C7FD9FA84A0A}"/>
              </a:ext>
            </a:extLst>
          </p:cNvPr>
          <p:cNvSpPr txBox="1">
            <a:spLocks noChangeArrowheads="1"/>
          </p:cNvSpPr>
          <p:nvPr/>
        </p:nvSpPr>
        <p:spPr bwMode="auto">
          <a:xfrm>
            <a:off x="566544" y="2347453"/>
            <a:ext cx="8170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gravitational potential: </a:t>
            </a:r>
            <a:r>
              <a:rPr lang="en-US" altLang="en-US" dirty="0">
                <a:cs typeface="Arial" panose="020B0604020202020204" pitchFamily="34" charset="0"/>
              </a:rPr>
              <a:t>the energy stored in a gravitational field</a:t>
            </a:r>
          </a:p>
        </p:txBody>
      </p:sp>
      <p:sp>
        <p:nvSpPr>
          <p:cNvPr id="21" name="Simplified Text Shape 6">
            <a:extLst>
              <a:ext uri="{FF2B5EF4-FFF2-40B4-BE49-F238E27FC236}">
                <a16:creationId xmlns:a16="http://schemas.microsoft.com/office/drawing/2014/main" id="{D58EFF82-1B23-455F-BF8B-4BB1F1179104}"/>
              </a:ext>
            </a:extLst>
          </p:cNvPr>
          <p:cNvSpPr txBox="1">
            <a:spLocks noChangeArrowheads="1"/>
          </p:cNvSpPr>
          <p:nvPr/>
        </p:nvSpPr>
        <p:spPr bwMode="auto">
          <a:xfrm>
            <a:off x="566545" y="1305202"/>
            <a:ext cx="815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kinetic: </a:t>
            </a:r>
            <a:r>
              <a:rPr lang="en-US" altLang="en-US" dirty="0">
                <a:cs typeface="Arial" panose="020B0604020202020204" pitchFamily="34" charset="0"/>
              </a:rPr>
              <a:t>the energy of a moving system</a:t>
            </a:r>
          </a:p>
        </p:txBody>
      </p:sp>
      <p:sp>
        <p:nvSpPr>
          <p:cNvPr id="45" name="Simplified Text Shape 7">
            <a:extLst>
              <a:ext uri="{FF2B5EF4-FFF2-40B4-BE49-F238E27FC236}">
                <a16:creationId xmlns:a16="http://schemas.microsoft.com/office/drawing/2014/main" id="{ABEBDA23-8C94-44BA-B9E3-77F387E3C04E}"/>
              </a:ext>
            </a:extLst>
          </p:cNvPr>
          <p:cNvSpPr txBox="1">
            <a:spLocks noChangeArrowheads="1"/>
          </p:cNvSpPr>
          <p:nvPr/>
        </p:nvSpPr>
        <p:spPr bwMode="auto">
          <a:xfrm>
            <a:off x="566544" y="4128071"/>
            <a:ext cx="8433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magnetic potential: </a:t>
            </a:r>
            <a:r>
              <a:rPr lang="en-US" altLang="en-US" dirty="0">
                <a:cs typeface="Arial" panose="020B0604020202020204" pitchFamily="34" charset="0"/>
              </a:rPr>
              <a:t>the energy stored in a magnetic field</a:t>
            </a:r>
          </a:p>
        </p:txBody>
      </p:sp>
      <p:sp>
        <p:nvSpPr>
          <p:cNvPr id="46" name="Simplified Text Shape 3">
            <a:extLst>
              <a:ext uri="{FF2B5EF4-FFF2-40B4-BE49-F238E27FC236}">
                <a16:creationId xmlns:a16="http://schemas.microsoft.com/office/drawing/2014/main" id="{5D99288E-4D43-44C8-9D79-FEF337E8D9B2}"/>
              </a:ext>
            </a:extLst>
          </p:cNvPr>
          <p:cNvSpPr txBox="1">
            <a:spLocks noChangeArrowheads="1"/>
          </p:cNvSpPr>
          <p:nvPr/>
        </p:nvSpPr>
        <p:spPr bwMode="auto">
          <a:xfrm>
            <a:off x="560986" y="4649048"/>
            <a:ext cx="8136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electric potential: </a:t>
            </a:r>
            <a:r>
              <a:rPr lang="en-US" altLang="en-US" dirty="0">
                <a:cs typeface="Arial" panose="020B0604020202020204" pitchFamily="34" charset="0"/>
              </a:rPr>
              <a:t>the energy stored in an electric field</a:t>
            </a:r>
          </a:p>
        </p:txBody>
      </p:sp>
      <p:sp>
        <p:nvSpPr>
          <p:cNvPr id="51" name="Simplified Text Shape 8">
            <a:extLst>
              <a:ext uri="{FF2B5EF4-FFF2-40B4-BE49-F238E27FC236}">
                <a16:creationId xmlns:a16="http://schemas.microsoft.com/office/drawing/2014/main" id="{D01B88D5-3AE5-4CE6-9CE0-23A482D48EE1}"/>
              </a:ext>
            </a:extLst>
          </p:cNvPr>
          <p:cNvSpPr txBox="1">
            <a:spLocks noChangeArrowheads="1"/>
          </p:cNvSpPr>
          <p:nvPr/>
        </p:nvSpPr>
        <p:spPr bwMode="auto">
          <a:xfrm>
            <a:off x="560987" y="5170025"/>
            <a:ext cx="8439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chemical potential:</a:t>
            </a:r>
            <a:r>
              <a:rPr lang="en-US" altLang="en-US" dirty="0">
                <a:cs typeface="Arial" panose="020B0604020202020204" pitchFamily="34" charset="0"/>
              </a:rPr>
              <a:t> the energy stored in chemical bonds </a:t>
            </a:r>
          </a:p>
        </p:txBody>
      </p:sp>
      <p:sp>
        <p:nvSpPr>
          <p:cNvPr id="52" name="Simplified Text Shape 9">
            <a:extLst>
              <a:ext uri="{FF2B5EF4-FFF2-40B4-BE49-F238E27FC236}">
                <a16:creationId xmlns:a16="http://schemas.microsoft.com/office/drawing/2014/main" id="{B2A4569C-1CDC-4ADE-B3C8-E89F175E0DE4}"/>
              </a:ext>
            </a:extLst>
          </p:cNvPr>
          <p:cNvSpPr txBox="1">
            <a:spLocks noChangeArrowheads="1"/>
          </p:cNvSpPr>
          <p:nvPr/>
        </p:nvSpPr>
        <p:spPr bwMode="auto">
          <a:xfrm>
            <a:off x="566541" y="5690999"/>
            <a:ext cx="8521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b="1" dirty="0">
                <a:solidFill>
                  <a:srgbClr val="286DA6"/>
                </a:solidFill>
                <a:cs typeface="Arial" panose="020B0604020202020204" pitchFamily="34" charset="0"/>
              </a:rPr>
              <a:t>nuclear potential: </a:t>
            </a:r>
            <a:r>
              <a:rPr lang="en-US" altLang="en-US" dirty="0">
                <a:cs typeface="Arial" panose="020B0604020202020204" pitchFamily="34" charset="0"/>
              </a:rPr>
              <a:t>the energy stored in an atom’s nucleus.</a:t>
            </a:r>
          </a:p>
        </p:txBody>
      </p:sp>
      <p:pic>
        <p:nvPicPr>
          <p:cNvPr id="22" name="Picture 21">
            <a:extLst>
              <a:ext uri="{FF2B5EF4-FFF2-40B4-BE49-F238E27FC236}">
                <a16:creationId xmlns:a16="http://schemas.microsoft.com/office/drawing/2014/main" id="{489E871F-8EAD-4C67-97AD-C36FC2A52C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12" descr="notes_icon">
            <a:extLst>
              <a:ext uri="{FF2B5EF4-FFF2-40B4-BE49-F238E27FC236}">
                <a16:creationId xmlns:a16="http://schemas.microsoft.com/office/drawing/2014/main" id="{7985CB53-B41A-488D-AAD1-6644A94EE39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172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
                                            <p:txEl>
                                              <p:pRg st="0" end="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CAEF7ABD-401D-432B-B5FA-C22CBD53EA76}"/>
              </a:ext>
            </a:extLst>
          </p:cNvPr>
          <p:cNvSpPr>
            <a:spLocks noGrp="1"/>
          </p:cNvSpPr>
          <p:nvPr>
            <p:ph type="title"/>
          </p:nvPr>
        </p:nvSpPr>
        <p:spPr/>
        <p:txBody>
          <a:bodyPr/>
          <a:lstStyle/>
          <a:p>
            <a:r>
              <a:rPr lang="en-GB" altLang="en-US" dirty="0"/>
              <a:t>Energy can be transferred</a:t>
            </a:r>
          </a:p>
        </p:txBody>
      </p:sp>
      <p:sp>
        <p:nvSpPr>
          <p:cNvPr id="25603" name="TextBox 4">
            <a:extLst>
              <a:ext uri="{FF2B5EF4-FFF2-40B4-BE49-F238E27FC236}">
                <a16:creationId xmlns:a16="http://schemas.microsoft.com/office/drawing/2014/main" id="{78E4F82A-D9D6-43F2-8501-FC111C14E729}"/>
              </a:ext>
            </a:extLst>
          </p:cNvPr>
          <p:cNvSpPr txBox="1">
            <a:spLocks noChangeArrowheads="1"/>
          </p:cNvSpPr>
          <p:nvPr/>
        </p:nvSpPr>
        <p:spPr bwMode="auto">
          <a:xfrm>
            <a:off x="354013" y="784225"/>
            <a:ext cx="84502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The total energy stored in a system is not something we can observe or measure, but we can measure the </a:t>
            </a:r>
            <a:r>
              <a:rPr lang="en-GB" altLang="en-US" b="1" dirty="0">
                <a:solidFill>
                  <a:srgbClr val="286DA6"/>
                </a:solidFill>
                <a:cs typeface="Arial" panose="020B0604020202020204" pitchFamily="34" charset="0"/>
              </a:rPr>
              <a:t>change</a:t>
            </a:r>
            <a:r>
              <a:rPr lang="en-GB" altLang="en-US" dirty="0">
                <a:cs typeface="Arial" panose="020B0604020202020204" pitchFamily="34" charset="0"/>
              </a:rPr>
              <a:t> in the energy stored when energy is </a:t>
            </a:r>
            <a:r>
              <a:rPr lang="en-GB" altLang="en-US" b="1" dirty="0">
                <a:solidFill>
                  <a:srgbClr val="286DA6"/>
                </a:solidFill>
                <a:cs typeface="Arial" panose="020B0604020202020204" pitchFamily="34" charset="0"/>
              </a:rPr>
              <a:t>transferred</a:t>
            </a:r>
            <a:r>
              <a:rPr lang="en-GB" altLang="en-US" dirty="0">
                <a:cs typeface="Arial" panose="020B0604020202020204" pitchFamily="34" charset="0"/>
              </a:rPr>
              <a:t> to or from the system or transferred to a different form. Energy can be transferred in different ways:</a:t>
            </a:r>
          </a:p>
        </p:txBody>
      </p:sp>
      <p:sp>
        <p:nvSpPr>
          <p:cNvPr id="14" name="Simplified Text Shape 2">
            <a:extLst>
              <a:ext uri="{FF2B5EF4-FFF2-40B4-BE49-F238E27FC236}">
                <a16:creationId xmlns:a16="http://schemas.microsoft.com/office/drawing/2014/main" id="{BBD76B44-E7F3-4573-A3AE-6A99E735B153}"/>
              </a:ext>
            </a:extLst>
          </p:cNvPr>
          <p:cNvSpPr txBox="1">
            <a:spLocks noChangeArrowheads="1"/>
          </p:cNvSpPr>
          <p:nvPr/>
        </p:nvSpPr>
        <p:spPr bwMode="auto">
          <a:xfrm>
            <a:off x="767305" y="2739679"/>
            <a:ext cx="263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dirty="0">
                <a:cs typeface="Arial" panose="020B0604020202020204" pitchFamily="34" charset="0"/>
              </a:rPr>
              <a:t>by heating</a:t>
            </a:r>
          </a:p>
        </p:txBody>
      </p:sp>
      <p:sp>
        <p:nvSpPr>
          <p:cNvPr id="15" name="Simplified Text Shape 3">
            <a:extLst>
              <a:ext uri="{FF2B5EF4-FFF2-40B4-BE49-F238E27FC236}">
                <a16:creationId xmlns:a16="http://schemas.microsoft.com/office/drawing/2014/main" id="{228E12FB-6E50-4314-94CA-B652AE6F419C}"/>
              </a:ext>
            </a:extLst>
          </p:cNvPr>
          <p:cNvSpPr txBox="1">
            <a:spLocks noChangeArrowheads="1"/>
          </p:cNvSpPr>
          <p:nvPr/>
        </p:nvSpPr>
        <p:spPr bwMode="auto">
          <a:xfrm>
            <a:off x="767305" y="3218104"/>
            <a:ext cx="8287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dirty="0">
                <a:cs typeface="Arial" panose="020B0604020202020204" pitchFamily="34" charset="0"/>
              </a:rPr>
              <a:t>by waves (such as sound and electromagnetic radiation)</a:t>
            </a:r>
          </a:p>
        </p:txBody>
      </p:sp>
      <p:sp>
        <p:nvSpPr>
          <p:cNvPr id="16" name="Simplified Text Shape 4">
            <a:extLst>
              <a:ext uri="{FF2B5EF4-FFF2-40B4-BE49-F238E27FC236}">
                <a16:creationId xmlns:a16="http://schemas.microsoft.com/office/drawing/2014/main" id="{59CD3AD0-47E9-4101-8B3E-3D08DBD790CB}"/>
              </a:ext>
            </a:extLst>
          </p:cNvPr>
          <p:cNvSpPr txBox="1">
            <a:spLocks noChangeArrowheads="1"/>
          </p:cNvSpPr>
          <p:nvPr/>
        </p:nvSpPr>
        <p:spPr bwMode="auto">
          <a:xfrm>
            <a:off x="767305" y="3696231"/>
            <a:ext cx="777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dirty="0">
                <a:cs typeface="Arial" panose="020B0604020202020204" pitchFamily="34" charset="0"/>
              </a:rPr>
              <a:t>by a force</a:t>
            </a:r>
          </a:p>
        </p:txBody>
      </p:sp>
      <p:sp>
        <p:nvSpPr>
          <p:cNvPr id="31" name="Simplified Text Shape 7">
            <a:extLst>
              <a:ext uri="{FF2B5EF4-FFF2-40B4-BE49-F238E27FC236}">
                <a16:creationId xmlns:a16="http://schemas.microsoft.com/office/drawing/2014/main" id="{CA6A5439-41E5-4853-B7DE-684CDC25F232}"/>
              </a:ext>
            </a:extLst>
          </p:cNvPr>
          <p:cNvSpPr txBox="1">
            <a:spLocks noChangeArrowheads="1"/>
          </p:cNvSpPr>
          <p:nvPr/>
        </p:nvSpPr>
        <p:spPr bwMode="auto">
          <a:xfrm>
            <a:off x="767305" y="4174655"/>
            <a:ext cx="2516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US" altLang="en-US">
                <a:cs typeface="Arial" panose="020B0604020202020204" pitchFamily="34" charset="0"/>
              </a:rPr>
              <a:t>electrically.</a:t>
            </a:r>
          </a:p>
        </p:txBody>
      </p:sp>
      <p:sp>
        <p:nvSpPr>
          <p:cNvPr id="32" name="TextBox 6">
            <a:extLst>
              <a:ext uri="{FF2B5EF4-FFF2-40B4-BE49-F238E27FC236}">
                <a16:creationId xmlns:a16="http://schemas.microsoft.com/office/drawing/2014/main" id="{D1D11534-6E22-4910-93CB-E23026EE19E9}"/>
              </a:ext>
            </a:extLst>
          </p:cNvPr>
          <p:cNvSpPr txBox="1">
            <a:spLocks noChangeArrowheads="1"/>
          </p:cNvSpPr>
          <p:nvPr/>
        </p:nvSpPr>
        <p:spPr bwMode="auto">
          <a:xfrm>
            <a:off x="358776" y="4653082"/>
            <a:ext cx="590821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For example, the chemical potential energy stored in a battery is transferred </a:t>
            </a:r>
            <a:r>
              <a:rPr lang="en-GB" altLang="en-US" b="1" dirty="0">
                <a:solidFill>
                  <a:srgbClr val="286DA6"/>
                </a:solidFill>
                <a:cs typeface="Arial" panose="020B0604020202020204" pitchFamily="34" charset="0"/>
              </a:rPr>
              <a:t>electrically</a:t>
            </a:r>
            <a:r>
              <a:rPr lang="en-GB" altLang="en-US" dirty="0">
                <a:cs typeface="Arial" panose="020B0604020202020204" pitchFamily="34" charset="0"/>
              </a:rPr>
              <a:t> to a light bulb, which transfers energy by </a:t>
            </a:r>
            <a:r>
              <a:rPr lang="en-GB" altLang="en-US" b="1" dirty="0">
                <a:solidFill>
                  <a:srgbClr val="286DA6"/>
                </a:solidFill>
                <a:cs typeface="Arial" panose="020B0604020202020204" pitchFamily="34" charset="0"/>
              </a:rPr>
              <a:t>light</a:t>
            </a:r>
            <a:r>
              <a:rPr lang="en-GB" altLang="en-US" dirty="0">
                <a:cs typeface="Arial" panose="020B0604020202020204" pitchFamily="34" charset="0"/>
              </a:rPr>
              <a:t> waves to other objects.</a:t>
            </a:r>
          </a:p>
        </p:txBody>
      </p:sp>
      <p:pic>
        <p:nvPicPr>
          <p:cNvPr id="33" name="Picture 7" descr="19048153_credit">
            <a:extLst>
              <a:ext uri="{FF2B5EF4-FFF2-40B4-BE49-F238E27FC236}">
                <a16:creationId xmlns:a16="http://schemas.microsoft.com/office/drawing/2014/main" id="{62C0B95C-BD46-4ED8-9894-588DEBAEF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171" y="4075754"/>
            <a:ext cx="2519563" cy="19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3319E30-6E21-4D7F-8AA2-683E88EBB5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46A5F2FF-5569-4DEF-9FEA-ABE47E9654D7}"/>
              </a:ext>
            </a:extLst>
          </p:cNvPr>
          <p:cNvSpPr>
            <a:spLocks noGrp="1"/>
          </p:cNvSpPr>
          <p:nvPr>
            <p:ph type="title"/>
          </p:nvPr>
        </p:nvSpPr>
        <p:spPr/>
        <p:txBody>
          <a:bodyPr/>
          <a:lstStyle/>
          <a:p>
            <a:r>
              <a:rPr lang="en-GB" altLang="en-US" dirty="0"/>
              <a:t>Using energy transfers</a:t>
            </a:r>
          </a:p>
        </p:txBody>
      </p:sp>
      <p:sp>
        <p:nvSpPr>
          <p:cNvPr id="24579" name="TextBox 4">
            <a:extLst>
              <a:ext uri="{FF2B5EF4-FFF2-40B4-BE49-F238E27FC236}">
                <a16:creationId xmlns:a16="http://schemas.microsoft.com/office/drawing/2014/main" id="{8A126FA2-2956-47C8-B104-2EF62A36138B}"/>
              </a:ext>
            </a:extLst>
          </p:cNvPr>
          <p:cNvSpPr txBox="1">
            <a:spLocks noChangeArrowheads="1"/>
          </p:cNvSpPr>
          <p:nvPr/>
        </p:nvSpPr>
        <p:spPr bwMode="auto">
          <a:xfrm>
            <a:off x="354013" y="784225"/>
            <a:ext cx="8450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Many devices are designed to transfer energy from one store to another. </a:t>
            </a:r>
          </a:p>
        </p:txBody>
      </p:sp>
      <p:sp>
        <p:nvSpPr>
          <p:cNvPr id="13" name="TextBox 5">
            <a:extLst>
              <a:ext uri="{FF2B5EF4-FFF2-40B4-BE49-F238E27FC236}">
                <a16:creationId xmlns:a16="http://schemas.microsoft.com/office/drawing/2014/main" id="{4E413D83-2685-47EA-B921-44104A1AE759}"/>
              </a:ext>
            </a:extLst>
          </p:cNvPr>
          <p:cNvSpPr txBox="1">
            <a:spLocks noChangeArrowheads="1"/>
          </p:cNvSpPr>
          <p:nvPr/>
        </p:nvSpPr>
        <p:spPr bwMode="auto">
          <a:xfrm>
            <a:off x="355600" y="1793875"/>
            <a:ext cx="843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For example, cars are designed to move by transferring the </a:t>
            </a:r>
            <a:r>
              <a:rPr lang="en-GB" altLang="en-US" b="1" dirty="0">
                <a:solidFill>
                  <a:srgbClr val="286DA6"/>
                </a:solidFill>
                <a:cs typeface="Arial" panose="020B0604020202020204" pitchFamily="34" charset="0"/>
              </a:rPr>
              <a:t>chemical energy </a:t>
            </a:r>
            <a:r>
              <a:rPr lang="en-GB" altLang="en-US" dirty="0">
                <a:cs typeface="Arial" panose="020B0604020202020204" pitchFamily="34" charset="0"/>
              </a:rPr>
              <a:t>stored in fuel into </a:t>
            </a:r>
            <a:r>
              <a:rPr lang="en-GB" altLang="en-US" b="1" dirty="0">
                <a:solidFill>
                  <a:srgbClr val="286DA6"/>
                </a:solidFill>
                <a:cs typeface="Arial" panose="020B0604020202020204" pitchFamily="34" charset="0"/>
              </a:rPr>
              <a:t>kinetic energy</a:t>
            </a:r>
            <a:r>
              <a:rPr lang="en-GB" altLang="en-US" dirty="0">
                <a:cs typeface="Arial" panose="020B0604020202020204" pitchFamily="34" charset="0"/>
              </a:rPr>
              <a:t> stored in the car. </a:t>
            </a:r>
          </a:p>
        </p:txBody>
      </p:sp>
      <p:sp>
        <p:nvSpPr>
          <p:cNvPr id="14" name="TextBox 6">
            <a:extLst>
              <a:ext uri="{FF2B5EF4-FFF2-40B4-BE49-F238E27FC236}">
                <a16:creationId xmlns:a16="http://schemas.microsoft.com/office/drawing/2014/main" id="{B46B2B1E-4542-4237-863F-E4E18B227880}"/>
              </a:ext>
            </a:extLst>
          </p:cNvPr>
          <p:cNvSpPr txBox="1">
            <a:spLocks noChangeArrowheads="1"/>
          </p:cNvSpPr>
          <p:nvPr/>
        </p:nvSpPr>
        <p:spPr bwMode="auto">
          <a:xfrm>
            <a:off x="355600" y="5541963"/>
            <a:ext cx="843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This is a </a:t>
            </a:r>
            <a:r>
              <a:rPr lang="en-GB" altLang="en-US" b="1">
                <a:solidFill>
                  <a:srgbClr val="286DA6"/>
                </a:solidFill>
                <a:cs typeface="Arial" panose="020B0604020202020204" pitchFamily="34" charset="0"/>
              </a:rPr>
              <a:t>useful</a:t>
            </a:r>
            <a:r>
              <a:rPr lang="en-GB" altLang="en-US">
                <a:cs typeface="Arial" panose="020B0604020202020204" pitchFamily="34" charset="0"/>
              </a:rPr>
              <a:t> transfer of energy.</a:t>
            </a:r>
          </a:p>
        </p:txBody>
      </p:sp>
      <p:pic>
        <p:nvPicPr>
          <p:cNvPr id="15" name="Picture 9" descr="Car.png">
            <a:extLst>
              <a:ext uri="{FF2B5EF4-FFF2-40B4-BE49-F238E27FC236}">
                <a16:creationId xmlns:a16="http://schemas.microsoft.com/office/drawing/2014/main" id="{B09945B6-4A9D-4961-93BE-502DF6A788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3068638"/>
            <a:ext cx="31464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0">
            <a:extLst>
              <a:ext uri="{FF2B5EF4-FFF2-40B4-BE49-F238E27FC236}">
                <a16:creationId xmlns:a16="http://schemas.microsoft.com/office/drawing/2014/main" id="{500F61FC-F1EC-494F-B4AC-4E70D6E7B439}"/>
              </a:ext>
            </a:extLst>
          </p:cNvPr>
          <p:cNvSpPr>
            <a:spLocks noChangeArrowheads="1"/>
          </p:cNvSpPr>
          <p:nvPr/>
        </p:nvSpPr>
        <p:spPr bwMode="auto">
          <a:xfrm>
            <a:off x="728663" y="3556000"/>
            <a:ext cx="2071687" cy="688975"/>
          </a:xfrm>
          <a:prstGeom prst="rightArrow">
            <a:avLst>
              <a:gd name="adj1" fmla="val 50000"/>
              <a:gd name="adj2" fmla="val 49990"/>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cs typeface="Arial" panose="020B0604020202020204" pitchFamily="34" charset="0"/>
            </a:endParaRPr>
          </a:p>
        </p:txBody>
      </p:sp>
      <p:sp>
        <p:nvSpPr>
          <p:cNvPr id="17" name="Right Arrow 11">
            <a:extLst>
              <a:ext uri="{FF2B5EF4-FFF2-40B4-BE49-F238E27FC236}">
                <a16:creationId xmlns:a16="http://schemas.microsoft.com/office/drawing/2014/main" id="{22255B63-67C7-425E-A550-F124CB780E56}"/>
              </a:ext>
            </a:extLst>
          </p:cNvPr>
          <p:cNvSpPr>
            <a:spLocks noChangeArrowheads="1"/>
          </p:cNvSpPr>
          <p:nvPr/>
        </p:nvSpPr>
        <p:spPr bwMode="auto">
          <a:xfrm>
            <a:off x="6592888" y="3556000"/>
            <a:ext cx="2032000" cy="688975"/>
          </a:xfrm>
          <a:prstGeom prst="rightArrow">
            <a:avLst>
              <a:gd name="adj1" fmla="val 50000"/>
              <a:gd name="adj2" fmla="val 49974"/>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cs typeface="Arial" panose="020B0604020202020204" pitchFamily="34" charset="0"/>
            </a:endParaRPr>
          </a:p>
        </p:txBody>
      </p:sp>
      <p:sp>
        <p:nvSpPr>
          <p:cNvPr id="18" name="TextBox 13">
            <a:extLst>
              <a:ext uri="{FF2B5EF4-FFF2-40B4-BE49-F238E27FC236}">
                <a16:creationId xmlns:a16="http://schemas.microsoft.com/office/drawing/2014/main" id="{8E246108-7011-4855-9D29-690B343C8170}"/>
              </a:ext>
            </a:extLst>
          </p:cNvPr>
          <p:cNvSpPr txBox="1">
            <a:spLocks noChangeArrowheads="1"/>
          </p:cNvSpPr>
          <p:nvPr/>
        </p:nvSpPr>
        <p:spPr bwMode="auto">
          <a:xfrm>
            <a:off x="358775" y="4478338"/>
            <a:ext cx="2813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286DA6"/>
                </a:solidFill>
                <a:cs typeface="Arial" panose="020B0604020202020204" pitchFamily="34" charset="0"/>
              </a:rPr>
              <a:t>input</a:t>
            </a:r>
            <a:r>
              <a:rPr lang="en-GB" altLang="en-US" dirty="0">
                <a:cs typeface="Arial" panose="020B0604020202020204" pitchFamily="34" charset="0"/>
              </a:rPr>
              <a:t> energy store: chemical energy</a:t>
            </a:r>
          </a:p>
        </p:txBody>
      </p:sp>
      <p:sp>
        <p:nvSpPr>
          <p:cNvPr id="19" name="TextBox 14">
            <a:extLst>
              <a:ext uri="{FF2B5EF4-FFF2-40B4-BE49-F238E27FC236}">
                <a16:creationId xmlns:a16="http://schemas.microsoft.com/office/drawing/2014/main" id="{F46AE15E-2B9E-4225-962D-6C2B3C180B8D}"/>
              </a:ext>
            </a:extLst>
          </p:cNvPr>
          <p:cNvSpPr txBox="1">
            <a:spLocks noChangeArrowheads="1"/>
          </p:cNvSpPr>
          <p:nvPr/>
        </p:nvSpPr>
        <p:spPr bwMode="auto">
          <a:xfrm>
            <a:off x="5768975" y="4478338"/>
            <a:ext cx="3046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286DA6"/>
                </a:solidFill>
                <a:cs typeface="Arial" panose="020B0604020202020204" pitchFamily="34" charset="0"/>
              </a:rPr>
              <a:t>output</a:t>
            </a:r>
            <a:r>
              <a:rPr lang="en-GB" altLang="en-US" dirty="0">
                <a:cs typeface="Arial" panose="020B0604020202020204" pitchFamily="34" charset="0"/>
              </a:rPr>
              <a:t> energy store: kinetic energy</a:t>
            </a:r>
          </a:p>
        </p:txBody>
      </p:sp>
      <p:pic>
        <p:nvPicPr>
          <p:cNvPr id="12" name="Picture 11">
            <a:extLst>
              <a:ext uri="{FF2B5EF4-FFF2-40B4-BE49-F238E27FC236}">
                <a16:creationId xmlns:a16="http://schemas.microsoft.com/office/drawing/2014/main" id="{B23656D7-0655-49D3-943B-F3CF15E86A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19">
            <a:extLst>
              <a:ext uri="{FF2B5EF4-FFF2-40B4-BE49-F238E27FC236}">
                <a16:creationId xmlns:a16="http://schemas.microsoft.com/office/drawing/2014/main" id="{7F33C2FE-9AC3-444C-BCFF-5488F123C8E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41">
            <a:extLst>
              <a:ext uri="{FF2B5EF4-FFF2-40B4-BE49-F238E27FC236}">
                <a16:creationId xmlns:a16="http://schemas.microsoft.com/office/drawing/2014/main" id="{621BE06C-2C6F-4112-9F2B-D8C242C6C897}"/>
              </a:ext>
            </a:extLst>
          </p:cNvPr>
          <p:cNvSpPr>
            <a:spLocks noGrp="1" noChangeArrowheads="1"/>
          </p:cNvSpPr>
          <p:nvPr>
            <p:ph type="title"/>
          </p:nvPr>
        </p:nvSpPr>
        <p:spPr/>
        <p:txBody>
          <a:bodyPr/>
          <a:lstStyle/>
          <a:p>
            <a:r>
              <a:rPr lang="en-GB" altLang="en-US" dirty="0"/>
              <a:t>Useful energy transformations</a:t>
            </a:r>
          </a:p>
        </p:txBody>
      </p:sp>
      <p:pic>
        <p:nvPicPr>
          <p:cNvPr id="7" name="Picture 6">
            <a:extLst>
              <a:ext uri="{FF2B5EF4-FFF2-40B4-BE49-F238E27FC236}">
                <a16:creationId xmlns:a16="http://schemas.microsoft.com/office/drawing/2014/main" id="{6612F87B-076A-4F65-BA4B-34A7CFFE62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2F77AC5-AC01-4829-B204-4EA0BA49DFE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73E84FB-F387-4587-9C44-727299BFC50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09E5F7-EAC6-4583-B892-A3391E59B4A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09FFF81C-0D53-454A-B73E-52933817535C}"/>
              </a:ext>
            </a:extLst>
          </p:cNvPr>
          <p:cNvSpPr>
            <a:spLocks noGrp="1" noChangeArrowheads="1"/>
          </p:cNvSpPr>
          <p:nvPr>
            <p:ph type="title"/>
          </p:nvPr>
        </p:nvSpPr>
        <p:spPr/>
        <p:txBody>
          <a:bodyPr/>
          <a:lstStyle/>
          <a:p>
            <a:r>
              <a:rPr lang="en-GB" altLang="en-US" dirty="0"/>
              <a:t>Gerald the Human Cannonball</a:t>
            </a:r>
          </a:p>
        </p:txBody>
      </p:sp>
      <p:pic>
        <p:nvPicPr>
          <p:cNvPr id="7" name="Picture 6">
            <a:extLst>
              <a:ext uri="{FF2B5EF4-FFF2-40B4-BE49-F238E27FC236}">
                <a16:creationId xmlns:a16="http://schemas.microsoft.com/office/drawing/2014/main" id="{A6FB9AFE-1E8F-4C73-8F78-91FC8E9950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4A1B997-F095-4161-9E56-E6E3D12E3F1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D996ED8-18A9-47BA-9A44-4900ACCBB2F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F602FFE-5988-4978-92A1-8288FB2A04E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1">
            <a:extLst>
              <a:ext uri="{FF2B5EF4-FFF2-40B4-BE49-F238E27FC236}">
                <a16:creationId xmlns:a16="http://schemas.microsoft.com/office/drawing/2014/main" id="{1EEBB719-CC6A-43BF-98B3-C6BB552EE0CE}"/>
              </a:ext>
            </a:extLst>
          </p:cNvPr>
          <p:cNvSpPr txBox="1">
            <a:spLocks noChangeArrowheads="1"/>
          </p:cNvSpPr>
          <p:nvPr/>
        </p:nvSpPr>
        <p:spPr bwMode="auto">
          <a:xfrm>
            <a:off x="355600" y="784225"/>
            <a:ext cx="845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Energy can be transferred or stored. However, energy </a:t>
            </a:r>
            <a:r>
              <a:rPr lang="en-GB" altLang="en-US" b="1" dirty="0">
                <a:solidFill>
                  <a:srgbClr val="286DA6"/>
                </a:solidFill>
              </a:rPr>
              <a:t>never</a:t>
            </a:r>
            <a:r>
              <a:rPr lang="en-GB" altLang="en-US" dirty="0">
                <a:solidFill>
                  <a:srgbClr val="010066"/>
                </a:solidFill>
              </a:rPr>
              <a:t> just disappears or appears.</a:t>
            </a:r>
          </a:p>
        </p:txBody>
      </p:sp>
      <p:grpSp>
        <p:nvGrpSpPr>
          <p:cNvPr id="4" name="Group 3">
            <a:extLst>
              <a:ext uri="{FF2B5EF4-FFF2-40B4-BE49-F238E27FC236}">
                <a16:creationId xmlns:a16="http://schemas.microsoft.com/office/drawing/2014/main" id="{97F651F7-7C75-4694-8287-6A0AFA8A4E35}"/>
              </a:ext>
            </a:extLst>
          </p:cNvPr>
          <p:cNvGrpSpPr/>
          <p:nvPr/>
        </p:nvGrpSpPr>
        <p:grpSpPr>
          <a:xfrm>
            <a:off x="1571625" y="5401371"/>
            <a:ext cx="5972175" cy="1046163"/>
            <a:chOff x="1571625" y="5401371"/>
            <a:chExt cx="5972175" cy="1046163"/>
          </a:xfrm>
        </p:grpSpPr>
        <p:sp>
          <p:nvSpPr>
            <p:cNvPr id="28685" name="AutoShape 23">
              <a:extLst>
                <a:ext uri="{FF2B5EF4-FFF2-40B4-BE49-F238E27FC236}">
                  <a16:creationId xmlns:a16="http://schemas.microsoft.com/office/drawing/2014/main" id="{A46EB01E-CC5D-4E25-9D90-EA1304A67F07}"/>
                </a:ext>
              </a:extLst>
            </p:cNvPr>
            <p:cNvSpPr>
              <a:spLocks noChangeArrowheads="1"/>
            </p:cNvSpPr>
            <p:nvPr/>
          </p:nvSpPr>
          <p:spPr bwMode="auto">
            <a:xfrm>
              <a:off x="1571625" y="5401371"/>
              <a:ext cx="5972175" cy="1046163"/>
            </a:xfrm>
            <a:prstGeom prst="rect">
              <a:avLst/>
            </a:prstGeom>
            <a:solidFill>
              <a:srgbClr val="286DA6"/>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28686" name="AutoShape 22">
              <a:extLst>
                <a:ext uri="{FF2B5EF4-FFF2-40B4-BE49-F238E27FC236}">
                  <a16:creationId xmlns:a16="http://schemas.microsoft.com/office/drawing/2014/main" id="{D69DB445-1EDF-4DE0-AFAD-2D39623D41AA}"/>
                </a:ext>
              </a:extLst>
            </p:cNvPr>
            <p:cNvSpPr>
              <a:spLocks noChangeArrowheads="1"/>
            </p:cNvSpPr>
            <p:nvPr/>
          </p:nvSpPr>
          <p:spPr bwMode="auto">
            <a:xfrm>
              <a:off x="1609725" y="5464871"/>
              <a:ext cx="5895975" cy="9191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Energy is always conserved. </a:t>
              </a:r>
              <a:br>
                <a:rPr lang="en-GB" altLang="en-US" b="1" dirty="0">
                  <a:solidFill>
                    <a:schemeClr val="bg1"/>
                  </a:solidFill>
                </a:rPr>
              </a:br>
              <a:r>
                <a:rPr lang="en-GB" altLang="en-US" b="1" dirty="0">
                  <a:solidFill>
                    <a:schemeClr val="bg1"/>
                  </a:solidFill>
                </a:rPr>
                <a:t>It cannot be created or destroyed.</a:t>
              </a:r>
            </a:p>
          </p:txBody>
        </p:sp>
      </p:grpSp>
      <p:sp>
        <p:nvSpPr>
          <p:cNvPr id="28677" name="Rectangle 25">
            <a:extLst>
              <a:ext uri="{FF2B5EF4-FFF2-40B4-BE49-F238E27FC236}">
                <a16:creationId xmlns:a16="http://schemas.microsoft.com/office/drawing/2014/main" id="{E4C8989A-B2E8-4370-B8D6-4E6D17EB7BF2}"/>
              </a:ext>
            </a:extLst>
          </p:cNvPr>
          <p:cNvSpPr>
            <a:spLocks noGrp="1" noChangeArrowheads="1"/>
          </p:cNvSpPr>
          <p:nvPr>
            <p:ph type="title"/>
          </p:nvPr>
        </p:nvSpPr>
        <p:spPr/>
        <p:txBody>
          <a:bodyPr/>
          <a:lstStyle/>
          <a:p>
            <a:r>
              <a:rPr lang="en-GB" altLang="en-US"/>
              <a:t>Energy is always conserved</a:t>
            </a:r>
          </a:p>
        </p:txBody>
      </p:sp>
      <p:sp>
        <p:nvSpPr>
          <p:cNvPr id="13" name="Text Box 211">
            <a:extLst>
              <a:ext uri="{FF2B5EF4-FFF2-40B4-BE49-F238E27FC236}">
                <a16:creationId xmlns:a16="http://schemas.microsoft.com/office/drawing/2014/main" id="{DDBDF64B-A5E9-4EB1-A9AB-50F0D8BAC872}"/>
              </a:ext>
            </a:extLst>
          </p:cNvPr>
          <p:cNvSpPr txBox="1">
            <a:spLocks noChangeArrowheads="1"/>
          </p:cNvSpPr>
          <p:nvPr/>
        </p:nvSpPr>
        <p:spPr bwMode="auto">
          <a:xfrm>
            <a:off x="352424" y="4820035"/>
            <a:ext cx="8451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50000"/>
              </a:spcBef>
              <a:buClr>
                <a:srgbClr val="286DA6"/>
              </a:buClr>
            </a:pPr>
            <a:r>
              <a:rPr lang="en-GB" altLang="en-US" dirty="0">
                <a:solidFill>
                  <a:srgbClr val="010066"/>
                </a:solidFill>
              </a:rPr>
              <a:t>This idea is called the </a:t>
            </a:r>
            <a:r>
              <a:rPr lang="en-GB" altLang="en-US" b="1" dirty="0">
                <a:solidFill>
                  <a:srgbClr val="286DA6"/>
                </a:solidFill>
              </a:rPr>
              <a:t>principle of conservation of energy</a:t>
            </a:r>
            <a:r>
              <a:rPr lang="en-GB" altLang="en-US" dirty="0">
                <a:solidFill>
                  <a:srgbClr val="010066"/>
                </a:solidFill>
              </a:rPr>
              <a:t>. </a:t>
            </a:r>
          </a:p>
        </p:txBody>
      </p:sp>
      <p:sp>
        <p:nvSpPr>
          <p:cNvPr id="15" name="Rectangle 14">
            <a:extLst>
              <a:ext uri="{FF2B5EF4-FFF2-40B4-BE49-F238E27FC236}">
                <a16:creationId xmlns:a16="http://schemas.microsoft.com/office/drawing/2014/main" id="{026EEE45-E6D9-494C-ABED-1807199B6366}"/>
              </a:ext>
            </a:extLst>
          </p:cNvPr>
          <p:cNvSpPr>
            <a:spLocks noChangeArrowheads="1"/>
          </p:cNvSpPr>
          <p:nvPr/>
        </p:nvSpPr>
        <p:spPr bwMode="auto">
          <a:xfrm>
            <a:off x="355600" y="1733860"/>
            <a:ext cx="872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other words, the </a:t>
            </a:r>
            <a:r>
              <a:rPr lang="en-GB" altLang="en-US" b="1" dirty="0">
                <a:solidFill>
                  <a:srgbClr val="286DA6"/>
                </a:solidFill>
              </a:rPr>
              <a:t>total</a:t>
            </a:r>
            <a:r>
              <a:rPr lang="en-GB" altLang="en-US" dirty="0">
                <a:solidFill>
                  <a:srgbClr val="010066"/>
                </a:solidFill>
              </a:rPr>
              <a:t> amount of energy in a closed system (a system that is isolated from its surroundings) </a:t>
            </a:r>
            <a:r>
              <a:rPr lang="en-GB" altLang="en-US" b="1" dirty="0">
                <a:solidFill>
                  <a:srgbClr val="286DA6"/>
                </a:solidFill>
              </a:rPr>
              <a:t>always</a:t>
            </a:r>
            <a:r>
              <a:rPr lang="en-GB" altLang="en-US" dirty="0">
                <a:solidFill>
                  <a:srgbClr val="010066"/>
                </a:solidFill>
              </a:rPr>
              <a:t> stays the same. </a:t>
            </a:r>
            <a:endParaRPr lang="en-GB" altLang="en-US" dirty="0"/>
          </a:p>
        </p:txBody>
      </p:sp>
      <p:grpSp>
        <p:nvGrpSpPr>
          <p:cNvPr id="2" name="Group 19">
            <a:extLst>
              <a:ext uri="{FF2B5EF4-FFF2-40B4-BE49-F238E27FC236}">
                <a16:creationId xmlns:a16="http://schemas.microsoft.com/office/drawing/2014/main" id="{507177C1-9172-4B73-9D69-F01EE87189C8}"/>
              </a:ext>
            </a:extLst>
          </p:cNvPr>
          <p:cNvGrpSpPr>
            <a:grpSpLocks/>
          </p:cNvGrpSpPr>
          <p:nvPr/>
        </p:nvGrpSpPr>
        <p:grpSpPr bwMode="auto">
          <a:xfrm>
            <a:off x="1371600" y="3053382"/>
            <a:ext cx="6400800" cy="696912"/>
            <a:chOff x="1371600" y="2685833"/>
            <a:chExt cx="6400800" cy="696035"/>
          </a:xfrm>
        </p:grpSpPr>
        <p:sp>
          <p:nvSpPr>
            <p:cNvPr id="28684" name="Rectangle 18">
              <a:extLst>
                <a:ext uri="{FF2B5EF4-FFF2-40B4-BE49-F238E27FC236}">
                  <a16:creationId xmlns:a16="http://schemas.microsoft.com/office/drawing/2014/main" id="{E8E7C17B-D4F5-4ED4-B12C-64C02ED75E1D}"/>
                </a:ext>
              </a:extLst>
            </p:cNvPr>
            <p:cNvSpPr>
              <a:spLocks noChangeArrowheads="1"/>
            </p:cNvSpPr>
            <p:nvPr/>
          </p:nvSpPr>
          <p:spPr bwMode="auto">
            <a:xfrm>
              <a:off x="1528549" y="2685833"/>
              <a:ext cx="6086902" cy="696035"/>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 name="Rectangle 17">
              <a:extLst>
                <a:ext uri="{FF2B5EF4-FFF2-40B4-BE49-F238E27FC236}">
                  <a16:creationId xmlns:a16="http://schemas.microsoft.com/office/drawing/2014/main" id="{1D63B9F4-F138-46C7-BFDA-42A066E3E40E}"/>
                </a:ext>
              </a:extLst>
            </p:cNvPr>
            <p:cNvSpPr>
              <a:spLocks noChangeArrowheads="1"/>
            </p:cNvSpPr>
            <p:nvPr/>
          </p:nvSpPr>
          <p:spPr bwMode="auto">
            <a:xfrm>
              <a:off x="1371600" y="2792146"/>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total input energy = total output energy</a:t>
              </a:r>
            </a:p>
          </p:txBody>
        </p:sp>
      </p:grpSp>
      <p:pic>
        <p:nvPicPr>
          <p:cNvPr id="18" name="Picture 17">
            <a:extLst>
              <a:ext uri="{FF2B5EF4-FFF2-40B4-BE49-F238E27FC236}">
                <a16:creationId xmlns:a16="http://schemas.microsoft.com/office/drawing/2014/main" id="{0681ABB7-8C01-4B87-97D2-2A44EEC6C6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86FABE6A-AB38-4D2C-9429-32335799888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6" name="Text Box 211">
            <a:extLst>
              <a:ext uri="{FF2B5EF4-FFF2-40B4-BE49-F238E27FC236}">
                <a16:creationId xmlns:a16="http://schemas.microsoft.com/office/drawing/2014/main" id="{92160806-BF17-4F8B-9BF7-211EEF907099}"/>
              </a:ext>
            </a:extLst>
          </p:cNvPr>
          <p:cNvSpPr txBox="1">
            <a:spLocks noChangeArrowheads="1"/>
          </p:cNvSpPr>
          <p:nvPr/>
        </p:nvSpPr>
        <p:spPr bwMode="auto">
          <a:xfrm>
            <a:off x="352425" y="3869666"/>
            <a:ext cx="8451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50000"/>
              </a:spcBef>
              <a:buClr>
                <a:srgbClr val="286DA6"/>
              </a:buClr>
            </a:pPr>
            <a:r>
              <a:rPr lang="en-GB" altLang="en-US" dirty="0">
                <a:solidFill>
                  <a:srgbClr val="010066"/>
                </a:solidFill>
              </a:rPr>
              <a:t>So the output of any energy transfer is limited by the available input energy.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8FX8dCRM"/>
  <p:tag name="ARTICULATE_DESIGN_ID_8_DEFAULT DESIGN" val="HIN7b1Pi"/>
  <p:tag name="ARTICULATE_DESIGN_ID_1_DEFAULT DESIGN" val="7ZmrAWke"/>
  <p:tag name="ARTICULATE_DESIGN_ID_9_DEFAULT DESIGN" val="xyCCqtvg"/>
  <p:tag name="ARTICULATE_DESIGN_ID_3_DEFAULT DESIGN" val="MAyHuGcm"/>
  <p:tag name="ARTICULATE_DESIGN_ID_2_DEFAULT DESIGN" val="w6Zpg5BR"/>
  <p:tag name="ARTICULATE_DESIGN_ID_4_DEFAULT DESIGN" val="OzkIrVfF"/>
  <p:tag name="ARTICULATE_DESIGN_ID_5_DEFAULT DESIGN" val="3X16vG2o"/>
  <p:tag name="ARTICULATE_DESIGN_ID_6_DEFAULT DESIGN" val="BBOaEbj2"/>
  <p:tag name="ARTICULATE_DESIGN_ID_7_DEFAULT DESIGN" val="0l4r00pK"/>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16112</TotalTime>
  <Words>1857</Words>
  <Application>Microsoft Office PowerPoint</Application>
  <PresentationFormat>On-screen Show (4:3)</PresentationFormat>
  <Paragraphs>162</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9_Default Design</vt:lpstr>
      <vt:lpstr>Energy  Transfers</vt:lpstr>
      <vt:lpstr>Information</vt:lpstr>
      <vt:lpstr>What is energy?</vt:lpstr>
      <vt:lpstr>Energy can be stored</vt:lpstr>
      <vt:lpstr>Energy can be transferred</vt:lpstr>
      <vt:lpstr>Using energy transfers</vt:lpstr>
      <vt:lpstr>Useful energy transformations</vt:lpstr>
      <vt:lpstr>Gerald the Human Cannonball</vt:lpstr>
      <vt:lpstr>Energy is always conserved</vt:lpstr>
      <vt:lpstr>Example of a pendulum</vt:lpstr>
      <vt:lpstr>Dissipated energy </vt:lpstr>
      <vt:lpstr>Dissipated energy</vt:lpstr>
      <vt:lpstr>How is energy wasted?</vt:lpstr>
      <vt:lpstr>Which devices waste energy as sound?</vt:lpstr>
      <vt:lpstr>Which devices waste energy as heat?</vt:lpstr>
      <vt:lpstr>Which type of energy is wasted?</vt:lpstr>
      <vt:lpstr>Reducing wasted energy</vt:lpstr>
      <vt:lpstr>Designing a device to transfer energy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Transfers</dc:title>
  <dc:subject>Boardworks High School Physical Science</dc:subject>
  <dc:creator>Boardworks</dc:creator>
  <cp:lastModifiedBy>Tim Crilly</cp:lastModifiedBy>
  <cp:revision>719</cp:revision>
  <dcterms:created xsi:type="dcterms:W3CDTF">2003-10-06T13:07:42Z</dcterms:created>
  <dcterms:modified xsi:type="dcterms:W3CDTF">2019-01-31T15:30:17Z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A7CDFC64-7030-4EAC-A0F1-15564A3BCC3D</vt:lpwstr>
  </property>
  <property fmtid="{D5CDD505-2E9C-101B-9397-08002B2CF9AE}" pid="3" name="ArticulatePath">
    <vt:lpwstr>Energy Transfers and Efficiency</vt:lpwstr>
  </property>
</Properties>
</file>