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  <p:sldMasterId id="2147483689" r:id="rId2"/>
  </p:sldMasterIdLst>
  <p:notesMasterIdLst>
    <p:notesMasterId r:id="rId13"/>
  </p:notesMasterIdLst>
  <p:handoutMasterIdLst>
    <p:handoutMasterId r:id="rId14"/>
  </p:handoutMasterIdLst>
  <p:sldIdLst>
    <p:sldId id="476" r:id="rId3"/>
    <p:sldId id="528" r:id="rId4"/>
    <p:sldId id="478" r:id="rId5"/>
    <p:sldId id="479" r:id="rId6"/>
    <p:sldId id="480" r:id="rId7"/>
    <p:sldId id="482" r:id="rId8"/>
    <p:sldId id="529" r:id="rId9"/>
    <p:sldId id="483" r:id="rId10"/>
    <p:sldId id="481" r:id="rId11"/>
    <p:sldId id="484" r:id="rId12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15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orient="horz" pos="3906" userDrawn="1">
          <p15:clr>
            <a:srgbClr val="A4A3A4"/>
          </p15:clr>
        </p15:guide>
        <p15:guide id="3" pos="5344">
          <p15:clr>
            <a:srgbClr val="A4A3A4"/>
          </p15:clr>
        </p15:guide>
        <p15:guide id="4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6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86DA6"/>
    <a:srgbClr val="BEDAF0"/>
    <a:srgbClr val="6600CC"/>
    <a:srgbClr val="663300"/>
    <a:srgbClr val="10BC45"/>
    <a:srgbClr val="CC00CC"/>
    <a:srgbClr val="FFFFCC"/>
    <a:srgbClr val="FFFF99"/>
    <a:srgbClr val="99FF99"/>
    <a:srgbClr val="01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2979" autoAdjust="0"/>
  </p:normalViewPr>
  <p:slideViewPr>
    <p:cSldViewPr snapToGrid="0">
      <p:cViewPr>
        <p:scale>
          <a:sx n="85" d="100"/>
          <a:sy n="85" d="100"/>
        </p:scale>
        <p:origin x="618" y="156"/>
      </p:cViewPr>
      <p:guideLst>
        <p:guide orient="horz" pos="504"/>
        <p:guide orient="horz" pos="3906"/>
        <p:guide pos="5344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064" y="108"/>
      </p:cViewPr>
      <p:guideLst>
        <p:guide orient="horz" pos="2836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>
            <a:extLst>
              <a:ext uri="{FF2B5EF4-FFF2-40B4-BE49-F238E27FC236}">
                <a16:creationId xmlns:a16="http://schemas.microsoft.com/office/drawing/2014/main" id="{9BE58D19-7E73-409E-ABDC-8A8B46953C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solidFill>
                  <a:schemeClr val="tx1"/>
                </a:solidFill>
              </a:defRPr>
            </a:lvl1pPr>
          </a:lstStyle>
          <a:p>
            <a:fld id="{9DDEC541-45EE-452E-B1F9-AE0094E4F8D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124EE39-CAEC-4C2E-88FB-76D587DE7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F825581-D0FE-4E3D-A9A9-B31B13E0B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33111738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>
            <a:extLst>
              <a:ext uri="{FF2B5EF4-FFF2-40B4-BE49-F238E27FC236}">
                <a16:creationId xmlns:a16="http://schemas.microsoft.com/office/drawing/2014/main" id="{462A23C6-A374-4051-AEF2-5548DA02F5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B8B84873-A9F8-4E6E-8E5C-222A2DAAAC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4809548-483E-4F9B-B607-73EA6C3F2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solidFill>
                  <a:schemeClr val="tx1"/>
                </a:solidFill>
              </a:defRPr>
            </a:lvl1pPr>
          </a:lstStyle>
          <a:p>
            <a:fld id="{58AC2FFB-4E78-467E-8E3D-027A2D8AC28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FE501C9-BAAA-4E71-85F7-A86377E9B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26C26203-BC45-40BA-91C2-53E7EFC9E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38271881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8EB1DCFE-F78D-4654-9ADA-5B279BE882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9C867984-1F83-4810-8074-A2CFF9289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F9FCCA-2F15-40C1-9453-E24D59042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2FFB-4E78-467E-8E3D-027A2D8AC28B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>
            <a:extLst>
              <a:ext uri="{FF2B5EF4-FFF2-40B4-BE49-F238E27FC236}">
                <a16:creationId xmlns:a16="http://schemas.microsoft.com/office/drawing/2014/main" id="{C20BF675-0B06-4819-AC01-606F6C4F83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id="{3E5DE0B8-AA0E-47A9-AB02-FFB5C6D7B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2F4683-C67C-46A1-B2EC-443734E29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2FFB-4E78-467E-8E3D-027A2D8AC28B}" type="slidenum">
              <a:rPr lang="en-GB" altLang="en-US" smtClean="0"/>
              <a:pPr/>
              <a:t>10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63C13-2D97-4658-85F8-3DD00D28A5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2FFB-4E78-467E-8E3D-027A2D8AC28B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2149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>
            <a:extLst>
              <a:ext uri="{FF2B5EF4-FFF2-40B4-BE49-F238E27FC236}">
                <a16:creationId xmlns:a16="http://schemas.microsoft.com/office/drawing/2014/main" id="{54CC97D6-63D5-4874-9F11-9D497E5CC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8AFFE062-5F90-4E0F-BCBA-CBD5FC0D2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9D579E-929E-44DB-864D-ECD8D18E4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2FFB-4E78-467E-8E3D-027A2D8AC28B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>
            <a:extLst>
              <a:ext uri="{FF2B5EF4-FFF2-40B4-BE49-F238E27FC236}">
                <a16:creationId xmlns:a16="http://schemas.microsoft.com/office/drawing/2014/main" id="{4307BD16-AD31-48EF-A9AE-0E6E2449C3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6654D1FF-0320-4566-BA7F-98B79BB45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This drag and drop activity provides the opportunity for informal assessment of students’ understanding of friction.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D07333-1E47-4403-BF19-0736AC0E4D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2FFB-4E78-467E-8E3D-027A2D8AC28B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>
            <a:extLst>
              <a:ext uri="{FF2B5EF4-FFF2-40B4-BE49-F238E27FC236}">
                <a16:creationId xmlns:a16="http://schemas.microsoft.com/office/drawing/2014/main" id="{7993723E-9EC4-475B-903C-B2114A3318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4">
            <a:extLst>
              <a:ext uri="{FF2B5EF4-FFF2-40B4-BE49-F238E27FC236}">
                <a16:creationId xmlns:a16="http://schemas.microsoft.com/office/drawing/2014/main" id="{A11BD8F5-5E7C-4CAD-BAFA-06AC7BB61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GB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A7E6EB-6C02-4E0B-940B-2BD19BE1D0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2FFB-4E78-467E-8E3D-027A2D8AC28B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>
            <a:extLst>
              <a:ext uri="{FF2B5EF4-FFF2-40B4-BE49-F238E27FC236}">
                <a16:creationId xmlns:a16="http://schemas.microsoft.com/office/drawing/2014/main" id="{3EA75D01-7A59-4429-8D64-A85030EDCE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09C3F26F-15C9-433D-A01B-AE77890FD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BE1612-099F-43D3-B3EB-4A5C7A3282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2FFB-4E78-467E-8E3D-027A2D8AC28B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>
            <a:extLst>
              <a:ext uri="{FF2B5EF4-FFF2-40B4-BE49-F238E27FC236}">
                <a16:creationId xmlns:a16="http://schemas.microsoft.com/office/drawing/2014/main" id="{FF2FED06-7838-4337-BACA-DAB4DEE643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987DE6DE-993A-493E-B163-6D18F876B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B7094-C042-40A5-972B-DA6E4DF5C7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2FFB-4E78-467E-8E3D-027A2D8AC28B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6238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>
            <a:extLst>
              <a:ext uri="{FF2B5EF4-FFF2-40B4-BE49-F238E27FC236}">
                <a16:creationId xmlns:a16="http://schemas.microsoft.com/office/drawing/2014/main" id="{FF2FED06-7838-4337-BACA-DAB4DEE643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987DE6DE-993A-493E-B163-6D18F876B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Photo credit:</a:t>
            </a:r>
            <a:r>
              <a:rPr lang="en-GB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© 2018 </a:t>
            </a:r>
            <a:r>
              <a:rPr lang="en-US" altLang="en-US" dirty="0" err="1">
                <a:latin typeface="Arial" panose="020B0604020202020204" pitchFamily="34" charset="0"/>
              </a:rPr>
              <a:t>Jupiterimages</a:t>
            </a:r>
            <a:r>
              <a:rPr lang="en-US" altLang="en-US" dirty="0">
                <a:latin typeface="Arial" panose="020B0604020202020204" pitchFamily="34" charset="0"/>
              </a:rPr>
              <a:t> Corporation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21C19E-1DF3-405C-A6FA-1A95E1C11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2FFB-4E78-467E-8E3D-027A2D8AC28B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>
            <a:extLst>
              <a:ext uri="{FF2B5EF4-FFF2-40B4-BE49-F238E27FC236}">
                <a16:creationId xmlns:a16="http://schemas.microsoft.com/office/drawing/2014/main" id="{4262C02E-E255-4DD5-80F5-1338E57AD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F2063FF7-AFE9-4A92-85F9-92C6D5EEC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32"/>
              </a:spcBef>
            </a:pP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201BEB-86BF-429D-8CD2-9460D7F03E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2FFB-4E78-467E-8E3D-027A2D8AC28B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CC77EC-D8A8-4159-8546-3811CB4F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310" y="1187865"/>
            <a:ext cx="4990744" cy="3110670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286DA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FA866BAE-D38F-48BC-BE80-C8E5B8F67E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04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01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36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777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727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71927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4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647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5171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051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26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216000" indent="-216000">
              <a:buFont typeface="Wingdings 2" panose="05020102010507070707" pitchFamily="18" charset="2"/>
              <a:buChar char=""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932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44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829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824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942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520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75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3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86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82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43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2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79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88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46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69678" name="Text Box 14">
            <a:extLst>
              <a:ext uri="{FF2B5EF4-FFF2-40B4-BE49-F238E27FC236}">
                <a16:creationId xmlns:a16="http://schemas.microsoft.com/office/drawing/2014/main" id="{77275881-F467-4DD5-98E8-48773865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10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E9E11B-3A97-4928-B183-7782102F547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</p:spTree>
    <p:custDataLst>
      <p:tags r:id="rId16"/>
    </p:custDataLst>
    <p:extLst>
      <p:ext uri="{BB962C8B-B14F-4D97-AF65-F5344CB8AC3E}">
        <p14:creationId xmlns:p14="http://schemas.microsoft.com/office/powerpoint/2010/main" val="207303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02B6023A-B143-4E07-96F9-6AA6CF89D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84297-AF36-4EF2-8699-8C45EA657B2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751B7692-ED58-4E5D-972C-227A346E82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10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200222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3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4.jp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CA6E4-D7D9-48B7-A84B-70B13991C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Friction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890" name="Picture 2" descr="old_car">
            <a:extLst>
              <a:ext uri="{FF2B5EF4-FFF2-40B4-BE49-F238E27FC236}">
                <a16:creationId xmlns:a16="http://schemas.microsoft.com/office/drawing/2014/main" id="{C30E7D29-0B65-4D9A-94B5-C0F4C9AD9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6090" y="3228807"/>
            <a:ext cx="3121376" cy="211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891" name="Picture 3" descr="new_car">
            <a:extLst>
              <a:ext uri="{FF2B5EF4-FFF2-40B4-BE49-F238E27FC236}">
                <a16:creationId xmlns:a16="http://schemas.microsoft.com/office/drawing/2014/main" id="{7C43A068-B981-46B0-B77B-991277097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707" y="3890258"/>
            <a:ext cx="386397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>
            <a:extLst>
              <a:ext uri="{FF2B5EF4-FFF2-40B4-BE49-F238E27FC236}">
                <a16:creationId xmlns:a16="http://schemas.microsoft.com/office/drawing/2014/main" id="{E6A322E4-C5F8-4D21-BB56-522578C25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Reducing the impact of air resistance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A50A8139-440E-429D-8DB9-F27D2FE4C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50" y="818092"/>
            <a:ext cx="8580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Friction caused by air resistance affects the speed and fuel consumption of vehicles such as cars and airplanes. </a:t>
            </a:r>
          </a:p>
        </p:txBody>
      </p:sp>
      <p:sp>
        <p:nvSpPr>
          <p:cNvPr id="1061894" name="Text Box 6">
            <a:extLst>
              <a:ext uri="{FF2B5EF4-FFF2-40B4-BE49-F238E27FC236}">
                <a16:creationId xmlns:a16="http://schemas.microsoft.com/office/drawing/2014/main" id="{683E86F6-69A8-4508-9DBA-E9AFD2C9E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50" y="1764242"/>
            <a:ext cx="85804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Vehicles are specially shaped, or </a:t>
            </a:r>
            <a:r>
              <a:rPr lang="en-GB" altLang="en-US" b="1" dirty="0">
                <a:solidFill>
                  <a:srgbClr val="286DA6"/>
                </a:solidFill>
              </a:rPr>
              <a:t>streamlined</a:t>
            </a:r>
            <a:r>
              <a:rPr lang="en-GB" altLang="en-US" dirty="0"/>
              <a:t>, to enable air to flow past them as easily as possible, therefore reducing </a:t>
            </a:r>
            <a:br>
              <a:rPr lang="en-GB" altLang="en-US" dirty="0"/>
            </a:br>
            <a:r>
              <a:rPr lang="en-GB" altLang="en-US" dirty="0"/>
              <a:t>air resistance.</a:t>
            </a:r>
          </a:p>
        </p:txBody>
      </p:sp>
      <p:sp>
        <p:nvSpPr>
          <p:cNvPr id="1061895" name="Text Box 7">
            <a:extLst>
              <a:ext uri="{FF2B5EF4-FFF2-40B4-BE49-F238E27FC236}">
                <a16:creationId xmlns:a16="http://schemas.microsoft.com/office/drawing/2014/main" id="{7C76ACFC-09CD-49DB-A056-BBE2AA786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50" y="5373864"/>
            <a:ext cx="7920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In a similar way, ships and boats have streamlined hulls to reduce the drag effects of water.</a:t>
            </a:r>
          </a:p>
        </p:txBody>
      </p:sp>
      <p:sp>
        <p:nvSpPr>
          <p:cNvPr id="1061896" name="Text Box 8">
            <a:extLst>
              <a:ext uri="{FF2B5EF4-FFF2-40B4-BE49-F238E27FC236}">
                <a16:creationId xmlns:a16="http://schemas.microsoft.com/office/drawing/2014/main" id="{D2F08566-386C-46AA-A7B1-084CA33CB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50" y="3120673"/>
            <a:ext cx="6311372" cy="461665"/>
          </a:xfrm>
          <a:prstGeom prst="rect">
            <a:avLst/>
          </a:prstGeom>
          <a:solidFill>
            <a:srgbClr val="BEDAF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Which of these cars is the more streamlined?</a:t>
            </a:r>
          </a:p>
        </p:txBody>
      </p:sp>
      <p:sp>
        <p:nvSpPr>
          <p:cNvPr id="9225" name="Oval 10">
            <a:extLst>
              <a:ext uri="{FF2B5EF4-FFF2-40B4-BE49-F238E27FC236}">
                <a16:creationId xmlns:a16="http://schemas.microsoft.com/office/drawing/2014/main" id="{7F73BA45-D309-4433-9E6A-E3617AF36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6600" y="6121400"/>
            <a:ext cx="711200" cy="6350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94" grpId="0"/>
      <p:bldP spid="1061895" grpId="0"/>
      <p:bldP spid="10618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00000"/>
            </a:pPr>
            <a:r>
              <a:rPr lang="en-GB" sz="1600" dirty="0"/>
              <a:t>Constructing Explanations and Designing 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2. Cause and Effect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8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650" name="Picture 2" descr="crate_friction">
            <a:extLst>
              <a:ext uri="{FF2B5EF4-FFF2-40B4-BE49-F238E27FC236}">
                <a16:creationId xmlns:a16="http://schemas.microsoft.com/office/drawing/2014/main" id="{318B5DF6-3C38-42BA-A4AE-D25914227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009775"/>
            <a:ext cx="80645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B5EF27ED-0AC3-4F4C-97C8-DB2608BCB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08" y="821267"/>
            <a:ext cx="8537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286DA6"/>
                </a:solidFill>
              </a:rPr>
              <a:t>Friction</a:t>
            </a:r>
            <a:r>
              <a:rPr lang="en-GB" altLang="en-US" dirty="0"/>
              <a:t> is a resistive force that slows things down and tries to stop objects from sliding past each other.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3BB3750-9643-4AC4-A31D-0D631B74A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What is friction?</a:t>
            </a:r>
          </a:p>
        </p:txBody>
      </p:sp>
      <p:sp>
        <p:nvSpPr>
          <p:cNvPr id="1051653" name="Text Box 5">
            <a:extLst>
              <a:ext uri="{FF2B5EF4-FFF2-40B4-BE49-F238E27FC236}">
                <a16:creationId xmlns:a16="http://schemas.microsoft.com/office/drawing/2014/main" id="{2521FA7E-D836-4FEB-A95E-2F3356AF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50" y="5529263"/>
            <a:ext cx="5837239" cy="457200"/>
          </a:xfrm>
          <a:prstGeom prst="rect">
            <a:avLst/>
          </a:prstGeom>
          <a:solidFill>
            <a:srgbClr val="BEDAF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What would happen if friction didn’t exist?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931E8800-63D7-43C7-A0AD-B379C75E7366}"/>
              </a:ext>
            </a:extLst>
          </p:cNvPr>
          <p:cNvGrpSpPr>
            <a:grpSpLocks/>
          </p:cNvGrpSpPr>
          <p:nvPr/>
        </p:nvGrpSpPr>
        <p:grpSpPr bwMode="auto">
          <a:xfrm>
            <a:off x="2216150" y="3305175"/>
            <a:ext cx="1247775" cy="504825"/>
            <a:chOff x="3796" y="1552"/>
            <a:chExt cx="786" cy="318"/>
          </a:xfrm>
          <a:solidFill>
            <a:srgbClr val="286DA6"/>
          </a:solidFill>
        </p:grpSpPr>
        <p:sp>
          <p:nvSpPr>
            <p:cNvPr id="5134" name="AutoShape 7">
              <a:extLst>
                <a:ext uri="{FF2B5EF4-FFF2-40B4-BE49-F238E27FC236}">
                  <a16:creationId xmlns:a16="http://schemas.microsoft.com/office/drawing/2014/main" id="{E9F490CF-0FFC-48CC-8C4A-943F0169C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1552"/>
              <a:ext cx="786" cy="318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5" name="Rectangle 8">
              <a:extLst>
                <a:ext uri="{FF2B5EF4-FFF2-40B4-BE49-F238E27FC236}">
                  <a16:creationId xmlns:a16="http://schemas.microsoft.com/office/drawing/2014/main" id="{6ED5EF1C-3BCA-408C-B739-52303C6A8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" y="1567"/>
              <a:ext cx="766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b="1" dirty="0">
                  <a:solidFill>
                    <a:schemeClr val="bg1"/>
                  </a:solidFill>
                </a:rPr>
                <a:t>friction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4312AB1A-932F-476C-800A-663D6A1211E2}"/>
              </a:ext>
            </a:extLst>
          </p:cNvPr>
          <p:cNvGrpSpPr>
            <a:grpSpLocks/>
          </p:cNvGrpSpPr>
          <p:nvPr/>
        </p:nvGrpSpPr>
        <p:grpSpPr bwMode="auto">
          <a:xfrm>
            <a:off x="5654675" y="3305175"/>
            <a:ext cx="2057400" cy="504825"/>
            <a:chOff x="3479" y="2615"/>
            <a:chExt cx="1296" cy="318"/>
          </a:xfrm>
          <a:solidFill>
            <a:srgbClr val="286DA6"/>
          </a:solidFill>
        </p:grpSpPr>
        <p:sp>
          <p:nvSpPr>
            <p:cNvPr id="5132" name="AutoShape 12">
              <a:extLst>
                <a:ext uri="{FF2B5EF4-FFF2-40B4-BE49-F238E27FC236}">
                  <a16:creationId xmlns:a16="http://schemas.microsoft.com/office/drawing/2014/main" id="{22B8C43F-4D5E-48D5-B4BA-B6784F007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2615"/>
              <a:ext cx="1296" cy="318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3" name="Rectangle 13">
              <a:extLst>
                <a:ext uri="{FF2B5EF4-FFF2-40B4-BE49-F238E27FC236}">
                  <a16:creationId xmlns:a16="http://schemas.microsoft.com/office/drawing/2014/main" id="{9BE6D174-EB8E-4164-8C99-87F2AFCFC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" y="2630"/>
              <a:ext cx="1266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b="1" dirty="0">
                  <a:solidFill>
                    <a:schemeClr val="bg1"/>
                  </a:solidFill>
                </a:rPr>
                <a:t>pulling force</a:t>
              </a:r>
            </a:p>
          </p:txBody>
        </p:sp>
      </p:grpSp>
      <p:sp>
        <p:nvSpPr>
          <p:cNvPr id="1051662" name="Rectangle 14">
            <a:extLst>
              <a:ext uri="{FF2B5EF4-FFF2-40B4-BE49-F238E27FC236}">
                <a16:creationId xmlns:a16="http://schemas.microsoft.com/office/drawing/2014/main" id="{1D68137F-DC66-4115-8B14-292979C05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50" y="4406723"/>
            <a:ext cx="8383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Friction always acts in the </a:t>
            </a:r>
            <a:r>
              <a:rPr lang="en-GB" altLang="en-US" b="1" dirty="0">
                <a:solidFill>
                  <a:srgbClr val="286DA6"/>
                </a:solidFill>
              </a:rPr>
              <a:t>opposite direction</a:t>
            </a:r>
            <a:r>
              <a:rPr lang="en-GB" altLang="en-US" dirty="0">
                <a:solidFill>
                  <a:srgbClr val="286DA6"/>
                </a:solidFill>
              </a:rPr>
              <a:t> </a:t>
            </a:r>
            <a:r>
              <a:rPr lang="en-GB" altLang="en-US" dirty="0"/>
              <a:t>to which an object is moving or trying to move.</a:t>
            </a:r>
          </a:p>
        </p:txBody>
      </p:sp>
      <p:pic>
        <p:nvPicPr>
          <p:cNvPr id="1051664" name="Picture 16" descr="Friction - arrow1">
            <a:extLst>
              <a:ext uri="{FF2B5EF4-FFF2-40B4-BE49-F238E27FC236}">
                <a16:creationId xmlns:a16="http://schemas.microsoft.com/office/drawing/2014/main" id="{F46F4730-FC35-4E02-9E39-20AD850C1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3375025"/>
            <a:ext cx="12001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665" name="Picture 17" descr="Friction - arrow2">
            <a:extLst>
              <a:ext uri="{FF2B5EF4-FFF2-40B4-BE49-F238E27FC236}">
                <a16:creationId xmlns:a16="http://schemas.microsoft.com/office/drawing/2014/main" id="{62E9EFE1-30B2-4EA7-973B-CE6F3E398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3375025"/>
            <a:ext cx="6699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0E45-2459-4461-B747-9409425F8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5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53" grpId="0" animBg="1"/>
      <p:bldP spid="10516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>
            <a:extLst>
              <a:ext uri="{FF2B5EF4-FFF2-40B4-BE49-F238E27FC236}">
                <a16:creationId xmlns:a16="http://schemas.microsoft.com/office/drawing/2014/main" id="{4E96E0F8-9D4E-4F30-ACE0-E995C00F9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Friction – useful or a problem?</a:t>
            </a:r>
          </a:p>
        </p:txBody>
      </p:sp>
      <p:pic>
        <p:nvPicPr>
          <p:cNvPr id="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D3F97C-601A-42D0-9ED0-4E2A86812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BA2F3411-F594-41DF-AF5E-A45D7B1B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otes_icon">
            <a:extLst>
              <a:ext uri="{FF2B5EF4-FFF2-40B4-BE49-F238E27FC236}">
                <a16:creationId xmlns:a16="http://schemas.microsoft.com/office/drawing/2014/main" id="{E9F65E59-FB0E-4280-92D0-FA851A644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57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A486C2DE-8282-40CE-9C26-DBC2D97066B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746" name="Picture 2" descr="table">
            <a:extLst>
              <a:ext uri="{FF2B5EF4-FFF2-40B4-BE49-F238E27FC236}">
                <a16:creationId xmlns:a16="http://schemas.microsoft.com/office/drawing/2014/main" id="{968B303B-672C-42A5-8D25-16166EC8E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83" y="2659415"/>
            <a:ext cx="344805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AC7A3523-C19E-4BB8-B606-EB67F87492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What causes friction?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89BAB8EE-B927-42D8-B0BF-E1E8164C0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50" y="818092"/>
            <a:ext cx="8580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dirty="0"/>
              <a:t>Friction occurs between two objects because the surfaces of those objects are rough and contain bumps and hollows.</a:t>
            </a:r>
          </a:p>
        </p:txBody>
      </p:sp>
      <p:sp>
        <p:nvSpPr>
          <p:cNvPr id="1055749" name="Text Box 5">
            <a:extLst>
              <a:ext uri="{FF2B5EF4-FFF2-40B4-BE49-F238E27FC236}">
                <a16:creationId xmlns:a16="http://schemas.microsoft.com/office/drawing/2014/main" id="{0D9813CB-8323-4D59-BBF4-E0725003D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50" y="1948744"/>
            <a:ext cx="30003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dirty="0"/>
              <a:t>This roughness means that a force is needed to move the two objects over each other.</a:t>
            </a:r>
          </a:p>
        </p:txBody>
      </p:sp>
      <p:sp>
        <p:nvSpPr>
          <p:cNvPr id="1055750" name="Text Box 6">
            <a:extLst>
              <a:ext uri="{FF2B5EF4-FFF2-40B4-BE49-F238E27FC236}">
                <a16:creationId xmlns:a16="http://schemas.microsoft.com/office/drawing/2014/main" id="{BF3E6177-B09D-42A9-BE22-BE7DF6FE9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72" y="5270325"/>
            <a:ext cx="85776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dirty="0"/>
              <a:t>Even objects that appear very smooth, such as polished metal or ice, have a rough surface if viewed under a microscope.</a:t>
            </a:r>
          </a:p>
        </p:txBody>
      </p:sp>
      <p:pic>
        <p:nvPicPr>
          <p:cNvPr id="1055759" name="Picture 15" descr="Friction - zoom">
            <a:extLst>
              <a:ext uri="{FF2B5EF4-FFF2-40B4-BE49-F238E27FC236}">
                <a16:creationId xmlns:a16="http://schemas.microsoft.com/office/drawing/2014/main" id="{AB296249-7B72-4CA5-A634-98AEE5553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520" y="1815218"/>
            <a:ext cx="4310887" cy="25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5643F0-C0C0-4D48-912B-2C4A22A53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9E4C66-D962-4B94-9775-0A64168CB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749" grpId="0"/>
      <p:bldP spid="10557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78EEFFEA-6A00-4298-BD14-51143B866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How does friction change?</a:t>
            </a:r>
          </a:p>
        </p:txBody>
      </p:sp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3FA6BB-B5F1-4E5C-B1BC-C386CD425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EE736390-143A-4901-8038-D7B992F5F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79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D88B60AB-1257-48CD-BCCC-A84A7748C0A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ED342D35-FF8C-48C5-A1D5-B90496738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50" y="818092"/>
            <a:ext cx="8313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There are two types of friction between solids. 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F30792EE-5DE6-4A66-9BA6-0D16CF6EA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Static and kinetic friction</a:t>
            </a:r>
          </a:p>
        </p:txBody>
      </p:sp>
      <p:sp>
        <p:nvSpPr>
          <p:cNvPr id="1059845" name="Text Box 5">
            <a:extLst>
              <a:ext uri="{FF2B5EF4-FFF2-40B4-BE49-F238E27FC236}">
                <a16:creationId xmlns:a16="http://schemas.microsoft.com/office/drawing/2014/main" id="{07B586D7-3036-4709-BAB1-9AB84201D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50" y="1349646"/>
            <a:ext cx="85804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286DA6"/>
                </a:solidFill>
              </a:rPr>
              <a:t>Static friction </a:t>
            </a:r>
            <a:r>
              <a:rPr lang="en-GB" altLang="en-US" dirty="0"/>
              <a:t>is the force that prevents a solid object from moving. </a:t>
            </a:r>
            <a:r>
              <a:rPr lang="en-GB" dirty="0"/>
              <a:t>The maximum static friction depends on both the object and the surface it is on. </a:t>
            </a:r>
            <a:endParaRPr lang="en-GB" altLang="en-US" dirty="0"/>
          </a:p>
        </p:txBody>
      </p:sp>
      <p:sp>
        <p:nvSpPr>
          <p:cNvPr id="1059846" name="Text Box 6">
            <a:extLst>
              <a:ext uri="{FF2B5EF4-FFF2-40B4-BE49-F238E27FC236}">
                <a16:creationId xmlns:a16="http://schemas.microsoft.com/office/drawing/2014/main" id="{B0BC09FB-96C5-4AA5-8204-50B049CCB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49" y="2619864"/>
            <a:ext cx="83137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dirty="0"/>
              <a:t>If a force smaller than this maximum tries to slide the surfaces past each other, the static friction will equal the force applied.</a:t>
            </a:r>
            <a:endParaRPr lang="en-GB" altLang="en-US" dirty="0"/>
          </a:p>
        </p:txBody>
      </p:sp>
      <p:sp>
        <p:nvSpPr>
          <p:cNvPr id="1059847" name="Rectangle 7">
            <a:extLst>
              <a:ext uri="{FF2B5EF4-FFF2-40B4-BE49-F238E27FC236}">
                <a16:creationId xmlns:a16="http://schemas.microsoft.com/office/drawing/2014/main" id="{02C432CE-9763-471C-80E8-F2F38350D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50" y="3890082"/>
            <a:ext cx="466054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dirty="0"/>
              <a:t>If the force applied is greater than this maximum, the surfaces will move and the friction between them will be kinetic. </a:t>
            </a:r>
            <a:r>
              <a:rPr lang="en-GB" b="1" dirty="0">
                <a:solidFill>
                  <a:srgbClr val="286DA6"/>
                </a:solidFill>
              </a:rPr>
              <a:t>Kinetic friction</a:t>
            </a:r>
            <a:r>
              <a:rPr lang="en-GB" dirty="0"/>
              <a:t> opposes the motion of moving objects.</a:t>
            </a:r>
          </a:p>
        </p:txBody>
      </p:sp>
      <p:pic>
        <p:nvPicPr>
          <p:cNvPr id="9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8E0747D-9293-4C3F-9033-7C5A45B48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4112E0-9E4D-45DE-AC07-47E17F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96" y="3585987"/>
            <a:ext cx="3653190" cy="24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8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9845" grpId="0"/>
      <p:bldP spid="1059846" grpId="0"/>
      <p:bldP spid="10598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ED342D35-FF8C-48C5-A1D5-B90496738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50" y="818092"/>
            <a:ext cx="8313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Friction always tries to stop things from moving or slow things down. What effect does this have?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F30792EE-5DE6-4A66-9BA6-0D16CF6EA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Reducing the effects of friction</a:t>
            </a:r>
          </a:p>
        </p:txBody>
      </p:sp>
      <p:sp>
        <p:nvSpPr>
          <p:cNvPr id="1059845" name="Text Box 5">
            <a:extLst>
              <a:ext uri="{FF2B5EF4-FFF2-40B4-BE49-F238E27FC236}">
                <a16:creationId xmlns:a16="http://schemas.microsoft.com/office/drawing/2014/main" id="{07B586D7-3036-4709-BAB1-9AB84201D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50" y="1776942"/>
            <a:ext cx="8580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Friction creates heat and eventually wears down surfaces, which can be very damaging.</a:t>
            </a:r>
          </a:p>
        </p:txBody>
      </p:sp>
      <p:sp>
        <p:nvSpPr>
          <p:cNvPr id="1059846" name="Text Box 6">
            <a:extLst>
              <a:ext uri="{FF2B5EF4-FFF2-40B4-BE49-F238E27FC236}">
                <a16:creationId xmlns:a16="http://schemas.microsoft.com/office/drawing/2014/main" id="{B0BC09FB-96C5-4AA5-8204-50B049CCB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50" y="2737380"/>
            <a:ext cx="42003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286DA6"/>
                </a:solidFill>
              </a:rPr>
              <a:t>Lubricants</a:t>
            </a:r>
            <a:r>
              <a:rPr lang="en-GB" altLang="en-US" dirty="0"/>
              <a:t> are used to reduce friction in machinery and so help protect surfaces. In car engines, oil is used as a lubricant.</a:t>
            </a:r>
          </a:p>
        </p:txBody>
      </p:sp>
      <p:sp>
        <p:nvSpPr>
          <p:cNvPr id="1059847" name="Rectangle 7">
            <a:extLst>
              <a:ext uri="{FF2B5EF4-FFF2-40B4-BE49-F238E27FC236}">
                <a16:creationId xmlns:a16="http://schemas.microsoft.com/office/drawing/2014/main" id="{02C432CE-9763-471C-80E8-F2F38350D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50" y="4793192"/>
            <a:ext cx="42116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Bearings and rollers can also be used to reduce friction, for example, in wheels.</a:t>
            </a:r>
          </a:p>
        </p:txBody>
      </p:sp>
      <p:pic>
        <p:nvPicPr>
          <p:cNvPr id="8200" name="Picture 9" descr="Phy_engine_photo">
            <a:extLst>
              <a:ext uri="{FF2B5EF4-FFF2-40B4-BE49-F238E27FC236}">
                <a16:creationId xmlns:a16="http://schemas.microsoft.com/office/drawing/2014/main" id="{D511C71E-E3A1-473C-A808-CE9A5D0D7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2862263"/>
            <a:ext cx="41148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8E0747D-9293-4C3F-9033-7C5A45B48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9845" grpId="0"/>
      <p:bldP spid="1059846" grpId="0"/>
      <p:bldP spid="10598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5A4F4402-FD06-4A7F-9538-73AE32D53B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Friction in a fluid</a:t>
            </a: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BFC15575-0593-459E-83EA-50E2373C6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50" y="800100"/>
            <a:ext cx="83433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dirty="0"/>
              <a:t>Friction is most obvious when it acts between two solid objects, but it also acts on an object moving through a </a:t>
            </a:r>
            <a:r>
              <a:rPr lang="en-GB" altLang="en-US" b="1" dirty="0">
                <a:solidFill>
                  <a:srgbClr val="286DA6"/>
                </a:solidFill>
              </a:rPr>
              <a:t>fluid</a:t>
            </a:r>
            <a:r>
              <a:rPr lang="en-GB" altLang="en-US" dirty="0"/>
              <a:t> (liquid or gas).</a:t>
            </a:r>
          </a:p>
        </p:txBody>
      </p:sp>
      <p:sp>
        <p:nvSpPr>
          <p:cNvPr id="1056774" name="Text Box 6">
            <a:extLst>
              <a:ext uri="{FF2B5EF4-FFF2-40B4-BE49-F238E27FC236}">
                <a16:creationId xmlns:a16="http://schemas.microsoft.com/office/drawing/2014/main" id="{2EEB1784-1365-4D97-BDC6-2B7F90663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50" y="3583990"/>
            <a:ext cx="46406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Friction caused by an object moving through air is called </a:t>
            </a:r>
            <a:r>
              <a:rPr lang="en-GB" altLang="en-US" b="1" dirty="0">
                <a:solidFill>
                  <a:srgbClr val="286DA6"/>
                </a:solidFill>
              </a:rPr>
              <a:t>air resistance</a:t>
            </a:r>
            <a:r>
              <a:rPr lang="en-GB" altLang="en-US" dirty="0"/>
              <a:t>.</a:t>
            </a:r>
          </a:p>
        </p:txBody>
      </p:sp>
      <p:sp>
        <p:nvSpPr>
          <p:cNvPr id="1056775" name="Text Box 7">
            <a:extLst>
              <a:ext uri="{FF2B5EF4-FFF2-40B4-BE49-F238E27FC236}">
                <a16:creationId xmlns:a16="http://schemas.microsoft.com/office/drawing/2014/main" id="{C5940B46-15DD-4203-9168-471E43049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50" y="4975935"/>
            <a:ext cx="46406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Friction caused by an object moving through a liquid, such as water, is called </a:t>
            </a:r>
            <a:r>
              <a:rPr lang="en-GB" altLang="en-US" b="1" dirty="0">
                <a:solidFill>
                  <a:srgbClr val="286DA6"/>
                </a:solidFill>
              </a:rPr>
              <a:t>drag</a:t>
            </a:r>
            <a:r>
              <a:rPr lang="en-GB" altLang="en-US" dirty="0"/>
              <a:t>.</a:t>
            </a:r>
          </a:p>
        </p:txBody>
      </p:sp>
      <p:pic>
        <p:nvPicPr>
          <p:cNvPr id="9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D40C8ED-71A2-4618-AAF8-44F6D7235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ABDFC63A-EC3F-4193-9BCC-9AC2EB85D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50" y="2192045"/>
            <a:ext cx="85917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GB" dirty="0"/>
              <a:t>Friction in a fluid is caused by the particles in the fluid. As an object pushes against the particles, the particles push back against the object, resulting in a resistive force.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03241-F139-41BE-B78F-164B2B2F0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67" y="3743376"/>
            <a:ext cx="3749939" cy="224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774" grpId="0"/>
      <p:bldP spid="1056775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30191</TotalTime>
  <Words>574</Words>
  <Application>Microsoft Office PowerPoint</Application>
  <PresentationFormat>On-screen Show (4:3)</PresentationFormat>
  <Paragraphs>51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Wingdings</vt:lpstr>
      <vt:lpstr>Arial</vt:lpstr>
      <vt:lpstr>Wingdings 2</vt:lpstr>
      <vt:lpstr>1_Default Design</vt:lpstr>
      <vt:lpstr>3_Default Design</vt:lpstr>
      <vt:lpstr>Friction</vt:lpstr>
      <vt:lpstr>Information</vt:lpstr>
      <vt:lpstr>What is friction?</vt:lpstr>
      <vt:lpstr>Friction – useful or a problem?</vt:lpstr>
      <vt:lpstr>What causes friction?</vt:lpstr>
      <vt:lpstr>How does friction change?</vt:lpstr>
      <vt:lpstr>Static and kinetic friction</vt:lpstr>
      <vt:lpstr>Reducing the effects of friction</vt:lpstr>
      <vt:lpstr>Friction in a fluid</vt:lpstr>
      <vt:lpstr>Reducing the impact of air resistance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Friction</dc:title>
  <dc:subject>Boardworks High School Physical Science</dc:subject>
  <dc:creator>Boardworks</dc:creator>
  <cp:lastModifiedBy>Tim Crilly</cp:lastModifiedBy>
  <cp:revision>791</cp:revision>
  <dcterms:created xsi:type="dcterms:W3CDTF">2003-09-13T07:39:42Z</dcterms:created>
  <dcterms:modified xsi:type="dcterms:W3CDTF">2019-01-31T15:30:19Z</dcterms:modified>
</cp:coreProperties>
</file>