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activeX/activeX2.xml" ContentType="application/vnd.ms-office.activeX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activeX/activeX3.xml" ContentType="application/vnd.ms-office.activeX+xml"/>
  <Override PartName="/ppt/activeX/activeX4.xml" ContentType="application/vnd.ms-office.activeX+xml"/>
  <Override PartName="/ppt/notesSlides/notesSlide15.xml" ContentType="application/vnd.openxmlformats-officedocument.presentationml.notesSlide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notesSlides/notesSlide17.xml" ContentType="application/vnd.openxmlformats-officedocument.presentationml.notesSlide+xml"/>
  <Override PartName="/ppt/tags/tag48.xml" ContentType="application/vnd.openxmlformats-officedocument.presentationml.tags+xml"/>
  <Override PartName="/ppt/activeX/activeX5.xml" ContentType="application/vnd.ms-office.activeX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5547" r:id="rId1"/>
    <p:sldMasterId id="2147485562" r:id="rId2"/>
  </p:sldMasterIdLst>
  <p:notesMasterIdLst>
    <p:notesMasterId r:id="rId21"/>
  </p:notesMasterIdLst>
  <p:handoutMasterIdLst>
    <p:handoutMasterId r:id="rId22"/>
  </p:handoutMasterIdLst>
  <p:sldIdLst>
    <p:sldId id="430" r:id="rId3"/>
    <p:sldId id="527" r:id="rId4"/>
    <p:sldId id="492" r:id="rId5"/>
    <p:sldId id="507" r:id="rId6"/>
    <p:sldId id="506" r:id="rId7"/>
    <p:sldId id="499" r:id="rId8"/>
    <p:sldId id="332" r:id="rId9"/>
    <p:sldId id="326" r:id="rId10"/>
    <p:sldId id="329" r:id="rId11"/>
    <p:sldId id="330" r:id="rId12"/>
    <p:sldId id="333" r:id="rId13"/>
    <p:sldId id="486" r:id="rId14"/>
    <p:sldId id="485" r:id="rId15"/>
    <p:sldId id="487" r:id="rId16"/>
    <p:sldId id="488" r:id="rId17"/>
    <p:sldId id="489" r:id="rId18"/>
    <p:sldId id="490" r:id="rId19"/>
    <p:sldId id="491" r:id="rId20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23"/>
    </p:embeddedFont>
  </p:embeddedFontLst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7">
          <p15:clr>
            <a:srgbClr val="A4A3A4"/>
          </p15:clr>
        </p15:guide>
        <p15:guide id="2" orient="horz" pos="3898">
          <p15:clr>
            <a:srgbClr val="A4A3A4"/>
          </p15:clr>
        </p15:guide>
        <p15:guide id="3" pos="5547">
          <p15:clr>
            <a:srgbClr val="A4A3A4"/>
          </p15:clr>
        </p15:guide>
        <p15:guide id="4" pos="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5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66"/>
    <a:srgbClr val="286DA6"/>
    <a:srgbClr val="BEDAF0"/>
    <a:srgbClr val="CC0099"/>
    <a:srgbClr val="33CC33"/>
    <a:srgbClr val="009900"/>
    <a:srgbClr val="FF616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104" autoAdjust="0"/>
  </p:normalViewPr>
  <p:slideViewPr>
    <p:cSldViewPr snapToGrid="0" showGuides="1">
      <p:cViewPr>
        <p:scale>
          <a:sx n="85" d="100"/>
          <a:sy n="85" d="100"/>
        </p:scale>
        <p:origin x="618" y="162"/>
      </p:cViewPr>
      <p:guideLst>
        <p:guide orient="horz" pos="497"/>
        <p:guide orient="horz" pos="3898"/>
        <p:guide pos="554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5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955BE142-DA80-4CFC-87BB-8BB7CD1582D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75A8A99-1499-454A-9130-1393DE5F8D7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FFD0796-CF20-4516-884C-496811774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4A186DA-14B6-4B4D-9330-5DBCBF347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28299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D13D5ABC-6C31-422E-BEE4-3B4F9AFA9A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1843C9A-8E10-4135-8463-E2BCAD88B7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2A1DD19-C4B8-4917-965E-2CCB24132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D69E8ACA-B650-4B7B-BC76-0E263E5BF4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0D5C3AF-988E-4EF0-BE26-84AB905DC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B8ED06D-6707-4A4A-863C-6F5916C1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189182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F38A6B1E-A3D1-4EEE-B311-64688F2A7E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F8D5CE1-18E4-46BF-998C-11211876F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B0BB45-6F5D-46F6-8003-3B471CDE0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42D5513-2745-4736-A42C-0BF2883CA2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B84C7B4-1704-4977-ADB4-E01E92982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a model (including mathematical and computational) to generate data to support explanations, predict phenomena,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systems, and/or solve problems.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7EBEF-DBB8-4FB4-A65B-20B4343CF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738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1908A48-5C6A-48B9-B099-C8FC66CC3D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59BDF3E-1314-45B9-9033-155E83BE7D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mathematical, computational, and/or algorithmic representations of phenomena or design solutions to describe and/or support claims and/or explanations.</a:t>
            </a:r>
            <a:endParaRPr lang="en-GB" dirty="0">
              <a:effectLst/>
            </a:endParaRPr>
          </a:p>
          <a:p>
            <a:pPr marL="171450" marR="0" lvl="0" indent="-17145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E7387-01A6-4D2D-B317-19F059EC1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370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>
            <a:extLst>
              <a:ext uri="{FF2B5EF4-FFF2-40B4-BE49-F238E27FC236}">
                <a16:creationId xmlns:a16="http://schemas.microsoft.com/office/drawing/2014/main" id="{824188C0-EA6D-46CF-A6AC-701AE76E6F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B5DEAF52-9A19-4B3E-8D96-00FEF9910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  <a:p>
            <a:endParaRPr lang="en-US" altLang="en-US" b="1" dirty="0">
              <a:latin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</a:rPr>
              <a:t>Photo credit: </a:t>
            </a:r>
            <a:r>
              <a:rPr lang="en-US" altLang="en-US" dirty="0">
                <a:latin typeface="Arial" panose="020B0604020202020204" pitchFamily="34" charset="0"/>
              </a:rPr>
              <a:t>© </a:t>
            </a:r>
            <a:r>
              <a:rPr lang="en-US" altLang="en-US" dirty="0" err="1">
                <a:latin typeface="Arial" panose="020B0604020202020204" pitchFamily="34" charset="0"/>
              </a:rPr>
              <a:t>Vitalii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Nesterchuk</a:t>
            </a:r>
            <a:r>
              <a:rPr lang="en-US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DB7D38-BEC6-4760-A4A7-DFEC349B8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F7024EA9-439F-4A75-BF1D-6028DF34B8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5DEFE616-3D1A-427F-9B04-FA28F47A6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There are many types of potential energy, of which gravitational potential energy is just one. Others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elastic potential energy – e.g. in a spring or a rubber band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chemical potential energy – e.g. in food, fuels and batteries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nuclear potential energy – e.g. the nucleus in a uranium atom.</a:t>
            </a:r>
          </a:p>
          <a:p>
            <a:pPr>
              <a:buFontTx/>
              <a:buNone/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</a:rPr>
              <a:t>For more information about forms of energy and transferring energy between forms, please refer to the </a:t>
            </a:r>
            <a:r>
              <a:rPr lang="en-GB" altLang="en-US" i="1" dirty="0">
                <a:latin typeface="Arial" panose="020B0604020202020204" pitchFamily="34" charset="0"/>
              </a:rPr>
              <a:t>Energy Transfers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  <a:p>
            <a:endParaRPr lang="en-US" altLang="en-US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  <a:p>
            <a:endParaRPr lang="en-US" altLang="en-US" b="1" dirty="0">
              <a:latin typeface="Arial" panose="020B0604020202020204" pitchFamily="34" charset="0"/>
            </a:endParaRPr>
          </a:p>
          <a:p>
            <a:r>
              <a:rPr lang="en-US" altLang="en-US" b="1" dirty="0">
                <a:latin typeface="Arial" panose="020B0604020202020204" pitchFamily="34" charset="0"/>
              </a:rPr>
              <a:t>Photo credit: </a:t>
            </a:r>
            <a:r>
              <a:rPr lang="en-US" altLang="en-US" dirty="0">
                <a:latin typeface="Arial" panose="020B0604020202020204" pitchFamily="34" charset="0"/>
              </a:rPr>
              <a:t>© </a:t>
            </a:r>
            <a:r>
              <a:rPr lang="en-US" altLang="en-US" dirty="0" err="1">
                <a:latin typeface="Arial" panose="020B0604020202020204" pitchFamily="34" charset="0"/>
              </a:rPr>
              <a:t>Vitalii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Nesterchuk</a:t>
            </a:r>
            <a:r>
              <a:rPr lang="en-US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0B4880-EA62-46C3-9294-C5C26A06E6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7B292407-7559-4B86-AFF2-4D6CFFD77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46356D3B-FB66-40C2-8E11-44DCEFDC7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An alternate version of this equation would be “GPE = weight × height,” as “weight = mass × gravitational field strength.”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a model (including mathematical and computational) to generate data to support explanations, predict phenomena,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systems, and/or solve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075D9C-A408-484C-93D0-289109690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>
            <a:extLst>
              <a:ext uri="{FF2B5EF4-FFF2-40B4-BE49-F238E27FC236}">
                <a16:creationId xmlns:a16="http://schemas.microsoft.com/office/drawing/2014/main" id="{426C98A2-67F6-46A1-A352-9205D5E505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8D23AD4-D007-4902-9A50-B733D2048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activity could be used to introduce the factors affecting the GPE of objects, and/or the “GPE = </a:t>
            </a:r>
            <a:r>
              <a:rPr lang="en-GB" altLang="en-US" dirty="0" err="1">
                <a:latin typeface="Arial" panose="020B0604020202020204" pitchFamily="34" charset="0"/>
              </a:rPr>
              <a:t>mgh</a:t>
            </a:r>
            <a:r>
              <a:rPr lang="en-GB" altLang="en-US" dirty="0">
                <a:latin typeface="Arial" panose="020B0604020202020204" pitchFamily="34" charset="0"/>
              </a:rPr>
              <a:t>” equation.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CC7FC7-D81A-4C01-8A85-58A753E33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27D648C2-4F86-4D35-9400-D17ED9295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6043086-A1B2-425A-9D83-44292A5CE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</a:p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effectLst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© Steve </a:t>
            </a:r>
            <a:r>
              <a:rPr lang="en-GB" altLang="en-US" dirty="0" err="1">
                <a:latin typeface="Arial" panose="020B0604020202020204" pitchFamily="34" charset="0"/>
              </a:rPr>
              <a:t>LeQuier</a:t>
            </a:r>
            <a:r>
              <a:rPr lang="en-GB" altLang="en-US" dirty="0">
                <a:latin typeface="Arial" panose="020B0604020202020204" pitchFamily="34" charset="0"/>
              </a:rPr>
              <a:t>,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EA0A4B-1CDB-4D3A-8638-FAD958CDA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>
            <a:extLst>
              <a:ext uri="{FF2B5EF4-FFF2-40B4-BE49-F238E27FC236}">
                <a16:creationId xmlns:a16="http://schemas.microsoft.com/office/drawing/2014/main" id="{C766A3D3-32D1-4885-92EC-21DBB6FA8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DE164FE-B243-414C-B053-A0BEAB4E5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  <a:p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© Gary Scott,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A85091-28F9-4B73-AF6C-068F35676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75E947B3-CDD3-4FF4-A9A7-5914446532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71B91C9-3114-488E-AB96-393CBA4D9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This multiple-choice activity has four questions and provides an opportunity for students to practice using the “GPE = </a:t>
            </a:r>
            <a:r>
              <a:rPr lang="en-GB" altLang="en-US" dirty="0" err="1">
                <a:latin typeface="Arial" panose="020B0604020202020204" pitchFamily="34" charset="0"/>
              </a:rPr>
              <a:t>mgh</a:t>
            </a:r>
            <a:r>
              <a:rPr lang="en-GB" altLang="en-US" dirty="0">
                <a:latin typeface="Arial" panose="020B0604020202020204" pitchFamily="34" charset="0"/>
              </a:rPr>
              <a:t>” equation.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Using Mathematics and Computational Thinking: </a:t>
            </a:r>
            <a:r>
              <a:rPr lang="en-GB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Apply techniques of algebra and functions to represent and solve scientific and engineering problems.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D25041-12A9-4D1A-A79D-27334804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D0F4C-8FB6-4E9F-9AD3-7C5F7E21B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48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A2FC4DAD-5ADC-4DAE-9C86-7369737416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9B21D4-8F4F-4A4F-BF98-3AA47B8C4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</a:rPr>
              <a:t>For more information about magnetism and the electric force, please refer to the </a:t>
            </a:r>
            <a:r>
              <a:rPr lang="en-GB" altLang="en-US" i="1" dirty="0">
                <a:latin typeface="Arial" panose="020B0604020202020204" pitchFamily="34" charset="0"/>
              </a:rPr>
              <a:t>Magnetism </a:t>
            </a:r>
            <a:r>
              <a:rPr lang="en-GB" altLang="en-US" i="0" dirty="0">
                <a:latin typeface="Arial" panose="020B0604020202020204" pitchFamily="34" charset="0"/>
              </a:rPr>
              <a:t>and </a:t>
            </a:r>
            <a:r>
              <a:rPr lang="en-GB" altLang="en-US" i="1" dirty="0">
                <a:latin typeface="Arial" panose="020B0604020202020204" pitchFamily="34" charset="0"/>
              </a:rPr>
              <a:t>Electric Fields </a:t>
            </a:r>
            <a:r>
              <a:rPr lang="en-GB" altLang="en-US" dirty="0">
                <a:latin typeface="Arial" panose="020B0604020202020204" pitchFamily="34" charset="0"/>
              </a:rPr>
              <a:t>presentations respectively.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Asking Questions and Defining Problems: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Ask questions to clarify and refine a model, an explanation, or an engineering problem.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3E625-6616-4FC6-B798-987A2599A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73F92BB3-7FE1-46B0-950C-F8B4F50C31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FF2E2DAF-E889-45A7-8D7D-4DE7A2E89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Andrey </a:t>
            </a:r>
            <a:r>
              <a:rPr lang="en-GB" altLang="en-US" dirty="0" err="1">
                <a:latin typeface="Arial" panose="020B0604020202020204" pitchFamily="34" charset="0"/>
              </a:rPr>
              <a:t>Armyagov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52D5F6-C10D-4528-AFCA-FFAFDC261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CFA96B22-0838-4ED1-8CC3-7CDE685A41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7516998-8A01-4881-87BE-AC65F3E09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Diagram is not to scale and assumes that the Earth is a point mass with a perfectly uniform gravitational field.</a:t>
            </a: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2E564-654D-4440-9761-955A860256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>
            <a:extLst>
              <a:ext uri="{FF2B5EF4-FFF2-40B4-BE49-F238E27FC236}">
                <a16:creationId xmlns:a16="http://schemas.microsoft.com/office/drawing/2014/main" id="{CC0F18A9-E008-4DFF-880A-3454F9F79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B41E2B84-2091-4067-90C6-816D307E6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The edge of the atmosphere is taken to be the Karman line; value is approximate.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</a:rPr>
              <a:t>For more information about calculating the gravitational force acting on an object on Earth’s surface, please refer to the </a:t>
            </a:r>
            <a:r>
              <a:rPr lang="en-GB" altLang="en-US" i="1" dirty="0">
                <a:latin typeface="Arial" panose="020B0604020202020204" pitchFamily="34" charset="0"/>
              </a:rPr>
              <a:t>Mass and Weight </a:t>
            </a:r>
            <a:r>
              <a:rPr lang="en-GB" altLang="en-US" dirty="0">
                <a:latin typeface="Arial" panose="020B0604020202020204" pitchFamily="34" charset="0"/>
              </a:rPr>
              <a:t>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4AEFCA-F738-498B-AE65-BCD7CBA4C4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0032A76-FB55-47DB-B029-4A37B760F2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53E20D6-8002-45B9-82C7-8FDBDE9AEC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a model to provide mechanistic accounts of phenomena.</a:t>
            </a:r>
            <a:endParaRPr lang="en-GB" dirty="0">
              <a:effectLst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C8A562-D7AF-4EE3-A33F-99AE8A1FE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072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68AA3C6-BF4D-40B4-905B-E1C5824CEB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6DA075C-D2B7-4AC5-A5DA-4582A83ED8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a model (including mathematical and computational) to generate data to support explanations, predict phenomena,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systems, and/or solve problems.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9DB66F-6E76-44C9-B001-7C7219F4F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5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E017924-6F8A-467B-BB06-EA3DC34E2E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0BE38A8-7A3F-40FB-B45B-8E8C9368B8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Developing and Using Models: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Develop and/or use a model (including mathematical and computational) to generate data to support explanations, predict phenomena,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systems, and/or solve problems.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38A45-27C1-464B-B0FB-BC3B51D685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8ACA-B650-4B7B-BC76-0E263E5BF40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61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966" y="1187864"/>
            <a:ext cx="4986779" cy="3110759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27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71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35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008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918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53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227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8075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426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12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40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189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977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804534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392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633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01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569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01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33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101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76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794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250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7092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2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18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  <p:extLst>
      <p:ext uri="{BB962C8B-B14F-4D97-AF65-F5344CB8AC3E}">
        <p14:creationId xmlns:p14="http://schemas.microsoft.com/office/powerpoint/2010/main" val="426830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  <p:sldLayoutId id="2147485560" r:id="rId13"/>
    <p:sldLayoutId id="2147485561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18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2987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65" r:id="rId3"/>
    <p:sldLayoutId id="2147485566" r:id="rId4"/>
    <p:sldLayoutId id="2147485567" r:id="rId5"/>
    <p:sldLayoutId id="2147485568" r:id="rId6"/>
    <p:sldLayoutId id="2147485569" r:id="rId7"/>
    <p:sldLayoutId id="2147485570" r:id="rId8"/>
    <p:sldLayoutId id="2147485571" r:id="rId9"/>
    <p:sldLayoutId id="2147485572" r:id="rId10"/>
    <p:sldLayoutId id="2147485573" r:id="rId11"/>
    <p:sldLayoutId id="214748557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2.xml"/><Relationship Id="rId7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3.xml"/><Relationship Id="rId7" Type="http://schemas.openxmlformats.org/officeDocument/2006/relationships/image" Target="../media/image6.png"/><Relationship Id="rId2" Type="http://schemas.openxmlformats.org/officeDocument/2006/relationships/tags" Target="../tags/tag45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14.w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jpg"/><Relationship Id="rId4" Type="http://schemas.openxmlformats.org/officeDocument/2006/relationships/control" Target="../activeX/activeX4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5.xml"/><Relationship Id="rId7" Type="http://schemas.openxmlformats.org/officeDocument/2006/relationships/image" Target="../media/image9.pn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ontrol" Target="../activeX/activeX1.xml"/><Relationship Id="rId7" Type="http://schemas.openxmlformats.org/officeDocument/2006/relationships/image" Target="../media/image15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>
            <a:extLst>
              <a:ext uri="{FF2B5EF4-FFF2-40B4-BE49-F238E27FC236}">
                <a16:creationId xmlns:a16="http://schemas.microsoft.com/office/drawing/2014/main" id="{DCB2156A-5915-4C1E-898B-99959D91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Gravity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EB2BB35-0355-49ED-A177-11F662D18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Newton’s law of gravitation</a:t>
            </a:r>
          </a:p>
        </p:txBody>
      </p:sp>
      <p:sp>
        <p:nvSpPr>
          <p:cNvPr id="372740" name="Text Box 4">
            <a:extLst>
              <a:ext uri="{FF2B5EF4-FFF2-40B4-BE49-F238E27FC236}">
                <a16:creationId xmlns:a16="http://schemas.microsoft.com/office/drawing/2014/main" id="{AE26C9ED-D75C-49E9-AF82-7549A7319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2725121"/>
            <a:ext cx="8453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where the G is the </a:t>
            </a:r>
            <a:r>
              <a:rPr lang="en-GB" altLang="en-US" b="1" dirty="0">
                <a:solidFill>
                  <a:srgbClr val="286DA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gravitational constant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G = 6.67 × 10</a:t>
            </a:r>
            <a:r>
              <a:rPr lang="en-GB" alt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–11</a:t>
            </a:r>
            <a:r>
              <a:rPr lang="en-GB" altLang="en-US" sz="1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GB" altLang="en-US" sz="1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GB" alt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altLang="en-US" sz="1000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kg</a:t>
            </a:r>
            <a:r>
              <a:rPr lang="en-GB" altLang="en-US" baseline="30000" dirty="0">
                <a:ea typeface="Times New Roman" panose="02020603050405020304" pitchFamily="18" charset="0"/>
                <a:cs typeface="Arial" panose="020B0604020202020204" pitchFamily="34" charset="0"/>
              </a:rPr>
              <a:t>–2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0" name="Text Box 21">
            <a:extLst>
              <a:ext uri="{FF2B5EF4-FFF2-40B4-BE49-F238E27FC236}">
                <a16:creationId xmlns:a16="http://schemas.microsoft.com/office/drawing/2014/main" id="{52F8F0B0-4914-4300-861B-C21F9FFD7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801688"/>
            <a:ext cx="861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The full mathematical expression of Newton’s law of universal gravitation is:</a:t>
            </a:r>
          </a:p>
        </p:txBody>
      </p:sp>
      <p:sp>
        <p:nvSpPr>
          <p:cNvPr id="14341" name="AutoShape 23">
            <a:extLst>
              <a:ext uri="{FF2B5EF4-FFF2-40B4-BE49-F238E27FC236}">
                <a16:creationId xmlns:a16="http://schemas.microsoft.com/office/drawing/2014/main" id="{5BFF8025-58F4-482F-9369-29412C728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1612862"/>
            <a:ext cx="2606675" cy="954088"/>
          </a:xfrm>
          <a:prstGeom prst="roundRect">
            <a:avLst>
              <a:gd name="adj" fmla="val 0"/>
            </a:avLst>
          </a:prstGeom>
          <a:solidFill>
            <a:srgbClr val="286DA6"/>
          </a:solidFill>
          <a:ln w="38100">
            <a:solidFill>
              <a:srgbClr val="286DA6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4342" name="Text Box 25">
            <a:extLst>
              <a:ext uri="{FF2B5EF4-FFF2-40B4-BE49-F238E27FC236}">
                <a16:creationId xmlns:a16="http://schemas.microsoft.com/office/drawing/2014/main" id="{DB38D900-BF82-41EF-8D20-439F90D65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873250"/>
            <a:ext cx="15176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 err="1">
                <a:solidFill>
                  <a:schemeClr val="bg1"/>
                </a:solidFill>
              </a:rPr>
              <a:t>F</a:t>
            </a:r>
            <a:r>
              <a:rPr lang="en-GB" altLang="en-US" b="1" baseline="-25000" dirty="0" err="1">
                <a:solidFill>
                  <a:schemeClr val="bg1"/>
                </a:solidFill>
              </a:rPr>
              <a:t>grav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  <a:r>
              <a:rPr lang="en-GB" altLang="en-US" b="1" dirty="0">
                <a:solidFill>
                  <a:schemeClr val="bg1"/>
                </a:solidFill>
                <a:sym typeface="Symbol" panose="05050102010706020507" pitchFamily="18" charset="2"/>
              </a:rPr>
              <a:t>= –</a:t>
            </a:r>
          </a:p>
        </p:txBody>
      </p:sp>
      <p:sp>
        <p:nvSpPr>
          <p:cNvPr id="14343" name="Rectangle 27">
            <a:extLst>
              <a:ext uri="{FF2B5EF4-FFF2-40B4-BE49-F238E27FC236}">
                <a16:creationId xmlns:a16="http://schemas.microsoft.com/office/drawing/2014/main" id="{A67F5134-647D-45A0-A2DD-10FCC190D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749" y="1606550"/>
            <a:ext cx="1343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chemeClr val="bg1"/>
                </a:solidFill>
              </a:rPr>
              <a:t>G</a:t>
            </a:r>
            <a:r>
              <a:rPr lang="en-GB" altLang="en-US" sz="1000" b="1" dirty="0">
                <a:solidFill>
                  <a:schemeClr val="bg1"/>
                </a:solidFill>
              </a:rPr>
              <a:t> </a:t>
            </a:r>
            <a:r>
              <a:rPr lang="en-GB" altLang="en-US" b="1" dirty="0">
                <a:solidFill>
                  <a:schemeClr val="bg1"/>
                </a:solidFill>
              </a:rPr>
              <a:t>m</a:t>
            </a:r>
            <a:r>
              <a:rPr lang="en-GB" altLang="en-US" b="1" baseline="-25000" dirty="0">
                <a:solidFill>
                  <a:schemeClr val="bg1"/>
                </a:solidFill>
              </a:rPr>
              <a:t>1</a:t>
            </a:r>
            <a:r>
              <a:rPr lang="en-GB" altLang="en-US" sz="1000" b="1" dirty="0">
                <a:solidFill>
                  <a:schemeClr val="bg1"/>
                </a:solidFill>
              </a:rPr>
              <a:t> </a:t>
            </a:r>
            <a:r>
              <a:rPr lang="en-GB" altLang="en-US" b="1" dirty="0">
                <a:solidFill>
                  <a:schemeClr val="bg1"/>
                </a:solidFill>
              </a:rPr>
              <a:t>m</a:t>
            </a:r>
            <a:r>
              <a:rPr lang="en-GB" altLang="en-US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44" name="Rectangle 28">
            <a:extLst>
              <a:ext uri="{FF2B5EF4-FFF2-40B4-BE49-F238E27FC236}">
                <a16:creationId xmlns:a16="http://schemas.microsoft.com/office/drawing/2014/main" id="{FFFFDC2C-46C4-4A8A-8A1E-3350FC6FC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599" y="2114550"/>
            <a:ext cx="4159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r</a:t>
            </a:r>
            <a:r>
              <a:rPr lang="en-GB" altLang="en-US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345" name="Line 29">
            <a:extLst>
              <a:ext uri="{FF2B5EF4-FFF2-40B4-BE49-F238E27FC236}">
                <a16:creationId xmlns:a16="http://schemas.microsoft.com/office/drawing/2014/main" id="{F897133F-E887-4A52-BE0B-1FAF165B40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2599" y="2089150"/>
            <a:ext cx="11303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54DF57-8E42-4FFF-AE1A-CB2682387745}"/>
              </a:ext>
            </a:extLst>
          </p:cNvPr>
          <p:cNvGrpSpPr/>
          <p:nvPr/>
        </p:nvGrpSpPr>
        <p:grpSpPr>
          <a:xfrm>
            <a:off x="2579920" y="4851289"/>
            <a:ext cx="3984160" cy="1716428"/>
            <a:chOff x="2409825" y="4622800"/>
            <a:chExt cx="4451350" cy="1917700"/>
          </a:xfrm>
        </p:grpSpPr>
        <p:pic>
          <p:nvPicPr>
            <p:cNvPr id="2" name="Picture 33" descr="m1m2">
              <a:extLst>
                <a:ext uri="{FF2B5EF4-FFF2-40B4-BE49-F238E27FC236}">
                  <a16:creationId xmlns:a16="http://schemas.microsoft.com/office/drawing/2014/main" id="{DCD1BF2D-2B6C-4A05-8D61-4381FED31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825" y="4697413"/>
              <a:ext cx="4451350" cy="105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" name="Line 34">
              <a:extLst>
                <a:ext uri="{FF2B5EF4-FFF2-40B4-BE49-F238E27FC236}">
                  <a16:creationId xmlns:a16="http://schemas.microsoft.com/office/drawing/2014/main" id="{F585666D-0C24-41F2-8C27-36EEE4A06F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000" y="5257800"/>
              <a:ext cx="0" cy="876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350" name="Line 35">
              <a:extLst>
                <a:ext uri="{FF2B5EF4-FFF2-40B4-BE49-F238E27FC236}">
                  <a16:creationId xmlns:a16="http://schemas.microsoft.com/office/drawing/2014/main" id="{8C0D49D5-9A32-4DCB-AC09-65D73C1A0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2388" y="5272088"/>
              <a:ext cx="0" cy="876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351" name="Line 36">
              <a:extLst>
                <a:ext uri="{FF2B5EF4-FFF2-40B4-BE49-F238E27FC236}">
                  <a16:creationId xmlns:a16="http://schemas.microsoft.com/office/drawing/2014/main" id="{D327A8FE-6F93-43C5-ADDE-56287BFDB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8300" y="6070600"/>
              <a:ext cx="34925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4346" name="Text Box 38">
              <a:extLst>
                <a:ext uri="{FF2B5EF4-FFF2-40B4-BE49-F238E27FC236}">
                  <a16:creationId xmlns:a16="http://schemas.microsoft.com/office/drawing/2014/main" id="{474BFDBF-E52E-490B-9658-FAE574A58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6600" y="6083300"/>
              <a:ext cx="431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b="1" i="1"/>
                <a:t>r</a:t>
              </a:r>
            </a:p>
          </p:txBody>
        </p:sp>
        <p:sp>
          <p:nvSpPr>
            <p:cNvPr id="14347" name="Rectangle 39">
              <a:extLst>
                <a:ext uri="{FF2B5EF4-FFF2-40B4-BE49-F238E27FC236}">
                  <a16:creationId xmlns:a16="http://schemas.microsoft.com/office/drawing/2014/main" id="{22BCF334-FE14-4D77-ACEB-2F75BDEA2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775" y="4622800"/>
              <a:ext cx="1012825" cy="51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 dirty="0" err="1"/>
                <a:t>F</a:t>
              </a:r>
              <a:r>
                <a:rPr lang="en-GB" altLang="en-US" b="1" baseline="-25000" dirty="0" err="1"/>
                <a:t>grav</a:t>
              </a:r>
              <a:endParaRPr lang="en-GB" altLang="en-US" b="1" baseline="-25000" dirty="0"/>
            </a:p>
          </p:txBody>
        </p:sp>
        <p:sp>
          <p:nvSpPr>
            <p:cNvPr id="14348" name="Rectangle 40">
              <a:extLst>
                <a:ext uri="{FF2B5EF4-FFF2-40B4-BE49-F238E27FC236}">
                  <a16:creationId xmlns:a16="http://schemas.microsoft.com/office/drawing/2014/main" id="{AE210BFF-312B-47FC-90DB-4C333B384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763" y="4624388"/>
              <a:ext cx="959491" cy="518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b="1" dirty="0" err="1"/>
                <a:t>F</a:t>
              </a:r>
              <a:r>
                <a:rPr lang="en-GB" altLang="en-US" b="1" baseline="-25000" dirty="0" err="1"/>
                <a:t>grav</a:t>
              </a:r>
              <a:endParaRPr lang="en-GB" altLang="en-US" b="1" baseline="-250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3E6B632-D636-4CE4-B629-BE20BFC0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966581-47A8-4237-B6A1-D979DB40F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520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652F3C8E-D01E-4D3B-8927-2C3EC348B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871837"/>
            <a:ext cx="8453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The force is conventionally understood to be </a:t>
            </a:r>
            <a:r>
              <a:rPr lang="en-GB" alt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negative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because it is an </a:t>
            </a:r>
            <a:r>
              <a:rPr lang="en-GB" altLang="en-US" b="1" dirty="0">
                <a:solidFill>
                  <a:srgbClr val="286DA6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attractive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force.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505EF9B8-CF98-472C-80C7-2AF87832C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Calculating gravitational forces</a:t>
            </a:r>
          </a:p>
        </p:txBody>
      </p:sp>
      <p:pic>
        <p:nvPicPr>
          <p:cNvPr id="6" name="Picture 6" descr="flash_icon">
            <a:extLst>
              <a:ext uri="{FF2B5EF4-FFF2-40B4-BE49-F238E27FC236}">
                <a16:creationId xmlns:a16="http://schemas.microsoft.com/office/drawing/2014/main" id="{74EEDC7B-1631-4D20-A742-3994DEA5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EF2200-B8AB-4FD2-97D8-9A6A721F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E81AAF6-45F0-4B5E-A41D-F926CBA9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192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55677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2147A920-ACDB-41C3-8F05-19BBDBCE5AA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6250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 Box 3">
            <a:extLst>
              <a:ext uri="{FF2B5EF4-FFF2-40B4-BE49-F238E27FC236}">
                <a16:creationId xmlns:a16="http://schemas.microsoft.com/office/drawing/2014/main" id="{EF117948-3091-4D27-816E-C45608BB3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035327"/>
            <a:ext cx="57668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When the bungee jumper starts to fall, energy is transferred from the field into </a:t>
            </a:r>
            <a:r>
              <a:rPr lang="en-GB" altLang="en-US" b="1" dirty="0">
                <a:solidFill>
                  <a:srgbClr val="286DA6"/>
                </a:solidFill>
              </a:rPr>
              <a:t>kinetic</a:t>
            </a:r>
            <a:r>
              <a:rPr lang="en-GB" altLang="en-US" dirty="0"/>
              <a:t> energy in the bungee jumper and </a:t>
            </a:r>
            <a:r>
              <a:rPr lang="en-GB" altLang="en-US" b="1" dirty="0">
                <a:solidFill>
                  <a:srgbClr val="286DA6"/>
                </a:solidFill>
              </a:rPr>
              <a:t>elastic</a:t>
            </a:r>
            <a:r>
              <a:rPr lang="en-GB" altLang="en-US" dirty="0"/>
              <a:t> energy in the cord.</a:t>
            </a:r>
          </a:p>
        </p:txBody>
      </p:sp>
      <p:sp>
        <p:nvSpPr>
          <p:cNvPr id="191492" name="Text Box 4">
            <a:extLst>
              <a:ext uri="{FF2B5EF4-FFF2-40B4-BE49-F238E27FC236}">
                <a16:creationId xmlns:a16="http://schemas.microsoft.com/office/drawing/2014/main" id="{09B989F9-A5F8-46E2-AF4C-4F9088DEB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714875"/>
            <a:ext cx="59303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As the elastic cord pulls the bungee jumper back up, energy is transferred from the bungee jumper and cord back into the Earth’s gravitational field.</a:t>
            </a:r>
          </a:p>
        </p:txBody>
      </p:sp>
      <p:sp>
        <p:nvSpPr>
          <p:cNvPr id="34820" name="Text Box 5">
            <a:extLst>
              <a:ext uri="{FF2B5EF4-FFF2-40B4-BE49-F238E27FC236}">
                <a16:creationId xmlns:a16="http://schemas.microsoft.com/office/drawing/2014/main" id="{24204D2C-98F3-4EA6-8422-66EB0E18E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518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When two objects interact through a gravitational field, </a:t>
            </a:r>
            <a:r>
              <a:rPr lang="en-GB" altLang="en-US" b="1" dirty="0">
                <a:solidFill>
                  <a:srgbClr val="286DA6"/>
                </a:solidFill>
              </a:rPr>
              <a:t>energy</a:t>
            </a:r>
            <a:r>
              <a:rPr lang="en-GB" altLang="en-US" dirty="0"/>
              <a:t> is stored in the field. Energy is transferred when an object’s position in the field changes.</a:t>
            </a:r>
          </a:p>
        </p:txBody>
      </p:sp>
      <p:sp>
        <p:nvSpPr>
          <p:cNvPr id="34821" name="Rectangle 6">
            <a:extLst>
              <a:ext uri="{FF2B5EF4-FFF2-40B4-BE49-F238E27FC236}">
                <a16:creationId xmlns:a16="http://schemas.microsoft.com/office/drawing/2014/main" id="{610DFA09-B2AB-4E80-A312-D1C747D16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Energy stored in gravitational fields</a:t>
            </a:r>
          </a:p>
        </p:txBody>
      </p:sp>
      <p:pic>
        <p:nvPicPr>
          <p:cNvPr id="34824" name="Picture 9" descr="shutterstock_65945065_Vitalii_Nesterchuk">
            <a:extLst>
              <a:ext uri="{FF2B5EF4-FFF2-40B4-BE49-F238E27FC236}">
                <a16:creationId xmlns:a16="http://schemas.microsoft.com/office/drawing/2014/main" id="{A82AF61F-78AF-4CC9-BDB2-9BEFBEE30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/>
          <a:stretch/>
        </p:blipFill>
        <p:spPr bwMode="auto">
          <a:xfrm>
            <a:off x="6300289" y="1873044"/>
            <a:ext cx="2489697" cy="41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2AE6B4-0239-4A8B-92C7-7EA74FD92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59E4560D-3168-4DC0-A557-0C992A65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094442"/>
            <a:ext cx="53108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Imagine a bungee jumper in Earth’s gravitational field: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95A38F-5874-4A36-9B3B-689FAD86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520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/>
      <p:bldP spid="19149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64C25C0B-3381-4A24-8431-1FA9FD017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Gravitational potential energy</a:t>
            </a:r>
          </a:p>
        </p:txBody>
      </p:sp>
      <p:sp>
        <p:nvSpPr>
          <p:cNvPr id="33795" name="Text Box 4">
            <a:extLst>
              <a:ext uri="{FF2B5EF4-FFF2-40B4-BE49-F238E27FC236}">
                <a16:creationId xmlns:a16="http://schemas.microsoft.com/office/drawing/2014/main" id="{B0D54840-CAE2-4E7D-8B32-20C26ADC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621712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It is often helpful to think of the energy transferred to and from an object as a form of potential energy stored in the object. We call this </a:t>
            </a:r>
            <a:r>
              <a:rPr lang="en-GB" altLang="en-US" b="1" dirty="0">
                <a:solidFill>
                  <a:srgbClr val="286DA6"/>
                </a:solidFill>
              </a:rPr>
              <a:t>gravitational potential energy</a:t>
            </a:r>
            <a:r>
              <a:rPr lang="en-GB" altLang="en-US" dirty="0">
                <a:solidFill>
                  <a:srgbClr val="010066"/>
                </a:solidFill>
              </a:rPr>
              <a:t> (GPE).</a:t>
            </a:r>
          </a:p>
        </p:txBody>
      </p:sp>
      <p:sp>
        <p:nvSpPr>
          <p:cNvPr id="189446" name="Rectangle 6">
            <a:extLst>
              <a:ext uri="{FF2B5EF4-FFF2-40B4-BE49-F238E27FC236}">
                <a16:creationId xmlns:a16="http://schemas.microsoft.com/office/drawing/2014/main" id="{2A5D532A-9B62-4FB2-A4AD-CE71A586E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49" y="2174346"/>
            <a:ext cx="48450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As the bungee jumper falls, GPE is converted into kinetic and elastic energy.</a:t>
            </a:r>
          </a:p>
        </p:txBody>
      </p:sp>
      <p:sp>
        <p:nvSpPr>
          <p:cNvPr id="189448" name="Rectangle 8">
            <a:extLst>
              <a:ext uri="{FF2B5EF4-FFF2-40B4-BE49-F238E27FC236}">
                <a16:creationId xmlns:a16="http://schemas.microsoft.com/office/drawing/2014/main" id="{22CD31B1-A7AB-440A-AC79-0D528F84C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" y="3564467"/>
            <a:ext cx="46220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When the bungee jumper bounces back up, this energy is converted back into GPE.</a:t>
            </a:r>
          </a:p>
        </p:txBody>
      </p:sp>
      <p:sp>
        <p:nvSpPr>
          <p:cNvPr id="189449" name="Text Box 9">
            <a:extLst>
              <a:ext uri="{FF2B5EF4-FFF2-40B4-BE49-F238E27FC236}">
                <a16:creationId xmlns:a16="http://schemas.microsoft.com/office/drawing/2014/main" id="{10394ECD-00E9-4A56-8FFC-177C2E91F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954588"/>
            <a:ext cx="537771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GPE is the amount of energy an object has because of its position in a gravitational field, i.e. its height.</a:t>
            </a:r>
          </a:p>
        </p:txBody>
      </p:sp>
      <p:pic>
        <p:nvPicPr>
          <p:cNvPr id="33802" name="Picture 13" descr="shutterstock_65162392_Vitalii_Nesterchuk">
            <a:extLst>
              <a:ext uri="{FF2B5EF4-FFF2-40B4-BE49-F238E27FC236}">
                <a16:creationId xmlns:a16="http://schemas.microsoft.com/office/drawing/2014/main" id="{733384AC-C81B-48A4-A47E-A7BBBC68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80" y="2111060"/>
            <a:ext cx="2383458" cy="394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DCACEA-44C3-43B2-BEE0-2B43F615A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otes_icon">
            <a:extLst>
              <a:ext uri="{FF2B5EF4-FFF2-40B4-BE49-F238E27FC236}">
                <a16:creationId xmlns:a16="http://schemas.microsoft.com/office/drawing/2014/main" id="{4C6D3271-65C7-445D-8055-9DEA6E3BA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6944F230-1674-4F54-9570-F1E1236E5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/>
      <p:bldP spid="189448" grpId="0"/>
      <p:bldP spid="1894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BB45769-B572-47F2-B30D-CF4ED4DB2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Calculating gravitational potential energy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A671F0AE-CD0F-426A-8FC4-90A5D422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580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The energy stored in the </a:t>
            </a:r>
            <a:r>
              <a:rPr lang="en-GB" altLang="en-US" dirty="0" err="1">
                <a:solidFill>
                  <a:srgbClr val="010066"/>
                </a:solidFill>
              </a:rPr>
              <a:t>the</a:t>
            </a:r>
            <a:r>
              <a:rPr lang="en-GB" altLang="en-US" dirty="0">
                <a:solidFill>
                  <a:srgbClr val="010066"/>
                </a:solidFill>
              </a:rPr>
              <a:t> gravitational field between two objects depends on the distance between the objects. For an object close to the Earth’s surface, GPE can be calculated using the equation: </a:t>
            </a:r>
          </a:p>
        </p:txBody>
      </p:sp>
      <p:sp>
        <p:nvSpPr>
          <p:cNvPr id="35844" name="Rectangle 11">
            <a:extLst>
              <a:ext uri="{FF2B5EF4-FFF2-40B4-BE49-F238E27FC236}">
                <a16:creationId xmlns:a16="http://schemas.microsoft.com/office/drawing/2014/main" id="{628920C6-6744-47E6-ACBB-5626960FB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2451992"/>
            <a:ext cx="8461375" cy="646112"/>
          </a:xfrm>
          <a:prstGeom prst="rect">
            <a:avLst/>
          </a:prstGeom>
          <a:solidFill>
            <a:srgbClr val="286D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248F0657-5A61-4B29-9AB0-27254A2F0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2476833"/>
            <a:ext cx="84439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600" b="1">
                <a:solidFill>
                  <a:schemeClr val="bg1"/>
                </a:solidFill>
              </a:rPr>
              <a:t>GPE  =  mass</a:t>
            </a:r>
            <a:r>
              <a:rPr lang="en-GB" altLang="en-US" sz="3200" b="1">
                <a:solidFill>
                  <a:schemeClr val="bg1"/>
                </a:solidFill>
              </a:rPr>
              <a:t> </a:t>
            </a:r>
            <a:r>
              <a:rPr lang="en-GB" altLang="en-US" sz="2600" b="1">
                <a:solidFill>
                  <a:schemeClr val="bg1"/>
                </a:solidFill>
              </a:rPr>
              <a:t>×</a:t>
            </a:r>
            <a:r>
              <a:rPr lang="en-GB" altLang="en-US" sz="3200" b="1">
                <a:solidFill>
                  <a:schemeClr val="bg1"/>
                </a:solidFill>
              </a:rPr>
              <a:t> </a:t>
            </a:r>
            <a:r>
              <a:rPr lang="en-GB" altLang="en-US" sz="2600" b="1">
                <a:solidFill>
                  <a:schemeClr val="bg1"/>
                </a:solidFill>
              </a:rPr>
              <a:t>gravitational field strength</a:t>
            </a:r>
            <a:r>
              <a:rPr lang="en-GB" altLang="en-US" sz="3200" b="1">
                <a:solidFill>
                  <a:schemeClr val="bg1"/>
                </a:solidFill>
              </a:rPr>
              <a:t> </a:t>
            </a:r>
            <a:r>
              <a:rPr lang="en-GB" altLang="en-US" sz="2600" b="1">
                <a:solidFill>
                  <a:schemeClr val="bg1"/>
                </a:solidFill>
              </a:rPr>
              <a:t>×</a:t>
            </a:r>
            <a:r>
              <a:rPr lang="en-GB" altLang="en-US" sz="3200" b="1">
                <a:solidFill>
                  <a:schemeClr val="bg1"/>
                </a:solidFill>
              </a:rPr>
              <a:t> </a:t>
            </a:r>
            <a:r>
              <a:rPr lang="en-GB" altLang="en-US" sz="2600" b="1">
                <a:solidFill>
                  <a:schemeClr val="bg1"/>
                </a:solidFill>
              </a:rPr>
              <a:t>height</a:t>
            </a:r>
          </a:p>
        </p:txBody>
      </p:sp>
      <p:sp>
        <p:nvSpPr>
          <p:cNvPr id="193543" name="Text Box 7">
            <a:extLst>
              <a:ext uri="{FF2B5EF4-FFF2-40B4-BE49-F238E27FC236}">
                <a16:creationId xmlns:a16="http://schemas.microsoft.com/office/drawing/2014/main" id="{06366B87-E6B6-4BC1-8AE6-53EF469F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082465"/>
            <a:ext cx="722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286DA6"/>
                </a:solidFill>
              </a:rPr>
              <a:t>Height</a:t>
            </a:r>
            <a:r>
              <a:rPr lang="en-GB" altLang="en-US" dirty="0">
                <a:solidFill>
                  <a:srgbClr val="010066"/>
                </a:solidFill>
              </a:rPr>
              <a:t>, h, is measured in </a:t>
            </a:r>
            <a:r>
              <a:rPr lang="en-GB" altLang="en-US" b="1" dirty="0">
                <a:solidFill>
                  <a:srgbClr val="286DA6"/>
                </a:solidFill>
              </a:rPr>
              <a:t>meters (m)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93544" name="Rectangle 8">
            <a:extLst>
              <a:ext uri="{FF2B5EF4-FFF2-40B4-BE49-F238E27FC236}">
                <a16:creationId xmlns:a16="http://schemas.microsoft.com/office/drawing/2014/main" id="{2F7B0A49-43B3-431D-AA02-E3EB54BBC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3179219"/>
            <a:ext cx="691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286DA6"/>
                </a:solidFill>
              </a:rPr>
              <a:t>Mass</a:t>
            </a:r>
            <a:r>
              <a:rPr lang="en-GB" altLang="en-US" dirty="0">
                <a:solidFill>
                  <a:srgbClr val="010066"/>
                </a:solidFill>
              </a:rPr>
              <a:t>, m,</a:t>
            </a:r>
            <a:r>
              <a:rPr lang="en-GB" altLang="en-US" b="1" dirty="0">
                <a:solidFill>
                  <a:srgbClr val="286DA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is measured in </a:t>
            </a:r>
            <a:r>
              <a:rPr lang="en-GB" altLang="en-US" b="1" dirty="0">
                <a:solidFill>
                  <a:srgbClr val="286DA6"/>
                </a:solidFill>
              </a:rPr>
              <a:t>kilograms</a:t>
            </a:r>
            <a:r>
              <a:rPr lang="en-GB" altLang="en-US" dirty="0">
                <a:solidFill>
                  <a:srgbClr val="286DA6"/>
                </a:solidFill>
              </a:rPr>
              <a:t> </a:t>
            </a:r>
            <a:r>
              <a:rPr lang="en-GB" altLang="en-US" b="1" dirty="0">
                <a:solidFill>
                  <a:srgbClr val="286DA6"/>
                </a:solidFill>
              </a:rPr>
              <a:t>(</a:t>
            </a:r>
            <a:r>
              <a:rPr lang="en-GB" altLang="en-US" b="1" dirty="0">
                <a:solidFill>
                  <a:srgbClr val="286DA6"/>
                </a:solidFill>
                <a:sym typeface="Symbol" panose="05050102010706020507" pitchFamily="18" charset="2"/>
              </a:rPr>
              <a:t>kg</a:t>
            </a:r>
            <a:r>
              <a:rPr lang="en-GB" altLang="en-US" b="1" dirty="0">
                <a:solidFill>
                  <a:srgbClr val="286DA6"/>
                </a:solidFill>
              </a:rPr>
              <a:t>)</a:t>
            </a:r>
            <a:r>
              <a:rPr lang="en-GB" altLang="en-US" dirty="0">
                <a:solidFill>
                  <a:srgbClr val="010066"/>
                </a:solidFill>
              </a:rPr>
              <a:t>. </a:t>
            </a:r>
          </a:p>
        </p:txBody>
      </p:sp>
      <p:sp>
        <p:nvSpPr>
          <p:cNvPr id="193545" name="Text Box 9">
            <a:extLst>
              <a:ext uri="{FF2B5EF4-FFF2-40B4-BE49-F238E27FC236}">
                <a16:creationId xmlns:a16="http://schemas.microsoft.com/office/drawing/2014/main" id="{07749C28-CE79-40F4-9DA1-61C4B6893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5662613"/>
            <a:ext cx="8261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286DA6"/>
                </a:solidFill>
              </a:rPr>
              <a:t>Gravitational potential energy (GPE)</a:t>
            </a:r>
            <a:r>
              <a:rPr lang="en-GB" altLang="en-US" dirty="0">
                <a:solidFill>
                  <a:srgbClr val="010066"/>
                </a:solidFill>
              </a:rPr>
              <a:t>, E</a:t>
            </a:r>
            <a:r>
              <a:rPr lang="en-GB" altLang="en-US" baseline="-25000" dirty="0">
                <a:solidFill>
                  <a:srgbClr val="010066"/>
                </a:solidFill>
              </a:rPr>
              <a:t>p</a:t>
            </a:r>
            <a:r>
              <a:rPr lang="en-GB" altLang="en-US" dirty="0">
                <a:solidFill>
                  <a:srgbClr val="010066"/>
                </a:solidFill>
              </a:rPr>
              <a:t>,</a:t>
            </a:r>
            <a:r>
              <a:rPr lang="en-GB" altLang="en-US" b="1" dirty="0">
                <a:solidFill>
                  <a:srgbClr val="286DA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is measured </a:t>
            </a:r>
            <a:br>
              <a:rPr lang="en-GB" altLang="en-US" dirty="0">
                <a:solidFill>
                  <a:srgbClr val="010066"/>
                </a:solidFill>
              </a:rPr>
            </a:br>
            <a:r>
              <a:rPr lang="en-GB" altLang="en-US" dirty="0">
                <a:solidFill>
                  <a:srgbClr val="010066"/>
                </a:solidFill>
              </a:rPr>
              <a:t>in </a:t>
            </a:r>
            <a:r>
              <a:rPr lang="en-GB" altLang="en-US" b="1" dirty="0">
                <a:solidFill>
                  <a:srgbClr val="286DA6"/>
                </a:solidFill>
              </a:rPr>
              <a:t>joules (J)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193546" name="Rectangle 10">
            <a:extLst>
              <a:ext uri="{FF2B5EF4-FFF2-40B4-BE49-F238E27FC236}">
                <a16:creationId xmlns:a16="http://schemas.microsoft.com/office/drawing/2014/main" id="{EFE296DE-6B1C-48AB-869E-EE459015B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3759367"/>
            <a:ext cx="8261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286DA6"/>
                </a:solidFill>
              </a:rPr>
              <a:t>Gravitational field strength</a:t>
            </a:r>
            <a:r>
              <a:rPr lang="en-GB" altLang="en-US" dirty="0">
                <a:solidFill>
                  <a:srgbClr val="010066"/>
                </a:solidFill>
              </a:rPr>
              <a:t>, g,</a:t>
            </a:r>
            <a:r>
              <a:rPr lang="en-GB" altLang="en-US" b="1" dirty="0">
                <a:solidFill>
                  <a:srgbClr val="286DA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is measured in </a:t>
            </a:r>
            <a:r>
              <a:rPr lang="en-GB" altLang="en-US" b="1" dirty="0">
                <a:solidFill>
                  <a:srgbClr val="286DA6"/>
                </a:solidFill>
              </a:rPr>
              <a:t>newtons per kilogram (N/kg)</a:t>
            </a:r>
            <a:r>
              <a:rPr lang="en-GB" altLang="en-US" dirty="0">
                <a:solidFill>
                  <a:srgbClr val="010066"/>
                </a:solidFill>
              </a:rPr>
              <a:t>. It is approximately 10</a:t>
            </a:r>
            <a:r>
              <a:rPr lang="en-GB" altLang="en-US" sz="1000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N/kg close to the surface of Earth.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37939F-1E30-4B62-ACC6-99365118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notes_icon">
            <a:extLst>
              <a:ext uri="{FF2B5EF4-FFF2-40B4-BE49-F238E27FC236}">
                <a16:creationId xmlns:a16="http://schemas.microsoft.com/office/drawing/2014/main" id="{5AAC8F43-EA18-4C3C-91EC-84D3B897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BBEA99CB-043C-41FC-86D2-E1963DE8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/>
      <p:bldP spid="193543" grpId="0"/>
      <p:bldP spid="193544" grpId="0"/>
      <p:bldP spid="193545" grpId="0"/>
      <p:bldP spid="1935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DF7987B4-BB16-4A40-9CC4-AEC388DDD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Factors affecting GPE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DBA42-4638-4E04-BEAA-1243E2CC0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lash_icon">
            <a:extLst>
              <a:ext uri="{FF2B5EF4-FFF2-40B4-BE49-F238E27FC236}">
                <a16:creationId xmlns:a16="http://schemas.microsoft.com/office/drawing/2014/main" id="{D5762C54-525D-4CB4-AF50-42A3F1A4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notes_icon">
            <a:extLst>
              <a:ext uri="{FF2B5EF4-FFF2-40B4-BE49-F238E27FC236}">
                <a16:creationId xmlns:a16="http://schemas.microsoft.com/office/drawing/2014/main" id="{D93F4EC9-3C1D-41A7-9CA1-D169FA01D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80" name="ShockwaveFlash1" r:id="rId3" imgW="8699400" imgH="5308560"/>
        </mc:Choice>
        <mc:Fallback>
          <p:control name="ShockwaveFlash1" r:id="rId3" imgW="8699400" imgH="5308560">
            <p:pic>
              <p:nvPicPr>
                <p:cNvPr id="6" name="ShockwaveFlash1">
                  <a:extLst>
                    <a:ext uri="{FF2B5EF4-FFF2-40B4-BE49-F238E27FC236}">
                      <a16:creationId xmlns:a16="http://schemas.microsoft.com/office/drawing/2014/main" id="{7BF75487-862E-4AC2-A23C-30AF93C7B70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181" name="ShockwaveFlash2" r:id="rId4" imgW="8699400" imgH="5308560"/>
        </mc:Choice>
        <mc:Fallback>
          <p:control name="ShockwaveFlash2" r:id="rId4" imgW="8699400" imgH="5308560">
            <p:pic>
              <p:nvPicPr>
                <p:cNvPr id="7" name="ShockwaveFlash2">
                  <a:extLst>
                    <a:ext uri="{FF2B5EF4-FFF2-40B4-BE49-F238E27FC236}">
                      <a16:creationId xmlns:a16="http://schemas.microsoft.com/office/drawing/2014/main" id="{0E0B2BF4-7CBD-4587-993A-DA545B5901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osprey">
            <a:extLst>
              <a:ext uri="{FF2B5EF4-FFF2-40B4-BE49-F238E27FC236}">
                <a16:creationId xmlns:a16="http://schemas.microsoft.com/office/drawing/2014/main" id="{907D5D38-CEFB-47F2-A4CF-F85A69B5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784225"/>
            <a:ext cx="43751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66E68612-BD3C-4FFD-BC62-ED918C241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3881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An osprey with a mass of</a:t>
            </a:r>
            <a:br>
              <a:rPr lang="en-GB" altLang="en-US"/>
            </a:br>
            <a:r>
              <a:rPr lang="en-GB" altLang="en-US"/>
              <a:t>2</a:t>
            </a:r>
            <a:r>
              <a:rPr lang="en-GB" altLang="en-US" sz="1000"/>
              <a:t> </a:t>
            </a:r>
            <a:r>
              <a:rPr lang="en-GB" altLang="en-US"/>
              <a:t>kg flies at a height of</a:t>
            </a:r>
            <a:br>
              <a:rPr lang="en-GB" altLang="en-US"/>
            </a:br>
            <a:r>
              <a:rPr lang="en-GB" altLang="en-US"/>
              <a:t>200</a:t>
            </a:r>
            <a:r>
              <a:rPr lang="en-GB" altLang="en-US" sz="1000"/>
              <a:t> </a:t>
            </a:r>
            <a:r>
              <a:rPr lang="en-GB" altLang="en-US"/>
              <a:t>m above the ground.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3743B5A-1D59-4F61-8D10-48AECDCE3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Calculating GPE question 1</a:t>
            </a:r>
          </a:p>
        </p:txBody>
      </p:sp>
      <p:sp>
        <p:nvSpPr>
          <p:cNvPr id="197637" name="Rectangle 5">
            <a:extLst>
              <a:ext uri="{FF2B5EF4-FFF2-40B4-BE49-F238E27FC236}">
                <a16:creationId xmlns:a16="http://schemas.microsoft.com/office/drawing/2014/main" id="{066926D3-3185-4444-B980-02218B8CE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2090738"/>
            <a:ext cx="3686175" cy="1200150"/>
          </a:xfrm>
          <a:prstGeom prst="rect">
            <a:avLst/>
          </a:prstGeom>
          <a:solidFill>
            <a:srgbClr val="BE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/>
              <a:t>How </a:t>
            </a:r>
            <a:r>
              <a:rPr lang="en-GB" altLang="en-US" dirty="0">
                <a:solidFill>
                  <a:srgbClr val="010066"/>
                </a:solidFill>
              </a:rPr>
              <a:t>much gravitational potential energy </a:t>
            </a:r>
            <a:r>
              <a:rPr lang="en-GB" altLang="en-US" dirty="0"/>
              <a:t>does </a:t>
            </a:r>
            <a:br>
              <a:rPr lang="en-GB" altLang="en-US" dirty="0"/>
            </a:br>
            <a:r>
              <a:rPr lang="en-GB" altLang="en-US" dirty="0"/>
              <a:t>the osprey have?</a:t>
            </a:r>
          </a:p>
        </p:txBody>
      </p:sp>
      <p:sp>
        <p:nvSpPr>
          <p:cNvPr id="197638" name="Text Box 6">
            <a:extLst>
              <a:ext uri="{FF2B5EF4-FFF2-40B4-BE49-F238E27FC236}">
                <a16:creationId xmlns:a16="http://schemas.microsoft.com/office/drawing/2014/main" id="{BDB4677D-FEAA-4789-9E92-45F501E0D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146675"/>
            <a:ext cx="352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=  2  ×  10  ×  200 </a:t>
            </a:r>
            <a:endParaRPr lang="en-GB" altLang="en-US" u="sng">
              <a:solidFill>
                <a:srgbClr val="010066"/>
              </a:solidFill>
              <a:sym typeface="Symbol" panose="05050102010706020507" pitchFamily="18" charset="2"/>
            </a:endParaRPr>
          </a:p>
        </p:txBody>
      </p:sp>
      <p:sp>
        <p:nvSpPr>
          <p:cNvPr id="197639" name="Text Box 7">
            <a:extLst>
              <a:ext uri="{FF2B5EF4-FFF2-40B4-BE49-F238E27FC236}">
                <a16:creationId xmlns:a16="http://schemas.microsoft.com/office/drawing/2014/main" id="{B34BD08F-7574-47E0-966C-7D569985B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4462463"/>
            <a:ext cx="791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10066"/>
                </a:solidFill>
              </a:rPr>
              <a:t>GPE  =  mass  ×  gravitational field strength  ×  height</a:t>
            </a:r>
          </a:p>
        </p:txBody>
      </p:sp>
      <p:sp>
        <p:nvSpPr>
          <p:cNvPr id="197640" name="Text Box 8">
            <a:extLst>
              <a:ext uri="{FF2B5EF4-FFF2-40B4-BE49-F238E27FC236}">
                <a16:creationId xmlns:a16="http://schemas.microsoft.com/office/drawing/2014/main" id="{6EFB75B6-ED01-4702-83F6-FE223ED0E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5845175"/>
            <a:ext cx="164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=  </a:t>
            </a:r>
            <a:r>
              <a:rPr lang="en-GB" altLang="en-US" b="1">
                <a:solidFill>
                  <a:srgbClr val="286DA6"/>
                </a:solidFill>
              </a:rPr>
              <a:t>4,000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J</a:t>
            </a:r>
            <a:r>
              <a:rPr lang="en-GB" altLang="en-US">
                <a:solidFill>
                  <a:srgbClr val="010066"/>
                </a:solidFill>
              </a:rPr>
              <a:t> </a:t>
            </a:r>
            <a:endParaRPr lang="en-GB" altLang="en-US" u="sng">
              <a:solidFill>
                <a:srgbClr val="010066"/>
              </a:solidFill>
              <a:sym typeface="Symbol" panose="05050102010706020507" pitchFamily="18" charset="2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B17ECD63-74A2-4067-B334-7DD7A3382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3409950"/>
            <a:ext cx="404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Assume g = 10</a:t>
            </a:r>
            <a:r>
              <a:rPr lang="en-GB" altLang="en-US" sz="1000"/>
              <a:t> </a:t>
            </a:r>
            <a:r>
              <a:rPr lang="en-GB" altLang="en-US"/>
              <a:t>N/kg.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4A0DB4-E5E8-4536-9764-01703D4AA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28299C-8989-4E97-9BD9-6E8B5D3C3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520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/>
      <p:bldP spid="197638" grpId="0"/>
      <p:bldP spid="197639" grpId="0"/>
      <p:bldP spid="197640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pple">
            <a:extLst>
              <a:ext uri="{FF2B5EF4-FFF2-40B4-BE49-F238E27FC236}">
                <a16:creationId xmlns:a16="http://schemas.microsoft.com/office/drawing/2014/main" id="{8319779E-F632-4094-BD37-C9AA7432E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784225"/>
            <a:ext cx="44577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F3C267B3-65A6-4519-9813-A188AF80B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3984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An apple with a mass of 200</a:t>
            </a:r>
            <a:r>
              <a:rPr lang="en-GB" altLang="en-US" sz="1000"/>
              <a:t> </a:t>
            </a:r>
            <a:r>
              <a:rPr lang="en-GB" altLang="en-US"/>
              <a:t>g falls 3</a:t>
            </a:r>
            <a:r>
              <a:rPr lang="en-GB" altLang="en-US" sz="1000"/>
              <a:t> </a:t>
            </a:r>
            <a:r>
              <a:rPr lang="en-GB" altLang="en-US"/>
              <a:t>m from its branch to the ground.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6F1F78D1-948B-4810-8F54-278752686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Calculating GPE question 2</a:t>
            </a:r>
          </a:p>
        </p:txBody>
      </p:sp>
      <p:sp>
        <p:nvSpPr>
          <p:cNvPr id="199685" name="Rectangle 5">
            <a:extLst>
              <a:ext uri="{FF2B5EF4-FFF2-40B4-BE49-F238E27FC236}">
                <a16:creationId xmlns:a16="http://schemas.microsoft.com/office/drawing/2014/main" id="{1C075F17-7069-4DCA-BE12-C601DCA48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2217738"/>
            <a:ext cx="3622675" cy="1200150"/>
          </a:xfrm>
          <a:prstGeom prst="rect">
            <a:avLst/>
          </a:prstGeom>
          <a:solidFill>
            <a:srgbClr val="BED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How much GPE will the apple have lost when it hits the ground?</a:t>
            </a:r>
          </a:p>
        </p:txBody>
      </p:sp>
      <p:sp>
        <p:nvSpPr>
          <p:cNvPr id="199686" name="Text Box 6">
            <a:extLst>
              <a:ext uri="{FF2B5EF4-FFF2-40B4-BE49-F238E27FC236}">
                <a16:creationId xmlns:a16="http://schemas.microsoft.com/office/drawing/2014/main" id="{F3701533-A9A7-4038-89A6-3655C6A91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337175"/>
            <a:ext cx="352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=  0.2  ×  10  ×  3 </a:t>
            </a:r>
            <a:endParaRPr lang="en-GB" altLang="en-US" u="sng">
              <a:solidFill>
                <a:srgbClr val="010066"/>
              </a:solidFill>
              <a:sym typeface="Symbol" panose="05050102010706020507" pitchFamily="18" charset="2"/>
            </a:endParaRPr>
          </a:p>
        </p:txBody>
      </p:sp>
      <p:sp>
        <p:nvSpPr>
          <p:cNvPr id="199687" name="Text Box 7">
            <a:extLst>
              <a:ext uri="{FF2B5EF4-FFF2-40B4-BE49-F238E27FC236}">
                <a16:creationId xmlns:a16="http://schemas.microsoft.com/office/drawing/2014/main" id="{8B042907-6D73-4864-B4BE-37916F2B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6035675"/>
            <a:ext cx="164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>
                <a:solidFill>
                  <a:srgbClr val="010066"/>
                </a:solidFill>
              </a:rPr>
              <a:t>=  </a:t>
            </a:r>
            <a:r>
              <a:rPr lang="en-GB" altLang="en-US" b="1">
                <a:solidFill>
                  <a:srgbClr val="286DA6"/>
                </a:solidFill>
              </a:rPr>
              <a:t>6</a:t>
            </a:r>
            <a:r>
              <a:rPr lang="en-GB" altLang="en-US" sz="1000" b="1">
                <a:solidFill>
                  <a:srgbClr val="286DA6"/>
                </a:solidFill>
              </a:rPr>
              <a:t> </a:t>
            </a:r>
            <a:r>
              <a:rPr lang="en-GB" altLang="en-US" b="1">
                <a:solidFill>
                  <a:srgbClr val="286DA6"/>
                </a:solidFill>
              </a:rPr>
              <a:t>J</a:t>
            </a:r>
            <a:r>
              <a:rPr lang="en-GB" altLang="en-US">
                <a:solidFill>
                  <a:srgbClr val="010066"/>
                </a:solidFill>
              </a:rPr>
              <a:t> </a:t>
            </a:r>
            <a:endParaRPr lang="en-GB" altLang="en-US" u="sng">
              <a:solidFill>
                <a:srgbClr val="010066"/>
              </a:solidFill>
              <a:sym typeface="Symbol" panose="05050102010706020507" pitchFamily="18" charset="2"/>
            </a:endParaRPr>
          </a:p>
        </p:txBody>
      </p:sp>
      <p:sp>
        <p:nvSpPr>
          <p:cNvPr id="27656" name="Text Box 9">
            <a:extLst>
              <a:ext uri="{FF2B5EF4-FFF2-40B4-BE49-F238E27FC236}">
                <a16:creationId xmlns:a16="http://schemas.microsoft.com/office/drawing/2014/main" id="{7E62DC86-3AE6-4AD1-AF1D-7D0D2D091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13" y="4643438"/>
            <a:ext cx="614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10066"/>
                </a:solidFill>
              </a:rPr>
              <a:t>=  mass  ×  gravitational field strength  ×</a:t>
            </a:r>
          </a:p>
        </p:txBody>
      </p:sp>
      <p:sp>
        <p:nvSpPr>
          <p:cNvPr id="27657" name="Text Box 10">
            <a:extLst>
              <a:ext uri="{FF2B5EF4-FFF2-40B4-BE49-F238E27FC236}">
                <a16:creationId xmlns:a16="http://schemas.microsoft.com/office/drawing/2014/main" id="{69113A1D-8A75-4CD4-BB2A-A3691D38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4460875"/>
            <a:ext cx="930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10066"/>
                </a:solidFill>
              </a:rPr>
              <a:t>GPE</a:t>
            </a:r>
            <a:br>
              <a:rPr lang="en-US" altLang="en-US">
                <a:solidFill>
                  <a:srgbClr val="010066"/>
                </a:solidFill>
              </a:rPr>
            </a:br>
            <a:r>
              <a:rPr lang="en-US" altLang="en-US">
                <a:solidFill>
                  <a:srgbClr val="010066"/>
                </a:solidFill>
              </a:rPr>
              <a:t>lost</a:t>
            </a:r>
          </a:p>
        </p:txBody>
      </p:sp>
      <p:sp>
        <p:nvSpPr>
          <p:cNvPr id="27658" name="Text Box 11">
            <a:extLst>
              <a:ext uri="{FF2B5EF4-FFF2-40B4-BE49-F238E27FC236}">
                <a16:creationId xmlns:a16="http://schemas.microsoft.com/office/drawing/2014/main" id="{AF04AA8A-9CF9-47FB-B0B0-BD6BB9A58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425" y="4456113"/>
            <a:ext cx="146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10066"/>
                </a:solidFill>
              </a:rPr>
              <a:t>change</a:t>
            </a:r>
            <a:br>
              <a:rPr lang="en-US" altLang="en-US">
                <a:solidFill>
                  <a:srgbClr val="010066"/>
                </a:solidFill>
              </a:rPr>
            </a:br>
            <a:r>
              <a:rPr lang="en-US" altLang="en-US">
                <a:solidFill>
                  <a:srgbClr val="010066"/>
                </a:solidFill>
              </a:rPr>
              <a:t>in height</a:t>
            </a:r>
          </a:p>
        </p:txBody>
      </p:sp>
      <p:sp>
        <p:nvSpPr>
          <p:cNvPr id="14" name="Rectangle 51">
            <a:extLst>
              <a:ext uri="{FF2B5EF4-FFF2-40B4-BE49-F238E27FC236}">
                <a16:creationId xmlns:a16="http://schemas.microsoft.com/office/drawing/2014/main" id="{0D06B406-B7A9-41C9-B93E-DB616B767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3651250"/>
            <a:ext cx="4046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Assume g = 10</a:t>
            </a:r>
            <a:r>
              <a:rPr lang="en-GB" altLang="en-US" sz="1000"/>
              <a:t> </a:t>
            </a:r>
            <a:r>
              <a:rPr lang="en-GB" altLang="en-US"/>
              <a:t>N/kg.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4D995D-42DB-4F1C-B785-E6256E154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3603FD-8064-4646-A1D3-F3010D9E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520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animBg="1"/>
      <p:bldP spid="199686" grpId="0"/>
      <p:bldP spid="199687" grpId="0"/>
      <p:bldP spid="27656" grpId="0"/>
      <p:bldP spid="27657" grpId="0"/>
      <p:bldP spid="27658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49D7BF67-52C2-4953-B5FA-5B5B09C98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GPE, mass and height calculations</a:t>
            </a:r>
          </a:p>
        </p:txBody>
      </p:sp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497D70E9-BD0B-4A7B-A963-A8FF4E79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otes_icon">
            <a:extLst>
              <a:ext uri="{FF2B5EF4-FFF2-40B4-BE49-F238E27FC236}">
                <a16:creationId xmlns:a16="http://schemas.microsoft.com/office/drawing/2014/main" id="{3BB91E72-D1B0-4DD0-A383-5CC2A00DF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F5761B-5672-4D37-AC6F-C06C79B0E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3107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79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6560D1B4-2E1A-4DD9-A606-D23C983E6CB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Asking Questions and Defining Problems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Developing and Using Models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Using Mathematics and Computational Thinking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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3. Scale, Proportion, and Quantity</a:t>
            </a:r>
          </a:p>
          <a:p>
            <a:r>
              <a:rPr lang="en-GB" sz="1600" dirty="0"/>
              <a:t>5. Energy and Matter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160A88EB-487E-4BE1-95FB-D1CAF6E78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Forces and fields</a:t>
            </a:r>
          </a:p>
        </p:txBody>
      </p:sp>
      <p:sp>
        <p:nvSpPr>
          <p:cNvPr id="14340" name="TextBox 8">
            <a:extLst>
              <a:ext uri="{FF2B5EF4-FFF2-40B4-BE49-F238E27FC236}">
                <a16:creationId xmlns:a16="http://schemas.microsoft.com/office/drawing/2014/main" id="{A10D4E63-F769-413A-80D3-A1F4E3F9C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817314"/>
            <a:ext cx="4362953" cy="1200329"/>
          </a:xfrm>
          <a:prstGeom prst="rect">
            <a:avLst/>
          </a:prstGeom>
          <a:solidFill>
            <a:srgbClr val="BEDA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How do these forces act when objects are at a distance from each other?</a:t>
            </a:r>
          </a:p>
        </p:txBody>
      </p:sp>
      <p:sp>
        <p:nvSpPr>
          <p:cNvPr id="14341" name="TextBox 9">
            <a:extLst>
              <a:ext uri="{FF2B5EF4-FFF2-40B4-BE49-F238E27FC236}">
                <a16:creationId xmlns:a16="http://schemas.microsoft.com/office/drawing/2014/main" id="{3348E9D0-BED0-40F0-B222-4515F4436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219735"/>
            <a:ext cx="43629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Forces that act at a distance can be explained by </a:t>
            </a:r>
            <a:r>
              <a:rPr lang="en-GB" altLang="en-US" b="1" dirty="0">
                <a:solidFill>
                  <a:srgbClr val="286DA6"/>
                </a:solidFill>
              </a:rPr>
              <a:t>fields</a:t>
            </a:r>
            <a:r>
              <a:rPr lang="en-GB" altLang="en-US" dirty="0"/>
              <a:t> that surround objects and can transfer energy through space.</a:t>
            </a:r>
          </a:p>
        </p:txBody>
      </p:sp>
      <p:sp>
        <p:nvSpPr>
          <p:cNvPr id="19463" name="TextBox 10">
            <a:extLst>
              <a:ext uri="{FF2B5EF4-FFF2-40B4-BE49-F238E27FC236}">
                <a16:creationId xmlns:a16="http://schemas.microsoft.com/office/drawing/2014/main" id="{90AB49EA-DF85-4D3C-A8B0-DE47B4B50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62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Some forces, such as gravity, magnetism and the electric force, can act on objects that are not touching.</a:t>
            </a: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DF298453-28D2-4BE1-B20E-8C3B5D7BF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013" y="4991488"/>
            <a:ext cx="4217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For example, objects that have </a:t>
            </a:r>
            <a:r>
              <a:rPr lang="en-GB" altLang="en-US" b="1" dirty="0">
                <a:solidFill>
                  <a:srgbClr val="286DA6"/>
                </a:solidFill>
              </a:rPr>
              <a:t>mass</a:t>
            </a:r>
            <a:r>
              <a:rPr lang="en-GB" altLang="en-US" dirty="0"/>
              <a:t> are surrounded by </a:t>
            </a:r>
            <a:r>
              <a:rPr lang="en-GB" altLang="en-US" b="1" dirty="0">
                <a:solidFill>
                  <a:srgbClr val="286DA6"/>
                </a:solidFill>
              </a:rPr>
              <a:t>gravitational fields</a:t>
            </a:r>
            <a:r>
              <a:rPr lang="en-GB" altLang="en-US" dirty="0"/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773F61-2F01-4B0F-A910-A62453CD6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379CA5-9E09-4FC3-91E3-8398613CD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644">
            <a:off x="4238422" y="1844870"/>
            <a:ext cx="4945274" cy="3990975"/>
          </a:xfrm>
          <a:prstGeom prst="rect">
            <a:avLst/>
          </a:prstGeom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D5BBA424-1B25-4DFA-B4B7-80F25E76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2407D9AA-FEC3-4F15-9AA6-7E7E9DF3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8568112-4ADE-43BA-B1F2-AFEE5C8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gravity?</a:t>
            </a: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id="{CDB5D474-8B3F-487F-B0A2-7650B05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002140"/>
            <a:ext cx="48090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direction of the force is always </a:t>
            </a:r>
            <a:r>
              <a:rPr lang="en-GB" altLang="en-US" b="1" dirty="0">
                <a:solidFill>
                  <a:srgbClr val="286DA6"/>
                </a:solidFill>
              </a:rPr>
              <a:t>attractive</a:t>
            </a:r>
            <a:r>
              <a:rPr lang="en-GB" altLang="en-US" dirty="0"/>
              <a:t>. Gravity always acts to bring masses together; </a:t>
            </a:r>
            <a:br>
              <a:rPr lang="en-GB" altLang="en-US" dirty="0"/>
            </a:br>
            <a:r>
              <a:rPr lang="en-GB" altLang="en-US" dirty="0"/>
              <a:t>it never repels them.  </a:t>
            </a: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B14BB532-704D-49B1-B80E-F3DBBF5AC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338853"/>
            <a:ext cx="7780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size of the force due to gravity depends on:</a:t>
            </a:r>
          </a:p>
        </p:txBody>
      </p:sp>
      <p:sp>
        <p:nvSpPr>
          <p:cNvPr id="15365" name="TextBox 8">
            <a:extLst>
              <a:ext uri="{FF2B5EF4-FFF2-40B4-BE49-F238E27FC236}">
                <a16:creationId xmlns:a16="http://schemas.microsoft.com/office/drawing/2014/main" id="{DB2F521E-F868-495E-847C-4C0323EA8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" y="1893480"/>
            <a:ext cx="6748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"/>
            </a:pPr>
            <a:r>
              <a:rPr lang="en-GB" altLang="en-US" dirty="0"/>
              <a:t>the </a:t>
            </a:r>
            <a:r>
              <a:rPr lang="en-GB" altLang="en-US" b="1" dirty="0">
                <a:solidFill>
                  <a:srgbClr val="286DA6"/>
                </a:solidFill>
              </a:rPr>
              <a:t>amount of mass </a:t>
            </a:r>
            <a:r>
              <a:rPr lang="en-GB" altLang="en-US" dirty="0"/>
              <a:t>each object has</a:t>
            </a:r>
          </a:p>
        </p:txBody>
      </p:sp>
      <p:sp>
        <p:nvSpPr>
          <p:cNvPr id="15366" name="TextBox 9">
            <a:extLst>
              <a:ext uri="{FF2B5EF4-FFF2-40B4-BE49-F238E27FC236}">
                <a16:creationId xmlns:a16="http://schemas.microsoft.com/office/drawing/2014/main" id="{597B79F5-303A-42B9-834D-CE4B591B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2447810"/>
            <a:ext cx="6469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the </a:t>
            </a:r>
            <a:r>
              <a:rPr lang="en-GB" altLang="en-US" b="1" dirty="0">
                <a:solidFill>
                  <a:srgbClr val="286DA6"/>
                </a:solidFill>
              </a:rPr>
              <a:t>distance</a:t>
            </a:r>
            <a:r>
              <a:rPr lang="en-GB" altLang="en-US" dirty="0"/>
              <a:t> between the objects.</a:t>
            </a:r>
          </a:p>
        </p:txBody>
      </p:sp>
      <p:sp>
        <p:nvSpPr>
          <p:cNvPr id="20487" name="TextBox 10">
            <a:extLst>
              <a:ext uri="{FF2B5EF4-FFF2-40B4-BE49-F238E27FC236}">
                <a16:creationId xmlns:a16="http://schemas.microsoft.com/office/drawing/2014/main" id="{0E5C2B15-54D9-4147-B96C-132C5B27B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51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Gravity is a force that exists </a:t>
            </a:r>
            <a:r>
              <a:rPr lang="en-GB" altLang="en-US" b="1">
                <a:solidFill>
                  <a:srgbClr val="286DA6"/>
                </a:solidFill>
              </a:rPr>
              <a:t>between</a:t>
            </a:r>
            <a:r>
              <a:rPr lang="en-GB" altLang="en-US"/>
              <a:t> masses. </a:t>
            </a:r>
          </a:p>
        </p:txBody>
      </p:sp>
      <p:pic>
        <p:nvPicPr>
          <p:cNvPr id="20489" name="Picture 9" descr="Gravity_4.1.jpg">
            <a:extLst>
              <a:ext uri="{FF2B5EF4-FFF2-40B4-BE49-F238E27FC236}">
                <a16:creationId xmlns:a16="http://schemas.microsoft.com/office/drawing/2014/main" id="{585241C2-DE8F-4E88-82D9-5B1E6F497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36" y="3263402"/>
            <a:ext cx="3297161" cy="261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779388-14F6-44B8-8F8E-1A2BC2B2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46CF1537-5A2A-456F-AF67-BA46A7FE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664466"/>
            <a:ext cx="48090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Gravity is a relatively weak force, so we only tend to notice it when one of the masses is very large, like the Earth or a star.</a:t>
            </a:r>
            <a:endParaRPr lang="en-GB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AF1FA7D-616B-4574-B082-B468D617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Gravitational fields</a:t>
            </a:r>
          </a:p>
        </p:txBody>
      </p:sp>
      <p:pic>
        <p:nvPicPr>
          <p:cNvPr id="16387" name="Picture 3" descr="gravity_earths_grav_field_diagram.png">
            <a:extLst>
              <a:ext uri="{FF2B5EF4-FFF2-40B4-BE49-F238E27FC236}">
                <a16:creationId xmlns:a16="http://schemas.microsoft.com/office/drawing/2014/main" id="{167151FE-FB33-45CC-AEFE-FB8C55E7B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955800"/>
            <a:ext cx="4021138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>
            <a:extLst>
              <a:ext uri="{FF2B5EF4-FFF2-40B4-BE49-F238E27FC236}">
                <a16:creationId xmlns:a16="http://schemas.microsoft.com/office/drawing/2014/main" id="{4FB8C4CF-5D4A-4B74-AF22-E8D4764B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1897063"/>
            <a:ext cx="3838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We can show this using arrows.</a:t>
            </a:r>
          </a:p>
        </p:txBody>
      </p:sp>
      <p:sp>
        <p:nvSpPr>
          <p:cNvPr id="21509" name="TextBox 5">
            <a:extLst>
              <a:ext uri="{FF2B5EF4-FFF2-40B4-BE49-F238E27FC236}">
                <a16:creationId xmlns:a16="http://schemas.microsoft.com/office/drawing/2014/main" id="{E864A956-0AB2-491B-963F-AB0D8684A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462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Earth, like all other objects, has mass. This means it has a </a:t>
            </a:r>
            <a:r>
              <a:rPr lang="en-GB" altLang="en-US" b="1">
                <a:solidFill>
                  <a:srgbClr val="286DA6"/>
                </a:solidFill>
              </a:rPr>
              <a:t>gravitational field</a:t>
            </a:r>
            <a:r>
              <a:rPr lang="en-GB" altLang="en-US"/>
              <a:t> that attracts other objects.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3E727030-58C3-4E55-994E-ED74F358D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3030538"/>
            <a:ext cx="3838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arrows show the </a:t>
            </a:r>
            <a:r>
              <a:rPr lang="en-GB" altLang="en-US" b="1">
                <a:solidFill>
                  <a:srgbClr val="286DA6"/>
                </a:solidFill>
              </a:rPr>
              <a:t>magnitude</a:t>
            </a:r>
            <a:r>
              <a:rPr lang="en-GB" altLang="en-US"/>
              <a:t> and </a:t>
            </a:r>
            <a:r>
              <a:rPr lang="en-GB" altLang="en-US" b="1">
                <a:solidFill>
                  <a:srgbClr val="286DA6"/>
                </a:solidFill>
              </a:rPr>
              <a:t>direction</a:t>
            </a:r>
            <a:r>
              <a:rPr lang="en-GB" altLang="en-US"/>
              <a:t> of the force due to gravity at that point.</a:t>
            </a:r>
          </a:p>
        </p:txBody>
      </p:sp>
      <p:sp>
        <p:nvSpPr>
          <p:cNvPr id="16391" name="TextBox 7">
            <a:extLst>
              <a:ext uri="{FF2B5EF4-FFF2-40B4-BE49-F238E27FC236}">
                <a16:creationId xmlns:a16="http://schemas.microsoft.com/office/drawing/2014/main" id="{8582A1A1-1769-4AF5-8B6A-015B1623A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4892675"/>
            <a:ext cx="3838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/>
              <a:t>The </a:t>
            </a:r>
            <a:r>
              <a:rPr lang="en-GB" altLang="en-US" b="1">
                <a:solidFill>
                  <a:srgbClr val="286DA6"/>
                </a:solidFill>
              </a:rPr>
              <a:t>closer</a:t>
            </a:r>
            <a:r>
              <a:rPr lang="en-GB" altLang="en-US"/>
              <a:t> to the Earth’s surface, the </a:t>
            </a:r>
            <a:r>
              <a:rPr lang="en-GB" altLang="en-US" b="1">
                <a:solidFill>
                  <a:srgbClr val="286DA6"/>
                </a:solidFill>
              </a:rPr>
              <a:t>stronger</a:t>
            </a:r>
            <a:r>
              <a:rPr lang="en-GB" altLang="en-US"/>
              <a:t> the gravitational field.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85A69E-C12F-49F4-B4CF-4D95DC504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4A498A81-8E01-4854-BEC4-049F40BB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E44BF092-203E-4B0A-A31D-F3EBA829D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3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2BBB46E9-A66C-45D8-B883-49D2DD099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Variations in gravity</a:t>
            </a:r>
          </a:p>
        </p:txBody>
      </p:sp>
      <p:pic>
        <p:nvPicPr>
          <p:cNvPr id="17411" name="Picture 5" descr="earth cross-section">
            <a:extLst>
              <a:ext uri="{FF2B5EF4-FFF2-40B4-BE49-F238E27FC236}">
                <a16:creationId xmlns:a16="http://schemas.microsoft.com/office/drawing/2014/main" id="{3E612F1C-BE1F-4172-A5D1-A3CB8AFBC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661" y="3142084"/>
            <a:ext cx="2655152" cy="256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6">
            <a:extLst>
              <a:ext uri="{FF2B5EF4-FFF2-40B4-BE49-F238E27FC236}">
                <a16:creationId xmlns:a16="http://schemas.microsoft.com/office/drawing/2014/main" id="{0B298F2C-4CF1-4A35-8C03-0BFA3AD15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3071476"/>
            <a:ext cx="6035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/>
              <a:t>In reality, the Earth’s gravitational field is not completely </a:t>
            </a:r>
            <a:r>
              <a:rPr lang="en-GB" altLang="en-US" b="1">
                <a:solidFill>
                  <a:srgbClr val="286DA6"/>
                </a:solidFill>
              </a:rPr>
              <a:t>uniform</a:t>
            </a:r>
            <a:r>
              <a:rPr lang="en-GB" altLang="en-US"/>
              <a:t>. Gravity also </a:t>
            </a:r>
            <a:br>
              <a:rPr lang="en-GB" altLang="en-US"/>
            </a:br>
            <a:r>
              <a:rPr lang="en-GB" altLang="en-US" b="1">
                <a:solidFill>
                  <a:srgbClr val="286DA6"/>
                </a:solidFill>
              </a:rPr>
              <a:t>varies</a:t>
            </a:r>
            <a:r>
              <a:rPr lang="en-GB" altLang="en-US"/>
              <a:t> because of:</a:t>
            </a:r>
          </a:p>
        </p:txBody>
      </p:sp>
      <p:sp>
        <p:nvSpPr>
          <p:cNvPr id="258056" name="Text Box 8">
            <a:extLst>
              <a:ext uri="{FF2B5EF4-FFF2-40B4-BE49-F238E27FC236}">
                <a16:creationId xmlns:a16="http://schemas.microsoft.com/office/drawing/2014/main" id="{C58C5058-FBDD-42F9-8178-C543FA42B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399588"/>
            <a:ext cx="594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solidFill>
                  <a:srgbClr val="286DA6"/>
                </a:solidFill>
              </a:rPr>
              <a:t>geology</a:t>
            </a:r>
            <a:r>
              <a:rPr lang="en-GB" altLang="en-US" dirty="0"/>
              <a:t> – gravity is affected very slightly by the density of local rocks</a:t>
            </a:r>
          </a:p>
        </p:txBody>
      </p:sp>
      <p:sp>
        <p:nvSpPr>
          <p:cNvPr id="258057" name="Text Box 9">
            <a:extLst>
              <a:ext uri="{FF2B5EF4-FFF2-40B4-BE49-F238E27FC236}">
                <a16:creationId xmlns:a16="http://schemas.microsoft.com/office/drawing/2014/main" id="{EAAEA507-1A37-453A-A3E0-3CD61641A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357813"/>
            <a:ext cx="6823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286DA6"/>
              </a:buClr>
              <a:buFont typeface="Wingdings" panose="05000000000000000000" pitchFamily="2" charset="2"/>
              <a:buChar char="l"/>
            </a:pPr>
            <a:r>
              <a:rPr lang="en-GB" altLang="en-US" b="1">
                <a:solidFill>
                  <a:srgbClr val="286DA6"/>
                </a:solidFill>
              </a:rPr>
              <a:t>latitude</a:t>
            </a:r>
            <a:r>
              <a:rPr lang="en-GB" altLang="en-US"/>
              <a:t> – the Earth is not a perfect </a:t>
            </a:r>
            <a:br>
              <a:rPr lang="en-GB" altLang="en-US"/>
            </a:br>
            <a:r>
              <a:rPr lang="en-GB" altLang="en-US"/>
              <a:t>sphere and has a bulge around the equator. </a:t>
            </a:r>
          </a:p>
        </p:txBody>
      </p:sp>
      <p:sp>
        <p:nvSpPr>
          <p:cNvPr id="22536" name="TextBox 9">
            <a:extLst>
              <a:ext uri="{FF2B5EF4-FFF2-40B4-BE49-F238E27FC236}">
                <a16:creationId xmlns:a16="http://schemas.microsoft.com/office/drawing/2014/main" id="{F8E8A443-4BF3-4A30-A588-6B4FCD5ED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784225"/>
            <a:ext cx="8621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The gravitational force on an object on Earth depends on </a:t>
            </a:r>
            <a:r>
              <a:rPr lang="en-GB" altLang="en-US" dirty="0">
                <a:solidFill>
                  <a:srgbClr val="010066"/>
                </a:solidFill>
              </a:rPr>
              <a:t>where </a:t>
            </a:r>
            <a:r>
              <a:rPr lang="en-GB" altLang="en-US" dirty="0"/>
              <a:t>it is in the Earth’s gravitational field, and what the </a:t>
            </a:r>
            <a:r>
              <a:rPr lang="en-GB" altLang="en-US" b="1" dirty="0">
                <a:solidFill>
                  <a:srgbClr val="286DA6"/>
                </a:solidFill>
              </a:rPr>
              <a:t>gravitational field strength </a:t>
            </a:r>
            <a:r>
              <a:rPr lang="en-GB" altLang="en-US" dirty="0"/>
              <a:t>is at that point. </a:t>
            </a:r>
          </a:p>
        </p:txBody>
      </p:sp>
      <p:sp>
        <p:nvSpPr>
          <p:cNvPr id="17417" name="TextBox 10">
            <a:extLst>
              <a:ext uri="{FF2B5EF4-FFF2-40B4-BE49-F238E27FC236}">
                <a16:creationId xmlns:a16="http://schemas.microsoft.com/office/drawing/2014/main" id="{6B4F39E0-0AD3-499F-B57C-DAAA5C06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112517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For example, at the edge of the atmosphere, the gravitational field strength is about three quarters of the value at sea-level.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785B94-85E3-4012-9B4B-7D2BC870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C228A190-A093-41A8-834E-A21FBB21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258056" grpId="0"/>
      <p:bldP spid="258057" grpId="0"/>
      <p:bldP spid="174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42469FF9-288D-45DD-82F6-98D3CC482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Arial" panose="020B0604020202020204" pitchFamily="34" charset="0"/>
              </a:rPr>
              <a:t>Gravitational force between two masses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7927-3737-42C8-A92D-D8B45A37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flash_icon">
            <a:extLst>
              <a:ext uri="{FF2B5EF4-FFF2-40B4-BE49-F238E27FC236}">
                <a16:creationId xmlns:a16="http://schemas.microsoft.com/office/drawing/2014/main" id="{477A7917-A6D7-4609-A15E-F28B6F5FF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02881-D80C-4448-98AD-35C11DCF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192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1688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54653" name="ShockwaveFlash1" r:id="rId3" imgW="8699400" imgH="5308560"/>
        </mc:Choice>
        <mc:Fallback>
          <p:control name="ShockwaveFlash1" r:id="rId3" imgW="8699400" imgH="5308560">
            <p:pic>
              <p:nvPicPr>
                <p:cNvPr id="4" name="ShockwaveFlash1">
                  <a:extLst>
                    <a:ext uri="{FF2B5EF4-FFF2-40B4-BE49-F238E27FC236}">
                      <a16:creationId xmlns:a16="http://schemas.microsoft.com/office/drawing/2014/main" id="{A2B0699E-AC67-466A-9A75-167602A67A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725" y="801688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1430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4C94C2D-DE84-4A2C-894B-F6B920AB6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Newton’s third law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7F12B99A-9561-4E77-8512-2C98B7E4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801688"/>
            <a:ext cx="8531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>
                <a:ea typeface="Times New Roman" panose="02020603050405020304" pitchFamily="18" charset="0"/>
                <a:cs typeface="Arial" panose="020B0604020202020204" pitchFamily="34" charset="0"/>
              </a:rPr>
              <a:t>Newton reasoned that the gravitational pull exerted by a body should be proportional to its mass. </a:t>
            </a:r>
          </a:p>
        </p:txBody>
      </p:sp>
      <p:sp>
        <p:nvSpPr>
          <p:cNvPr id="12312" name="AutoShape 25">
            <a:extLst>
              <a:ext uri="{FF2B5EF4-FFF2-40B4-BE49-F238E27FC236}">
                <a16:creationId xmlns:a16="http://schemas.microsoft.com/office/drawing/2014/main" id="{87471984-8DBC-4329-8BC9-80943759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5499100"/>
            <a:ext cx="2286000" cy="825500"/>
          </a:xfrm>
          <a:prstGeom prst="roundRect">
            <a:avLst>
              <a:gd name="adj" fmla="val 0"/>
            </a:avLst>
          </a:prstGeom>
          <a:solidFill>
            <a:srgbClr val="286DA6"/>
          </a:solidFill>
          <a:ln w="38100">
            <a:solidFill>
              <a:srgbClr val="286DA6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2313" name="Rectangle 6">
            <a:extLst>
              <a:ext uri="{FF2B5EF4-FFF2-40B4-BE49-F238E27FC236}">
                <a16:creationId xmlns:a16="http://schemas.microsoft.com/office/drawing/2014/main" id="{C9720264-5D8A-4408-80BF-B9D1B3B66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5683250"/>
            <a:ext cx="2190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 err="1">
                <a:solidFill>
                  <a:schemeClr val="bg1"/>
                </a:solidFill>
              </a:rPr>
              <a:t>F</a:t>
            </a:r>
            <a:r>
              <a:rPr lang="en-GB" altLang="en-US" b="1" baseline="-25000" dirty="0" err="1">
                <a:solidFill>
                  <a:schemeClr val="bg1"/>
                </a:solidFill>
              </a:rPr>
              <a:t>grav</a:t>
            </a:r>
            <a:r>
              <a:rPr lang="en-GB" altLang="en-US" b="1" dirty="0">
                <a:solidFill>
                  <a:schemeClr val="bg1"/>
                </a:solidFill>
              </a:rPr>
              <a:t> ∝ m</a:t>
            </a:r>
            <a:r>
              <a:rPr lang="en-GB" altLang="en-US" b="1" baseline="-25000" dirty="0">
                <a:solidFill>
                  <a:schemeClr val="bg1"/>
                </a:solidFill>
              </a:rPr>
              <a:t>1</a:t>
            </a:r>
            <a:r>
              <a:rPr lang="en-GB" altLang="en-US" b="1" dirty="0">
                <a:solidFill>
                  <a:schemeClr val="bg1"/>
                </a:solidFill>
              </a:rPr>
              <a:t>m</a:t>
            </a:r>
            <a:r>
              <a:rPr lang="en-GB" altLang="en-US" b="1" baseline="-25000" dirty="0">
                <a:solidFill>
                  <a:schemeClr val="bg1"/>
                </a:solidFill>
              </a:rPr>
              <a:t>2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6599" name="Rectangle 7">
            <a:extLst>
              <a:ext uri="{FF2B5EF4-FFF2-40B4-BE49-F238E27FC236}">
                <a16:creationId xmlns:a16="http://schemas.microsoft.com/office/drawing/2014/main" id="{4CAB6842-65FA-4BC4-A36F-9DF801C91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4889500"/>
            <a:ext cx="87836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So the force between the masses must be proportional to both.</a:t>
            </a:r>
          </a:p>
        </p:txBody>
      </p:sp>
      <p:sp>
        <p:nvSpPr>
          <p:cNvPr id="366601" name="Rectangle 9">
            <a:extLst>
              <a:ext uri="{FF2B5EF4-FFF2-40B4-BE49-F238E27FC236}">
                <a16:creationId xmlns:a16="http://schemas.microsoft.com/office/drawing/2014/main" id="{2E084CA1-28A8-40B8-A03D-224823E35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3490913"/>
            <a:ext cx="83915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But </a:t>
            </a:r>
            <a:r>
              <a:rPr lang="en-GB" altLang="en-US" b="1">
                <a:solidFill>
                  <a:srgbClr val="286EA6"/>
                </a:solidFill>
              </a:rPr>
              <a:t>Newton’s third law</a:t>
            </a:r>
            <a:r>
              <a:rPr lang="en-GB" altLang="en-US">
                <a:solidFill>
                  <a:srgbClr val="286EA6"/>
                </a:solidFill>
              </a:rPr>
              <a:t> </a:t>
            </a:r>
            <a:r>
              <a:rPr lang="en-GB" altLang="en-US"/>
              <a:t>states that these forces are equal:</a:t>
            </a:r>
          </a:p>
        </p:txBody>
      </p:sp>
      <p:sp>
        <p:nvSpPr>
          <p:cNvPr id="12310" name="AutoShape 23">
            <a:extLst>
              <a:ext uri="{FF2B5EF4-FFF2-40B4-BE49-F238E27FC236}">
                <a16:creationId xmlns:a16="http://schemas.microsoft.com/office/drawing/2014/main" id="{87485256-7F7C-4076-ABEE-DDD15363D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0" y="4013200"/>
            <a:ext cx="1435100" cy="647700"/>
          </a:xfrm>
          <a:prstGeom prst="roundRect">
            <a:avLst>
              <a:gd name="adj" fmla="val 0"/>
            </a:avLst>
          </a:prstGeom>
          <a:solidFill>
            <a:srgbClr val="286DA6"/>
          </a:solidFill>
          <a:ln w="38100">
            <a:solidFill>
              <a:srgbClr val="286DA6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2311" name="Rectangle 12">
            <a:extLst>
              <a:ext uri="{FF2B5EF4-FFF2-40B4-BE49-F238E27FC236}">
                <a16:creationId xmlns:a16="http://schemas.microsoft.com/office/drawing/2014/main" id="{E9EB6276-03F1-4724-84CE-CA7E576E4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6538" y="4108450"/>
            <a:ext cx="12938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chemeClr val="bg1"/>
                </a:solidFill>
              </a:rPr>
              <a:t>F</a:t>
            </a:r>
            <a:r>
              <a:rPr lang="en-GB" altLang="en-US" b="1" baseline="-25000" dirty="0">
                <a:solidFill>
                  <a:schemeClr val="bg1"/>
                </a:solidFill>
              </a:rPr>
              <a:t>1</a:t>
            </a:r>
            <a:r>
              <a:rPr lang="en-GB" altLang="en-US" b="1" dirty="0">
                <a:solidFill>
                  <a:schemeClr val="bg1"/>
                </a:solidFill>
              </a:rPr>
              <a:t> = F</a:t>
            </a:r>
            <a:r>
              <a:rPr lang="en-GB" altLang="en-US" b="1" baseline="-25000" dirty="0">
                <a:solidFill>
                  <a:schemeClr val="bg1"/>
                </a:solidFill>
              </a:rPr>
              <a:t>2</a:t>
            </a:r>
            <a:r>
              <a:rPr lang="en-GB" alt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6602" name="Text Box 10">
            <a:extLst>
              <a:ext uri="{FF2B5EF4-FFF2-40B4-BE49-F238E27FC236}">
                <a16:creationId xmlns:a16="http://schemas.microsoft.com/office/drawing/2014/main" id="{0F31F1E9-FDC6-4135-B452-0F507C2AA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725" y="2705100"/>
            <a:ext cx="15351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</a:t>
            </a:r>
            <a:r>
              <a:rPr lang="en-GB" altLang="en-US" b="1" baseline="-25000" dirty="0"/>
              <a:t>2</a:t>
            </a:r>
            <a:r>
              <a:rPr lang="en-GB" altLang="en-US" b="1" dirty="0"/>
              <a:t> ∝</a:t>
            </a:r>
            <a:r>
              <a:rPr lang="en-GB" altLang="en-US" b="1" dirty="0">
                <a:sym typeface="Symbol" panose="05050102010706020507" pitchFamily="18" charset="2"/>
              </a:rPr>
              <a:t> m</a:t>
            </a:r>
            <a:r>
              <a:rPr lang="en-GB" altLang="en-US" b="1" baseline="-25000" dirty="0">
                <a:sym typeface="Symbol" panose="05050102010706020507" pitchFamily="18" charset="2"/>
              </a:rPr>
              <a:t>2</a:t>
            </a:r>
          </a:p>
        </p:txBody>
      </p:sp>
      <p:pic>
        <p:nvPicPr>
          <p:cNvPr id="12308" name="Picture 13" descr="m1m2">
            <a:extLst>
              <a:ext uri="{FF2B5EF4-FFF2-40B4-BE49-F238E27FC236}">
                <a16:creationId xmlns:a16="http://schemas.microsoft.com/office/drawing/2014/main" id="{E801D867-2387-429B-AE55-27CFD40B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816100"/>
            <a:ext cx="374015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Text Box 14">
            <a:extLst>
              <a:ext uri="{FF2B5EF4-FFF2-40B4-BE49-F238E27FC236}">
                <a16:creationId xmlns:a16="http://schemas.microsoft.com/office/drawing/2014/main" id="{E06747C4-A57C-4492-B1EB-85BDA724B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800" y="1725613"/>
            <a:ext cx="4826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</a:t>
            </a:r>
            <a:r>
              <a:rPr lang="en-GB" altLang="en-US" b="1" baseline="-25000" dirty="0"/>
              <a:t>2</a:t>
            </a:r>
          </a:p>
        </p:txBody>
      </p:sp>
      <p:sp>
        <p:nvSpPr>
          <p:cNvPr id="366603" name="Text Box 11">
            <a:extLst>
              <a:ext uri="{FF2B5EF4-FFF2-40B4-BE49-F238E27FC236}">
                <a16:creationId xmlns:a16="http://schemas.microsoft.com/office/drawing/2014/main" id="{C8E1D633-6627-4F7C-BA3E-542173DD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768600"/>
            <a:ext cx="153193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</a:t>
            </a:r>
            <a:r>
              <a:rPr lang="en-GB" altLang="en-US" b="1" baseline="-25000" dirty="0"/>
              <a:t>1</a:t>
            </a:r>
            <a:r>
              <a:rPr lang="en-GB" altLang="en-US" b="1" dirty="0"/>
              <a:t> ∝</a:t>
            </a:r>
            <a:r>
              <a:rPr lang="en-GB" altLang="en-US" b="1" dirty="0">
                <a:sym typeface="Symbol" panose="05050102010706020507" pitchFamily="18" charset="2"/>
              </a:rPr>
              <a:t> m</a:t>
            </a:r>
            <a:r>
              <a:rPr lang="en-GB" altLang="en-US" b="1" baseline="-25000" dirty="0">
                <a:sym typeface="Symbol" panose="05050102010706020507" pitchFamily="18" charset="2"/>
              </a:rPr>
              <a:t>1</a:t>
            </a:r>
            <a:r>
              <a:rPr lang="en-GB" altLang="en-US" b="1" dirty="0"/>
              <a:t> </a:t>
            </a:r>
          </a:p>
        </p:txBody>
      </p:sp>
      <p:pic>
        <p:nvPicPr>
          <p:cNvPr id="12306" name="Picture 15" descr="m1m2">
            <a:extLst>
              <a:ext uri="{FF2B5EF4-FFF2-40B4-BE49-F238E27FC236}">
                <a16:creationId xmlns:a16="http://schemas.microsoft.com/office/drawing/2014/main" id="{B38C7D3D-93FD-4A15-8773-B836E2405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885950"/>
            <a:ext cx="37147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Text Box 16">
            <a:extLst>
              <a:ext uri="{FF2B5EF4-FFF2-40B4-BE49-F238E27FC236}">
                <a16:creationId xmlns:a16="http://schemas.microsoft.com/office/drawing/2014/main" id="{4E476BA6-514D-42CC-B4C7-7B90606A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1792288"/>
            <a:ext cx="4826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</a:t>
            </a:r>
            <a:r>
              <a:rPr lang="en-GB" altLang="en-US" b="1" baseline="-25000" dirty="0"/>
              <a:t>1</a:t>
            </a:r>
          </a:p>
        </p:txBody>
      </p:sp>
      <p:pic>
        <p:nvPicPr>
          <p:cNvPr id="12303" name="Picture 19" descr="m1m2">
            <a:extLst>
              <a:ext uri="{FF2B5EF4-FFF2-40B4-BE49-F238E27FC236}">
                <a16:creationId xmlns:a16="http://schemas.microsoft.com/office/drawing/2014/main" id="{9F7C8BB8-3F00-4049-8146-8FF2BB18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5514975"/>
            <a:ext cx="37147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 Box 20">
            <a:extLst>
              <a:ext uri="{FF2B5EF4-FFF2-40B4-BE49-F238E27FC236}">
                <a16:creationId xmlns:a16="http://schemas.microsoft.com/office/drawing/2014/main" id="{103CDC33-3A8F-438E-A391-BB51A31B9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5403850"/>
            <a:ext cx="8128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 err="1"/>
              <a:t>F</a:t>
            </a:r>
            <a:r>
              <a:rPr lang="en-GB" altLang="en-US" b="1" baseline="-25000" dirty="0" err="1"/>
              <a:t>grav</a:t>
            </a:r>
            <a:endParaRPr lang="en-GB" altLang="en-US" b="1" baseline="-25000" dirty="0"/>
          </a:p>
        </p:txBody>
      </p:sp>
      <p:sp>
        <p:nvSpPr>
          <p:cNvPr id="12305" name="Text Box 21">
            <a:extLst>
              <a:ext uri="{FF2B5EF4-FFF2-40B4-BE49-F238E27FC236}">
                <a16:creationId xmlns:a16="http://schemas.microsoft.com/office/drawing/2014/main" id="{4FE4607C-7DE3-43D3-ADF9-E68369689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5405438"/>
            <a:ext cx="81280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 err="1"/>
              <a:t>F</a:t>
            </a:r>
            <a:r>
              <a:rPr lang="en-GB" altLang="en-US" b="1" baseline="-25000" dirty="0" err="1"/>
              <a:t>grav</a:t>
            </a:r>
            <a:endParaRPr lang="en-GB" altLang="en-US" b="1" baseline="-25000" dirty="0"/>
          </a:p>
        </p:txBody>
      </p:sp>
      <p:sp>
        <p:nvSpPr>
          <p:cNvPr id="366624" name="Line 32">
            <a:extLst>
              <a:ext uri="{FF2B5EF4-FFF2-40B4-BE49-F238E27FC236}">
                <a16:creationId xmlns:a16="http://schemas.microsoft.com/office/drawing/2014/main" id="{FFA2AEEC-A3E5-432F-9AE0-2203E57255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6300" y="1651000"/>
            <a:ext cx="0" cy="170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54FF68C-5E86-4DA8-941B-5A8CAF5D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1D9900-2EFD-41C4-BEC7-0F6C626A2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520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3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2" grpId="0" animBg="1"/>
      <p:bldP spid="12313" grpId="0"/>
      <p:bldP spid="366599" grpId="0"/>
      <p:bldP spid="366601" grpId="0"/>
      <p:bldP spid="12310" grpId="0" animBg="1"/>
      <p:bldP spid="12311" grpId="0"/>
      <p:bldP spid="366602" grpId="0"/>
      <p:bldP spid="12309" grpId="0"/>
      <p:bldP spid="12307" grpId="0"/>
      <p:bldP spid="12304" grpId="0"/>
      <p:bldP spid="12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5CD5034-5733-421F-B19F-B9653F582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Arial" panose="020B0604020202020204" pitchFamily="34" charset="0"/>
              </a:rPr>
              <a:t>Inverse square law of gravitation</a:t>
            </a:r>
          </a:p>
        </p:txBody>
      </p:sp>
      <p:sp>
        <p:nvSpPr>
          <p:cNvPr id="13315" name="Text Box 4">
            <a:extLst>
              <a:ext uri="{FF2B5EF4-FFF2-40B4-BE49-F238E27FC236}">
                <a16:creationId xmlns:a16="http://schemas.microsoft.com/office/drawing/2014/main" id="{0BA40617-3279-4AE0-B35E-01D791B73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801688"/>
            <a:ext cx="8470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Newton realized that the gravitational pull of the Earth on the Moon must be the force that kept the Moon in orbit. </a:t>
            </a:r>
          </a:p>
        </p:txBody>
      </p:sp>
      <p:sp>
        <p:nvSpPr>
          <p:cNvPr id="13321" name="AutoShape 12">
            <a:extLst>
              <a:ext uri="{FF2B5EF4-FFF2-40B4-BE49-F238E27FC236}">
                <a16:creationId xmlns:a16="http://schemas.microsoft.com/office/drawing/2014/main" id="{51A1DA29-83A0-49A1-94A2-AEE15402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4876800"/>
            <a:ext cx="2536825" cy="1104900"/>
          </a:xfrm>
          <a:prstGeom prst="roundRect">
            <a:avLst>
              <a:gd name="adj" fmla="val 0"/>
            </a:avLst>
          </a:prstGeom>
          <a:solidFill>
            <a:srgbClr val="286DA6"/>
          </a:solidFill>
          <a:ln w="38100">
            <a:solidFill>
              <a:srgbClr val="286DA6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323" name="Text Box 6">
            <a:extLst>
              <a:ext uri="{FF2B5EF4-FFF2-40B4-BE49-F238E27FC236}">
                <a16:creationId xmlns:a16="http://schemas.microsoft.com/office/drawing/2014/main" id="{43B1CDD0-AB93-4C25-9903-5B213BEE5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00" y="5194300"/>
            <a:ext cx="1349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 err="1">
                <a:solidFill>
                  <a:schemeClr val="bg1"/>
                </a:solidFill>
              </a:rPr>
              <a:t>F</a:t>
            </a:r>
            <a:r>
              <a:rPr lang="en-GB" altLang="en-US" b="1" baseline="-25000" dirty="0" err="1">
                <a:solidFill>
                  <a:schemeClr val="bg1"/>
                </a:solidFill>
              </a:rPr>
              <a:t>grav</a:t>
            </a:r>
            <a:r>
              <a:rPr lang="en-GB" altLang="en-US" b="1" dirty="0">
                <a:solidFill>
                  <a:schemeClr val="bg1"/>
                </a:solidFill>
              </a:rPr>
              <a:t> ∝</a:t>
            </a:r>
            <a:endParaRPr lang="en-GB" altLang="en-US" b="1" dirty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2F5A065-4213-4306-8DF0-1F695A433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4902200"/>
            <a:ext cx="9921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chemeClr val="bg1"/>
                </a:solidFill>
              </a:rPr>
              <a:t>m</a:t>
            </a:r>
            <a:r>
              <a:rPr lang="en-GB" altLang="en-US" b="1" baseline="-25000" dirty="0">
                <a:solidFill>
                  <a:schemeClr val="bg1"/>
                </a:solidFill>
              </a:rPr>
              <a:t>1</a:t>
            </a:r>
            <a:r>
              <a:rPr lang="en-GB" altLang="en-US" sz="1000" b="1" dirty="0">
                <a:solidFill>
                  <a:schemeClr val="bg1"/>
                </a:solidFill>
              </a:rPr>
              <a:t> </a:t>
            </a:r>
            <a:r>
              <a:rPr lang="en-GB" altLang="en-US" b="1" dirty="0">
                <a:solidFill>
                  <a:schemeClr val="bg1"/>
                </a:solidFill>
              </a:rPr>
              <a:t>m</a:t>
            </a:r>
            <a:r>
              <a:rPr lang="en-GB" altLang="en-US" b="1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24" name="Rectangle 8">
            <a:extLst>
              <a:ext uri="{FF2B5EF4-FFF2-40B4-BE49-F238E27FC236}">
                <a16:creationId xmlns:a16="http://schemas.microsoft.com/office/drawing/2014/main" id="{E98630DF-9166-4BD7-B3C6-FCEC97713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200" y="5499100"/>
            <a:ext cx="4159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chemeClr val="bg1"/>
                </a:solidFill>
              </a:rPr>
              <a:t>r</a:t>
            </a:r>
            <a:r>
              <a:rPr lang="en-GB" altLang="en-US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25" name="Line 9">
            <a:extLst>
              <a:ext uri="{FF2B5EF4-FFF2-40B4-BE49-F238E27FC236}">
                <a16:creationId xmlns:a16="http://schemas.microsoft.com/office/drawing/2014/main" id="{623ED23A-8344-4081-B454-B3D43CD906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34225" y="5448300"/>
            <a:ext cx="914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370702" name="Text Box 14">
            <a:extLst>
              <a:ext uri="{FF2B5EF4-FFF2-40B4-BE49-F238E27FC236}">
                <a16:creationId xmlns:a16="http://schemas.microsoft.com/office/drawing/2014/main" id="{C9C6042C-165A-4952-BEF7-C37E268F8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652963"/>
            <a:ext cx="5156200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He concluded that the gravitational force between two bodies must fall off with the square of the distance between their </a:t>
            </a:r>
            <a:r>
              <a:rPr lang="en-GB" altLang="en-US" dirty="0" err="1"/>
              <a:t>centers</a:t>
            </a:r>
            <a:r>
              <a:rPr lang="en-GB" altLang="en-US" dirty="0"/>
              <a:t>, r.</a:t>
            </a:r>
          </a:p>
        </p:txBody>
      </p:sp>
      <p:sp>
        <p:nvSpPr>
          <p:cNvPr id="370703" name="Text Box 15">
            <a:extLst>
              <a:ext uri="{FF2B5EF4-FFF2-40B4-BE49-F238E27FC236}">
                <a16:creationId xmlns:a16="http://schemas.microsoft.com/office/drawing/2014/main" id="{DC20238E-5C13-4154-88D5-23C8E4522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757363"/>
            <a:ext cx="8597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He compared the force that would be necessary to cause the Moon’s approximately circular motion to the force of gravity at the Earth’s surface. </a:t>
            </a:r>
          </a:p>
        </p:txBody>
      </p:sp>
      <p:pic>
        <p:nvPicPr>
          <p:cNvPr id="370707" name="Picture 19" descr="applemoon">
            <a:extLst>
              <a:ext uri="{FF2B5EF4-FFF2-40B4-BE49-F238E27FC236}">
                <a16:creationId xmlns:a16="http://schemas.microsoft.com/office/drawing/2014/main" id="{D1B1288B-FDEC-4BF7-B43D-A6696A12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036888"/>
            <a:ext cx="8394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9B4BE5-0964-425B-8AFF-8478C66B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59DBD4-0DAC-4A1B-B2DD-6D36E167F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520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07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3" grpId="0"/>
      <p:bldP spid="3" grpId="0"/>
      <p:bldP spid="13324" grpId="0"/>
      <p:bldP spid="370702" grpId="0"/>
      <p:bldP spid="3707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DEFAULT DESIGN" val="ttL71Tsp"/>
  <p:tag name="ARTICULATE_DESIGN_ID_3_DEFAULT DESIGN" val="Z5WgTKGJ"/>
  <p:tag name="ARTICULATE_DESIGN_ID_7_DEFAULT DESIGN" val="cIMJidhO"/>
  <p:tag name="ARTICULATE_DESIGN_ID_1_DEFAULT DESIGN" val="6unjmvkz"/>
  <p:tag name="ARTICULATE_DESIGN_ID_8_DEFAULT DESIGN" val="LxktdszY"/>
  <p:tag name="ARTICULATE_DESIGN_ID_2_DEFAULT DESIGN" val="dBPWUYdx"/>
  <p:tag name="ARTICULATE_DESIGN_ID_4_DEFAULT DESIGN" val="Z4412LYz"/>
  <p:tag name="ARTICULATE_DESIGN_ID_5_DEFAULT DESIGN" val="95GCfP17"/>
  <p:tag name="ARTICULATE_DESIGN_ID_6_DEFAULT DESIGN" val="1SnEIvkW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15890</TotalTime>
  <Words>1872</Words>
  <Application>Microsoft Office PowerPoint</Application>
  <PresentationFormat>On-screen Show (4:3)</PresentationFormat>
  <Paragraphs>182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Wingdings</vt:lpstr>
      <vt:lpstr>Arial</vt:lpstr>
      <vt:lpstr>Wingdings 2</vt:lpstr>
      <vt:lpstr>1_Default Design</vt:lpstr>
      <vt:lpstr>8_Default Design</vt:lpstr>
      <vt:lpstr>Gravity</vt:lpstr>
      <vt:lpstr>Information</vt:lpstr>
      <vt:lpstr>Forces and fields</vt:lpstr>
      <vt:lpstr>What is gravity?</vt:lpstr>
      <vt:lpstr>Gravitational fields</vt:lpstr>
      <vt:lpstr>Variations in gravity</vt:lpstr>
      <vt:lpstr>Gravitational force between two masses</vt:lpstr>
      <vt:lpstr>Newton’s third law</vt:lpstr>
      <vt:lpstr>Inverse square law of gravitation</vt:lpstr>
      <vt:lpstr>Newton’s law of gravitation</vt:lpstr>
      <vt:lpstr>Calculating gravitational forces</vt:lpstr>
      <vt:lpstr>Energy stored in gravitational fields</vt:lpstr>
      <vt:lpstr>Gravitational potential energy</vt:lpstr>
      <vt:lpstr>Calculating gravitational potential energy</vt:lpstr>
      <vt:lpstr>Factors affecting GPE</vt:lpstr>
      <vt:lpstr>Calculating GPE question 1</vt:lpstr>
      <vt:lpstr>Calculating GPE question 2</vt:lpstr>
      <vt:lpstr>GPE, mass and height calculations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Gravity</dc:title>
  <dc:subject>Boardworks High School Physical Science</dc:subject>
  <dc:creator>Boardworks</dc:creator>
  <cp:lastModifiedBy>Tim Crilly</cp:lastModifiedBy>
  <cp:revision>659</cp:revision>
  <dcterms:created xsi:type="dcterms:W3CDTF">2003-10-06T13:07:42Z</dcterms:created>
  <dcterms:modified xsi:type="dcterms:W3CDTF">2019-01-31T15:30:21Z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BB7F9AE2-CD3A-4656-8099-CC65466727AB</vt:lpwstr>
  </property>
  <property fmtid="{D5CDD505-2E9C-101B-9397-08002B2CF9AE}" pid="3" name="ArticulatePath">
    <vt:lpwstr>Gravity</vt:lpwstr>
  </property>
</Properties>
</file>