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notesSlides/notesSlide4.xml" ContentType="application/vnd.openxmlformats-officedocument.presentationml.notesSlide+xml"/>
  <Override PartName="/ppt/notesSlides/notesSlide5.xml" ContentType="application/vnd.openxmlformats-officedocument.presentationml.notesSlide+xml"/>
  <Override PartName="/ppt/activeX/activeX2.xml" ContentType="application/vnd.ms-office.activeX+xml"/>
  <Override PartName="/ppt/notesSlides/notesSlide6.xml" ContentType="application/vnd.openxmlformats-officedocument.presentationml.notesSlide+xml"/>
  <Override PartName="/ppt/notesSlides/notesSlide7.xml" ContentType="application/vnd.openxmlformats-officedocument.presentationml.notesSlide+xml"/>
  <Override PartName="/ppt/activeX/activeX3.xml" ContentType="application/vnd.ms-office.activeX+xml"/>
  <Override PartName="/ppt/notesSlides/notesSlide8.xml" ContentType="application/vnd.openxmlformats-officedocument.presentationml.notesSlide+xml"/>
  <Override PartName="/ppt/activeX/activeX4.xml" ContentType="application/vnd.ms-office.activeX+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5618" r:id="rId1"/>
    <p:sldMasterId id="2147485633" r:id="rId2"/>
  </p:sldMasterIdLst>
  <p:notesMasterIdLst>
    <p:notesMasterId r:id="rId16"/>
  </p:notesMasterIdLst>
  <p:handoutMasterIdLst>
    <p:handoutMasterId r:id="rId17"/>
  </p:handoutMasterIdLst>
  <p:sldIdLst>
    <p:sldId id="504" r:id="rId3"/>
    <p:sldId id="505" r:id="rId4"/>
    <p:sldId id="484" r:id="rId5"/>
    <p:sldId id="485" r:id="rId6"/>
    <p:sldId id="486" r:id="rId7"/>
    <p:sldId id="487" r:id="rId8"/>
    <p:sldId id="488" r:id="rId9"/>
    <p:sldId id="489" r:id="rId10"/>
    <p:sldId id="490" r:id="rId11"/>
    <p:sldId id="502" r:id="rId12"/>
    <p:sldId id="503" r:id="rId13"/>
    <p:sldId id="491" r:id="rId14"/>
    <p:sldId id="492" r:id="rId15"/>
  </p:sldIdLst>
  <p:sldSz cx="9144000" cy="6858000" type="screen4x3"/>
  <p:notesSz cx="6858000" cy="9296400"/>
  <p:embeddedFontLst>
    <p:embeddedFont>
      <p:font typeface="Wingdings 2" panose="05020102010507070707" pitchFamily="18" charset="2"/>
      <p:regular r:id="rId18"/>
    </p:embeddedFont>
  </p:embeddedFontLst>
  <p:defaultTextStyle>
    <a:defPPr>
      <a:defRPr lang="en-US"/>
    </a:defPPr>
    <a:lvl1pPr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5pPr>
    <a:lvl6pPr marL="2286000" algn="l" defTabSz="914400" rtl="0" eaLnBrk="1" latinLnBrk="0" hangingPunct="1">
      <a:defRPr sz="2400" kern="1200">
        <a:solidFill>
          <a:srgbClr val="000066"/>
        </a:solidFill>
        <a:latin typeface="Arial" panose="020B0604020202020204" pitchFamily="34" charset="0"/>
        <a:ea typeface="+mn-ea"/>
        <a:cs typeface="+mn-cs"/>
      </a:defRPr>
    </a:lvl6pPr>
    <a:lvl7pPr marL="2743200" algn="l" defTabSz="914400" rtl="0" eaLnBrk="1" latinLnBrk="0" hangingPunct="1">
      <a:defRPr sz="2400" kern="1200">
        <a:solidFill>
          <a:srgbClr val="000066"/>
        </a:solidFill>
        <a:latin typeface="Arial" panose="020B0604020202020204" pitchFamily="34" charset="0"/>
        <a:ea typeface="+mn-ea"/>
        <a:cs typeface="+mn-cs"/>
      </a:defRPr>
    </a:lvl7pPr>
    <a:lvl8pPr marL="3200400" algn="l" defTabSz="914400" rtl="0" eaLnBrk="1" latinLnBrk="0" hangingPunct="1">
      <a:defRPr sz="2400" kern="1200">
        <a:solidFill>
          <a:srgbClr val="000066"/>
        </a:solidFill>
        <a:latin typeface="Arial" panose="020B0604020202020204" pitchFamily="34" charset="0"/>
        <a:ea typeface="+mn-ea"/>
        <a:cs typeface="+mn-cs"/>
      </a:defRPr>
    </a:lvl8pPr>
    <a:lvl9pPr marL="3657600" algn="l" defTabSz="914400" rtl="0" eaLnBrk="1" latinLnBrk="0" hangingPunct="1">
      <a:defRPr sz="2400" kern="1200">
        <a:solidFill>
          <a:srgbClr val="00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98">
          <p15:clr>
            <a:srgbClr val="A4A3A4"/>
          </p15:clr>
        </p15:guide>
        <p15:guide id="2" orient="horz" pos="3876">
          <p15:clr>
            <a:srgbClr val="A4A3A4"/>
          </p15:clr>
        </p15:guide>
        <p15:guide id="3" pos="5375">
          <p15:clr>
            <a:srgbClr val="A4A3A4"/>
          </p15:clr>
        </p15:guide>
        <p15:guide id="4" pos="227">
          <p15:clr>
            <a:srgbClr val="A4A3A4"/>
          </p15:clr>
        </p15:guide>
      </p15:sldGuideLst>
    </p:ext>
    <p:ext uri="{2D200454-40CA-4A62-9FC3-DE9A4176ACB9}">
      <p15:notesGuideLst xmlns:p15="http://schemas.microsoft.com/office/powerpoint/2012/main">
        <p15:guide id="1" orient="horz" pos="2934"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6DA6"/>
    <a:srgbClr val="BEDAF0"/>
    <a:srgbClr val="50A0D2"/>
    <a:srgbClr val="CC0099"/>
    <a:srgbClr val="33CC33"/>
    <a:srgbClr val="009900"/>
    <a:srgbClr val="010066"/>
    <a:srgbClr val="FF61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3208" autoAdjust="0"/>
  </p:normalViewPr>
  <p:slideViewPr>
    <p:cSldViewPr snapToGrid="0" showGuides="1">
      <p:cViewPr>
        <p:scale>
          <a:sx n="85" d="100"/>
          <a:sy n="85" d="100"/>
        </p:scale>
        <p:origin x="618" y="162"/>
      </p:cViewPr>
      <p:guideLst>
        <p:guide orient="horz" pos="498"/>
        <p:guide orient="horz" pos="3876"/>
        <p:guide pos="5375"/>
        <p:guide pos="227"/>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showGuides="1">
      <p:cViewPr varScale="1">
        <p:scale>
          <a:sx n="77" d="100"/>
          <a:sy n="77" d="100"/>
        </p:scale>
        <p:origin x="2064" y="108"/>
      </p:cViewPr>
      <p:guideLst>
        <p:guide orient="horz" pos="2934"/>
        <p:guide pos="216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activeX/activeX4.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C3CFCB8-3D4A-4B50-9490-51012064C950}"/>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3376EFD9-74F3-4DA3-9F5E-4FDB1EB29D57}" type="slidenum">
              <a:rPr lang="en-GB" altLang="en-US"/>
              <a:pPr/>
              <a:t>‹#›</a:t>
            </a:fld>
            <a:endParaRPr lang="en-GB" altLang="en-US"/>
          </a:p>
        </p:txBody>
      </p:sp>
      <p:sp>
        <p:nvSpPr>
          <p:cNvPr id="7" name="Rectangle 7">
            <a:extLst>
              <a:ext uri="{FF2B5EF4-FFF2-40B4-BE49-F238E27FC236}">
                <a16:creationId xmlns:a16="http://schemas.microsoft.com/office/drawing/2014/main" id="{7C25B232-A211-4F56-B252-09F466213815}"/>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8" name="Rectangle 9">
            <a:extLst>
              <a:ext uri="{FF2B5EF4-FFF2-40B4-BE49-F238E27FC236}">
                <a16:creationId xmlns:a16="http://schemas.microsoft.com/office/drawing/2014/main" id="{246F0CB1-607C-4846-ACA4-B88C6645310C}"/>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3519477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5" name="Rectangle 4">
            <a:extLst>
              <a:ext uri="{FF2B5EF4-FFF2-40B4-BE49-F238E27FC236}">
                <a16:creationId xmlns:a16="http://schemas.microsoft.com/office/drawing/2014/main" id="{F4EA01E5-D747-4B6B-B60D-F0BFC46E3D51}"/>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 name="Rectangle 5">
            <a:extLst>
              <a:ext uri="{FF2B5EF4-FFF2-40B4-BE49-F238E27FC236}">
                <a16:creationId xmlns:a16="http://schemas.microsoft.com/office/drawing/2014/main" id="{F823A5D1-D15A-45F5-B86D-A1E36270EA40}"/>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9" name="Rectangle 7">
            <a:extLst>
              <a:ext uri="{FF2B5EF4-FFF2-40B4-BE49-F238E27FC236}">
                <a16:creationId xmlns:a16="http://schemas.microsoft.com/office/drawing/2014/main" id="{1DC94C8B-1C0D-4AC9-9038-EFFE67628D0F}"/>
              </a:ext>
            </a:extLst>
          </p:cNvPr>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45B40EEA-2BDC-4A1A-846A-91A8B24EC113}" type="slidenum">
              <a:rPr lang="en-US" altLang="en-US"/>
              <a:pPr/>
              <a:t>‹#›</a:t>
            </a:fld>
            <a:endParaRPr lang="en-US" altLang="en-US"/>
          </a:p>
        </p:txBody>
      </p:sp>
      <p:sp>
        <p:nvSpPr>
          <p:cNvPr id="10" name="Rectangle 9">
            <a:extLst>
              <a:ext uri="{FF2B5EF4-FFF2-40B4-BE49-F238E27FC236}">
                <a16:creationId xmlns:a16="http://schemas.microsoft.com/office/drawing/2014/main" id="{94ABBD33-9B92-4AA5-BA9E-F3854F954A4A}"/>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11" name="Rectangle 9">
            <a:extLst>
              <a:ext uri="{FF2B5EF4-FFF2-40B4-BE49-F238E27FC236}">
                <a16:creationId xmlns:a16="http://schemas.microsoft.com/office/drawing/2014/main" id="{49A71AB3-1830-47AA-9C0D-244B71A17503}"/>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3544161446"/>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Image Placeholder 2">
            <a:extLst>
              <a:ext uri="{FF2B5EF4-FFF2-40B4-BE49-F238E27FC236}">
                <a16:creationId xmlns:a16="http://schemas.microsoft.com/office/drawing/2014/main" id="{5DC6F1C9-F0D6-4DF7-92B3-D1EECB781EB2}"/>
              </a:ext>
            </a:extLst>
          </p:cNvPr>
          <p:cNvSpPr>
            <a:spLocks noGrp="1" noRot="1" noChangeAspect="1"/>
          </p:cNvSpPr>
          <p:nvPr>
            <p:ph type="sldImg"/>
          </p:nvPr>
        </p:nvSpPr>
        <p:spPr/>
      </p:sp>
      <p:sp>
        <p:nvSpPr>
          <p:cNvPr id="4" name="Notes Placeholder 3">
            <a:extLst>
              <a:ext uri="{FF2B5EF4-FFF2-40B4-BE49-F238E27FC236}">
                <a16:creationId xmlns:a16="http://schemas.microsoft.com/office/drawing/2014/main" id="{23C50CA4-5BB0-48AE-A5E4-D378DFF27DC4}"/>
              </a:ext>
            </a:extLst>
          </p:cNvPr>
          <p:cNvSpPr>
            <a:spLocks noGrp="1"/>
          </p:cNvSpPr>
          <p:nvPr>
            <p:ph type="body" idx="1"/>
          </p:nvPr>
        </p:nvSpPr>
        <p:spPr>
          <a:xfrm>
            <a:off x="914401" y="4415790"/>
            <a:ext cx="5029200" cy="4183380"/>
          </a:xfrm>
          <a:prstGeom prst="rect">
            <a:avLst/>
          </a:prstGeom>
        </p:spPr>
        <p:txBody>
          <a:bodyPr/>
          <a:lstStyle/>
          <a:p>
            <a:endParaRPr lang="en-GB" dirty="0"/>
          </a:p>
        </p:txBody>
      </p:sp>
      <p:sp>
        <p:nvSpPr>
          <p:cNvPr id="2" name="Slide Number Placeholder 1">
            <a:extLst>
              <a:ext uri="{FF2B5EF4-FFF2-40B4-BE49-F238E27FC236}">
                <a16:creationId xmlns:a16="http://schemas.microsoft.com/office/drawing/2014/main" id="{13C578A5-E84A-4535-B1F9-9A49EDF4E526}"/>
              </a:ext>
            </a:extLst>
          </p:cNvPr>
          <p:cNvSpPr>
            <a:spLocks noGrp="1"/>
          </p:cNvSpPr>
          <p:nvPr>
            <p:ph type="sldNum" sz="quarter" idx="10"/>
          </p:nvPr>
        </p:nvSpPr>
        <p:spPr/>
        <p:txBody>
          <a:bodyPr/>
          <a:lstStyle/>
          <a:p>
            <a:fld id="{45B40EEA-2BDC-4A1A-846A-91A8B24EC113}" type="slidenum">
              <a:rPr lang="en-US" altLang="en-US" smtClean="0"/>
              <a:pPr/>
              <a:t>1</a:t>
            </a:fld>
            <a:endParaRPr lang="en-US" altLang="en-US"/>
          </a:p>
        </p:txBody>
      </p:sp>
    </p:spTree>
    <p:extLst>
      <p:ext uri="{BB962C8B-B14F-4D97-AF65-F5344CB8AC3E}">
        <p14:creationId xmlns:p14="http://schemas.microsoft.com/office/powerpoint/2010/main" val="742960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a:extLst>
              <a:ext uri="{FF2B5EF4-FFF2-40B4-BE49-F238E27FC236}">
                <a16:creationId xmlns:a16="http://schemas.microsoft.com/office/drawing/2014/main" id="{476E3859-04D8-497C-87D3-7312C65A03E2}"/>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83897690-3F35-4035-8197-8E6A47945A14}"/>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endParaRPr lang="en-GB" altLang="en-US" dirty="0">
              <a:latin typeface="Arial" panose="020B0604020202020204" pitchFamily="34" charset="0"/>
            </a:endParaRPr>
          </a:p>
          <a:p>
            <a:r>
              <a:rPr lang="en-GB" altLang="en-US" dirty="0">
                <a:latin typeface="Arial" panose="020B0604020202020204" pitchFamily="34" charset="0"/>
              </a:rPr>
              <a:t>The ratio moves from 1:1 after 1 half life, to 1:3 after the second.</a:t>
            </a:r>
          </a:p>
          <a:p>
            <a:endParaRPr lang="en-GB" altLang="en-US" b="1"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ratios, rates, percentages, and unit conversions in the context of complicated measurement problems involving quantities with derived or compound units (such as mg/mL, kg/m3, acre-feet, etc.).</a:t>
            </a:r>
            <a:endParaRPr lang="en-GB" dirty="0">
              <a:effectLst/>
            </a:endParaRPr>
          </a:p>
        </p:txBody>
      </p:sp>
      <p:sp>
        <p:nvSpPr>
          <p:cNvPr id="2" name="Slide Number Placeholder 1">
            <a:extLst>
              <a:ext uri="{FF2B5EF4-FFF2-40B4-BE49-F238E27FC236}">
                <a16:creationId xmlns:a16="http://schemas.microsoft.com/office/drawing/2014/main" id="{CDAB6C0F-37B9-4112-A68B-F5964D73FB2C}"/>
              </a:ext>
            </a:extLst>
          </p:cNvPr>
          <p:cNvSpPr>
            <a:spLocks noGrp="1"/>
          </p:cNvSpPr>
          <p:nvPr>
            <p:ph type="sldNum" sz="quarter" idx="10"/>
          </p:nvPr>
        </p:nvSpPr>
        <p:spPr/>
        <p:txBody>
          <a:bodyPr/>
          <a:lstStyle/>
          <a:p>
            <a:fld id="{45B40EEA-2BDC-4A1A-846A-91A8B24EC113}" type="slidenum">
              <a:rPr lang="en-US" altLang="en-US" smtClean="0"/>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a:extLst>
              <a:ext uri="{FF2B5EF4-FFF2-40B4-BE49-F238E27FC236}">
                <a16:creationId xmlns:a16="http://schemas.microsoft.com/office/drawing/2014/main" id="{1215AA81-BDC1-44CE-8ACF-484E1A6E0095}"/>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E28FB896-FE9B-46E5-B3A6-D86840129650}"/>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ratios, rates, percentages, and unit conversions in the context of complicated measurement problems involving quantities with derived or compound units (such as mg/mL, kg/m3, acre-feet, etc.).</a:t>
            </a:r>
            <a:endParaRPr lang="en-GB" dirty="0">
              <a:effectLst/>
            </a:endParaRPr>
          </a:p>
        </p:txBody>
      </p:sp>
      <p:sp>
        <p:nvSpPr>
          <p:cNvPr id="2" name="Slide Number Placeholder 1">
            <a:extLst>
              <a:ext uri="{FF2B5EF4-FFF2-40B4-BE49-F238E27FC236}">
                <a16:creationId xmlns:a16="http://schemas.microsoft.com/office/drawing/2014/main" id="{C1810705-2381-45F5-884A-6519ED8A87DF}"/>
              </a:ext>
            </a:extLst>
          </p:cNvPr>
          <p:cNvSpPr>
            <a:spLocks noGrp="1"/>
          </p:cNvSpPr>
          <p:nvPr>
            <p:ph type="sldNum" sz="quarter" idx="10"/>
          </p:nvPr>
        </p:nvSpPr>
        <p:spPr/>
        <p:txBody>
          <a:bodyPr/>
          <a:lstStyle/>
          <a:p>
            <a:fld id="{45B40EEA-2BDC-4A1A-846A-91A8B24EC113}" type="slidenum">
              <a:rPr lang="en-US" altLang="en-US" smtClean="0"/>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a:extLst>
              <a:ext uri="{FF2B5EF4-FFF2-40B4-BE49-F238E27FC236}">
                <a16:creationId xmlns:a16="http://schemas.microsoft.com/office/drawing/2014/main" id="{B18496BD-F7EC-450F-ADC5-4FE989958528}"/>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1D09AAC8-45B2-4406-9008-4C4F7803BE83}"/>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endParaRPr lang="en-GB" altLang="en-US" dirty="0">
              <a:latin typeface="Arial" panose="020B0604020202020204" pitchFamily="34" charset="0"/>
            </a:endParaRPr>
          </a:p>
          <a:p>
            <a:r>
              <a:rPr lang="en-GB" altLang="en-US" dirty="0">
                <a:latin typeface="Arial" panose="020B0604020202020204" pitchFamily="34" charset="0"/>
              </a:rPr>
              <a:t>At 5.2 days, the half-life of xenon-133 is long enough for medical tests to be carried out effectively, but short enough for it to have decayed completely in a matter of weeks.</a:t>
            </a:r>
            <a:endParaRPr lang="en-GB" altLang="en-US" b="1" dirty="0">
              <a:latin typeface="Arial" panose="020B0604020202020204" pitchFamily="34" charset="0"/>
            </a:endParaRPr>
          </a:p>
        </p:txBody>
      </p:sp>
      <p:sp>
        <p:nvSpPr>
          <p:cNvPr id="2" name="Slide Number Placeholder 1">
            <a:extLst>
              <a:ext uri="{FF2B5EF4-FFF2-40B4-BE49-F238E27FC236}">
                <a16:creationId xmlns:a16="http://schemas.microsoft.com/office/drawing/2014/main" id="{2D3A61B7-EE8C-42AF-B6AC-108BFFBE5611}"/>
              </a:ext>
            </a:extLst>
          </p:cNvPr>
          <p:cNvSpPr>
            <a:spLocks noGrp="1"/>
          </p:cNvSpPr>
          <p:nvPr>
            <p:ph type="sldNum" sz="quarter" idx="10"/>
          </p:nvPr>
        </p:nvSpPr>
        <p:spPr/>
        <p:txBody>
          <a:bodyPr/>
          <a:lstStyle/>
          <a:p>
            <a:fld id="{45B40EEA-2BDC-4A1A-846A-91A8B24EC113}" type="slidenum">
              <a:rPr lang="en-US" altLang="en-US" smtClean="0"/>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a:extLst>
              <a:ext uri="{FF2B5EF4-FFF2-40B4-BE49-F238E27FC236}">
                <a16:creationId xmlns:a16="http://schemas.microsoft.com/office/drawing/2014/main" id="{D0D9C436-561B-472A-BA75-5EECA44A9752}"/>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0ACF368E-EA8A-409B-A246-B2B0CABF3E3B}"/>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GB" altLang="en-US" b="1" dirty="0">
                <a:latin typeface="Arial" panose="020B0604020202020204" pitchFamily="34" charset="0"/>
              </a:rPr>
              <a:t>Teacher notes</a:t>
            </a:r>
          </a:p>
          <a:p>
            <a:pPr>
              <a:buFont typeface="Wingdings" panose="05000000000000000000" pitchFamily="2" charset="2"/>
              <a:buNone/>
            </a:pPr>
            <a:r>
              <a:rPr lang="en-GB" altLang="en-US" dirty="0">
                <a:latin typeface="Arial" panose="020B0604020202020204" pitchFamily="34" charset="0"/>
              </a:rPr>
              <a:t>Contamination happens when radioactive particles escape into the environment. Irradiation occurs when alpha, beta or gamma radiation ionizes atoms in material near to the waste.</a:t>
            </a:r>
          </a:p>
          <a:p>
            <a:pPr>
              <a:buFont typeface="Wingdings" panose="05000000000000000000" pitchFamily="2" charset="2"/>
              <a:buNone/>
            </a:pPr>
            <a:endParaRPr lang="en-GB" altLang="en-US" dirty="0">
              <a:latin typeface="Arial" panose="020B0604020202020204" pitchFamily="34" charset="0"/>
            </a:endParaRPr>
          </a:p>
          <a:p>
            <a:r>
              <a:rPr lang="en-GB" altLang="en-US" b="1" dirty="0">
                <a:latin typeface="Arial" panose="020B0604020202020204" pitchFamily="34" charset="0"/>
              </a:rPr>
              <a:t>Photo credit:</a:t>
            </a:r>
            <a:r>
              <a:rPr lang="en-GB" altLang="en-US" dirty="0">
                <a:latin typeface="Arial" panose="020B0604020202020204" pitchFamily="34" charset="0"/>
              </a:rPr>
              <a:t> © Dirk </a:t>
            </a:r>
            <a:r>
              <a:rPr lang="en-GB" altLang="en-US" dirty="0" err="1">
                <a:latin typeface="Arial" panose="020B0604020202020204" pitchFamily="34" charset="0"/>
              </a:rPr>
              <a:t>Ercken</a:t>
            </a:r>
            <a:r>
              <a:rPr lang="en-GB" altLang="en-US" dirty="0">
                <a:latin typeface="Arial" panose="020B0604020202020204" pitchFamily="34" charset="0"/>
              </a:rPr>
              <a:t>, shutterstock.com 2018</a:t>
            </a:r>
          </a:p>
        </p:txBody>
      </p:sp>
      <p:sp>
        <p:nvSpPr>
          <p:cNvPr id="2" name="Slide Number Placeholder 1">
            <a:extLst>
              <a:ext uri="{FF2B5EF4-FFF2-40B4-BE49-F238E27FC236}">
                <a16:creationId xmlns:a16="http://schemas.microsoft.com/office/drawing/2014/main" id="{F478F5BE-919D-442C-9E91-48CB5E884DB2}"/>
              </a:ext>
            </a:extLst>
          </p:cNvPr>
          <p:cNvSpPr>
            <a:spLocks noGrp="1"/>
          </p:cNvSpPr>
          <p:nvPr>
            <p:ph type="sldNum" sz="quarter" idx="10"/>
          </p:nvPr>
        </p:nvSpPr>
        <p:spPr/>
        <p:txBody>
          <a:bodyPr/>
          <a:lstStyle/>
          <a:p>
            <a:fld id="{45B40EEA-2BDC-4A1A-846A-91A8B24EC113}" type="slidenum">
              <a:rPr lang="en-US" altLang="en-US" smtClean="0"/>
              <a:pPr/>
              <a:t>13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1" y="4415790"/>
            <a:ext cx="5029200" cy="4183380"/>
          </a:xfrm>
          <a:prstGeom prst="rect">
            <a:avLst/>
          </a:prstGeom>
        </p:spPr>
        <p:txBody>
          <a:bodyPr/>
          <a:lstStyle/>
          <a:p>
            <a:endParaRPr lang="en-GB" dirty="0"/>
          </a:p>
        </p:txBody>
      </p:sp>
      <p:sp>
        <p:nvSpPr>
          <p:cNvPr id="5" name="Slide Number Placeholder 4">
            <a:extLst>
              <a:ext uri="{FF2B5EF4-FFF2-40B4-BE49-F238E27FC236}">
                <a16:creationId xmlns:a16="http://schemas.microsoft.com/office/drawing/2014/main" id="{0C6293A3-EA54-4CB3-8170-37197914E5B5}"/>
              </a:ext>
            </a:extLst>
          </p:cNvPr>
          <p:cNvSpPr>
            <a:spLocks noGrp="1"/>
          </p:cNvSpPr>
          <p:nvPr>
            <p:ph type="sldNum" sz="quarter" idx="10"/>
          </p:nvPr>
        </p:nvSpPr>
        <p:spPr/>
        <p:txBody>
          <a:bodyPr/>
          <a:lstStyle/>
          <a:p>
            <a:fld id="{45B40EEA-2BDC-4A1A-846A-91A8B24EC113}" type="slidenum">
              <a:rPr lang="en-US" altLang="en-US" smtClean="0"/>
              <a:pPr/>
              <a:t>2</a:t>
            </a:fld>
            <a:endParaRPr lang="en-US" altLang="en-US"/>
          </a:p>
        </p:txBody>
      </p:sp>
    </p:spTree>
    <p:extLst>
      <p:ext uri="{BB962C8B-B14F-4D97-AF65-F5344CB8AC3E}">
        <p14:creationId xmlns:p14="http://schemas.microsoft.com/office/powerpoint/2010/main" val="636606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426F0F7D-6144-4544-AC43-763DB7446BE1}"/>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0C0B1BFB-2487-4235-99EB-80CEA3A53222}"/>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endParaRPr lang="en-GB" altLang="en-US" dirty="0">
              <a:latin typeface="Arial" panose="020B0604020202020204" pitchFamily="34" charset="0"/>
            </a:endParaRPr>
          </a:p>
          <a:p>
            <a:r>
              <a:rPr lang="en-GB" altLang="en-US" dirty="0">
                <a:latin typeface="Arial" panose="020B0604020202020204" pitchFamily="34" charset="0"/>
              </a:rPr>
              <a:t>The unit used to measure the activity of a radioactive isotope is the Becquerel (</a:t>
            </a:r>
            <a:r>
              <a:rPr lang="en-GB" altLang="en-US" dirty="0" err="1">
                <a:latin typeface="Arial" panose="020B0604020202020204" pitchFamily="34" charset="0"/>
              </a:rPr>
              <a:t>Bq</a:t>
            </a:r>
            <a:r>
              <a:rPr lang="en-GB" altLang="en-US" dirty="0">
                <a:latin typeface="Arial" panose="020B0604020202020204" pitchFamily="34" charset="0"/>
              </a:rPr>
              <a:t>).</a:t>
            </a:r>
          </a:p>
          <a:p>
            <a:endParaRPr lang="en-GB" altLang="en-US" b="1" dirty="0">
              <a:latin typeface="Arial" panose="020B0604020202020204" pitchFamily="34" charset="0"/>
            </a:endParaRPr>
          </a:p>
          <a:p>
            <a:r>
              <a:rPr lang="en-GB" altLang="en-US" dirty="0">
                <a:latin typeface="Arial" panose="020B0604020202020204" pitchFamily="34" charset="0"/>
              </a:rPr>
              <a:t>This presentation is accompanied by the worksheet </a:t>
            </a:r>
            <a:r>
              <a:rPr lang="en-GB" altLang="en-US" i="1" dirty="0">
                <a:latin typeface="Arial" panose="020B0604020202020204" pitchFamily="34" charset="0"/>
              </a:rPr>
              <a:t>Half-life</a:t>
            </a:r>
            <a:r>
              <a:rPr lang="en-GB" altLang="en-US" dirty="0">
                <a:latin typeface="Arial" panose="020B0604020202020204" pitchFamily="34" charset="0"/>
              </a:rPr>
              <a:t>.</a:t>
            </a:r>
          </a:p>
        </p:txBody>
      </p:sp>
      <p:sp>
        <p:nvSpPr>
          <p:cNvPr id="2" name="Slide Number Placeholder 1">
            <a:extLst>
              <a:ext uri="{FF2B5EF4-FFF2-40B4-BE49-F238E27FC236}">
                <a16:creationId xmlns:a16="http://schemas.microsoft.com/office/drawing/2014/main" id="{A0B7FAF6-806E-4425-B476-343814671C4A}"/>
              </a:ext>
            </a:extLst>
          </p:cNvPr>
          <p:cNvSpPr>
            <a:spLocks noGrp="1"/>
          </p:cNvSpPr>
          <p:nvPr>
            <p:ph type="sldNum" sz="quarter" idx="10"/>
          </p:nvPr>
        </p:nvSpPr>
        <p:spPr/>
        <p:txBody>
          <a:bodyPr/>
          <a:lstStyle/>
          <a:p>
            <a:fld id="{45B40EEA-2BDC-4A1A-846A-91A8B24EC113}"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a:extLst>
              <a:ext uri="{FF2B5EF4-FFF2-40B4-BE49-F238E27FC236}">
                <a16:creationId xmlns:a16="http://schemas.microsoft.com/office/drawing/2014/main" id="{8CB6D3DA-5E1A-4DA1-8A9B-5D287D723AE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30868349-12D5-4E0D-BE56-83A5DFA1E5AE}"/>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49806B34-AA5C-46C2-A1CC-759474031E26}"/>
              </a:ext>
            </a:extLst>
          </p:cNvPr>
          <p:cNvSpPr>
            <a:spLocks noGrp="1"/>
          </p:cNvSpPr>
          <p:nvPr>
            <p:ph type="sldNum" sz="quarter" idx="10"/>
          </p:nvPr>
        </p:nvSpPr>
        <p:spPr/>
        <p:txBody>
          <a:bodyPr/>
          <a:lstStyle/>
          <a:p>
            <a:fld id="{45B40EEA-2BDC-4A1A-846A-91A8B24EC113}"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a:extLst>
              <a:ext uri="{FF2B5EF4-FFF2-40B4-BE49-F238E27FC236}">
                <a16:creationId xmlns:a16="http://schemas.microsoft.com/office/drawing/2014/main" id="{8B1767B7-7018-4F2F-8442-572DCE93C8F7}"/>
              </a:ext>
            </a:extLst>
          </p:cNvPr>
          <p:cNvSpPr>
            <a:spLocks noGrp="1" noRot="1" noChangeAspect="1" noChangeArrowheads="1" noTextEdit="1"/>
          </p:cNvSpPr>
          <p:nvPr>
            <p:ph type="sldImg"/>
          </p:nvPr>
        </p:nvSpPr>
        <p:spPr>
          <a:ln/>
        </p:spPr>
      </p:sp>
      <p:sp>
        <p:nvSpPr>
          <p:cNvPr id="34821" name="Rectangle 3">
            <a:extLst>
              <a:ext uri="{FF2B5EF4-FFF2-40B4-BE49-F238E27FC236}">
                <a16:creationId xmlns:a16="http://schemas.microsoft.com/office/drawing/2014/main" id="{0E503937-4EB7-484E-8BD6-AB687892E283}"/>
              </a:ext>
            </a:extLst>
          </p:cNvPr>
          <p:cNvSpPr>
            <a:spLocks noGrp="1" noChangeArrowheads="1"/>
          </p:cNvSpPr>
          <p:nvPr>
            <p:ph type="body" idx="1"/>
          </p:nvPr>
        </p:nvSpPr>
        <p:spPr>
          <a:xfrm>
            <a:off x="914401" y="4415790"/>
            <a:ext cx="5029200" cy="4183380"/>
          </a:xfrm>
          <a:prstGeom prst="rect">
            <a:avLst/>
          </a:prstGeo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half-life of an isotope can also be defined as the average time taken for the count-rate (or activity) of an isotope sample to fall to half its initial level.</a:t>
            </a:r>
          </a:p>
        </p:txBody>
      </p:sp>
      <p:sp>
        <p:nvSpPr>
          <p:cNvPr id="2" name="Slide Number Placeholder 1">
            <a:extLst>
              <a:ext uri="{FF2B5EF4-FFF2-40B4-BE49-F238E27FC236}">
                <a16:creationId xmlns:a16="http://schemas.microsoft.com/office/drawing/2014/main" id="{2D6E6AD8-56A7-4071-86C7-56B4635F8B0E}"/>
              </a:ext>
            </a:extLst>
          </p:cNvPr>
          <p:cNvSpPr>
            <a:spLocks noGrp="1"/>
          </p:cNvSpPr>
          <p:nvPr>
            <p:ph type="sldNum" sz="quarter" idx="10"/>
          </p:nvPr>
        </p:nvSpPr>
        <p:spPr/>
        <p:txBody>
          <a:bodyPr/>
          <a:lstStyle/>
          <a:p>
            <a:fld id="{45B40EEA-2BDC-4A1A-846A-91A8B24EC113}"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id="{55E8F10C-55BF-4633-A052-6CC25364939D}"/>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96B5D7BD-689C-4505-820B-B09D186F174C}"/>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err="1">
                <a:solidFill>
                  <a:schemeClr val="tx1"/>
                </a:solidFill>
                <a:effectLst/>
                <a:latin typeface="Arial" charset="0"/>
                <a:ea typeface="+mn-ea"/>
                <a:cs typeface="+mn-cs"/>
              </a:rPr>
              <a:t>Analyzing</a:t>
            </a:r>
            <a:r>
              <a:rPr lang="en-GB" sz="1200" b="1" kern="1200" dirty="0">
                <a:solidFill>
                  <a:schemeClr val="tx1"/>
                </a:solidFill>
                <a:effectLst/>
                <a:latin typeface="Arial" charset="0"/>
                <a:ea typeface="+mn-ea"/>
                <a:cs typeface="+mn-cs"/>
              </a:rPr>
              <a:t> and Interpreting Data:</a:t>
            </a:r>
            <a:r>
              <a:rPr lang="en-GB" sz="1200" kern="1200" dirty="0">
                <a:solidFill>
                  <a:schemeClr val="tx1"/>
                </a:solidFill>
                <a:effectLst/>
                <a:latin typeface="Arial" charset="0"/>
                <a:ea typeface="+mn-ea"/>
                <a:cs typeface="+mn-cs"/>
              </a:rPr>
              <a:t> Apply concepts of statistics and probability (including determining function fits to data, slope, intercept, and correlation coefficient for linear fits) to scientific and engineering questions and problems, using digital tools when feasible.</a:t>
            </a:r>
            <a:endParaRPr lang="en-GB" dirty="0">
              <a:effectLst/>
            </a:endParaRPr>
          </a:p>
        </p:txBody>
      </p:sp>
      <p:sp>
        <p:nvSpPr>
          <p:cNvPr id="2" name="Slide Number Placeholder 1">
            <a:extLst>
              <a:ext uri="{FF2B5EF4-FFF2-40B4-BE49-F238E27FC236}">
                <a16:creationId xmlns:a16="http://schemas.microsoft.com/office/drawing/2014/main" id="{F02953D2-2B36-4AD2-BB7E-438C022E73A5}"/>
              </a:ext>
            </a:extLst>
          </p:cNvPr>
          <p:cNvSpPr>
            <a:spLocks noGrp="1"/>
          </p:cNvSpPr>
          <p:nvPr>
            <p:ph type="sldNum" sz="quarter" idx="10"/>
          </p:nvPr>
        </p:nvSpPr>
        <p:spPr/>
        <p:txBody>
          <a:bodyPr/>
          <a:lstStyle/>
          <a:p>
            <a:fld id="{45B40EEA-2BDC-4A1A-846A-91A8B24EC113}"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2BCF3E19-E5B3-4926-9D81-7B462DD21C10}"/>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1DD332A8-DC3E-47F4-A007-C24C2F5D0A1B}"/>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endParaRPr lang="en-GB" altLang="en-US" dirty="0">
              <a:latin typeface="Arial" panose="020B0604020202020204" pitchFamily="34" charset="0"/>
            </a:endParaRPr>
          </a:p>
          <a:p>
            <a:r>
              <a:rPr lang="en-GB" altLang="en-US" dirty="0">
                <a:latin typeface="Arial" panose="020B0604020202020204" pitchFamily="34" charset="0"/>
              </a:rPr>
              <a:t>Uranium dating can be used to estimate the age of igneous rocks. Uranium has a half-life of 4,500 million years, and each atom of uranium decays into an atom of lead.</a:t>
            </a:r>
          </a:p>
          <a:p>
            <a:endParaRPr lang="en-GB" altLang="en-US" b="1" dirty="0">
              <a:latin typeface="Arial" panose="020B0604020202020204" pitchFamily="34" charset="0"/>
            </a:endParaRPr>
          </a:p>
          <a:p>
            <a:pPr marL="0" marR="0" lvl="0" indent="0" algn="l" defTabSz="914400" rtl="0" eaLnBrk="0" fontAlgn="base" latinLnBrk="0" hangingPunct="0">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16B05517-C1D0-4A87-A26F-DC3DDF940F29}"/>
              </a:ext>
            </a:extLst>
          </p:cNvPr>
          <p:cNvSpPr>
            <a:spLocks noGrp="1"/>
          </p:cNvSpPr>
          <p:nvPr>
            <p:ph type="sldNum" sz="quarter" idx="10"/>
          </p:nvPr>
        </p:nvSpPr>
        <p:spPr/>
        <p:txBody>
          <a:bodyPr/>
          <a:lstStyle/>
          <a:p>
            <a:fld id="{45B40EEA-2BDC-4A1A-846A-91A8B24EC113}"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a:extLst>
              <a:ext uri="{FF2B5EF4-FFF2-40B4-BE49-F238E27FC236}">
                <a16:creationId xmlns:a16="http://schemas.microsoft.com/office/drawing/2014/main" id="{0391962F-BC82-4094-A962-C21D14F982FF}"/>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9F17BE60-7E29-483D-8245-A1303200EFA9}"/>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B2136441-9C85-4BD8-BCE9-5BABEC0EDCB7}"/>
              </a:ext>
            </a:extLst>
          </p:cNvPr>
          <p:cNvSpPr>
            <a:spLocks noGrp="1"/>
          </p:cNvSpPr>
          <p:nvPr>
            <p:ph type="sldNum" sz="quarter" idx="10"/>
          </p:nvPr>
        </p:nvSpPr>
        <p:spPr/>
        <p:txBody>
          <a:bodyPr/>
          <a:lstStyle/>
          <a:p>
            <a:fld id="{45B40EEA-2BDC-4A1A-846A-91A8B24EC113}" type="slidenum">
              <a:rPr lang="en-US" altLang="en-US" smtClean="0"/>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a16="http://schemas.microsoft.com/office/drawing/2014/main" id="{0D6AE874-CD1D-4044-8FEC-41AC0BAA4FC6}"/>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2319B17E-4369-4A1D-899F-C6DD2806F03D}"/>
              </a:ext>
            </a:extLst>
          </p:cNvPr>
          <p:cNvSpPr>
            <a:spLocks noGrp="1" noChangeArrowheads="1"/>
          </p:cNvSpPr>
          <p:nvPr>
            <p:ph type="body" idx="1"/>
          </p:nvPr>
        </p:nvSpPr>
        <p:spPr>
          <a:xfrm>
            <a:off x="914401" y="4415790"/>
            <a:ext cx="5029200" cy="41833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endParaRPr lang="en-GB" dirty="0">
              <a:effectLst/>
            </a:endParaRPr>
          </a:p>
        </p:txBody>
      </p:sp>
      <p:sp>
        <p:nvSpPr>
          <p:cNvPr id="2" name="Slide Number Placeholder 1">
            <a:extLst>
              <a:ext uri="{FF2B5EF4-FFF2-40B4-BE49-F238E27FC236}">
                <a16:creationId xmlns:a16="http://schemas.microsoft.com/office/drawing/2014/main" id="{74E8661A-F579-4FE8-B512-29C8F6649E00}"/>
              </a:ext>
            </a:extLst>
          </p:cNvPr>
          <p:cNvSpPr>
            <a:spLocks noGrp="1"/>
          </p:cNvSpPr>
          <p:nvPr>
            <p:ph type="sldNum" sz="quarter" idx="10"/>
          </p:nvPr>
        </p:nvSpPr>
        <p:spPr/>
        <p:txBody>
          <a:bodyPr/>
          <a:lstStyle/>
          <a:p>
            <a:fld id="{45B40EEA-2BDC-4A1A-846A-91A8B24EC113}"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6" name="Title 1">
            <a:extLst>
              <a:ext uri="{FF2B5EF4-FFF2-40B4-BE49-F238E27FC236}">
                <a16:creationId xmlns:a16="http://schemas.microsoft.com/office/drawing/2014/main" id="{21CC77EC-D8A8-4159-8546-3811CB4FD639}"/>
              </a:ext>
            </a:extLst>
          </p:cNvPr>
          <p:cNvSpPr>
            <a:spLocks noGrp="1"/>
          </p:cNvSpPr>
          <p:nvPr>
            <p:ph type="title"/>
          </p:nvPr>
        </p:nvSpPr>
        <p:spPr>
          <a:xfrm>
            <a:off x="3230310" y="1187865"/>
            <a:ext cx="4990744" cy="3110670"/>
          </a:xfrm>
        </p:spPr>
        <p:txBody>
          <a:bodyPr/>
          <a:lstStyle>
            <a:lvl1pPr algn="ctr">
              <a:lnSpc>
                <a:spcPct val="100000"/>
              </a:lnSpc>
              <a:defRPr sz="4400">
                <a:solidFill>
                  <a:srgbClr val="286DA6"/>
                </a:solidFill>
              </a:defRPr>
            </a:lvl1pPr>
          </a:lstStyle>
          <a:p>
            <a:r>
              <a:rPr lang="en-US" dirty="0"/>
              <a:t>Click to edit Master title style</a:t>
            </a:r>
            <a:endParaRPr lang="en-GB" dirty="0"/>
          </a:p>
        </p:txBody>
      </p:sp>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FA866BAE-D38F-48BC-BE80-C8E5B8F67E3B}"/>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smtClean="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3234517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443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80829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637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28348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2746832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2577234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016370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2935748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2786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1839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216000" indent="-216000">
              <a:buFont typeface="Wingdings 2" panose="05020102010507070707" pitchFamily="18" charset="2"/>
              <a:buChar char=""/>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
    </p:custDataLst>
    <p:extLst>
      <p:ext uri="{BB962C8B-B14F-4D97-AF65-F5344CB8AC3E}">
        <p14:creationId xmlns:p14="http://schemas.microsoft.com/office/powerpoint/2010/main" val="8997995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64473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7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437666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99189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796812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91270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98913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81136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619344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076369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41105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546488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368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5218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1027"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1028"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369678" name="Text Box 14">
            <a:extLst>
              <a:ext uri="{FF2B5EF4-FFF2-40B4-BE49-F238E27FC236}">
                <a16:creationId xmlns:a16="http://schemas.microsoft.com/office/drawing/2014/main" id="{77275881-F467-4DD5-98E8-487738658B0E}"/>
              </a:ext>
            </a:extLst>
          </p:cNvPr>
          <p:cNvSpPr txBox="1">
            <a:spLocks noChangeArrowheads="1"/>
          </p:cNvSpPr>
          <p:nvPr/>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pic>
        <p:nvPicPr>
          <p:cNvPr id="1030"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1031"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EFE9E11B-3A97-4928-B183-7782102F5479}"/>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Tree>
    <p:custDataLst>
      <p:tags r:id="rId16"/>
    </p:custDataLst>
    <p:extLst>
      <p:ext uri="{BB962C8B-B14F-4D97-AF65-F5344CB8AC3E}">
        <p14:creationId xmlns:p14="http://schemas.microsoft.com/office/powerpoint/2010/main" val="626630552"/>
      </p:ext>
    </p:extLst>
  </p:cSld>
  <p:clrMap bg1="lt1" tx1="dk1" bg2="lt2" tx2="dk2" accent1="accent1" accent2="accent2" accent3="accent3" accent4="accent4" accent5="accent5" accent6="accent6" hlink="hlink" folHlink="folHlink"/>
  <p:sldLayoutIdLst>
    <p:sldLayoutId id="2147485619" r:id="rId1"/>
    <p:sldLayoutId id="2147485620" r:id="rId2"/>
    <p:sldLayoutId id="2147485621" r:id="rId3"/>
    <p:sldLayoutId id="2147485622" r:id="rId4"/>
    <p:sldLayoutId id="2147485623" r:id="rId5"/>
    <p:sldLayoutId id="2147485624" r:id="rId6"/>
    <p:sldLayoutId id="2147485625" r:id="rId7"/>
    <p:sldLayoutId id="2147485626" r:id="rId8"/>
    <p:sldLayoutId id="2147485627" r:id="rId9"/>
    <p:sldLayoutId id="2147485628" r:id="rId10"/>
    <p:sldLayoutId id="2147485629" r:id="rId11"/>
    <p:sldLayoutId id="2147485630" r:id="rId12"/>
    <p:sldLayoutId id="2147485631" r:id="rId13"/>
    <p:sldLayoutId id="2147485632"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13">
            <a:extLst>
              <a:ext uri="{FF2B5EF4-FFF2-40B4-BE49-F238E27FC236}">
                <a16:creationId xmlns:a16="http://schemas.microsoft.com/office/drawing/2014/main" id="{02B6023A-B143-4E07-96F9-6AA6CF89D2C9}"/>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2051"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2052"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2054"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B8E84297-AF36-4EF2-8699-8C45EA657B2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751B7692-ED58-4E5D-972C-227A346E82E7}"/>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13</a:t>
            </a:r>
          </a:p>
        </p:txBody>
      </p:sp>
    </p:spTree>
    <p:custDataLst>
      <p:tags r:id="rId14"/>
    </p:custDataLst>
    <p:extLst>
      <p:ext uri="{BB962C8B-B14F-4D97-AF65-F5344CB8AC3E}">
        <p14:creationId xmlns:p14="http://schemas.microsoft.com/office/powerpoint/2010/main" val="2463865969"/>
      </p:ext>
    </p:extLst>
  </p:cSld>
  <p:clrMap bg1="lt1" tx1="dk1" bg2="lt2" tx2="dk2" accent1="accent1" accent2="accent2" accent3="accent3" accent4="accent4" accent5="accent5" accent6="accent6" hlink="hlink" folHlink="folHlink"/>
  <p:sldLayoutIdLst>
    <p:sldLayoutId id="2147485634" r:id="rId1"/>
    <p:sldLayoutId id="2147485635" r:id="rId2"/>
    <p:sldLayoutId id="2147485636" r:id="rId3"/>
    <p:sldLayoutId id="2147485637" r:id="rId4"/>
    <p:sldLayoutId id="2147485638" r:id="rId5"/>
    <p:sldLayoutId id="2147485639" r:id="rId6"/>
    <p:sldLayoutId id="2147485640" r:id="rId7"/>
    <p:sldLayoutId id="2147485641" r:id="rId8"/>
    <p:sldLayoutId id="2147485642" r:id="rId9"/>
    <p:sldLayoutId id="2147485643" r:id="rId10"/>
    <p:sldLayoutId id="2147485644" r:id="rId11"/>
    <p:sldLayoutId id="2147485645"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8.png"/><Relationship Id="rId7"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20.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3.xml"/><Relationship Id="rId1" Type="http://schemas.openxmlformats.org/officeDocument/2006/relationships/slideLayout" Target="../slideLayouts/slideLayout20.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slideLayout" Target="../slideLayouts/slideLayout7.xml"/><Relationship Id="rId7" Type="http://schemas.openxmlformats.org/officeDocument/2006/relationships/image" Target="../media/image13.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12.png"/><Relationship Id="rId4" Type="http://schemas.openxmlformats.org/officeDocument/2006/relationships/notesSlide" Target="../notesSlides/notesSlide4.xml"/><Relationship Id="rId9" Type="http://schemas.openxmlformats.org/officeDocument/2006/relationships/image" Target="../media/image11.wmf"/></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9.png"/><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slideLayout" Target="../slideLayouts/slideLayout7.xml"/><Relationship Id="rId7" Type="http://schemas.openxmlformats.org/officeDocument/2006/relationships/image" Target="../media/image13.pn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image" Target="../media/image12.png"/><Relationship Id="rId4" Type="http://schemas.openxmlformats.org/officeDocument/2006/relationships/notesSlide" Target="../notesSlides/notesSlide6.xml"/><Relationship Id="rId9" Type="http://schemas.openxmlformats.org/officeDocument/2006/relationships/image" Target="../media/image11.wmf"/></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slideLayout" Target="../slideLayouts/slideLayout7.xml"/><Relationship Id="rId7" Type="http://schemas.openxmlformats.org/officeDocument/2006/relationships/image" Target="../media/image13.png"/><Relationship Id="rId2" Type="http://schemas.openxmlformats.org/officeDocument/2006/relationships/control" Target="../activeX/activeX3.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image" Target="../media/image12.png"/><Relationship Id="rId4" Type="http://schemas.openxmlformats.org/officeDocument/2006/relationships/notesSlide" Target="../notesSlides/notesSlide8.xml"/><Relationship Id="rId9" Type="http://schemas.openxmlformats.org/officeDocument/2006/relationships/image" Target="../media/image11.wmf"/></Relationships>
</file>

<file path=ppt/slides/_rels/slide9.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slideLayout" Target="../slideLayouts/slideLayout7.xml"/><Relationship Id="rId7" Type="http://schemas.openxmlformats.org/officeDocument/2006/relationships/image" Target="../media/image13.png"/><Relationship Id="rId2" Type="http://schemas.openxmlformats.org/officeDocument/2006/relationships/control" Target="../activeX/activeX4.xml"/><Relationship Id="rId1" Type="http://schemas.openxmlformats.org/officeDocument/2006/relationships/vmlDrawing" Target="../drawings/vmlDrawing4.vml"/><Relationship Id="rId6" Type="http://schemas.openxmlformats.org/officeDocument/2006/relationships/image" Target="../media/image12.png"/><Relationship Id="rId5" Type="http://schemas.openxmlformats.org/officeDocument/2006/relationships/image" Target="../media/image6.png"/><Relationship Id="rId4" Type="http://schemas.openxmlformats.org/officeDocument/2006/relationships/notesSlide" Target="../notesSlides/notesSlide9.xml"/><Relationship Id="rId9"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980AF1-06CA-4779-B8BB-66F9DF21F6C2}"/>
              </a:ext>
            </a:extLst>
          </p:cNvPr>
          <p:cNvSpPr>
            <a:spLocks noGrp="1"/>
          </p:cNvSpPr>
          <p:nvPr>
            <p:ph type="title"/>
          </p:nvPr>
        </p:nvSpPr>
        <p:spPr/>
        <p:txBody>
          <a:bodyPr/>
          <a:lstStyle/>
          <a:p>
            <a:r>
              <a:rPr lang="en-GB" dirty="0"/>
              <a:t>Half-life</a:t>
            </a:r>
          </a:p>
        </p:txBody>
      </p:sp>
    </p:spTree>
    <p:custDataLst>
      <p:tags r:id="rId1"/>
    </p:custDataLst>
    <p:extLst>
      <p:ext uri="{BB962C8B-B14F-4D97-AF65-F5344CB8AC3E}">
        <p14:creationId xmlns:p14="http://schemas.microsoft.com/office/powerpoint/2010/main" val="2158901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Half_life_12.1.png">
            <a:extLst>
              <a:ext uri="{FF2B5EF4-FFF2-40B4-BE49-F238E27FC236}">
                <a16:creationId xmlns:a16="http://schemas.microsoft.com/office/drawing/2014/main" id="{C3E52C63-C85C-4E19-BB85-4EBA8586949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40500" y="4329113"/>
            <a:ext cx="773113"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2">
            <a:extLst>
              <a:ext uri="{FF2B5EF4-FFF2-40B4-BE49-F238E27FC236}">
                <a16:creationId xmlns:a16="http://schemas.microsoft.com/office/drawing/2014/main" id="{3963C50E-495E-4279-9C85-3D8D81A9F79C}"/>
              </a:ext>
            </a:extLst>
          </p:cNvPr>
          <p:cNvSpPr>
            <a:spLocks noGrp="1" noChangeArrowheads="1"/>
          </p:cNvSpPr>
          <p:nvPr>
            <p:ph type="title"/>
          </p:nvPr>
        </p:nvSpPr>
        <p:spPr/>
        <p:txBody>
          <a:bodyPr/>
          <a:lstStyle/>
          <a:p>
            <a:pPr eaLnBrk="1" hangingPunct="1"/>
            <a:r>
              <a:rPr lang="en-GB" altLang="en-US"/>
              <a:t>Net decline</a:t>
            </a:r>
          </a:p>
        </p:txBody>
      </p:sp>
      <p:sp>
        <p:nvSpPr>
          <p:cNvPr id="22532" name="Text Box 4">
            <a:extLst>
              <a:ext uri="{FF2B5EF4-FFF2-40B4-BE49-F238E27FC236}">
                <a16:creationId xmlns:a16="http://schemas.microsoft.com/office/drawing/2014/main" id="{5A4C9BD0-7CAD-4E13-A3DE-12F1B6B1EC73}"/>
              </a:ext>
            </a:extLst>
          </p:cNvPr>
          <p:cNvSpPr txBox="1">
            <a:spLocks noChangeArrowheads="1"/>
          </p:cNvSpPr>
          <p:nvPr/>
        </p:nvSpPr>
        <p:spPr bwMode="auto">
          <a:xfrm>
            <a:off x="349250" y="790575"/>
            <a:ext cx="8356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a:t>We can also say something about how long a sample of a radioactive substance has been decaying by looking at the ratio of undecayed nuclei to decayed nuclei. This is known </a:t>
            </a:r>
            <a:br>
              <a:rPr lang="en-GB" altLang="en-US"/>
            </a:br>
            <a:r>
              <a:rPr lang="en-GB" altLang="en-US"/>
              <a:t>as the </a:t>
            </a:r>
            <a:r>
              <a:rPr lang="en-GB" altLang="en-US" b="1">
                <a:solidFill>
                  <a:srgbClr val="286DA6"/>
                </a:solidFill>
              </a:rPr>
              <a:t>net decline</a:t>
            </a:r>
            <a:r>
              <a:rPr lang="en-GB" altLang="en-US"/>
              <a:t>.</a:t>
            </a:r>
          </a:p>
        </p:txBody>
      </p:sp>
      <p:sp>
        <p:nvSpPr>
          <p:cNvPr id="8196" name="Text Box 5">
            <a:extLst>
              <a:ext uri="{FF2B5EF4-FFF2-40B4-BE49-F238E27FC236}">
                <a16:creationId xmlns:a16="http://schemas.microsoft.com/office/drawing/2014/main" id="{77B0EAE0-935E-4B48-8FA6-9D61456F217B}"/>
              </a:ext>
            </a:extLst>
          </p:cNvPr>
          <p:cNvSpPr txBox="1">
            <a:spLocks noChangeArrowheads="1"/>
          </p:cNvSpPr>
          <p:nvPr/>
        </p:nvSpPr>
        <p:spPr bwMode="auto">
          <a:xfrm>
            <a:off x="349250" y="5005388"/>
            <a:ext cx="49307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dirty="0"/>
              <a:t>At any time, this proportion can be expressed as a </a:t>
            </a:r>
            <a:r>
              <a:rPr lang="en-GB" altLang="en-US" b="1" dirty="0">
                <a:solidFill>
                  <a:srgbClr val="286DA6"/>
                </a:solidFill>
              </a:rPr>
              <a:t>ratio</a:t>
            </a:r>
            <a:r>
              <a:rPr lang="en-GB" altLang="en-US" dirty="0"/>
              <a:t>. What is the ratio of thorium after 2 half-lives?</a:t>
            </a:r>
          </a:p>
        </p:txBody>
      </p:sp>
      <p:sp>
        <p:nvSpPr>
          <p:cNvPr id="8197" name="Text Box 6">
            <a:extLst>
              <a:ext uri="{FF2B5EF4-FFF2-40B4-BE49-F238E27FC236}">
                <a16:creationId xmlns:a16="http://schemas.microsoft.com/office/drawing/2014/main" id="{D51B0D0C-2C65-41BD-938D-B468E4CA43B1}"/>
              </a:ext>
            </a:extLst>
          </p:cNvPr>
          <p:cNvSpPr txBox="1">
            <a:spLocks noChangeArrowheads="1"/>
          </p:cNvSpPr>
          <p:nvPr/>
        </p:nvSpPr>
        <p:spPr bwMode="auto">
          <a:xfrm>
            <a:off x="349250" y="2446338"/>
            <a:ext cx="81232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dirty="0"/>
              <a:t>For example, when a pure sample of </a:t>
            </a:r>
            <a:r>
              <a:rPr lang="en-GB" altLang="en-US" b="1" dirty="0">
                <a:solidFill>
                  <a:srgbClr val="286DA6"/>
                </a:solidFill>
              </a:rPr>
              <a:t>uranium-238</a:t>
            </a:r>
            <a:r>
              <a:rPr lang="en-GB" altLang="en-US" dirty="0"/>
              <a:t> begins to decay, its nuclei will become </a:t>
            </a:r>
            <a:r>
              <a:rPr lang="en-GB" altLang="en-US" b="1" dirty="0">
                <a:solidFill>
                  <a:srgbClr val="286DA6"/>
                </a:solidFill>
              </a:rPr>
              <a:t>thorium-234</a:t>
            </a:r>
            <a:r>
              <a:rPr lang="en-GB" altLang="en-US" dirty="0"/>
              <a:t>.</a:t>
            </a:r>
          </a:p>
        </p:txBody>
      </p:sp>
      <p:sp>
        <p:nvSpPr>
          <p:cNvPr id="13" name="Rectangle 12">
            <a:extLst>
              <a:ext uri="{FF2B5EF4-FFF2-40B4-BE49-F238E27FC236}">
                <a16:creationId xmlns:a16="http://schemas.microsoft.com/office/drawing/2014/main" id="{1057E9E5-C0DB-4177-AA59-5DAAF3624398}"/>
              </a:ext>
            </a:extLst>
          </p:cNvPr>
          <p:cNvSpPr>
            <a:spLocks noChangeArrowheads="1"/>
          </p:cNvSpPr>
          <p:nvPr/>
        </p:nvSpPr>
        <p:spPr bwMode="auto">
          <a:xfrm>
            <a:off x="349250" y="3352800"/>
            <a:ext cx="616585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dirty="0"/>
              <a:t>Over the course of </a:t>
            </a:r>
            <a:r>
              <a:rPr lang="en-GB" altLang="en-US" b="1" dirty="0">
                <a:solidFill>
                  <a:srgbClr val="286DA6"/>
                </a:solidFill>
              </a:rPr>
              <a:t>1 half-life </a:t>
            </a:r>
            <a:r>
              <a:rPr lang="en-GB" altLang="en-US" dirty="0"/>
              <a:t>the amount of thorium will increase from </a:t>
            </a:r>
            <a:r>
              <a:rPr lang="en-GB" altLang="en-US" b="1" dirty="0">
                <a:solidFill>
                  <a:srgbClr val="286DA6"/>
                </a:solidFill>
              </a:rPr>
              <a:t>0% to 50%</a:t>
            </a:r>
            <a:r>
              <a:rPr lang="en-GB" altLang="en-US" dirty="0"/>
              <a:t>. Over the </a:t>
            </a:r>
            <a:r>
              <a:rPr lang="en-GB" altLang="en-US" b="1" dirty="0">
                <a:solidFill>
                  <a:srgbClr val="286DA6"/>
                </a:solidFill>
              </a:rPr>
              <a:t>second half-life </a:t>
            </a:r>
            <a:r>
              <a:rPr lang="en-GB" altLang="en-US" dirty="0"/>
              <a:t>this will increase from </a:t>
            </a:r>
            <a:r>
              <a:rPr lang="en-GB" altLang="en-US" b="1" dirty="0">
                <a:solidFill>
                  <a:srgbClr val="286DA6"/>
                </a:solidFill>
              </a:rPr>
              <a:t>50% to 75%</a:t>
            </a:r>
            <a:r>
              <a:rPr lang="en-GB" altLang="en-US" dirty="0"/>
              <a:t>, and so on.</a:t>
            </a:r>
          </a:p>
        </p:txBody>
      </p:sp>
      <p:pic>
        <p:nvPicPr>
          <p:cNvPr id="21" name="Picture 20" descr="Atom_uranium238.png">
            <a:extLst>
              <a:ext uri="{FF2B5EF4-FFF2-40B4-BE49-F238E27FC236}">
                <a16:creationId xmlns:a16="http://schemas.microsoft.com/office/drawing/2014/main" id="{9B5536CE-C236-435A-B462-4D95AA2F944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88175" y="3038475"/>
            <a:ext cx="1404938"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descr="Atom_thorium234.png">
            <a:extLst>
              <a:ext uri="{FF2B5EF4-FFF2-40B4-BE49-F238E27FC236}">
                <a16:creationId xmlns:a16="http://schemas.microsoft.com/office/drawing/2014/main" id="{C013A4F2-8371-46AF-AF2A-EA7FD34CA27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95925" y="5187950"/>
            <a:ext cx="1295400"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descr="notes_icon">
            <a:extLst>
              <a:ext uri="{FF2B5EF4-FFF2-40B4-BE49-F238E27FC236}">
                <a16:creationId xmlns:a16="http://schemas.microsoft.com/office/drawing/2014/main" id="{C351B235-12D1-4EE3-BFAA-18F61248FF76}"/>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pic>
        <p:nvPicPr>
          <p:cNvPr id="16" name="Picture 19">
            <a:hlinkClick r:id="" action="ppaction://hlinkshowjump?jump=nextslide"/>
            <a:extLst>
              <a:ext uri="{FF2B5EF4-FFF2-40B4-BE49-F238E27FC236}">
                <a16:creationId xmlns:a16="http://schemas.microsoft.com/office/drawing/2014/main" id="{53AA78B0-A1B3-43A7-B03B-A68E1793F828}"/>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7" name="Picture 9">
            <a:extLst>
              <a:ext uri="{FF2B5EF4-FFF2-40B4-BE49-F238E27FC236}">
                <a16:creationId xmlns:a16="http://schemas.microsoft.com/office/drawing/2014/main" id="{8DE4D807-63CF-421A-A80A-B7B3A0CAB65C}"/>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nodeType="afterGroup">
                            <p:stCondLst>
                              <p:cond delay="0"/>
                            </p:stCondLst>
                            <p:childTnLst>
                              <p:par>
                                <p:cTn id="12" presetID="1" presetClass="entr" presetSubtype="0" fill="hold" nodeType="afterEffect">
                                  <p:stCondLst>
                                    <p:cond delay="0"/>
                                  </p:stCondLst>
                                  <p:childTnLst>
                                    <p:set>
                                      <p:cBhvr>
                                        <p:cTn id="13" dur="1" fill="hold">
                                          <p:stCondLst>
                                            <p:cond delay="0"/>
                                          </p:stCondLst>
                                        </p:cTn>
                                        <p:tgtEl>
                                          <p:spTgt spid="22"/>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8196"/>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4B17FA8-1D21-4D0E-BF9D-C29C44146151}"/>
              </a:ext>
            </a:extLst>
          </p:cNvPr>
          <p:cNvSpPr>
            <a:spLocks noGrp="1" noChangeArrowheads="1"/>
          </p:cNvSpPr>
          <p:nvPr>
            <p:ph type="title"/>
          </p:nvPr>
        </p:nvSpPr>
        <p:spPr/>
        <p:txBody>
          <a:bodyPr/>
          <a:lstStyle/>
          <a:p>
            <a:pPr eaLnBrk="1" hangingPunct="1"/>
            <a:r>
              <a:rPr lang="en-GB" altLang="en-US"/>
              <a:t>Calculating net decline as a ratio</a:t>
            </a:r>
          </a:p>
        </p:txBody>
      </p:sp>
      <p:sp>
        <p:nvSpPr>
          <p:cNvPr id="23555" name="Text Box 5">
            <a:extLst>
              <a:ext uri="{FF2B5EF4-FFF2-40B4-BE49-F238E27FC236}">
                <a16:creationId xmlns:a16="http://schemas.microsoft.com/office/drawing/2014/main" id="{BD90C58A-A7D9-426A-BE0C-622D5F7D1599}"/>
              </a:ext>
            </a:extLst>
          </p:cNvPr>
          <p:cNvSpPr txBox="1">
            <a:spLocks noChangeArrowheads="1"/>
          </p:cNvSpPr>
          <p:nvPr/>
        </p:nvSpPr>
        <p:spPr bwMode="auto">
          <a:xfrm>
            <a:off x="352425" y="790575"/>
            <a:ext cx="83391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dirty="0"/>
              <a:t>If we can find out what the proportion of one element to another is in a sample, then its </a:t>
            </a:r>
            <a:r>
              <a:rPr lang="en-GB" altLang="en-US" b="1" dirty="0">
                <a:solidFill>
                  <a:srgbClr val="286DA6"/>
                </a:solidFill>
              </a:rPr>
              <a:t>ratio</a:t>
            </a:r>
            <a:r>
              <a:rPr lang="en-GB" altLang="en-US" dirty="0"/>
              <a:t> will give us an idea of how old it is. </a:t>
            </a:r>
          </a:p>
        </p:txBody>
      </p:sp>
      <p:sp>
        <p:nvSpPr>
          <p:cNvPr id="23558" name="TextBox 22">
            <a:extLst>
              <a:ext uri="{FF2B5EF4-FFF2-40B4-BE49-F238E27FC236}">
                <a16:creationId xmlns:a16="http://schemas.microsoft.com/office/drawing/2014/main" id="{A79031AD-C10F-4784-BA7A-219E7E42B894}"/>
              </a:ext>
            </a:extLst>
          </p:cNvPr>
          <p:cNvSpPr txBox="1">
            <a:spLocks noChangeArrowheads="1"/>
          </p:cNvSpPr>
          <p:nvPr/>
        </p:nvSpPr>
        <p:spPr bwMode="auto">
          <a:xfrm>
            <a:off x="2671763" y="4100513"/>
            <a:ext cx="17573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100</a:t>
            </a:r>
          </a:p>
        </p:txBody>
      </p:sp>
      <p:sp>
        <p:nvSpPr>
          <p:cNvPr id="23559" name="TextBox 23">
            <a:extLst>
              <a:ext uri="{FF2B5EF4-FFF2-40B4-BE49-F238E27FC236}">
                <a16:creationId xmlns:a16="http://schemas.microsoft.com/office/drawing/2014/main" id="{820445CB-B4DA-44A6-8F42-A7B721687293}"/>
              </a:ext>
            </a:extLst>
          </p:cNvPr>
          <p:cNvSpPr txBox="1">
            <a:spLocks noChangeArrowheads="1"/>
          </p:cNvSpPr>
          <p:nvPr/>
        </p:nvSpPr>
        <p:spPr bwMode="auto">
          <a:xfrm>
            <a:off x="2671763" y="4619625"/>
            <a:ext cx="17700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50</a:t>
            </a:r>
          </a:p>
        </p:txBody>
      </p:sp>
      <p:sp>
        <p:nvSpPr>
          <p:cNvPr id="23560" name="TextBox 24">
            <a:extLst>
              <a:ext uri="{FF2B5EF4-FFF2-40B4-BE49-F238E27FC236}">
                <a16:creationId xmlns:a16="http://schemas.microsoft.com/office/drawing/2014/main" id="{A421B470-643A-4EDD-8260-DA86B5CDE41C}"/>
              </a:ext>
            </a:extLst>
          </p:cNvPr>
          <p:cNvSpPr txBox="1">
            <a:spLocks noChangeArrowheads="1"/>
          </p:cNvSpPr>
          <p:nvPr/>
        </p:nvSpPr>
        <p:spPr bwMode="auto">
          <a:xfrm>
            <a:off x="2671763" y="5127625"/>
            <a:ext cx="17700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25</a:t>
            </a:r>
          </a:p>
        </p:txBody>
      </p:sp>
      <p:sp>
        <p:nvSpPr>
          <p:cNvPr id="23561" name="TextBox 26">
            <a:extLst>
              <a:ext uri="{FF2B5EF4-FFF2-40B4-BE49-F238E27FC236}">
                <a16:creationId xmlns:a16="http://schemas.microsoft.com/office/drawing/2014/main" id="{8049D791-0921-49DD-AFC3-E34A28ADE009}"/>
              </a:ext>
            </a:extLst>
          </p:cNvPr>
          <p:cNvSpPr txBox="1">
            <a:spLocks noChangeArrowheads="1"/>
          </p:cNvSpPr>
          <p:nvPr/>
        </p:nvSpPr>
        <p:spPr bwMode="auto">
          <a:xfrm>
            <a:off x="2671763" y="5648325"/>
            <a:ext cx="17573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12.5</a:t>
            </a:r>
          </a:p>
        </p:txBody>
      </p:sp>
      <p:sp>
        <p:nvSpPr>
          <p:cNvPr id="23562" name="TextBox 27">
            <a:extLst>
              <a:ext uri="{FF2B5EF4-FFF2-40B4-BE49-F238E27FC236}">
                <a16:creationId xmlns:a16="http://schemas.microsoft.com/office/drawing/2014/main" id="{A5678FEC-E636-49B8-ACDD-636617BC2D22}"/>
              </a:ext>
            </a:extLst>
          </p:cNvPr>
          <p:cNvSpPr txBox="1">
            <a:spLocks noChangeArrowheads="1"/>
          </p:cNvSpPr>
          <p:nvPr/>
        </p:nvSpPr>
        <p:spPr bwMode="auto">
          <a:xfrm>
            <a:off x="4429125" y="4100513"/>
            <a:ext cx="17335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0</a:t>
            </a:r>
          </a:p>
        </p:txBody>
      </p:sp>
      <p:sp>
        <p:nvSpPr>
          <p:cNvPr id="23563" name="TextBox 28">
            <a:extLst>
              <a:ext uri="{FF2B5EF4-FFF2-40B4-BE49-F238E27FC236}">
                <a16:creationId xmlns:a16="http://schemas.microsoft.com/office/drawing/2014/main" id="{E1B46082-AF22-41B5-9842-8A14E6D66130}"/>
              </a:ext>
            </a:extLst>
          </p:cNvPr>
          <p:cNvSpPr txBox="1">
            <a:spLocks noChangeArrowheads="1"/>
          </p:cNvSpPr>
          <p:nvPr/>
        </p:nvSpPr>
        <p:spPr bwMode="auto">
          <a:xfrm>
            <a:off x="4429125" y="4619625"/>
            <a:ext cx="1733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50</a:t>
            </a:r>
          </a:p>
        </p:txBody>
      </p:sp>
      <p:sp>
        <p:nvSpPr>
          <p:cNvPr id="23564" name="TextBox 29">
            <a:extLst>
              <a:ext uri="{FF2B5EF4-FFF2-40B4-BE49-F238E27FC236}">
                <a16:creationId xmlns:a16="http://schemas.microsoft.com/office/drawing/2014/main" id="{16F2488E-57F8-4C6C-A204-E4EED206475E}"/>
              </a:ext>
            </a:extLst>
          </p:cNvPr>
          <p:cNvSpPr txBox="1">
            <a:spLocks noChangeArrowheads="1"/>
          </p:cNvSpPr>
          <p:nvPr/>
        </p:nvSpPr>
        <p:spPr bwMode="auto">
          <a:xfrm>
            <a:off x="4441825" y="5127625"/>
            <a:ext cx="17097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75</a:t>
            </a:r>
          </a:p>
        </p:txBody>
      </p:sp>
      <p:sp>
        <p:nvSpPr>
          <p:cNvPr id="23565" name="TextBox 30">
            <a:extLst>
              <a:ext uri="{FF2B5EF4-FFF2-40B4-BE49-F238E27FC236}">
                <a16:creationId xmlns:a16="http://schemas.microsoft.com/office/drawing/2014/main" id="{A607BB26-335B-48F9-892C-F79C2E10C207}"/>
              </a:ext>
            </a:extLst>
          </p:cNvPr>
          <p:cNvSpPr txBox="1">
            <a:spLocks noChangeArrowheads="1"/>
          </p:cNvSpPr>
          <p:nvPr/>
        </p:nvSpPr>
        <p:spPr bwMode="auto">
          <a:xfrm>
            <a:off x="4441825" y="5648325"/>
            <a:ext cx="1720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87.5</a:t>
            </a:r>
          </a:p>
        </p:txBody>
      </p:sp>
      <p:sp>
        <p:nvSpPr>
          <p:cNvPr id="23566" name="TextBox 31">
            <a:extLst>
              <a:ext uri="{FF2B5EF4-FFF2-40B4-BE49-F238E27FC236}">
                <a16:creationId xmlns:a16="http://schemas.microsoft.com/office/drawing/2014/main" id="{C74DD827-1382-4BA4-9884-B8A382EEC469}"/>
              </a:ext>
            </a:extLst>
          </p:cNvPr>
          <p:cNvSpPr txBox="1">
            <a:spLocks noChangeArrowheads="1"/>
          </p:cNvSpPr>
          <p:nvPr/>
        </p:nvSpPr>
        <p:spPr bwMode="auto">
          <a:xfrm>
            <a:off x="6162675" y="4100513"/>
            <a:ext cx="256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1:0</a:t>
            </a:r>
          </a:p>
        </p:txBody>
      </p:sp>
      <p:sp>
        <p:nvSpPr>
          <p:cNvPr id="23567" name="TextBox 32">
            <a:extLst>
              <a:ext uri="{FF2B5EF4-FFF2-40B4-BE49-F238E27FC236}">
                <a16:creationId xmlns:a16="http://schemas.microsoft.com/office/drawing/2014/main" id="{6D36FDE9-E151-403E-A379-96CF64CA2B53}"/>
              </a:ext>
            </a:extLst>
          </p:cNvPr>
          <p:cNvSpPr txBox="1">
            <a:spLocks noChangeArrowheads="1"/>
          </p:cNvSpPr>
          <p:nvPr/>
        </p:nvSpPr>
        <p:spPr bwMode="auto">
          <a:xfrm>
            <a:off x="6175375" y="4619625"/>
            <a:ext cx="25765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1:1</a:t>
            </a:r>
          </a:p>
        </p:txBody>
      </p:sp>
      <p:sp>
        <p:nvSpPr>
          <p:cNvPr id="23568" name="TextBox 33">
            <a:extLst>
              <a:ext uri="{FF2B5EF4-FFF2-40B4-BE49-F238E27FC236}">
                <a16:creationId xmlns:a16="http://schemas.microsoft.com/office/drawing/2014/main" id="{80514826-05A7-43DA-8E15-1A74E7B3D689}"/>
              </a:ext>
            </a:extLst>
          </p:cNvPr>
          <p:cNvSpPr txBox="1">
            <a:spLocks noChangeArrowheads="1"/>
          </p:cNvSpPr>
          <p:nvPr/>
        </p:nvSpPr>
        <p:spPr bwMode="auto">
          <a:xfrm>
            <a:off x="6175375" y="5127625"/>
            <a:ext cx="2565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1:3</a:t>
            </a:r>
          </a:p>
        </p:txBody>
      </p:sp>
      <p:sp>
        <p:nvSpPr>
          <p:cNvPr id="23569" name="TextBox 34">
            <a:extLst>
              <a:ext uri="{FF2B5EF4-FFF2-40B4-BE49-F238E27FC236}">
                <a16:creationId xmlns:a16="http://schemas.microsoft.com/office/drawing/2014/main" id="{876F9DFD-B03C-4A43-BE53-538CD21A4CF8}"/>
              </a:ext>
            </a:extLst>
          </p:cNvPr>
          <p:cNvSpPr txBox="1">
            <a:spLocks noChangeArrowheads="1"/>
          </p:cNvSpPr>
          <p:nvPr/>
        </p:nvSpPr>
        <p:spPr bwMode="auto">
          <a:xfrm>
            <a:off x="6186488" y="5648325"/>
            <a:ext cx="25542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rgbClr val="286DA6"/>
                </a:solidFill>
              </a:rPr>
              <a:t>1:7</a:t>
            </a:r>
          </a:p>
        </p:txBody>
      </p:sp>
      <p:sp>
        <p:nvSpPr>
          <p:cNvPr id="48" name="Rectangle 47">
            <a:extLst>
              <a:ext uri="{FF2B5EF4-FFF2-40B4-BE49-F238E27FC236}">
                <a16:creationId xmlns:a16="http://schemas.microsoft.com/office/drawing/2014/main" id="{382F919F-DC19-4F60-B722-BC472AD7B5C0}"/>
              </a:ext>
            </a:extLst>
          </p:cNvPr>
          <p:cNvSpPr/>
          <p:nvPr/>
        </p:nvSpPr>
        <p:spPr bwMode="auto">
          <a:xfrm>
            <a:off x="373063" y="3251200"/>
            <a:ext cx="8355012" cy="841375"/>
          </a:xfrm>
          <a:prstGeom prst="rect">
            <a:avLst/>
          </a:prstGeom>
          <a:solidFill>
            <a:srgbClr val="286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4" name="Rectangle 13">
            <a:extLst>
              <a:ext uri="{FF2B5EF4-FFF2-40B4-BE49-F238E27FC236}">
                <a16:creationId xmlns:a16="http://schemas.microsoft.com/office/drawing/2014/main" id="{E4E069E6-C5BE-4EB7-B84A-2D4C13DCE3D1}"/>
              </a:ext>
            </a:extLst>
          </p:cNvPr>
          <p:cNvSpPr/>
          <p:nvPr/>
        </p:nvSpPr>
        <p:spPr bwMode="auto">
          <a:xfrm>
            <a:off x="360363" y="3262313"/>
            <a:ext cx="8378825" cy="2876550"/>
          </a:xfrm>
          <a:prstGeom prst="rect">
            <a:avLst/>
          </a:prstGeom>
          <a:noFill/>
          <a:ln w="38100">
            <a:solidFill>
              <a:srgbClr val="286DA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3574" name="TextBox 14">
            <a:extLst>
              <a:ext uri="{FF2B5EF4-FFF2-40B4-BE49-F238E27FC236}">
                <a16:creationId xmlns:a16="http://schemas.microsoft.com/office/drawing/2014/main" id="{64146B39-E25B-4C90-9D44-D7F17B8AD623}"/>
              </a:ext>
            </a:extLst>
          </p:cNvPr>
          <p:cNvSpPr txBox="1">
            <a:spLocks noChangeArrowheads="1"/>
          </p:cNvSpPr>
          <p:nvPr/>
        </p:nvSpPr>
        <p:spPr bwMode="auto">
          <a:xfrm>
            <a:off x="379413" y="3448050"/>
            <a:ext cx="2305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time</a:t>
            </a:r>
          </a:p>
        </p:txBody>
      </p:sp>
      <p:sp>
        <p:nvSpPr>
          <p:cNvPr id="23575" name="TextBox 15">
            <a:extLst>
              <a:ext uri="{FF2B5EF4-FFF2-40B4-BE49-F238E27FC236}">
                <a16:creationId xmlns:a16="http://schemas.microsoft.com/office/drawing/2014/main" id="{0F12B5EB-5627-403D-A40B-8A79B116DEAF}"/>
              </a:ext>
            </a:extLst>
          </p:cNvPr>
          <p:cNvSpPr txBox="1">
            <a:spLocks noChangeArrowheads="1"/>
          </p:cNvSpPr>
          <p:nvPr/>
        </p:nvSpPr>
        <p:spPr bwMode="auto">
          <a:xfrm>
            <a:off x="2640013" y="3246438"/>
            <a:ext cx="18272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percentage</a:t>
            </a:r>
            <a:br>
              <a:rPr lang="en-GB" altLang="en-US" b="1">
                <a:solidFill>
                  <a:schemeClr val="bg1"/>
                </a:solidFill>
              </a:rPr>
            </a:br>
            <a:r>
              <a:rPr lang="en-GB" altLang="en-US" b="1">
                <a:solidFill>
                  <a:schemeClr val="bg1"/>
                </a:solidFill>
              </a:rPr>
              <a:t>of uranium</a:t>
            </a:r>
          </a:p>
        </p:txBody>
      </p:sp>
      <p:sp>
        <p:nvSpPr>
          <p:cNvPr id="23576" name="TextBox 16">
            <a:extLst>
              <a:ext uri="{FF2B5EF4-FFF2-40B4-BE49-F238E27FC236}">
                <a16:creationId xmlns:a16="http://schemas.microsoft.com/office/drawing/2014/main" id="{6F360EDE-5F2A-4C7B-8F43-56E893131DCD}"/>
              </a:ext>
            </a:extLst>
          </p:cNvPr>
          <p:cNvSpPr txBox="1">
            <a:spLocks noChangeArrowheads="1"/>
          </p:cNvSpPr>
          <p:nvPr/>
        </p:nvSpPr>
        <p:spPr bwMode="auto">
          <a:xfrm>
            <a:off x="4391025" y="3243263"/>
            <a:ext cx="18272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percentage</a:t>
            </a:r>
            <a:br>
              <a:rPr lang="en-GB" altLang="en-US" b="1">
                <a:solidFill>
                  <a:schemeClr val="bg1"/>
                </a:solidFill>
              </a:rPr>
            </a:br>
            <a:r>
              <a:rPr lang="en-GB" altLang="en-US" b="1">
                <a:solidFill>
                  <a:schemeClr val="bg1"/>
                </a:solidFill>
              </a:rPr>
              <a:t>of thorium</a:t>
            </a:r>
          </a:p>
        </p:txBody>
      </p:sp>
      <p:sp>
        <p:nvSpPr>
          <p:cNvPr id="23577" name="TextBox 17">
            <a:extLst>
              <a:ext uri="{FF2B5EF4-FFF2-40B4-BE49-F238E27FC236}">
                <a16:creationId xmlns:a16="http://schemas.microsoft.com/office/drawing/2014/main" id="{8D5A3945-E4B7-4975-B6F5-2363203E146E}"/>
              </a:ext>
            </a:extLst>
          </p:cNvPr>
          <p:cNvSpPr txBox="1">
            <a:spLocks noChangeArrowheads="1"/>
          </p:cNvSpPr>
          <p:nvPr/>
        </p:nvSpPr>
        <p:spPr bwMode="auto">
          <a:xfrm>
            <a:off x="6107113" y="3244850"/>
            <a:ext cx="271621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uranium</a:t>
            </a:r>
            <a:r>
              <a:rPr lang="en-GB" altLang="en-US" sz="1000" b="1">
                <a:solidFill>
                  <a:schemeClr val="bg1"/>
                </a:solidFill>
              </a:rPr>
              <a:t> </a:t>
            </a:r>
            <a:r>
              <a:rPr lang="en-GB" altLang="en-US" b="1">
                <a:solidFill>
                  <a:schemeClr val="bg1"/>
                </a:solidFill>
              </a:rPr>
              <a:t>:</a:t>
            </a:r>
            <a:r>
              <a:rPr lang="en-GB" altLang="en-US" sz="1000" b="1">
                <a:solidFill>
                  <a:schemeClr val="bg1"/>
                </a:solidFill>
              </a:rPr>
              <a:t> </a:t>
            </a:r>
            <a:r>
              <a:rPr lang="en-GB" altLang="en-US" b="1">
                <a:solidFill>
                  <a:schemeClr val="bg1"/>
                </a:solidFill>
              </a:rPr>
              <a:t>thorium</a:t>
            </a:r>
            <a:br>
              <a:rPr lang="en-GB" altLang="en-US" b="1">
                <a:solidFill>
                  <a:schemeClr val="bg1"/>
                </a:solidFill>
              </a:rPr>
            </a:br>
            <a:r>
              <a:rPr lang="en-GB" altLang="en-US" b="1">
                <a:solidFill>
                  <a:schemeClr val="bg1"/>
                </a:solidFill>
              </a:rPr>
              <a:t>ratio</a:t>
            </a:r>
          </a:p>
        </p:txBody>
      </p:sp>
      <p:sp>
        <p:nvSpPr>
          <p:cNvPr id="23578" name="TextBox 18">
            <a:extLst>
              <a:ext uri="{FF2B5EF4-FFF2-40B4-BE49-F238E27FC236}">
                <a16:creationId xmlns:a16="http://schemas.microsoft.com/office/drawing/2014/main" id="{74DE9FD1-78EB-418E-A4C9-5916DA421364}"/>
              </a:ext>
            </a:extLst>
          </p:cNvPr>
          <p:cNvSpPr txBox="1">
            <a:spLocks noChangeArrowheads="1"/>
          </p:cNvSpPr>
          <p:nvPr/>
        </p:nvSpPr>
        <p:spPr bwMode="auto">
          <a:xfrm>
            <a:off x="368300" y="4100513"/>
            <a:ext cx="22923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0</a:t>
            </a:r>
          </a:p>
        </p:txBody>
      </p:sp>
      <p:sp>
        <p:nvSpPr>
          <p:cNvPr id="23579" name="TextBox 19">
            <a:extLst>
              <a:ext uri="{FF2B5EF4-FFF2-40B4-BE49-F238E27FC236}">
                <a16:creationId xmlns:a16="http://schemas.microsoft.com/office/drawing/2014/main" id="{4E0BD8F2-FF53-47AB-A262-5B174B3E5777}"/>
              </a:ext>
            </a:extLst>
          </p:cNvPr>
          <p:cNvSpPr txBox="1">
            <a:spLocks noChangeArrowheads="1"/>
          </p:cNvSpPr>
          <p:nvPr/>
        </p:nvSpPr>
        <p:spPr bwMode="auto">
          <a:xfrm>
            <a:off x="344488" y="4619625"/>
            <a:ext cx="23510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after 1 half-life</a:t>
            </a:r>
          </a:p>
        </p:txBody>
      </p:sp>
      <p:sp>
        <p:nvSpPr>
          <p:cNvPr id="23580" name="TextBox 20">
            <a:extLst>
              <a:ext uri="{FF2B5EF4-FFF2-40B4-BE49-F238E27FC236}">
                <a16:creationId xmlns:a16="http://schemas.microsoft.com/office/drawing/2014/main" id="{DE4E1C20-2278-4F2B-BC68-2B55C2C49F1A}"/>
              </a:ext>
            </a:extLst>
          </p:cNvPr>
          <p:cNvSpPr txBox="1">
            <a:spLocks noChangeArrowheads="1"/>
          </p:cNvSpPr>
          <p:nvPr/>
        </p:nvSpPr>
        <p:spPr bwMode="auto">
          <a:xfrm>
            <a:off x="344488" y="5129213"/>
            <a:ext cx="23637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after 2 half-lives</a:t>
            </a:r>
          </a:p>
        </p:txBody>
      </p:sp>
      <p:sp>
        <p:nvSpPr>
          <p:cNvPr id="23581" name="TextBox 21">
            <a:extLst>
              <a:ext uri="{FF2B5EF4-FFF2-40B4-BE49-F238E27FC236}">
                <a16:creationId xmlns:a16="http://schemas.microsoft.com/office/drawing/2014/main" id="{3C033D77-F9B6-4192-B0E0-2A24F8301E78}"/>
              </a:ext>
            </a:extLst>
          </p:cNvPr>
          <p:cNvSpPr txBox="1">
            <a:spLocks noChangeArrowheads="1"/>
          </p:cNvSpPr>
          <p:nvPr/>
        </p:nvSpPr>
        <p:spPr bwMode="auto">
          <a:xfrm>
            <a:off x="355600" y="5648325"/>
            <a:ext cx="2339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after 3 half-lives</a:t>
            </a:r>
          </a:p>
        </p:txBody>
      </p:sp>
      <p:cxnSp>
        <p:nvCxnSpPr>
          <p:cNvPr id="37" name="Straight Connector 36">
            <a:extLst>
              <a:ext uri="{FF2B5EF4-FFF2-40B4-BE49-F238E27FC236}">
                <a16:creationId xmlns:a16="http://schemas.microsoft.com/office/drawing/2014/main" id="{A32C5421-3C59-4AC1-A2F4-29EE93CE8202}"/>
              </a:ext>
            </a:extLst>
          </p:cNvPr>
          <p:cNvCxnSpPr/>
          <p:nvPr/>
        </p:nvCxnSpPr>
        <p:spPr bwMode="auto">
          <a:xfrm flipV="1">
            <a:off x="2671763" y="3381375"/>
            <a:ext cx="0" cy="2768600"/>
          </a:xfrm>
          <a:prstGeom prst="line">
            <a:avLst/>
          </a:prstGeom>
          <a:ln w="38100">
            <a:solidFill>
              <a:srgbClr val="286DA6"/>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2174640-E0C3-4D19-9173-63B41021E4C1}"/>
              </a:ext>
            </a:extLst>
          </p:cNvPr>
          <p:cNvCxnSpPr/>
          <p:nvPr/>
        </p:nvCxnSpPr>
        <p:spPr bwMode="auto">
          <a:xfrm flipV="1">
            <a:off x="4427538" y="3379788"/>
            <a:ext cx="0" cy="2768600"/>
          </a:xfrm>
          <a:prstGeom prst="line">
            <a:avLst/>
          </a:prstGeom>
          <a:ln w="38100">
            <a:solidFill>
              <a:srgbClr val="286DA6"/>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F0918EE-C207-4D02-B330-9D1BB0072332}"/>
              </a:ext>
            </a:extLst>
          </p:cNvPr>
          <p:cNvCxnSpPr/>
          <p:nvPr/>
        </p:nvCxnSpPr>
        <p:spPr bwMode="auto">
          <a:xfrm flipV="1">
            <a:off x="6161088" y="3368675"/>
            <a:ext cx="0" cy="2779713"/>
          </a:xfrm>
          <a:prstGeom prst="line">
            <a:avLst/>
          </a:prstGeom>
          <a:ln w="38100">
            <a:solidFill>
              <a:srgbClr val="286DA6"/>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6D82CF7B-B9EA-47DC-8E36-CDF430F83AAA}"/>
              </a:ext>
            </a:extLst>
          </p:cNvPr>
          <p:cNvCxnSpPr/>
          <p:nvPr/>
        </p:nvCxnSpPr>
        <p:spPr bwMode="auto">
          <a:xfrm>
            <a:off x="360363" y="4589463"/>
            <a:ext cx="8378825" cy="0"/>
          </a:xfrm>
          <a:prstGeom prst="line">
            <a:avLst/>
          </a:prstGeom>
          <a:ln w="38100">
            <a:solidFill>
              <a:srgbClr val="286DA6"/>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F01E188-7DED-49D3-BC12-AF04C90FD727}"/>
              </a:ext>
            </a:extLst>
          </p:cNvPr>
          <p:cNvCxnSpPr/>
          <p:nvPr/>
        </p:nvCxnSpPr>
        <p:spPr bwMode="auto">
          <a:xfrm>
            <a:off x="360363" y="5110163"/>
            <a:ext cx="8378825" cy="0"/>
          </a:xfrm>
          <a:prstGeom prst="line">
            <a:avLst/>
          </a:prstGeom>
          <a:ln w="38100">
            <a:solidFill>
              <a:srgbClr val="286DA6"/>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0128D5A-33CD-409E-86C9-FD3C67C54344}"/>
              </a:ext>
            </a:extLst>
          </p:cNvPr>
          <p:cNvCxnSpPr/>
          <p:nvPr/>
        </p:nvCxnSpPr>
        <p:spPr bwMode="auto">
          <a:xfrm>
            <a:off x="360363" y="5618163"/>
            <a:ext cx="8378825" cy="0"/>
          </a:xfrm>
          <a:prstGeom prst="line">
            <a:avLst/>
          </a:prstGeom>
          <a:ln w="38100">
            <a:solidFill>
              <a:srgbClr val="286DA6"/>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5B9EB2CB-8BD1-4891-9F52-C09F1C8540BE}"/>
              </a:ext>
            </a:extLst>
          </p:cNvPr>
          <p:cNvSpPr>
            <a:spLocks noChangeArrowheads="1"/>
          </p:cNvSpPr>
          <p:nvPr/>
        </p:nvSpPr>
        <p:spPr bwMode="auto">
          <a:xfrm>
            <a:off x="349250" y="2001838"/>
            <a:ext cx="81835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In an old sample, more of the radioactive nuclei will have decayed, so old samples have a higher ratio of the </a:t>
            </a:r>
            <a:r>
              <a:rPr lang="en-GB" altLang="en-US" b="1" dirty="0">
                <a:solidFill>
                  <a:srgbClr val="286DA6"/>
                </a:solidFill>
              </a:rPr>
              <a:t>more stable</a:t>
            </a:r>
            <a:r>
              <a:rPr lang="en-GB" altLang="en-US" dirty="0"/>
              <a:t> element in them.</a:t>
            </a:r>
          </a:p>
        </p:txBody>
      </p:sp>
      <p:pic>
        <p:nvPicPr>
          <p:cNvPr id="40" name="Picture 19">
            <a:hlinkClick r:id="" action="ppaction://hlinkshowjump?jump=nextslide"/>
            <a:extLst>
              <a:ext uri="{FF2B5EF4-FFF2-40B4-BE49-F238E27FC236}">
                <a16:creationId xmlns:a16="http://schemas.microsoft.com/office/drawing/2014/main" id="{07B2522D-258F-458F-9B18-4C930336618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41" name="Picture 40">
            <a:extLst>
              <a:ext uri="{FF2B5EF4-FFF2-40B4-BE49-F238E27FC236}">
                <a16:creationId xmlns:a16="http://schemas.microsoft.com/office/drawing/2014/main" id="{91DA0636-0E18-455D-98A5-F4B1E4274A9E}"/>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57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57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57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57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57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57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58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58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55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355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56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3561"/>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56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356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356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3565"/>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356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356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356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3569"/>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p:bldP spid="23559" grpId="0"/>
      <p:bldP spid="23560" grpId="0"/>
      <p:bldP spid="23561" grpId="0"/>
      <p:bldP spid="23562" grpId="0"/>
      <p:bldP spid="23563" grpId="0"/>
      <p:bldP spid="23564" grpId="0"/>
      <p:bldP spid="23565" grpId="0"/>
      <p:bldP spid="23566" grpId="0"/>
      <p:bldP spid="23567" grpId="0"/>
      <p:bldP spid="23568" grpId="0"/>
      <p:bldP spid="23569" grpId="0"/>
      <p:bldP spid="48" grpId="0" animBg="1"/>
      <p:bldP spid="14" grpId="0" animBg="1"/>
      <p:bldP spid="23574" grpId="0"/>
      <p:bldP spid="23575" grpId="0"/>
      <p:bldP spid="23576" grpId="0"/>
      <p:bldP spid="23577" grpId="0"/>
      <p:bldP spid="23578" grpId="0"/>
      <p:bldP spid="23579" grpId="0"/>
      <p:bldP spid="23580" grpId="0"/>
      <p:bldP spid="23581" grpId="0"/>
      <p:bldP spid="3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13D0009-B6D0-457F-BFA5-EBEDB71B45AA}"/>
              </a:ext>
            </a:extLst>
          </p:cNvPr>
          <p:cNvSpPr>
            <a:spLocks noGrp="1" noChangeArrowheads="1"/>
          </p:cNvSpPr>
          <p:nvPr>
            <p:ph type="title"/>
          </p:nvPr>
        </p:nvSpPr>
        <p:spPr/>
        <p:txBody>
          <a:bodyPr/>
          <a:lstStyle/>
          <a:p>
            <a:pPr eaLnBrk="1" hangingPunct="1"/>
            <a:r>
              <a:rPr lang="en-GB" altLang="en-US"/>
              <a:t>Lengths of half-lives</a:t>
            </a:r>
          </a:p>
        </p:txBody>
      </p:sp>
      <p:sp>
        <p:nvSpPr>
          <p:cNvPr id="25603" name="Text Box 4">
            <a:extLst>
              <a:ext uri="{FF2B5EF4-FFF2-40B4-BE49-F238E27FC236}">
                <a16:creationId xmlns:a16="http://schemas.microsoft.com/office/drawing/2014/main" id="{F82562E3-86F2-4BE7-B2C4-AACD24E28BD8}"/>
              </a:ext>
            </a:extLst>
          </p:cNvPr>
          <p:cNvSpPr txBox="1">
            <a:spLocks noChangeArrowheads="1"/>
          </p:cNvSpPr>
          <p:nvPr/>
        </p:nvSpPr>
        <p:spPr bwMode="auto">
          <a:xfrm>
            <a:off x="352425" y="784225"/>
            <a:ext cx="33607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dirty="0"/>
              <a:t>Half-lives range from millionths of a second to millions of years.   </a:t>
            </a:r>
            <a:endParaRPr lang="en-GB" altLang="en-US" sz="1200" dirty="0"/>
          </a:p>
        </p:txBody>
      </p:sp>
      <p:sp>
        <p:nvSpPr>
          <p:cNvPr id="8196" name="Text Box 5">
            <a:extLst>
              <a:ext uri="{FF2B5EF4-FFF2-40B4-BE49-F238E27FC236}">
                <a16:creationId xmlns:a16="http://schemas.microsoft.com/office/drawing/2014/main" id="{D4FC1544-1D14-453B-8E80-0EF243578922}"/>
              </a:ext>
            </a:extLst>
          </p:cNvPr>
          <p:cNvSpPr txBox="1">
            <a:spLocks noChangeArrowheads="1"/>
          </p:cNvSpPr>
          <p:nvPr/>
        </p:nvSpPr>
        <p:spPr bwMode="auto">
          <a:xfrm>
            <a:off x="352425" y="4989513"/>
            <a:ext cx="83391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b="1" dirty="0">
                <a:solidFill>
                  <a:srgbClr val="286DA6"/>
                </a:solidFill>
              </a:rPr>
              <a:t>Uranium-235</a:t>
            </a:r>
            <a:r>
              <a:rPr lang="en-GB" altLang="en-US" dirty="0"/>
              <a:t>, which is used in nuclear reactors and nuclear weapons, has a half-life of </a:t>
            </a:r>
            <a:r>
              <a:rPr lang="en-GB" altLang="en-US" b="1" dirty="0">
                <a:solidFill>
                  <a:srgbClr val="286DA6"/>
                </a:solidFill>
              </a:rPr>
              <a:t>710 million years</a:t>
            </a:r>
            <a:r>
              <a:rPr lang="en-GB" altLang="en-US" dirty="0"/>
              <a:t>. Why is the use of uranium-235 considered controversial? </a:t>
            </a:r>
          </a:p>
        </p:txBody>
      </p:sp>
      <p:sp>
        <p:nvSpPr>
          <p:cNvPr id="8197" name="Text Box 6">
            <a:extLst>
              <a:ext uri="{FF2B5EF4-FFF2-40B4-BE49-F238E27FC236}">
                <a16:creationId xmlns:a16="http://schemas.microsoft.com/office/drawing/2014/main" id="{26C35D8A-4947-4F3F-8F5F-45FD90FCA171}"/>
              </a:ext>
            </a:extLst>
          </p:cNvPr>
          <p:cNvSpPr txBox="1">
            <a:spLocks noChangeArrowheads="1"/>
          </p:cNvSpPr>
          <p:nvPr/>
        </p:nvSpPr>
        <p:spPr bwMode="auto">
          <a:xfrm>
            <a:off x="352425" y="3706813"/>
            <a:ext cx="81232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b="1" dirty="0">
                <a:solidFill>
                  <a:srgbClr val="286DA6"/>
                </a:solidFill>
              </a:rPr>
              <a:t>Xenon-133</a:t>
            </a:r>
            <a:r>
              <a:rPr lang="en-GB" altLang="en-US" dirty="0"/>
              <a:t> is a radioactive isotope used for studying </a:t>
            </a:r>
            <a:br>
              <a:rPr lang="en-GB" altLang="en-US" dirty="0"/>
            </a:br>
            <a:r>
              <a:rPr lang="en-GB" altLang="en-US" dirty="0"/>
              <a:t>lung function. Why does its half-life of </a:t>
            </a:r>
            <a:r>
              <a:rPr lang="en-GB" altLang="en-US" b="1" dirty="0">
                <a:solidFill>
                  <a:srgbClr val="286DA6"/>
                </a:solidFill>
              </a:rPr>
              <a:t>5.2 days</a:t>
            </a:r>
            <a:r>
              <a:rPr lang="en-GB" altLang="en-US" dirty="0"/>
              <a:t> make it suitable for this use?</a:t>
            </a:r>
          </a:p>
        </p:txBody>
      </p:sp>
      <p:sp>
        <p:nvSpPr>
          <p:cNvPr id="25606" name="Text Box 7">
            <a:extLst>
              <a:ext uri="{FF2B5EF4-FFF2-40B4-BE49-F238E27FC236}">
                <a16:creationId xmlns:a16="http://schemas.microsoft.com/office/drawing/2014/main" id="{D5EA26B2-8E75-4A7F-9534-D7E87394847F}"/>
              </a:ext>
            </a:extLst>
          </p:cNvPr>
          <p:cNvSpPr txBox="1">
            <a:spLocks noChangeArrowheads="1"/>
          </p:cNvSpPr>
          <p:nvPr/>
        </p:nvSpPr>
        <p:spPr bwMode="auto">
          <a:xfrm>
            <a:off x="352425" y="2058988"/>
            <a:ext cx="3341688"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Some types of nuclei are more unstable than others and decay at a faster rate.</a:t>
            </a:r>
          </a:p>
        </p:txBody>
      </p:sp>
      <p:sp>
        <p:nvSpPr>
          <p:cNvPr id="25609" name="Rectangle 26">
            <a:extLst>
              <a:ext uri="{FF2B5EF4-FFF2-40B4-BE49-F238E27FC236}">
                <a16:creationId xmlns:a16="http://schemas.microsoft.com/office/drawing/2014/main" id="{3BB366D8-A36E-43F2-975A-786A92F5E520}"/>
              </a:ext>
            </a:extLst>
          </p:cNvPr>
          <p:cNvSpPr>
            <a:spLocks noChangeArrowheads="1"/>
          </p:cNvSpPr>
          <p:nvPr/>
        </p:nvSpPr>
        <p:spPr bwMode="auto">
          <a:xfrm>
            <a:off x="3836988" y="1038225"/>
            <a:ext cx="4695825" cy="555625"/>
          </a:xfrm>
          <a:prstGeom prst="rect">
            <a:avLst/>
          </a:prstGeom>
          <a:solidFill>
            <a:srgbClr val="286DA6"/>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5610" name="Rectangle 10">
            <a:extLst>
              <a:ext uri="{FF2B5EF4-FFF2-40B4-BE49-F238E27FC236}">
                <a16:creationId xmlns:a16="http://schemas.microsoft.com/office/drawing/2014/main" id="{B706B2FF-5FD3-4888-9DFF-181110809571}"/>
              </a:ext>
            </a:extLst>
          </p:cNvPr>
          <p:cNvSpPr>
            <a:spLocks noChangeArrowheads="1"/>
          </p:cNvSpPr>
          <p:nvPr/>
        </p:nvSpPr>
        <p:spPr bwMode="auto">
          <a:xfrm>
            <a:off x="3835400" y="1017588"/>
            <a:ext cx="4695825" cy="2416175"/>
          </a:xfrm>
          <a:prstGeom prst="rect">
            <a:avLst/>
          </a:prstGeom>
          <a:noFill/>
          <a:ln w="38100" algn="ctr">
            <a:solidFill>
              <a:srgbClr val="286DA6"/>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cxnSp>
        <p:nvCxnSpPr>
          <p:cNvPr id="25611" name="Straight Connector 12">
            <a:extLst>
              <a:ext uri="{FF2B5EF4-FFF2-40B4-BE49-F238E27FC236}">
                <a16:creationId xmlns:a16="http://schemas.microsoft.com/office/drawing/2014/main" id="{4329170C-FF71-4A6E-A2F7-B09093D0FF13}"/>
              </a:ext>
            </a:extLst>
          </p:cNvPr>
          <p:cNvCxnSpPr>
            <a:cxnSpLocks noChangeShapeType="1"/>
          </p:cNvCxnSpPr>
          <p:nvPr/>
        </p:nvCxnSpPr>
        <p:spPr bwMode="auto">
          <a:xfrm>
            <a:off x="6037263" y="1028700"/>
            <a:ext cx="11112" cy="239395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5612" name="Straight Connector 17">
            <a:extLst>
              <a:ext uri="{FF2B5EF4-FFF2-40B4-BE49-F238E27FC236}">
                <a16:creationId xmlns:a16="http://schemas.microsoft.com/office/drawing/2014/main" id="{D771693B-A60A-4CB5-BEC2-32CC63DE5A51}"/>
              </a:ext>
            </a:extLst>
          </p:cNvPr>
          <p:cNvCxnSpPr>
            <a:cxnSpLocks noChangeShapeType="1"/>
          </p:cNvCxnSpPr>
          <p:nvPr/>
        </p:nvCxnSpPr>
        <p:spPr bwMode="auto">
          <a:xfrm flipV="1">
            <a:off x="3824288" y="1593850"/>
            <a:ext cx="4697412"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5613" name="Straight Connector 28">
            <a:extLst>
              <a:ext uri="{FF2B5EF4-FFF2-40B4-BE49-F238E27FC236}">
                <a16:creationId xmlns:a16="http://schemas.microsoft.com/office/drawing/2014/main" id="{DD4FFFC3-D77A-41A3-A5FA-C750DAE394EA}"/>
              </a:ext>
            </a:extLst>
          </p:cNvPr>
          <p:cNvCxnSpPr>
            <a:cxnSpLocks noChangeShapeType="1"/>
          </p:cNvCxnSpPr>
          <p:nvPr/>
        </p:nvCxnSpPr>
        <p:spPr bwMode="auto">
          <a:xfrm>
            <a:off x="3824288" y="2192338"/>
            <a:ext cx="4708525"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cxnSp>
        <p:nvCxnSpPr>
          <p:cNvPr id="25614" name="Straight Connector 40">
            <a:extLst>
              <a:ext uri="{FF2B5EF4-FFF2-40B4-BE49-F238E27FC236}">
                <a16:creationId xmlns:a16="http://schemas.microsoft.com/office/drawing/2014/main" id="{4F5C5898-E546-45D7-B8D6-6B1D22AFC233}"/>
              </a:ext>
            </a:extLst>
          </p:cNvPr>
          <p:cNvCxnSpPr>
            <a:cxnSpLocks noChangeShapeType="1"/>
          </p:cNvCxnSpPr>
          <p:nvPr/>
        </p:nvCxnSpPr>
        <p:spPr bwMode="auto">
          <a:xfrm>
            <a:off x="3846513" y="2803525"/>
            <a:ext cx="4686300" cy="0"/>
          </a:xfrm>
          <a:prstGeom prst="line">
            <a:avLst/>
          </a:prstGeom>
          <a:noFill/>
          <a:ln w="38100" algn="ctr">
            <a:solidFill>
              <a:srgbClr val="286DA6"/>
            </a:solidFill>
            <a:round/>
            <a:headEnd/>
            <a:tailEnd/>
          </a:ln>
          <a:extLst>
            <a:ext uri="{909E8E84-426E-40DD-AFC4-6F175D3DCCD1}">
              <a14:hiddenFill xmlns:a14="http://schemas.microsoft.com/office/drawing/2010/main">
                <a:noFill/>
              </a14:hiddenFill>
            </a:ext>
          </a:extLst>
        </p:spPr>
      </p:cxnSp>
      <p:sp>
        <p:nvSpPr>
          <p:cNvPr id="25615" name="TextBox 21">
            <a:extLst>
              <a:ext uri="{FF2B5EF4-FFF2-40B4-BE49-F238E27FC236}">
                <a16:creationId xmlns:a16="http://schemas.microsoft.com/office/drawing/2014/main" id="{8B5A3360-E24A-4A23-8E56-E1BF94093418}"/>
              </a:ext>
            </a:extLst>
          </p:cNvPr>
          <p:cNvSpPr txBox="1">
            <a:spLocks noChangeArrowheads="1"/>
          </p:cNvSpPr>
          <p:nvPr/>
        </p:nvSpPr>
        <p:spPr bwMode="auto">
          <a:xfrm>
            <a:off x="3836988" y="1657350"/>
            <a:ext cx="2201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boron-12</a:t>
            </a:r>
          </a:p>
        </p:txBody>
      </p:sp>
      <p:sp>
        <p:nvSpPr>
          <p:cNvPr id="25616" name="TextBox 24">
            <a:extLst>
              <a:ext uri="{FF2B5EF4-FFF2-40B4-BE49-F238E27FC236}">
                <a16:creationId xmlns:a16="http://schemas.microsoft.com/office/drawing/2014/main" id="{A65282C0-B808-48B6-AD5C-A5D265D527AF}"/>
              </a:ext>
            </a:extLst>
          </p:cNvPr>
          <p:cNvSpPr txBox="1">
            <a:spLocks noChangeArrowheads="1"/>
          </p:cNvSpPr>
          <p:nvPr/>
        </p:nvSpPr>
        <p:spPr bwMode="auto">
          <a:xfrm>
            <a:off x="6027738" y="1670050"/>
            <a:ext cx="249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0.02 seconds</a:t>
            </a:r>
          </a:p>
        </p:txBody>
      </p:sp>
      <p:sp>
        <p:nvSpPr>
          <p:cNvPr id="25617" name="TextBox 25">
            <a:extLst>
              <a:ext uri="{FF2B5EF4-FFF2-40B4-BE49-F238E27FC236}">
                <a16:creationId xmlns:a16="http://schemas.microsoft.com/office/drawing/2014/main" id="{A359A186-2133-40ED-8A08-3CE94F3125E1}"/>
              </a:ext>
            </a:extLst>
          </p:cNvPr>
          <p:cNvSpPr txBox="1">
            <a:spLocks noChangeArrowheads="1"/>
          </p:cNvSpPr>
          <p:nvPr/>
        </p:nvSpPr>
        <p:spPr bwMode="auto">
          <a:xfrm>
            <a:off x="3848100" y="1069975"/>
            <a:ext cx="21796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radioisotope</a:t>
            </a:r>
          </a:p>
        </p:txBody>
      </p:sp>
      <p:sp>
        <p:nvSpPr>
          <p:cNvPr id="25618" name="TextBox 26">
            <a:extLst>
              <a:ext uri="{FF2B5EF4-FFF2-40B4-BE49-F238E27FC236}">
                <a16:creationId xmlns:a16="http://schemas.microsoft.com/office/drawing/2014/main" id="{0CCCC1D4-E007-4E3F-A130-998F0CE95A51}"/>
              </a:ext>
            </a:extLst>
          </p:cNvPr>
          <p:cNvSpPr txBox="1">
            <a:spLocks noChangeArrowheads="1"/>
          </p:cNvSpPr>
          <p:nvPr/>
        </p:nvSpPr>
        <p:spPr bwMode="auto">
          <a:xfrm>
            <a:off x="6061075" y="1069975"/>
            <a:ext cx="2428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half-life</a:t>
            </a:r>
          </a:p>
        </p:txBody>
      </p:sp>
      <p:sp>
        <p:nvSpPr>
          <p:cNvPr id="25619" name="TextBox 35">
            <a:extLst>
              <a:ext uri="{FF2B5EF4-FFF2-40B4-BE49-F238E27FC236}">
                <a16:creationId xmlns:a16="http://schemas.microsoft.com/office/drawing/2014/main" id="{7BAC3E7B-A5FF-42DB-8168-57D1AD33809C}"/>
              </a:ext>
            </a:extLst>
          </p:cNvPr>
          <p:cNvSpPr txBox="1">
            <a:spLocks noChangeArrowheads="1"/>
          </p:cNvSpPr>
          <p:nvPr/>
        </p:nvSpPr>
        <p:spPr bwMode="auto">
          <a:xfrm>
            <a:off x="3836988" y="2259013"/>
            <a:ext cx="22129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radium-226</a:t>
            </a:r>
          </a:p>
        </p:txBody>
      </p:sp>
      <p:sp>
        <p:nvSpPr>
          <p:cNvPr id="25620" name="TextBox 36">
            <a:extLst>
              <a:ext uri="{FF2B5EF4-FFF2-40B4-BE49-F238E27FC236}">
                <a16:creationId xmlns:a16="http://schemas.microsoft.com/office/drawing/2014/main" id="{DBDB0FAF-C0B0-43DF-B740-D5A862FCBEFB}"/>
              </a:ext>
            </a:extLst>
          </p:cNvPr>
          <p:cNvSpPr txBox="1">
            <a:spLocks noChangeArrowheads="1"/>
          </p:cNvSpPr>
          <p:nvPr/>
        </p:nvSpPr>
        <p:spPr bwMode="auto">
          <a:xfrm>
            <a:off x="6027738" y="2259013"/>
            <a:ext cx="2495550"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1,602 years</a:t>
            </a:r>
          </a:p>
        </p:txBody>
      </p:sp>
      <p:sp>
        <p:nvSpPr>
          <p:cNvPr id="25621" name="TextBox 41">
            <a:extLst>
              <a:ext uri="{FF2B5EF4-FFF2-40B4-BE49-F238E27FC236}">
                <a16:creationId xmlns:a16="http://schemas.microsoft.com/office/drawing/2014/main" id="{EE3A3704-DAC5-4246-954F-5DE82E994184}"/>
              </a:ext>
            </a:extLst>
          </p:cNvPr>
          <p:cNvSpPr txBox="1">
            <a:spLocks noChangeArrowheads="1"/>
          </p:cNvSpPr>
          <p:nvPr/>
        </p:nvSpPr>
        <p:spPr bwMode="auto">
          <a:xfrm>
            <a:off x="3836988" y="2881313"/>
            <a:ext cx="220186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uranium-235</a:t>
            </a:r>
          </a:p>
        </p:txBody>
      </p:sp>
      <p:sp>
        <p:nvSpPr>
          <p:cNvPr id="25622" name="TextBox 42">
            <a:extLst>
              <a:ext uri="{FF2B5EF4-FFF2-40B4-BE49-F238E27FC236}">
                <a16:creationId xmlns:a16="http://schemas.microsoft.com/office/drawing/2014/main" id="{1EDEEC8F-3C23-4B2E-A602-B0EAF6CAA079}"/>
              </a:ext>
            </a:extLst>
          </p:cNvPr>
          <p:cNvSpPr txBox="1">
            <a:spLocks noChangeArrowheads="1"/>
          </p:cNvSpPr>
          <p:nvPr/>
        </p:nvSpPr>
        <p:spPr bwMode="auto">
          <a:xfrm>
            <a:off x="6049963" y="2881313"/>
            <a:ext cx="24844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710 million years</a:t>
            </a:r>
          </a:p>
        </p:txBody>
      </p:sp>
      <p:pic>
        <p:nvPicPr>
          <p:cNvPr id="23" name="Picture 19">
            <a:hlinkClick r:id="" action="ppaction://hlinkshowjump?jump=nextslide"/>
            <a:extLst>
              <a:ext uri="{FF2B5EF4-FFF2-40B4-BE49-F238E27FC236}">
                <a16:creationId xmlns:a16="http://schemas.microsoft.com/office/drawing/2014/main" id="{1C883F48-D230-4394-A0DB-7370EF61EA5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4" name="Picture 9" descr="notes_icon">
            <a:extLst>
              <a:ext uri="{FF2B5EF4-FFF2-40B4-BE49-F238E27FC236}">
                <a16:creationId xmlns:a16="http://schemas.microsoft.com/office/drawing/2014/main" id="{7605C1E7-98C6-4990-B3DF-9CE1688C44CB}"/>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5B2C836-00D0-4F64-9400-564C8CB7DA10}"/>
              </a:ext>
            </a:extLst>
          </p:cNvPr>
          <p:cNvSpPr>
            <a:spLocks noGrp="1" noChangeArrowheads="1"/>
          </p:cNvSpPr>
          <p:nvPr>
            <p:ph type="title"/>
          </p:nvPr>
        </p:nvSpPr>
        <p:spPr/>
        <p:txBody>
          <a:bodyPr/>
          <a:lstStyle/>
          <a:p>
            <a:pPr eaLnBrk="1" hangingPunct="1"/>
            <a:r>
              <a:rPr lang="en-GB" altLang="en-US"/>
              <a:t>Nuclear waste</a:t>
            </a:r>
          </a:p>
        </p:txBody>
      </p:sp>
      <p:sp>
        <p:nvSpPr>
          <p:cNvPr id="26627" name="Text Box 7">
            <a:extLst>
              <a:ext uri="{FF2B5EF4-FFF2-40B4-BE49-F238E27FC236}">
                <a16:creationId xmlns:a16="http://schemas.microsoft.com/office/drawing/2014/main" id="{DC8F4820-FF95-4B88-87A7-2BE5D8FDE37A}"/>
              </a:ext>
            </a:extLst>
          </p:cNvPr>
          <p:cNvSpPr txBox="1">
            <a:spLocks noChangeArrowheads="1"/>
          </p:cNvSpPr>
          <p:nvPr/>
        </p:nvSpPr>
        <p:spPr bwMode="auto">
          <a:xfrm>
            <a:off x="352425" y="784225"/>
            <a:ext cx="87915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waste from nuclear power stations may </a:t>
            </a:r>
            <a:r>
              <a:rPr lang="en-GB" altLang="en-US" b="1">
                <a:solidFill>
                  <a:srgbClr val="286DA6"/>
                </a:solidFill>
              </a:rPr>
              <a:t>contaminate</a:t>
            </a:r>
            <a:r>
              <a:rPr lang="en-GB" altLang="en-US"/>
              <a:t> or </a:t>
            </a:r>
            <a:r>
              <a:rPr lang="en-GB" altLang="en-US" b="1">
                <a:solidFill>
                  <a:srgbClr val="286DA6"/>
                </a:solidFill>
              </a:rPr>
              <a:t>irradiate</a:t>
            </a:r>
            <a:r>
              <a:rPr lang="en-GB" altLang="en-US"/>
              <a:t> the environment. How this waste is disposed of depends on how radioactive it is and the length of its </a:t>
            </a:r>
            <a:r>
              <a:rPr lang="en-GB" altLang="en-US" b="1">
                <a:solidFill>
                  <a:srgbClr val="286DA6"/>
                </a:solidFill>
              </a:rPr>
              <a:t>half-life</a:t>
            </a:r>
            <a:r>
              <a:rPr lang="en-GB" altLang="en-US"/>
              <a:t>.</a:t>
            </a:r>
          </a:p>
        </p:txBody>
      </p:sp>
      <p:sp>
        <p:nvSpPr>
          <p:cNvPr id="187402" name="Text Box 10">
            <a:extLst>
              <a:ext uri="{FF2B5EF4-FFF2-40B4-BE49-F238E27FC236}">
                <a16:creationId xmlns:a16="http://schemas.microsoft.com/office/drawing/2014/main" id="{C2D0F657-D994-4290-A03E-D8FA6666D358}"/>
              </a:ext>
            </a:extLst>
          </p:cNvPr>
          <p:cNvSpPr txBox="1">
            <a:spLocks noChangeArrowheads="1"/>
          </p:cNvSpPr>
          <p:nvPr/>
        </p:nvSpPr>
        <p:spPr bwMode="auto">
          <a:xfrm>
            <a:off x="2730146" y="2127163"/>
            <a:ext cx="639127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solidFill>
                  <a:srgbClr val="286DA6"/>
                </a:solidFill>
              </a:rPr>
              <a:t>Low</a:t>
            </a:r>
            <a:r>
              <a:rPr lang="en-GB" altLang="en-US" dirty="0"/>
              <a:t> and </a:t>
            </a:r>
            <a:r>
              <a:rPr lang="en-GB" altLang="en-US" b="1" dirty="0">
                <a:solidFill>
                  <a:srgbClr val="286DA6"/>
                </a:solidFill>
              </a:rPr>
              <a:t>intermediate level</a:t>
            </a:r>
            <a:r>
              <a:rPr lang="en-GB" altLang="en-US" dirty="0"/>
              <a:t> nuclear waste, such as contaminated clothing or radioactive sources used in medicine, can be encased in concrete and stored until it reaches safe radiation levels.</a:t>
            </a:r>
          </a:p>
        </p:txBody>
      </p:sp>
      <p:sp>
        <p:nvSpPr>
          <p:cNvPr id="187403" name="Text Box 11">
            <a:extLst>
              <a:ext uri="{FF2B5EF4-FFF2-40B4-BE49-F238E27FC236}">
                <a16:creationId xmlns:a16="http://schemas.microsoft.com/office/drawing/2014/main" id="{A0115FC5-1A26-4A0F-AF31-1089FAC7441B}"/>
              </a:ext>
            </a:extLst>
          </p:cNvPr>
          <p:cNvSpPr txBox="1">
            <a:spLocks noChangeArrowheads="1"/>
          </p:cNvSpPr>
          <p:nvPr/>
        </p:nvSpPr>
        <p:spPr bwMode="auto">
          <a:xfrm>
            <a:off x="2728560" y="4208287"/>
            <a:ext cx="639127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Some isotopes in </a:t>
            </a:r>
            <a:r>
              <a:rPr lang="en-GB" altLang="en-US" b="1" dirty="0">
                <a:solidFill>
                  <a:srgbClr val="286DA6"/>
                </a:solidFill>
              </a:rPr>
              <a:t>high level waste</a:t>
            </a:r>
            <a:r>
              <a:rPr lang="en-GB" altLang="en-US" dirty="0"/>
              <a:t>, which includes used nuclear fuel, remain radioactive for thousands of years. High level waste is stored underwater for 20 years, then placed into concrete casks in underground storage. </a:t>
            </a:r>
          </a:p>
        </p:txBody>
      </p:sp>
      <p:pic>
        <p:nvPicPr>
          <p:cNvPr id="26632" name="Picture 9" descr="IR_DirkErcken_shutterstock_73249102_MOD">
            <a:extLst>
              <a:ext uri="{FF2B5EF4-FFF2-40B4-BE49-F238E27FC236}">
                <a16:creationId xmlns:a16="http://schemas.microsoft.com/office/drawing/2014/main" id="{24C17D9C-6349-443F-97E8-C3DAF8C4E4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6058" b="4027"/>
          <a:stretch>
            <a:fillRect/>
          </a:stretch>
        </p:blipFill>
        <p:spPr bwMode="auto">
          <a:xfrm>
            <a:off x="232395" y="2102203"/>
            <a:ext cx="2589827" cy="3977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notes_icon">
            <a:extLst>
              <a:ext uri="{FF2B5EF4-FFF2-40B4-BE49-F238E27FC236}">
                <a16:creationId xmlns:a16="http://schemas.microsoft.com/office/drawing/2014/main" id="{C9511BB5-5738-480C-85F0-BB44B95F5023}"/>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4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74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402" grpId="0"/>
      <p:bldP spid="1874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a:buSzPct val="100000"/>
            </a:pPr>
            <a:r>
              <a:rPr lang="en-GB" sz="1600" dirty="0" err="1"/>
              <a:t>Analyzing</a:t>
            </a:r>
            <a:r>
              <a:rPr lang="en-GB" sz="1600" dirty="0"/>
              <a:t> and Interpreting Data</a:t>
            </a:r>
          </a:p>
          <a:p>
            <a:pPr>
              <a:buSzPct val="100000"/>
            </a:pPr>
            <a:r>
              <a:rPr lang="en-GB" sz="1600" dirty="0"/>
              <a:t>Using Mathematics and Computational Thinking</a:t>
            </a:r>
          </a:p>
          <a:p>
            <a:pPr>
              <a:buSzPct val="100000"/>
            </a:pPr>
            <a:r>
              <a:rPr lang="en-GB" sz="1600" dirty="0"/>
              <a:t>Constructing Explanations and Designing Solutions</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1. Patterns </a:t>
            </a:r>
          </a:p>
          <a:p>
            <a:r>
              <a:rPr lang="en-GB" sz="1600" dirty="0"/>
              <a:t>3. Scale, Proportion, and Quantity</a:t>
            </a:r>
          </a:p>
          <a:p>
            <a:r>
              <a:rPr lang="en-GB" sz="1600" dirty="0"/>
              <a:t>5. Energy and Matter</a:t>
            </a:r>
          </a:p>
          <a:p>
            <a:r>
              <a:rPr lang="en-GB" sz="1600" dirty="0"/>
              <a:t>7. Stability and Change</a:t>
            </a:r>
            <a:endParaRPr lang="en-US" sz="1600" dirty="0"/>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2.jpg">
            <a:extLst>
              <a:ext uri="{FF2B5EF4-FFF2-40B4-BE49-F238E27FC236}">
                <a16:creationId xmlns:a16="http://schemas.microsoft.com/office/drawing/2014/main" id="{21C10893-9BCE-43E1-B90F-2665E66B55B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76838" y="2011363"/>
            <a:ext cx="3738562" cy="239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2">
            <a:extLst>
              <a:ext uri="{FF2B5EF4-FFF2-40B4-BE49-F238E27FC236}">
                <a16:creationId xmlns:a16="http://schemas.microsoft.com/office/drawing/2014/main" id="{63E52C8E-6414-4CC2-B725-1766369F9833}"/>
              </a:ext>
            </a:extLst>
          </p:cNvPr>
          <p:cNvSpPr>
            <a:spLocks noGrp="1" noChangeArrowheads="1"/>
          </p:cNvSpPr>
          <p:nvPr>
            <p:ph type="title"/>
          </p:nvPr>
        </p:nvSpPr>
        <p:spPr/>
        <p:txBody>
          <a:bodyPr/>
          <a:lstStyle/>
          <a:p>
            <a:pPr eaLnBrk="1" hangingPunct="1"/>
            <a:r>
              <a:rPr lang="en-GB" altLang="en-US"/>
              <a:t>Activity of an isotope</a:t>
            </a:r>
          </a:p>
        </p:txBody>
      </p:sp>
      <p:sp>
        <p:nvSpPr>
          <p:cNvPr id="17413" name="Text Box 5">
            <a:extLst>
              <a:ext uri="{FF2B5EF4-FFF2-40B4-BE49-F238E27FC236}">
                <a16:creationId xmlns:a16="http://schemas.microsoft.com/office/drawing/2014/main" id="{0CF1822A-0FA4-4AFF-8537-2E86D253DB73}"/>
              </a:ext>
            </a:extLst>
          </p:cNvPr>
          <p:cNvSpPr txBox="1">
            <a:spLocks noChangeArrowheads="1"/>
          </p:cNvSpPr>
          <p:nvPr/>
        </p:nvSpPr>
        <p:spPr bwMode="auto">
          <a:xfrm>
            <a:off x="352425" y="784225"/>
            <a:ext cx="88026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Although atoms of the same element </a:t>
            </a:r>
            <a:r>
              <a:rPr lang="en-GB" altLang="en-US" b="1" dirty="0">
                <a:solidFill>
                  <a:srgbClr val="286DA6"/>
                </a:solidFill>
              </a:rPr>
              <a:t>always</a:t>
            </a:r>
            <a:r>
              <a:rPr lang="en-GB" altLang="en-US" dirty="0"/>
              <a:t> have the </a:t>
            </a:r>
            <a:br>
              <a:rPr lang="en-GB" altLang="en-US" dirty="0"/>
            </a:br>
            <a:r>
              <a:rPr lang="en-GB" altLang="en-US" dirty="0"/>
              <a:t>same number of </a:t>
            </a:r>
            <a:r>
              <a:rPr lang="en-GB" altLang="en-US" b="1" dirty="0">
                <a:solidFill>
                  <a:srgbClr val="286DA6"/>
                </a:solidFill>
              </a:rPr>
              <a:t>protons</a:t>
            </a:r>
            <a:r>
              <a:rPr lang="en-GB" altLang="en-US" dirty="0"/>
              <a:t>, they can have different numbers </a:t>
            </a:r>
            <a:br>
              <a:rPr lang="en-GB" altLang="en-US" dirty="0"/>
            </a:br>
            <a:r>
              <a:rPr lang="en-GB" altLang="en-US" dirty="0"/>
              <a:t>of </a:t>
            </a:r>
            <a:r>
              <a:rPr lang="en-GB" altLang="en-US" b="1" dirty="0">
                <a:solidFill>
                  <a:srgbClr val="286DA6"/>
                </a:solidFill>
              </a:rPr>
              <a:t>neutrons</a:t>
            </a:r>
            <a:r>
              <a:rPr lang="en-GB" altLang="en-US" dirty="0"/>
              <a:t>. Atoms that differ in this way are called </a:t>
            </a:r>
            <a:r>
              <a:rPr lang="en-GB" altLang="en-US" b="1" dirty="0">
                <a:solidFill>
                  <a:srgbClr val="286DA6"/>
                </a:solidFill>
              </a:rPr>
              <a:t>isotopes</a:t>
            </a:r>
            <a:r>
              <a:rPr lang="en-GB" altLang="en-US" dirty="0"/>
              <a:t>.</a:t>
            </a:r>
          </a:p>
        </p:txBody>
      </p:sp>
      <p:sp>
        <p:nvSpPr>
          <p:cNvPr id="178182" name="Text Box 6">
            <a:extLst>
              <a:ext uri="{FF2B5EF4-FFF2-40B4-BE49-F238E27FC236}">
                <a16:creationId xmlns:a16="http://schemas.microsoft.com/office/drawing/2014/main" id="{F33CA686-6B81-40E7-9F53-7DF425585D8B}"/>
              </a:ext>
            </a:extLst>
          </p:cNvPr>
          <p:cNvSpPr txBox="1">
            <a:spLocks noChangeArrowheads="1"/>
          </p:cNvSpPr>
          <p:nvPr/>
        </p:nvSpPr>
        <p:spPr bwMode="auto">
          <a:xfrm>
            <a:off x="352425" y="4986338"/>
            <a:ext cx="85867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 </a:t>
            </a:r>
            <a:r>
              <a:rPr lang="en-GB" altLang="en-US" b="1" dirty="0">
                <a:solidFill>
                  <a:srgbClr val="286DA6"/>
                </a:solidFill>
              </a:rPr>
              <a:t>activity </a:t>
            </a:r>
            <a:r>
              <a:rPr lang="en-GB" altLang="en-US" dirty="0"/>
              <a:t>of a radioactive isotope is the number of atoms that decay per second. This can be detected and measured using instruments such as a </a:t>
            </a:r>
            <a:r>
              <a:rPr lang="en-GB" altLang="en-US" b="1" dirty="0">
                <a:solidFill>
                  <a:srgbClr val="286DA6"/>
                </a:solidFill>
              </a:rPr>
              <a:t>Geiger counter</a:t>
            </a:r>
            <a:r>
              <a:rPr lang="en-GB" altLang="en-US" dirty="0"/>
              <a:t>.</a:t>
            </a:r>
          </a:p>
        </p:txBody>
      </p:sp>
      <p:sp>
        <p:nvSpPr>
          <p:cNvPr id="178183" name="Text Box 7">
            <a:extLst>
              <a:ext uri="{FF2B5EF4-FFF2-40B4-BE49-F238E27FC236}">
                <a16:creationId xmlns:a16="http://schemas.microsoft.com/office/drawing/2014/main" id="{4B2A5EA1-DF6E-483B-A536-2512BDCD494E}"/>
              </a:ext>
            </a:extLst>
          </p:cNvPr>
          <p:cNvSpPr txBox="1">
            <a:spLocks noChangeArrowheads="1"/>
          </p:cNvSpPr>
          <p:nvPr/>
        </p:nvSpPr>
        <p:spPr bwMode="auto">
          <a:xfrm>
            <a:off x="352425" y="2332038"/>
            <a:ext cx="5164138"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US" altLang="en-US" dirty="0"/>
              <a:t>In a </a:t>
            </a:r>
            <a:r>
              <a:rPr lang="en-US" altLang="en-US" b="1" dirty="0">
                <a:solidFill>
                  <a:srgbClr val="286DA6"/>
                </a:solidFill>
              </a:rPr>
              <a:t>radioactive</a:t>
            </a:r>
            <a:r>
              <a:rPr lang="en-US" altLang="en-US" dirty="0"/>
              <a:t> isotope, the nucleus is unstable and so it emits particles or waves to form a more stable atom. This process is called </a:t>
            </a:r>
            <a:r>
              <a:rPr lang="en-US" altLang="en-US" b="1" dirty="0">
                <a:solidFill>
                  <a:srgbClr val="286DA6"/>
                </a:solidFill>
              </a:rPr>
              <a:t>radioactive decay</a:t>
            </a:r>
            <a:r>
              <a:rPr lang="en-US" altLang="en-US" dirty="0"/>
              <a:t>. It is a natural and completely random process. </a:t>
            </a:r>
            <a:endParaRPr lang="en-GB" altLang="en-US" dirty="0"/>
          </a:p>
        </p:txBody>
      </p:sp>
      <p:pic>
        <p:nvPicPr>
          <p:cNvPr id="11" name="Picture 9" descr="notes_icon">
            <a:extLst>
              <a:ext uri="{FF2B5EF4-FFF2-40B4-BE49-F238E27FC236}">
                <a16:creationId xmlns:a16="http://schemas.microsoft.com/office/drawing/2014/main" id="{EFE97BC8-D585-48A4-87D4-0B3E04C8A777}"/>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pic>
        <p:nvPicPr>
          <p:cNvPr id="12" name="Picture 9">
            <a:extLst>
              <a:ext uri="{FF2B5EF4-FFF2-40B4-BE49-F238E27FC236}">
                <a16:creationId xmlns:a16="http://schemas.microsoft.com/office/drawing/2014/main" id="{061E920F-A0E8-4561-8275-EC90CA1CEFE4}"/>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098290" y="95697"/>
            <a:ext cx="432906" cy="445640"/>
          </a:xfrm>
          <a:prstGeom prst="rect">
            <a:avLst/>
          </a:prstGeom>
          <a:noFill/>
          <a:ln w="9525">
            <a:noFill/>
            <a:miter lim="800000"/>
            <a:headEnd/>
            <a:tailEnd/>
          </a:ln>
        </p:spPr>
      </p:pic>
      <p:pic>
        <p:nvPicPr>
          <p:cNvPr id="13" name="Picture 19">
            <a:hlinkClick r:id="" action="ppaction://hlinkshowjump?jump=nextslide"/>
            <a:extLst>
              <a:ext uri="{FF2B5EF4-FFF2-40B4-BE49-F238E27FC236}">
                <a16:creationId xmlns:a16="http://schemas.microsoft.com/office/drawing/2014/main" id="{8ABBF6B4-4DDB-4F18-AB57-B33588A23C39}"/>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818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818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2" grpId="0"/>
      <p:bldP spid="17818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B798F63D-23C0-415B-B40C-8844DD407B3C}"/>
              </a:ext>
            </a:extLst>
          </p:cNvPr>
          <p:cNvSpPr>
            <a:spLocks noGrp="1" noChangeArrowheads="1"/>
          </p:cNvSpPr>
          <p:nvPr>
            <p:ph type="title"/>
          </p:nvPr>
        </p:nvSpPr>
        <p:spPr/>
        <p:txBody>
          <a:bodyPr/>
          <a:lstStyle/>
          <a:p>
            <a:pPr eaLnBrk="1" hangingPunct="1"/>
            <a:r>
              <a:rPr lang="en-GB" altLang="en-US" dirty="0"/>
              <a:t>Decreasing radioactivity</a:t>
            </a:r>
          </a:p>
        </p:txBody>
      </p:sp>
      <p:pic>
        <p:nvPicPr>
          <p:cNvPr id="6" name="Picture 6" descr="flash_icon">
            <a:extLst>
              <a:ext uri="{FF2B5EF4-FFF2-40B4-BE49-F238E27FC236}">
                <a16:creationId xmlns:a16="http://schemas.microsoft.com/office/drawing/2014/main" id="{5C0C53A3-3A38-4CD9-9293-02194F484824}"/>
              </a:ext>
            </a:extLst>
          </p:cNvPr>
          <p:cNvPicPr>
            <a:picLocks noChangeAspect="1" noChangeArrowheads="1"/>
          </p:cNvPicPr>
          <p:nvPr/>
        </p:nvPicPr>
        <p:blipFill>
          <a:blip r:embed="rId5" cstate="print"/>
          <a:srcRect/>
          <a:stretch>
            <a:fillRect/>
          </a:stretch>
        </p:blipFill>
        <p:spPr bwMode="auto">
          <a:xfrm>
            <a:off x="8634413" y="115888"/>
            <a:ext cx="385762" cy="431800"/>
          </a:xfrm>
          <a:prstGeom prst="rect">
            <a:avLst/>
          </a:prstGeom>
          <a:noFill/>
          <a:ln w="9525">
            <a:noFill/>
            <a:miter lim="800000"/>
            <a:headEnd/>
            <a:tailEnd/>
          </a:ln>
        </p:spPr>
      </p:pic>
      <p:pic>
        <p:nvPicPr>
          <p:cNvPr id="7" name="Picture 19">
            <a:hlinkClick r:id="" action="ppaction://hlinkshowjump?jump=nextslide"/>
            <a:extLst>
              <a:ext uri="{FF2B5EF4-FFF2-40B4-BE49-F238E27FC236}">
                <a16:creationId xmlns:a16="http://schemas.microsoft.com/office/drawing/2014/main" id="{2EDFAB85-952A-47BF-865A-8AE181870596}"/>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9">
            <a:extLst>
              <a:ext uri="{FF2B5EF4-FFF2-40B4-BE49-F238E27FC236}">
                <a16:creationId xmlns:a16="http://schemas.microsoft.com/office/drawing/2014/main" id="{838A804A-CD70-4A24-8F64-EF400DC113D2}"/>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175334" y="86520"/>
            <a:ext cx="442911" cy="51673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52"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BD7E110C-1E2C-4E1E-95DF-CF535B4F2D2E}"/>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16">
            <a:extLst>
              <a:ext uri="{FF2B5EF4-FFF2-40B4-BE49-F238E27FC236}">
                <a16:creationId xmlns:a16="http://schemas.microsoft.com/office/drawing/2014/main" id="{AFA1861C-A6BC-4B9B-97D1-3ED647C1F6AF}"/>
              </a:ext>
            </a:extLst>
          </p:cNvPr>
          <p:cNvSpPr>
            <a:spLocks noGrp="1" noChangeArrowheads="1"/>
          </p:cNvSpPr>
          <p:nvPr>
            <p:ph type="title"/>
          </p:nvPr>
        </p:nvSpPr>
        <p:spPr/>
        <p:txBody>
          <a:bodyPr/>
          <a:lstStyle/>
          <a:p>
            <a:pPr eaLnBrk="1" hangingPunct="1"/>
            <a:r>
              <a:rPr lang="en-GB" altLang="en-US" dirty="0"/>
              <a:t>What is half-life?</a:t>
            </a:r>
          </a:p>
        </p:txBody>
      </p:sp>
      <p:sp>
        <p:nvSpPr>
          <p:cNvPr id="19461" name="Text Box 20">
            <a:extLst>
              <a:ext uri="{FF2B5EF4-FFF2-40B4-BE49-F238E27FC236}">
                <a16:creationId xmlns:a16="http://schemas.microsoft.com/office/drawing/2014/main" id="{D2F1E675-2290-452F-910D-8FCA5094985F}"/>
              </a:ext>
            </a:extLst>
          </p:cNvPr>
          <p:cNvSpPr txBox="1">
            <a:spLocks noChangeArrowheads="1"/>
          </p:cNvSpPr>
          <p:nvPr/>
        </p:nvSpPr>
        <p:spPr bwMode="auto">
          <a:xfrm>
            <a:off x="352425" y="784225"/>
            <a:ext cx="82883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b="1" dirty="0">
                <a:solidFill>
                  <a:srgbClr val="286DA6"/>
                </a:solidFill>
              </a:rPr>
              <a:t>Radioactive decay</a:t>
            </a:r>
            <a:r>
              <a:rPr lang="en-GB" altLang="en-US" dirty="0"/>
              <a:t> is a spontaneous process that cannot be controlled and is not affected by temperature.</a:t>
            </a:r>
            <a:endParaRPr lang="en-GB" altLang="en-US" sz="1200" dirty="0"/>
          </a:p>
        </p:txBody>
      </p:sp>
      <p:sp>
        <p:nvSpPr>
          <p:cNvPr id="168984" name="Text Box 24">
            <a:extLst>
              <a:ext uri="{FF2B5EF4-FFF2-40B4-BE49-F238E27FC236}">
                <a16:creationId xmlns:a16="http://schemas.microsoft.com/office/drawing/2014/main" id="{57343214-F8BB-4187-9A5E-822D5DCB537B}"/>
              </a:ext>
            </a:extLst>
          </p:cNvPr>
          <p:cNvSpPr txBox="1">
            <a:spLocks noChangeArrowheads="1"/>
          </p:cNvSpPr>
          <p:nvPr/>
        </p:nvSpPr>
        <p:spPr bwMode="auto">
          <a:xfrm>
            <a:off x="346075" y="3835400"/>
            <a:ext cx="51657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2333625" algn="l"/>
              </a:tabLst>
              <a:defRPr sz="2400">
                <a:solidFill>
                  <a:srgbClr val="000066"/>
                </a:solidFill>
                <a:latin typeface="Arial" panose="020B0604020202020204" pitchFamily="34" charset="0"/>
              </a:defRPr>
            </a:lvl1pPr>
            <a:lvl2pPr marL="742950" indent="-285750">
              <a:tabLst>
                <a:tab pos="2333625" algn="l"/>
              </a:tabLst>
              <a:defRPr sz="2400">
                <a:solidFill>
                  <a:srgbClr val="000066"/>
                </a:solidFill>
                <a:latin typeface="Arial" panose="020B0604020202020204" pitchFamily="34" charset="0"/>
              </a:defRPr>
            </a:lvl2pPr>
            <a:lvl3pPr marL="1143000" indent="-228600">
              <a:tabLst>
                <a:tab pos="2333625" algn="l"/>
              </a:tabLst>
              <a:defRPr sz="2400">
                <a:solidFill>
                  <a:srgbClr val="000066"/>
                </a:solidFill>
                <a:latin typeface="Arial" panose="020B0604020202020204" pitchFamily="34" charset="0"/>
              </a:defRPr>
            </a:lvl3pPr>
            <a:lvl4pPr marL="1600200" indent="-228600">
              <a:tabLst>
                <a:tab pos="2333625" algn="l"/>
              </a:tabLst>
              <a:defRPr sz="2400">
                <a:solidFill>
                  <a:srgbClr val="000066"/>
                </a:solidFill>
                <a:latin typeface="Arial" panose="020B0604020202020204" pitchFamily="34" charset="0"/>
              </a:defRPr>
            </a:lvl4pPr>
            <a:lvl5pPr marL="2057400" indent="-228600">
              <a:tabLst>
                <a:tab pos="2333625" algn="l"/>
              </a:tabLst>
              <a:defRPr sz="2400">
                <a:solidFill>
                  <a:srgbClr val="000066"/>
                </a:solidFill>
                <a:latin typeface="Arial" panose="020B0604020202020204" pitchFamily="34" charset="0"/>
              </a:defRPr>
            </a:lvl5pPr>
            <a:lvl6pPr marL="25146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6pPr>
            <a:lvl7pPr marL="29718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7pPr>
            <a:lvl8pPr marL="34290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8pPr>
            <a:lvl9pPr marL="3886200" indent="-228600" eaLnBrk="0" fontAlgn="base" hangingPunct="0">
              <a:spcBef>
                <a:spcPct val="0"/>
              </a:spcBef>
              <a:spcAft>
                <a:spcPct val="0"/>
              </a:spcAft>
              <a:tabLst>
                <a:tab pos="2333625" algn="l"/>
              </a:tabLst>
              <a:defRPr sz="2400">
                <a:solidFill>
                  <a:srgbClr val="000066"/>
                </a:solidFill>
                <a:latin typeface="Arial" panose="020B0604020202020204" pitchFamily="34" charset="0"/>
              </a:defRPr>
            </a:lvl9pPr>
          </a:lstStyle>
          <a:p>
            <a:r>
              <a:rPr lang="en-GB" altLang="en-US"/>
              <a:t>For example, the half-life of the isotope </a:t>
            </a:r>
            <a:r>
              <a:rPr lang="en-GB" altLang="en-US" b="1">
                <a:solidFill>
                  <a:srgbClr val="286DA6"/>
                </a:solidFill>
              </a:rPr>
              <a:t>iodine-131</a:t>
            </a:r>
            <a:r>
              <a:rPr lang="en-GB" altLang="en-US"/>
              <a:t> is </a:t>
            </a:r>
            <a:r>
              <a:rPr lang="en-GB" altLang="en-US" b="1">
                <a:solidFill>
                  <a:srgbClr val="286DA6"/>
                </a:solidFill>
              </a:rPr>
              <a:t>eight days</a:t>
            </a:r>
            <a:r>
              <a:rPr lang="en-GB" altLang="en-US"/>
              <a:t>.</a:t>
            </a:r>
          </a:p>
        </p:txBody>
      </p:sp>
      <p:sp>
        <p:nvSpPr>
          <p:cNvPr id="168985" name="Rectangle 25">
            <a:extLst>
              <a:ext uri="{FF2B5EF4-FFF2-40B4-BE49-F238E27FC236}">
                <a16:creationId xmlns:a16="http://schemas.microsoft.com/office/drawing/2014/main" id="{9D43E705-87DD-4610-AA71-1535490E7231}"/>
              </a:ext>
            </a:extLst>
          </p:cNvPr>
          <p:cNvSpPr>
            <a:spLocks noChangeArrowheads="1"/>
          </p:cNvSpPr>
          <p:nvPr/>
        </p:nvSpPr>
        <p:spPr bwMode="auto">
          <a:xfrm>
            <a:off x="352425" y="1617663"/>
            <a:ext cx="84978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We cannot predict when a particular nucleus will decay. However, every radioactive element has its own particular decay rate. This is called its </a:t>
            </a:r>
            <a:r>
              <a:rPr lang="en-GB" altLang="en-US" b="1" dirty="0">
                <a:solidFill>
                  <a:srgbClr val="286DA6"/>
                </a:solidFill>
              </a:rPr>
              <a:t>half-life</a:t>
            </a:r>
            <a:r>
              <a:rPr lang="en-GB" altLang="en-US" dirty="0"/>
              <a:t>.</a:t>
            </a:r>
          </a:p>
        </p:txBody>
      </p:sp>
      <p:sp>
        <p:nvSpPr>
          <p:cNvPr id="168986" name="Rectangle 26">
            <a:extLst>
              <a:ext uri="{FF2B5EF4-FFF2-40B4-BE49-F238E27FC236}">
                <a16:creationId xmlns:a16="http://schemas.microsoft.com/office/drawing/2014/main" id="{180D61CB-DCA5-482D-A0F7-9DD5E3174B11}"/>
              </a:ext>
            </a:extLst>
          </p:cNvPr>
          <p:cNvSpPr>
            <a:spLocks noChangeArrowheads="1"/>
          </p:cNvSpPr>
          <p:nvPr/>
        </p:nvSpPr>
        <p:spPr bwMode="auto">
          <a:xfrm>
            <a:off x="352425" y="4679950"/>
            <a:ext cx="5765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After eight days, half the nuclei in a sample of iodine-131 will have decayed. </a:t>
            </a:r>
            <a:br>
              <a:rPr lang="en-GB" altLang="en-US" dirty="0"/>
            </a:br>
            <a:r>
              <a:rPr lang="en-GB" altLang="en-US" dirty="0"/>
              <a:t>Eight days later half the remaining </a:t>
            </a:r>
            <a:br>
              <a:rPr lang="en-GB" altLang="en-US" dirty="0"/>
            </a:br>
            <a:r>
              <a:rPr lang="en-GB" altLang="en-US" dirty="0"/>
              <a:t>nuclei will have decayed, and so on.</a:t>
            </a:r>
          </a:p>
        </p:txBody>
      </p:sp>
      <p:pic>
        <p:nvPicPr>
          <p:cNvPr id="8203" name="Picture 30" descr="HL_radioactivesymbol">
            <a:extLst>
              <a:ext uri="{FF2B5EF4-FFF2-40B4-BE49-F238E27FC236}">
                <a16:creationId xmlns:a16="http://schemas.microsoft.com/office/drawing/2014/main" id="{1FB62C9E-783E-40B0-B456-5B87386E4F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5213" y="3789363"/>
            <a:ext cx="2341562" cy="238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Picture1.jpg">
            <a:extLst>
              <a:ext uri="{FF2B5EF4-FFF2-40B4-BE49-F238E27FC236}">
                <a16:creationId xmlns:a16="http://schemas.microsoft.com/office/drawing/2014/main" id="{3EF3DFC9-510A-441E-9258-660D2B20CA7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9575" y="2876550"/>
            <a:ext cx="79375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 descr="notes_icon">
            <a:extLst>
              <a:ext uri="{FF2B5EF4-FFF2-40B4-BE49-F238E27FC236}">
                <a16:creationId xmlns:a16="http://schemas.microsoft.com/office/drawing/2014/main" id="{75BAA4A9-AC12-4B82-BA06-5B0FD3BEE750}"/>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pic>
        <p:nvPicPr>
          <p:cNvPr id="13" name="Picture 19">
            <a:hlinkClick r:id="" action="ppaction://hlinkshowjump?jump=nextslide"/>
            <a:extLst>
              <a:ext uri="{FF2B5EF4-FFF2-40B4-BE49-F238E27FC236}">
                <a16:creationId xmlns:a16="http://schemas.microsoft.com/office/drawing/2014/main" id="{67B1458C-8C39-423A-B645-346D8B30CEA4}"/>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8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898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20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898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84" grpId="0"/>
      <p:bldP spid="168985" grpId="0"/>
      <p:bldP spid="16898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34F6B261-6EE3-45D7-80A5-E81D587A7609}"/>
              </a:ext>
            </a:extLst>
          </p:cNvPr>
          <p:cNvSpPr>
            <a:spLocks noGrp="1" noChangeArrowheads="1"/>
          </p:cNvSpPr>
          <p:nvPr>
            <p:ph type="title"/>
          </p:nvPr>
        </p:nvSpPr>
        <p:spPr/>
        <p:txBody>
          <a:bodyPr/>
          <a:lstStyle/>
          <a:p>
            <a:pPr eaLnBrk="1" hangingPunct="1"/>
            <a:r>
              <a:rPr lang="en-GB" altLang="en-US" dirty="0"/>
              <a:t>Calculating half-life</a:t>
            </a:r>
          </a:p>
        </p:txBody>
      </p:sp>
      <p:pic>
        <p:nvPicPr>
          <p:cNvPr id="6" name="Picture 6" descr="flash_icon">
            <a:extLst>
              <a:ext uri="{FF2B5EF4-FFF2-40B4-BE49-F238E27FC236}">
                <a16:creationId xmlns:a16="http://schemas.microsoft.com/office/drawing/2014/main" id="{FF30D17E-B2EF-443D-95A1-E6D3F111835A}"/>
              </a:ext>
            </a:extLst>
          </p:cNvPr>
          <p:cNvPicPr>
            <a:picLocks noChangeAspect="1" noChangeArrowheads="1"/>
          </p:cNvPicPr>
          <p:nvPr/>
        </p:nvPicPr>
        <p:blipFill>
          <a:blip r:embed="rId5" cstate="print"/>
          <a:srcRect/>
          <a:stretch>
            <a:fillRect/>
          </a:stretch>
        </p:blipFill>
        <p:spPr bwMode="auto">
          <a:xfrm>
            <a:off x="8634413" y="115888"/>
            <a:ext cx="385762" cy="431800"/>
          </a:xfrm>
          <a:prstGeom prst="rect">
            <a:avLst/>
          </a:prstGeom>
          <a:noFill/>
          <a:ln w="9525">
            <a:noFill/>
            <a:miter lim="800000"/>
            <a:headEnd/>
            <a:tailEnd/>
          </a:ln>
        </p:spPr>
      </p:pic>
      <p:pic>
        <p:nvPicPr>
          <p:cNvPr id="7" name="Picture 19">
            <a:hlinkClick r:id="" action="ppaction://hlinkshowjump?jump=nextslide"/>
            <a:extLst>
              <a:ext uri="{FF2B5EF4-FFF2-40B4-BE49-F238E27FC236}">
                <a16:creationId xmlns:a16="http://schemas.microsoft.com/office/drawing/2014/main" id="{0204FA92-B1F8-4F2C-A71E-3AF88DA8FC14}"/>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9">
            <a:extLst>
              <a:ext uri="{FF2B5EF4-FFF2-40B4-BE49-F238E27FC236}">
                <a16:creationId xmlns:a16="http://schemas.microsoft.com/office/drawing/2014/main" id="{0F8FCBCF-E628-412E-BA91-E8EF1D59B4D0}"/>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175334" y="86520"/>
            <a:ext cx="442911" cy="51673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2076"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3106BB20-5550-4F30-9CAE-2A6906D47961}"/>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F027FDE-00F7-4A0D-8575-3D161559FD0A}"/>
              </a:ext>
            </a:extLst>
          </p:cNvPr>
          <p:cNvSpPr>
            <a:spLocks noGrp="1" noChangeArrowheads="1"/>
          </p:cNvSpPr>
          <p:nvPr>
            <p:ph type="title"/>
          </p:nvPr>
        </p:nvSpPr>
        <p:spPr/>
        <p:txBody>
          <a:bodyPr/>
          <a:lstStyle/>
          <a:p>
            <a:pPr eaLnBrk="1" hangingPunct="1"/>
            <a:r>
              <a:rPr lang="en-GB" altLang="en-US"/>
              <a:t>Dating a sample</a:t>
            </a:r>
          </a:p>
        </p:txBody>
      </p:sp>
      <p:sp>
        <p:nvSpPr>
          <p:cNvPr id="21508" name="Text Box 6">
            <a:extLst>
              <a:ext uri="{FF2B5EF4-FFF2-40B4-BE49-F238E27FC236}">
                <a16:creationId xmlns:a16="http://schemas.microsoft.com/office/drawing/2014/main" id="{BD3FFE2A-FCCB-4BFC-AB20-3D8D37CC82A1}"/>
              </a:ext>
            </a:extLst>
          </p:cNvPr>
          <p:cNvSpPr txBox="1">
            <a:spLocks noChangeArrowheads="1"/>
          </p:cNvSpPr>
          <p:nvPr/>
        </p:nvSpPr>
        <p:spPr bwMode="auto">
          <a:xfrm>
            <a:off x="352425" y="784225"/>
            <a:ext cx="7835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Half-life can be used to do many useful calculations.</a:t>
            </a:r>
          </a:p>
        </p:txBody>
      </p:sp>
      <p:sp>
        <p:nvSpPr>
          <p:cNvPr id="184327" name="Text Box 7">
            <a:extLst>
              <a:ext uri="{FF2B5EF4-FFF2-40B4-BE49-F238E27FC236}">
                <a16:creationId xmlns:a16="http://schemas.microsoft.com/office/drawing/2014/main" id="{25B24F43-1914-413B-8B4D-C5D1432B6BF0}"/>
              </a:ext>
            </a:extLst>
          </p:cNvPr>
          <p:cNvSpPr txBox="1">
            <a:spLocks noChangeArrowheads="1"/>
          </p:cNvSpPr>
          <p:nvPr/>
        </p:nvSpPr>
        <p:spPr bwMode="auto">
          <a:xfrm>
            <a:off x="352424" y="1325062"/>
            <a:ext cx="87915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For example, the half-life of </a:t>
            </a:r>
            <a:r>
              <a:rPr lang="en-GB" altLang="en-US" b="1" dirty="0">
                <a:solidFill>
                  <a:srgbClr val="286DA6"/>
                </a:solidFill>
              </a:rPr>
              <a:t>carbon-14</a:t>
            </a:r>
            <a:r>
              <a:rPr lang="en-GB" altLang="en-US" dirty="0"/>
              <a:t> is 5,700 years. If a fossil bone has an activity of 25 counts/s,</a:t>
            </a:r>
            <a:r>
              <a:rPr lang="en-GB" altLang="en-US" b="1" dirty="0"/>
              <a:t> </a:t>
            </a:r>
            <a:r>
              <a:rPr lang="en-GB" altLang="en-US" dirty="0"/>
              <a:t>and a bone from a living body has an activity of 200 counts/s, how old is the fossil?</a:t>
            </a:r>
          </a:p>
        </p:txBody>
      </p:sp>
      <p:sp>
        <p:nvSpPr>
          <p:cNvPr id="184328" name="Text Box 8">
            <a:extLst>
              <a:ext uri="{FF2B5EF4-FFF2-40B4-BE49-F238E27FC236}">
                <a16:creationId xmlns:a16="http://schemas.microsoft.com/office/drawing/2014/main" id="{063BACA4-EF43-4CD4-888B-5967414CF358}"/>
              </a:ext>
            </a:extLst>
          </p:cNvPr>
          <p:cNvSpPr txBox="1">
            <a:spLocks noChangeArrowheads="1"/>
          </p:cNvSpPr>
          <p:nvPr/>
        </p:nvSpPr>
        <p:spPr bwMode="auto">
          <a:xfrm>
            <a:off x="352425" y="2609028"/>
            <a:ext cx="57610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286DA6"/>
              </a:buClr>
              <a:buFont typeface="Wingdings" panose="05000000000000000000" pitchFamily="2" charset="2"/>
              <a:buChar char="l"/>
            </a:pPr>
            <a:r>
              <a:rPr lang="en-GB" altLang="en-US" dirty="0"/>
              <a:t>After one half-life, the activity will decrease by half to 100 counts/s.</a:t>
            </a:r>
          </a:p>
        </p:txBody>
      </p:sp>
      <p:sp>
        <p:nvSpPr>
          <p:cNvPr id="184329" name="Text Box 9">
            <a:extLst>
              <a:ext uri="{FF2B5EF4-FFF2-40B4-BE49-F238E27FC236}">
                <a16:creationId xmlns:a16="http://schemas.microsoft.com/office/drawing/2014/main" id="{69915377-2AA8-459C-8DD6-7855A1BD9921}"/>
              </a:ext>
            </a:extLst>
          </p:cNvPr>
          <p:cNvSpPr txBox="1">
            <a:spLocks noChangeArrowheads="1"/>
          </p:cNvSpPr>
          <p:nvPr/>
        </p:nvSpPr>
        <p:spPr bwMode="auto">
          <a:xfrm>
            <a:off x="352425" y="5351463"/>
            <a:ext cx="74707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286DA6"/>
              </a:buClr>
              <a:buFont typeface="Wingdings" panose="05000000000000000000" pitchFamily="2" charset="2"/>
              <a:buChar char="l"/>
            </a:pPr>
            <a:r>
              <a:rPr lang="en-GB" altLang="en-US" dirty="0"/>
              <a:t>Three half-lives of carbon-14 have passed, so </a:t>
            </a:r>
            <a:br>
              <a:rPr lang="en-GB" altLang="en-US" dirty="0"/>
            </a:br>
            <a:r>
              <a:rPr lang="en-GB" altLang="en-US" dirty="0"/>
              <a:t>3 </a:t>
            </a:r>
            <a:r>
              <a:rPr lang="en-GB" dirty="0"/>
              <a:t>×</a:t>
            </a:r>
            <a:r>
              <a:rPr lang="en-GB" altLang="en-US" dirty="0"/>
              <a:t> 5,700 years makes the fossil </a:t>
            </a:r>
            <a:r>
              <a:rPr lang="en-GB" altLang="en-US" b="1" dirty="0">
                <a:solidFill>
                  <a:srgbClr val="286DA6"/>
                </a:solidFill>
              </a:rPr>
              <a:t>17,100 years old</a:t>
            </a:r>
            <a:r>
              <a:rPr lang="en-GB" altLang="en-US" dirty="0"/>
              <a:t>. </a:t>
            </a:r>
          </a:p>
        </p:txBody>
      </p:sp>
      <p:sp>
        <p:nvSpPr>
          <p:cNvPr id="184330" name="Rectangle 10">
            <a:extLst>
              <a:ext uri="{FF2B5EF4-FFF2-40B4-BE49-F238E27FC236}">
                <a16:creationId xmlns:a16="http://schemas.microsoft.com/office/drawing/2014/main" id="{BADB5053-AFE9-472A-8DE0-9C6A0DE0AE5D}"/>
              </a:ext>
            </a:extLst>
          </p:cNvPr>
          <p:cNvSpPr>
            <a:spLocks noChangeArrowheads="1"/>
          </p:cNvSpPr>
          <p:nvPr/>
        </p:nvSpPr>
        <p:spPr bwMode="auto">
          <a:xfrm>
            <a:off x="352425" y="3522928"/>
            <a:ext cx="63452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286DA6"/>
              </a:buClr>
              <a:buFont typeface="Wingdings" panose="05000000000000000000" pitchFamily="2" charset="2"/>
              <a:buChar char="l"/>
            </a:pPr>
            <a:r>
              <a:rPr lang="en-GB" altLang="en-US" dirty="0"/>
              <a:t>After the second half-life, the activity decreases by half again to 50 counts/s.</a:t>
            </a:r>
          </a:p>
        </p:txBody>
      </p:sp>
      <p:sp>
        <p:nvSpPr>
          <p:cNvPr id="184331" name="Rectangle 11">
            <a:extLst>
              <a:ext uri="{FF2B5EF4-FFF2-40B4-BE49-F238E27FC236}">
                <a16:creationId xmlns:a16="http://schemas.microsoft.com/office/drawing/2014/main" id="{E02209DE-34A1-42EF-95DE-FC233D8CD2D3}"/>
              </a:ext>
            </a:extLst>
          </p:cNvPr>
          <p:cNvSpPr>
            <a:spLocks noChangeArrowheads="1"/>
          </p:cNvSpPr>
          <p:nvPr/>
        </p:nvSpPr>
        <p:spPr bwMode="auto">
          <a:xfrm>
            <a:off x="352425" y="4436827"/>
            <a:ext cx="662410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286DA6"/>
              </a:buClr>
              <a:buFont typeface="Wingdings" panose="05000000000000000000" pitchFamily="2" charset="2"/>
              <a:buChar char="l"/>
            </a:pPr>
            <a:r>
              <a:rPr lang="en-GB" altLang="en-US" dirty="0"/>
              <a:t>After the third half-life, the activity decreases to 25 counts/s.</a:t>
            </a:r>
            <a:endParaRPr lang="en-GB" altLang="en-US" b="1" dirty="0"/>
          </a:p>
        </p:txBody>
      </p:sp>
      <p:pic>
        <p:nvPicPr>
          <p:cNvPr id="184334" name="Picture 14" descr="HL_fossil">
            <a:extLst>
              <a:ext uri="{FF2B5EF4-FFF2-40B4-BE49-F238E27FC236}">
                <a16:creationId xmlns:a16="http://schemas.microsoft.com/office/drawing/2014/main" id="{678DBBAD-3ED8-4696-881B-3B4E4CF001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79892">
            <a:off x="5935514" y="2527152"/>
            <a:ext cx="2911357" cy="3552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9" descr="notes_icon">
            <a:extLst>
              <a:ext uri="{FF2B5EF4-FFF2-40B4-BE49-F238E27FC236}">
                <a16:creationId xmlns:a16="http://schemas.microsoft.com/office/drawing/2014/main" id="{E0379ED8-6D3F-4281-8D57-BD991E7702E7}"/>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pic>
        <p:nvPicPr>
          <p:cNvPr id="14" name="Picture 19">
            <a:hlinkClick r:id="" action="ppaction://hlinkshowjump?jump=nextslide"/>
            <a:extLst>
              <a:ext uri="{FF2B5EF4-FFF2-40B4-BE49-F238E27FC236}">
                <a16:creationId xmlns:a16="http://schemas.microsoft.com/office/drawing/2014/main" id="{CFD69043-7347-4D54-A7E5-E92B8EA527C2}"/>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6" name="Picture 9">
            <a:extLst>
              <a:ext uri="{FF2B5EF4-FFF2-40B4-BE49-F238E27FC236}">
                <a16:creationId xmlns:a16="http://schemas.microsoft.com/office/drawing/2014/main" id="{0453E6D3-3DAC-446D-A41E-C111FD8ACEE2}"/>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3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432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433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433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43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7" grpId="0"/>
      <p:bldP spid="184328" grpId="0"/>
      <p:bldP spid="184329" grpId="0"/>
      <p:bldP spid="184330" grpId="0"/>
      <p:bldP spid="1843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AB1C9F24-7CD3-4E2B-88FD-82DD5DDDDECB}"/>
              </a:ext>
            </a:extLst>
          </p:cNvPr>
          <p:cNvSpPr>
            <a:spLocks noGrp="1" noChangeArrowheads="1"/>
          </p:cNvSpPr>
          <p:nvPr>
            <p:ph type="title"/>
          </p:nvPr>
        </p:nvSpPr>
        <p:spPr/>
        <p:txBody>
          <a:bodyPr/>
          <a:lstStyle/>
          <a:p>
            <a:pPr eaLnBrk="1" hangingPunct="1"/>
            <a:r>
              <a:rPr lang="en-GB" altLang="en-US" dirty="0"/>
              <a:t>Carbon dating</a:t>
            </a:r>
          </a:p>
        </p:txBody>
      </p:sp>
      <p:pic>
        <p:nvPicPr>
          <p:cNvPr id="6" name="Picture 6" descr="flash_icon">
            <a:extLst>
              <a:ext uri="{FF2B5EF4-FFF2-40B4-BE49-F238E27FC236}">
                <a16:creationId xmlns:a16="http://schemas.microsoft.com/office/drawing/2014/main" id="{B7F1A3CF-49C0-439D-80D1-5FE1FACBF3BE}"/>
              </a:ext>
            </a:extLst>
          </p:cNvPr>
          <p:cNvPicPr>
            <a:picLocks noChangeAspect="1" noChangeArrowheads="1"/>
          </p:cNvPicPr>
          <p:nvPr/>
        </p:nvPicPr>
        <p:blipFill>
          <a:blip r:embed="rId5" cstate="print"/>
          <a:srcRect/>
          <a:stretch>
            <a:fillRect/>
          </a:stretch>
        </p:blipFill>
        <p:spPr bwMode="auto">
          <a:xfrm>
            <a:off x="8634413" y="115888"/>
            <a:ext cx="385762" cy="431800"/>
          </a:xfrm>
          <a:prstGeom prst="rect">
            <a:avLst/>
          </a:prstGeom>
          <a:noFill/>
          <a:ln w="9525">
            <a:noFill/>
            <a:miter lim="800000"/>
            <a:headEnd/>
            <a:tailEnd/>
          </a:ln>
        </p:spPr>
      </p:pic>
      <p:pic>
        <p:nvPicPr>
          <p:cNvPr id="7" name="Picture 19">
            <a:hlinkClick r:id="" action="ppaction://hlinkshowjump?jump=nextslide"/>
            <a:extLst>
              <a:ext uri="{FF2B5EF4-FFF2-40B4-BE49-F238E27FC236}">
                <a16:creationId xmlns:a16="http://schemas.microsoft.com/office/drawing/2014/main" id="{0EA8A1C6-D5BE-472A-962F-24913CEC5F28}"/>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9">
            <a:extLst>
              <a:ext uri="{FF2B5EF4-FFF2-40B4-BE49-F238E27FC236}">
                <a16:creationId xmlns:a16="http://schemas.microsoft.com/office/drawing/2014/main" id="{DE677FC1-B81F-4098-94C8-FB0522011831}"/>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175334" y="86520"/>
            <a:ext cx="442911" cy="51673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3100"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090D0E16-76AD-4B1C-836D-646C8661BFDB}"/>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0AAE8856-333B-443D-A8AF-A1CEF4672CC0}"/>
              </a:ext>
            </a:extLst>
          </p:cNvPr>
          <p:cNvSpPr>
            <a:spLocks noGrp="1" noChangeArrowheads="1"/>
          </p:cNvSpPr>
          <p:nvPr>
            <p:ph type="title"/>
          </p:nvPr>
        </p:nvSpPr>
        <p:spPr/>
        <p:txBody>
          <a:bodyPr/>
          <a:lstStyle/>
          <a:p>
            <a:pPr eaLnBrk="1" hangingPunct="1"/>
            <a:r>
              <a:rPr lang="en-GB" altLang="en-US" dirty="0"/>
              <a:t>Half-life calculations</a:t>
            </a:r>
          </a:p>
        </p:txBody>
      </p:sp>
      <p:pic>
        <p:nvPicPr>
          <p:cNvPr id="7" name="Picture 19">
            <a:hlinkClick r:id="" action="ppaction://hlinkshowjump?jump=nextslide"/>
            <a:extLst>
              <a:ext uri="{FF2B5EF4-FFF2-40B4-BE49-F238E27FC236}">
                <a16:creationId xmlns:a16="http://schemas.microsoft.com/office/drawing/2014/main" id="{C45438ED-CF2B-4AF4-9FB8-45931CB7C536}"/>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6" descr="flash_icon">
            <a:extLst>
              <a:ext uri="{FF2B5EF4-FFF2-40B4-BE49-F238E27FC236}">
                <a16:creationId xmlns:a16="http://schemas.microsoft.com/office/drawing/2014/main" id="{BB1802DC-4E22-4156-A609-9139D43D8D93}"/>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9" name="Picture 9">
            <a:extLst>
              <a:ext uri="{FF2B5EF4-FFF2-40B4-BE49-F238E27FC236}">
                <a16:creationId xmlns:a16="http://schemas.microsoft.com/office/drawing/2014/main" id="{56C69A82-202B-48C5-A823-37E1D3AEBD11}"/>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175334" y="86520"/>
            <a:ext cx="442911" cy="51673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4125"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F1A54C15-20D3-43C5-BB86-450C4B147FA0}"/>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HD:Users:victoriablackburn:Desktop:master.ppt</Template>
  <TotalTime>14530</TotalTime>
  <Words>1180</Words>
  <Application>Microsoft Office PowerPoint</Application>
  <PresentationFormat>On-screen Show (4:3)</PresentationFormat>
  <Paragraphs>119</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Wingdings</vt:lpstr>
      <vt:lpstr>Arial</vt:lpstr>
      <vt:lpstr>Wingdings 2</vt:lpstr>
      <vt:lpstr>1_Default Design</vt:lpstr>
      <vt:lpstr>8_Default Design</vt:lpstr>
      <vt:lpstr>Half-life</vt:lpstr>
      <vt:lpstr>Information</vt:lpstr>
      <vt:lpstr>Activity of an isotope</vt:lpstr>
      <vt:lpstr>Decreasing radioactivity</vt:lpstr>
      <vt:lpstr>What is half-life?</vt:lpstr>
      <vt:lpstr>Calculating half-life</vt:lpstr>
      <vt:lpstr>Dating a sample</vt:lpstr>
      <vt:lpstr>Carbon dating</vt:lpstr>
      <vt:lpstr>Half-life calculations</vt:lpstr>
      <vt:lpstr>Net decline</vt:lpstr>
      <vt:lpstr>Calculating net decline as a ratio</vt:lpstr>
      <vt:lpstr>Lengths of half-lives</vt:lpstr>
      <vt:lpstr>Nuclear waste</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Half-life</dc:title>
  <dc:subject>Boardworks High School Physical Science</dc:subject>
  <dc:creator>Boardworks</dc:creator>
  <cp:lastModifiedBy>Tim Crilly</cp:lastModifiedBy>
  <cp:revision>544</cp:revision>
  <dcterms:created xsi:type="dcterms:W3CDTF">2003-10-06T13:07:42Z</dcterms:created>
  <dcterms:modified xsi:type="dcterms:W3CDTF">2019-01-31T15:30:23Z</dcterms:modified>
</cp:coreProperties>
</file>