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567" r:id="rId1"/>
    <p:sldMasterId id="2147485582" r:id="rId2"/>
  </p:sldMasterIdLst>
  <p:notesMasterIdLst>
    <p:notesMasterId r:id="rId24"/>
  </p:notesMasterIdLst>
  <p:handoutMasterIdLst>
    <p:handoutMasterId r:id="rId25"/>
  </p:handoutMasterIdLst>
  <p:sldIdLst>
    <p:sldId id="430" r:id="rId3"/>
    <p:sldId id="527" r:id="rId4"/>
    <p:sldId id="484" r:id="rId5"/>
    <p:sldId id="489" r:id="rId6"/>
    <p:sldId id="512" r:id="rId7"/>
    <p:sldId id="495" r:id="rId8"/>
    <p:sldId id="496" r:id="rId9"/>
    <p:sldId id="497" r:id="rId10"/>
    <p:sldId id="499" r:id="rId11"/>
    <p:sldId id="500" r:id="rId12"/>
    <p:sldId id="501" r:id="rId13"/>
    <p:sldId id="502" r:id="rId14"/>
    <p:sldId id="503" r:id="rId15"/>
    <p:sldId id="504" r:id="rId16"/>
    <p:sldId id="506" r:id="rId17"/>
    <p:sldId id="507" r:id="rId18"/>
    <p:sldId id="488" r:id="rId19"/>
    <p:sldId id="487" r:id="rId20"/>
    <p:sldId id="486" r:id="rId21"/>
    <p:sldId id="528" r:id="rId22"/>
    <p:sldId id="490" r:id="rId23"/>
  </p:sldIdLst>
  <p:sldSz cx="9144000" cy="6858000" type="screen4x3"/>
  <p:notesSz cx="6858000" cy="9296400"/>
  <p:embeddedFontLst>
    <p:embeddedFont>
      <p:font typeface="Helvetica" panose="020B0604020202020204" pitchFamily="34" charset="0"/>
      <p:regular r:id="rId26"/>
      <p:bold r:id="rId27"/>
      <p:italic r:id="rId28"/>
      <p:boldItalic r:id="rId29"/>
    </p:embeddedFon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286DA6"/>
    <a:srgbClr val="CC0099"/>
    <a:srgbClr val="33CC33"/>
    <a:srgbClr val="009900"/>
    <a:srgbClr val="010066"/>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8" d="100"/>
          <a:sy n="88" d="100"/>
        </p:scale>
        <p:origin x="528" y="84"/>
      </p:cViewPr>
      <p:guideLst>
        <p:guide orient="horz" pos="497"/>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37B60A2-1454-4A9D-BE3A-662B12EE7DC5}"/>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B525E6C-57D8-4709-B0CD-F0AC95F735C2}" type="slidenum">
              <a:rPr lang="en-GB" altLang="en-US"/>
              <a:pPr/>
              <a:t>‹#›</a:t>
            </a:fld>
            <a:endParaRPr lang="en-GB" altLang="en-US"/>
          </a:p>
        </p:txBody>
      </p:sp>
      <p:sp>
        <p:nvSpPr>
          <p:cNvPr id="5" name="Rectangle 7">
            <a:extLst>
              <a:ext uri="{FF2B5EF4-FFF2-40B4-BE49-F238E27FC236}">
                <a16:creationId xmlns:a16="http://schemas.microsoft.com/office/drawing/2014/main" id="{5E3FC897-F28B-4071-921C-CF5DD4D03D1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0AD7A9B0-E241-4A46-8FC5-9013F40CED6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09115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F2251B7F-ECF7-4FF9-AB8A-54879E941EF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5658D8C-981A-4449-BD19-7294684772E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DEC369F-78F1-4635-B13B-29D8BD6B80F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D1D7E43-BEFF-4CAD-A608-59A4438BD79C}" type="slidenum">
              <a:rPr lang="en-US" altLang="en-US"/>
              <a:pPr/>
              <a:t>‹#›</a:t>
            </a:fld>
            <a:endParaRPr lang="en-US" altLang="en-US"/>
          </a:p>
        </p:txBody>
      </p:sp>
      <p:sp>
        <p:nvSpPr>
          <p:cNvPr id="7" name="Rectangle 7">
            <a:extLst>
              <a:ext uri="{FF2B5EF4-FFF2-40B4-BE49-F238E27FC236}">
                <a16:creationId xmlns:a16="http://schemas.microsoft.com/office/drawing/2014/main" id="{D3575C5F-9018-41C5-B827-4C0DF860C7F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F9865017-945C-40F6-9C85-F462BEB2E81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37620562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7198E978-AEE8-4B52-A631-8CDB5FB5FCB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24DF002-FD91-4334-8B22-5A2C630FA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850282-A082-40F3-8D4A-0B271BC54EBD}"/>
              </a:ext>
            </a:extLst>
          </p:cNvPr>
          <p:cNvSpPr>
            <a:spLocks noGrp="1"/>
          </p:cNvSpPr>
          <p:nvPr>
            <p:ph type="sldNum" sz="quarter" idx="10"/>
          </p:nvPr>
        </p:nvSpPr>
        <p:spPr/>
        <p:txBody>
          <a:bodyPr/>
          <a:lstStyle/>
          <a:p>
            <a:fld id="{BD1D7E43-BEFF-4CAD-A608-59A4438BD79C}"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0289F16-02A5-47C8-AA34-3FF669AC40E2}"/>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8533B69F-7086-453F-B584-D36469E03D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skin cells producing melanin are called melanocytes. Melanin absorbs UV and prevents damage to DNA.</a:t>
            </a:r>
          </a:p>
          <a:p>
            <a:endParaRPr lang="en-GB" altLang="en-US" dirty="0">
              <a:latin typeface="Arial" panose="020B0604020202020204" pitchFamily="34" charset="0"/>
            </a:endParaRPr>
          </a:p>
          <a:p>
            <a:r>
              <a:rPr lang="en-GB" altLang="en-US" dirty="0">
                <a:latin typeface="Arial" panose="020B0604020202020204" pitchFamily="34" charset="0"/>
              </a:rPr>
              <a:t>Factors that increase the risk for melanoma relating to UV exposure include having moles (more moles = higher risk), very fair skin (especially with fair/red hair and freckles) and being easily sunburnt.</a:t>
            </a:r>
            <a:r>
              <a:rPr lang="en-GB" altLang="en-US" b="1" dirty="0">
                <a:latin typeface="Arial" panose="020B0604020202020204" pitchFamily="34" charset="0"/>
              </a:rPr>
              <a:t>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Martin </a:t>
            </a:r>
            <a:r>
              <a:rPr lang="en-GB" altLang="en-US" dirty="0" err="1">
                <a:latin typeface="Arial" panose="020B0604020202020204" pitchFamily="34" charset="0"/>
              </a:rPr>
              <a:t>Allinger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C19D415-3FD9-4A07-B0E7-DEF828C76777}"/>
              </a:ext>
            </a:extLst>
          </p:cNvPr>
          <p:cNvSpPr>
            <a:spLocks noGrp="1"/>
          </p:cNvSpPr>
          <p:nvPr>
            <p:ph type="sldNum" sz="quarter" idx="10"/>
          </p:nvPr>
        </p:nvSpPr>
        <p:spPr/>
        <p:txBody>
          <a:bodyPr/>
          <a:lstStyle/>
          <a:p>
            <a:fld id="{BD1D7E43-BEFF-4CAD-A608-59A4438BD79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304A0172-9480-4F08-B757-377C9DDBB9C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5E48EB3-EC85-46B0-AC4F-362801FB83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 suntan is the result of skins cells producing extra melanin.</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photos.com 2018</a:t>
            </a:r>
          </a:p>
        </p:txBody>
      </p:sp>
      <p:sp>
        <p:nvSpPr>
          <p:cNvPr id="2" name="Slide Number Placeholder 1">
            <a:extLst>
              <a:ext uri="{FF2B5EF4-FFF2-40B4-BE49-F238E27FC236}">
                <a16:creationId xmlns:a16="http://schemas.microsoft.com/office/drawing/2014/main" id="{6E9DB4F3-6619-425A-9F29-BC26F13FF7FF}"/>
              </a:ext>
            </a:extLst>
          </p:cNvPr>
          <p:cNvSpPr>
            <a:spLocks noGrp="1"/>
          </p:cNvSpPr>
          <p:nvPr>
            <p:ph type="sldNum" sz="quarter" idx="10"/>
          </p:nvPr>
        </p:nvSpPr>
        <p:spPr/>
        <p:txBody>
          <a:bodyPr/>
          <a:lstStyle/>
          <a:p>
            <a:fld id="{BD1D7E43-BEFF-4CAD-A608-59A4438BD79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F5324B50-A1F5-4A9E-9FE5-B3636083D79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58E4F02-846D-4D08-810C-33C6ABC568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Sunscreen absorbs UV radiation whereas sunblock physically blocks it, usually with the ingredients titanium dioxide or zinc oxide. </a:t>
            </a:r>
          </a:p>
        </p:txBody>
      </p:sp>
      <p:sp>
        <p:nvSpPr>
          <p:cNvPr id="2" name="Slide Number Placeholder 1">
            <a:extLst>
              <a:ext uri="{FF2B5EF4-FFF2-40B4-BE49-F238E27FC236}">
                <a16:creationId xmlns:a16="http://schemas.microsoft.com/office/drawing/2014/main" id="{5E30E6C9-8EC2-4EBA-8C79-5A1E2D456CDB}"/>
              </a:ext>
            </a:extLst>
          </p:cNvPr>
          <p:cNvSpPr>
            <a:spLocks noGrp="1"/>
          </p:cNvSpPr>
          <p:nvPr>
            <p:ph type="sldNum" sz="quarter" idx="10"/>
          </p:nvPr>
        </p:nvSpPr>
        <p:spPr/>
        <p:txBody>
          <a:bodyPr/>
          <a:lstStyle/>
          <a:p>
            <a:fld id="{BD1D7E43-BEFF-4CAD-A608-59A4438BD79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3405AA2-BA60-43D0-B2C1-B0E6F31F2CA5}"/>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59EB6A3D-4577-4441-90D9-67C2FD88DD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103C1EF6-8A26-4914-B0FB-C5AF6084FC2D}"/>
              </a:ext>
            </a:extLst>
          </p:cNvPr>
          <p:cNvSpPr>
            <a:spLocks noGrp="1"/>
          </p:cNvSpPr>
          <p:nvPr>
            <p:ph type="sldNum" sz="quarter" idx="10"/>
          </p:nvPr>
        </p:nvSpPr>
        <p:spPr/>
        <p:txBody>
          <a:bodyPr/>
          <a:lstStyle/>
          <a:p>
            <a:fld id="{BD1D7E43-BEFF-4CAD-A608-59A4438BD79C}"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1290B68-9758-46FD-9223-06F69FAE82D5}"/>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DE081DF-5C56-42B0-BC22-2452C7CB5E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asked to think about what factors might affect how accurate in reality the value “safe time in the sun” is. These might include the amount of sunscreen applied, how well it is rubbed in, whether it is wiped off through physical contact with clothes, etc.</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Hazards of Electromagnetic Waves</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The worksheet accompanying 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7C92BC0-6DF4-427F-8D99-1AE3659A5303}"/>
              </a:ext>
            </a:extLst>
          </p:cNvPr>
          <p:cNvSpPr>
            <a:spLocks noGrp="1"/>
          </p:cNvSpPr>
          <p:nvPr>
            <p:ph type="sldNum" sz="quarter" idx="10"/>
          </p:nvPr>
        </p:nvSpPr>
        <p:spPr/>
        <p:txBody>
          <a:bodyPr/>
          <a:lstStyle/>
          <a:p>
            <a:fld id="{BD1D7E43-BEFF-4CAD-A608-59A4438BD79C}"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3190C10D-85F9-4BE1-9C52-EA2299742C0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804FC6-3A97-40B0-8361-F7F08804E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voting activity enables the individual opinions of the class to be represented graphically. It could be used at a start of a topic, then repeated as a summary activity to see if students’ opinions have changed after learning the relevant material.</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D8A72562-6EC3-423E-9577-C95C4BC1E256}"/>
              </a:ext>
            </a:extLst>
          </p:cNvPr>
          <p:cNvSpPr>
            <a:spLocks noGrp="1"/>
          </p:cNvSpPr>
          <p:nvPr>
            <p:ph type="sldNum" sz="quarter" idx="10"/>
          </p:nvPr>
        </p:nvSpPr>
        <p:spPr/>
        <p:txBody>
          <a:bodyPr/>
          <a:lstStyle/>
          <a:p>
            <a:fld id="{BD1D7E43-BEFF-4CAD-A608-59A4438BD79C}"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E040B2D2-469D-4E11-95A6-C0169653DA1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D2ED9E02-3C07-40D0-9FAD-5BB092269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fact-or-opinion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ultraviolet waves,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886A0425-EA73-45E6-A067-24D051843519}"/>
              </a:ext>
            </a:extLst>
          </p:cNvPr>
          <p:cNvSpPr>
            <a:spLocks noGrp="1"/>
          </p:cNvSpPr>
          <p:nvPr>
            <p:ph type="sldNum" sz="quarter" idx="10"/>
          </p:nvPr>
        </p:nvSpPr>
        <p:spPr/>
        <p:txBody>
          <a:bodyPr/>
          <a:lstStyle/>
          <a:p>
            <a:fld id="{BD1D7E43-BEFF-4CAD-A608-59A4438BD79C}"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DBE6A8AD-296B-45AD-B668-544552DE991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892AEAD-ED43-4617-AA19-36015E743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Grant Blakeman, shutterstock.com 2018</a:t>
            </a:r>
          </a:p>
        </p:txBody>
      </p:sp>
      <p:sp>
        <p:nvSpPr>
          <p:cNvPr id="2" name="Slide Number Placeholder 1">
            <a:extLst>
              <a:ext uri="{FF2B5EF4-FFF2-40B4-BE49-F238E27FC236}">
                <a16:creationId xmlns:a16="http://schemas.microsoft.com/office/drawing/2014/main" id="{477D3D0A-525F-4A09-8698-106B5A94433A}"/>
              </a:ext>
            </a:extLst>
          </p:cNvPr>
          <p:cNvSpPr>
            <a:spLocks noGrp="1"/>
          </p:cNvSpPr>
          <p:nvPr>
            <p:ph type="sldNum" sz="quarter" idx="10"/>
          </p:nvPr>
        </p:nvSpPr>
        <p:spPr/>
        <p:txBody>
          <a:bodyPr/>
          <a:lstStyle/>
          <a:p>
            <a:fld id="{BD1D7E43-BEFF-4CAD-A608-59A4438BD79C}"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15A22B6F-9C3C-47E3-BC79-01644621082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9F14FEC-4A2B-462B-A687-FD8D9BBE1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feet © Monkey Business Images, grill © </a:t>
            </a:r>
            <a:r>
              <a:rPr lang="en-GB" altLang="en-US" dirty="0" err="1">
                <a:latin typeface="Arial" panose="020B0604020202020204" pitchFamily="34" charset="0"/>
              </a:rPr>
              <a:t>BKingFoto</a:t>
            </a:r>
            <a:r>
              <a:rPr lang="en-GB"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161D11E8-0790-45B1-827F-8F587D199710}"/>
              </a:ext>
            </a:extLst>
          </p:cNvPr>
          <p:cNvSpPr>
            <a:spLocks noGrp="1"/>
          </p:cNvSpPr>
          <p:nvPr>
            <p:ph type="sldNum" sz="quarter" idx="10"/>
          </p:nvPr>
        </p:nvSpPr>
        <p:spPr/>
        <p:txBody>
          <a:bodyPr/>
          <a:lstStyle/>
          <a:p>
            <a:fld id="{BD1D7E43-BEFF-4CAD-A608-59A4438BD79C}"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D2B7B3C6-9A48-4FB9-AEDA-EE7FE46115B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842BF4B-07F4-4271-BF94-BDDA9C1E1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Bork, shutterstock.com 2018</a:t>
            </a:r>
          </a:p>
        </p:txBody>
      </p:sp>
      <p:sp>
        <p:nvSpPr>
          <p:cNvPr id="2" name="Slide Number Placeholder 1">
            <a:extLst>
              <a:ext uri="{FF2B5EF4-FFF2-40B4-BE49-F238E27FC236}">
                <a16:creationId xmlns:a16="http://schemas.microsoft.com/office/drawing/2014/main" id="{0D94B853-7053-4D52-90FB-108B0EB2518D}"/>
              </a:ext>
            </a:extLst>
          </p:cNvPr>
          <p:cNvSpPr>
            <a:spLocks noGrp="1"/>
          </p:cNvSpPr>
          <p:nvPr>
            <p:ph type="sldNum" sz="quarter" idx="10"/>
          </p:nvPr>
        </p:nvSpPr>
        <p:spPr/>
        <p:txBody>
          <a:bodyPr/>
          <a:lstStyle/>
          <a:p>
            <a:fld id="{BD1D7E43-BEFF-4CAD-A608-59A4438BD79C}"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38BBD89-00EA-4520-B65E-CE961555B13A}"/>
              </a:ext>
            </a:extLst>
          </p:cNvPr>
          <p:cNvSpPr>
            <a:spLocks noGrp="1"/>
          </p:cNvSpPr>
          <p:nvPr>
            <p:ph type="sldNum" sz="quarter" idx="10"/>
          </p:nvPr>
        </p:nvSpPr>
        <p:spPr/>
        <p:txBody>
          <a:bodyPr/>
          <a:lstStyle/>
          <a:p>
            <a:fld id="{BD1D7E43-BEFF-4CAD-A608-59A4438BD79C}" type="slidenum">
              <a:rPr lang="en-US" altLang="en-US" smtClean="0"/>
              <a:pPr/>
              <a:t>2</a:t>
            </a:fld>
            <a:endParaRPr lang="en-US" altLang="en-US"/>
          </a:p>
        </p:txBody>
      </p:sp>
    </p:spTree>
    <p:extLst>
      <p:ext uri="{BB962C8B-B14F-4D97-AF65-F5344CB8AC3E}">
        <p14:creationId xmlns:p14="http://schemas.microsoft.com/office/powerpoint/2010/main" val="312330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DBE6A8AD-296B-45AD-B668-544552DE991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892AEAD-ED43-4617-AA19-36015E743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Some students will need support in order to access this activity. It may be helpful to provide a pack of published materials for students to use in which scientific and technical texts have been adapted for student use.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endParaRPr lang="en-GB" dirty="0">
              <a:effectLst/>
            </a:endParaRP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Evaluate the validity and reliability of and/or synthesize multiple claims, methods, and/or designs that appear in scientific and technical texts or media reports, verifying the data when possible.</a:t>
            </a:r>
            <a:endParaRPr lang="en-GB" dirty="0">
              <a:effectLst/>
            </a:endParaRPr>
          </a:p>
        </p:txBody>
      </p:sp>
      <p:sp>
        <p:nvSpPr>
          <p:cNvPr id="2" name="Slide Number Placeholder 1">
            <a:extLst>
              <a:ext uri="{FF2B5EF4-FFF2-40B4-BE49-F238E27FC236}">
                <a16:creationId xmlns:a16="http://schemas.microsoft.com/office/drawing/2014/main" id="{FDA8E8D3-123E-4C57-BACE-E73CDDC26BDF}"/>
              </a:ext>
            </a:extLst>
          </p:cNvPr>
          <p:cNvSpPr>
            <a:spLocks noGrp="1"/>
          </p:cNvSpPr>
          <p:nvPr>
            <p:ph type="sldNum" sz="quarter" idx="10"/>
          </p:nvPr>
        </p:nvSpPr>
        <p:spPr/>
        <p:txBody>
          <a:bodyPr/>
          <a:lstStyle/>
          <a:p>
            <a:fld id="{BD1D7E43-BEFF-4CAD-A608-59A4438BD79C}" type="slidenum">
              <a:rPr lang="en-US" altLang="en-US" smtClean="0"/>
              <a:pPr/>
              <a:t>20</a:t>
            </a:fld>
            <a:endParaRPr lang="en-US" altLang="en-US"/>
          </a:p>
        </p:txBody>
      </p:sp>
    </p:spTree>
    <p:extLst>
      <p:ext uri="{BB962C8B-B14F-4D97-AF65-F5344CB8AC3E}">
        <p14:creationId xmlns:p14="http://schemas.microsoft.com/office/powerpoint/2010/main" val="304467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88A3C2D2-514D-43B8-92C4-0B13056560D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F956530-0878-43EC-843B-3218357CB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electromagnetic waves and how they affect living tissues.</a:t>
            </a:r>
          </a:p>
        </p:txBody>
      </p:sp>
      <p:sp>
        <p:nvSpPr>
          <p:cNvPr id="2" name="Slide Number Placeholder 1">
            <a:extLst>
              <a:ext uri="{FF2B5EF4-FFF2-40B4-BE49-F238E27FC236}">
                <a16:creationId xmlns:a16="http://schemas.microsoft.com/office/drawing/2014/main" id="{5EE4D416-85E2-4F2A-AF82-19F9F36718E3}"/>
              </a:ext>
            </a:extLst>
          </p:cNvPr>
          <p:cNvSpPr>
            <a:spLocks noGrp="1"/>
          </p:cNvSpPr>
          <p:nvPr>
            <p:ph type="sldNum" sz="quarter" idx="10"/>
          </p:nvPr>
        </p:nvSpPr>
        <p:spPr/>
        <p:txBody>
          <a:bodyPr/>
          <a:lstStyle/>
          <a:p>
            <a:fld id="{BD1D7E43-BEFF-4CAD-A608-59A4438BD79C}"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EEA4E699-96D2-4FA8-94AB-AE7B7552BA0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C2045B7-C32D-4C94-A8CA-154276AAD4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AC2701-2158-45E0-B7F6-6561AC226DF7}"/>
              </a:ext>
            </a:extLst>
          </p:cNvPr>
          <p:cNvSpPr>
            <a:spLocks noGrp="1"/>
          </p:cNvSpPr>
          <p:nvPr>
            <p:ph type="sldNum" sz="quarter" idx="10"/>
          </p:nvPr>
        </p:nvSpPr>
        <p:spPr/>
        <p:txBody>
          <a:bodyPr/>
          <a:lstStyle/>
          <a:p>
            <a:fld id="{BD1D7E43-BEFF-4CAD-A608-59A4438BD79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9A6C8F10-5080-40BF-8334-87A5BA64556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6B6FC2D-D98E-4F77-B302-E95064F65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84A852-8C7A-4640-B75E-15A21329BB09}"/>
              </a:ext>
            </a:extLst>
          </p:cNvPr>
          <p:cNvSpPr>
            <a:spLocks noGrp="1"/>
          </p:cNvSpPr>
          <p:nvPr>
            <p:ph type="sldNum" sz="quarter" idx="10"/>
          </p:nvPr>
        </p:nvSpPr>
        <p:spPr>
          <a:xfrm>
            <a:off x="3886200" y="8831580"/>
            <a:ext cx="2971800" cy="464820"/>
          </a:xfrm>
        </p:spPr>
        <p:txBody>
          <a:bodyPr/>
          <a:lstStyle/>
          <a:p>
            <a:fld id="{BD1D7E43-BEFF-4CAD-A608-59A4438BD79C}"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D9FC7A65-B668-440A-B08B-928C65D9DF0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2AE4F7C-52FB-4FE9-B576-8FF765F82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27B2319-4009-4B09-806D-3EFE4A578A96}"/>
              </a:ext>
            </a:extLst>
          </p:cNvPr>
          <p:cNvSpPr>
            <a:spLocks noGrp="1"/>
          </p:cNvSpPr>
          <p:nvPr>
            <p:ph type="sldNum" sz="quarter" idx="10"/>
          </p:nvPr>
        </p:nvSpPr>
        <p:spPr/>
        <p:txBody>
          <a:bodyPr/>
          <a:lstStyle/>
          <a:p>
            <a:fld id="{BD1D7E43-BEFF-4CAD-A608-59A4438BD79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3FA365BF-D277-447B-ADA2-1346AB15BF8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01FB2E9-4613-46E8-AA00-42C27D25C6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three-part animated sequence illustrates the effects of X-­rays and gamma rays on living tissues. While viewing the animation, it should be highlighted that exposure to high levels of X-­rays/gamma rays can be harmful.</a:t>
            </a:r>
          </a:p>
        </p:txBody>
      </p:sp>
      <p:sp>
        <p:nvSpPr>
          <p:cNvPr id="2" name="Slide Number Placeholder 1">
            <a:extLst>
              <a:ext uri="{FF2B5EF4-FFF2-40B4-BE49-F238E27FC236}">
                <a16:creationId xmlns:a16="http://schemas.microsoft.com/office/drawing/2014/main" id="{7AD651C0-02E0-4614-A8A4-59E835BAA98C}"/>
              </a:ext>
            </a:extLst>
          </p:cNvPr>
          <p:cNvSpPr>
            <a:spLocks noGrp="1"/>
          </p:cNvSpPr>
          <p:nvPr>
            <p:ph type="sldNum" sz="quarter" idx="10"/>
          </p:nvPr>
        </p:nvSpPr>
        <p:spPr/>
        <p:txBody>
          <a:bodyPr/>
          <a:lstStyle/>
          <a:p>
            <a:fld id="{BD1D7E43-BEFF-4CAD-A608-59A4438BD79C}"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7031FFA-6CCE-4382-98D7-80649E863B8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820879E-AE9C-4047-8A21-3EF8152C75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photograph shows a radiographer setting up an X-­ray of a patient’s hand. Once set up, the radiographer will leave the room to take the X­-ray. The patient is wearing a lead apron to protect his organs from the X-­rays.</a:t>
            </a:r>
          </a:p>
          <a:p>
            <a:endParaRPr lang="en-GB" altLang="en-US" dirty="0">
              <a:latin typeface="Arial" panose="020B0604020202020204" pitchFamily="34" charset="0"/>
            </a:endParaRPr>
          </a:p>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Hazards of Electromagnetic Waves</a:t>
            </a:r>
            <a:r>
              <a:rPr lang="en-GB" altLang="en-US" dirty="0">
                <a:latin typeface="Arial" panose="020B0604020202020204" pitchFamily="34" charset="0"/>
              </a:rPr>
              <a:t>.</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James </a:t>
            </a:r>
            <a:r>
              <a:rPr lang="en-GB" altLang="en-US" dirty="0" err="1">
                <a:latin typeface="Arial" panose="020B0604020202020204" pitchFamily="34" charset="0"/>
              </a:rPr>
              <a:t>Steidl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90B5469-6B04-4CCB-8F9B-302128446781}"/>
              </a:ext>
            </a:extLst>
          </p:cNvPr>
          <p:cNvSpPr>
            <a:spLocks noGrp="1"/>
          </p:cNvSpPr>
          <p:nvPr>
            <p:ph type="sldNum" sz="quarter" idx="10"/>
          </p:nvPr>
        </p:nvSpPr>
        <p:spPr/>
        <p:txBody>
          <a:bodyPr/>
          <a:lstStyle/>
          <a:p>
            <a:fld id="{BD1D7E43-BEFF-4CAD-A608-59A4438BD79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B92CC27-4B7F-4D35-8E4E-F81E77335D1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F99E73A5-04D2-4D6B-BFC2-7AFDC6246F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Hazards of Electromagnetic Waves</a:t>
            </a:r>
            <a:r>
              <a:rPr lang="en-GB" altLang="en-US" dirty="0">
                <a:latin typeface="Arial" panose="020B0604020202020204" pitchFamily="34" charset="0"/>
              </a:rPr>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The worksheet accompanying 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D396D8F6-8BA8-424F-8051-FDF155EA6A4D}"/>
              </a:ext>
            </a:extLst>
          </p:cNvPr>
          <p:cNvSpPr>
            <a:spLocks noGrp="1"/>
          </p:cNvSpPr>
          <p:nvPr>
            <p:ph type="sldNum" sz="quarter" idx="10"/>
          </p:nvPr>
        </p:nvSpPr>
        <p:spPr/>
        <p:txBody>
          <a:bodyPr/>
          <a:lstStyle/>
          <a:p>
            <a:fld id="{BD1D7E43-BEFF-4CAD-A608-59A4438BD79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F84CA95E-6873-45A6-A4E3-AF538955A48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E37079F-1F2C-4B3B-96AB-63B838A1D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comosaydice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B21BEC8-826F-4004-BC88-081CFFFD3996}"/>
              </a:ext>
            </a:extLst>
          </p:cNvPr>
          <p:cNvSpPr>
            <a:spLocks noGrp="1"/>
          </p:cNvSpPr>
          <p:nvPr>
            <p:ph type="sldNum" sz="quarter" idx="10"/>
          </p:nvPr>
        </p:nvSpPr>
        <p:spPr/>
        <p:txBody>
          <a:bodyPr/>
          <a:lstStyle/>
          <a:p>
            <a:fld id="{BD1D7E43-BEFF-4CAD-A608-59A4438BD79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58257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5763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804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075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4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03061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00135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0026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9973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3951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615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159713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9542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4337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84312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04894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1552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30469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665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0102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0468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8841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0410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1843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6959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7717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252368561"/>
      </p:ext>
    </p:extLst>
  </p:cSld>
  <p:clrMap bg1="lt1" tx1="dk1" bg2="lt2" tx2="dk2" accent1="accent1" accent2="accent2" accent3="accent3" accent4="accent4" accent5="accent5" accent6="accent6" hlink="hlink" folHlink="folHlink"/>
  <p:sldLayoutIdLst>
    <p:sldLayoutId id="2147485568"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 id="2147485579" r:id="rId12"/>
    <p:sldLayoutId id="2147485580" r:id="rId13"/>
    <p:sldLayoutId id="214748558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061647729"/>
      </p:ext>
    </p:extLst>
  </p:cSld>
  <p:clrMap bg1="lt1" tx1="dk1" bg2="lt2" tx2="dk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 id="214748559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13.xml"/><Relationship Id="rId10" Type="http://schemas.openxmlformats.org/officeDocument/2006/relationships/image" Target="../media/image16.jpg"/><Relationship Id="rId4" Type="http://schemas.openxmlformats.org/officeDocument/2006/relationships/slideLayout" Target="../slideLayouts/slideLayout7.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5.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6.xml"/><Relationship Id="rId7"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notesSlide" Target="../notesSlides/notesSlide21.xml"/><Relationship Id="rId4" Type="http://schemas.openxmlformats.org/officeDocument/2006/relationships/slideLayout" Target="../slideLayouts/slideLayout20.xml"/><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image" Target="../media/image13.wmf"/><Relationship Id="rId5" Type="http://schemas.openxmlformats.org/officeDocument/2006/relationships/notesSlide" Target="../notesSlides/notesSlide8.xml"/><Relationship Id="rId10" Type="http://schemas.openxmlformats.org/officeDocument/2006/relationships/image" Target="../media/image16.jpg"/><Relationship Id="rId4" Type="http://schemas.openxmlformats.org/officeDocument/2006/relationships/slideLayout" Target="../slideLayouts/slideLayout7.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F3E0ABB4-223F-469C-9C59-44F98596AB24}"/>
              </a:ext>
            </a:extLst>
          </p:cNvPr>
          <p:cNvSpPr>
            <a:spLocks noGrp="1"/>
          </p:cNvSpPr>
          <p:nvPr>
            <p:ph type="title"/>
          </p:nvPr>
        </p:nvSpPr>
        <p:spPr>
          <a:xfrm>
            <a:off x="3519377" y="1187864"/>
            <a:ext cx="4699589" cy="3118321"/>
          </a:xfrm>
        </p:spPr>
        <p:txBody>
          <a:bodyPr/>
          <a:lstStyle/>
          <a:p>
            <a:r>
              <a:rPr lang="en-GB" altLang="en-US" sz="4000" dirty="0"/>
              <a:t>Hazards of </a:t>
            </a:r>
            <a:br>
              <a:rPr lang="en-GB" altLang="en-US" sz="4000" dirty="0"/>
            </a:br>
            <a:r>
              <a:rPr lang="en-GB" altLang="en-US" sz="4000" dirty="0"/>
              <a:t>Electromagnetic Waves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B267725-DEA2-4FCB-965F-AB762D67D7FF}"/>
              </a:ext>
            </a:extLst>
          </p:cNvPr>
          <p:cNvSpPr>
            <a:spLocks noGrp="1"/>
          </p:cNvSpPr>
          <p:nvPr>
            <p:ph type="title"/>
          </p:nvPr>
        </p:nvSpPr>
        <p:spPr/>
        <p:txBody>
          <a:bodyPr/>
          <a:lstStyle/>
          <a:p>
            <a:r>
              <a:rPr lang="en-GB" altLang="en-US"/>
              <a:t>Dark or fair skin?</a:t>
            </a:r>
          </a:p>
        </p:txBody>
      </p:sp>
      <p:sp>
        <p:nvSpPr>
          <p:cNvPr id="26627" name="TextBox 2">
            <a:extLst>
              <a:ext uri="{FF2B5EF4-FFF2-40B4-BE49-F238E27FC236}">
                <a16:creationId xmlns:a16="http://schemas.microsoft.com/office/drawing/2014/main" id="{9D587E58-2788-43E0-84D6-3C5614464A90}"/>
              </a:ext>
            </a:extLst>
          </p:cNvPr>
          <p:cNvSpPr txBox="1">
            <a:spLocks noChangeArrowheads="1"/>
          </p:cNvSpPr>
          <p:nvPr/>
        </p:nvSpPr>
        <p:spPr bwMode="auto">
          <a:xfrm>
            <a:off x="352425" y="773113"/>
            <a:ext cx="443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t>Dark skin contains more </a:t>
            </a:r>
            <a:r>
              <a:rPr lang="en-GB" altLang="en-US" b="1">
                <a:solidFill>
                  <a:srgbClr val="286DA6"/>
                </a:solidFill>
              </a:rPr>
              <a:t>melanin</a:t>
            </a:r>
            <a:r>
              <a:rPr lang="en-GB" altLang="en-US"/>
              <a:t> than light skin. Melanin is the body’s natural defence against UV radiation. </a:t>
            </a:r>
          </a:p>
        </p:txBody>
      </p:sp>
      <p:sp>
        <p:nvSpPr>
          <p:cNvPr id="30724" name="TextBox 3">
            <a:extLst>
              <a:ext uri="{FF2B5EF4-FFF2-40B4-BE49-F238E27FC236}">
                <a16:creationId xmlns:a16="http://schemas.microsoft.com/office/drawing/2014/main" id="{ED1DCC5A-90D9-4265-91CA-16DCEE2FF042}"/>
              </a:ext>
            </a:extLst>
          </p:cNvPr>
          <p:cNvSpPr txBox="1">
            <a:spLocks noChangeArrowheads="1"/>
          </p:cNvSpPr>
          <p:nvPr/>
        </p:nvSpPr>
        <p:spPr bwMode="auto">
          <a:xfrm>
            <a:off x="352425" y="2787650"/>
            <a:ext cx="3492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t>Melanin absorbs some of the UV before it can penetrate the top layers of the skin and damage cells underneath.</a:t>
            </a:r>
          </a:p>
        </p:txBody>
      </p:sp>
      <p:sp>
        <p:nvSpPr>
          <p:cNvPr id="30727" name="TextBox 6">
            <a:extLst>
              <a:ext uri="{FF2B5EF4-FFF2-40B4-BE49-F238E27FC236}">
                <a16:creationId xmlns:a16="http://schemas.microsoft.com/office/drawing/2014/main" id="{29446692-F337-4689-8B0A-59A608EFBCB3}"/>
              </a:ext>
            </a:extLst>
          </p:cNvPr>
          <p:cNvSpPr txBox="1">
            <a:spLocks noChangeArrowheads="1"/>
          </p:cNvSpPr>
          <p:nvPr/>
        </p:nvSpPr>
        <p:spPr bwMode="auto">
          <a:xfrm>
            <a:off x="352425" y="5207000"/>
            <a:ext cx="850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rgbClr val="286DA6"/>
                </a:solidFill>
              </a:rPr>
              <a:t>Melanoma</a:t>
            </a:r>
            <a:r>
              <a:rPr lang="en-GB" altLang="en-US"/>
              <a:t> is a dangerous form of skin cancer that forms in the melanin-producing cells of the skin.</a:t>
            </a:r>
          </a:p>
        </p:txBody>
      </p:sp>
      <p:pic>
        <p:nvPicPr>
          <p:cNvPr id="26632" name="Picture 8" descr="Hazards_of_Electromagnetic_waves_12.1.png">
            <a:extLst>
              <a:ext uri="{FF2B5EF4-FFF2-40B4-BE49-F238E27FC236}">
                <a16:creationId xmlns:a16="http://schemas.microsoft.com/office/drawing/2014/main" id="{FA14C86E-C91D-4545-926E-754E2CBE76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788988"/>
            <a:ext cx="39655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8C6F373-6089-4412-863B-4773CB1508B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330777A9-E19F-4A48-8DC1-095621EBE7E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5FF2971-D4DC-4C0A-B107-CE4882C0A45F}"/>
              </a:ext>
            </a:extLst>
          </p:cNvPr>
          <p:cNvSpPr>
            <a:spLocks noGrp="1" noChangeArrowheads="1"/>
          </p:cNvSpPr>
          <p:nvPr>
            <p:ph type="title"/>
          </p:nvPr>
        </p:nvSpPr>
        <p:spPr/>
        <p:txBody>
          <a:bodyPr/>
          <a:lstStyle/>
          <a:p>
            <a:pPr eaLnBrk="1" hangingPunct="1"/>
            <a:r>
              <a:rPr lang="en-GB" altLang="en-US"/>
              <a:t>Is a suntan safe?</a:t>
            </a:r>
          </a:p>
        </p:txBody>
      </p:sp>
      <p:sp>
        <p:nvSpPr>
          <p:cNvPr id="27651" name="Text Box 3">
            <a:extLst>
              <a:ext uri="{FF2B5EF4-FFF2-40B4-BE49-F238E27FC236}">
                <a16:creationId xmlns:a16="http://schemas.microsoft.com/office/drawing/2014/main" id="{B0BE523F-4711-4F96-9D4C-29CDE7B2C540}"/>
              </a:ext>
            </a:extLst>
          </p:cNvPr>
          <p:cNvSpPr txBox="1">
            <a:spLocks noChangeArrowheads="1"/>
          </p:cNvSpPr>
          <p:nvPr/>
        </p:nvSpPr>
        <p:spPr bwMode="auto">
          <a:xfrm>
            <a:off x="4506913" y="773113"/>
            <a:ext cx="44148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t>Some people think that a suntan is safe and makes them look healthy. In fact, a </a:t>
            </a:r>
            <a:r>
              <a:rPr lang="en-GB" altLang="en-US" b="1">
                <a:solidFill>
                  <a:srgbClr val="286DA6"/>
                </a:solidFill>
              </a:rPr>
              <a:t>suntan</a:t>
            </a:r>
            <a:r>
              <a:rPr lang="en-GB" altLang="en-US">
                <a:solidFill>
                  <a:srgbClr val="CC00CC"/>
                </a:solidFill>
              </a:rPr>
              <a:t> </a:t>
            </a:r>
            <a:r>
              <a:rPr lang="en-GB" altLang="en-US"/>
              <a:t>is a sign of UV damage. It is the skin’s attempt to protect cells from further damage by creating its own sunscreen. </a:t>
            </a:r>
          </a:p>
        </p:txBody>
      </p:sp>
      <p:sp>
        <p:nvSpPr>
          <p:cNvPr id="568324" name="Text Box 4">
            <a:extLst>
              <a:ext uri="{FF2B5EF4-FFF2-40B4-BE49-F238E27FC236}">
                <a16:creationId xmlns:a16="http://schemas.microsoft.com/office/drawing/2014/main" id="{AE57DE5B-01C3-42AD-9D6A-8E69DF0E5A76}"/>
              </a:ext>
            </a:extLst>
          </p:cNvPr>
          <p:cNvSpPr txBox="1">
            <a:spLocks noChangeArrowheads="1"/>
          </p:cNvSpPr>
          <p:nvPr/>
        </p:nvSpPr>
        <p:spPr bwMode="auto">
          <a:xfrm>
            <a:off x="352425" y="3759200"/>
            <a:ext cx="8802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t>Not all skin types can tan: skin that is easily sunburnt is most at risk from UV damage. A suntan only provides some protection, and naturally dark or tanned skin can still suffer sunburn.</a:t>
            </a:r>
          </a:p>
        </p:txBody>
      </p:sp>
      <p:sp>
        <p:nvSpPr>
          <p:cNvPr id="31754" name="Text Box 5">
            <a:extLst>
              <a:ext uri="{FF2B5EF4-FFF2-40B4-BE49-F238E27FC236}">
                <a16:creationId xmlns:a16="http://schemas.microsoft.com/office/drawing/2014/main" id="{9059A969-8A84-404E-85FC-A61357C187B9}"/>
              </a:ext>
            </a:extLst>
          </p:cNvPr>
          <p:cNvSpPr txBox="1">
            <a:spLocks noChangeArrowheads="1"/>
          </p:cNvSpPr>
          <p:nvPr/>
        </p:nvSpPr>
        <p:spPr bwMode="auto">
          <a:xfrm>
            <a:off x="354013" y="5275263"/>
            <a:ext cx="8570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Everyone, regardless of skin type, is at risk from eye damage caused by UV radiation.</a:t>
            </a:r>
          </a:p>
        </p:txBody>
      </p:sp>
      <p:pic>
        <p:nvPicPr>
          <p:cNvPr id="27655" name="Picture 14" descr="87507367">
            <a:extLst>
              <a:ext uri="{FF2B5EF4-FFF2-40B4-BE49-F238E27FC236}">
                <a16:creationId xmlns:a16="http://schemas.microsoft.com/office/drawing/2014/main" id="{BDDBCAA2-BFC5-41E2-9AB8-B0055B23F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800100"/>
            <a:ext cx="389731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D01ED96-8DF8-4ACE-A702-FE8DA4BE93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FD24CAD-E126-4257-95EE-C24100AA59C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p:bldP spid="317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43DC54B-36E8-477B-B423-60A6BCB91050}"/>
              </a:ext>
            </a:extLst>
          </p:cNvPr>
          <p:cNvSpPr>
            <a:spLocks noGrp="1" noChangeArrowheads="1"/>
          </p:cNvSpPr>
          <p:nvPr>
            <p:ph type="title"/>
          </p:nvPr>
        </p:nvSpPr>
        <p:spPr/>
        <p:txBody>
          <a:bodyPr/>
          <a:lstStyle/>
          <a:p>
            <a:pPr eaLnBrk="1" hangingPunct="1"/>
            <a:r>
              <a:rPr lang="en-GB" altLang="en-US" sz="3000"/>
              <a:t>Limiting exposure to UV radiation</a:t>
            </a:r>
          </a:p>
        </p:txBody>
      </p:sp>
      <p:sp>
        <p:nvSpPr>
          <p:cNvPr id="28675" name="Text Box 3">
            <a:extLst>
              <a:ext uri="{FF2B5EF4-FFF2-40B4-BE49-F238E27FC236}">
                <a16:creationId xmlns:a16="http://schemas.microsoft.com/office/drawing/2014/main" id="{7733B486-5F28-433F-BE4C-272D1903FA10}"/>
              </a:ext>
            </a:extLst>
          </p:cNvPr>
          <p:cNvSpPr txBox="1">
            <a:spLocks noChangeArrowheads="1"/>
          </p:cNvSpPr>
          <p:nvPr/>
        </p:nvSpPr>
        <p:spPr bwMode="auto">
          <a:xfrm>
            <a:off x="352425" y="773113"/>
            <a:ext cx="8347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Prolonged exposure to UV radiation carries serious health risks and so protection is important.</a:t>
            </a:r>
          </a:p>
        </p:txBody>
      </p:sp>
      <p:sp>
        <p:nvSpPr>
          <p:cNvPr id="550916" name="Text Box 4">
            <a:extLst>
              <a:ext uri="{FF2B5EF4-FFF2-40B4-BE49-F238E27FC236}">
                <a16:creationId xmlns:a16="http://schemas.microsoft.com/office/drawing/2014/main" id="{ABE60E18-3E6D-4364-A04A-36D2B43982DB}"/>
              </a:ext>
            </a:extLst>
          </p:cNvPr>
          <p:cNvSpPr txBox="1">
            <a:spLocks noChangeArrowheads="1"/>
          </p:cNvSpPr>
          <p:nvPr/>
        </p:nvSpPr>
        <p:spPr bwMode="auto">
          <a:xfrm>
            <a:off x="352425" y="1712913"/>
            <a:ext cx="5557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t>A combination of measures can protect skin and eyes from UV radiation:</a:t>
            </a:r>
          </a:p>
        </p:txBody>
      </p:sp>
      <p:pic>
        <p:nvPicPr>
          <p:cNvPr id="550921" name="Picture 9" descr="PC4_gfx_sunglasses">
            <a:extLst>
              <a:ext uri="{FF2B5EF4-FFF2-40B4-BE49-F238E27FC236}">
                <a16:creationId xmlns:a16="http://schemas.microsoft.com/office/drawing/2014/main" id="{978CC331-EFC3-47AD-A8E8-83A5CA160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2660650"/>
            <a:ext cx="219551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3" name="Text Box 11">
            <a:extLst>
              <a:ext uri="{FF2B5EF4-FFF2-40B4-BE49-F238E27FC236}">
                <a16:creationId xmlns:a16="http://schemas.microsoft.com/office/drawing/2014/main" id="{57B907A3-9905-4B24-8FE0-54A5CDFBF120}"/>
              </a:ext>
            </a:extLst>
          </p:cNvPr>
          <p:cNvSpPr txBox="1">
            <a:spLocks noChangeArrowheads="1"/>
          </p:cNvSpPr>
          <p:nvPr/>
        </p:nvSpPr>
        <p:spPr bwMode="auto">
          <a:xfrm>
            <a:off x="584200" y="2568575"/>
            <a:ext cx="5864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286DA6"/>
              </a:buClr>
              <a:buFont typeface="Wingdings" panose="05000000000000000000" pitchFamily="2" charset="2"/>
              <a:buChar char="l"/>
            </a:pPr>
            <a:r>
              <a:rPr lang="en-GB" altLang="en-US">
                <a:solidFill>
                  <a:srgbClr val="010066"/>
                </a:solidFill>
              </a:rPr>
              <a:t>cover up, wear a wide-brimmed hat and sunglasses, and stay in the shade.</a:t>
            </a:r>
          </a:p>
        </p:txBody>
      </p:sp>
      <p:pic>
        <p:nvPicPr>
          <p:cNvPr id="550924" name="Picture 12" descr="PC4_gfx_suncream">
            <a:extLst>
              <a:ext uri="{FF2B5EF4-FFF2-40B4-BE49-F238E27FC236}">
                <a16:creationId xmlns:a16="http://schemas.microsoft.com/office/drawing/2014/main" id="{99088996-8AA9-405F-B902-532720CB8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800" y="4217988"/>
            <a:ext cx="10398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5">
            <a:extLst>
              <a:ext uri="{FF2B5EF4-FFF2-40B4-BE49-F238E27FC236}">
                <a16:creationId xmlns:a16="http://schemas.microsoft.com/office/drawing/2014/main" id="{AA975149-DE93-4385-82A6-A077BB2F8608}"/>
              </a:ext>
            </a:extLst>
          </p:cNvPr>
          <p:cNvSpPr txBox="1">
            <a:spLocks noChangeArrowheads="1"/>
          </p:cNvSpPr>
          <p:nvPr/>
        </p:nvSpPr>
        <p:spPr bwMode="auto">
          <a:xfrm>
            <a:off x="347663" y="4660900"/>
            <a:ext cx="7335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Protection is essential for workers who are routinely exposed to UV radiation. Welders must use a head shield to protect their eyes and wear thick clothing </a:t>
            </a:r>
            <a:br>
              <a:rPr lang="en-GB" altLang="en-US"/>
            </a:br>
            <a:r>
              <a:rPr lang="en-GB" altLang="en-US"/>
              <a:t>to protect their skin.</a:t>
            </a:r>
            <a:endParaRPr lang="en-US" altLang="en-US">
              <a:cs typeface="Arial" panose="020B0604020202020204" pitchFamily="34" charset="0"/>
            </a:endParaRPr>
          </a:p>
        </p:txBody>
      </p:sp>
      <p:pic>
        <p:nvPicPr>
          <p:cNvPr id="550929" name="Picture 17" descr="PC4_gfx_sunhat">
            <a:extLst>
              <a:ext uri="{FF2B5EF4-FFF2-40B4-BE49-F238E27FC236}">
                <a16:creationId xmlns:a16="http://schemas.microsoft.com/office/drawing/2014/main" id="{2ED2D954-BC28-49A2-A7DB-EAB8CB8B8F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3613" y="1306513"/>
            <a:ext cx="2714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30" name="Rectangle 18">
            <a:extLst>
              <a:ext uri="{FF2B5EF4-FFF2-40B4-BE49-F238E27FC236}">
                <a16:creationId xmlns:a16="http://schemas.microsoft.com/office/drawing/2014/main" id="{AE954B3F-9169-4853-94AE-97FF1C12BFC6}"/>
              </a:ext>
            </a:extLst>
          </p:cNvPr>
          <p:cNvSpPr>
            <a:spLocks noChangeArrowheads="1"/>
          </p:cNvSpPr>
          <p:nvPr/>
        </p:nvSpPr>
        <p:spPr bwMode="auto">
          <a:xfrm>
            <a:off x="584200" y="3402013"/>
            <a:ext cx="5943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286DA6"/>
              </a:buClr>
              <a:buFont typeface="Wingdings" panose="05000000000000000000" pitchFamily="2" charset="2"/>
              <a:buChar char="l"/>
            </a:pPr>
            <a:r>
              <a:rPr lang="en-GB" altLang="en-US">
                <a:solidFill>
                  <a:srgbClr val="010066"/>
                </a:solidFill>
              </a:rPr>
              <a:t>apply </a:t>
            </a:r>
            <a:r>
              <a:rPr lang="en-GB" altLang="en-US" b="1">
                <a:solidFill>
                  <a:srgbClr val="286DA6"/>
                </a:solidFill>
              </a:rPr>
              <a:t>sunblock</a:t>
            </a:r>
            <a:r>
              <a:rPr lang="en-GB" altLang="en-US">
                <a:solidFill>
                  <a:srgbClr val="010066"/>
                </a:solidFill>
              </a:rPr>
              <a:t> or </a:t>
            </a:r>
            <a:r>
              <a:rPr lang="en-GB" altLang="en-US" b="1">
                <a:solidFill>
                  <a:srgbClr val="286DA6"/>
                </a:solidFill>
              </a:rPr>
              <a:t>sunscreen</a:t>
            </a:r>
            <a:r>
              <a:rPr lang="en-GB" altLang="en-US">
                <a:solidFill>
                  <a:srgbClr val="010066"/>
                </a:solidFill>
              </a:rPr>
              <a:t>. They should be applied to the skin generously and often when out in the sun.</a:t>
            </a:r>
          </a:p>
        </p:txBody>
      </p:sp>
      <p:pic>
        <p:nvPicPr>
          <p:cNvPr id="13" name="Picture 12">
            <a:extLst>
              <a:ext uri="{FF2B5EF4-FFF2-40B4-BE49-F238E27FC236}">
                <a16:creationId xmlns:a16="http://schemas.microsoft.com/office/drawing/2014/main" id="{948258EA-7A5D-421D-8F49-E5E71D5581A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4777F232-F872-470B-AC9F-EA5228BA544F}"/>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2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55092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5509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0930"/>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55092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6" grpId="0"/>
      <p:bldP spid="550923" grpId="0"/>
      <p:bldP spid="32780" grpId="0"/>
      <p:bldP spid="5509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37AA6DE-4797-4899-9586-4F9406053680}"/>
              </a:ext>
            </a:extLst>
          </p:cNvPr>
          <p:cNvSpPr>
            <a:spLocks noGrp="1"/>
          </p:cNvSpPr>
          <p:nvPr>
            <p:ph type="title"/>
          </p:nvPr>
        </p:nvSpPr>
        <p:spPr/>
        <p:txBody>
          <a:bodyPr/>
          <a:lstStyle/>
          <a:p>
            <a:r>
              <a:rPr lang="en-GB" altLang="en-US" dirty="0"/>
              <a:t>Investigating sunscreens</a:t>
            </a:r>
          </a:p>
        </p:txBody>
      </p:sp>
      <p:pic>
        <p:nvPicPr>
          <p:cNvPr id="6" name="Picture 5">
            <a:extLst>
              <a:ext uri="{FF2B5EF4-FFF2-40B4-BE49-F238E27FC236}">
                <a16:creationId xmlns:a16="http://schemas.microsoft.com/office/drawing/2014/main" id="{FA70C44C-CED1-4850-9F8F-03CF052CE24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A9444F1-23E1-4D24-A8C1-B58DC08A77A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exp_icon">
            <a:extLst>
              <a:ext uri="{FF2B5EF4-FFF2-40B4-BE49-F238E27FC236}">
                <a16:creationId xmlns:a16="http://schemas.microsoft.com/office/drawing/2014/main" id="{14310F44-1296-4814-A6E7-7BCD3E46C1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8802"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E528D23-8F50-48F7-9656-02C84E9184F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5DF293D-A4B7-4AB6-96C2-AAB7558F26F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azards_of_electromagnetic_waves_16.1.png">
            <a:extLst>
              <a:ext uri="{FF2B5EF4-FFF2-40B4-BE49-F238E27FC236}">
                <a16:creationId xmlns:a16="http://schemas.microsoft.com/office/drawing/2014/main" id="{EB40CFCC-A367-4C17-A3A9-9A0EB0FB04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3878263"/>
            <a:ext cx="65024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79319F84-14CD-4880-9F9B-72AFE0938DEB}"/>
              </a:ext>
            </a:extLst>
          </p:cNvPr>
          <p:cNvSpPr>
            <a:spLocks noGrp="1"/>
          </p:cNvSpPr>
          <p:nvPr>
            <p:ph type="title"/>
          </p:nvPr>
        </p:nvSpPr>
        <p:spPr/>
        <p:txBody>
          <a:bodyPr/>
          <a:lstStyle/>
          <a:p>
            <a:r>
              <a:rPr lang="en-GB" altLang="en-US"/>
              <a:t>SPF and safe time in the Sun</a:t>
            </a:r>
          </a:p>
        </p:txBody>
      </p:sp>
      <p:sp>
        <p:nvSpPr>
          <p:cNvPr id="29709" name="AutoShape 10">
            <a:extLst>
              <a:ext uri="{FF2B5EF4-FFF2-40B4-BE49-F238E27FC236}">
                <a16:creationId xmlns:a16="http://schemas.microsoft.com/office/drawing/2014/main" id="{3F9F0535-8FDA-4D29-9248-2C0B39B88DE8}"/>
              </a:ext>
            </a:extLst>
          </p:cNvPr>
          <p:cNvSpPr>
            <a:spLocks noChangeArrowheads="1"/>
          </p:cNvSpPr>
          <p:nvPr/>
        </p:nvSpPr>
        <p:spPr bwMode="auto">
          <a:xfrm>
            <a:off x="352425" y="2146300"/>
            <a:ext cx="8509000" cy="609600"/>
          </a:xfrm>
          <a:prstGeom prst="roundRect">
            <a:avLst>
              <a:gd name="adj" fmla="val 0"/>
            </a:avLst>
          </a:prstGeom>
          <a:solidFill>
            <a:srgbClr val="286DA6"/>
          </a:solidFill>
          <a:ln w="38100" algn="ctr">
            <a:solidFill>
              <a:srgbClr val="286DA6"/>
            </a:solidFill>
            <a:round/>
            <a:headEnd/>
            <a:tailEnd/>
          </a:ln>
        </p:spPr>
        <p:txBody>
          <a:bodyPr lIns="90000" tIns="46800" rIns="0" bIns="0"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10" name="TextBox 2">
            <a:extLst>
              <a:ext uri="{FF2B5EF4-FFF2-40B4-BE49-F238E27FC236}">
                <a16:creationId xmlns:a16="http://schemas.microsoft.com/office/drawing/2014/main" id="{ECCD58F3-2596-4412-9ED5-DB5287DF1A7A}"/>
              </a:ext>
            </a:extLst>
          </p:cNvPr>
          <p:cNvSpPr txBox="1">
            <a:spLocks noChangeArrowheads="1"/>
          </p:cNvSpPr>
          <p:nvPr/>
        </p:nvSpPr>
        <p:spPr bwMode="auto">
          <a:xfrm>
            <a:off x="481013" y="2222500"/>
            <a:ext cx="8662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chemeClr val="bg1"/>
                </a:solidFill>
              </a:rPr>
              <a:t>safe time in sun  =  SPF  ×  burn time with no sunscreen</a:t>
            </a:r>
          </a:p>
        </p:txBody>
      </p:sp>
      <p:sp>
        <p:nvSpPr>
          <p:cNvPr id="29702" name="TextBox 5">
            <a:extLst>
              <a:ext uri="{FF2B5EF4-FFF2-40B4-BE49-F238E27FC236}">
                <a16:creationId xmlns:a16="http://schemas.microsoft.com/office/drawing/2014/main" id="{BD2C1FCE-7AC0-4B6F-8BBB-91750FDAEB8B}"/>
              </a:ext>
            </a:extLst>
          </p:cNvPr>
          <p:cNvSpPr txBox="1">
            <a:spLocks noChangeArrowheads="1"/>
          </p:cNvSpPr>
          <p:nvPr/>
        </p:nvSpPr>
        <p:spPr bwMode="auto">
          <a:xfrm>
            <a:off x="352425" y="773113"/>
            <a:ext cx="828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rgbClr val="286DA6"/>
                </a:solidFill>
              </a:rPr>
              <a:t>Sun Protection Factor</a:t>
            </a:r>
            <a:r>
              <a:rPr lang="en-GB" altLang="en-US">
                <a:solidFill>
                  <a:srgbClr val="286DA6"/>
                </a:solidFill>
              </a:rPr>
              <a:t> </a:t>
            </a:r>
            <a:r>
              <a:rPr lang="en-GB" altLang="en-US" b="1">
                <a:solidFill>
                  <a:srgbClr val="286DA6"/>
                </a:solidFill>
              </a:rPr>
              <a:t>(SPF) </a:t>
            </a:r>
            <a:r>
              <a:rPr lang="en-GB" altLang="en-US"/>
              <a:t>is a number used by sunscreen manufacturers to indicate </a:t>
            </a:r>
            <a:r>
              <a:rPr lang="en-GB" altLang="en-US" b="1">
                <a:solidFill>
                  <a:srgbClr val="010066"/>
                </a:solidFill>
              </a:rPr>
              <a:t>how much longer</a:t>
            </a:r>
            <a:r>
              <a:rPr lang="en-GB" altLang="en-US">
                <a:solidFill>
                  <a:schemeClr val="tx1"/>
                </a:solidFill>
              </a:rPr>
              <a:t> </a:t>
            </a:r>
            <a:r>
              <a:rPr lang="en-GB" altLang="en-US"/>
              <a:t>you can stay out in the sun before getting burnt.</a:t>
            </a:r>
          </a:p>
        </p:txBody>
      </p:sp>
      <p:sp>
        <p:nvSpPr>
          <p:cNvPr id="34822" name="TextBox 6">
            <a:extLst>
              <a:ext uri="{FF2B5EF4-FFF2-40B4-BE49-F238E27FC236}">
                <a16:creationId xmlns:a16="http://schemas.microsoft.com/office/drawing/2014/main" id="{39362E10-6199-427C-ABD0-F6A3614AEAD7}"/>
              </a:ext>
            </a:extLst>
          </p:cNvPr>
          <p:cNvSpPr txBox="1">
            <a:spLocks noChangeArrowheads="1"/>
          </p:cNvSpPr>
          <p:nvPr/>
        </p:nvSpPr>
        <p:spPr bwMode="auto">
          <a:xfrm>
            <a:off x="352425" y="3005138"/>
            <a:ext cx="8589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t>The </a:t>
            </a:r>
            <a:r>
              <a:rPr lang="en-GB" altLang="en-US" b="1">
                <a:solidFill>
                  <a:srgbClr val="286DA6"/>
                </a:solidFill>
              </a:rPr>
              <a:t>sun index</a:t>
            </a:r>
            <a:r>
              <a:rPr lang="en-GB" altLang="en-US"/>
              <a:t> appears on weather reports, and gives a rough idea of the intensity of UV from the sun on a given day.</a:t>
            </a:r>
          </a:p>
        </p:txBody>
      </p:sp>
      <p:sp>
        <p:nvSpPr>
          <p:cNvPr id="28" name="Rectangle 7">
            <a:extLst>
              <a:ext uri="{FF2B5EF4-FFF2-40B4-BE49-F238E27FC236}">
                <a16:creationId xmlns:a16="http://schemas.microsoft.com/office/drawing/2014/main" id="{9F0C772F-0067-4D36-BE2C-EE1450024FCD}"/>
              </a:ext>
            </a:extLst>
          </p:cNvPr>
          <p:cNvSpPr>
            <a:spLocks noChangeArrowheads="1"/>
          </p:cNvSpPr>
          <p:nvPr/>
        </p:nvSpPr>
        <p:spPr bwMode="auto">
          <a:xfrm>
            <a:off x="4837113" y="4367213"/>
            <a:ext cx="11207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latin typeface="Helvetica" pitchFamily="2" charset="0"/>
              </a:rPr>
              <a:t>low</a:t>
            </a:r>
            <a:endParaRPr lang="en-GB" altLang="en-US" sz="2000"/>
          </a:p>
        </p:txBody>
      </p:sp>
      <p:sp>
        <p:nvSpPr>
          <p:cNvPr id="29" name="Rectangle 9">
            <a:extLst>
              <a:ext uri="{FF2B5EF4-FFF2-40B4-BE49-F238E27FC236}">
                <a16:creationId xmlns:a16="http://schemas.microsoft.com/office/drawing/2014/main" id="{704DF3DF-6CFC-4B96-8441-5B5C09F3D9E0}"/>
              </a:ext>
            </a:extLst>
          </p:cNvPr>
          <p:cNvSpPr>
            <a:spLocks noChangeArrowheads="1"/>
          </p:cNvSpPr>
          <p:nvPr/>
        </p:nvSpPr>
        <p:spPr bwMode="auto">
          <a:xfrm>
            <a:off x="3055938" y="4775200"/>
            <a:ext cx="46815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latin typeface="Helvetica" pitchFamily="2" charset="0"/>
              </a:rPr>
              <a:t>avoid being out for more than 1–2 hours</a:t>
            </a:r>
            <a:endParaRPr lang="en-GB" altLang="en-US" sz="2000" dirty="0"/>
          </a:p>
        </p:txBody>
      </p:sp>
      <p:sp>
        <p:nvSpPr>
          <p:cNvPr id="30" name="Rectangle 11">
            <a:extLst>
              <a:ext uri="{FF2B5EF4-FFF2-40B4-BE49-F238E27FC236}">
                <a16:creationId xmlns:a16="http://schemas.microsoft.com/office/drawing/2014/main" id="{A91059D8-929E-4EB0-8D52-B72561D1FA80}"/>
              </a:ext>
            </a:extLst>
          </p:cNvPr>
          <p:cNvSpPr>
            <a:spLocks noChangeArrowheads="1"/>
          </p:cNvSpPr>
          <p:nvPr/>
        </p:nvSpPr>
        <p:spPr bwMode="auto">
          <a:xfrm>
            <a:off x="4216400" y="5205413"/>
            <a:ext cx="26606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latin typeface="Helvetica" pitchFamily="2" charset="0"/>
              </a:rPr>
              <a:t>burns in 30–60 mins</a:t>
            </a:r>
            <a:endParaRPr lang="en-GB" altLang="en-US" sz="2000"/>
          </a:p>
        </p:txBody>
      </p:sp>
      <p:sp>
        <p:nvSpPr>
          <p:cNvPr id="31" name="Rectangle 13">
            <a:extLst>
              <a:ext uri="{FF2B5EF4-FFF2-40B4-BE49-F238E27FC236}">
                <a16:creationId xmlns:a16="http://schemas.microsoft.com/office/drawing/2014/main" id="{886ED613-1F26-4BA5-A0ED-838C57D8FA3D}"/>
              </a:ext>
            </a:extLst>
          </p:cNvPr>
          <p:cNvSpPr>
            <a:spLocks noChangeArrowheads="1"/>
          </p:cNvSpPr>
          <p:nvPr/>
        </p:nvSpPr>
        <p:spPr bwMode="auto">
          <a:xfrm>
            <a:off x="3790950" y="5592763"/>
            <a:ext cx="35147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latin typeface="Helvetica" pitchFamily="2" charset="0"/>
              </a:rPr>
              <a:t>severe burns in 20–30 mins</a:t>
            </a:r>
            <a:endParaRPr lang="en-GB" altLang="en-US" sz="2000"/>
          </a:p>
        </p:txBody>
      </p:sp>
      <p:pic>
        <p:nvPicPr>
          <p:cNvPr id="14" name="Picture 13">
            <a:extLst>
              <a:ext uri="{FF2B5EF4-FFF2-40B4-BE49-F238E27FC236}">
                <a16:creationId xmlns:a16="http://schemas.microsoft.com/office/drawing/2014/main" id="{260584DA-2953-4F89-A88B-9585D626F9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789FBDF1-883F-4D62-B0A9-A68939D63BB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51">
            <a:extLst>
              <a:ext uri="{FF2B5EF4-FFF2-40B4-BE49-F238E27FC236}">
                <a16:creationId xmlns:a16="http://schemas.microsoft.com/office/drawing/2014/main" id="{3FF3CA9A-EAF4-426E-A865-3F43A492963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0591"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1CBFC1A-5CB6-4FB0-9F04-EE22CCF2B67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P spid="29710" grpId="0"/>
      <p:bldP spid="34822"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C73D62FB-9475-4131-8B85-861058816FDA}"/>
              </a:ext>
            </a:extLst>
          </p:cNvPr>
          <p:cNvSpPr>
            <a:spLocks noGrp="1" noChangeArrowheads="1"/>
          </p:cNvSpPr>
          <p:nvPr>
            <p:ph type="title"/>
          </p:nvPr>
        </p:nvSpPr>
        <p:spPr/>
        <p:txBody>
          <a:bodyPr/>
          <a:lstStyle/>
          <a:p>
            <a:pPr eaLnBrk="1" hangingPunct="1"/>
            <a:r>
              <a:rPr lang="en-GB" altLang="en-US" dirty="0"/>
              <a:t>Voluntary exposure to UV radiation</a:t>
            </a:r>
          </a:p>
        </p:txBody>
      </p:sp>
      <p:pic>
        <p:nvPicPr>
          <p:cNvPr id="7" name="Picture 6">
            <a:extLst>
              <a:ext uri="{FF2B5EF4-FFF2-40B4-BE49-F238E27FC236}">
                <a16:creationId xmlns:a16="http://schemas.microsoft.com/office/drawing/2014/main" id="{B38ADE92-70FF-41D6-8C6F-6C7D2AA9BB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08A209F-F62C-4396-9062-4803469FE28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E5E715E-1EB0-498A-B9F6-AC10EDD7586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E83A2C7-125A-430C-9F1E-3C0CA6FF344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70591CC-2714-4314-BC0F-6CDF2992A851}"/>
              </a:ext>
            </a:extLst>
          </p:cNvPr>
          <p:cNvSpPr>
            <a:spLocks noGrp="1" noChangeArrowheads="1"/>
          </p:cNvSpPr>
          <p:nvPr>
            <p:ph type="title"/>
          </p:nvPr>
        </p:nvSpPr>
        <p:spPr/>
        <p:txBody>
          <a:bodyPr/>
          <a:lstStyle/>
          <a:p>
            <a:pPr eaLnBrk="1" hangingPunct="1"/>
            <a:r>
              <a:rPr lang="en-GB" altLang="en-US" dirty="0"/>
              <a:t>UV radiation: fact or opinion?</a:t>
            </a:r>
          </a:p>
        </p:txBody>
      </p:sp>
      <p:pic>
        <p:nvPicPr>
          <p:cNvPr id="7" name="Picture 6">
            <a:extLst>
              <a:ext uri="{FF2B5EF4-FFF2-40B4-BE49-F238E27FC236}">
                <a16:creationId xmlns:a16="http://schemas.microsoft.com/office/drawing/2014/main" id="{EE52984C-27EE-48EA-9B60-91234B07AA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FAA1FDF2-8A1B-4B9C-927F-55590AC065D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5F28E9A-B24E-4849-93C2-19D0E5B5B5D7}"/>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955A72A-4389-42D9-B353-77EF8FECD43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6DC025-9C53-49AB-B252-24CAB5EE732E}"/>
              </a:ext>
            </a:extLst>
          </p:cNvPr>
          <p:cNvSpPr>
            <a:spLocks noGrp="1" noChangeArrowheads="1"/>
          </p:cNvSpPr>
          <p:nvPr>
            <p:ph type="title"/>
          </p:nvPr>
        </p:nvSpPr>
        <p:spPr/>
        <p:txBody>
          <a:bodyPr/>
          <a:lstStyle/>
          <a:p>
            <a:r>
              <a:rPr lang="en-GB" altLang="en-US"/>
              <a:t>How does visible light affect humans?</a:t>
            </a:r>
          </a:p>
        </p:txBody>
      </p:sp>
      <p:sp>
        <p:nvSpPr>
          <p:cNvPr id="33795" name="Text Box 3">
            <a:extLst>
              <a:ext uri="{FF2B5EF4-FFF2-40B4-BE49-F238E27FC236}">
                <a16:creationId xmlns:a16="http://schemas.microsoft.com/office/drawing/2014/main" id="{3D5E143A-A1CD-43B6-8433-764F54BC5BC6}"/>
              </a:ext>
            </a:extLst>
          </p:cNvPr>
          <p:cNvSpPr txBox="1">
            <a:spLocks noChangeArrowheads="1"/>
          </p:cNvSpPr>
          <p:nvPr/>
        </p:nvSpPr>
        <p:spPr bwMode="auto">
          <a:xfrm>
            <a:off x="352425" y="773113"/>
            <a:ext cx="56762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Visible light and longer wavelengths </a:t>
            </a:r>
            <a:br>
              <a:rPr lang="en-GB" altLang="en-US" dirty="0"/>
            </a:br>
            <a:r>
              <a:rPr lang="en-GB" altLang="en-US" dirty="0"/>
              <a:t>of electromagnetic waves do not have enough energy to ionize atoms in cells. When these waves are absorbed by matter, the energy that they carry is converted into thermal energy.</a:t>
            </a:r>
          </a:p>
        </p:txBody>
      </p:sp>
      <p:sp>
        <p:nvSpPr>
          <p:cNvPr id="448524" name="Text Box 12">
            <a:extLst>
              <a:ext uri="{FF2B5EF4-FFF2-40B4-BE49-F238E27FC236}">
                <a16:creationId xmlns:a16="http://schemas.microsoft.com/office/drawing/2014/main" id="{5125F63E-F0ED-45DC-A696-BE086CD960FF}"/>
              </a:ext>
            </a:extLst>
          </p:cNvPr>
          <p:cNvSpPr txBox="1">
            <a:spLocks noChangeArrowheads="1"/>
          </p:cNvSpPr>
          <p:nvPr/>
        </p:nvSpPr>
        <p:spPr bwMode="auto">
          <a:xfrm>
            <a:off x="352425" y="3225466"/>
            <a:ext cx="5805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Very bright visible light can damage your eyes and may even cause blindness. This is why you should not look at the Sun through a telescope or binoculars.</a:t>
            </a:r>
          </a:p>
        </p:txBody>
      </p:sp>
      <p:sp>
        <p:nvSpPr>
          <p:cNvPr id="4106" name="Text Box 11">
            <a:extLst>
              <a:ext uri="{FF2B5EF4-FFF2-40B4-BE49-F238E27FC236}">
                <a16:creationId xmlns:a16="http://schemas.microsoft.com/office/drawing/2014/main" id="{5D3265CA-10DF-4761-A262-AEDE075C1D1D}"/>
              </a:ext>
            </a:extLst>
          </p:cNvPr>
          <p:cNvSpPr txBox="1">
            <a:spLocks noChangeArrowheads="1"/>
          </p:cNvSpPr>
          <p:nvPr/>
        </p:nvSpPr>
        <p:spPr bwMode="auto">
          <a:xfrm>
            <a:off x="352425" y="4954718"/>
            <a:ext cx="8643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b="1" dirty="0">
                <a:solidFill>
                  <a:srgbClr val="286DA6"/>
                </a:solidFill>
              </a:rPr>
              <a:t>Lasers</a:t>
            </a:r>
            <a:r>
              <a:rPr lang="en-GB" altLang="en-US" dirty="0"/>
              <a:t> are very intense sources of visible light. Some very powerful lasers can cut through materials such as metal. These would also be able to burn through living tissue.</a:t>
            </a:r>
          </a:p>
        </p:txBody>
      </p:sp>
      <p:pic>
        <p:nvPicPr>
          <p:cNvPr id="33800" name="Picture 8" descr="Hazards_of_electromagnetic_waves_22.1.jpg">
            <a:extLst>
              <a:ext uri="{FF2B5EF4-FFF2-40B4-BE49-F238E27FC236}">
                <a16:creationId xmlns:a16="http://schemas.microsoft.com/office/drawing/2014/main" id="{331B5668-9CBC-41A1-A11B-094078CA28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794673"/>
            <a:ext cx="2755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115886A-3A97-4C5F-8953-C0A45E1D54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4" grpId="0"/>
      <p:bldP spid="41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F8D964-5159-4378-810A-B0C4D620C144}"/>
              </a:ext>
            </a:extLst>
          </p:cNvPr>
          <p:cNvSpPr>
            <a:spLocks noGrp="1" noChangeArrowheads="1"/>
          </p:cNvSpPr>
          <p:nvPr>
            <p:ph type="title"/>
          </p:nvPr>
        </p:nvSpPr>
        <p:spPr/>
        <p:txBody>
          <a:bodyPr/>
          <a:lstStyle/>
          <a:p>
            <a:r>
              <a:rPr lang="en-GB" altLang="en-US"/>
              <a:t>How do infrared waves affect humans?</a:t>
            </a:r>
          </a:p>
        </p:txBody>
      </p:sp>
      <p:sp>
        <p:nvSpPr>
          <p:cNvPr id="32771" name="Text Box 3">
            <a:extLst>
              <a:ext uri="{FF2B5EF4-FFF2-40B4-BE49-F238E27FC236}">
                <a16:creationId xmlns:a16="http://schemas.microsoft.com/office/drawing/2014/main" id="{96848940-4F1E-473B-A246-952F2CCE3C92}"/>
              </a:ext>
            </a:extLst>
          </p:cNvPr>
          <p:cNvSpPr txBox="1">
            <a:spLocks noChangeArrowheads="1"/>
          </p:cNvSpPr>
          <p:nvPr/>
        </p:nvSpPr>
        <p:spPr bwMode="auto">
          <a:xfrm>
            <a:off x="352425" y="773113"/>
            <a:ext cx="4789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b="1">
                <a:solidFill>
                  <a:srgbClr val="286DA6"/>
                </a:solidFill>
              </a:rPr>
              <a:t>Infrared</a:t>
            </a:r>
            <a:r>
              <a:rPr lang="en-GB" altLang="en-US"/>
              <a:t> (IR) waves are </a:t>
            </a:r>
            <a:br>
              <a:rPr lang="en-GB" altLang="en-US"/>
            </a:br>
            <a:r>
              <a:rPr lang="en-GB" altLang="en-US"/>
              <a:t>absorbed by skin to a limited depth. They transfer their energy to the skin tissue warming it up.</a:t>
            </a:r>
          </a:p>
        </p:txBody>
      </p:sp>
      <p:sp>
        <p:nvSpPr>
          <p:cNvPr id="449547" name="Text Box 11">
            <a:extLst>
              <a:ext uri="{FF2B5EF4-FFF2-40B4-BE49-F238E27FC236}">
                <a16:creationId xmlns:a16="http://schemas.microsoft.com/office/drawing/2014/main" id="{E31A43A5-DCC1-4AA1-A17E-DBFAE663C7AD}"/>
              </a:ext>
            </a:extLst>
          </p:cNvPr>
          <p:cNvSpPr txBox="1">
            <a:spLocks noChangeArrowheads="1"/>
          </p:cNvSpPr>
          <p:nvPr/>
        </p:nvSpPr>
        <p:spPr bwMode="auto">
          <a:xfrm>
            <a:off x="4765675" y="3630613"/>
            <a:ext cx="42052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solidFill>
                  <a:srgbClr val="010066"/>
                </a:solidFill>
              </a:rPr>
              <a:t>Infrared waves from this grill heat the surface of the meat. </a:t>
            </a:r>
          </a:p>
          <a:p>
            <a:r>
              <a:rPr lang="en-GB" altLang="en-US">
                <a:solidFill>
                  <a:srgbClr val="010066"/>
                </a:solidFill>
              </a:rPr>
              <a:t>If the meat absorbs too much energy, it will become burnt.</a:t>
            </a:r>
            <a:endParaRPr lang="en-GB" altLang="en-US"/>
          </a:p>
        </p:txBody>
      </p:sp>
      <p:sp>
        <p:nvSpPr>
          <p:cNvPr id="25611" name="Text Box 13">
            <a:extLst>
              <a:ext uri="{FF2B5EF4-FFF2-40B4-BE49-F238E27FC236}">
                <a16:creationId xmlns:a16="http://schemas.microsoft.com/office/drawing/2014/main" id="{5D0EDA4F-6D9C-47D1-BA4E-507751A36B98}"/>
              </a:ext>
            </a:extLst>
          </p:cNvPr>
          <p:cNvSpPr txBox="1">
            <a:spLocks noChangeArrowheads="1"/>
          </p:cNvSpPr>
          <p:nvPr/>
        </p:nvSpPr>
        <p:spPr bwMode="auto">
          <a:xfrm>
            <a:off x="4767263" y="5278438"/>
            <a:ext cx="42052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t>If skin is exposed to too many high-energy infrared waves, it will become burnt.</a:t>
            </a:r>
          </a:p>
        </p:txBody>
      </p:sp>
      <p:sp>
        <p:nvSpPr>
          <p:cNvPr id="449551" name="Text Box 15">
            <a:extLst>
              <a:ext uri="{FF2B5EF4-FFF2-40B4-BE49-F238E27FC236}">
                <a16:creationId xmlns:a16="http://schemas.microsoft.com/office/drawing/2014/main" id="{737EAFAC-63EC-442D-AF02-528C57125374}"/>
              </a:ext>
            </a:extLst>
          </p:cNvPr>
          <p:cNvSpPr txBox="1">
            <a:spLocks noChangeArrowheads="1"/>
          </p:cNvSpPr>
          <p:nvPr/>
        </p:nvSpPr>
        <p:spPr bwMode="auto">
          <a:xfrm>
            <a:off x="352425" y="2398713"/>
            <a:ext cx="4471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solidFill>
                  <a:srgbClr val="010066"/>
                </a:solidFill>
              </a:rPr>
              <a:t>This heating effect is detected by temperature-sensitive nerve endings in the skin.</a:t>
            </a:r>
          </a:p>
        </p:txBody>
      </p:sp>
      <p:pic>
        <p:nvPicPr>
          <p:cNvPr id="10" name="Picture 9" descr="Hazards_of_Electromagnetic_waves_21.1.png.tif">
            <a:extLst>
              <a:ext uri="{FF2B5EF4-FFF2-40B4-BE49-F238E27FC236}">
                <a16:creationId xmlns:a16="http://schemas.microsoft.com/office/drawing/2014/main" id="{1E081423-3409-4BBE-A68B-C96911490C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904875"/>
            <a:ext cx="34321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azards_of_Electromagnetic_waves_21.2.png">
            <a:extLst>
              <a:ext uri="{FF2B5EF4-FFF2-40B4-BE49-F238E27FC236}">
                <a16:creationId xmlns:a16="http://schemas.microsoft.com/office/drawing/2014/main" id="{23174C46-EA00-4E3A-BED4-598F6A3337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100" y="3594100"/>
            <a:ext cx="363855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B9F1BD1-3FC8-4346-BB37-41003885BA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4954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61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7" grpId="0"/>
      <p:bldP spid="25611" grpId="0"/>
      <p:bldP spid="4495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F0DD765-962C-4901-BEA2-0B5B03239E94}"/>
              </a:ext>
            </a:extLst>
          </p:cNvPr>
          <p:cNvSpPr>
            <a:spLocks noGrp="1" noChangeArrowheads="1"/>
          </p:cNvSpPr>
          <p:nvPr>
            <p:ph type="title"/>
          </p:nvPr>
        </p:nvSpPr>
        <p:spPr/>
        <p:txBody>
          <a:bodyPr/>
          <a:lstStyle/>
          <a:p>
            <a:r>
              <a:rPr lang="en-GB" altLang="en-US" dirty="0"/>
              <a:t>Are microwaves and radio waves harmful?</a:t>
            </a:r>
          </a:p>
        </p:txBody>
      </p:sp>
      <p:sp>
        <p:nvSpPr>
          <p:cNvPr id="31747" name="Text Box 18">
            <a:extLst>
              <a:ext uri="{FF2B5EF4-FFF2-40B4-BE49-F238E27FC236}">
                <a16:creationId xmlns:a16="http://schemas.microsoft.com/office/drawing/2014/main" id="{3C6DE4D2-7CEE-4405-BA86-E21A46E66EE3}"/>
              </a:ext>
            </a:extLst>
          </p:cNvPr>
          <p:cNvSpPr txBox="1">
            <a:spLocks noChangeArrowheads="1"/>
          </p:cNvSpPr>
          <p:nvPr/>
        </p:nvSpPr>
        <p:spPr bwMode="auto">
          <a:xfrm>
            <a:off x="352425" y="773113"/>
            <a:ext cx="8180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b="1" dirty="0">
                <a:solidFill>
                  <a:srgbClr val="286DA6"/>
                </a:solidFill>
              </a:rPr>
              <a:t>Microwaves </a:t>
            </a:r>
            <a:r>
              <a:rPr lang="en-GB" altLang="en-US" dirty="0"/>
              <a:t>are very slightly absorbed by the body and can cause a minor heating effect.</a:t>
            </a:r>
          </a:p>
        </p:txBody>
      </p:sp>
      <p:sp>
        <p:nvSpPr>
          <p:cNvPr id="452631" name="Text Box 23">
            <a:extLst>
              <a:ext uri="{FF2B5EF4-FFF2-40B4-BE49-F238E27FC236}">
                <a16:creationId xmlns:a16="http://schemas.microsoft.com/office/drawing/2014/main" id="{157E318E-D532-4889-AEC1-B746FCFE5A19}"/>
              </a:ext>
            </a:extLst>
          </p:cNvPr>
          <p:cNvSpPr txBox="1">
            <a:spLocks noChangeArrowheads="1"/>
          </p:cNvSpPr>
          <p:nvPr/>
        </p:nvSpPr>
        <p:spPr bwMode="auto">
          <a:xfrm>
            <a:off x="352425" y="2823527"/>
            <a:ext cx="83450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b="1" dirty="0">
                <a:solidFill>
                  <a:srgbClr val="286DA6"/>
                </a:solidFill>
              </a:rPr>
              <a:t>Radio</a:t>
            </a:r>
            <a:r>
              <a:rPr lang="en-GB" altLang="en-US" dirty="0"/>
              <a:t> waves are the longest-wavelength electromagnetic waves and mostly pass through the body. </a:t>
            </a:r>
          </a:p>
        </p:txBody>
      </p:sp>
      <p:sp>
        <p:nvSpPr>
          <p:cNvPr id="452632" name="Text Box 24">
            <a:extLst>
              <a:ext uri="{FF2B5EF4-FFF2-40B4-BE49-F238E27FC236}">
                <a16:creationId xmlns:a16="http://schemas.microsoft.com/office/drawing/2014/main" id="{0C4D3194-41BB-4890-A8E8-249C71D58762}"/>
              </a:ext>
            </a:extLst>
          </p:cNvPr>
          <p:cNvSpPr txBox="1">
            <a:spLocks noChangeArrowheads="1"/>
          </p:cNvSpPr>
          <p:nvPr/>
        </p:nvSpPr>
        <p:spPr bwMode="auto">
          <a:xfrm>
            <a:off x="352425" y="1798320"/>
            <a:ext cx="8180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However, the microwaves produced by mobile phones have not yet been proved to cause health problems.</a:t>
            </a:r>
          </a:p>
        </p:txBody>
      </p:sp>
      <p:sp>
        <p:nvSpPr>
          <p:cNvPr id="452633" name="Text Box 25">
            <a:extLst>
              <a:ext uri="{FF2B5EF4-FFF2-40B4-BE49-F238E27FC236}">
                <a16:creationId xmlns:a16="http://schemas.microsoft.com/office/drawing/2014/main" id="{70350514-B12A-4A2F-B42C-B85A8FFC8055}"/>
              </a:ext>
            </a:extLst>
          </p:cNvPr>
          <p:cNvSpPr txBox="1">
            <a:spLocks noChangeArrowheads="1"/>
          </p:cNvSpPr>
          <p:nvPr/>
        </p:nvSpPr>
        <p:spPr bwMode="auto">
          <a:xfrm>
            <a:off x="352425" y="3848735"/>
            <a:ext cx="4623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They are not strongly absorbed by the body and are not thought to have a harmful effect on living tissue. Radio waves that are absorbed by the body will have a very slight heating effect.</a:t>
            </a:r>
          </a:p>
        </p:txBody>
      </p:sp>
      <p:pic>
        <p:nvPicPr>
          <p:cNvPr id="31752" name="Picture 8">
            <a:extLst>
              <a:ext uri="{FF2B5EF4-FFF2-40B4-BE49-F238E27FC236}">
                <a16:creationId xmlns:a16="http://schemas.microsoft.com/office/drawing/2014/main" id="{241CB538-ACB6-4A45-B380-77D8C79EE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071729" y="3820374"/>
            <a:ext cx="3461083" cy="230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82888E-EA89-4F86-BEB0-998A805AD7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263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31" grpId="0"/>
      <p:bldP spid="452632" grpId="0"/>
      <p:bldP spid="4526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a:prstGeom prst="rect">
            <a:avLst/>
          </a:prstGeom>
        </p:spPr>
        <p:txBody>
          <a:bodyPr>
            <a:normAutofit/>
          </a:bodyPr>
          <a:lstStyle/>
          <a:p>
            <a:r>
              <a:rPr lang="en-GB" sz="1600" dirty="0"/>
              <a:t>1. Patterns </a:t>
            </a:r>
          </a:p>
          <a:p>
            <a:r>
              <a:rPr lang="en-GB" sz="1600" dirty="0"/>
              <a:t>2. Cause and Effect</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E3C80-95E7-452D-8206-6A281BBE1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147" y="1968663"/>
            <a:ext cx="6252960" cy="4546832"/>
          </a:xfrm>
          <a:prstGeom prst="rect">
            <a:avLst/>
          </a:prstGeom>
        </p:spPr>
      </p:pic>
      <p:sp>
        <p:nvSpPr>
          <p:cNvPr id="33794" name="Rectangle 2">
            <a:extLst>
              <a:ext uri="{FF2B5EF4-FFF2-40B4-BE49-F238E27FC236}">
                <a16:creationId xmlns:a16="http://schemas.microsoft.com/office/drawing/2014/main" id="{7E6DC025-9C53-49AB-B252-24CAB5EE732E}"/>
              </a:ext>
            </a:extLst>
          </p:cNvPr>
          <p:cNvSpPr>
            <a:spLocks noGrp="1" noChangeArrowheads="1"/>
          </p:cNvSpPr>
          <p:nvPr>
            <p:ph type="title"/>
          </p:nvPr>
        </p:nvSpPr>
        <p:spPr/>
        <p:txBody>
          <a:bodyPr/>
          <a:lstStyle/>
          <a:p>
            <a:r>
              <a:rPr lang="en-GB" altLang="en-US" dirty="0"/>
              <a:t>Researching the effect of EM waves</a:t>
            </a:r>
          </a:p>
        </p:txBody>
      </p:sp>
      <p:sp>
        <p:nvSpPr>
          <p:cNvPr id="33795" name="Text Box 3">
            <a:extLst>
              <a:ext uri="{FF2B5EF4-FFF2-40B4-BE49-F238E27FC236}">
                <a16:creationId xmlns:a16="http://schemas.microsoft.com/office/drawing/2014/main" id="{3D5E143A-A1CD-43B6-8433-764F54BC5BC6}"/>
              </a:ext>
            </a:extLst>
          </p:cNvPr>
          <p:cNvSpPr txBox="1">
            <a:spLocks noChangeArrowheads="1"/>
          </p:cNvSpPr>
          <p:nvPr/>
        </p:nvSpPr>
        <p:spPr bwMode="auto">
          <a:xfrm>
            <a:off x="352424" y="773113"/>
            <a:ext cx="8398171" cy="830997"/>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Conduct research into the effect one type of electromagnetic wave has on matter.</a:t>
            </a:r>
          </a:p>
        </p:txBody>
      </p:sp>
      <p:sp>
        <p:nvSpPr>
          <p:cNvPr id="448524" name="Text Box 12">
            <a:extLst>
              <a:ext uri="{FF2B5EF4-FFF2-40B4-BE49-F238E27FC236}">
                <a16:creationId xmlns:a16="http://schemas.microsoft.com/office/drawing/2014/main" id="{5125F63E-F0ED-45DC-A696-BE086CD960FF}"/>
              </a:ext>
            </a:extLst>
          </p:cNvPr>
          <p:cNvSpPr txBox="1">
            <a:spLocks noChangeArrowheads="1"/>
          </p:cNvSpPr>
          <p:nvPr/>
        </p:nvSpPr>
        <p:spPr bwMode="auto">
          <a:xfrm>
            <a:off x="352425" y="1661085"/>
            <a:ext cx="5805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You should:</a:t>
            </a:r>
          </a:p>
        </p:txBody>
      </p:sp>
      <p:sp>
        <p:nvSpPr>
          <p:cNvPr id="4106" name="Text Box 11">
            <a:extLst>
              <a:ext uri="{FF2B5EF4-FFF2-40B4-BE49-F238E27FC236}">
                <a16:creationId xmlns:a16="http://schemas.microsoft.com/office/drawing/2014/main" id="{5D3265CA-10DF-4761-A262-AEDE075C1D1D}"/>
              </a:ext>
            </a:extLst>
          </p:cNvPr>
          <p:cNvSpPr txBox="1">
            <a:spLocks noChangeArrowheads="1"/>
          </p:cNvSpPr>
          <p:nvPr/>
        </p:nvSpPr>
        <p:spPr bwMode="auto">
          <a:xfrm>
            <a:off x="647562" y="2179725"/>
            <a:ext cx="792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40000"/>
              </a:spcBef>
              <a:buClr>
                <a:srgbClr val="286DA6"/>
              </a:buClr>
              <a:buFont typeface="Wingdings" panose="05000000000000000000" pitchFamily="2" charset="2"/>
              <a:buChar char="l"/>
            </a:pPr>
            <a:r>
              <a:rPr lang="en-GB" altLang="en-US" dirty="0"/>
              <a:t>Take information from a range of published materials.</a:t>
            </a:r>
          </a:p>
        </p:txBody>
      </p:sp>
      <p:pic>
        <p:nvPicPr>
          <p:cNvPr id="9" name="Picture 8">
            <a:extLst>
              <a:ext uri="{FF2B5EF4-FFF2-40B4-BE49-F238E27FC236}">
                <a16:creationId xmlns:a16="http://schemas.microsoft.com/office/drawing/2014/main" id="{2115886A-3A97-4C5F-8953-C0A45E1D54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Text Box 11">
            <a:extLst>
              <a:ext uri="{FF2B5EF4-FFF2-40B4-BE49-F238E27FC236}">
                <a16:creationId xmlns:a16="http://schemas.microsoft.com/office/drawing/2014/main" id="{3CA0C9E2-41E6-4398-80E5-43CC33B70241}"/>
              </a:ext>
            </a:extLst>
          </p:cNvPr>
          <p:cNvSpPr txBox="1">
            <a:spLocks noChangeArrowheads="1"/>
          </p:cNvSpPr>
          <p:nvPr/>
        </p:nvSpPr>
        <p:spPr bwMode="auto">
          <a:xfrm>
            <a:off x="647562" y="2698365"/>
            <a:ext cx="74873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40000"/>
              </a:spcBef>
              <a:buClr>
                <a:srgbClr val="286DA6"/>
              </a:buClr>
              <a:buFont typeface="Wingdings" panose="05000000000000000000" pitchFamily="2" charset="2"/>
              <a:buChar char="l"/>
            </a:pPr>
            <a:r>
              <a:rPr lang="en-GB" altLang="en-US" dirty="0"/>
              <a:t>Consider the reliability of each source. Who is </a:t>
            </a:r>
            <a:br>
              <a:rPr lang="en-GB" altLang="en-US" dirty="0"/>
            </a:br>
            <a:r>
              <a:rPr lang="en-GB" altLang="en-US" dirty="0"/>
              <a:t>the author? What is their motive in publishing </a:t>
            </a:r>
            <a:br>
              <a:rPr lang="en-GB" altLang="en-US" dirty="0"/>
            </a:br>
            <a:r>
              <a:rPr lang="en-GB" altLang="en-US" dirty="0"/>
              <a:t>the information? Might they be biased?</a:t>
            </a:r>
          </a:p>
        </p:txBody>
      </p:sp>
      <p:sp>
        <p:nvSpPr>
          <p:cNvPr id="11" name="Text Box 11">
            <a:extLst>
              <a:ext uri="{FF2B5EF4-FFF2-40B4-BE49-F238E27FC236}">
                <a16:creationId xmlns:a16="http://schemas.microsoft.com/office/drawing/2014/main" id="{D7968A63-5647-41CB-AE79-D8F12224D957}"/>
              </a:ext>
            </a:extLst>
          </p:cNvPr>
          <p:cNvSpPr txBox="1">
            <a:spLocks noChangeArrowheads="1"/>
          </p:cNvSpPr>
          <p:nvPr/>
        </p:nvSpPr>
        <p:spPr bwMode="auto">
          <a:xfrm>
            <a:off x="647563" y="3955669"/>
            <a:ext cx="5777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40000"/>
              </a:spcBef>
              <a:buClr>
                <a:srgbClr val="286DA6"/>
              </a:buClr>
              <a:buFont typeface="Wingdings" panose="05000000000000000000" pitchFamily="2" charset="2"/>
              <a:buChar char="l"/>
            </a:pPr>
            <a:r>
              <a:rPr lang="en-GB" altLang="en-US" dirty="0"/>
              <a:t>Identify any errors in the claims made or flaws in the arguments presented.</a:t>
            </a:r>
          </a:p>
        </p:txBody>
      </p:sp>
      <p:sp>
        <p:nvSpPr>
          <p:cNvPr id="12" name="Text Box 11">
            <a:extLst>
              <a:ext uri="{FF2B5EF4-FFF2-40B4-BE49-F238E27FC236}">
                <a16:creationId xmlns:a16="http://schemas.microsoft.com/office/drawing/2014/main" id="{4D728110-00FF-4CCD-A06F-908BA1648CF7}"/>
              </a:ext>
            </a:extLst>
          </p:cNvPr>
          <p:cNvSpPr txBox="1">
            <a:spLocks noChangeArrowheads="1"/>
          </p:cNvSpPr>
          <p:nvPr/>
        </p:nvSpPr>
        <p:spPr bwMode="auto">
          <a:xfrm>
            <a:off x="647562" y="4843642"/>
            <a:ext cx="5329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40000"/>
              </a:spcBef>
              <a:buClr>
                <a:srgbClr val="286DA6"/>
              </a:buClr>
              <a:buFont typeface="Wingdings" panose="05000000000000000000" pitchFamily="2" charset="2"/>
              <a:buChar char="l"/>
            </a:pPr>
            <a:r>
              <a:rPr lang="en-GB" altLang="en-US" dirty="0"/>
              <a:t>Decide whether a statement is a scientific observation, an opinion </a:t>
            </a:r>
            <a:br>
              <a:rPr lang="en-GB" altLang="en-US" dirty="0"/>
            </a:br>
            <a:r>
              <a:rPr lang="en-GB" altLang="en-US" dirty="0"/>
              <a:t>or an interpretation of a </a:t>
            </a:r>
            <a:br>
              <a:rPr lang="en-GB" altLang="en-US" dirty="0"/>
            </a:br>
            <a:r>
              <a:rPr lang="en-GB" altLang="en-US" dirty="0"/>
              <a:t>scientific observation.</a:t>
            </a:r>
          </a:p>
        </p:txBody>
      </p:sp>
      <p:pic>
        <p:nvPicPr>
          <p:cNvPr id="13" name="Picture 9" descr="notes_icon">
            <a:extLst>
              <a:ext uri="{FF2B5EF4-FFF2-40B4-BE49-F238E27FC236}">
                <a16:creationId xmlns:a16="http://schemas.microsoft.com/office/drawing/2014/main" id="{C9CCFE88-03E5-407A-90A1-910901375C6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CE0D926E-385F-4436-A6A2-D8B631F33A5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32613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4" grpId="0"/>
      <p:bldP spid="4106"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FD6C071B-E841-4B3F-842B-593B3C5FB874}"/>
              </a:ext>
            </a:extLst>
          </p:cNvPr>
          <p:cNvSpPr>
            <a:spLocks noGrp="1" noChangeArrowheads="1"/>
          </p:cNvSpPr>
          <p:nvPr>
            <p:ph type="title"/>
          </p:nvPr>
        </p:nvSpPr>
        <p:spPr/>
        <p:txBody>
          <a:bodyPr/>
          <a:lstStyle/>
          <a:p>
            <a:r>
              <a:rPr lang="en-GB" altLang="en-US" dirty="0"/>
              <a:t>Effect of electromagnetic waves</a:t>
            </a:r>
          </a:p>
        </p:txBody>
      </p:sp>
      <p:pic>
        <p:nvPicPr>
          <p:cNvPr id="7" name="Picture 6" descr="flash_icon">
            <a:extLst>
              <a:ext uri="{FF2B5EF4-FFF2-40B4-BE49-F238E27FC236}">
                <a16:creationId xmlns:a16="http://schemas.microsoft.com/office/drawing/2014/main" id="{30EC764C-BE7C-4256-A9B2-DF91F2ACB7B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0F878982-8C37-41EF-AE44-A4CE628A1899}"/>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076A1FF-E02D-4E1F-9E7F-20B9BD0D3F8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2000625-3121-42E7-AC81-37800455C370}"/>
              </a:ext>
            </a:extLst>
          </p:cNvPr>
          <p:cNvSpPr>
            <a:spLocks noGrp="1" noChangeArrowheads="1"/>
          </p:cNvSpPr>
          <p:nvPr>
            <p:ph type="title"/>
          </p:nvPr>
        </p:nvSpPr>
        <p:spPr/>
        <p:txBody>
          <a:bodyPr/>
          <a:lstStyle/>
          <a:p>
            <a:r>
              <a:rPr lang="en-GB" altLang="en-US"/>
              <a:t>How do EM waves interact with matter?</a:t>
            </a:r>
          </a:p>
        </p:txBody>
      </p:sp>
      <p:sp>
        <p:nvSpPr>
          <p:cNvPr id="19460" name="Text Box 5">
            <a:extLst>
              <a:ext uri="{FF2B5EF4-FFF2-40B4-BE49-F238E27FC236}">
                <a16:creationId xmlns:a16="http://schemas.microsoft.com/office/drawing/2014/main" id="{10E3DDED-7E81-466A-B6D1-59B001AF5B0C}"/>
              </a:ext>
            </a:extLst>
          </p:cNvPr>
          <p:cNvSpPr txBox="1">
            <a:spLocks noChangeArrowheads="1"/>
          </p:cNvSpPr>
          <p:nvPr/>
        </p:nvSpPr>
        <p:spPr bwMode="auto">
          <a:xfrm>
            <a:off x="352425" y="773113"/>
            <a:ext cx="8399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t>Changes in atoms or the nuclei of atoms can result in the emission of </a:t>
            </a:r>
            <a:r>
              <a:rPr lang="en-GB" altLang="en-US" b="1">
                <a:solidFill>
                  <a:srgbClr val="286DA6"/>
                </a:solidFill>
              </a:rPr>
              <a:t>electromagnetic radiation </a:t>
            </a:r>
            <a:r>
              <a:rPr lang="en-GB" altLang="en-US"/>
              <a:t>over a wide range </a:t>
            </a:r>
            <a:br>
              <a:rPr lang="en-GB" altLang="en-US"/>
            </a:br>
            <a:r>
              <a:rPr lang="en-GB" altLang="en-US"/>
              <a:t>of frequencies. Changes in the nuclei of atoms cause the emission of high frequency </a:t>
            </a:r>
            <a:r>
              <a:rPr lang="en-GB" altLang="en-US" b="1">
                <a:solidFill>
                  <a:srgbClr val="286DA6"/>
                </a:solidFill>
              </a:rPr>
              <a:t>gamma rays</a:t>
            </a:r>
            <a:r>
              <a:rPr lang="en-GB" altLang="en-US"/>
              <a:t>.</a:t>
            </a:r>
          </a:p>
        </p:txBody>
      </p:sp>
      <p:sp>
        <p:nvSpPr>
          <p:cNvPr id="173062" name="Text Box 6">
            <a:extLst>
              <a:ext uri="{FF2B5EF4-FFF2-40B4-BE49-F238E27FC236}">
                <a16:creationId xmlns:a16="http://schemas.microsoft.com/office/drawing/2014/main" id="{FA08438A-9026-4075-9C63-2BD238DBCAD4}"/>
              </a:ext>
            </a:extLst>
          </p:cNvPr>
          <p:cNvSpPr txBox="1">
            <a:spLocks noChangeArrowheads="1"/>
          </p:cNvSpPr>
          <p:nvPr/>
        </p:nvSpPr>
        <p:spPr bwMode="auto">
          <a:xfrm>
            <a:off x="347663" y="2500313"/>
            <a:ext cx="8185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t>The reverse of this also happens: if an atom </a:t>
            </a:r>
            <a:r>
              <a:rPr lang="en-GB" altLang="en-US" b="1">
                <a:solidFill>
                  <a:srgbClr val="286DA6"/>
                </a:solidFill>
              </a:rPr>
              <a:t>absorbs </a:t>
            </a:r>
            <a:r>
              <a:rPr lang="en-GB" altLang="en-US"/>
              <a:t>EM radiation, it can result in a change in the atom or nucleus.</a:t>
            </a:r>
          </a:p>
        </p:txBody>
      </p:sp>
      <p:sp>
        <p:nvSpPr>
          <p:cNvPr id="173064" name="Text Box 8">
            <a:extLst>
              <a:ext uri="{FF2B5EF4-FFF2-40B4-BE49-F238E27FC236}">
                <a16:creationId xmlns:a16="http://schemas.microsoft.com/office/drawing/2014/main" id="{F0822F33-08C2-4293-B7EC-2A8D4594AD5B}"/>
              </a:ext>
            </a:extLst>
          </p:cNvPr>
          <p:cNvSpPr txBox="1">
            <a:spLocks noChangeArrowheads="1"/>
          </p:cNvSpPr>
          <p:nvPr/>
        </p:nvSpPr>
        <p:spPr bwMode="auto">
          <a:xfrm>
            <a:off x="352425" y="3517900"/>
            <a:ext cx="6951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electromagnetic </a:t>
            </a:r>
            <a:br>
              <a:rPr lang="en-GB" altLang="en-US" dirty="0"/>
            </a:br>
            <a:r>
              <a:rPr lang="en-GB" altLang="en-US" dirty="0"/>
              <a:t>waves can have hazardous effects </a:t>
            </a:r>
            <a:br>
              <a:rPr lang="en-GB" altLang="en-US" dirty="0"/>
            </a:br>
            <a:r>
              <a:rPr lang="en-GB" altLang="en-US" dirty="0"/>
              <a:t>on body cells. EM waves with high </a:t>
            </a:r>
            <a:br>
              <a:rPr lang="en-GB" altLang="en-US" dirty="0"/>
            </a:br>
            <a:r>
              <a:rPr lang="en-GB" altLang="en-US" dirty="0"/>
              <a:t>frequencies have high energies, so are </a:t>
            </a:r>
            <a:br>
              <a:rPr lang="en-GB" altLang="en-US" dirty="0"/>
            </a:br>
            <a:r>
              <a:rPr lang="en-GB" altLang="en-US" dirty="0"/>
              <a:t>able to cause the most damage. If a wave </a:t>
            </a:r>
            <a:br>
              <a:rPr lang="en-GB" altLang="en-US" dirty="0"/>
            </a:br>
            <a:r>
              <a:rPr lang="en-GB" altLang="en-US" dirty="0"/>
              <a:t>has enough energy, it can remove the outer electrons from atoms. This is called </a:t>
            </a:r>
            <a:r>
              <a:rPr lang="en-GB" altLang="en-US" b="1" dirty="0">
                <a:solidFill>
                  <a:srgbClr val="286DA6"/>
                </a:solidFill>
              </a:rPr>
              <a:t>ionization</a:t>
            </a:r>
            <a:r>
              <a:rPr lang="en-GB" altLang="en-US" dirty="0"/>
              <a:t>.</a:t>
            </a:r>
          </a:p>
        </p:txBody>
      </p:sp>
      <p:pic>
        <p:nvPicPr>
          <p:cNvPr id="7" name="Picture 6" descr="Ionising_radiation.png">
            <a:extLst>
              <a:ext uri="{FF2B5EF4-FFF2-40B4-BE49-F238E27FC236}">
                <a16:creationId xmlns:a16="http://schemas.microsoft.com/office/drawing/2014/main" id="{9ACB3222-59F1-417D-BBE7-60B5635EF0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55" y="3505200"/>
            <a:ext cx="35179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B717142-8330-45B4-B37A-FDBBAA3AB8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P spid="1730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11C2242-0C3B-45EA-99C7-F041FAF6210C}"/>
              </a:ext>
            </a:extLst>
          </p:cNvPr>
          <p:cNvSpPr>
            <a:spLocks noGrp="1" noChangeArrowheads="1"/>
          </p:cNvSpPr>
          <p:nvPr>
            <p:ph type="title"/>
          </p:nvPr>
        </p:nvSpPr>
        <p:spPr/>
        <p:txBody>
          <a:bodyPr/>
          <a:lstStyle/>
          <a:p>
            <a:r>
              <a:rPr lang="en-GB" altLang="en-US" dirty="0"/>
              <a:t>How do ionizing waves affect humans?</a:t>
            </a:r>
          </a:p>
        </p:txBody>
      </p:sp>
      <p:sp>
        <p:nvSpPr>
          <p:cNvPr id="20483" name="Text Box 3">
            <a:extLst>
              <a:ext uri="{FF2B5EF4-FFF2-40B4-BE49-F238E27FC236}">
                <a16:creationId xmlns:a16="http://schemas.microsoft.com/office/drawing/2014/main" id="{25C773A3-E3B7-4E91-A002-8A2A3D764A12}"/>
              </a:ext>
            </a:extLst>
          </p:cNvPr>
          <p:cNvSpPr txBox="1">
            <a:spLocks noChangeArrowheads="1"/>
          </p:cNvSpPr>
          <p:nvPr/>
        </p:nvSpPr>
        <p:spPr bwMode="auto">
          <a:xfrm>
            <a:off x="352425" y="773113"/>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Ionizing waves</a:t>
            </a:r>
            <a:r>
              <a:rPr lang="en-GB" altLang="en-US" dirty="0"/>
              <a:t> have enough energy to ionize the atoms in materials. These waves can have a severe effect on living tissue by killing cells or damaging DNA.</a:t>
            </a:r>
          </a:p>
        </p:txBody>
      </p:sp>
      <p:pic>
        <p:nvPicPr>
          <p:cNvPr id="521220" name="Picture 4" descr="PC4_gfx_X-ray">
            <a:extLst>
              <a:ext uri="{FF2B5EF4-FFF2-40B4-BE49-F238E27FC236}">
                <a16:creationId xmlns:a16="http://schemas.microsoft.com/office/drawing/2014/main" id="{D4E78926-E42C-4368-8F6D-5E66555B9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3471863"/>
            <a:ext cx="1571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221" name="Picture 5" descr="radioActive">
            <a:extLst>
              <a:ext uri="{FF2B5EF4-FFF2-40B4-BE49-F238E27FC236}">
                <a16:creationId xmlns:a16="http://schemas.microsoft.com/office/drawing/2014/main" id="{F90B8DDF-105C-42AB-9B91-3A8757952D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900" y="5268913"/>
            <a:ext cx="14906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222" name="Picture 6" descr="PC7_tanningbed">
            <a:extLst>
              <a:ext uri="{FF2B5EF4-FFF2-40B4-BE49-F238E27FC236}">
                <a16:creationId xmlns:a16="http://schemas.microsoft.com/office/drawing/2014/main" id="{9A18417B-0EDA-479C-B47B-9F0FFC6F1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3" y="2035175"/>
            <a:ext cx="13033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3" name="Text Box 7">
            <a:extLst>
              <a:ext uri="{FF2B5EF4-FFF2-40B4-BE49-F238E27FC236}">
                <a16:creationId xmlns:a16="http://schemas.microsoft.com/office/drawing/2014/main" id="{B833FE63-7253-475E-AA12-1E1C277193B0}"/>
              </a:ext>
            </a:extLst>
          </p:cNvPr>
          <p:cNvSpPr txBox="1">
            <a:spLocks noChangeArrowheads="1"/>
          </p:cNvSpPr>
          <p:nvPr/>
        </p:nvSpPr>
        <p:spPr bwMode="auto">
          <a:xfrm>
            <a:off x="2711450" y="1951038"/>
            <a:ext cx="6432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dirty="0">
                <a:solidFill>
                  <a:srgbClr val="286DA6"/>
                </a:solidFill>
              </a:rPr>
              <a:t>Ultraviolet (UV) rays</a:t>
            </a:r>
            <a:r>
              <a:rPr lang="en-GB" altLang="en-US" dirty="0"/>
              <a:t> are absorbed by </a:t>
            </a:r>
            <a:br>
              <a:rPr lang="en-GB" altLang="en-US" dirty="0"/>
            </a:br>
            <a:r>
              <a:rPr lang="en-GB" altLang="en-US" dirty="0"/>
              <a:t>the body. Skin tissues can be ionized and damaged by the shortest-wavelength ultraviolet radiation causing skin cancer.</a:t>
            </a:r>
          </a:p>
        </p:txBody>
      </p:sp>
      <p:sp>
        <p:nvSpPr>
          <p:cNvPr id="521224" name="Text Box 8">
            <a:extLst>
              <a:ext uri="{FF2B5EF4-FFF2-40B4-BE49-F238E27FC236}">
                <a16:creationId xmlns:a16="http://schemas.microsoft.com/office/drawing/2014/main" id="{8A83F0F0-80C9-4674-80FC-6D581C88CA7E}"/>
              </a:ext>
            </a:extLst>
          </p:cNvPr>
          <p:cNvSpPr txBox="1">
            <a:spLocks noChangeArrowheads="1"/>
          </p:cNvSpPr>
          <p:nvPr/>
        </p:nvSpPr>
        <p:spPr bwMode="auto">
          <a:xfrm>
            <a:off x="2711450" y="3619500"/>
            <a:ext cx="6230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dirty="0">
                <a:solidFill>
                  <a:srgbClr val="286DA6"/>
                </a:solidFill>
              </a:rPr>
              <a:t>X-rays</a:t>
            </a:r>
            <a:r>
              <a:rPr lang="en-GB" altLang="en-US" dirty="0"/>
              <a:t> pass through soft body tissue, such as skin and muscle, without being absorbed. Denser tissue, such as bone, absorbs some X-rays and can be ionized.</a:t>
            </a:r>
          </a:p>
        </p:txBody>
      </p:sp>
      <p:sp>
        <p:nvSpPr>
          <p:cNvPr id="26635" name="Text Box 9">
            <a:extLst>
              <a:ext uri="{FF2B5EF4-FFF2-40B4-BE49-F238E27FC236}">
                <a16:creationId xmlns:a16="http://schemas.microsoft.com/office/drawing/2014/main" id="{CDA3BE06-8CA1-4222-B321-5255B479F578}"/>
              </a:ext>
            </a:extLst>
          </p:cNvPr>
          <p:cNvSpPr txBox="1">
            <a:spLocks noChangeArrowheads="1"/>
          </p:cNvSpPr>
          <p:nvPr/>
        </p:nvSpPr>
        <p:spPr bwMode="auto">
          <a:xfrm>
            <a:off x="2711450" y="5233988"/>
            <a:ext cx="5735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dirty="0">
                <a:solidFill>
                  <a:srgbClr val="286DA6"/>
                </a:solidFill>
              </a:rPr>
              <a:t>Gamma rays</a:t>
            </a:r>
            <a:r>
              <a:rPr lang="en-GB" altLang="en-US" dirty="0"/>
              <a:t> pass through the body but very high energy waves can ionize atoms in living tissue.</a:t>
            </a:r>
          </a:p>
        </p:txBody>
      </p:sp>
      <p:pic>
        <p:nvPicPr>
          <p:cNvPr id="11" name="Picture 10">
            <a:extLst>
              <a:ext uri="{FF2B5EF4-FFF2-40B4-BE49-F238E27FC236}">
                <a16:creationId xmlns:a16="http://schemas.microsoft.com/office/drawing/2014/main" id="{9202E24E-AAA6-45BE-A0FC-49ED8CB03B5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212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12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5212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5"/>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5212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3" grpId="0"/>
      <p:bldP spid="521224" grpId="0"/>
      <p:bldP spid="266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40395B-5FE9-4235-8DB2-62569B6C08FF}"/>
              </a:ext>
            </a:extLst>
          </p:cNvPr>
          <p:cNvSpPr>
            <a:spLocks noGrp="1" noChangeArrowheads="1"/>
          </p:cNvSpPr>
          <p:nvPr>
            <p:ph type="title"/>
          </p:nvPr>
        </p:nvSpPr>
        <p:spPr/>
        <p:txBody>
          <a:bodyPr/>
          <a:lstStyle/>
          <a:p>
            <a:r>
              <a:rPr lang="en-GB" altLang="en-US"/>
              <a:t>Measuring the effect of radiation</a:t>
            </a:r>
          </a:p>
        </p:txBody>
      </p:sp>
      <p:sp>
        <p:nvSpPr>
          <p:cNvPr id="21507" name="Text Box 31">
            <a:extLst>
              <a:ext uri="{FF2B5EF4-FFF2-40B4-BE49-F238E27FC236}">
                <a16:creationId xmlns:a16="http://schemas.microsoft.com/office/drawing/2014/main" id="{8C28F8D2-B9D7-44AC-9381-9E0571ECFA1D}"/>
              </a:ext>
            </a:extLst>
          </p:cNvPr>
          <p:cNvSpPr txBox="1">
            <a:spLocks noChangeArrowheads="1"/>
          </p:cNvSpPr>
          <p:nvPr/>
        </p:nvSpPr>
        <p:spPr bwMode="auto">
          <a:xfrm>
            <a:off x="352425" y="773113"/>
            <a:ext cx="6451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Ionizing waves, such as gamma rays, can damage the DNA in cells and even kill cells. The risk that exposure to radiation presents can be measured using the </a:t>
            </a:r>
            <a:r>
              <a:rPr lang="en-GB" altLang="en-US" b="1" dirty="0">
                <a:solidFill>
                  <a:srgbClr val="286DA6"/>
                </a:solidFill>
              </a:rPr>
              <a:t>radiation dose</a:t>
            </a:r>
            <a:r>
              <a:rPr lang="en-GB" altLang="en-US" dirty="0">
                <a:solidFill>
                  <a:srgbClr val="010066"/>
                </a:solidFill>
              </a:rPr>
              <a:t>.</a:t>
            </a:r>
            <a:endParaRPr lang="en-GB" altLang="en-US" dirty="0"/>
          </a:p>
        </p:txBody>
      </p:sp>
      <p:sp>
        <p:nvSpPr>
          <p:cNvPr id="6" name="Text Box 32">
            <a:extLst>
              <a:ext uri="{FF2B5EF4-FFF2-40B4-BE49-F238E27FC236}">
                <a16:creationId xmlns:a16="http://schemas.microsoft.com/office/drawing/2014/main" id="{C67ECB7C-D5E2-4549-8D49-04BA1A165DE7}"/>
              </a:ext>
            </a:extLst>
          </p:cNvPr>
          <p:cNvSpPr txBox="1">
            <a:spLocks noChangeArrowheads="1"/>
          </p:cNvSpPr>
          <p:nvPr/>
        </p:nvSpPr>
        <p:spPr bwMode="auto">
          <a:xfrm>
            <a:off x="347663" y="2414588"/>
            <a:ext cx="629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Radiation dose is measured in sieverts (</a:t>
            </a:r>
            <a:r>
              <a:rPr lang="en-GB" altLang="en-US" dirty="0" err="1">
                <a:solidFill>
                  <a:srgbClr val="010066"/>
                </a:solidFill>
              </a:rPr>
              <a:t>Sv</a:t>
            </a:r>
            <a:r>
              <a:rPr lang="en-GB" altLang="en-US" dirty="0">
                <a:solidFill>
                  <a:srgbClr val="010066"/>
                </a:solidFill>
              </a:rPr>
              <a:t>) or </a:t>
            </a:r>
            <a:r>
              <a:rPr lang="en-GB" altLang="en-US" b="1" dirty="0">
                <a:solidFill>
                  <a:srgbClr val="286DA6"/>
                </a:solidFill>
              </a:rPr>
              <a:t>millisieverts</a:t>
            </a:r>
            <a:r>
              <a:rPr lang="en-GB" altLang="en-US" dirty="0">
                <a:solidFill>
                  <a:srgbClr val="010066"/>
                </a:solidFill>
              </a:rPr>
              <a:t> (mSv). 1,000</a:t>
            </a:r>
            <a:r>
              <a:rPr lang="en-GB" altLang="en-US" sz="1000" dirty="0">
                <a:solidFill>
                  <a:srgbClr val="010066"/>
                </a:solidFill>
              </a:rPr>
              <a:t> </a:t>
            </a:r>
            <a:r>
              <a:rPr lang="en-GB" altLang="en-US" dirty="0">
                <a:solidFill>
                  <a:srgbClr val="010066"/>
                </a:solidFill>
              </a:rPr>
              <a:t>mSv = 1</a:t>
            </a:r>
            <a:r>
              <a:rPr lang="en-GB" altLang="en-US" sz="1000" dirty="0">
                <a:solidFill>
                  <a:srgbClr val="010066"/>
                </a:solidFill>
              </a:rPr>
              <a:t> </a:t>
            </a:r>
            <a:r>
              <a:rPr lang="en-GB" altLang="en-US" dirty="0" err="1">
                <a:solidFill>
                  <a:srgbClr val="010066"/>
                </a:solidFill>
              </a:rPr>
              <a:t>Sv</a:t>
            </a:r>
            <a:r>
              <a:rPr lang="en-GB" altLang="en-US" dirty="0">
                <a:solidFill>
                  <a:srgbClr val="010066"/>
                </a:solidFill>
              </a:rPr>
              <a:t>.</a:t>
            </a:r>
            <a:endParaRPr lang="en-GB" altLang="en-US" dirty="0"/>
          </a:p>
        </p:txBody>
      </p:sp>
      <p:sp>
        <p:nvSpPr>
          <p:cNvPr id="7" name="Text Box 33">
            <a:extLst>
              <a:ext uri="{FF2B5EF4-FFF2-40B4-BE49-F238E27FC236}">
                <a16:creationId xmlns:a16="http://schemas.microsoft.com/office/drawing/2014/main" id="{2A33BAD3-BCFD-432A-879D-6BFB4C3823A8}"/>
              </a:ext>
            </a:extLst>
          </p:cNvPr>
          <p:cNvSpPr txBox="1">
            <a:spLocks noChangeArrowheads="1"/>
          </p:cNvSpPr>
          <p:nvPr/>
        </p:nvSpPr>
        <p:spPr bwMode="auto">
          <a:xfrm>
            <a:off x="347663" y="3354388"/>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very high dose of gamma rays in a short time can be fatal. A low dose over a long period of time will increase the risk </a:t>
            </a:r>
            <a:br>
              <a:rPr lang="en-GB" altLang="en-US">
                <a:solidFill>
                  <a:srgbClr val="010066"/>
                </a:solidFill>
              </a:rPr>
            </a:br>
            <a:r>
              <a:rPr lang="en-GB" altLang="en-US">
                <a:solidFill>
                  <a:srgbClr val="010066"/>
                </a:solidFill>
              </a:rPr>
              <a:t>of a person developing cancer.</a:t>
            </a:r>
            <a:endParaRPr lang="en-GB" altLang="en-US"/>
          </a:p>
        </p:txBody>
      </p:sp>
      <p:sp>
        <p:nvSpPr>
          <p:cNvPr id="8" name="Text Box 34">
            <a:extLst>
              <a:ext uri="{FF2B5EF4-FFF2-40B4-BE49-F238E27FC236}">
                <a16:creationId xmlns:a16="http://schemas.microsoft.com/office/drawing/2014/main" id="{00F53268-4341-415F-9BEA-C555B85597F7}"/>
              </a:ext>
            </a:extLst>
          </p:cNvPr>
          <p:cNvSpPr txBox="1">
            <a:spLocks noChangeArrowheads="1"/>
          </p:cNvSpPr>
          <p:nvPr/>
        </p:nvSpPr>
        <p:spPr bwMode="auto">
          <a:xfrm>
            <a:off x="347663" y="4667250"/>
            <a:ext cx="8531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average person in the US receives an annual dose of about 6.2</a:t>
            </a:r>
            <a:r>
              <a:rPr lang="en-GB" altLang="en-US" sz="1000" dirty="0">
                <a:solidFill>
                  <a:srgbClr val="010066"/>
                </a:solidFill>
              </a:rPr>
              <a:t> </a:t>
            </a:r>
            <a:r>
              <a:rPr lang="en-GB" altLang="en-US" dirty="0">
                <a:solidFill>
                  <a:srgbClr val="010066"/>
                </a:solidFill>
              </a:rPr>
              <a:t>mSv from </a:t>
            </a:r>
            <a:r>
              <a:rPr lang="en-GB" altLang="en-US" b="1" dirty="0">
                <a:solidFill>
                  <a:srgbClr val="286DA6"/>
                </a:solidFill>
              </a:rPr>
              <a:t>background radiation</a:t>
            </a:r>
            <a:r>
              <a:rPr lang="en-GB" altLang="en-US" dirty="0">
                <a:solidFill>
                  <a:srgbClr val="010066"/>
                </a:solidFill>
              </a:rPr>
              <a:t>. The International Commission on Radiological Protection sets a limit of 20</a:t>
            </a:r>
            <a:r>
              <a:rPr lang="en-GB" altLang="en-US" sz="1000" dirty="0">
                <a:solidFill>
                  <a:srgbClr val="010066"/>
                </a:solidFill>
              </a:rPr>
              <a:t> </a:t>
            </a:r>
            <a:r>
              <a:rPr lang="en-GB" altLang="en-US" dirty="0">
                <a:solidFill>
                  <a:srgbClr val="010066"/>
                </a:solidFill>
              </a:rPr>
              <a:t>mSv per year for workers in the nuclear industry.</a:t>
            </a:r>
            <a:endParaRPr lang="en-GB" altLang="en-US" dirty="0"/>
          </a:p>
        </p:txBody>
      </p:sp>
      <p:pic>
        <p:nvPicPr>
          <p:cNvPr id="21512" name="Picture 8" descr="Radioactive Symbol.png">
            <a:extLst>
              <a:ext uri="{FF2B5EF4-FFF2-40B4-BE49-F238E27FC236}">
                <a16:creationId xmlns:a16="http://schemas.microsoft.com/office/drawing/2014/main" id="{E56D5577-F563-4A30-BA3C-9C8A6B4C8F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879475"/>
            <a:ext cx="2306638"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A0E24BB-F9D3-4E79-8F8E-AE1471A4B7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7FA14A1-A711-4BE6-8272-C69F9ABC638C}"/>
              </a:ext>
            </a:extLst>
          </p:cNvPr>
          <p:cNvSpPr>
            <a:spLocks noGrp="1" noChangeArrowheads="1"/>
          </p:cNvSpPr>
          <p:nvPr>
            <p:ph type="title"/>
          </p:nvPr>
        </p:nvSpPr>
        <p:spPr/>
        <p:txBody>
          <a:bodyPr/>
          <a:lstStyle/>
          <a:p>
            <a:r>
              <a:rPr lang="en-GB" altLang="en-US" dirty="0"/>
              <a:t>Hazards of X-rays and gamma rays</a:t>
            </a:r>
          </a:p>
        </p:txBody>
      </p:sp>
      <p:pic>
        <p:nvPicPr>
          <p:cNvPr id="7" name="Picture 6">
            <a:extLst>
              <a:ext uri="{FF2B5EF4-FFF2-40B4-BE49-F238E27FC236}">
                <a16:creationId xmlns:a16="http://schemas.microsoft.com/office/drawing/2014/main" id="{D3C0631F-442A-4631-9197-9C5F654115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766810C-E619-4831-AE7C-4D604A3E38F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F4E3F5C-EF22-4192-9B2B-0ADE4B1224C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61E28D2-50F2-4A2B-910B-872BFB3C09A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25879D-DE8A-43E4-830B-2864CF6BB8DD}"/>
              </a:ext>
            </a:extLst>
          </p:cNvPr>
          <p:cNvSpPr>
            <a:spLocks noGrp="1" noChangeArrowheads="1"/>
          </p:cNvSpPr>
          <p:nvPr>
            <p:ph type="title"/>
          </p:nvPr>
        </p:nvSpPr>
        <p:spPr/>
        <p:txBody>
          <a:bodyPr/>
          <a:lstStyle/>
          <a:p>
            <a:r>
              <a:rPr lang="en-GB" altLang="en-US" sz="2700"/>
              <a:t>How are X-ray images taken safely?</a:t>
            </a:r>
          </a:p>
        </p:txBody>
      </p:sp>
      <p:sp>
        <p:nvSpPr>
          <p:cNvPr id="23555" name="Text Box 3">
            <a:extLst>
              <a:ext uri="{FF2B5EF4-FFF2-40B4-BE49-F238E27FC236}">
                <a16:creationId xmlns:a16="http://schemas.microsoft.com/office/drawing/2014/main" id="{ABA7506A-519E-4D8E-BBCA-57D7F4F07D68}"/>
              </a:ext>
            </a:extLst>
          </p:cNvPr>
          <p:cNvSpPr txBox="1">
            <a:spLocks noChangeArrowheads="1"/>
          </p:cNvSpPr>
          <p:nvPr/>
        </p:nvSpPr>
        <p:spPr bwMode="auto">
          <a:xfrm>
            <a:off x="3051175" y="773113"/>
            <a:ext cx="5819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Precautions must be used when X-ray images are taken.</a:t>
            </a:r>
          </a:p>
        </p:txBody>
      </p:sp>
      <p:sp>
        <p:nvSpPr>
          <p:cNvPr id="610309" name="Text Box 5">
            <a:extLst>
              <a:ext uri="{FF2B5EF4-FFF2-40B4-BE49-F238E27FC236}">
                <a16:creationId xmlns:a16="http://schemas.microsoft.com/office/drawing/2014/main" id="{CA23C797-8FFF-4B15-B0D2-B2F2B0B20C41}"/>
              </a:ext>
            </a:extLst>
          </p:cNvPr>
          <p:cNvSpPr txBox="1">
            <a:spLocks noChangeArrowheads="1"/>
          </p:cNvSpPr>
          <p:nvPr/>
        </p:nvSpPr>
        <p:spPr bwMode="auto">
          <a:xfrm>
            <a:off x="352425" y="5024438"/>
            <a:ext cx="842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minimize their exposure when an X-ray image is being taken, radiographers must wear a lead apron, stand behind a screen that absorbs X-rays or even leave the room. </a:t>
            </a:r>
          </a:p>
        </p:txBody>
      </p:sp>
      <p:sp>
        <p:nvSpPr>
          <p:cNvPr id="610310" name="Text Box 6">
            <a:extLst>
              <a:ext uri="{FF2B5EF4-FFF2-40B4-BE49-F238E27FC236}">
                <a16:creationId xmlns:a16="http://schemas.microsoft.com/office/drawing/2014/main" id="{F4723B4A-8B44-4CBB-A0B0-E1DC0A651A9B}"/>
              </a:ext>
            </a:extLst>
          </p:cNvPr>
          <p:cNvSpPr txBox="1">
            <a:spLocks noChangeArrowheads="1"/>
          </p:cNvSpPr>
          <p:nvPr/>
        </p:nvSpPr>
        <p:spPr bwMode="auto">
          <a:xfrm>
            <a:off x="3051175" y="1711325"/>
            <a:ext cx="6103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t>Only the area of the body being examined is targeted with X-rays. Other areas are protected with a </a:t>
            </a:r>
            <a:r>
              <a:rPr lang="en-GB" altLang="en-US" b="1">
                <a:solidFill>
                  <a:srgbClr val="286DA6"/>
                </a:solidFill>
              </a:rPr>
              <a:t>lead</a:t>
            </a:r>
            <a:r>
              <a:rPr lang="en-GB" altLang="en-US"/>
              <a:t> shield, which is </a:t>
            </a:r>
            <a:br>
              <a:rPr lang="en-GB" altLang="en-US"/>
            </a:br>
            <a:r>
              <a:rPr lang="en-GB" altLang="en-US"/>
              <a:t>too dense for X-rays to pass through.</a:t>
            </a:r>
          </a:p>
        </p:txBody>
      </p:sp>
      <p:sp>
        <p:nvSpPr>
          <p:cNvPr id="610315" name="Rectangle 11">
            <a:extLst>
              <a:ext uri="{FF2B5EF4-FFF2-40B4-BE49-F238E27FC236}">
                <a16:creationId xmlns:a16="http://schemas.microsoft.com/office/drawing/2014/main" id="{9161D319-4F34-4F16-BF69-740EC4953E08}"/>
              </a:ext>
            </a:extLst>
          </p:cNvPr>
          <p:cNvSpPr>
            <a:spLocks noChangeArrowheads="1"/>
          </p:cNvSpPr>
          <p:nvPr/>
        </p:nvSpPr>
        <p:spPr bwMode="auto">
          <a:xfrm>
            <a:off x="3051175" y="3365500"/>
            <a:ext cx="586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One-off X-rays do not pose much risk to health. Radiographers take several X-rays each day and their potential </a:t>
            </a:r>
            <a:r>
              <a:rPr lang="en-GB" altLang="en-US" b="1">
                <a:solidFill>
                  <a:srgbClr val="286DA6"/>
                </a:solidFill>
              </a:rPr>
              <a:t>dose</a:t>
            </a:r>
            <a:r>
              <a:rPr lang="en-GB" altLang="en-US"/>
              <a:t> is </a:t>
            </a:r>
            <a:br>
              <a:rPr lang="en-GB" altLang="en-US"/>
            </a:br>
            <a:r>
              <a:rPr lang="en-GB" altLang="en-US"/>
              <a:t>much higher.</a:t>
            </a:r>
          </a:p>
        </p:txBody>
      </p:sp>
      <p:pic>
        <p:nvPicPr>
          <p:cNvPr id="23562" name="Picture 10" descr="Hazards_of_Electromagnetic_waves_8.1.png">
            <a:extLst>
              <a:ext uri="{FF2B5EF4-FFF2-40B4-BE49-F238E27FC236}">
                <a16:creationId xmlns:a16="http://schemas.microsoft.com/office/drawing/2014/main" id="{4B608341-E3DB-45AA-A62A-96591911FC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093788"/>
            <a:ext cx="2395538"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AA28029-D2BF-4DFB-884B-1185504CF0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1CCB0DE-9304-490E-AB15-4F0AB585B27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51">
            <a:extLst>
              <a:ext uri="{FF2B5EF4-FFF2-40B4-BE49-F238E27FC236}">
                <a16:creationId xmlns:a16="http://schemas.microsoft.com/office/drawing/2014/main" id="{858CD18D-F3A9-47EB-9928-89500C5082B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0591"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0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9" grpId="0"/>
      <p:bldP spid="610310" grpId="0"/>
      <p:bldP spid="610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AF7BC2F0-FEA6-47E9-9F2A-B2CD17164123}"/>
              </a:ext>
            </a:extLst>
          </p:cNvPr>
          <p:cNvSpPr>
            <a:spLocks noGrp="1"/>
          </p:cNvSpPr>
          <p:nvPr>
            <p:ph type="title"/>
          </p:nvPr>
        </p:nvSpPr>
        <p:spPr/>
        <p:txBody>
          <a:bodyPr/>
          <a:lstStyle/>
          <a:p>
            <a:r>
              <a:rPr lang="en-GB" altLang="en-US" dirty="0"/>
              <a:t>X-ray risks</a:t>
            </a:r>
          </a:p>
        </p:txBody>
      </p:sp>
      <p:pic>
        <p:nvPicPr>
          <p:cNvPr id="2054" name="Picture 51">
            <a:extLst>
              <a:ext uri="{FF2B5EF4-FFF2-40B4-BE49-F238E27FC236}">
                <a16:creationId xmlns:a16="http://schemas.microsoft.com/office/drawing/2014/main" id="{E210EFC3-3442-44FF-89DF-B3B944997DD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3756"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D9287FA-C672-46AF-AC58-E3D137FC2FD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3B839C8-8891-476F-9C66-DBBB7A0E3475}"/>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17A31460-A676-4BE1-8B37-9AAA6A242BC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7694EC0-1FA9-401B-88DD-BDC134277B0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D73528E-3737-4FE0-927A-D2F9B95FDCCA}"/>
              </a:ext>
            </a:extLst>
          </p:cNvPr>
          <p:cNvSpPr>
            <a:spLocks noGrp="1" noChangeArrowheads="1"/>
          </p:cNvSpPr>
          <p:nvPr>
            <p:ph type="title"/>
          </p:nvPr>
        </p:nvSpPr>
        <p:spPr/>
        <p:txBody>
          <a:bodyPr/>
          <a:lstStyle/>
          <a:p>
            <a:pPr eaLnBrk="1" hangingPunct="1"/>
            <a:r>
              <a:rPr lang="en-GB" altLang="en-US"/>
              <a:t>How does UV radiation affect skin?</a:t>
            </a:r>
          </a:p>
        </p:txBody>
      </p:sp>
      <p:sp>
        <p:nvSpPr>
          <p:cNvPr id="25603" name="Text Box 3">
            <a:extLst>
              <a:ext uri="{FF2B5EF4-FFF2-40B4-BE49-F238E27FC236}">
                <a16:creationId xmlns:a16="http://schemas.microsoft.com/office/drawing/2014/main" id="{6D7FEEA1-46B9-40D7-AEDB-AA48E6E551FA}"/>
              </a:ext>
            </a:extLst>
          </p:cNvPr>
          <p:cNvSpPr txBox="1">
            <a:spLocks noChangeArrowheads="1"/>
          </p:cNvSpPr>
          <p:nvPr/>
        </p:nvSpPr>
        <p:spPr bwMode="auto">
          <a:xfrm>
            <a:off x="352425" y="773113"/>
            <a:ext cx="8415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skin uses UV radiation from the Sun to make </a:t>
            </a:r>
            <a:r>
              <a:rPr lang="en-GB" altLang="en-US" b="1">
                <a:solidFill>
                  <a:srgbClr val="286DA6"/>
                </a:solidFill>
              </a:rPr>
              <a:t>vitamin D</a:t>
            </a:r>
            <a:r>
              <a:rPr lang="en-GB" altLang="en-US"/>
              <a:t>, which is needed for strong bones. Some exposure to UV radiation is beneficial but overexposure is generally harmful.</a:t>
            </a:r>
          </a:p>
        </p:txBody>
      </p:sp>
      <p:sp>
        <p:nvSpPr>
          <p:cNvPr id="633860" name="Text Box 4">
            <a:extLst>
              <a:ext uri="{FF2B5EF4-FFF2-40B4-BE49-F238E27FC236}">
                <a16:creationId xmlns:a16="http://schemas.microsoft.com/office/drawing/2014/main" id="{2EE87EB3-4596-4F43-B891-385A09156B17}"/>
              </a:ext>
            </a:extLst>
          </p:cNvPr>
          <p:cNvSpPr txBox="1">
            <a:spLocks noChangeArrowheads="1"/>
          </p:cNvSpPr>
          <p:nvPr/>
        </p:nvSpPr>
        <p:spPr bwMode="auto">
          <a:xfrm>
            <a:off x="352425" y="2289175"/>
            <a:ext cx="44370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a:solidFill>
                  <a:srgbClr val="286DA6"/>
                </a:solidFill>
              </a:rPr>
              <a:t>Sunburn</a:t>
            </a:r>
            <a:r>
              <a:rPr lang="en-GB" altLang="en-US"/>
              <a:t> occurs when the skin is exposed to high-intensity UV radiation, which damages skin cells. </a:t>
            </a:r>
            <a:r>
              <a:rPr lang="en-GB" altLang="en-US">
                <a:solidFill>
                  <a:srgbClr val="010066"/>
                </a:solidFill>
              </a:rPr>
              <a:t>Repeated exposure leads to premature ageing of the skin and increases the risk of skin cancer.</a:t>
            </a:r>
            <a:r>
              <a:rPr lang="en-GB" altLang="en-US"/>
              <a:t> </a:t>
            </a:r>
          </a:p>
        </p:txBody>
      </p:sp>
      <p:sp>
        <p:nvSpPr>
          <p:cNvPr id="29705" name="Rectangle 6">
            <a:extLst>
              <a:ext uri="{FF2B5EF4-FFF2-40B4-BE49-F238E27FC236}">
                <a16:creationId xmlns:a16="http://schemas.microsoft.com/office/drawing/2014/main" id="{86DBE770-CC21-44DF-B090-73C1E4FD2407}"/>
              </a:ext>
            </a:extLst>
          </p:cNvPr>
          <p:cNvSpPr>
            <a:spLocks noChangeArrowheads="1"/>
          </p:cNvSpPr>
          <p:nvPr/>
        </p:nvSpPr>
        <p:spPr bwMode="auto">
          <a:xfrm>
            <a:off x="352425" y="5254625"/>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Intense UV radiation can inflame the eyes and long-term exposure may cause </a:t>
            </a:r>
            <a:r>
              <a:rPr lang="en-GB" altLang="en-US" b="1">
                <a:solidFill>
                  <a:srgbClr val="286DA6"/>
                </a:solidFill>
              </a:rPr>
              <a:t>cataracts</a:t>
            </a:r>
            <a:r>
              <a:rPr lang="en-GB" altLang="en-US"/>
              <a:t>.</a:t>
            </a:r>
          </a:p>
        </p:txBody>
      </p:sp>
      <p:pic>
        <p:nvPicPr>
          <p:cNvPr id="8" name="Picture 7" descr="Hazards_of_Electromagnetic_waves_11.1.png">
            <a:extLst>
              <a:ext uri="{FF2B5EF4-FFF2-40B4-BE49-F238E27FC236}">
                <a16:creationId xmlns:a16="http://schemas.microsoft.com/office/drawing/2014/main" id="{9D8FCA0A-1F52-44D8-99D5-8343A62D3C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8563" y="2436813"/>
            <a:ext cx="394811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2EE987-D30A-49F2-9F88-BFBB9952B6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70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0" grpId="0"/>
      <p:bldP spid="2970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9zpjPERD"/>
  <p:tag name="ARTICULATE_DESIGN_ID_7_DEFAULT DESIGN" val="BbNShVev"/>
  <p:tag name="ARTICULATE_DESIGN_ID_1_DEFAULT DESIGN" val="tveSinAg"/>
  <p:tag name="ARTICULATE_DESIGN_ID_8_DEFAULT DESIGN" val="tOGyWoJB"/>
  <p:tag name="ARTICULATE_SLIDE_COUNT" val="21"/>
  <p:tag name="ARTICULATE_DESIGN_ID_3_DEFAULT DESIGN" val="mwRSbVzN"/>
  <p:tag name="ARTICULATE_DESIGN_ID_2_DEFAULT DESIGN" val="xvUoSc3T"/>
  <p:tag name="ARTICULATE_DESIGN_ID_4_DEFAULT DESIGN" val="0A4byuCa"/>
  <p:tag name="ARTICULATE_DESIGN_ID_5_DEFAULT DESIGN" val="XTzuSoxL"/>
  <p:tag name="ARTICULATE_DESIGN_ID_6_DEFAULT DESIGN" val="up3owGO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14759</TotalTime>
  <Words>2038</Words>
  <Application>Microsoft Office PowerPoint</Application>
  <PresentationFormat>On-screen Show (4:3)</PresentationFormat>
  <Paragraphs>153</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Helvetica</vt:lpstr>
      <vt:lpstr>Wingdings</vt:lpstr>
      <vt:lpstr>Arial</vt:lpstr>
      <vt:lpstr>Wingdings 2</vt:lpstr>
      <vt:lpstr>1_Default Design</vt:lpstr>
      <vt:lpstr>8_Default Design</vt:lpstr>
      <vt:lpstr>Hazards of  Electromagnetic Waves</vt:lpstr>
      <vt:lpstr>Information</vt:lpstr>
      <vt:lpstr>How do EM waves interact with matter?</vt:lpstr>
      <vt:lpstr>How do ionizing waves affect humans?</vt:lpstr>
      <vt:lpstr>Measuring the effect of radiation</vt:lpstr>
      <vt:lpstr>Hazards of X-rays and gamma rays</vt:lpstr>
      <vt:lpstr>How are X-ray images taken safely?</vt:lpstr>
      <vt:lpstr>X-ray risks</vt:lpstr>
      <vt:lpstr>How does UV radiation affect skin?</vt:lpstr>
      <vt:lpstr>Dark or fair skin?</vt:lpstr>
      <vt:lpstr>Is a suntan safe?</vt:lpstr>
      <vt:lpstr>Limiting exposure to UV radiation</vt:lpstr>
      <vt:lpstr>Investigating sunscreens</vt:lpstr>
      <vt:lpstr>SPF and safe time in the Sun</vt:lpstr>
      <vt:lpstr>Voluntary exposure to UV radiation</vt:lpstr>
      <vt:lpstr>UV radiation: fact or opinion?</vt:lpstr>
      <vt:lpstr>How does visible light affect humans?</vt:lpstr>
      <vt:lpstr>How do infrared waves affect humans?</vt:lpstr>
      <vt:lpstr>Are microwaves and radio waves harmful?</vt:lpstr>
      <vt:lpstr>Researching the effect of EM waves</vt:lpstr>
      <vt:lpstr>Effect of electromagnetic waves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of Electromagnetic Waves</dc:title>
  <dc:subject>Boardworks High School Physical Science</dc:subject>
  <dc:creator>Boardworks</dc:creator>
  <cp:lastModifiedBy>Tim Crilly</cp:lastModifiedBy>
  <cp:revision>570</cp:revision>
  <dcterms:created xsi:type="dcterms:W3CDTF">2003-10-06T13:07:42Z</dcterms:created>
  <dcterms:modified xsi:type="dcterms:W3CDTF">2019-01-31T15:30:28Z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C1A259C7-CE94-420A-A588-D6EA3D3908B8</vt:lpwstr>
  </property>
  <property fmtid="{D5CDD505-2E9C-101B-9397-08002B2CF9AE}" pid="3" name="ArticulatePath">
    <vt:lpwstr>Hazards of Electromagnetic Waves</vt:lpwstr>
  </property>
</Properties>
</file>