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activeX/activeX2.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3.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397" r:id="rId1"/>
    <p:sldMasterId id="2147485412" r:id="rId2"/>
  </p:sldMasterIdLst>
  <p:notesMasterIdLst>
    <p:notesMasterId r:id="rId19"/>
  </p:notesMasterIdLst>
  <p:handoutMasterIdLst>
    <p:handoutMasterId r:id="rId20"/>
  </p:handoutMasterIdLst>
  <p:sldIdLst>
    <p:sldId id="430" r:id="rId3"/>
    <p:sldId id="527" r:id="rId4"/>
    <p:sldId id="504" r:id="rId5"/>
    <p:sldId id="505" r:id="rId6"/>
    <p:sldId id="507" r:id="rId7"/>
    <p:sldId id="517" r:id="rId8"/>
    <p:sldId id="520" r:id="rId9"/>
    <p:sldId id="518" r:id="rId10"/>
    <p:sldId id="521" r:id="rId11"/>
    <p:sldId id="506" r:id="rId12"/>
    <p:sldId id="513" r:id="rId13"/>
    <p:sldId id="509" r:id="rId14"/>
    <p:sldId id="511" r:id="rId15"/>
    <p:sldId id="514" r:id="rId16"/>
    <p:sldId id="512" r:id="rId17"/>
    <p:sldId id="523" r:id="rId18"/>
  </p:sldIdLst>
  <p:sldSz cx="9144000" cy="6858000" type="screen4x3"/>
  <p:notesSz cx="6858000" cy="9296400"/>
  <p:embeddedFontLst>
    <p:embeddedFont>
      <p:font typeface="Wingdings 2" panose="05020102010507070707" pitchFamily="18" charset="2"/>
      <p:regular r:id="rId21"/>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31">
          <p15:clr>
            <a:srgbClr val="A4A3A4"/>
          </p15:clr>
        </p15:guide>
        <p15:guide id="3" pos="5511" userDrawn="1">
          <p15:clr>
            <a:srgbClr val="A4A3A4"/>
          </p15:clr>
        </p15:guide>
        <p15:guide id="4" pos="22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286DA6"/>
    <a:srgbClr val="BEDAF0"/>
    <a:srgbClr val="D1CC02"/>
    <a:srgbClr val="1A02CC"/>
    <a:srgbClr val="B0CD01"/>
    <a:srgbClr val="BB4313"/>
    <a:srgbClr val="C509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70" autoAdjust="0"/>
  </p:normalViewPr>
  <p:slideViewPr>
    <p:cSldViewPr snapToGrid="0">
      <p:cViewPr>
        <p:scale>
          <a:sx n="85" d="100"/>
          <a:sy n="85" d="100"/>
        </p:scale>
        <p:origin x="618" y="162"/>
      </p:cViewPr>
      <p:guideLst>
        <p:guide orient="horz" pos="494"/>
        <p:guide orient="horz" pos="3831"/>
        <p:guide pos="5511"/>
        <p:guide pos="22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769E51C7-FF61-476E-B18E-5B45A99C3E97}"/>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911B17A-59F3-4BA3-AD4A-93C7E1EE195C}" type="slidenum">
              <a:rPr lang="en-GB" altLang="en-US"/>
              <a:pPr/>
              <a:t>‹#›</a:t>
            </a:fld>
            <a:endParaRPr lang="en-GB" altLang="en-US"/>
          </a:p>
        </p:txBody>
      </p:sp>
      <p:sp>
        <p:nvSpPr>
          <p:cNvPr id="5" name="Rectangle 7">
            <a:extLst>
              <a:ext uri="{FF2B5EF4-FFF2-40B4-BE49-F238E27FC236}">
                <a16:creationId xmlns:a16="http://schemas.microsoft.com/office/drawing/2014/main" id="{CF211D21-F2F0-46C1-90F4-E6B4FE58F1A2}"/>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6A062669-0696-426D-AE3A-CCEBFA1BB194}"/>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0302683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453D466D-35F6-46C6-BBA3-220D795EC7C0}"/>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19A4441-3E9D-4DFE-82EB-5DDFFF2E70C0}"/>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6D436ACC-9F77-4EBB-B167-563FA1EE9C8B}"/>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914CF1E1-8A6B-4054-9146-5D729E3C98A5}" type="slidenum">
              <a:rPr lang="en-US" altLang="en-US"/>
              <a:pPr/>
              <a:t>‹#›</a:t>
            </a:fld>
            <a:endParaRPr lang="en-US" altLang="en-US"/>
          </a:p>
        </p:txBody>
      </p:sp>
      <p:sp>
        <p:nvSpPr>
          <p:cNvPr id="7" name="Rectangle 9">
            <a:extLst>
              <a:ext uri="{FF2B5EF4-FFF2-40B4-BE49-F238E27FC236}">
                <a16:creationId xmlns:a16="http://schemas.microsoft.com/office/drawing/2014/main" id="{101310BE-0B91-4E99-9700-CAF23C18827F}"/>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C23F9ACB-FA47-437D-8122-C952B96E124E}"/>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384807155"/>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F4E0F19-8FB8-4A48-AE06-2D53768FA487}"/>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4F2A8BD9-9917-4023-989A-DC697101F5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4A5B150-3A20-4992-9B86-3AE4893791C0}"/>
              </a:ext>
            </a:extLst>
          </p:cNvPr>
          <p:cNvSpPr>
            <a:spLocks noGrp="1"/>
          </p:cNvSpPr>
          <p:nvPr>
            <p:ph type="sldNum" sz="quarter" idx="10"/>
          </p:nvPr>
        </p:nvSpPr>
        <p:spPr/>
        <p:txBody>
          <a:bodyPr/>
          <a:lstStyle/>
          <a:p>
            <a:fld id="{914CF1E1-8A6B-4054-9146-5D729E3C98A5}"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7E17458-E272-46EA-9771-78661A8FFC3B}"/>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3766A702-5CF9-4171-9975-93B2B833D0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 perfect black body is an idealized construct. However, stars behave like perfect black bodies to a good approximation.</a:t>
            </a:r>
          </a:p>
        </p:txBody>
      </p:sp>
      <p:sp>
        <p:nvSpPr>
          <p:cNvPr id="2" name="Slide Number Placeholder 1">
            <a:extLst>
              <a:ext uri="{FF2B5EF4-FFF2-40B4-BE49-F238E27FC236}">
                <a16:creationId xmlns:a16="http://schemas.microsoft.com/office/drawing/2014/main" id="{BEA26A44-5E85-4DC5-80C9-955CF2CE860E}"/>
              </a:ext>
            </a:extLst>
          </p:cNvPr>
          <p:cNvSpPr>
            <a:spLocks noGrp="1"/>
          </p:cNvSpPr>
          <p:nvPr>
            <p:ph type="sldNum" sz="quarter" idx="10"/>
          </p:nvPr>
        </p:nvSpPr>
        <p:spPr/>
        <p:txBody>
          <a:bodyPr/>
          <a:lstStyle/>
          <a:p>
            <a:fld id="{914CF1E1-8A6B-4054-9146-5D729E3C98A5}"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4964534-B260-48DF-9EC5-18BD515A8B09}"/>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DAEC4B30-F212-44C4-873C-51A53215CB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could be reminded that these lines are continuous for black body radiation, since all wavelengths are absorbed and emitted.</a:t>
            </a:r>
          </a:p>
        </p:txBody>
      </p:sp>
      <p:sp>
        <p:nvSpPr>
          <p:cNvPr id="2" name="Slide Number Placeholder 1">
            <a:extLst>
              <a:ext uri="{FF2B5EF4-FFF2-40B4-BE49-F238E27FC236}">
                <a16:creationId xmlns:a16="http://schemas.microsoft.com/office/drawing/2014/main" id="{400A333D-60D3-4E93-A681-7DB15C5002EF}"/>
              </a:ext>
            </a:extLst>
          </p:cNvPr>
          <p:cNvSpPr>
            <a:spLocks noGrp="1"/>
          </p:cNvSpPr>
          <p:nvPr>
            <p:ph type="sldNum" sz="quarter" idx="10"/>
          </p:nvPr>
        </p:nvSpPr>
        <p:spPr/>
        <p:txBody>
          <a:bodyPr/>
          <a:lstStyle/>
          <a:p>
            <a:fld id="{914CF1E1-8A6B-4054-9146-5D729E3C98A5}"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8E80AF0-9BF4-4614-BBA3-3BA5850748B5}"/>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9A2836A9-4DDF-4F1B-89D9-196CC9893F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F984D6DE-43E0-453A-8706-0F71783C7973}"/>
              </a:ext>
            </a:extLst>
          </p:cNvPr>
          <p:cNvSpPr>
            <a:spLocks noGrp="1"/>
          </p:cNvSpPr>
          <p:nvPr>
            <p:ph type="sldNum" sz="quarter" idx="10"/>
          </p:nvPr>
        </p:nvSpPr>
        <p:spPr/>
        <p:txBody>
          <a:bodyPr/>
          <a:lstStyle/>
          <a:p>
            <a:fld id="{914CF1E1-8A6B-4054-9146-5D729E3C98A5}"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584D382-366A-4CB0-8FFE-83620DE42D89}"/>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778BD58E-F71D-432B-A281-21BD268927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It should be emphasized that the final cube is in a dynamic equilibrium; it has not stopped emitting and absorbing radiation, but its temperature remains constant because the rates of absorption and emission are equal. If students are not familiar with the concept, a useful simile is to imagine running the “wrong” way on an escalator; both the person and the escalator are moving, but if the motion is exactly equal and in opposite directions, the net displacement is zero.</a:t>
            </a:r>
          </a:p>
        </p:txBody>
      </p:sp>
      <p:sp>
        <p:nvSpPr>
          <p:cNvPr id="2" name="Slide Number Placeholder 1">
            <a:extLst>
              <a:ext uri="{FF2B5EF4-FFF2-40B4-BE49-F238E27FC236}">
                <a16:creationId xmlns:a16="http://schemas.microsoft.com/office/drawing/2014/main" id="{153E15E7-6393-4DBD-B1A1-32DE3D8FDEAB}"/>
              </a:ext>
            </a:extLst>
          </p:cNvPr>
          <p:cNvSpPr>
            <a:spLocks noGrp="1"/>
          </p:cNvSpPr>
          <p:nvPr>
            <p:ph type="sldNum" sz="quarter" idx="10"/>
          </p:nvPr>
        </p:nvSpPr>
        <p:spPr/>
        <p:txBody>
          <a:bodyPr/>
          <a:lstStyle/>
          <a:p>
            <a:fld id="{914CF1E1-8A6B-4054-9146-5D729E3C98A5}"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AC86A263-D4EB-49B8-A818-4EBED5CF5B68}"/>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35C86112-0B88-41C6-B706-5502A325DD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Incoming solar radiation is measured in watts per meter squared, W/m</a:t>
            </a:r>
            <a:r>
              <a:rPr lang="en-GB" altLang="en-US" baseline="30000" dirty="0">
                <a:latin typeface="Arial" panose="020B0604020202020204" pitchFamily="34" charset="0"/>
              </a:rPr>
              <a:t>2</a:t>
            </a:r>
            <a:r>
              <a:rPr lang="en-GB" altLang="en-US" dirty="0">
                <a:latin typeface="Arial" panose="020B0604020202020204" pitchFamily="34" charset="0"/>
              </a:rPr>
              <a:t>. </a:t>
            </a:r>
          </a:p>
          <a:p>
            <a:endParaRPr lang="en-GB" altLang="en-US" dirty="0">
              <a:latin typeface="Arial" panose="020B0604020202020204" pitchFamily="34" charset="0"/>
            </a:endParaRPr>
          </a:p>
          <a:p>
            <a:r>
              <a:rPr lang="en-GB" altLang="en-US" dirty="0">
                <a:latin typeface="Arial" panose="020B0604020202020204" pitchFamily="34" charset="0"/>
              </a:rPr>
              <a:t>The total amount of solar radiation the Earth receives, and can therefore absorb, varies for many reasons:</a:t>
            </a:r>
          </a:p>
          <a:p>
            <a:pPr marL="171450" indent="-171450">
              <a:buFont typeface="Arial" panose="020B0604020202020204" pitchFamily="34" charset="0"/>
              <a:buChar char="•"/>
            </a:pPr>
            <a:r>
              <a:rPr lang="en-GB" altLang="en-US" dirty="0">
                <a:latin typeface="Arial" panose="020B0604020202020204" pitchFamily="34" charset="0"/>
              </a:rPr>
              <a:t>the Earth has an elliptical orbit</a:t>
            </a:r>
          </a:p>
          <a:p>
            <a:pPr marL="171450" indent="-171450">
              <a:buFont typeface="Arial" panose="020B0604020202020204" pitchFamily="34" charset="0"/>
              <a:buChar char="•"/>
            </a:pPr>
            <a:r>
              <a:rPr lang="en-GB" altLang="en-US" dirty="0">
                <a:latin typeface="Arial" panose="020B0604020202020204" pitchFamily="34" charset="0"/>
              </a:rPr>
              <a:t>the Earth is tilted on its axis.</a:t>
            </a:r>
          </a:p>
          <a:p>
            <a:pPr>
              <a:buFontTx/>
              <a:buChar char="-"/>
            </a:pPr>
            <a:endParaRPr lang="en-GB" altLang="en-US" dirty="0">
              <a:latin typeface="Arial" panose="020B0604020202020204" pitchFamily="34" charset="0"/>
            </a:endParaRPr>
          </a:p>
          <a:p>
            <a:r>
              <a:rPr lang="en-GB" altLang="en-US" dirty="0">
                <a:latin typeface="Arial" panose="020B0604020202020204" pitchFamily="34" charset="0"/>
              </a:rPr>
              <a:t>Different places on Earth experience different amounts of solar radiation at different times, because the Earth is a spinning sphere, and not a flat stationary plane.</a:t>
            </a:r>
          </a:p>
        </p:txBody>
      </p:sp>
      <p:sp>
        <p:nvSpPr>
          <p:cNvPr id="2" name="Slide Number Placeholder 1">
            <a:extLst>
              <a:ext uri="{FF2B5EF4-FFF2-40B4-BE49-F238E27FC236}">
                <a16:creationId xmlns:a16="http://schemas.microsoft.com/office/drawing/2014/main" id="{C08EDE8D-3F33-45CA-A0FC-E3D308CF4A39}"/>
              </a:ext>
            </a:extLst>
          </p:cNvPr>
          <p:cNvSpPr>
            <a:spLocks noGrp="1"/>
          </p:cNvSpPr>
          <p:nvPr>
            <p:ph type="sldNum" sz="quarter" idx="10"/>
          </p:nvPr>
        </p:nvSpPr>
        <p:spPr/>
        <p:txBody>
          <a:bodyPr/>
          <a:lstStyle/>
          <a:p>
            <a:fld id="{914CF1E1-8A6B-4054-9146-5D729E3C98A5}"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5634B12-5E71-4D6E-8C29-9FB971049334}"/>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AE221642-DCAA-42EA-8788-C5AE8A4FA7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D2E7697C-66FF-44FA-BF20-2E6FD97E7313}"/>
              </a:ext>
            </a:extLst>
          </p:cNvPr>
          <p:cNvSpPr>
            <a:spLocks noGrp="1"/>
          </p:cNvSpPr>
          <p:nvPr>
            <p:ph type="sldNum" sz="quarter" idx="10"/>
          </p:nvPr>
        </p:nvSpPr>
        <p:spPr/>
        <p:txBody>
          <a:bodyPr/>
          <a:lstStyle/>
          <a:p>
            <a:fld id="{914CF1E1-8A6B-4054-9146-5D729E3C98A5}"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CC15B9B-C4C6-4DDD-8F35-92EFE7D4AEBF}"/>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D79DFADC-D4F0-4A60-96C5-FD5F2A182A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amount of radiation emitted from the Earth that is absorbed and emitted by the atmosphere also depends on the chemical composition of the atmosphere.</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BA5DDA75-6BD3-485B-839B-BBB04B782108}"/>
              </a:ext>
            </a:extLst>
          </p:cNvPr>
          <p:cNvSpPr>
            <a:spLocks noGrp="1"/>
          </p:cNvSpPr>
          <p:nvPr>
            <p:ph type="sldNum" sz="quarter" idx="10"/>
          </p:nvPr>
        </p:nvSpPr>
        <p:spPr/>
        <p:txBody>
          <a:bodyPr/>
          <a:lstStyle/>
          <a:p>
            <a:fld id="{914CF1E1-8A6B-4054-9146-5D729E3C98A5}" type="slidenum">
              <a:rPr lang="en-US" altLang="en-US" smtClean="0"/>
              <a:pPr/>
              <a:t>16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F33468A4-59FD-44D8-A195-1F27FD804F08}"/>
              </a:ext>
            </a:extLst>
          </p:cNvPr>
          <p:cNvSpPr>
            <a:spLocks noGrp="1"/>
          </p:cNvSpPr>
          <p:nvPr>
            <p:ph type="sldNum" sz="quarter" idx="10"/>
          </p:nvPr>
        </p:nvSpPr>
        <p:spPr/>
        <p:txBody>
          <a:bodyPr/>
          <a:lstStyle/>
          <a:p>
            <a:fld id="{914CF1E1-8A6B-4054-9146-5D729E3C98A5}" type="slidenum">
              <a:rPr lang="en-US" altLang="en-US" smtClean="0"/>
              <a:pPr/>
              <a:t>2</a:t>
            </a:fld>
            <a:endParaRPr lang="en-US" altLang="en-US"/>
          </a:p>
        </p:txBody>
      </p:sp>
    </p:spTree>
    <p:extLst>
      <p:ext uri="{BB962C8B-B14F-4D97-AF65-F5344CB8AC3E}">
        <p14:creationId xmlns:p14="http://schemas.microsoft.com/office/powerpoint/2010/main" val="52685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9892F9A4-C8AD-42BB-8CDD-270BC37599F1}"/>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4458858D-300C-452C-8EFB-36B71246EC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electromagnetic waves, please refer to the </a:t>
            </a:r>
            <a:r>
              <a:rPr lang="en-GB" altLang="en-US" i="1" dirty="0" err="1">
                <a:latin typeface="Arial" panose="020B0604020202020204" pitchFamily="34" charset="0"/>
              </a:rPr>
              <a:t>The</a:t>
            </a:r>
            <a:r>
              <a:rPr lang="en-GB" altLang="en-US" i="1" dirty="0">
                <a:latin typeface="Arial" panose="020B0604020202020204" pitchFamily="34" charset="0"/>
              </a:rPr>
              <a:t> Electromagnetic Spectrum</a:t>
            </a:r>
            <a:r>
              <a:rPr lang="en-GB" altLang="en-US" dirty="0">
                <a:latin typeface="Arial" panose="020B0604020202020204" pitchFamily="34" charset="0"/>
              </a:rPr>
              <a:t>, </a:t>
            </a:r>
            <a:r>
              <a:rPr lang="en-GB" altLang="en-US" i="1" dirty="0">
                <a:latin typeface="Arial" panose="020B0604020202020204" pitchFamily="34" charset="0"/>
              </a:rPr>
              <a:t>Reflection and Refraction of Waves, Hazards of Electromagnetic Waves </a:t>
            </a:r>
            <a:r>
              <a:rPr lang="en-GB" altLang="en-US" dirty="0">
                <a:latin typeface="Arial" panose="020B0604020202020204" pitchFamily="34" charset="0"/>
              </a:rPr>
              <a:t>and </a:t>
            </a:r>
            <a:r>
              <a:rPr lang="en-GB" altLang="en-US" i="1" dirty="0">
                <a:latin typeface="Arial" panose="020B0604020202020204" pitchFamily="34" charset="0"/>
              </a:rPr>
              <a:t>Uses of Electromagnetic Waves</a:t>
            </a:r>
            <a:r>
              <a:rPr lang="en-GB" altLang="en-US" dirty="0">
                <a:latin typeface="Arial" panose="020B0604020202020204" pitchFamily="34" charset="0"/>
              </a:rPr>
              <a:t> presentations.</a:t>
            </a:r>
          </a:p>
        </p:txBody>
      </p:sp>
      <p:sp>
        <p:nvSpPr>
          <p:cNvPr id="2" name="Slide Number Placeholder 1">
            <a:extLst>
              <a:ext uri="{FF2B5EF4-FFF2-40B4-BE49-F238E27FC236}">
                <a16:creationId xmlns:a16="http://schemas.microsoft.com/office/drawing/2014/main" id="{7326C1FA-AD81-49AC-B593-9FE4EAE490D6}"/>
              </a:ext>
            </a:extLst>
          </p:cNvPr>
          <p:cNvSpPr>
            <a:spLocks noGrp="1"/>
          </p:cNvSpPr>
          <p:nvPr>
            <p:ph type="sldNum" sz="quarter" idx="10"/>
          </p:nvPr>
        </p:nvSpPr>
        <p:spPr/>
        <p:txBody>
          <a:bodyPr/>
          <a:lstStyle/>
          <a:p>
            <a:fld id="{914CF1E1-8A6B-4054-9146-5D729E3C98A5}"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8B54491-07D7-413A-B99E-830E3D6CA58B}"/>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949CDD50-864D-4E30-A67B-CBA6EA9D3E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5FD7084-E78E-48CD-ACE1-42C3736BF043}"/>
              </a:ext>
            </a:extLst>
          </p:cNvPr>
          <p:cNvSpPr>
            <a:spLocks noGrp="1"/>
          </p:cNvSpPr>
          <p:nvPr>
            <p:ph type="sldNum" sz="quarter" idx="10"/>
          </p:nvPr>
        </p:nvSpPr>
        <p:spPr/>
        <p:txBody>
          <a:bodyPr/>
          <a:lstStyle/>
          <a:p>
            <a:fld id="{914CF1E1-8A6B-4054-9146-5D729E3C98A5}"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736083E-6359-46F6-ABE7-9488272C7EE0}"/>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730D4D56-0E02-4978-A1E0-4D2C557F1F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It may be helpful to remind students that absolute zero is the temperature where particles have minimum kinetic energy, and it occurs at –273.15 °C or 0 K. It is important to emphasize that all objects with a temperature above absolute zero, even those ordinarily thought of as quite cold, emit thermal radiation. The flash activity on the next slide can be used to reinforce this concept. It may also be helpful to explicitly state the relation; the hotter the body, the more infrared radiation it radiates in a given time. </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careful observation of phenomena, or unexpected results, to clarify and/or seek additional information.</a:t>
            </a:r>
          </a:p>
        </p:txBody>
      </p:sp>
      <p:sp>
        <p:nvSpPr>
          <p:cNvPr id="2" name="Slide Number Placeholder 1">
            <a:extLst>
              <a:ext uri="{FF2B5EF4-FFF2-40B4-BE49-F238E27FC236}">
                <a16:creationId xmlns:a16="http://schemas.microsoft.com/office/drawing/2014/main" id="{7253E864-47D1-430D-B0B4-065F800DC318}"/>
              </a:ext>
            </a:extLst>
          </p:cNvPr>
          <p:cNvSpPr>
            <a:spLocks noGrp="1"/>
          </p:cNvSpPr>
          <p:nvPr>
            <p:ph type="sldNum" sz="quarter" idx="10"/>
          </p:nvPr>
        </p:nvSpPr>
        <p:spPr/>
        <p:txBody>
          <a:bodyPr/>
          <a:lstStyle/>
          <a:p>
            <a:fld id="{914CF1E1-8A6B-4054-9146-5D729E3C98A5}"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13D0A62-C5F0-4302-A024-2A9BF8F63CDC}"/>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6D55B96B-502E-4631-AF92-0291141DB2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virtual experiment uses a Leslie’s cube to investigate the emissions of heat radiation from different surfaces. It could be used as a precursor to running the practical in the lab or as a summary exercise. When using this activity, it should be made clear that the water inside the cube and the initial temperature of each side is the same in each experiment. The thermopile measures the amount of heat radiation emitted by the surface, which is then recorded in the table.</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dirty="0">
              <a:effectLst/>
            </a:endParaRPr>
          </a:p>
        </p:txBody>
      </p:sp>
      <p:sp>
        <p:nvSpPr>
          <p:cNvPr id="2" name="Slide Number Placeholder 1">
            <a:extLst>
              <a:ext uri="{FF2B5EF4-FFF2-40B4-BE49-F238E27FC236}">
                <a16:creationId xmlns:a16="http://schemas.microsoft.com/office/drawing/2014/main" id="{073E0C7B-DE6B-4F37-9C84-DE884BE32DCA}"/>
              </a:ext>
            </a:extLst>
          </p:cNvPr>
          <p:cNvSpPr>
            <a:spLocks noGrp="1"/>
          </p:cNvSpPr>
          <p:nvPr>
            <p:ph type="sldNum" sz="quarter" idx="10"/>
          </p:nvPr>
        </p:nvSpPr>
        <p:spPr/>
        <p:txBody>
          <a:bodyPr/>
          <a:lstStyle/>
          <a:p>
            <a:fld id="{914CF1E1-8A6B-4054-9146-5D729E3C98A5}"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99EEEDF-55D6-4B0E-BD88-65B626A42431}"/>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5B591B6D-73B0-4060-B5DC-87EF358608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C1E64DD-F939-4F59-A7DC-9E39BF860A37}"/>
              </a:ext>
            </a:extLst>
          </p:cNvPr>
          <p:cNvSpPr>
            <a:spLocks noGrp="1"/>
          </p:cNvSpPr>
          <p:nvPr>
            <p:ph type="sldNum" sz="quarter" idx="10"/>
          </p:nvPr>
        </p:nvSpPr>
        <p:spPr/>
        <p:txBody>
          <a:bodyPr/>
          <a:lstStyle/>
          <a:p>
            <a:fld id="{914CF1E1-8A6B-4054-9146-5D729E3C98A5}"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178F2B4-2314-48B8-8AB0-152C4FCC4D27}"/>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4A0D3163-17B4-4603-92C9-7636D87E3B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This virtual experiment investigates the ability of different surfaces to absorb heat. It could be used as a precursor to running the practical in the lab or as a summary exercise. To extend the activity, students could be asked to consider which variables need to be controlled to make this experiment fair and accurate.</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See the help text in the activity to get started.</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Infrared Radiation</a:t>
            </a:r>
            <a:r>
              <a:rPr lang="en-GB" altLang="en-US" dirty="0">
                <a:latin typeface="Arial" panose="020B0604020202020204" pitchFamily="34" charset="0"/>
              </a:rPr>
              <a:t>.</a:t>
            </a:r>
          </a:p>
          <a:p>
            <a:pPr marL="0" marR="0" lvl="0" indent="0" algn="l" defTabSz="914400" rtl="0" eaLnBrk="1" fontAlgn="base" latinLnBrk="0" hangingPunct="1">
              <a:spcAft>
                <a:spcPct val="0"/>
              </a:spcAft>
              <a:buClrTx/>
              <a:buSzTx/>
              <a:buFontTx/>
              <a:buNone/>
              <a:tabLst/>
              <a:defRPr/>
            </a:pPr>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dirty="0">
              <a:effectLst/>
            </a:endParaRPr>
          </a:p>
        </p:txBody>
      </p:sp>
      <p:sp>
        <p:nvSpPr>
          <p:cNvPr id="2" name="Slide Number Placeholder 1">
            <a:extLst>
              <a:ext uri="{FF2B5EF4-FFF2-40B4-BE49-F238E27FC236}">
                <a16:creationId xmlns:a16="http://schemas.microsoft.com/office/drawing/2014/main" id="{DC111BB5-0398-4A14-939A-EB8BBF35D4CA}"/>
              </a:ext>
            </a:extLst>
          </p:cNvPr>
          <p:cNvSpPr>
            <a:spLocks noGrp="1"/>
          </p:cNvSpPr>
          <p:nvPr>
            <p:ph type="sldNum" sz="quarter" idx="10"/>
          </p:nvPr>
        </p:nvSpPr>
        <p:spPr/>
        <p:txBody>
          <a:bodyPr/>
          <a:lstStyle/>
          <a:p>
            <a:fld id="{914CF1E1-8A6B-4054-9146-5D729E3C98A5}"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D6ABD9F-7DCE-4315-B3D8-71EAA6C43E3F}"/>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DD8B08F3-E480-44B3-9CF4-5FF10C93A1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5E97C4C-68FE-486F-BFE3-5F8E6D1EA789}"/>
              </a:ext>
            </a:extLst>
          </p:cNvPr>
          <p:cNvSpPr>
            <a:spLocks noGrp="1"/>
          </p:cNvSpPr>
          <p:nvPr>
            <p:ph type="sldNum" sz="quarter" idx="10"/>
          </p:nvPr>
        </p:nvSpPr>
        <p:spPr/>
        <p:txBody>
          <a:bodyPr/>
          <a:lstStyle/>
          <a:p>
            <a:fld id="{914CF1E1-8A6B-4054-9146-5D729E3C98A5}"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25275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8397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4686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4436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9677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509085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140707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8534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12569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1654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19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98346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2346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651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6129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6068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548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0403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5954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16225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82453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8984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699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72109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611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19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96500663"/>
      </p:ext>
    </p:extLst>
  </p:cSld>
  <p:clrMap bg1="lt1" tx1="dk1" bg2="lt2" tx2="dk2" accent1="accent1" accent2="accent2" accent3="accent3" accent4="accent4" accent5="accent5" accent6="accent6" hlink="hlink" folHlink="folHlink"/>
  <p:sldLayoutIdLst>
    <p:sldLayoutId id="2147485398" r:id="rId1"/>
    <p:sldLayoutId id="2147485399" r:id="rId2"/>
    <p:sldLayoutId id="2147485400" r:id="rId3"/>
    <p:sldLayoutId id="2147485401" r:id="rId4"/>
    <p:sldLayoutId id="2147485402" r:id="rId5"/>
    <p:sldLayoutId id="2147485403" r:id="rId6"/>
    <p:sldLayoutId id="2147485404" r:id="rId7"/>
    <p:sldLayoutId id="2147485405" r:id="rId8"/>
    <p:sldLayoutId id="2147485406" r:id="rId9"/>
    <p:sldLayoutId id="2147485407" r:id="rId10"/>
    <p:sldLayoutId id="2147485408" r:id="rId11"/>
    <p:sldLayoutId id="2147485409" r:id="rId12"/>
    <p:sldLayoutId id="2147485410" r:id="rId13"/>
    <p:sldLayoutId id="214748541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4"/>
    </p:custDataLst>
    <p:extLst>
      <p:ext uri="{BB962C8B-B14F-4D97-AF65-F5344CB8AC3E}">
        <p14:creationId xmlns:p14="http://schemas.microsoft.com/office/powerpoint/2010/main" val="2502864247"/>
      </p:ext>
    </p:extLst>
  </p:cSld>
  <p:clrMap bg1="lt1" tx1="dk1" bg2="lt2" tx2="dk2" accent1="accent1" accent2="accent2" accent3="accent3" accent4="accent4" accent5="accent5" accent6="accent6" hlink="hlink" folHlink="folHlink"/>
  <p:sldLayoutIdLst>
    <p:sldLayoutId id="2147485413" r:id="rId1"/>
    <p:sldLayoutId id="2147485414" r:id="rId2"/>
    <p:sldLayoutId id="2147485415" r:id="rId3"/>
    <p:sldLayoutId id="2147485416" r:id="rId4"/>
    <p:sldLayoutId id="2147485417" r:id="rId5"/>
    <p:sldLayoutId id="2147485418" r:id="rId6"/>
    <p:sldLayoutId id="2147485419" r:id="rId7"/>
    <p:sldLayoutId id="2147485420" r:id="rId8"/>
    <p:sldLayoutId id="2147485421" r:id="rId9"/>
    <p:sldLayoutId id="2147485422" r:id="rId10"/>
    <p:sldLayoutId id="2147485423" r:id="rId11"/>
    <p:sldLayoutId id="214748542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image" Target="../media/image9.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wmf"/><Relationship Id="rId4" Type="http://schemas.openxmlformats.org/officeDocument/2006/relationships/notesSlide" Target="../notesSlides/notesSlide5.xml"/><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0.xml"/><Relationship Id="rId7" Type="http://schemas.openxmlformats.org/officeDocument/2006/relationships/image" Target="../media/image9.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2.png"/><Relationship Id="rId11" Type="http://schemas.openxmlformats.org/officeDocument/2006/relationships/image" Target="../media/image11.wmf"/><Relationship Id="rId5" Type="http://schemas.openxmlformats.org/officeDocument/2006/relationships/image" Target="../media/image6.png"/><Relationship Id="rId10" Type="http://schemas.openxmlformats.org/officeDocument/2006/relationships/image" Target="../media/image14.jpg"/><Relationship Id="rId4" Type="http://schemas.openxmlformats.org/officeDocument/2006/relationships/notesSlide" Target="../notesSlides/notesSlide6.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0.xml"/><Relationship Id="rId7" Type="http://schemas.openxmlformats.org/officeDocument/2006/relationships/image" Target="../media/image9.png"/><Relationship Id="rId12" Type="http://schemas.openxmlformats.org/officeDocument/2006/relationships/image" Target="../media/image11.wmf"/><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2.png"/><Relationship Id="rId11" Type="http://schemas.openxmlformats.org/officeDocument/2006/relationships/image" Target="../media/image14.jp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notesSlide" Target="../notesSlides/notesSlide8.xm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0E4BF0B5-881F-497D-9BE3-074FB90C7283}"/>
              </a:ext>
            </a:extLst>
          </p:cNvPr>
          <p:cNvSpPr>
            <a:spLocks noGrp="1"/>
          </p:cNvSpPr>
          <p:nvPr>
            <p:ph type="title"/>
          </p:nvPr>
        </p:nvSpPr>
        <p:spPr/>
        <p:txBody>
          <a:bodyPr/>
          <a:lstStyle/>
          <a:p>
            <a:r>
              <a:rPr lang="en-GB" altLang="en-US" dirty="0"/>
              <a:t>Infrared</a:t>
            </a:r>
            <a:br>
              <a:rPr lang="en-GB" altLang="en-US" dirty="0"/>
            </a:br>
            <a:r>
              <a:rPr lang="en-GB" altLang="en-US" dirty="0"/>
              <a:t>Radiation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lide 10 arrows inwards.png">
            <a:extLst>
              <a:ext uri="{FF2B5EF4-FFF2-40B4-BE49-F238E27FC236}">
                <a16:creationId xmlns:a16="http://schemas.microsoft.com/office/drawing/2014/main" id="{21DB32AE-1709-43D1-9F91-77AEBD6AEA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8475" y="3306763"/>
            <a:ext cx="1414463"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a:extLst>
              <a:ext uri="{FF2B5EF4-FFF2-40B4-BE49-F238E27FC236}">
                <a16:creationId xmlns:a16="http://schemas.microsoft.com/office/drawing/2014/main" id="{BCD48F68-FADA-4BB0-953C-BA735C0A23B3}"/>
              </a:ext>
            </a:extLst>
          </p:cNvPr>
          <p:cNvSpPr>
            <a:spLocks noGrp="1"/>
          </p:cNvSpPr>
          <p:nvPr>
            <p:ph type="title"/>
          </p:nvPr>
        </p:nvSpPr>
        <p:spPr/>
        <p:txBody>
          <a:bodyPr/>
          <a:lstStyle/>
          <a:p>
            <a:r>
              <a:rPr lang="en-GB" altLang="en-US"/>
              <a:t>Absorbing and emitting radiation</a:t>
            </a:r>
          </a:p>
        </p:txBody>
      </p:sp>
      <p:sp>
        <p:nvSpPr>
          <p:cNvPr id="3" name="Cube 2">
            <a:extLst>
              <a:ext uri="{FF2B5EF4-FFF2-40B4-BE49-F238E27FC236}">
                <a16:creationId xmlns:a16="http://schemas.microsoft.com/office/drawing/2014/main" id="{34738891-8BA7-47FC-94BD-2A2612DE8FA1}"/>
              </a:ext>
            </a:extLst>
          </p:cNvPr>
          <p:cNvSpPr/>
          <p:nvPr/>
        </p:nvSpPr>
        <p:spPr bwMode="auto">
          <a:xfrm>
            <a:off x="5859463" y="3984625"/>
            <a:ext cx="1365250" cy="1333500"/>
          </a:xfrm>
          <a:prstGeom prst="cube">
            <a:avLst/>
          </a:prstGeom>
          <a:solidFill>
            <a:schemeClr val="accent4"/>
          </a:solidFill>
          <a:ln w="6350" cap="flat" cmpd="sng" algn="ctr">
            <a:noFill/>
            <a:prstDash val="solid"/>
            <a:round/>
            <a:headEnd type="none" w="med" len="med"/>
            <a:tailEnd type="none" w="med" len="med"/>
          </a:ln>
          <a:effectLst/>
        </p:spPr>
        <p:txBody>
          <a:bodyPr/>
          <a:lstStyle/>
          <a:p>
            <a:pPr>
              <a:defRPr/>
            </a:pPr>
            <a:endParaRPr lang="en-GB">
              <a:latin typeface="Arial" charset="0"/>
            </a:endParaRPr>
          </a:p>
        </p:txBody>
      </p:sp>
      <p:sp>
        <p:nvSpPr>
          <p:cNvPr id="22533" name="TextBox 54">
            <a:extLst>
              <a:ext uri="{FF2B5EF4-FFF2-40B4-BE49-F238E27FC236}">
                <a16:creationId xmlns:a16="http://schemas.microsoft.com/office/drawing/2014/main" id="{F09834B8-3DA0-4EF0-B46C-290F87FD253D}"/>
              </a:ext>
            </a:extLst>
          </p:cNvPr>
          <p:cNvSpPr txBox="1">
            <a:spLocks noChangeArrowheads="1"/>
          </p:cNvSpPr>
          <p:nvPr/>
        </p:nvSpPr>
        <p:spPr bwMode="auto">
          <a:xfrm>
            <a:off x="342900" y="784225"/>
            <a:ext cx="8461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Remember: surfaces that are good at </a:t>
            </a:r>
            <a:r>
              <a:rPr lang="en-GB" altLang="en-US" b="1">
                <a:solidFill>
                  <a:srgbClr val="286DA6"/>
                </a:solidFill>
              </a:rPr>
              <a:t>absorbing</a:t>
            </a:r>
            <a:r>
              <a:rPr lang="en-GB" altLang="en-US"/>
              <a:t> radiation are also good at </a:t>
            </a:r>
            <a:r>
              <a:rPr lang="en-GB" altLang="en-US" b="1">
                <a:solidFill>
                  <a:srgbClr val="286DA6"/>
                </a:solidFill>
              </a:rPr>
              <a:t>emitting</a:t>
            </a:r>
            <a:r>
              <a:rPr lang="en-GB" altLang="en-US"/>
              <a:t> radiation. </a:t>
            </a:r>
          </a:p>
        </p:txBody>
      </p:sp>
      <p:sp>
        <p:nvSpPr>
          <p:cNvPr id="12293" name="TextBox 56">
            <a:extLst>
              <a:ext uri="{FF2B5EF4-FFF2-40B4-BE49-F238E27FC236}">
                <a16:creationId xmlns:a16="http://schemas.microsoft.com/office/drawing/2014/main" id="{5DB14EDA-A0C2-4374-8E36-F707B0268DFE}"/>
              </a:ext>
            </a:extLst>
          </p:cNvPr>
          <p:cNvSpPr txBox="1">
            <a:spLocks noChangeArrowheads="1"/>
          </p:cNvSpPr>
          <p:nvPr/>
        </p:nvSpPr>
        <p:spPr bwMode="auto">
          <a:xfrm>
            <a:off x="342900" y="1719263"/>
            <a:ext cx="84613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perfect </a:t>
            </a:r>
            <a:r>
              <a:rPr lang="en-GB" altLang="en-US" b="1" dirty="0">
                <a:solidFill>
                  <a:srgbClr val="286DA6"/>
                </a:solidFill>
              </a:rPr>
              <a:t>black body</a:t>
            </a:r>
            <a:r>
              <a:rPr lang="en-GB" altLang="en-US" dirty="0"/>
              <a:t> is an object that absorbs </a:t>
            </a:r>
            <a:r>
              <a:rPr lang="en-GB" altLang="en-US" b="1" dirty="0">
                <a:solidFill>
                  <a:srgbClr val="286DA6"/>
                </a:solidFill>
              </a:rPr>
              <a:t>all</a:t>
            </a:r>
            <a:r>
              <a:rPr lang="en-GB" altLang="en-US" dirty="0"/>
              <a:t> of the radiation that impacts it; </a:t>
            </a:r>
            <a:r>
              <a:rPr lang="en-GB" altLang="en-US" b="1" dirty="0">
                <a:solidFill>
                  <a:srgbClr val="286DA6"/>
                </a:solidFill>
              </a:rPr>
              <a:t>no</a:t>
            </a:r>
            <a:r>
              <a:rPr lang="en-GB" altLang="en-US" dirty="0"/>
              <a:t> radiation is reflected or transmitted. A perfect black body would be the best possible emitter of radiation. </a:t>
            </a:r>
          </a:p>
        </p:txBody>
      </p:sp>
      <p:sp>
        <p:nvSpPr>
          <p:cNvPr id="58" name="TextBox 57">
            <a:extLst>
              <a:ext uri="{FF2B5EF4-FFF2-40B4-BE49-F238E27FC236}">
                <a16:creationId xmlns:a16="http://schemas.microsoft.com/office/drawing/2014/main" id="{0CF5DFC4-3972-42BD-9395-217471981020}"/>
              </a:ext>
            </a:extLst>
          </p:cNvPr>
          <p:cNvSpPr txBox="1"/>
          <p:nvPr/>
        </p:nvSpPr>
        <p:spPr>
          <a:xfrm>
            <a:off x="806450" y="3832225"/>
            <a:ext cx="3055938" cy="1570038"/>
          </a:xfrm>
          <a:prstGeom prst="rect">
            <a:avLst/>
          </a:prstGeom>
          <a:solidFill>
            <a:srgbClr val="286DA6"/>
          </a:solidFill>
        </p:spPr>
        <p:txBody>
          <a:bodyPr>
            <a:spAutoFit/>
          </a:bodyPr>
          <a:lstStyle/>
          <a:p>
            <a:pPr>
              <a:defRPr/>
            </a:pPr>
            <a:r>
              <a:rPr lang="en-GB" dirty="0">
                <a:solidFill>
                  <a:schemeClr val="accent3"/>
                </a:solidFill>
                <a:latin typeface="Arial" charset="0"/>
              </a:rPr>
              <a:t>Black bodies are called black because they do not reflect any visible light. </a:t>
            </a:r>
          </a:p>
        </p:txBody>
      </p:sp>
      <p:sp>
        <p:nvSpPr>
          <p:cNvPr id="12295" name="TextBox 58">
            <a:extLst>
              <a:ext uri="{FF2B5EF4-FFF2-40B4-BE49-F238E27FC236}">
                <a16:creationId xmlns:a16="http://schemas.microsoft.com/office/drawing/2014/main" id="{D6E296D6-098F-467C-A8E7-D02B3AA89D6A}"/>
              </a:ext>
            </a:extLst>
          </p:cNvPr>
          <p:cNvSpPr txBox="1">
            <a:spLocks noChangeArrowheads="1"/>
          </p:cNvSpPr>
          <p:nvPr/>
        </p:nvSpPr>
        <p:spPr bwMode="auto">
          <a:xfrm>
            <a:off x="5581650" y="3167063"/>
            <a:ext cx="2778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All radiation is absorbed…</a:t>
            </a:r>
          </a:p>
        </p:txBody>
      </p:sp>
      <p:sp>
        <p:nvSpPr>
          <p:cNvPr id="12296" name="TextBox 59">
            <a:extLst>
              <a:ext uri="{FF2B5EF4-FFF2-40B4-BE49-F238E27FC236}">
                <a16:creationId xmlns:a16="http://schemas.microsoft.com/office/drawing/2014/main" id="{8924CBE0-10B1-4F7C-8077-BD4F7A8F7C23}"/>
              </a:ext>
            </a:extLst>
          </p:cNvPr>
          <p:cNvSpPr txBox="1">
            <a:spLocks noChangeArrowheads="1"/>
          </p:cNvSpPr>
          <p:nvPr/>
        </p:nvSpPr>
        <p:spPr bwMode="auto">
          <a:xfrm>
            <a:off x="4613275" y="5264150"/>
            <a:ext cx="3055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r>
              <a:rPr lang="en-GB" altLang="en-US"/>
              <a:t>… and emitted.</a:t>
            </a:r>
          </a:p>
        </p:txBody>
      </p:sp>
      <p:pic>
        <p:nvPicPr>
          <p:cNvPr id="20" name="Picture 19" descr="slide 10 arrows outwards.png">
            <a:extLst>
              <a:ext uri="{FF2B5EF4-FFF2-40B4-BE49-F238E27FC236}">
                <a16:creationId xmlns:a16="http://schemas.microsoft.com/office/drawing/2014/main" id="{59C7A8D5-D50C-4F91-BF0A-912C64193F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42175" y="3495675"/>
            <a:ext cx="153035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a:hlinkClick r:id="" action="ppaction://hlinkshowjump?jump=nextslide"/>
            <a:extLst>
              <a:ext uri="{FF2B5EF4-FFF2-40B4-BE49-F238E27FC236}">
                <a16:creationId xmlns:a16="http://schemas.microsoft.com/office/drawing/2014/main" id="{E74E9880-6D76-4A33-816C-E5BB73F12E4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C1D039A5-125B-48CA-9CEE-D489A31D4EE0}"/>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9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293" grpId="0"/>
      <p:bldP spid="58" grpId="0" animBg="1"/>
      <p:bldP spid="12295" grpId="0"/>
      <p:bldP spid="122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AE04AF9-1C66-4AC6-8617-943C73FAF099}"/>
              </a:ext>
            </a:extLst>
          </p:cNvPr>
          <p:cNvSpPr>
            <a:spLocks noGrp="1"/>
          </p:cNvSpPr>
          <p:nvPr>
            <p:ph type="title"/>
          </p:nvPr>
        </p:nvSpPr>
        <p:spPr/>
        <p:txBody>
          <a:bodyPr/>
          <a:lstStyle/>
          <a:p>
            <a:r>
              <a:rPr lang="en-GB" altLang="en-US"/>
              <a:t>Emitting black body radiation</a:t>
            </a:r>
          </a:p>
        </p:txBody>
      </p:sp>
      <p:sp>
        <p:nvSpPr>
          <p:cNvPr id="24579" name="Rectangle 10">
            <a:extLst>
              <a:ext uri="{FF2B5EF4-FFF2-40B4-BE49-F238E27FC236}">
                <a16:creationId xmlns:a16="http://schemas.microsoft.com/office/drawing/2014/main" id="{F6C6BA2C-1663-4B0B-BCD1-1C3B19A89773}"/>
              </a:ext>
            </a:extLst>
          </p:cNvPr>
          <p:cNvSpPr>
            <a:spLocks noChangeArrowheads="1"/>
          </p:cNvSpPr>
          <p:nvPr/>
        </p:nvSpPr>
        <p:spPr bwMode="auto">
          <a:xfrm>
            <a:off x="342900" y="784225"/>
            <a:ext cx="8461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a:t>
            </a:r>
            <a:r>
              <a:rPr lang="en-GB" altLang="en-US" b="1">
                <a:solidFill>
                  <a:srgbClr val="286DA6"/>
                </a:solidFill>
              </a:rPr>
              <a:t>temperature</a:t>
            </a:r>
            <a:r>
              <a:rPr lang="en-GB" altLang="en-US"/>
              <a:t> of an object affects the type and amount of radiation it emits.  </a:t>
            </a:r>
          </a:p>
        </p:txBody>
      </p:sp>
      <p:sp>
        <p:nvSpPr>
          <p:cNvPr id="13" name="Rectangle 12">
            <a:extLst>
              <a:ext uri="{FF2B5EF4-FFF2-40B4-BE49-F238E27FC236}">
                <a16:creationId xmlns:a16="http://schemas.microsoft.com/office/drawing/2014/main" id="{4C1DACC3-0A75-4D74-B4CB-820A147E6401}"/>
              </a:ext>
            </a:extLst>
          </p:cNvPr>
          <p:cNvSpPr>
            <a:spLocks noChangeArrowheads="1"/>
          </p:cNvSpPr>
          <p:nvPr/>
        </p:nvSpPr>
        <p:spPr bwMode="auto">
          <a:xfrm>
            <a:off x="355600" y="1582738"/>
            <a:ext cx="84248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graph shows black body radiation for objects with different temperatures. </a:t>
            </a:r>
          </a:p>
        </p:txBody>
      </p:sp>
      <p:sp>
        <p:nvSpPr>
          <p:cNvPr id="21" name="TextBox 20">
            <a:extLst>
              <a:ext uri="{FF2B5EF4-FFF2-40B4-BE49-F238E27FC236}">
                <a16:creationId xmlns:a16="http://schemas.microsoft.com/office/drawing/2014/main" id="{F1EABB4D-6ED2-49DD-AB92-380DE5A850C1}"/>
              </a:ext>
            </a:extLst>
          </p:cNvPr>
          <p:cNvSpPr txBox="1">
            <a:spLocks noChangeArrowheads="1"/>
          </p:cNvSpPr>
          <p:nvPr/>
        </p:nvSpPr>
        <p:spPr bwMode="auto">
          <a:xfrm>
            <a:off x="3098800" y="2525713"/>
            <a:ext cx="56816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object is </a:t>
            </a:r>
            <a:r>
              <a:rPr lang="en-GB" altLang="en-US" b="1">
                <a:solidFill>
                  <a:srgbClr val="286DA6"/>
                </a:solidFill>
              </a:rPr>
              <a:t>very</a:t>
            </a:r>
            <a:r>
              <a:rPr lang="en-GB" altLang="en-US"/>
              <a:t> </a:t>
            </a:r>
            <a:r>
              <a:rPr lang="en-GB" altLang="en-US" b="1">
                <a:solidFill>
                  <a:srgbClr val="286DA6"/>
                </a:solidFill>
              </a:rPr>
              <a:t>hot</a:t>
            </a:r>
            <a:r>
              <a:rPr lang="en-GB" altLang="en-US"/>
              <a:t>. The total intensity of radiation is </a:t>
            </a:r>
            <a:r>
              <a:rPr lang="en-GB" altLang="en-US" b="1">
                <a:solidFill>
                  <a:srgbClr val="286DA6"/>
                </a:solidFill>
              </a:rPr>
              <a:t>high</a:t>
            </a:r>
            <a:r>
              <a:rPr lang="en-GB" altLang="en-US"/>
              <a:t> and the peak wavelength is </a:t>
            </a:r>
            <a:r>
              <a:rPr lang="en-GB" altLang="en-US" b="1">
                <a:solidFill>
                  <a:srgbClr val="286DA6"/>
                </a:solidFill>
              </a:rPr>
              <a:t>short</a:t>
            </a:r>
            <a:r>
              <a:rPr lang="en-GB" altLang="en-US"/>
              <a:t>. </a:t>
            </a:r>
          </a:p>
        </p:txBody>
      </p:sp>
      <p:sp>
        <p:nvSpPr>
          <p:cNvPr id="25" name="TextBox 24">
            <a:extLst>
              <a:ext uri="{FF2B5EF4-FFF2-40B4-BE49-F238E27FC236}">
                <a16:creationId xmlns:a16="http://schemas.microsoft.com/office/drawing/2014/main" id="{482D94AB-603A-4F3E-B230-555B66759A31}"/>
              </a:ext>
            </a:extLst>
          </p:cNvPr>
          <p:cNvSpPr txBox="1">
            <a:spLocks noChangeArrowheads="1"/>
          </p:cNvSpPr>
          <p:nvPr/>
        </p:nvSpPr>
        <p:spPr bwMode="auto">
          <a:xfrm>
            <a:off x="4144963" y="4038600"/>
            <a:ext cx="4635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object is </a:t>
            </a:r>
            <a:r>
              <a:rPr lang="en-GB" altLang="en-US" b="1">
                <a:solidFill>
                  <a:srgbClr val="286DA6"/>
                </a:solidFill>
              </a:rPr>
              <a:t>cold</a:t>
            </a:r>
            <a:r>
              <a:rPr lang="en-GB" altLang="en-US"/>
              <a:t>. The total intensity of radiation is </a:t>
            </a:r>
            <a:r>
              <a:rPr lang="en-GB" altLang="en-US" b="1">
                <a:solidFill>
                  <a:srgbClr val="286DA6"/>
                </a:solidFill>
              </a:rPr>
              <a:t>low</a:t>
            </a:r>
            <a:r>
              <a:rPr lang="en-GB" altLang="en-US"/>
              <a:t> and the peak wavelength is </a:t>
            </a:r>
            <a:r>
              <a:rPr lang="en-GB" altLang="en-US" b="1">
                <a:solidFill>
                  <a:srgbClr val="286DA6"/>
                </a:solidFill>
              </a:rPr>
              <a:t>long</a:t>
            </a:r>
            <a:r>
              <a:rPr lang="en-GB" altLang="en-US"/>
              <a:t>. </a:t>
            </a:r>
          </a:p>
        </p:txBody>
      </p:sp>
      <p:pic>
        <p:nvPicPr>
          <p:cNvPr id="24585" name="Picture 16" descr="slide 12.png">
            <a:extLst>
              <a:ext uri="{FF2B5EF4-FFF2-40B4-BE49-F238E27FC236}">
                <a16:creationId xmlns:a16="http://schemas.microsoft.com/office/drawing/2014/main" id="{8DBB9ABC-8D17-4D7E-8BD3-6EEC819916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50" y="2408238"/>
            <a:ext cx="5491163"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blue arrow slide 12 - 1.png">
            <a:extLst>
              <a:ext uri="{FF2B5EF4-FFF2-40B4-BE49-F238E27FC236}">
                <a16:creationId xmlns:a16="http://schemas.microsoft.com/office/drawing/2014/main" id="{C9A4637F-311B-42FC-9AE8-40704774E4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9588" y="2479675"/>
            <a:ext cx="1284287"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blue arrow slide 12 - 2.png">
            <a:extLst>
              <a:ext uri="{FF2B5EF4-FFF2-40B4-BE49-F238E27FC236}">
                <a16:creationId xmlns:a16="http://schemas.microsoft.com/office/drawing/2014/main" id="{D1386587-441B-4D3D-A2AA-4C61A15406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54363" y="4972050"/>
            <a:ext cx="10064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a:hlinkClick r:id="" action="ppaction://hlinkshowjump?jump=nextslide"/>
            <a:extLst>
              <a:ext uri="{FF2B5EF4-FFF2-40B4-BE49-F238E27FC236}">
                <a16:creationId xmlns:a16="http://schemas.microsoft.com/office/drawing/2014/main" id="{D4570500-813C-46CB-8159-FED743375A6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88A5B92D-EB6A-4A01-BC18-876CE1EBEB35}"/>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22" presetClass="entr" presetSubtype="2"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500"/>
                                        <p:tgtEl>
                                          <p:spTgt spid="1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22" presetClass="entr" presetSubtype="2"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right)">
                                      <p:cBhvr>
                                        <p:cTn id="20" dur="500"/>
                                        <p:tgtEl>
                                          <p:spTgt spid="20"/>
                                        </p:tgtEl>
                                      </p:cBhvr>
                                    </p:animEffec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a_cup_radiating_quickly.png">
            <a:extLst>
              <a:ext uri="{FF2B5EF4-FFF2-40B4-BE49-F238E27FC236}">
                <a16:creationId xmlns:a16="http://schemas.microsoft.com/office/drawing/2014/main" id="{2C00FDAE-B777-4DD9-9BE2-746140A959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6213" y="2771775"/>
            <a:ext cx="2278062"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5CF96C98-BF0C-474E-8DCA-FC19195472EC}"/>
              </a:ext>
            </a:extLst>
          </p:cNvPr>
          <p:cNvSpPr>
            <a:spLocks noChangeArrowheads="1"/>
          </p:cNvSpPr>
          <p:nvPr/>
        </p:nvSpPr>
        <p:spPr bwMode="auto">
          <a:xfrm>
            <a:off x="6435725" y="2743200"/>
            <a:ext cx="2530475" cy="28860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11" name="Picture 10" descr="tea_cup_radiating_slowly.png">
            <a:extLst>
              <a:ext uri="{FF2B5EF4-FFF2-40B4-BE49-F238E27FC236}">
                <a16:creationId xmlns:a16="http://schemas.microsoft.com/office/drawing/2014/main" id="{0B99BC6E-0DB5-4D26-8C8A-F2043EA1F3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26213" y="3090863"/>
            <a:ext cx="2278062"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itle 2">
            <a:extLst>
              <a:ext uri="{FF2B5EF4-FFF2-40B4-BE49-F238E27FC236}">
                <a16:creationId xmlns:a16="http://schemas.microsoft.com/office/drawing/2014/main" id="{AD54602A-66C5-4581-BBCB-7B261437C524}"/>
              </a:ext>
            </a:extLst>
          </p:cNvPr>
          <p:cNvSpPr>
            <a:spLocks noGrp="1"/>
          </p:cNvSpPr>
          <p:nvPr>
            <p:ph type="title"/>
          </p:nvPr>
        </p:nvSpPr>
        <p:spPr/>
        <p:txBody>
          <a:bodyPr/>
          <a:lstStyle/>
          <a:p>
            <a:r>
              <a:rPr lang="en-GB" altLang="en-US"/>
              <a:t>Emitting radiation</a:t>
            </a:r>
          </a:p>
        </p:txBody>
      </p:sp>
      <p:sp>
        <p:nvSpPr>
          <p:cNvPr id="14339" name="TextBox 3">
            <a:extLst>
              <a:ext uri="{FF2B5EF4-FFF2-40B4-BE49-F238E27FC236}">
                <a16:creationId xmlns:a16="http://schemas.microsoft.com/office/drawing/2014/main" id="{2F409770-7CBB-4B69-875D-3B4D63C02294}"/>
              </a:ext>
            </a:extLst>
          </p:cNvPr>
          <p:cNvSpPr txBox="1">
            <a:spLocks noChangeArrowheads="1"/>
          </p:cNvSpPr>
          <p:nvPr/>
        </p:nvSpPr>
        <p:spPr bwMode="auto">
          <a:xfrm>
            <a:off x="342900" y="1652588"/>
            <a:ext cx="8461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Imagine a hot cup of tea in a cold kitchen. Initially, the tea has a lot of thermal energy, and it radiates quickly. This process transfers energy from the tea to the room.</a:t>
            </a:r>
          </a:p>
        </p:txBody>
      </p:sp>
      <p:sp>
        <p:nvSpPr>
          <p:cNvPr id="25607" name="TextBox 4">
            <a:extLst>
              <a:ext uri="{FF2B5EF4-FFF2-40B4-BE49-F238E27FC236}">
                <a16:creationId xmlns:a16="http://schemas.microsoft.com/office/drawing/2014/main" id="{9A7B6644-4241-4301-ACA6-5A92DFEAEAA1}"/>
              </a:ext>
            </a:extLst>
          </p:cNvPr>
          <p:cNvSpPr txBox="1">
            <a:spLocks noChangeArrowheads="1"/>
          </p:cNvSpPr>
          <p:nvPr/>
        </p:nvSpPr>
        <p:spPr bwMode="auto">
          <a:xfrm>
            <a:off x="342900" y="784225"/>
            <a:ext cx="8461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Bodies that are hot emit higher intensity radiation because they have more </a:t>
            </a:r>
            <a:r>
              <a:rPr lang="en-GB" altLang="en-US" b="1">
                <a:solidFill>
                  <a:srgbClr val="286DA6"/>
                </a:solidFill>
              </a:rPr>
              <a:t>thermal energy</a:t>
            </a:r>
            <a:r>
              <a:rPr lang="en-GB" altLang="en-US"/>
              <a:t>.</a:t>
            </a:r>
          </a:p>
        </p:txBody>
      </p:sp>
      <p:sp>
        <p:nvSpPr>
          <p:cNvPr id="25609" name="Rectangle 5">
            <a:extLst>
              <a:ext uri="{FF2B5EF4-FFF2-40B4-BE49-F238E27FC236}">
                <a16:creationId xmlns:a16="http://schemas.microsoft.com/office/drawing/2014/main" id="{F0CC9708-5F1D-4820-92EE-14D0704990B8}"/>
              </a:ext>
            </a:extLst>
          </p:cNvPr>
          <p:cNvSpPr>
            <a:spLocks noChangeArrowheads="1"/>
          </p:cNvSpPr>
          <p:nvPr/>
        </p:nvSpPr>
        <p:spPr bwMode="auto">
          <a:xfrm>
            <a:off x="342900" y="2620963"/>
            <a:ext cx="8461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 </a:t>
            </a:r>
          </a:p>
        </p:txBody>
      </p:sp>
      <p:sp>
        <p:nvSpPr>
          <p:cNvPr id="7" name="Rectangle 6">
            <a:extLst>
              <a:ext uri="{FF2B5EF4-FFF2-40B4-BE49-F238E27FC236}">
                <a16:creationId xmlns:a16="http://schemas.microsoft.com/office/drawing/2014/main" id="{52BC39E5-2BE9-4CE2-9BC6-BDAECF12CCD5}"/>
              </a:ext>
            </a:extLst>
          </p:cNvPr>
          <p:cNvSpPr>
            <a:spLocks noChangeArrowheads="1"/>
          </p:cNvSpPr>
          <p:nvPr/>
        </p:nvSpPr>
        <p:spPr bwMode="auto">
          <a:xfrm>
            <a:off x="342900" y="2890838"/>
            <a:ext cx="60817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the tea loses energy, it radiates slower and slower. Eventually, the </a:t>
            </a:r>
            <a:r>
              <a:rPr lang="en-GB" altLang="en-US" b="1" dirty="0">
                <a:solidFill>
                  <a:srgbClr val="286DA6"/>
                </a:solidFill>
              </a:rPr>
              <a:t>rate of absorption </a:t>
            </a:r>
            <a:r>
              <a:rPr lang="en-GB" altLang="en-US" dirty="0"/>
              <a:t>and the </a:t>
            </a:r>
            <a:r>
              <a:rPr lang="en-GB" altLang="en-US" b="1" dirty="0">
                <a:solidFill>
                  <a:srgbClr val="286DA6"/>
                </a:solidFill>
              </a:rPr>
              <a:t>rate of emission </a:t>
            </a:r>
            <a:br>
              <a:rPr lang="en-GB" altLang="en-US" b="1" dirty="0">
                <a:solidFill>
                  <a:srgbClr val="286DA6"/>
                </a:solidFill>
              </a:rPr>
            </a:br>
            <a:r>
              <a:rPr lang="en-GB" altLang="en-US" dirty="0"/>
              <a:t>will be </a:t>
            </a:r>
            <a:r>
              <a:rPr lang="en-GB" altLang="en-US" b="1" dirty="0">
                <a:solidFill>
                  <a:srgbClr val="286DA6"/>
                </a:solidFill>
              </a:rPr>
              <a:t>equal</a:t>
            </a:r>
            <a:r>
              <a:rPr lang="en-GB" altLang="en-US" dirty="0"/>
              <a:t>.</a:t>
            </a:r>
          </a:p>
        </p:txBody>
      </p:sp>
      <p:sp>
        <p:nvSpPr>
          <p:cNvPr id="9" name="Rectangle 8">
            <a:extLst>
              <a:ext uri="{FF2B5EF4-FFF2-40B4-BE49-F238E27FC236}">
                <a16:creationId xmlns:a16="http://schemas.microsoft.com/office/drawing/2014/main" id="{70942D83-EDC3-4468-B941-90997CFF2EA6}"/>
              </a:ext>
            </a:extLst>
          </p:cNvPr>
          <p:cNvSpPr>
            <a:spLocks noChangeArrowheads="1"/>
          </p:cNvSpPr>
          <p:nvPr/>
        </p:nvSpPr>
        <p:spPr bwMode="auto">
          <a:xfrm>
            <a:off x="342900" y="4497388"/>
            <a:ext cx="69008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tea </a:t>
            </a:r>
            <a:r>
              <a:rPr lang="en-GB" altLang="en-US" b="1" dirty="0">
                <a:solidFill>
                  <a:srgbClr val="286DA6"/>
                </a:solidFill>
              </a:rPr>
              <a:t>does not stop </a:t>
            </a:r>
            <a:r>
              <a:rPr lang="en-GB" altLang="en-US" dirty="0"/>
              <a:t>emitting or </a:t>
            </a:r>
            <a:br>
              <a:rPr lang="en-GB" altLang="en-US" dirty="0"/>
            </a:br>
            <a:r>
              <a:rPr lang="en-GB" altLang="en-US" dirty="0"/>
              <a:t>absorbing radiation. But its temperature </a:t>
            </a:r>
            <a:br>
              <a:rPr lang="en-GB" altLang="en-US" dirty="0"/>
            </a:br>
            <a:r>
              <a:rPr lang="en-GB" altLang="en-US" dirty="0"/>
              <a:t>will remain </a:t>
            </a:r>
            <a:r>
              <a:rPr lang="en-GB" altLang="en-US" b="1" dirty="0">
                <a:solidFill>
                  <a:srgbClr val="286DA6"/>
                </a:solidFill>
              </a:rPr>
              <a:t>constant</a:t>
            </a:r>
            <a:r>
              <a:rPr lang="en-GB" altLang="en-US" dirty="0"/>
              <a:t>, because the tea </a:t>
            </a:r>
            <a:br>
              <a:rPr lang="en-GB" altLang="en-US" dirty="0"/>
            </a:br>
            <a:r>
              <a:rPr lang="en-GB" altLang="en-US" dirty="0"/>
              <a:t>absorbs energy as quickly as it radiates it.</a:t>
            </a:r>
          </a:p>
        </p:txBody>
      </p:sp>
      <p:pic>
        <p:nvPicPr>
          <p:cNvPr id="13" name="Picture 19">
            <a:hlinkClick r:id="" action="ppaction://hlinkshowjump?jump=nextslide"/>
            <a:extLst>
              <a:ext uri="{FF2B5EF4-FFF2-40B4-BE49-F238E27FC236}">
                <a16:creationId xmlns:a16="http://schemas.microsoft.com/office/drawing/2014/main" id="{69D916E7-FB3B-481B-9287-B4CB73BF541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13">
            <a:extLst>
              <a:ext uri="{FF2B5EF4-FFF2-40B4-BE49-F238E27FC236}">
                <a16:creationId xmlns:a16="http://schemas.microsoft.com/office/drawing/2014/main" id="{41E4D17A-B0DC-432C-99CE-A70B047E1CF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339"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2">
            <a:extLst>
              <a:ext uri="{FF2B5EF4-FFF2-40B4-BE49-F238E27FC236}">
                <a16:creationId xmlns:a16="http://schemas.microsoft.com/office/drawing/2014/main" id="{358734BB-BF03-465F-89B1-FD5DB1AF07E0}"/>
              </a:ext>
            </a:extLst>
          </p:cNvPr>
          <p:cNvSpPr>
            <a:spLocks noChangeArrowheads="1"/>
          </p:cNvSpPr>
          <p:nvPr/>
        </p:nvSpPr>
        <p:spPr bwMode="auto">
          <a:xfrm>
            <a:off x="355600" y="784225"/>
            <a:ext cx="6551613" cy="549275"/>
          </a:xfrm>
          <a:prstGeom prst="rect">
            <a:avLst/>
          </a:prstGeom>
          <a:solidFill>
            <a:srgbClr val="BEDA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6627" name="Title 1">
            <a:extLst>
              <a:ext uri="{FF2B5EF4-FFF2-40B4-BE49-F238E27FC236}">
                <a16:creationId xmlns:a16="http://schemas.microsoft.com/office/drawing/2014/main" id="{9225B7FC-4846-4BE7-AE1C-F7165274CB57}"/>
              </a:ext>
            </a:extLst>
          </p:cNvPr>
          <p:cNvSpPr>
            <a:spLocks noGrp="1"/>
          </p:cNvSpPr>
          <p:nvPr>
            <p:ph type="title"/>
          </p:nvPr>
        </p:nvSpPr>
        <p:spPr/>
        <p:txBody>
          <a:bodyPr/>
          <a:lstStyle/>
          <a:p>
            <a:r>
              <a:rPr lang="en-GB" altLang="en-US"/>
              <a:t>Equilibrium </a:t>
            </a:r>
          </a:p>
        </p:txBody>
      </p:sp>
      <p:sp>
        <p:nvSpPr>
          <p:cNvPr id="5" name="Right Arrow 4">
            <a:extLst>
              <a:ext uri="{FF2B5EF4-FFF2-40B4-BE49-F238E27FC236}">
                <a16:creationId xmlns:a16="http://schemas.microsoft.com/office/drawing/2014/main" id="{C01CCCF7-0C88-4BC3-9B06-3C95BA131739}"/>
              </a:ext>
            </a:extLst>
          </p:cNvPr>
          <p:cNvSpPr>
            <a:spLocks noChangeArrowheads="1"/>
          </p:cNvSpPr>
          <p:nvPr/>
        </p:nvSpPr>
        <p:spPr bwMode="auto">
          <a:xfrm>
            <a:off x="3738563" y="3240088"/>
            <a:ext cx="1800225" cy="720725"/>
          </a:xfrm>
          <a:prstGeom prst="rightArrow">
            <a:avLst>
              <a:gd name="adj1" fmla="val 50000"/>
              <a:gd name="adj2" fmla="val 49956"/>
            </a:avLst>
          </a:prstGeom>
          <a:solidFill>
            <a:srgbClr val="C5090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6629" name="Cube 5">
            <a:extLst>
              <a:ext uri="{FF2B5EF4-FFF2-40B4-BE49-F238E27FC236}">
                <a16:creationId xmlns:a16="http://schemas.microsoft.com/office/drawing/2014/main" id="{C8EF60D2-9F7B-49EC-8072-911F9809A038}"/>
              </a:ext>
            </a:extLst>
          </p:cNvPr>
          <p:cNvSpPr>
            <a:spLocks noChangeArrowheads="1"/>
          </p:cNvSpPr>
          <p:nvPr/>
        </p:nvSpPr>
        <p:spPr bwMode="auto">
          <a:xfrm>
            <a:off x="2662238" y="1579563"/>
            <a:ext cx="900112" cy="900112"/>
          </a:xfrm>
          <a:prstGeom prst="cube">
            <a:avLst>
              <a:gd name="adj" fmla="val 25000"/>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8" name="Right Arrow 7">
            <a:extLst>
              <a:ext uri="{FF2B5EF4-FFF2-40B4-BE49-F238E27FC236}">
                <a16:creationId xmlns:a16="http://schemas.microsoft.com/office/drawing/2014/main" id="{A8EBC654-2537-4BEB-A90A-82FA6B3503B5}"/>
              </a:ext>
            </a:extLst>
          </p:cNvPr>
          <p:cNvSpPr>
            <a:spLocks noChangeArrowheads="1"/>
          </p:cNvSpPr>
          <p:nvPr/>
        </p:nvSpPr>
        <p:spPr bwMode="auto">
          <a:xfrm>
            <a:off x="679450" y="3448050"/>
            <a:ext cx="1800225" cy="306388"/>
          </a:xfrm>
          <a:prstGeom prst="rightArrow">
            <a:avLst>
              <a:gd name="adj1" fmla="val 50000"/>
              <a:gd name="adj2" fmla="val 50052"/>
            </a:avLst>
          </a:prstGeom>
          <a:solidFill>
            <a:srgbClr val="C5090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6631" name="Right Arrow 8">
            <a:extLst>
              <a:ext uri="{FF2B5EF4-FFF2-40B4-BE49-F238E27FC236}">
                <a16:creationId xmlns:a16="http://schemas.microsoft.com/office/drawing/2014/main" id="{69FB1983-391C-49D8-B47E-9068E7A2A965}"/>
              </a:ext>
            </a:extLst>
          </p:cNvPr>
          <p:cNvSpPr>
            <a:spLocks noChangeArrowheads="1"/>
          </p:cNvSpPr>
          <p:nvPr/>
        </p:nvSpPr>
        <p:spPr bwMode="auto">
          <a:xfrm>
            <a:off x="679450" y="1670050"/>
            <a:ext cx="1800225" cy="720725"/>
          </a:xfrm>
          <a:prstGeom prst="rightArrow">
            <a:avLst>
              <a:gd name="adj1" fmla="val 50000"/>
              <a:gd name="adj2" fmla="val 49910"/>
            </a:avLst>
          </a:prstGeom>
          <a:solidFill>
            <a:srgbClr val="C5090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0" name="Cube 9">
            <a:extLst>
              <a:ext uri="{FF2B5EF4-FFF2-40B4-BE49-F238E27FC236}">
                <a16:creationId xmlns:a16="http://schemas.microsoft.com/office/drawing/2014/main" id="{F39455FF-D9BC-4FE9-AF56-702FBD737D28}"/>
              </a:ext>
            </a:extLst>
          </p:cNvPr>
          <p:cNvSpPr>
            <a:spLocks noChangeArrowheads="1"/>
          </p:cNvSpPr>
          <p:nvPr/>
        </p:nvSpPr>
        <p:spPr bwMode="auto">
          <a:xfrm>
            <a:off x="2662238" y="3151188"/>
            <a:ext cx="900112" cy="900112"/>
          </a:xfrm>
          <a:prstGeom prst="cube">
            <a:avLst>
              <a:gd name="adj" fmla="val 25000"/>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6633" name="Right Arrow 10">
            <a:extLst>
              <a:ext uri="{FF2B5EF4-FFF2-40B4-BE49-F238E27FC236}">
                <a16:creationId xmlns:a16="http://schemas.microsoft.com/office/drawing/2014/main" id="{37570D10-64CE-4C98-9BB3-23581A70B671}"/>
              </a:ext>
            </a:extLst>
          </p:cNvPr>
          <p:cNvSpPr>
            <a:spLocks noChangeArrowheads="1"/>
          </p:cNvSpPr>
          <p:nvPr/>
        </p:nvSpPr>
        <p:spPr bwMode="auto">
          <a:xfrm>
            <a:off x="3738563" y="1878013"/>
            <a:ext cx="1800225" cy="304800"/>
          </a:xfrm>
          <a:prstGeom prst="rightArrow">
            <a:avLst>
              <a:gd name="adj1" fmla="val 50000"/>
              <a:gd name="adj2" fmla="val 50066"/>
            </a:avLst>
          </a:prstGeom>
          <a:solidFill>
            <a:srgbClr val="C5090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2" name="Cube 11">
            <a:extLst>
              <a:ext uri="{FF2B5EF4-FFF2-40B4-BE49-F238E27FC236}">
                <a16:creationId xmlns:a16="http://schemas.microsoft.com/office/drawing/2014/main" id="{4A76162E-D7D7-4BAC-ACDE-EC794AB6F76A}"/>
              </a:ext>
            </a:extLst>
          </p:cNvPr>
          <p:cNvSpPr>
            <a:spLocks noChangeArrowheads="1"/>
          </p:cNvSpPr>
          <p:nvPr/>
        </p:nvSpPr>
        <p:spPr bwMode="auto">
          <a:xfrm>
            <a:off x="2662238" y="4787900"/>
            <a:ext cx="900112" cy="900113"/>
          </a:xfrm>
          <a:prstGeom prst="cube">
            <a:avLst>
              <a:gd name="adj" fmla="val 25000"/>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3" name="Right Arrow 12">
            <a:extLst>
              <a:ext uri="{FF2B5EF4-FFF2-40B4-BE49-F238E27FC236}">
                <a16:creationId xmlns:a16="http://schemas.microsoft.com/office/drawing/2014/main" id="{A98E4258-1780-4419-8FDD-F423730546B8}"/>
              </a:ext>
            </a:extLst>
          </p:cNvPr>
          <p:cNvSpPr>
            <a:spLocks noChangeArrowheads="1"/>
          </p:cNvSpPr>
          <p:nvPr/>
        </p:nvSpPr>
        <p:spPr bwMode="auto">
          <a:xfrm>
            <a:off x="679450" y="5021263"/>
            <a:ext cx="1800225" cy="431800"/>
          </a:xfrm>
          <a:prstGeom prst="rightArrow">
            <a:avLst>
              <a:gd name="adj1" fmla="val 50000"/>
              <a:gd name="adj2" fmla="val 50029"/>
            </a:avLst>
          </a:prstGeom>
          <a:solidFill>
            <a:srgbClr val="C5090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6636" name="TextBox 14">
            <a:extLst>
              <a:ext uri="{FF2B5EF4-FFF2-40B4-BE49-F238E27FC236}">
                <a16:creationId xmlns:a16="http://schemas.microsoft.com/office/drawing/2014/main" id="{3DED494B-7F8B-4391-97A1-24B7F0431B48}"/>
              </a:ext>
            </a:extLst>
          </p:cNvPr>
          <p:cNvSpPr txBox="1">
            <a:spLocks noChangeArrowheads="1"/>
          </p:cNvSpPr>
          <p:nvPr/>
        </p:nvSpPr>
        <p:spPr bwMode="auto">
          <a:xfrm>
            <a:off x="284163" y="827088"/>
            <a:ext cx="85375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is happening to this </a:t>
            </a:r>
            <a:r>
              <a:rPr lang="en-GB" altLang="en-US" dirty="0">
                <a:solidFill>
                  <a:srgbClr val="010066"/>
                </a:solidFill>
              </a:rPr>
              <a:t>cube’s temperature</a:t>
            </a:r>
            <a:r>
              <a:rPr lang="en-GB" altLang="en-US" dirty="0"/>
              <a:t>? </a:t>
            </a:r>
          </a:p>
        </p:txBody>
      </p:sp>
      <p:sp>
        <p:nvSpPr>
          <p:cNvPr id="18" name="TextBox 17">
            <a:extLst>
              <a:ext uri="{FF2B5EF4-FFF2-40B4-BE49-F238E27FC236}">
                <a16:creationId xmlns:a16="http://schemas.microsoft.com/office/drawing/2014/main" id="{52D59433-3F93-4256-95DA-1A5BAE1A483E}"/>
              </a:ext>
            </a:extLst>
          </p:cNvPr>
          <p:cNvSpPr txBox="1">
            <a:spLocks noChangeArrowheads="1"/>
          </p:cNvSpPr>
          <p:nvPr/>
        </p:nvSpPr>
        <p:spPr bwMode="auto">
          <a:xfrm>
            <a:off x="5961063" y="1614488"/>
            <a:ext cx="2609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cube is getting </a:t>
            </a:r>
            <a:r>
              <a:rPr lang="en-GB" altLang="en-US" b="1">
                <a:solidFill>
                  <a:srgbClr val="286DA6"/>
                </a:solidFill>
              </a:rPr>
              <a:t>warmer</a:t>
            </a:r>
            <a:r>
              <a:rPr lang="en-GB" altLang="en-US"/>
              <a:t>.  </a:t>
            </a:r>
          </a:p>
        </p:txBody>
      </p:sp>
      <p:sp>
        <p:nvSpPr>
          <p:cNvPr id="19" name="TextBox 18">
            <a:extLst>
              <a:ext uri="{FF2B5EF4-FFF2-40B4-BE49-F238E27FC236}">
                <a16:creationId xmlns:a16="http://schemas.microsoft.com/office/drawing/2014/main" id="{D3D845A5-3A22-4F48-888B-340F1BC80F06}"/>
              </a:ext>
            </a:extLst>
          </p:cNvPr>
          <p:cNvSpPr txBox="1">
            <a:spLocks noChangeArrowheads="1"/>
          </p:cNvSpPr>
          <p:nvPr/>
        </p:nvSpPr>
        <p:spPr bwMode="auto">
          <a:xfrm>
            <a:off x="5961063" y="3184525"/>
            <a:ext cx="2244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cube is getting </a:t>
            </a:r>
            <a:r>
              <a:rPr lang="en-GB" altLang="en-US" b="1">
                <a:solidFill>
                  <a:srgbClr val="286DA6"/>
                </a:solidFill>
              </a:rPr>
              <a:t>cooler</a:t>
            </a:r>
            <a:r>
              <a:rPr lang="en-GB" altLang="en-US"/>
              <a:t>.  </a:t>
            </a:r>
          </a:p>
        </p:txBody>
      </p:sp>
      <p:sp>
        <p:nvSpPr>
          <p:cNvPr id="20" name="TextBox 19">
            <a:extLst>
              <a:ext uri="{FF2B5EF4-FFF2-40B4-BE49-F238E27FC236}">
                <a16:creationId xmlns:a16="http://schemas.microsoft.com/office/drawing/2014/main" id="{88EEF521-5618-4AA2-BC8F-1C2E751D692E}"/>
              </a:ext>
            </a:extLst>
          </p:cNvPr>
          <p:cNvSpPr txBox="1">
            <a:spLocks noChangeArrowheads="1"/>
          </p:cNvSpPr>
          <p:nvPr/>
        </p:nvSpPr>
        <p:spPr bwMode="auto">
          <a:xfrm>
            <a:off x="5961063" y="4637088"/>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cube’s temperature </a:t>
            </a:r>
            <a:br>
              <a:rPr lang="en-GB" altLang="en-US"/>
            </a:br>
            <a:r>
              <a:rPr lang="en-GB" altLang="en-US" b="1">
                <a:solidFill>
                  <a:srgbClr val="286DA6"/>
                </a:solidFill>
              </a:rPr>
              <a:t>does not change</a:t>
            </a:r>
            <a:r>
              <a:rPr lang="en-GB" altLang="en-US"/>
              <a:t>. </a:t>
            </a:r>
          </a:p>
        </p:txBody>
      </p:sp>
      <p:sp>
        <p:nvSpPr>
          <p:cNvPr id="25" name="Right Arrow 24">
            <a:extLst>
              <a:ext uri="{FF2B5EF4-FFF2-40B4-BE49-F238E27FC236}">
                <a16:creationId xmlns:a16="http://schemas.microsoft.com/office/drawing/2014/main" id="{ECC54006-CFBC-4FFD-A73B-323847D53A61}"/>
              </a:ext>
            </a:extLst>
          </p:cNvPr>
          <p:cNvSpPr>
            <a:spLocks noChangeArrowheads="1"/>
          </p:cNvSpPr>
          <p:nvPr/>
        </p:nvSpPr>
        <p:spPr bwMode="auto">
          <a:xfrm>
            <a:off x="3738563" y="5021263"/>
            <a:ext cx="1800225" cy="431800"/>
          </a:xfrm>
          <a:prstGeom prst="rightArrow">
            <a:avLst>
              <a:gd name="adj1" fmla="val 50000"/>
              <a:gd name="adj2" fmla="val 49856"/>
            </a:avLst>
          </a:prstGeom>
          <a:solidFill>
            <a:srgbClr val="C5090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7" name="Rectangle 26">
            <a:extLst>
              <a:ext uri="{FF2B5EF4-FFF2-40B4-BE49-F238E27FC236}">
                <a16:creationId xmlns:a16="http://schemas.microsoft.com/office/drawing/2014/main" id="{19C7E487-0A68-4CA4-A4B1-7CE9F2F61A29}"/>
              </a:ext>
            </a:extLst>
          </p:cNvPr>
          <p:cNvSpPr>
            <a:spLocks noChangeArrowheads="1"/>
          </p:cNvSpPr>
          <p:nvPr/>
        </p:nvSpPr>
        <p:spPr bwMode="auto">
          <a:xfrm>
            <a:off x="336550" y="4021138"/>
            <a:ext cx="577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rate of absorption </a:t>
            </a:r>
            <a:r>
              <a:rPr lang="en-GB" altLang="en-US" b="1">
                <a:solidFill>
                  <a:srgbClr val="286DA6"/>
                </a:solidFill>
              </a:rPr>
              <a:t>&lt;</a:t>
            </a:r>
            <a:r>
              <a:rPr lang="en-GB" altLang="en-US"/>
              <a:t> the rate of emission. </a:t>
            </a:r>
          </a:p>
        </p:txBody>
      </p:sp>
      <p:sp>
        <p:nvSpPr>
          <p:cNvPr id="26642" name="Rectangle 27">
            <a:extLst>
              <a:ext uri="{FF2B5EF4-FFF2-40B4-BE49-F238E27FC236}">
                <a16:creationId xmlns:a16="http://schemas.microsoft.com/office/drawing/2014/main" id="{A3EAB875-D5F3-4F04-AE55-4D04612B6F73}"/>
              </a:ext>
            </a:extLst>
          </p:cNvPr>
          <p:cNvSpPr>
            <a:spLocks noChangeArrowheads="1"/>
          </p:cNvSpPr>
          <p:nvPr/>
        </p:nvSpPr>
        <p:spPr bwMode="auto">
          <a:xfrm>
            <a:off x="336550" y="2446338"/>
            <a:ext cx="57785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rate of absorption </a:t>
            </a:r>
            <a:r>
              <a:rPr lang="en-GB" altLang="en-US" b="1">
                <a:solidFill>
                  <a:srgbClr val="286DA6"/>
                </a:solidFill>
              </a:rPr>
              <a:t>&gt;</a:t>
            </a:r>
            <a:r>
              <a:rPr lang="en-GB" altLang="en-US"/>
              <a:t> the rate of emission</a:t>
            </a:r>
            <a:r>
              <a:rPr lang="en-GB" altLang="en-US" sz="2200"/>
              <a:t>. </a:t>
            </a:r>
          </a:p>
        </p:txBody>
      </p:sp>
      <p:sp>
        <p:nvSpPr>
          <p:cNvPr id="29" name="Rectangle 28">
            <a:extLst>
              <a:ext uri="{FF2B5EF4-FFF2-40B4-BE49-F238E27FC236}">
                <a16:creationId xmlns:a16="http://schemas.microsoft.com/office/drawing/2014/main" id="{05D37748-1462-4B68-91B5-289CBAEE4EEB}"/>
              </a:ext>
            </a:extLst>
          </p:cNvPr>
          <p:cNvSpPr>
            <a:spLocks noChangeArrowheads="1"/>
          </p:cNvSpPr>
          <p:nvPr/>
        </p:nvSpPr>
        <p:spPr bwMode="auto">
          <a:xfrm>
            <a:off x="336550" y="5715000"/>
            <a:ext cx="577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rate of absorption </a:t>
            </a:r>
            <a:r>
              <a:rPr lang="en-GB" altLang="en-US" b="1">
                <a:solidFill>
                  <a:srgbClr val="286DA6"/>
                </a:solidFill>
              </a:rPr>
              <a:t>=</a:t>
            </a:r>
            <a:r>
              <a:rPr lang="en-GB" altLang="en-US"/>
              <a:t> the rate of emission. </a:t>
            </a:r>
          </a:p>
        </p:txBody>
      </p:sp>
      <p:pic>
        <p:nvPicPr>
          <p:cNvPr id="22" name="Picture 19">
            <a:hlinkClick r:id="" action="ppaction://hlinkshowjump?jump=nextslide"/>
            <a:extLst>
              <a:ext uri="{FF2B5EF4-FFF2-40B4-BE49-F238E27FC236}">
                <a16:creationId xmlns:a16="http://schemas.microsoft.com/office/drawing/2014/main" id="{C6B40F23-50EB-4C88-9FA9-E53520A0A5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3" name="Picture 9" descr="notes_icon">
            <a:extLst>
              <a:ext uri="{FF2B5EF4-FFF2-40B4-BE49-F238E27FC236}">
                <a16:creationId xmlns:a16="http://schemas.microsoft.com/office/drawing/2014/main" id="{DE53E617-0107-4161-AE2E-3160028A3835}"/>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nodeType="afterGroup">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par>
                          <p:cTn id="30" fill="hold" nodeType="afterGroup">
                            <p:stCondLst>
                              <p:cond delay="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nodeType="afterGroup">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nodeType="afterGroup">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2" grpId="0" animBg="1"/>
      <p:bldP spid="13" grpId="0" animBg="1"/>
      <p:bldP spid="18" grpId="0"/>
      <p:bldP spid="19" grpId="0"/>
      <p:bldP spid="20" grpId="0"/>
      <p:bldP spid="25" grpId="0" animBg="1"/>
      <p:bldP spid="27"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913534-8972-4AFA-B412-14810E8B0C7A}"/>
              </a:ext>
            </a:extLst>
          </p:cNvPr>
          <p:cNvSpPr txBox="1">
            <a:spLocks noChangeArrowheads="1"/>
          </p:cNvSpPr>
          <p:nvPr/>
        </p:nvSpPr>
        <p:spPr bwMode="auto">
          <a:xfrm>
            <a:off x="1852613" y="784225"/>
            <a:ext cx="47386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Some is</a:t>
            </a:r>
            <a:r>
              <a:rPr lang="en-GB" altLang="en-US" b="1">
                <a:solidFill>
                  <a:srgbClr val="286DA6"/>
                </a:solidFill>
              </a:rPr>
              <a:t> reflected</a:t>
            </a:r>
            <a:r>
              <a:rPr lang="en-GB" altLang="en-US"/>
              <a:t> by clouds or </a:t>
            </a:r>
            <a:br>
              <a:rPr lang="en-GB" altLang="en-US"/>
            </a:br>
            <a:r>
              <a:rPr lang="en-GB" altLang="en-US" b="1">
                <a:solidFill>
                  <a:srgbClr val="286DA6"/>
                </a:solidFill>
              </a:rPr>
              <a:t>absorbed</a:t>
            </a:r>
            <a:r>
              <a:rPr lang="en-GB" altLang="en-US"/>
              <a:t> by the atmosphere</a:t>
            </a:r>
          </a:p>
        </p:txBody>
      </p:sp>
      <p:pic>
        <p:nvPicPr>
          <p:cNvPr id="28675" name="Picture 2" descr="Incoming solar radiation.png">
            <a:extLst>
              <a:ext uri="{FF2B5EF4-FFF2-40B4-BE49-F238E27FC236}">
                <a16:creationId xmlns:a16="http://schemas.microsoft.com/office/drawing/2014/main" id="{CF0E80CA-8133-4D90-B72C-33FAB328A0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250" y="784225"/>
            <a:ext cx="6132513"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itle 1">
            <a:extLst>
              <a:ext uri="{FF2B5EF4-FFF2-40B4-BE49-F238E27FC236}">
                <a16:creationId xmlns:a16="http://schemas.microsoft.com/office/drawing/2014/main" id="{9EEC971E-3ACE-4744-B30B-D83402141CEE}"/>
              </a:ext>
            </a:extLst>
          </p:cNvPr>
          <p:cNvSpPr>
            <a:spLocks noGrp="1"/>
          </p:cNvSpPr>
          <p:nvPr>
            <p:ph type="title"/>
          </p:nvPr>
        </p:nvSpPr>
        <p:spPr/>
        <p:txBody>
          <a:bodyPr/>
          <a:lstStyle/>
          <a:p>
            <a:r>
              <a:rPr lang="en-GB" altLang="en-US"/>
              <a:t>Incoming solar radiation</a:t>
            </a:r>
          </a:p>
        </p:txBody>
      </p:sp>
      <p:sp>
        <p:nvSpPr>
          <p:cNvPr id="5" name="TextBox 4">
            <a:extLst>
              <a:ext uri="{FF2B5EF4-FFF2-40B4-BE49-F238E27FC236}">
                <a16:creationId xmlns:a16="http://schemas.microsoft.com/office/drawing/2014/main" id="{10D38E50-EBC5-4EB0-91C0-4AB0C1AEBBDB}"/>
              </a:ext>
            </a:extLst>
          </p:cNvPr>
          <p:cNvSpPr txBox="1">
            <a:spLocks noChangeArrowheads="1"/>
          </p:cNvSpPr>
          <p:nvPr/>
        </p:nvSpPr>
        <p:spPr bwMode="auto">
          <a:xfrm>
            <a:off x="1531938" y="1781175"/>
            <a:ext cx="3883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Some is </a:t>
            </a:r>
            <a:r>
              <a:rPr lang="en-GB" altLang="en-US" b="1">
                <a:solidFill>
                  <a:srgbClr val="286DA6"/>
                </a:solidFill>
              </a:rPr>
              <a:t>reflected</a:t>
            </a:r>
            <a:r>
              <a:rPr lang="en-GB" altLang="en-US"/>
              <a:t> by the </a:t>
            </a:r>
            <a:br>
              <a:rPr lang="en-GB" altLang="en-US"/>
            </a:br>
            <a:r>
              <a:rPr lang="en-GB" altLang="en-US"/>
              <a:t>Earth’s surface. </a:t>
            </a:r>
          </a:p>
        </p:txBody>
      </p:sp>
      <p:sp>
        <p:nvSpPr>
          <p:cNvPr id="28678" name="TextBox 6">
            <a:extLst>
              <a:ext uri="{FF2B5EF4-FFF2-40B4-BE49-F238E27FC236}">
                <a16:creationId xmlns:a16="http://schemas.microsoft.com/office/drawing/2014/main" id="{BA7CB1FC-16EA-4037-85D3-94FC327BB7D0}"/>
              </a:ext>
            </a:extLst>
          </p:cNvPr>
          <p:cNvSpPr txBox="1">
            <a:spLocks noChangeArrowheads="1"/>
          </p:cNvSpPr>
          <p:nvPr/>
        </p:nvSpPr>
        <p:spPr bwMode="auto">
          <a:xfrm>
            <a:off x="6008688" y="4143375"/>
            <a:ext cx="27717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Not all of the </a:t>
            </a:r>
            <a:r>
              <a:rPr lang="en-GB" altLang="en-US" b="1" dirty="0">
                <a:solidFill>
                  <a:srgbClr val="286DA6"/>
                </a:solidFill>
              </a:rPr>
              <a:t>radiation</a:t>
            </a:r>
            <a:r>
              <a:rPr lang="en-GB" altLang="en-US" dirty="0"/>
              <a:t> from the Sun is absorbed by the Earth. What happens to it?</a:t>
            </a:r>
          </a:p>
        </p:txBody>
      </p:sp>
      <p:sp>
        <p:nvSpPr>
          <p:cNvPr id="28681" name="TextBox 61">
            <a:extLst>
              <a:ext uri="{FF2B5EF4-FFF2-40B4-BE49-F238E27FC236}">
                <a16:creationId xmlns:a16="http://schemas.microsoft.com/office/drawing/2014/main" id="{0C228CA6-EE8D-418C-81AC-535B47FD3088}"/>
              </a:ext>
            </a:extLst>
          </p:cNvPr>
          <p:cNvSpPr txBox="1">
            <a:spLocks noChangeArrowheads="1"/>
          </p:cNvSpPr>
          <p:nvPr/>
        </p:nvSpPr>
        <p:spPr bwMode="auto">
          <a:xfrm>
            <a:off x="355600" y="2778125"/>
            <a:ext cx="3765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Most is </a:t>
            </a:r>
            <a:r>
              <a:rPr lang="en-GB" altLang="en-US" b="1">
                <a:solidFill>
                  <a:srgbClr val="286DA6"/>
                </a:solidFill>
              </a:rPr>
              <a:t>absorbed</a:t>
            </a:r>
            <a:r>
              <a:rPr lang="en-GB" altLang="en-US"/>
              <a:t> by the Earth — around 70%.</a:t>
            </a:r>
          </a:p>
        </p:txBody>
      </p:sp>
      <p:sp>
        <p:nvSpPr>
          <p:cNvPr id="10" name="Rectangle 9">
            <a:extLst>
              <a:ext uri="{FF2B5EF4-FFF2-40B4-BE49-F238E27FC236}">
                <a16:creationId xmlns:a16="http://schemas.microsoft.com/office/drawing/2014/main" id="{F3F132A1-9C9F-4B90-B888-F4C882A19525}"/>
              </a:ext>
            </a:extLst>
          </p:cNvPr>
          <p:cNvSpPr>
            <a:spLocks noChangeArrowheads="1"/>
          </p:cNvSpPr>
          <p:nvPr/>
        </p:nvSpPr>
        <p:spPr bwMode="auto">
          <a:xfrm>
            <a:off x="355600" y="3773488"/>
            <a:ext cx="3324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temperature of the Earth is affected by </a:t>
            </a:r>
            <a:br>
              <a:rPr lang="en-GB" altLang="en-US"/>
            </a:br>
            <a:r>
              <a:rPr lang="en-GB" altLang="en-US"/>
              <a:t>the balance between how much radiation </a:t>
            </a:r>
            <a:br>
              <a:rPr lang="en-GB" altLang="en-US"/>
            </a:br>
            <a:r>
              <a:rPr lang="en-GB" altLang="en-US"/>
              <a:t>is </a:t>
            </a:r>
            <a:r>
              <a:rPr lang="en-GB" altLang="en-US" b="1">
                <a:solidFill>
                  <a:srgbClr val="286DA6"/>
                </a:solidFill>
              </a:rPr>
              <a:t>reflected</a:t>
            </a:r>
            <a:r>
              <a:rPr lang="en-GB" altLang="en-US"/>
              <a:t> and how much is </a:t>
            </a:r>
            <a:r>
              <a:rPr lang="en-GB" altLang="en-US" b="1">
                <a:solidFill>
                  <a:srgbClr val="286DA6"/>
                </a:solidFill>
              </a:rPr>
              <a:t>absorbed</a:t>
            </a:r>
            <a:r>
              <a:rPr lang="en-GB" altLang="en-US"/>
              <a:t>. </a:t>
            </a:r>
          </a:p>
        </p:txBody>
      </p:sp>
      <p:pic>
        <p:nvPicPr>
          <p:cNvPr id="11" name="Picture 19">
            <a:hlinkClick r:id="" action="ppaction://hlinkshowjump?jump=nextslide"/>
            <a:extLst>
              <a:ext uri="{FF2B5EF4-FFF2-40B4-BE49-F238E27FC236}">
                <a16:creationId xmlns:a16="http://schemas.microsoft.com/office/drawing/2014/main" id="{CFC27FF6-8D79-4DB5-A5D8-4A5D4E00495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2D047707-5BEB-463D-B433-8C498CE6076E}"/>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8678" grpId="0"/>
      <p:bldP spid="28681"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1" descr="slide 17.png">
            <a:extLst>
              <a:ext uri="{FF2B5EF4-FFF2-40B4-BE49-F238E27FC236}">
                <a16:creationId xmlns:a16="http://schemas.microsoft.com/office/drawing/2014/main" id="{5A0B75D8-D3C9-467B-A32F-5B91483760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763" y="2166938"/>
            <a:ext cx="3833812"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2">
            <a:extLst>
              <a:ext uri="{FF2B5EF4-FFF2-40B4-BE49-F238E27FC236}">
                <a16:creationId xmlns:a16="http://schemas.microsoft.com/office/drawing/2014/main" id="{37544BCB-39D3-4380-9D86-5B65C10DFAE3}"/>
              </a:ext>
            </a:extLst>
          </p:cNvPr>
          <p:cNvSpPr>
            <a:spLocks noGrp="1"/>
          </p:cNvSpPr>
          <p:nvPr>
            <p:ph type="title"/>
          </p:nvPr>
        </p:nvSpPr>
        <p:spPr/>
        <p:txBody>
          <a:bodyPr/>
          <a:lstStyle/>
          <a:p>
            <a:r>
              <a:rPr lang="en-GB" altLang="en-US"/>
              <a:t>The temperature of the Earth</a:t>
            </a:r>
          </a:p>
        </p:txBody>
      </p:sp>
      <p:sp>
        <p:nvSpPr>
          <p:cNvPr id="19460" name="TextBox 49">
            <a:extLst>
              <a:ext uri="{FF2B5EF4-FFF2-40B4-BE49-F238E27FC236}">
                <a16:creationId xmlns:a16="http://schemas.microsoft.com/office/drawing/2014/main" id="{A40E7FC6-C61B-4578-AE6A-538983D354F1}"/>
              </a:ext>
            </a:extLst>
          </p:cNvPr>
          <p:cNvSpPr txBox="1">
            <a:spLocks noChangeArrowheads="1"/>
          </p:cNvSpPr>
          <p:nvPr/>
        </p:nvSpPr>
        <p:spPr bwMode="auto">
          <a:xfrm>
            <a:off x="4289425" y="2219325"/>
            <a:ext cx="45831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facing the Sun, that side of the Earth is absorbing radiation and heating up.</a:t>
            </a:r>
          </a:p>
        </p:txBody>
      </p:sp>
      <p:sp>
        <p:nvSpPr>
          <p:cNvPr id="29701" name="Rectangle 50">
            <a:extLst>
              <a:ext uri="{FF2B5EF4-FFF2-40B4-BE49-F238E27FC236}">
                <a16:creationId xmlns:a16="http://schemas.microsoft.com/office/drawing/2014/main" id="{F779F283-4EF8-4E72-8536-F697B2B8115E}"/>
              </a:ext>
            </a:extLst>
          </p:cNvPr>
          <p:cNvSpPr>
            <a:spLocks noChangeArrowheads="1"/>
          </p:cNvSpPr>
          <p:nvPr/>
        </p:nvSpPr>
        <p:spPr bwMode="auto">
          <a:xfrm>
            <a:off x="355600" y="784225"/>
            <a:ext cx="8437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Like all other bodies, the temperature of the Earth changes according to </a:t>
            </a:r>
            <a:r>
              <a:rPr lang="en-GB" altLang="en-US" b="1" dirty="0">
                <a:solidFill>
                  <a:srgbClr val="286DA6"/>
                </a:solidFill>
              </a:rPr>
              <a:t>how quickly radiation is absorbed </a:t>
            </a:r>
            <a:r>
              <a:rPr lang="en-GB" altLang="en-US" dirty="0"/>
              <a:t>compared to </a:t>
            </a:r>
            <a:r>
              <a:rPr lang="en-GB" altLang="en-US" b="1" dirty="0">
                <a:solidFill>
                  <a:srgbClr val="286DA6"/>
                </a:solidFill>
              </a:rPr>
              <a:t>how quickly radiation is emitted</a:t>
            </a:r>
            <a:r>
              <a:rPr lang="en-GB" altLang="en-US" dirty="0"/>
              <a:t>.  </a:t>
            </a:r>
          </a:p>
        </p:txBody>
      </p:sp>
      <p:sp>
        <p:nvSpPr>
          <p:cNvPr id="19463" name="TextBox 52">
            <a:extLst>
              <a:ext uri="{FF2B5EF4-FFF2-40B4-BE49-F238E27FC236}">
                <a16:creationId xmlns:a16="http://schemas.microsoft.com/office/drawing/2014/main" id="{7DFEA6EC-B94B-4A77-9B4B-184D0DD9BE1B}"/>
              </a:ext>
            </a:extLst>
          </p:cNvPr>
          <p:cNvSpPr txBox="1">
            <a:spLocks noChangeArrowheads="1"/>
          </p:cNvSpPr>
          <p:nvPr/>
        </p:nvSpPr>
        <p:spPr bwMode="auto">
          <a:xfrm>
            <a:off x="4289425" y="4721225"/>
            <a:ext cx="45831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Earth is a lot cooler than the Sun, so the radiation </a:t>
            </a:r>
            <a:br>
              <a:rPr lang="en-GB" altLang="en-US"/>
            </a:br>
            <a:r>
              <a:rPr lang="en-GB" altLang="en-US"/>
              <a:t>emitted has </a:t>
            </a:r>
            <a:r>
              <a:rPr lang="en-GB" altLang="en-US">
                <a:solidFill>
                  <a:srgbClr val="010066"/>
                </a:solidFill>
              </a:rPr>
              <a:t>a much </a:t>
            </a:r>
            <a:br>
              <a:rPr lang="en-GB" altLang="en-US">
                <a:solidFill>
                  <a:srgbClr val="010066"/>
                </a:solidFill>
              </a:rPr>
            </a:br>
            <a:r>
              <a:rPr lang="en-GB" altLang="en-US" b="1">
                <a:solidFill>
                  <a:srgbClr val="286DA6"/>
                </a:solidFill>
              </a:rPr>
              <a:t>longer wavelength</a:t>
            </a:r>
            <a:r>
              <a:rPr lang="en-GB" altLang="en-US"/>
              <a:t>. </a:t>
            </a:r>
          </a:p>
        </p:txBody>
      </p:sp>
      <p:sp>
        <p:nvSpPr>
          <p:cNvPr id="10" name="Rectangle 9">
            <a:extLst>
              <a:ext uri="{FF2B5EF4-FFF2-40B4-BE49-F238E27FC236}">
                <a16:creationId xmlns:a16="http://schemas.microsoft.com/office/drawing/2014/main" id="{095C823D-3219-401D-BB1A-F9DA83DA9637}"/>
              </a:ext>
            </a:extLst>
          </p:cNvPr>
          <p:cNvSpPr>
            <a:spLocks noChangeArrowheads="1"/>
          </p:cNvSpPr>
          <p:nvPr/>
        </p:nvSpPr>
        <p:spPr bwMode="auto">
          <a:xfrm>
            <a:off x="4289425" y="3656013"/>
            <a:ext cx="45831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As it gets hotter, it emits </a:t>
            </a:r>
            <a:br>
              <a:rPr lang="en-GB" altLang="en-US"/>
            </a:br>
            <a:r>
              <a:rPr lang="en-GB" altLang="en-US"/>
              <a:t>more radiation. </a:t>
            </a:r>
          </a:p>
        </p:txBody>
      </p:sp>
      <p:pic>
        <p:nvPicPr>
          <p:cNvPr id="9" name="Picture 19">
            <a:hlinkClick r:id="" action="ppaction://hlinkshowjump?jump=nextslide"/>
            <a:extLst>
              <a:ext uri="{FF2B5EF4-FFF2-40B4-BE49-F238E27FC236}">
                <a16:creationId xmlns:a16="http://schemas.microsoft.com/office/drawing/2014/main" id="{C902F85F-9E50-446C-846D-A0B684FEFD7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DBC09158-CBE6-4C5B-89F7-A224B5BDB96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3"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5E13C6FE-730B-44E2-B19B-8ADA7577FA2A}"/>
              </a:ext>
            </a:extLst>
          </p:cNvPr>
          <p:cNvSpPr>
            <a:spLocks noGrp="1"/>
          </p:cNvSpPr>
          <p:nvPr>
            <p:ph type="title"/>
          </p:nvPr>
        </p:nvSpPr>
        <p:spPr/>
        <p:txBody>
          <a:bodyPr/>
          <a:lstStyle/>
          <a:p>
            <a:r>
              <a:rPr lang="en-GB" altLang="en-US"/>
              <a:t>Radiation emitted by the Earth</a:t>
            </a:r>
          </a:p>
        </p:txBody>
      </p:sp>
      <p:pic>
        <p:nvPicPr>
          <p:cNvPr id="30725" name="Picture 14" descr="blackbodyradiation_atmosphere_diagram.png">
            <a:extLst>
              <a:ext uri="{FF2B5EF4-FFF2-40B4-BE49-F238E27FC236}">
                <a16:creationId xmlns:a16="http://schemas.microsoft.com/office/drawing/2014/main" id="{8E88722D-5548-4FE2-9DEE-43066ACF12DA}"/>
              </a:ext>
            </a:extLst>
          </p:cNvPr>
          <p:cNvPicPr>
            <a:picLocks noChangeAspect="1"/>
          </p:cNvPicPr>
          <p:nvPr/>
        </p:nvPicPr>
        <p:blipFill>
          <a:blip r:embed="rId3">
            <a:extLst>
              <a:ext uri="{28A0092B-C50C-407E-A947-70E740481C1C}">
                <a14:useLocalDpi xmlns:a14="http://schemas.microsoft.com/office/drawing/2010/main" val="0"/>
              </a:ext>
            </a:extLst>
          </a:blip>
          <a:srcRect l="51289" b="2837"/>
          <a:stretch>
            <a:fillRect/>
          </a:stretch>
        </p:blipFill>
        <p:spPr bwMode="auto">
          <a:xfrm>
            <a:off x="5118100" y="769938"/>
            <a:ext cx="3662363"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Box 3">
            <a:extLst>
              <a:ext uri="{FF2B5EF4-FFF2-40B4-BE49-F238E27FC236}">
                <a16:creationId xmlns:a16="http://schemas.microsoft.com/office/drawing/2014/main" id="{F9F8067F-E446-4A86-A684-7A061C0F5824}"/>
              </a:ext>
            </a:extLst>
          </p:cNvPr>
          <p:cNvSpPr txBox="1">
            <a:spLocks noChangeArrowheads="1"/>
          </p:cNvSpPr>
          <p:nvPr/>
        </p:nvSpPr>
        <p:spPr bwMode="auto">
          <a:xfrm>
            <a:off x="342900" y="784225"/>
            <a:ext cx="46799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atmosphere absorbs the </a:t>
            </a:r>
            <a:r>
              <a:rPr lang="en-GB" altLang="en-US" b="1">
                <a:solidFill>
                  <a:srgbClr val="286DA6"/>
                </a:solidFill>
              </a:rPr>
              <a:t>longer wavelength </a:t>
            </a:r>
            <a:r>
              <a:rPr lang="en-GB" altLang="en-US"/>
              <a:t>radiation emitted from the Earth and </a:t>
            </a:r>
            <a:br>
              <a:rPr lang="en-GB" altLang="en-US"/>
            </a:br>
            <a:r>
              <a:rPr lang="en-GB" altLang="en-US"/>
              <a:t>heats up. </a:t>
            </a:r>
          </a:p>
        </p:txBody>
      </p:sp>
      <p:sp>
        <p:nvSpPr>
          <p:cNvPr id="17" name="TextBox 16">
            <a:extLst>
              <a:ext uri="{FF2B5EF4-FFF2-40B4-BE49-F238E27FC236}">
                <a16:creationId xmlns:a16="http://schemas.microsoft.com/office/drawing/2014/main" id="{A06924C9-1178-482C-9A5C-117FF20E5136}"/>
              </a:ext>
            </a:extLst>
          </p:cNvPr>
          <p:cNvSpPr txBox="1">
            <a:spLocks noChangeArrowheads="1"/>
          </p:cNvSpPr>
          <p:nvPr/>
        </p:nvSpPr>
        <p:spPr bwMode="auto">
          <a:xfrm>
            <a:off x="355600" y="2647950"/>
            <a:ext cx="45243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the atmosphere gets hotter, it too emits more radiation. Some of it is emitted in the direction of the Earth’s surface, and is reabsorbed by the Earth.</a:t>
            </a:r>
          </a:p>
        </p:txBody>
      </p:sp>
      <p:sp>
        <p:nvSpPr>
          <p:cNvPr id="18" name="TextBox 17">
            <a:extLst>
              <a:ext uri="{FF2B5EF4-FFF2-40B4-BE49-F238E27FC236}">
                <a16:creationId xmlns:a16="http://schemas.microsoft.com/office/drawing/2014/main" id="{3902C3F0-D674-4AF7-918E-C2860E9958DA}"/>
              </a:ext>
            </a:extLst>
          </p:cNvPr>
          <p:cNvSpPr txBox="1">
            <a:spLocks noChangeArrowheads="1"/>
          </p:cNvSpPr>
          <p:nvPr/>
        </p:nvSpPr>
        <p:spPr bwMode="auto">
          <a:xfrm>
            <a:off x="355600" y="4881563"/>
            <a:ext cx="4105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Without the </a:t>
            </a:r>
            <a:r>
              <a:rPr lang="en-GB" altLang="en-US" b="1" dirty="0">
                <a:solidFill>
                  <a:srgbClr val="286DA6"/>
                </a:solidFill>
              </a:rPr>
              <a:t>warming effect</a:t>
            </a:r>
            <a:r>
              <a:rPr lang="en-GB" altLang="en-US" dirty="0"/>
              <a:t> of the atmosphere, the Earth would be much colder. </a:t>
            </a:r>
          </a:p>
        </p:txBody>
      </p:sp>
      <p:pic>
        <p:nvPicPr>
          <p:cNvPr id="30729" name="Picture 13" descr="slide 18 yellow arrow.png">
            <a:extLst>
              <a:ext uri="{FF2B5EF4-FFF2-40B4-BE49-F238E27FC236}">
                <a16:creationId xmlns:a16="http://schemas.microsoft.com/office/drawing/2014/main" id="{8BA26098-2C88-4202-B426-E144E9D4E2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27888" y="4413250"/>
            <a:ext cx="89535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1" descr="slide 18 red arrows.png">
            <a:extLst>
              <a:ext uri="{FF2B5EF4-FFF2-40B4-BE49-F238E27FC236}">
                <a16:creationId xmlns:a16="http://schemas.microsoft.com/office/drawing/2014/main" id="{25661F81-683F-47C9-9689-6ECCF04EE9B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83213" y="2314575"/>
            <a:ext cx="2894012"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notes_icon">
            <a:extLst>
              <a:ext uri="{FF2B5EF4-FFF2-40B4-BE49-F238E27FC236}">
                <a16:creationId xmlns:a16="http://schemas.microsoft.com/office/drawing/2014/main" id="{A55BF06E-6179-4E52-861B-5E9669FDF44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5C68990C-7275-4870-B550-D56A638236B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Asking Questions and Defining Problems</a:t>
            </a:r>
          </a:p>
          <a:p>
            <a:pPr>
              <a:buSzPct val="100000"/>
            </a:pPr>
            <a:r>
              <a:rPr lang="en-GB" sz="1600" dirty="0"/>
              <a:t>Planning and Carrying Out Investigations</a:t>
            </a:r>
          </a:p>
          <a:p>
            <a:pPr>
              <a:buSzPct val="100000"/>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4. Systems and System Models</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AEF9128C-8964-405F-9471-46854B38D63A}"/>
              </a:ext>
            </a:extLst>
          </p:cNvPr>
          <p:cNvSpPr>
            <a:spLocks noGrp="1"/>
          </p:cNvSpPr>
          <p:nvPr>
            <p:ph type="title"/>
          </p:nvPr>
        </p:nvSpPr>
        <p:spPr/>
        <p:txBody>
          <a:bodyPr/>
          <a:lstStyle/>
          <a:p>
            <a:r>
              <a:rPr lang="en-GB" altLang="en-US"/>
              <a:t>What is infrared radiation?</a:t>
            </a:r>
          </a:p>
        </p:txBody>
      </p:sp>
      <p:sp>
        <p:nvSpPr>
          <p:cNvPr id="18435" name="TextBox 40">
            <a:extLst>
              <a:ext uri="{FF2B5EF4-FFF2-40B4-BE49-F238E27FC236}">
                <a16:creationId xmlns:a16="http://schemas.microsoft.com/office/drawing/2014/main" id="{1C3EBFCB-DB71-47CF-BC18-9DB143827949}"/>
              </a:ext>
            </a:extLst>
          </p:cNvPr>
          <p:cNvSpPr txBox="1">
            <a:spLocks noChangeArrowheads="1"/>
          </p:cNvSpPr>
          <p:nvPr/>
        </p:nvSpPr>
        <p:spPr bwMode="auto">
          <a:xfrm>
            <a:off x="342900" y="784225"/>
            <a:ext cx="8461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All objects </a:t>
            </a:r>
            <a:r>
              <a:rPr lang="en-GB" altLang="en-US" b="1" dirty="0">
                <a:solidFill>
                  <a:srgbClr val="286DA6"/>
                </a:solidFill>
              </a:rPr>
              <a:t>absorb</a:t>
            </a:r>
            <a:r>
              <a:rPr lang="en-GB" altLang="en-US" dirty="0"/>
              <a:t> and </a:t>
            </a:r>
            <a:r>
              <a:rPr lang="en-GB" altLang="en-US" b="1" dirty="0">
                <a:solidFill>
                  <a:srgbClr val="286DA6"/>
                </a:solidFill>
              </a:rPr>
              <a:t>emit</a:t>
            </a:r>
            <a:r>
              <a:rPr lang="en-GB" altLang="en-US" dirty="0"/>
              <a:t> thermal radiation, also known </a:t>
            </a:r>
            <a:br>
              <a:rPr lang="en-GB" altLang="en-US" dirty="0"/>
            </a:br>
            <a:r>
              <a:rPr lang="en-GB" altLang="en-US" dirty="0"/>
              <a:t>as </a:t>
            </a:r>
            <a:r>
              <a:rPr lang="en-GB" altLang="en-US" b="1" dirty="0">
                <a:solidFill>
                  <a:srgbClr val="286DA6"/>
                </a:solidFill>
              </a:rPr>
              <a:t>infrared radiation</a:t>
            </a:r>
            <a:r>
              <a:rPr lang="en-GB" altLang="en-US" dirty="0"/>
              <a:t>. Infrared radiation is made up of </a:t>
            </a:r>
            <a:br>
              <a:rPr lang="en-GB" altLang="en-US" dirty="0"/>
            </a:br>
            <a:r>
              <a:rPr lang="en-GB" altLang="en-US" b="1" dirty="0">
                <a:solidFill>
                  <a:srgbClr val="286DA6"/>
                </a:solidFill>
              </a:rPr>
              <a:t>infrared waves</a:t>
            </a:r>
            <a:r>
              <a:rPr lang="en-GB" altLang="en-US" dirty="0"/>
              <a:t>.</a:t>
            </a:r>
          </a:p>
        </p:txBody>
      </p:sp>
      <p:sp>
        <p:nvSpPr>
          <p:cNvPr id="49" name="Rectangle 14">
            <a:extLst>
              <a:ext uri="{FF2B5EF4-FFF2-40B4-BE49-F238E27FC236}">
                <a16:creationId xmlns:a16="http://schemas.microsoft.com/office/drawing/2014/main" id="{B01BBCA2-A29A-4EB3-8E66-68578A228B79}"/>
              </a:ext>
            </a:extLst>
          </p:cNvPr>
          <p:cNvSpPr>
            <a:spLocks noChangeArrowheads="1"/>
          </p:cNvSpPr>
          <p:nvPr/>
        </p:nvSpPr>
        <p:spPr bwMode="auto">
          <a:xfrm>
            <a:off x="342900" y="2414588"/>
            <a:ext cx="8459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a:sym typeface="Wingdings" panose="05000000000000000000" pitchFamily="2" charset="2"/>
              </a:rPr>
              <a:t>Infrared waves are part of the </a:t>
            </a:r>
            <a:r>
              <a:rPr lang="en-GB" altLang="en-US" b="1">
                <a:solidFill>
                  <a:srgbClr val="286DA6"/>
                </a:solidFill>
                <a:sym typeface="Wingdings" panose="05000000000000000000" pitchFamily="2" charset="2"/>
              </a:rPr>
              <a:t>electromagnetic spectrum</a:t>
            </a:r>
            <a:r>
              <a:rPr lang="en-GB" altLang="en-US">
                <a:sym typeface="Wingdings" panose="05000000000000000000" pitchFamily="2" charset="2"/>
              </a:rPr>
              <a:t>. They can be </a:t>
            </a:r>
            <a:r>
              <a:rPr lang="en-GB" altLang="en-US" b="1">
                <a:solidFill>
                  <a:srgbClr val="286DA6"/>
                </a:solidFill>
                <a:sym typeface="Wingdings" panose="05000000000000000000" pitchFamily="2" charset="2"/>
              </a:rPr>
              <a:t>reflected</a:t>
            </a:r>
            <a:r>
              <a:rPr lang="en-GB" altLang="en-US">
                <a:sym typeface="Wingdings" panose="05000000000000000000" pitchFamily="2" charset="2"/>
              </a:rPr>
              <a:t>, </a:t>
            </a:r>
            <a:r>
              <a:rPr lang="en-GB" altLang="en-US" b="1">
                <a:solidFill>
                  <a:srgbClr val="286DA6"/>
                </a:solidFill>
                <a:sym typeface="Wingdings" panose="05000000000000000000" pitchFamily="2" charset="2"/>
              </a:rPr>
              <a:t>transmitted</a:t>
            </a:r>
            <a:r>
              <a:rPr lang="en-GB" altLang="en-US">
                <a:sym typeface="Wingdings" panose="05000000000000000000" pitchFamily="2" charset="2"/>
              </a:rPr>
              <a:t> or </a:t>
            </a:r>
            <a:r>
              <a:rPr lang="en-GB" altLang="en-US" b="1">
                <a:solidFill>
                  <a:srgbClr val="286DA6"/>
                </a:solidFill>
                <a:sym typeface="Wingdings" panose="05000000000000000000" pitchFamily="2" charset="2"/>
              </a:rPr>
              <a:t>absorbed</a:t>
            </a:r>
            <a:r>
              <a:rPr lang="en-GB" altLang="en-US">
                <a:sym typeface="Wingdings" panose="05000000000000000000" pitchFamily="2" charset="2"/>
              </a:rPr>
              <a:t>. </a:t>
            </a:r>
          </a:p>
        </p:txBody>
      </p:sp>
      <p:pic>
        <p:nvPicPr>
          <p:cNvPr id="7" name="Picture 6" descr="slide 4.png">
            <a:extLst>
              <a:ext uri="{FF2B5EF4-FFF2-40B4-BE49-F238E27FC236}">
                <a16:creationId xmlns:a16="http://schemas.microsoft.com/office/drawing/2014/main" id="{A2E1D18A-544E-4970-BED1-1CB2765BAA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3551238"/>
            <a:ext cx="88519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BA108303-7D3E-4BF6-B60C-0872B227D1C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F87FA3DB-E16A-49FF-AB5F-8A0358271D21}"/>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2D87F264-1F4C-44FE-9DE8-735FA30B9BEC}"/>
              </a:ext>
            </a:extLst>
          </p:cNvPr>
          <p:cNvSpPr>
            <a:spLocks noGrp="1"/>
          </p:cNvSpPr>
          <p:nvPr>
            <p:ph type="title"/>
          </p:nvPr>
        </p:nvSpPr>
        <p:spPr/>
        <p:txBody>
          <a:bodyPr/>
          <a:lstStyle/>
          <a:p>
            <a:r>
              <a:rPr lang="en-GB" altLang="en-US"/>
              <a:t>How is heat transferred?</a:t>
            </a:r>
          </a:p>
        </p:txBody>
      </p:sp>
      <p:pic>
        <p:nvPicPr>
          <p:cNvPr id="11267" name="Picture 15111" descr="reflected_absorbed_transmitted.png">
            <a:extLst>
              <a:ext uri="{FF2B5EF4-FFF2-40B4-BE49-F238E27FC236}">
                <a16:creationId xmlns:a16="http://schemas.microsoft.com/office/drawing/2014/main" id="{0462FE4E-4C45-49DE-8184-5137984AD37A}"/>
              </a:ext>
            </a:extLst>
          </p:cNvPr>
          <p:cNvPicPr>
            <a:picLocks noChangeAspect="1"/>
          </p:cNvPicPr>
          <p:nvPr/>
        </p:nvPicPr>
        <p:blipFill>
          <a:blip r:embed="rId3">
            <a:extLst>
              <a:ext uri="{28A0092B-C50C-407E-A947-70E740481C1C}">
                <a14:useLocalDpi xmlns:a14="http://schemas.microsoft.com/office/drawing/2010/main" val="0"/>
              </a:ext>
            </a:extLst>
          </a:blip>
          <a:srcRect t="23592" b="9500"/>
          <a:stretch>
            <a:fillRect/>
          </a:stretch>
        </p:blipFill>
        <p:spPr bwMode="auto">
          <a:xfrm>
            <a:off x="355600" y="3638550"/>
            <a:ext cx="4657725"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3">
            <a:extLst>
              <a:ext uri="{FF2B5EF4-FFF2-40B4-BE49-F238E27FC236}">
                <a16:creationId xmlns:a16="http://schemas.microsoft.com/office/drawing/2014/main" id="{9C6C6846-E5A9-470F-92CE-B305F452A6E6}"/>
              </a:ext>
            </a:extLst>
          </p:cNvPr>
          <p:cNvSpPr txBox="1">
            <a:spLocks noChangeArrowheads="1"/>
          </p:cNvSpPr>
          <p:nvPr/>
        </p:nvSpPr>
        <p:spPr bwMode="auto">
          <a:xfrm>
            <a:off x="5189538" y="3768725"/>
            <a:ext cx="3778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a:t>Infrared waves heat objects that </a:t>
            </a:r>
            <a:r>
              <a:rPr lang="en-GB" altLang="en-US" b="1">
                <a:solidFill>
                  <a:srgbClr val="286DA6"/>
                </a:solidFill>
              </a:rPr>
              <a:t>absorb</a:t>
            </a:r>
            <a:r>
              <a:rPr lang="en-GB" altLang="en-US" b="1"/>
              <a:t> </a:t>
            </a:r>
            <a:r>
              <a:rPr lang="en-GB" altLang="en-US"/>
              <a:t>them. </a:t>
            </a:r>
          </a:p>
        </p:txBody>
      </p:sp>
      <p:sp>
        <p:nvSpPr>
          <p:cNvPr id="19461" name="Rectangle 14">
            <a:extLst>
              <a:ext uri="{FF2B5EF4-FFF2-40B4-BE49-F238E27FC236}">
                <a16:creationId xmlns:a16="http://schemas.microsoft.com/office/drawing/2014/main" id="{410BD899-EDD4-4057-9FC8-2B5BE9184229}"/>
              </a:ext>
            </a:extLst>
          </p:cNvPr>
          <p:cNvSpPr>
            <a:spLocks noChangeArrowheads="1"/>
          </p:cNvSpPr>
          <p:nvPr/>
        </p:nvSpPr>
        <p:spPr bwMode="auto">
          <a:xfrm>
            <a:off x="342900" y="784225"/>
            <a:ext cx="8459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a:sym typeface="Wingdings" panose="05000000000000000000" pitchFamily="2" charset="2"/>
              </a:rPr>
              <a:t>When radiation hits an object, what happens depends on:</a:t>
            </a:r>
          </a:p>
        </p:txBody>
      </p:sp>
      <p:sp>
        <p:nvSpPr>
          <p:cNvPr id="19" name="Text Box 4">
            <a:extLst>
              <a:ext uri="{FF2B5EF4-FFF2-40B4-BE49-F238E27FC236}">
                <a16:creationId xmlns:a16="http://schemas.microsoft.com/office/drawing/2014/main" id="{80FD1283-8D60-4D8D-B0C8-D01C50481057}"/>
              </a:ext>
            </a:extLst>
          </p:cNvPr>
          <p:cNvSpPr txBox="1">
            <a:spLocks noChangeArrowheads="1"/>
          </p:cNvSpPr>
          <p:nvPr/>
        </p:nvSpPr>
        <p:spPr bwMode="auto">
          <a:xfrm>
            <a:off x="342900" y="1346200"/>
            <a:ext cx="565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dirty="0">
                <a:sym typeface="Wingdings" panose="05000000000000000000" pitchFamily="2" charset="2"/>
              </a:rPr>
              <a:t> the </a:t>
            </a:r>
            <a:r>
              <a:rPr lang="en-GB" altLang="en-US" b="1" dirty="0">
                <a:solidFill>
                  <a:srgbClr val="286DA6"/>
                </a:solidFill>
                <a:sym typeface="Wingdings" panose="05000000000000000000" pitchFamily="2" charset="2"/>
              </a:rPr>
              <a:t>material</a:t>
            </a:r>
            <a:r>
              <a:rPr lang="en-GB" altLang="en-US" dirty="0">
                <a:sym typeface="Wingdings" panose="05000000000000000000" pitchFamily="2" charset="2"/>
              </a:rPr>
              <a:t> the object is made of </a:t>
            </a:r>
            <a:endParaRPr lang="en-GB" altLang="en-US" dirty="0"/>
          </a:p>
        </p:txBody>
      </p:sp>
      <p:sp>
        <p:nvSpPr>
          <p:cNvPr id="20" name="Text Box 5">
            <a:extLst>
              <a:ext uri="{FF2B5EF4-FFF2-40B4-BE49-F238E27FC236}">
                <a16:creationId xmlns:a16="http://schemas.microsoft.com/office/drawing/2014/main" id="{F9C4FE79-A101-45EF-8CA4-51F7A7FC999C}"/>
              </a:ext>
            </a:extLst>
          </p:cNvPr>
          <p:cNvSpPr txBox="1">
            <a:spLocks noChangeArrowheads="1"/>
          </p:cNvSpPr>
          <p:nvPr/>
        </p:nvSpPr>
        <p:spPr bwMode="auto">
          <a:xfrm>
            <a:off x="342900" y="1906588"/>
            <a:ext cx="521123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a:sym typeface="Wingdings" panose="05000000000000000000" pitchFamily="2" charset="2"/>
              </a:rPr>
              <a:t> the </a:t>
            </a:r>
            <a:r>
              <a:rPr lang="en-GB" altLang="en-US" b="1">
                <a:solidFill>
                  <a:srgbClr val="286DA6"/>
                </a:solidFill>
                <a:sym typeface="Wingdings" panose="05000000000000000000" pitchFamily="2" charset="2"/>
              </a:rPr>
              <a:t>wavelength</a:t>
            </a:r>
            <a:r>
              <a:rPr lang="en-GB" altLang="en-US">
                <a:sym typeface="Wingdings" panose="05000000000000000000" pitchFamily="2" charset="2"/>
              </a:rPr>
              <a:t> of the radiation. </a:t>
            </a:r>
          </a:p>
        </p:txBody>
      </p:sp>
      <p:sp>
        <p:nvSpPr>
          <p:cNvPr id="11272" name="Rectangle 21">
            <a:extLst>
              <a:ext uri="{FF2B5EF4-FFF2-40B4-BE49-F238E27FC236}">
                <a16:creationId xmlns:a16="http://schemas.microsoft.com/office/drawing/2014/main" id="{A064E357-30E8-49E3-B5A3-19C0BA6A5890}"/>
              </a:ext>
            </a:extLst>
          </p:cNvPr>
          <p:cNvSpPr>
            <a:spLocks noChangeArrowheads="1"/>
          </p:cNvSpPr>
          <p:nvPr/>
        </p:nvSpPr>
        <p:spPr bwMode="auto">
          <a:xfrm>
            <a:off x="355600" y="2468563"/>
            <a:ext cx="8450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ym typeface="Wingdings" panose="05000000000000000000" pitchFamily="2" charset="2"/>
              </a:rPr>
              <a:t>For example, glass is very good at </a:t>
            </a:r>
            <a:r>
              <a:rPr lang="en-GB" altLang="en-US" b="1">
                <a:solidFill>
                  <a:srgbClr val="286DA6"/>
                </a:solidFill>
                <a:sym typeface="Wingdings" panose="05000000000000000000" pitchFamily="2" charset="2"/>
              </a:rPr>
              <a:t>transmitting</a:t>
            </a:r>
            <a:r>
              <a:rPr lang="en-GB" altLang="en-US">
                <a:sym typeface="Wingdings" panose="05000000000000000000" pitchFamily="2" charset="2"/>
              </a:rPr>
              <a:t> waves that have the same wavelength as visible light, so it appears </a:t>
            </a:r>
            <a:r>
              <a:rPr lang="en-GB" altLang="en-US" b="1">
                <a:solidFill>
                  <a:srgbClr val="286DA6"/>
                </a:solidFill>
                <a:sym typeface="Wingdings" panose="05000000000000000000" pitchFamily="2" charset="2"/>
              </a:rPr>
              <a:t>transparent</a:t>
            </a:r>
            <a:r>
              <a:rPr lang="en-GB" altLang="en-US">
                <a:sym typeface="Wingdings" panose="05000000000000000000" pitchFamily="2" charset="2"/>
              </a:rPr>
              <a:t> to human eyes.</a:t>
            </a:r>
            <a:endParaRPr lang="en-GB" altLang="en-US"/>
          </a:p>
        </p:txBody>
      </p:sp>
      <p:sp>
        <p:nvSpPr>
          <p:cNvPr id="10" name="Rectangle 9">
            <a:extLst>
              <a:ext uri="{FF2B5EF4-FFF2-40B4-BE49-F238E27FC236}">
                <a16:creationId xmlns:a16="http://schemas.microsoft.com/office/drawing/2014/main" id="{E39EE865-86DD-47E3-9F87-0F7A09C6FAE7}"/>
              </a:ext>
            </a:extLst>
          </p:cNvPr>
          <p:cNvSpPr>
            <a:spLocks noChangeArrowheads="1"/>
          </p:cNvSpPr>
          <p:nvPr/>
        </p:nvSpPr>
        <p:spPr bwMode="auto">
          <a:xfrm>
            <a:off x="5189538" y="4699000"/>
            <a:ext cx="3767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Objects transfer heat to their surroundings by emitting infrared radiation. </a:t>
            </a:r>
          </a:p>
        </p:txBody>
      </p:sp>
      <p:pic>
        <p:nvPicPr>
          <p:cNvPr id="11" name="Picture 19">
            <a:hlinkClick r:id="" action="ppaction://hlinkshowjump?jump=nextslide"/>
            <a:extLst>
              <a:ext uri="{FF2B5EF4-FFF2-40B4-BE49-F238E27FC236}">
                <a16:creationId xmlns:a16="http://schemas.microsoft.com/office/drawing/2014/main" id="{65A1C2A9-7C27-4495-8323-EE796DD89B7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9" grpId="0"/>
      <p:bldP spid="20" grpId="0"/>
      <p:bldP spid="11272"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1">
            <a:extLst>
              <a:ext uri="{FF2B5EF4-FFF2-40B4-BE49-F238E27FC236}">
                <a16:creationId xmlns:a16="http://schemas.microsoft.com/office/drawing/2014/main" id="{7FB4DA4A-15DB-4839-A482-D805C771CF5F}"/>
              </a:ext>
            </a:extLst>
          </p:cNvPr>
          <p:cNvSpPr>
            <a:spLocks noGrp="1" noChangeArrowheads="1"/>
          </p:cNvSpPr>
          <p:nvPr>
            <p:ph type="title"/>
          </p:nvPr>
        </p:nvSpPr>
        <p:spPr/>
        <p:txBody>
          <a:bodyPr/>
          <a:lstStyle/>
          <a:p>
            <a:r>
              <a:rPr lang="en-GB" altLang="en-US" dirty="0"/>
              <a:t>Infrared radiation</a:t>
            </a:r>
          </a:p>
        </p:txBody>
      </p:sp>
      <p:pic>
        <p:nvPicPr>
          <p:cNvPr id="7" name="Picture 19">
            <a:hlinkClick r:id="" action="ppaction://hlinkshowjump?jump=nextslide"/>
            <a:extLst>
              <a:ext uri="{FF2B5EF4-FFF2-40B4-BE49-F238E27FC236}">
                <a16:creationId xmlns:a16="http://schemas.microsoft.com/office/drawing/2014/main" id="{9637D0EB-5E9C-4DF6-81C1-DFB5AF398AE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1AD03503-13D0-49B8-93FC-B92BC3A009E0}"/>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6F867DE0-4D87-4877-A055-72567DF7C497}"/>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BA5F4139-0FFB-4534-911C-DE0E4F4DA99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44286"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63"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9894F1A9-4F1D-4EA7-83EF-52FA61398779}"/>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D732D6FF-962A-4704-B55C-FF2C05E29C6B}"/>
              </a:ext>
            </a:extLst>
          </p:cNvPr>
          <p:cNvSpPr>
            <a:spLocks noGrp="1" noChangeArrowheads="1"/>
          </p:cNvSpPr>
          <p:nvPr>
            <p:ph type="title"/>
          </p:nvPr>
        </p:nvSpPr>
        <p:spPr/>
        <p:txBody>
          <a:bodyPr/>
          <a:lstStyle/>
          <a:p>
            <a:r>
              <a:rPr lang="en-GB" altLang="en-US" dirty="0"/>
              <a:t>Investigating thermal emission</a:t>
            </a:r>
          </a:p>
        </p:txBody>
      </p:sp>
      <p:pic>
        <p:nvPicPr>
          <p:cNvPr id="8" name="Picture 19">
            <a:hlinkClick r:id="" action="ppaction://hlinkshowjump?jump=nextslide"/>
            <a:extLst>
              <a:ext uri="{FF2B5EF4-FFF2-40B4-BE49-F238E27FC236}">
                <a16:creationId xmlns:a16="http://schemas.microsoft.com/office/drawing/2014/main" id="{4455199B-E1BB-4A10-AE8B-B4C80088E58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6" descr="flash_icon">
            <a:extLst>
              <a:ext uri="{FF2B5EF4-FFF2-40B4-BE49-F238E27FC236}">
                <a16:creationId xmlns:a16="http://schemas.microsoft.com/office/drawing/2014/main" id="{3D193643-6E57-48D0-B258-41469D7F28E6}"/>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2" name="Picture 7" descr="notes_icon">
            <a:extLst>
              <a:ext uri="{FF2B5EF4-FFF2-40B4-BE49-F238E27FC236}">
                <a16:creationId xmlns:a16="http://schemas.microsoft.com/office/drawing/2014/main" id="{A3206084-6AD6-4ADF-9F8E-15555C559883}"/>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56956C2E-3C1D-41B0-9B63-031C1B9ABA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6559" y="136153"/>
            <a:ext cx="609685" cy="390580"/>
          </a:xfrm>
          <a:prstGeom prst="rect">
            <a:avLst/>
          </a:prstGeom>
        </p:spPr>
      </p:pic>
      <p:pic>
        <p:nvPicPr>
          <p:cNvPr id="9" name="Picture 9">
            <a:extLst>
              <a:ext uri="{FF2B5EF4-FFF2-40B4-BE49-F238E27FC236}">
                <a16:creationId xmlns:a16="http://schemas.microsoft.com/office/drawing/2014/main" id="{40FB1701-19B9-4549-93AF-CF1920EFA2E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7824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88"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9F1E606F-F26C-404A-8945-45D01CE6DF8E}"/>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CDBCF58-AAE8-405F-9F61-A5288093361A}"/>
              </a:ext>
            </a:extLst>
          </p:cNvPr>
          <p:cNvSpPr>
            <a:spLocks noGrp="1" noChangeArrowheads="1"/>
          </p:cNvSpPr>
          <p:nvPr>
            <p:ph type="title"/>
          </p:nvPr>
        </p:nvSpPr>
        <p:spPr/>
        <p:txBody>
          <a:bodyPr/>
          <a:lstStyle/>
          <a:p>
            <a:r>
              <a:rPr lang="en-GB" altLang="en-US"/>
              <a:t>Emitting thermal radiation</a:t>
            </a:r>
          </a:p>
        </p:txBody>
      </p:sp>
      <p:sp>
        <p:nvSpPr>
          <p:cNvPr id="20483" name="Text Box 3">
            <a:extLst>
              <a:ext uri="{FF2B5EF4-FFF2-40B4-BE49-F238E27FC236}">
                <a16:creationId xmlns:a16="http://schemas.microsoft.com/office/drawing/2014/main" id="{8670E91D-EC35-4EA7-88F5-9FC1D3481975}"/>
              </a:ext>
            </a:extLst>
          </p:cNvPr>
          <p:cNvSpPr txBox="1">
            <a:spLocks noChangeArrowheads="1"/>
          </p:cNvSpPr>
          <p:nvPr/>
        </p:nvSpPr>
        <p:spPr bwMode="auto">
          <a:xfrm>
            <a:off x="341313" y="787400"/>
            <a:ext cx="84391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t>All objects, no matter what their temperature, </a:t>
            </a:r>
            <a:r>
              <a:rPr lang="en-GB" altLang="en-US" b="1" dirty="0">
                <a:solidFill>
                  <a:srgbClr val="286DA6"/>
                </a:solidFill>
              </a:rPr>
              <a:t>emit</a:t>
            </a:r>
            <a:r>
              <a:rPr lang="en-GB" altLang="en-US" dirty="0"/>
              <a:t> some thermal radiation.</a:t>
            </a:r>
          </a:p>
          <a:p>
            <a:pPr>
              <a:spcBef>
                <a:spcPct val="30000"/>
              </a:spcBef>
            </a:pPr>
            <a:endParaRPr lang="en-GB" altLang="en-US" sz="800" dirty="0"/>
          </a:p>
        </p:txBody>
      </p:sp>
      <p:sp>
        <p:nvSpPr>
          <p:cNvPr id="148493" name="Text Box 13">
            <a:extLst>
              <a:ext uri="{FF2B5EF4-FFF2-40B4-BE49-F238E27FC236}">
                <a16:creationId xmlns:a16="http://schemas.microsoft.com/office/drawing/2014/main" id="{386261AA-8B8B-42D2-9F12-70545C554A69}"/>
              </a:ext>
            </a:extLst>
          </p:cNvPr>
          <p:cNvSpPr txBox="1">
            <a:spLocks noChangeArrowheads="1"/>
          </p:cNvSpPr>
          <p:nvPr/>
        </p:nvSpPr>
        <p:spPr bwMode="auto">
          <a:xfrm>
            <a:off x="355600" y="4279900"/>
            <a:ext cx="805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B71562"/>
              </a:buClr>
              <a:buFont typeface="Wingdings" panose="05000000000000000000" pitchFamily="2" charset="2"/>
              <a:buNone/>
            </a:pPr>
            <a:r>
              <a:rPr lang="en-GB" altLang="en-US" dirty="0"/>
              <a:t>Matte black surfaces are the best emitters of radiation.</a:t>
            </a:r>
            <a:endParaRPr lang="en-GB" altLang="en-US" sz="1200" dirty="0"/>
          </a:p>
        </p:txBody>
      </p:sp>
      <p:sp>
        <p:nvSpPr>
          <p:cNvPr id="20491" name="Text Box 17">
            <a:extLst>
              <a:ext uri="{FF2B5EF4-FFF2-40B4-BE49-F238E27FC236}">
                <a16:creationId xmlns:a16="http://schemas.microsoft.com/office/drawing/2014/main" id="{E7CF8017-957C-43DB-A9DD-C8FE75775678}"/>
              </a:ext>
            </a:extLst>
          </p:cNvPr>
          <p:cNvSpPr txBox="1">
            <a:spLocks noChangeArrowheads="1"/>
          </p:cNvSpPr>
          <p:nvPr/>
        </p:nvSpPr>
        <p:spPr bwMode="auto">
          <a:xfrm>
            <a:off x="798513" y="2379663"/>
            <a:ext cx="22034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dirty="0">
                <a:solidFill>
                  <a:srgbClr val="FF0000"/>
                </a:solidFill>
              </a:rPr>
              <a:t>best emitter</a:t>
            </a:r>
          </a:p>
        </p:txBody>
      </p:sp>
      <p:sp>
        <p:nvSpPr>
          <p:cNvPr id="20492" name="Text Box 18">
            <a:extLst>
              <a:ext uri="{FF2B5EF4-FFF2-40B4-BE49-F238E27FC236}">
                <a16:creationId xmlns:a16="http://schemas.microsoft.com/office/drawing/2014/main" id="{0B9C534F-26C3-4894-A83E-19475B1306BB}"/>
              </a:ext>
            </a:extLst>
          </p:cNvPr>
          <p:cNvSpPr txBox="1">
            <a:spLocks noChangeArrowheads="1"/>
          </p:cNvSpPr>
          <p:nvPr/>
        </p:nvSpPr>
        <p:spPr bwMode="auto">
          <a:xfrm>
            <a:off x="6196013" y="2376488"/>
            <a:ext cx="2419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t>worst emitter</a:t>
            </a:r>
          </a:p>
        </p:txBody>
      </p:sp>
      <p:sp>
        <p:nvSpPr>
          <p:cNvPr id="148513" name="Rectangle 33">
            <a:extLst>
              <a:ext uri="{FF2B5EF4-FFF2-40B4-BE49-F238E27FC236}">
                <a16:creationId xmlns:a16="http://schemas.microsoft.com/office/drawing/2014/main" id="{CBF9140E-E2B5-4137-8419-1C8F30DA6FF4}"/>
              </a:ext>
            </a:extLst>
          </p:cNvPr>
          <p:cNvSpPr>
            <a:spLocks noChangeArrowheads="1"/>
          </p:cNvSpPr>
          <p:nvPr/>
        </p:nvSpPr>
        <p:spPr bwMode="auto">
          <a:xfrm>
            <a:off x="341313" y="1625600"/>
            <a:ext cx="82565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a:t>Certain surfaces are better at </a:t>
            </a:r>
            <a:r>
              <a:rPr lang="en-GB" altLang="en-US" b="1">
                <a:solidFill>
                  <a:srgbClr val="286DA6"/>
                </a:solidFill>
              </a:rPr>
              <a:t>emitting</a:t>
            </a:r>
            <a:r>
              <a:rPr lang="en-GB" altLang="en-US"/>
              <a:t> thermal radiation than others.</a:t>
            </a:r>
          </a:p>
        </p:txBody>
      </p:sp>
      <p:sp>
        <p:nvSpPr>
          <p:cNvPr id="148514" name="Rectangle 34">
            <a:extLst>
              <a:ext uri="{FF2B5EF4-FFF2-40B4-BE49-F238E27FC236}">
                <a16:creationId xmlns:a16="http://schemas.microsoft.com/office/drawing/2014/main" id="{13A4CA34-C179-48BA-A3A3-B3C3A49438FD}"/>
              </a:ext>
            </a:extLst>
          </p:cNvPr>
          <p:cNvSpPr>
            <a:spLocks noChangeArrowheads="1"/>
          </p:cNvSpPr>
          <p:nvPr/>
        </p:nvSpPr>
        <p:spPr bwMode="auto">
          <a:xfrm>
            <a:off x="355600" y="4754563"/>
            <a:ext cx="763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buClr>
                <a:srgbClr val="B71562"/>
              </a:buClr>
              <a:buFont typeface="Wingdings" panose="05000000000000000000" pitchFamily="2" charset="2"/>
              <a:buNone/>
            </a:pPr>
            <a:r>
              <a:rPr lang="en-GB" altLang="en-US"/>
              <a:t>Shiny surfaces are the worst emitters of radiation.</a:t>
            </a:r>
          </a:p>
        </p:txBody>
      </p:sp>
      <p:sp>
        <p:nvSpPr>
          <p:cNvPr id="148515" name="Rectangle 35">
            <a:extLst>
              <a:ext uri="{FF2B5EF4-FFF2-40B4-BE49-F238E27FC236}">
                <a16:creationId xmlns:a16="http://schemas.microsoft.com/office/drawing/2014/main" id="{38712D0B-BB3E-4955-B671-D5798F2260C6}"/>
              </a:ext>
            </a:extLst>
          </p:cNvPr>
          <p:cNvSpPr>
            <a:spLocks noChangeArrowheads="1"/>
          </p:cNvSpPr>
          <p:nvPr/>
        </p:nvSpPr>
        <p:spPr bwMode="auto">
          <a:xfrm>
            <a:off x="341313" y="5275263"/>
            <a:ext cx="8081962" cy="830262"/>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Which type of kettle would cool down faster: a black kettle </a:t>
            </a:r>
            <a:br>
              <a:rPr lang="en-GB" altLang="en-US" dirty="0"/>
            </a:br>
            <a:r>
              <a:rPr lang="en-GB" altLang="en-US" dirty="0"/>
              <a:t>or a shiny metallic kettle?</a:t>
            </a:r>
          </a:p>
        </p:txBody>
      </p:sp>
      <p:pic>
        <p:nvPicPr>
          <p:cNvPr id="18" name="Picture 172" descr="slide 7 arrow thermal.png">
            <a:extLst>
              <a:ext uri="{FF2B5EF4-FFF2-40B4-BE49-F238E27FC236}">
                <a16:creationId xmlns:a16="http://schemas.microsoft.com/office/drawing/2014/main" id="{563C0A49-C0ED-4BA6-825B-5AD4AAF828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9275" y="2414588"/>
            <a:ext cx="29924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1">
            <a:extLst>
              <a:ext uri="{FF2B5EF4-FFF2-40B4-BE49-F238E27FC236}">
                <a16:creationId xmlns:a16="http://schemas.microsoft.com/office/drawing/2014/main" id="{ED0CC588-E2C9-4110-932B-D2E2A4E7DC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311679" y="3006419"/>
            <a:ext cx="6438091"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a:hlinkClick r:id="" action="ppaction://hlinkshowjump?jump=nextslide"/>
            <a:extLst>
              <a:ext uri="{FF2B5EF4-FFF2-40B4-BE49-F238E27FC236}">
                <a16:creationId xmlns:a16="http://schemas.microsoft.com/office/drawing/2014/main" id="{5B27117C-88B5-4F85-8344-1BD420BAD2B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4" name="Text Box 17">
            <a:extLst>
              <a:ext uri="{FF2B5EF4-FFF2-40B4-BE49-F238E27FC236}">
                <a16:creationId xmlns:a16="http://schemas.microsoft.com/office/drawing/2014/main" id="{493CBA4B-21E3-47F8-AA40-B501504E37F1}"/>
              </a:ext>
            </a:extLst>
          </p:cNvPr>
          <p:cNvSpPr txBox="1">
            <a:spLocks noChangeArrowheads="1"/>
          </p:cNvSpPr>
          <p:nvPr/>
        </p:nvSpPr>
        <p:spPr bwMode="auto">
          <a:xfrm>
            <a:off x="1454577" y="3120710"/>
            <a:ext cx="13350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dirty="0">
                <a:solidFill>
                  <a:schemeClr val="bg1"/>
                </a:solidFill>
              </a:rPr>
              <a:t>matte black</a:t>
            </a:r>
          </a:p>
        </p:txBody>
      </p:sp>
      <p:sp>
        <p:nvSpPr>
          <p:cNvPr id="15" name="Text Box 17">
            <a:extLst>
              <a:ext uri="{FF2B5EF4-FFF2-40B4-BE49-F238E27FC236}">
                <a16:creationId xmlns:a16="http://schemas.microsoft.com/office/drawing/2014/main" id="{C96657A5-CACC-4D41-A020-DC9BBBD7E7CD}"/>
              </a:ext>
            </a:extLst>
          </p:cNvPr>
          <p:cNvSpPr txBox="1">
            <a:spLocks noChangeArrowheads="1"/>
          </p:cNvSpPr>
          <p:nvPr/>
        </p:nvSpPr>
        <p:spPr bwMode="auto">
          <a:xfrm>
            <a:off x="4650365" y="3336153"/>
            <a:ext cx="13350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dirty="0">
                <a:solidFill>
                  <a:srgbClr val="010066"/>
                </a:solidFill>
              </a:rPr>
              <a:t>white</a:t>
            </a:r>
          </a:p>
        </p:txBody>
      </p:sp>
      <p:sp>
        <p:nvSpPr>
          <p:cNvPr id="16" name="Text Box 17">
            <a:extLst>
              <a:ext uri="{FF2B5EF4-FFF2-40B4-BE49-F238E27FC236}">
                <a16:creationId xmlns:a16="http://schemas.microsoft.com/office/drawing/2014/main" id="{F3BA64E7-96F0-4966-86AF-E7E2291AB653}"/>
              </a:ext>
            </a:extLst>
          </p:cNvPr>
          <p:cNvSpPr txBox="1">
            <a:spLocks noChangeArrowheads="1"/>
          </p:cNvSpPr>
          <p:nvPr/>
        </p:nvSpPr>
        <p:spPr bwMode="auto">
          <a:xfrm>
            <a:off x="6242096" y="3336153"/>
            <a:ext cx="13350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dirty="0">
                <a:solidFill>
                  <a:srgbClr val="010066"/>
                </a:solidFill>
              </a:rPr>
              <a:t>silver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5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20492"/>
                                        </p:tgtEl>
                                        <p:attrNameLst>
                                          <p:attrName>style.visibility</p:attrName>
                                        </p:attrNameLst>
                                      </p:cBhvr>
                                      <p:to>
                                        <p:strVal val="visible"/>
                                      </p:to>
                                    </p:set>
                                    <p:animEffect transition="in" filter="wipe(left)">
                                      <p:cBhvr>
                                        <p:cTn id="13" dur="500"/>
                                        <p:tgtEl>
                                          <p:spTgt spid="20492"/>
                                        </p:tgtEl>
                                      </p:cBhvr>
                                    </p:animEffect>
                                  </p:childTnLst>
                                </p:cTn>
                              </p:par>
                              <p:par>
                                <p:cTn id="14" presetID="22" presetClass="entr" presetSubtype="8"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0491"/>
                                        </p:tgtEl>
                                        <p:attrNameLst>
                                          <p:attrName>style.visibility</p:attrName>
                                        </p:attrNameLst>
                                      </p:cBhvr>
                                      <p:to>
                                        <p:strVal val="visible"/>
                                      </p:to>
                                    </p:set>
                                    <p:animEffect transition="in" filter="wipe(left)">
                                      <p:cBhvr>
                                        <p:cTn id="19" dur="500"/>
                                        <p:tgtEl>
                                          <p:spTgt spid="20491"/>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849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8514"/>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851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3" grpId="0"/>
      <p:bldP spid="20491" grpId="0"/>
      <p:bldP spid="20492" grpId="0"/>
      <p:bldP spid="148513" grpId="0"/>
      <p:bldP spid="148514" grpId="0"/>
      <p:bldP spid="148515" grpId="0" animBg="1"/>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0F0608CB-797A-4267-A138-195617FB66DA}"/>
              </a:ext>
            </a:extLst>
          </p:cNvPr>
          <p:cNvSpPr>
            <a:spLocks noGrp="1" noChangeArrowheads="1"/>
          </p:cNvSpPr>
          <p:nvPr>
            <p:ph type="title"/>
          </p:nvPr>
        </p:nvSpPr>
        <p:spPr/>
        <p:txBody>
          <a:bodyPr/>
          <a:lstStyle/>
          <a:p>
            <a:r>
              <a:rPr lang="en-GB" altLang="en-US" dirty="0"/>
              <a:t>Investigating thermal absorption</a:t>
            </a:r>
          </a:p>
        </p:txBody>
      </p:sp>
      <p:pic>
        <p:nvPicPr>
          <p:cNvPr id="8" name="Picture 19">
            <a:hlinkClick r:id="" action="ppaction://hlinkshowjump?jump=nextslide"/>
            <a:extLst>
              <a:ext uri="{FF2B5EF4-FFF2-40B4-BE49-F238E27FC236}">
                <a16:creationId xmlns:a16="http://schemas.microsoft.com/office/drawing/2014/main" id="{96F11E12-8C31-4F03-8B2B-3CDDF688131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6" descr="flash_icon">
            <a:extLst>
              <a:ext uri="{FF2B5EF4-FFF2-40B4-BE49-F238E27FC236}">
                <a16:creationId xmlns:a16="http://schemas.microsoft.com/office/drawing/2014/main" id="{CAFF3559-924F-4FB2-B262-57025EF692E2}"/>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3" name="Picture 7" descr="notes_icon">
            <a:extLst>
              <a:ext uri="{FF2B5EF4-FFF2-40B4-BE49-F238E27FC236}">
                <a16:creationId xmlns:a16="http://schemas.microsoft.com/office/drawing/2014/main" id="{3EEB1D5F-F287-4BFB-BA55-42FFF35AF4C8}"/>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E1A5430F-D444-4AF5-9DC4-7BFD5BC0AE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6295" y="136153"/>
            <a:ext cx="609685" cy="390580"/>
          </a:xfrm>
          <a:prstGeom prst="rect">
            <a:avLst/>
          </a:prstGeom>
        </p:spPr>
      </p:pic>
      <p:pic>
        <p:nvPicPr>
          <p:cNvPr id="9" name="Picture 9">
            <a:extLst>
              <a:ext uri="{FF2B5EF4-FFF2-40B4-BE49-F238E27FC236}">
                <a16:creationId xmlns:a16="http://schemas.microsoft.com/office/drawing/2014/main" id="{6D6F79FF-3CAC-4D02-B958-83E0B8FD091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80601" y="95697"/>
            <a:ext cx="432906" cy="445640"/>
          </a:xfrm>
          <a:prstGeom prst="rect">
            <a:avLst/>
          </a:prstGeom>
          <a:noFill/>
          <a:ln w="9525">
            <a:noFill/>
            <a:miter lim="800000"/>
            <a:headEnd/>
            <a:tailEnd/>
          </a:ln>
        </p:spPr>
      </p:pic>
      <p:pic>
        <p:nvPicPr>
          <p:cNvPr id="10" name="Picture 9">
            <a:extLst>
              <a:ext uri="{FF2B5EF4-FFF2-40B4-BE49-F238E27FC236}">
                <a16:creationId xmlns:a16="http://schemas.microsoft.com/office/drawing/2014/main" id="{5986A81C-0C09-4D8E-BD12-9DE60533777F}"/>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549264" y="86520"/>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12"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CA4A1351-74D1-4195-B178-0280556F5874}"/>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946C88C-37F4-41F4-BA87-29CB700D0F9C}"/>
              </a:ext>
            </a:extLst>
          </p:cNvPr>
          <p:cNvSpPr>
            <a:spLocks noGrp="1" noChangeArrowheads="1"/>
          </p:cNvSpPr>
          <p:nvPr>
            <p:ph type="title"/>
          </p:nvPr>
        </p:nvSpPr>
        <p:spPr/>
        <p:txBody>
          <a:bodyPr/>
          <a:lstStyle/>
          <a:p>
            <a:r>
              <a:rPr lang="en-GB" altLang="en-US"/>
              <a:t>Absorbing thermal radiation</a:t>
            </a:r>
          </a:p>
        </p:txBody>
      </p:sp>
      <p:sp>
        <p:nvSpPr>
          <p:cNvPr id="21507" name="Text Box 3">
            <a:extLst>
              <a:ext uri="{FF2B5EF4-FFF2-40B4-BE49-F238E27FC236}">
                <a16:creationId xmlns:a16="http://schemas.microsoft.com/office/drawing/2014/main" id="{CB33A78F-F545-41E1-BB77-9458EA592F4F}"/>
              </a:ext>
            </a:extLst>
          </p:cNvPr>
          <p:cNvSpPr txBox="1">
            <a:spLocks noChangeArrowheads="1"/>
          </p:cNvSpPr>
          <p:nvPr/>
        </p:nvSpPr>
        <p:spPr bwMode="auto">
          <a:xfrm>
            <a:off x="341313" y="784225"/>
            <a:ext cx="843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a:t>Infrared waves heat objects that </a:t>
            </a:r>
            <a:r>
              <a:rPr lang="en-GB" altLang="en-US" b="1">
                <a:solidFill>
                  <a:srgbClr val="286DA6"/>
                </a:solidFill>
              </a:rPr>
              <a:t>absorb</a:t>
            </a:r>
            <a:r>
              <a:rPr lang="en-GB" altLang="en-US" b="1"/>
              <a:t> </a:t>
            </a:r>
            <a:r>
              <a:rPr lang="en-GB" altLang="en-US"/>
              <a:t>them.</a:t>
            </a:r>
          </a:p>
        </p:txBody>
      </p:sp>
      <p:sp>
        <p:nvSpPr>
          <p:cNvPr id="21523" name="Text Box 28">
            <a:extLst>
              <a:ext uri="{FF2B5EF4-FFF2-40B4-BE49-F238E27FC236}">
                <a16:creationId xmlns:a16="http://schemas.microsoft.com/office/drawing/2014/main" id="{A25CC29D-2F67-468F-A800-A17EB1E170EB}"/>
              </a:ext>
            </a:extLst>
          </p:cNvPr>
          <p:cNvSpPr txBox="1">
            <a:spLocks noChangeArrowheads="1"/>
          </p:cNvSpPr>
          <p:nvPr/>
        </p:nvSpPr>
        <p:spPr bwMode="auto">
          <a:xfrm>
            <a:off x="673100" y="2362200"/>
            <a:ext cx="2203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solidFill>
                  <a:srgbClr val="FF0000"/>
                </a:solidFill>
              </a:rPr>
              <a:t>best emitter</a:t>
            </a:r>
          </a:p>
        </p:txBody>
      </p:sp>
      <p:sp>
        <p:nvSpPr>
          <p:cNvPr id="21524" name="Text Box 29">
            <a:extLst>
              <a:ext uri="{FF2B5EF4-FFF2-40B4-BE49-F238E27FC236}">
                <a16:creationId xmlns:a16="http://schemas.microsoft.com/office/drawing/2014/main" id="{EF1CC808-6948-4684-8643-35C264CD2270}"/>
              </a:ext>
            </a:extLst>
          </p:cNvPr>
          <p:cNvSpPr txBox="1">
            <a:spLocks noChangeArrowheads="1"/>
          </p:cNvSpPr>
          <p:nvPr/>
        </p:nvSpPr>
        <p:spPr bwMode="auto">
          <a:xfrm>
            <a:off x="6070600" y="2359025"/>
            <a:ext cx="2419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t>worst emitter</a:t>
            </a:r>
          </a:p>
        </p:txBody>
      </p:sp>
      <p:sp>
        <p:nvSpPr>
          <p:cNvPr id="21520" name="Text Box 31">
            <a:extLst>
              <a:ext uri="{FF2B5EF4-FFF2-40B4-BE49-F238E27FC236}">
                <a16:creationId xmlns:a16="http://schemas.microsoft.com/office/drawing/2014/main" id="{8121446F-FBA2-4DF4-BD3D-DABF7A5A8140}"/>
              </a:ext>
            </a:extLst>
          </p:cNvPr>
          <p:cNvSpPr txBox="1">
            <a:spLocks noChangeArrowheads="1"/>
          </p:cNvSpPr>
          <p:nvPr/>
        </p:nvSpPr>
        <p:spPr bwMode="auto">
          <a:xfrm>
            <a:off x="355600" y="4251325"/>
            <a:ext cx="254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solidFill>
                  <a:srgbClr val="FF0000"/>
                </a:solidFill>
              </a:rPr>
              <a:t>best absorber</a:t>
            </a:r>
          </a:p>
        </p:txBody>
      </p:sp>
      <p:sp>
        <p:nvSpPr>
          <p:cNvPr id="21521" name="Text Box 32">
            <a:extLst>
              <a:ext uri="{FF2B5EF4-FFF2-40B4-BE49-F238E27FC236}">
                <a16:creationId xmlns:a16="http://schemas.microsoft.com/office/drawing/2014/main" id="{2E3F6B4C-E397-442A-B103-713B9FCE7458}"/>
              </a:ext>
            </a:extLst>
          </p:cNvPr>
          <p:cNvSpPr txBox="1">
            <a:spLocks noChangeArrowheads="1"/>
          </p:cNvSpPr>
          <p:nvPr/>
        </p:nvSpPr>
        <p:spPr bwMode="auto">
          <a:xfrm>
            <a:off x="6067425" y="4248150"/>
            <a:ext cx="2755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800" b="1"/>
              <a:t>worst absorber</a:t>
            </a:r>
          </a:p>
        </p:txBody>
      </p:sp>
      <p:sp>
        <p:nvSpPr>
          <p:cNvPr id="149516" name="Text Box 12">
            <a:extLst>
              <a:ext uri="{FF2B5EF4-FFF2-40B4-BE49-F238E27FC236}">
                <a16:creationId xmlns:a16="http://schemas.microsoft.com/office/drawing/2014/main" id="{8464219E-5213-41BC-BCCC-48F37E9F66D2}"/>
              </a:ext>
            </a:extLst>
          </p:cNvPr>
          <p:cNvSpPr txBox="1">
            <a:spLocks noChangeArrowheads="1"/>
          </p:cNvSpPr>
          <p:nvPr/>
        </p:nvSpPr>
        <p:spPr bwMode="auto">
          <a:xfrm>
            <a:off x="355600" y="4940300"/>
            <a:ext cx="843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dirty="0"/>
              <a:t>Matte black surfaces are the best absorbers of radiation.</a:t>
            </a:r>
            <a:endParaRPr lang="en-GB" altLang="en-US" sz="800" dirty="0"/>
          </a:p>
        </p:txBody>
      </p:sp>
      <p:sp>
        <p:nvSpPr>
          <p:cNvPr id="149550" name="Rectangle 46">
            <a:extLst>
              <a:ext uri="{FF2B5EF4-FFF2-40B4-BE49-F238E27FC236}">
                <a16:creationId xmlns:a16="http://schemas.microsoft.com/office/drawing/2014/main" id="{D5DCEE68-1455-4E29-A504-4259438C603B}"/>
              </a:ext>
            </a:extLst>
          </p:cNvPr>
          <p:cNvSpPr>
            <a:spLocks noChangeArrowheads="1"/>
          </p:cNvSpPr>
          <p:nvPr/>
        </p:nvSpPr>
        <p:spPr bwMode="auto">
          <a:xfrm>
            <a:off x="355600" y="1435100"/>
            <a:ext cx="8424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Certain surfaces are better at </a:t>
            </a:r>
            <a:r>
              <a:rPr lang="en-GB" altLang="en-US" b="1">
                <a:solidFill>
                  <a:srgbClr val="286DA6"/>
                </a:solidFill>
              </a:rPr>
              <a:t>absorbing</a:t>
            </a:r>
            <a:r>
              <a:rPr lang="en-GB" altLang="en-US"/>
              <a:t> thermal radiation than others. Good emitters are also good absorbers.</a:t>
            </a:r>
          </a:p>
        </p:txBody>
      </p:sp>
      <p:sp>
        <p:nvSpPr>
          <p:cNvPr id="149551" name="Rectangle 47">
            <a:extLst>
              <a:ext uri="{FF2B5EF4-FFF2-40B4-BE49-F238E27FC236}">
                <a16:creationId xmlns:a16="http://schemas.microsoft.com/office/drawing/2014/main" id="{17707637-429C-4102-A34F-71CD1454A3C4}"/>
              </a:ext>
            </a:extLst>
          </p:cNvPr>
          <p:cNvSpPr>
            <a:spLocks noChangeArrowheads="1"/>
          </p:cNvSpPr>
          <p:nvPr/>
        </p:nvSpPr>
        <p:spPr bwMode="auto">
          <a:xfrm>
            <a:off x="341313" y="5621338"/>
            <a:ext cx="8439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Shiny surfaces are the worst absorbers of radiation.</a:t>
            </a:r>
          </a:p>
        </p:txBody>
      </p:sp>
      <p:pic>
        <p:nvPicPr>
          <p:cNvPr id="23" name="Picture 22" descr="slide 7 arrow thermal.png">
            <a:extLst>
              <a:ext uri="{FF2B5EF4-FFF2-40B4-BE49-F238E27FC236}">
                <a16:creationId xmlns:a16="http://schemas.microsoft.com/office/drawing/2014/main" id="{6D29B150-292C-44B8-A5B8-7B0AAD834E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2438" y="2443163"/>
            <a:ext cx="299243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slide 7 arrow thermal.png">
            <a:extLst>
              <a:ext uri="{FF2B5EF4-FFF2-40B4-BE49-F238E27FC236}">
                <a16:creationId xmlns:a16="http://schemas.microsoft.com/office/drawing/2014/main" id="{5E37CE58-5B6E-4545-80E2-3F416628F8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6725" y="4340225"/>
            <a:ext cx="29924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a:hlinkClick r:id="" action="ppaction://hlinkshowjump?jump=nextslide"/>
            <a:extLst>
              <a:ext uri="{FF2B5EF4-FFF2-40B4-BE49-F238E27FC236}">
                <a16:creationId xmlns:a16="http://schemas.microsoft.com/office/drawing/2014/main" id="{72321A47-EAE3-4423-BDB9-7FFED40CA34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181">
            <a:extLst>
              <a:ext uri="{FF2B5EF4-FFF2-40B4-BE49-F238E27FC236}">
                <a16:creationId xmlns:a16="http://schemas.microsoft.com/office/drawing/2014/main" id="{3FE3D6EC-B517-4941-9E0E-7BDCB9F180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311679" y="3006419"/>
            <a:ext cx="6438091"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7">
            <a:extLst>
              <a:ext uri="{FF2B5EF4-FFF2-40B4-BE49-F238E27FC236}">
                <a16:creationId xmlns:a16="http://schemas.microsoft.com/office/drawing/2014/main" id="{A4B2F45B-D12C-4C09-9273-2AAB8F82F4D5}"/>
              </a:ext>
            </a:extLst>
          </p:cNvPr>
          <p:cNvSpPr txBox="1">
            <a:spLocks noChangeArrowheads="1"/>
          </p:cNvSpPr>
          <p:nvPr/>
        </p:nvSpPr>
        <p:spPr bwMode="auto">
          <a:xfrm>
            <a:off x="1454577" y="3120710"/>
            <a:ext cx="13350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dirty="0">
                <a:solidFill>
                  <a:schemeClr val="bg1"/>
                </a:solidFill>
              </a:rPr>
              <a:t>matte black</a:t>
            </a:r>
          </a:p>
        </p:txBody>
      </p:sp>
      <p:sp>
        <p:nvSpPr>
          <p:cNvPr id="18" name="Text Box 17">
            <a:extLst>
              <a:ext uri="{FF2B5EF4-FFF2-40B4-BE49-F238E27FC236}">
                <a16:creationId xmlns:a16="http://schemas.microsoft.com/office/drawing/2014/main" id="{C1EAB20F-37E1-4AC7-8C30-FF7327B13E94}"/>
              </a:ext>
            </a:extLst>
          </p:cNvPr>
          <p:cNvSpPr txBox="1">
            <a:spLocks noChangeArrowheads="1"/>
          </p:cNvSpPr>
          <p:nvPr/>
        </p:nvSpPr>
        <p:spPr bwMode="auto">
          <a:xfrm>
            <a:off x="4650365" y="3336153"/>
            <a:ext cx="13350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dirty="0">
                <a:solidFill>
                  <a:srgbClr val="010066"/>
                </a:solidFill>
              </a:rPr>
              <a:t>white</a:t>
            </a:r>
          </a:p>
        </p:txBody>
      </p:sp>
      <p:sp>
        <p:nvSpPr>
          <p:cNvPr id="19" name="Text Box 17">
            <a:extLst>
              <a:ext uri="{FF2B5EF4-FFF2-40B4-BE49-F238E27FC236}">
                <a16:creationId xmlns:a16="http://schemas.microsoft.com/office/drawing/2014/main" id="{39750A50-8E2C-4797-B5C4-C68C88A2EEEB}"/>
              </a:ext>
            </a:extLst>
          </p:cNvPr>
          <p:cNvSpPr txBox="1">
            <a:spLocks noChangeArrowheads="1"/>
          </p:cNvSpPr>
          <p:nvPr/>
        </p:nvSpPr>
        <p:spPr bwMode="auto">
          <a:xfrm>
            <a:off x="6242096" y="3336153"/>
            <a:ext cx="13350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800" b="1" dirty="0">
                <a:solidFill>
                  <a:srgbClr val="010066"/>
                </a:solidFill>
              </a:rPr>
              <a:t>silver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1523"/>
                                        </p:tgtEl>
                                        <p:attrNameLst>
                                          <p:attrName>style.visibility</p:attrName>
                                        </p:attrNameLst>
                                      </p:cBhvr>
                                      <p:to>
                                        <p:strVal val="visible"/>
                                      </p:to>
                                    </p:set>
                                    <p:animEffect transition="in" filter="wipe(left)">
                                      <p:cBhvr>
                                        <p:cTn id="11" dur="500"/>
                                        <p:tgtEl>
                                          <p:spTgt spid="21523"/>
                                        </p:tgtEl>
                                      </p:cBhvr>
                                    </p:animEffect>
                                  </p:childTnLst>
                                </p:cTn>
                              </p:par>
                              <p:par>
                                <p:cTn id="12" presetID="22" presetClass="entr" presetSubtype="8"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1524"/>
                                        </p:tgtEl>
                                        <p:attrNameLst>
                                          <p:attrName>style.visibility</p:attrName>
                                        </p:attrNameLst>
                                      </p:cBhvr>
                                      <p:to>
                                        <p:strVal val="visible"/>
                                      </p:to>
                                    </p:set>
                                    <p:animEffect transition="in" filter="wipe(left)">
                                      <p:cBhvr>
                                        <p:cTn id="17" dur="500"/>
                                        <p:tgtEl>
                                          <p:spTgt spid="2152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1521"/>
                                        </p:tgtEl>
                                        <p:attrNameLst>
                                          <p:attrName>style.visibility</p:attrName>
                                        </p:attrNameLst>
                                      </p:cBhvr>
                                      <p:to>
                                        <p:strVal val="visible"/>
                                      </p:to>
                                    </p:set>
                                    <p:animEffect transition="in" filter="wipe(left)">
                                      <p:cBhvr>
                                        <p:cTn id="20" dur="500"/>
                                        <p:tgtEl>
                                          <p:spTgt spid="21521"/>
                                        </p:tgtEl>
                                      </p:cBhvr>
                                    </p:animEffec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22" presetClass="entr" presetSubtype="8"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1520"/>
                                        </p:tgtEl>
                                        <p:attrNameLst>
                                          <p:attrName>style.visibility</p:attrName>
                                        </p:attrNameLst>
                                      </p:cBhvr>
                                      <p:to>
                                        <p:strVal val="visible"/>
                                      </p:to>
                                    </p:set>
                                    <p:animEffect transition="in" filter="wipe(left)">
                                      <p:cBhvr>
                                        <p:cTn id="34" dur="500"/>
                                        <p:tgtEl>
                                          <p:spTgt spid="2152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95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95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3" grpId="0"/>
      <p:bldP spid="21524" grpId="0"/>
      <p:bldP spid="21520" grpId="0"/>
      <p:bldP spid="21521" grpId="0"/>
      <p:bldP spid="149516" grpId="0"/>
      <p:bldP spid="149550" grpId="0"/>
      <p:bldP spid="149551"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15299</TotalTime>
  <Words>1540</Words>
  <Application>Microsoft Office PowerPoint</Application>
  <PresentationFormat>On-screen Show (4:3)</PresentationFormat>
  <Paragraphs>143</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Wingdings</vt:lpstr>
      <vt:lpstr>Arial</vt:lpstr>
      <vt:lpstr>Wingdings 2</vt:lpstr>
      <vt:lpstr>1_Default Design</vt:lpstr>
      <vt:lpstr>7_Default Design</vt:lpstr>
      <vt:lpstr>Infrared Radiation</vt:lpstr>
      <vt:lpstr>Information</vt:lpstr>
      <vt:lpstr>What is infrared radiation?</vt:lpstr>
      <vt:lpstr>How is heat transferred?</vt:lpstr>
      <vt:lpstr>Infrared radiation</vt:lpstr>
      <vt:lpstr>Investigating thermal emission</vt:lpstr>
      <vt:lpstr>Emitting thermal radiation</vt:lpstr>
      <vt:lpstr>Investigating thermal absorption</vt:lpstr>
      <vt:lpstr>Absorbing thermal radiation</vt:lpstr>
      <vt:lpstr>Absorbing and emitting radiation</vt:lpstr>
      <vt:lpstr>Emitting black body radiation</vt:lpstr>
      <vt:lpstr>Emitting radiation</vt:lpstr>
      <vt:lpstr>Equilibrium </vt:lpstr>
      <vt:lpstr>Incoming solar radiation</vt:lpstr>
      <vt:lpstr>The temperature of the Earth</vt:lpstr>
      <vt:lpstr>Radiation emitted by the Earth</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Infrared Radiation</dc:title>
  <dc:subject>Boardworks High School Physical Science</dc:subject>
  <dc:creator>Boardworks</dc:creator>
  <cp:lastModifiedBy>Tim Crilly</cp:lastModifiedBy>
  <cp:revision>662</cp:revision>
  <dcterms:created xsi:type="dcterms:W3CDTF">2003-10-06T13:07:42Z</dcterms:created>
  <dcterms:modified xsi:type="dcterms:W3CDTF">2019-01-31T15:30:30Z</dcterms:modified>
</cp:coreProperties>
</file>