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5084" r:id="rId1"/>
    <p:sldMasterId id="2147485099" r:id="rId2"/>
  </p:sldMasterIdLst>
  <p:notesMasterIdLst>
    <p:notesMasterId r:id="rId13"/>
  </p:notesMasterIdLst>
  <p:handoutMasterIdLst>
    <p:handoutMasterId r:id="rId14"/>
  </p:handoutMasterIdLst>
  <p:sldIdLst>
    <p:sldId id="430" r:id="rId3"/>
    <p:sldId id="495" r:id="rId4"/>
    <p:sldId id="482" r:id="rId5"/>
    <p:sldId id="486" r:id="rId6"/>
    <p:sldId id="487" r:id="rId7"/>
    <p:sldId id="493" r:id="rId8"/>
    <p:sldId id="494" r:id="rId9"/>
    <p:sldId id="484" r:id="rId10"/>
    <p:sldId id="488" r:id="rId11"/>
    <p:sldId id="489" r:id="rId12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7">
          <p15:clr>
            <a:srgbClr val="A4A3A4"/>
          </p15:clr>
        </p15:guide>
        <p15:guide id="2" orient="horz" pos="3876">
          <p15:clr>
            <a:srgbClr val="A4A3A4"/>
          </p15:clr>
        </p15:guide>
        <p15:guide id="3" pos="5546">
          <p15:clr>
            <a:srgbClr val="A4A3A4"/>
          </p15:clr>
        </p15:guide>
        <p15:guide id="4" pos="2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DA6"/>
    <a:srgbClr val="000066"/>
    <a:srgbClr val="BEDAF0"/>
    <a:srgbClr val="010066"/>
    <a:srgbClr val="50A0D2"/>
    <a:srgbClr val="CC0099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3208" autoAdjust="0"/>
  </p:normalViewPr>
  <p:slideViewPr>
    <p:cSldViewPr snapToGrid="0">
      <p:cViewPr varScale="1">
        <p:scale>
          <a:sx n="103" d="100"/>
          <a:sy n="103" d="100"/>
        </p:scale>
        <p:origin x="108" y="276"/>
      </p:cViewPr>
      <p:guideLst>
        <p:guide orient="horz" pos="497"/>
        <p:guide orient="horz" pos="3876"/>
        <p:guide pos="5546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064" y="108"/>
      </p:cViewPr>
      <p:guideLst>
        <p:guide orient="horz" pos="2928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1B5C0340-49B4-416E-96AF-A16ACB1BC6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D4393977-B83D-4D05-B5AF-FD31D5F63D5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A5FE5D7-57A8-4BC2-9FA9-77FEED425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94E4343-9D35-4FB4-86C8-07AD001AF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19212416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7EC58DBC-563D-4348-97ED-1B2A4EF596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E8895E4-B04A-4D66-AB29-C9013F8005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D6EC3E2-57D1-4BB2-80B7-6ACCEE664A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A32221A4-F71E-4FBF-A19D-19DA8E590B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85D807D-DE97-47E6-B9A7-B1C0653B1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8763B156-1A78-46B3-9D4B-AC2C6CB8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59956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337F6AAE-A36B-4027-BED9-980C325334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ABB3824-EB3B-448C-94C7-049083022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99DDC4-D083-4B4E-BB5D-EEDAA81E11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6B67E9DD-F4C4-4B71-B267-85882E17AA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166FA15F-2009-4771-85A5-D63D3CD7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 a model to provide mechanistic accounts of phenomena.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9BBAD4-7562-4E29-8A66-42389911F8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5DB4CA-A9E3-40B5-BE40-078D917A09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062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FE8C229-6035-4F0A-B770-9DD434A280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07BE84FC-25A9-4E07-A803-9611483F3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When one object pushes or pulls another, it exerts a force. Forces are measured in newtons (N). 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forces causing an object to change speed or direction, please refer to the </a:t>
            </a:r>
            <a:r>
              <a:rPr lang="en-GB" altLang="en-US" i="1" dirty="0">
                <a:latin typeface="Arial" panose="020B0604020202020204" pitchFamily="34" charset="0"/>
              </a:rPr>
              <a:t>Newton’s First Law of Motion </a:t>
            </a:r>
            <a:r>
              <a:rPr lang="en-GB" altLang="en-US" dirty="0">
                <a:latin typeface="Arial" panose="020B0604020202020204" pitchFamily="34" charset="0"/>
              </a:rPr>
              <a:t>presentation. For more information about forces changing the shape of an object, please refer to the </a:t>
            </a:r>
            <a:r>
              <a:rPr lang="en-GB" altLang="en-US" i="1" dirty="0">
                <a:latin typeface="Arial" panose="020B0604020202020204" pitchFamily="34" charset="0"/>
              </a:rPr>
              <a:t>Elasticity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0476BE-1C33-49B8-A86E-A334B6D7EE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8F6EEC8-D7FB-49AE-8069-EF79C9DDCA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23B5806E-A870-40AB-B5DB-E758661C4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forces as vectors, please refer to the </a:t>
            </a:r>
            <a:r>
              <a:rPr lang="en-GB" altLang="en-US" i="1" dirty="0">
                <a:latin typeface="Arial" panose="020B0604020202020204" pitchFamily="34" charset="0"/>
              </a:rPr>
              <a:t>Resultant Forces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0A60F6-C664-4044-BC24-D43DDD2EF9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B6706801-758B-454D-A489-F00B6E752B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579E26B8-0119-4C71-BA5D-8B65C9566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You could highlight that, because the resultant force is zero, the book remains stationary and nothing changes.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combining forces, please refer to the </a:t>
            </a:r>
            <a:r>
              <a:rPr lang="en-GB" altLang="en-US" i="1" dirty="0">
                <a:latin typeface="Arial" panose="020B0604020202020204" pitchFamily="34" charset="0"/>
              </a:rPr>
              <a:t>Resultant Forces </a:t>
            </a:r>
            <a:r>
              <a:rPr lang="en-GB" altLang="en-US" dirty="0">
                <a:latin typeface="Arial" panose="020B0604020202020204" pitchFamily="34" charset="0"/>
              </a:rPr>
              <a:t>presentation. For more information about equal and opposite forces, please refer to the </a:t>
            </a:r>
            <a:r>
              <a:rPr lang="en-GB" altLang="en-US" i="1" dirty="0">
                <a:latin typeface="Arial" panose="020B0604020202020204" pitchFamily="34" charset="0"/>
              </a:rPr>
              <a:t>Newton’s Third Law of Motion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B8A6B2-E2D4-4F15-A87B-8C9C01E4B6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D8953C07-A767-41BD-9FD8-8DED509519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4D657906-A790-47AA-9090-83852AD40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Contact forces are caused by the electric force acting on a microscopic scale.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frictional forces and how contact forces are caused by the electric force, please refer to the </a:t>
            </a:r>
            <a:r>
              <a:rPr lang="en-GB" altLang="en-US" i="1" dirty="0">
                <a:latin typeface="Arial" panose="020B0604020202020204" pitchFamily="34" charset="0"/>
              </a:rPr>
              <a:t>Friction </a:t>
            </a:r>
            <a:r>
              <a:rPr lang="en-GB" altLang="en-US" i="0" dirty="0">
                <a:latin typeface="Arial" panose="020B0604020202020204" pitchFamily="34" charset="0"/>
              </a:rPr>
              <a:t>and</a:t>
            </a:r>
            <a:r>
              <a:rPr lang="en-GB" altLang="en-US" i="1" dirty="0">
                <a:latin typeface="Arial" panose="020B0604020202020204" pitchFamily="34" charset="0"/>
              </a:rPr>
              <a:t> Electric Fields </a:t>
            </a:r>
            <a:r>
              <a:rPr lang="en-GB" altLang="en-US" dirty="0">
                <a:latin typeface="Arial" panose="020B0604020202020204" pitchFamily="34" charset="0"/>
              </a:rPr>
              <a:t>presentations respectively.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FCEAD3-0475-4CC7-A71F-F1D6764FD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F43CA611-0777-4BEF-B106-64D934CFF7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71EFD928-76C5-4D0C-A6E3-290549756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the gravitational, electric and magnetic forces, please refer to the </a:t>
            </a:r>
            <a:r>
              <a:rPr lang="en-GB" altLang="en-US" i="1" dirty="0">
                <a:latin typeface="Arial" panose="020B0604020202020204" pitchFamily="34" charset="0"/>
              </a:rPr>
              <a:t>Gravity</a:t>
            </a:r>
            <a:r>
              <a:rPr lang="en-GB" altLang="en-US" i="0" dirty="0">
                <a:latin typeface="Arial" panose="020B0604020202020204" pitchFamily="34" charset="0"/>
              </a:rPr>
              <a:t>,</a:t>
            </a:r>
            <a:r>
              <a:rPr lang="en-GB" altLang="en-US" i="1" dirty="0">
                <a:latin typeface="Arial" panose="020B0604020202020204" pitchFamily="34" charset="0"/>
              </a:rPr>
              <a:t> Electric Fields </a:t>
            </a:r>
            <a:r>
              <a:rPr lang="en-GB" altLang="en-US" i="0" dirty="0">
                <a:latin typeface="Arial" panose="020B0604020202020204" pitchFamily="34" charset="0"/>
              </a:rPr>
              <a:t>and</a:t>
            </a:r>
            <a:r>
              <a:rPr lang="en-GB" altLang="en-US" i="1" dirty="0">
                <a:latin typeface="Arial" panose="020B0604020202020204" pitchFamily="34" charset="0"/>
              </a:rPr>
              <a:t> Magnetism </a:t>
            </a:r>
            <a:r>
              <a:rPr lang="en-GB" altLang="en-US" dirty="0">
                <a:latin typeface="Arial" panose="020B0604020202020204" pitchFamily="34" charset="0"/>
              </a:rPr>
              <a:t>presentations respectively.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3A5627-93B0-4F93-84EC-A8DEEF2D21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D20C1B67-D5D5-40C2-A8A7-1E6D8CCBF7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AAEBD637-5B1E-46C4-9FC6-9F1B7CC70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 a model to provide mechanistic accounts of phenomena.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C70E0D-077E-44AC-AE34-A3B0C302B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49397B65-7D7D-4F48-9B81-593255101A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D703991D-CD62-40A6-8FBA-A628BECD7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 a model to provide mechanistic accounts of phenomena.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79F1E9-A217-4690-B627-F0DC88514F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21A4-F71E-4FBF-A19D-19DA8E590B0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1CC77EC-D8A8-4159-8546-3811CB4F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5"/>
            <a:ext cx="4990744" cy="3110670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286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FA866BAE-D38F-48BC-BE80-C8E5B8F67E3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24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684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106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685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98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34391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863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555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496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7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41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216000" indent="-216000">
              <a:buFont typeface="Wingdings 2" panose="05020102010507070707" pitchFamily="18" charset="2"/>
              <a:buChar char=""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0352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357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465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3602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25249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306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16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4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258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470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52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64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20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54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323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69678" name="Text Box 14">
            <a:extLst>
              <a:ext uri="{FF2B5EF4-FFF2-40B4-BE49-F238E27FC236}">
                <a16:creationId xmlns:a16="http://schemas.microsoft.com/office/drawing/2014/main" id="{77275881-F467-4DD5-98E8-48773865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  <p:pic>
        <p:nvPicPr>
          <p:cNvPr id="1030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E9E11B-3A97-4928-B183-7782102F547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</p:spTree>
    <p:custDataLst>
      <p:tags r:id="rId16"/>
    </p:custDataLst>
    <p:extLst>
      <p:ext uri="{BB962C8B-B14F-4D97-AF65-F5344CB8AC3E}">
        <p14:creationId xmlns:p14="http://schemas.microsoft.com/office/powerpoint/2010/main" val="50961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5" r:id="rId1"/>
    <p:sldLayoutId id="2147485086" r:id="rId2"/>
    <p:sldLayoutId id="2147485087" r:id="rId3"/>
    <p:sldLayoutId id="2147485088" r:id="rId4"/>
    <p:sldLayoutId id="2147485089" r:id="rId5"/>
    <p:sldLayoutId id="2147485090" r:id="rId6"/>
    <p:sldLayoutId id="2147485091" r:id="rId7"/>
    <p:sldLayoutId id="2147485092" r:id="rId8"/>
    <p:sldLayoutId id="2147485093" r:id="rId9"/>
    <p:sldLayoutId id="2147485094" r:id="rId10"/>
    <p:sldLayoutId id="2147485095" r:id="rId11"/>
    <p:sldLayoutId id="2147485096" r:id="rId12"/>
    <p:sldLayoutId id="2147485097" r:id="rId13"/>
    <p:sldLayoutId id="2147485098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3">
            <a:extLst>
              <a:ext uri="{FF2B5EF4-FFF2-40B4-BE49-F238E27FC236}">
                <a16:creationId xmlns:a16="http://schemas.microsoft.com/office/drawing/2014/main" id="{02B6023A-B143-4E07-96F9-6AA6CF89D2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2054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E84297-AF36-4EF2-8699-8C45EA657B2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751B7692-ED58-4E5D-972C-227A346E82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245760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00" r:id="rId1"/>
    <p:sldLayoutId id="2147485101" r:id="rId2"/>
    <p:sldLayoutId id="2147485102" r:id="rId3"/>
    <p:sldLayoutId id="2147485103" r:id="rId4"/>
    <p:sldLayoutId id="2147485104" r:id="rId5"/>
    <p:sldLayoutId id="2147485105" r:id="rId6"/>
    <p:sldLayoutId id="2147485106" r:id="rId7"/>
    <p:sldLayoutId id="2147485107" r:id="rId8"/>
    <p:sldLayoutId id="2147485108" r:id="rId9"/>
    <p:sldLayoutId id="2147485109" r:id="rId10"/>
    <p:sldLayoutId id="2147485110" r:id="rId11"/>
    <p:sldLayoutId id="21474851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>
            <a:extLst>
              <a:ext uri="{FF2B5EF4-FFF2-40B4-BE49-F238E27FC236}">
                <a16:creationId xmlns:a16="http://schemas.microsoft.com/office/drawing/2014/main" id="{DFBD3D67-A0A3-424B-A984-92829AF4F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 Introduction </a:t>
            </a:r>
            <a:br>
              <a:rPr lang="en-GB" altLang="en-US" dirty="0"/>
            </a:br>
            <a:r>
              <a:rPr lang="en-GB" altLang="en-US" dirty="0"/>
              <a:t>to Forces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 descr="Block on slope HQ.png">
            <a:extLst>
              <a:ext uri="{FF2B5EF4-FFF2-40B4-BE49-F238E27FC236}">
                <a16:creationId xmlns:a16="http://schemas.microsoft.com/office/drawing/2014/main" id="{E93ACDA9-1006-4CD2-90EB-6687E5CB7C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3" y="3070225"/>
            <a:ext cx="5440362" cy="311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>
            <a:extLst>
              <a:ext uri="{FF2B5EF4-FFF2-40B4-BE49-F238E27FC236}">
                <a16:creationId xmlns:a16="http://schemas.microsoft.com/office/drawing/2014/main" id="{295FFA45-3D62-467C-A635-72D572258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Contact and non-contact forces</a:t>
            </a: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F8D6CA5F-3962-4B5E-9791-D44A60029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286DA6"/>
                </a:solidFill>
              </a:rPr>
              <a:t>Contact forces </a:t>
            </a:r>
            <a:r>
              <a:rPr lang="en-GB" altLang="en-US" dirty="0"/>
              <a:t>occur between objects that are physically touching. </a:t>
            </a:r>
            <a:r>
              <a:rPr lang="en-GB" altLang="en-US" b="1" dirty="0">
                <a:solidFill>
                  <a:srgbClr val="286DA6"/>
                </a:solidFill>
              </a:rPr>
              <a:t>Non-contact forces </a:t>
            </a:r>
            <a:r>
              <a:rPr lang="en-GB" altLang="en-US" dirty="0"/>
              <a:t>occur between objects that are physically separated.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63C7A0-B302-46FA-B2F2-DAD72CC78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63" y="4873625"/>
            <a:ext cx="1185862" cy="461963"/>
          </a:xfrm>
          <a:prstGeom prst="rect">
            <a:avLst/>
          </a:prstGeom>
          <a:solidFill>
            <a:srgbClr val="286D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chemeClr val="bg1"/>
                </a:solidFill>
              </a:rPr>
              <a:t>weight</a:t>
            </a:r>
          </a:p>
        </p:txBody>
      </p:sp>
      <p:sp>
        <p:nvSpPr>
          <p:cNvPr id="19462" name="TextBox 14">
            <a:extLst>
              <a:ext uri="{FF2B5EF4-FFF2-40B4-BE49-F238E27FC236}">
                <a16:creationId xmlns:a16="http://schemas.microsoft.com/office/drawing/2014/main" id="{6FA68992-7C9A-4877-AEE1-18EB7BF9A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2170113"/>
            <a:ext cx="8461375" cy="831850"/>
          </a:xfrm>
          <a:prstGeom prst="rect">
            <a:avLst/>
          </a:prstGeom>
          <a:solidFill>
            <a:srgbClr val="BED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6"/>
                </a:solidFill>
              </a:rPr>
              <a:t>This is a force diagram of a block sliding down a slope. </a:t>
            </a:r>
            <a:br>
              <a:rPr lang="en-GB" altLang="en-US" dirty="0">
                <a:solidFill>
                  <a:srgbClr val="010066"/>
                </a:solidFill>
              </a:rPr>
            </a:br>
            <a:r>
              <a:rPr lang="en-GB" altLang="en-US" dirty="0">
                <a:solidFill>
                  <a:srgbClr val="010066"/>
                </a:solidFill>
              </a:rPr>
              <a:t>What are the three forces drawn in the diagram?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9E13DE-8D88-42A9-8AC1-0FF08523A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3201988"/>
            <a:ext cx="37719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286DA6"/>
                </a:solidFill>
              </a:rPr>
              <a:t>Weight</a:t>
            </a:r>
            <a:r>
              <a:rPr lang="en-GB" altLang="en-US" dirty="0"/>
              <a:t>, or </a:t>
            </a:r>
            <a:r>
              <a:rPr lang="en-GB" altLang="en-US" b="1" dirty="0">
                <a:solidFill>
                  <a:srgbClr val="286DA6"/>
                </a:solidFill>
              </a:rPr>
              <a:t>gravitational force </a:t>
            </a:r>
            <a:r>
              <a:rPr lang="en-GB" altLang="en-US" dirty="0"/>
              <a:t>is an example of </a:t>
            </a:r>
            <a:br>
              <a:rPr lang="en-GB" altLang="en-US" dirty="0"/>
            </a:br>
            <a:r>
              <a:rPr lang="en-GB" altLang="en-US" dirty="0"/>
              <a:t>a non-contact force. Gravitational forces </a:t>
            </a:r>
            <a:br>
              <a:rPr lang="en-GB" altLang="en-US" dirty="0"/>
            </a:br>
            <a:r>
              <a:rPr lang="en-GB" altLang="en-US" dirty="0"/>
              <a:t>are </a:t>
            </a:r>
            <a:r>
              <a:rPr lang="en-GB" altLang="en-US" b="1" dirty="0">
                <a:solidFill>
                  <a:srgbClr val="286DA6"/>
                </a:solidFill>
              </a:rPr>
              <a:t>attractive</a:t>
            </a:r>
            <a:r>
              <a:rPr lang="en-GB" altLang="en-US" dirty="0"/>
              <a:t> and </a:t>
            </a:r>
            <a:br>
              <a:rPr lang="en-GB" altLang="en-US" dirty="0"/>
            </a:br>
            <a:r>
              <a:rPr lang="en-GB" altLang="en-US" dirty="0"/>
              <a:t>occur between masses. </a:t>
            </a:r>
          </a:p>
        </p:txBody>
      </p:sp>
      <p:sp>
        <p:nvSpPr>
          <p:cNvPr id="19465" name="TextBox 13">
            <a:extLst>
              <a:ext uri="{FF2B5EF4-FFF2-40B4-BE49-F238E27FC236}">
                <a16:creationId xmlns:a16="http://schemas.microsoft.com/office/drawing/2014/main" id="{C1A189C9-81FE-48A6-BA45-D15C218C1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4356100"/>
            <a:ext cx="1450975" cy="461963"/>
          </a:xfrm>
          <a:prstGeom prst="rect">
            <a:avLst/>
          </a:prstGeom>
          <a:solidFill>
            <a:srgbClr val="286D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chemeClr val="bg1"/>
                </a:solidFill>
              </a:rPr>
              <a:t>normal</a:t>
            </a:r>
          </a:p>
        </p:txBody>
      </p:sp>
      <p:sp>
        <p:nvSpPr>
          <p:cNvPr id="19466" name="TextBox 14">
            <a:extLst>
              <a:ext uri="{FF2B5EF4-FFF2-40B4-BE49-F238E27FC236}">
                <a16:creationId xmlns:a16="http://schemas.microsoft.com/office/drawing/2014/main" id="{8C812B65-AC4C-4144-8007-8C3F0CD0F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488" y="3576638"/>
            <a:ext cx="1327150" cy="461962"/>
          </a:xfrm>
          <a:prstGeom prst="rect">
            <a:avLst/>
          </a:prstGeom>
          <a:solidFill>
            <a:srgbClr val="286D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chemeClr val="bg1"/>
                </a:solidFill>
              </a:rPr>
              <a:t>friction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0B8594-7E76-4451-9081-28088869F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100000"/>
            </a:pPr>
            <a:r>
              <a:rPr lang="en-GB" sz="1600" dirty="0"/>
              <a:t>Developing and Using Models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2. Cause and Effect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29CF9DC-EECE-4906-A9B7-E220A4D90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a force?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CF9ACAD7-4BA2-4D32-97C3-0FAF98495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Forces are everywhere and anywhere that two objects </a:t>
            </a:r>
            <a:br>
              <a:rPr lang="en-GB" altLang="en-US" dirty="0"/>
            </a:br>
            <a:r>
              <a:rPr lang="en-GB" altLang="en-US" dirty="0"/>
              <a:t>are interacting. Whenever you push, pull, stretch, squash, lift or throw an object, you are exerting a force.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B904D9-EA5E-43EC-98C0-FBD741F27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5424488"/>
            <a:ext cx="84613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Forces can be divided into two categories: </a:t>
            </a:r>
            <a:r>
              <a:rPr lang="en-GB" altLang="en-US" b="1">
                <a:solidFill>
                  <a:srgbClr val="286DA6"/>
                </a:solidFill>
              </a:rPr>
              <a:t>contact forces </a:t>
            </a:r>
            <a:r>
              <a:rPr lang="en-GB" altLang="en-US"/>
              <a:t>and </a:t>
            </a:r>
            <a:r>
              <a:rPr lang="en-GB" altLang="en-US" b="1">
                <a:solidFill>
                  <a:srgbClr val="286DA6"/>
                </a:solidFill>
              </a:rPr>
              <a:t>non-contact forces</a:t>
            </a:r>
            <a:r>
              <a:rPr lang="en-GB" altLang="en-US"/>
              <a:t>. </a:t>
            </a:r>
          </a:p>
        </p:txBody>
      </p:sp>
      <p:pic>
        <p:nvPicPr>
          <p:cNvPr id="12" name="Picture 11" descr="Weightlifting.png">
            <a:extLst>
              <a:ext uri="{FF2B5EF4-FFF2-40B4-BE49-F238E27FC236}">
                <a16:creationId xmlns:a16="http://schemas.microsoft.com/office/drawing/2014/main" id="{0DD42410-287A-4A8D-A077-7303C7DF2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3051175"/>
            <a:ext cx="2725737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EA772A6-9D7C-47FE-9D91-A50D6C079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116138"/>
            <a:ext cx="84455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Forces can act to change the </a:t>
            </a:r>
            <a:r>
              <a:rPr lang="en-GB" altLang="en-US" b="1" dirty="0">
                <a:solidFill>
                  <a:srgbClr val="286DA6"/>
                </a:solidFill>
              </a:rPr>
              <a:t>speed</a:t>
            </a:r>
            <a:r>
              <a:rPr lang="en-GB" altLang="en-US" dirty="0"/>
              <a:t> of an object, the </a:t>
            </a:r>
            <a:r>
              <a:rPr lang="en-GB" altLang="en-US" b="1" dirty="0">
                <a:solidFill>
                  <a:srgbClr val="286DA6"/>
                </a:solidFill>
              </a:rPr>
              <a:t>direction</a:t>
            </a:r>
            <a:r>
              <a:rPr lang="en-GB" altLang="en-US" dirty="0"/>
              <a:t> it is moving in, or its </a:t>
            </a:r>
            <a:r>
              <a:rPr lang="en-GB" altLang="en-US" b="1" dirty="0">
                <a:solidFill>
                  <a:srgbClr val="286DA6"/>
                </a:solidFill>
              </a:rPr>
              <a:t>shape</a:t>
            </a:r>
            <a:r>
              <a:rPr lang="en-GB" altLang="en-US" dirty="0"/>
              <a:t>.</a:t>
            </a:r>
          </a:p>
        </p:txBody>
      </p:sp>
      <p:pic>
        <p:nvPicPr>
          <p:cNvPr id="14" name="Picture 13" descr="cyclist.png">
            <a:extLst>
              <a:ext uri="{FF2B5EF4-FFF2-40B4-BE49-F238E27FC236}">
                <a16:creationId xmlns:a16="http://schemas.microsoft.com/office/drawing/2014/main" id="{C4E5B0EC-05A9-4FD1-A1DD-4B00EFA71C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63" y="3030538"/>
            <a:ext cx="2119312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9F8E0EA-BCD0-4E59-AB64-FF2AA579E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notes_icon">
            <a:extLst>
              <a:ext uri="{FF2B5EF4-FFF2-40B4-BE49-F238E27FC236}">
                <a16:creationId xmlns:a16="http://schemas.microsoft.com/office/drawing/2014/main" id="{9D48930D-6C5D-4006-B097-7A794D5A6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22C227F-E2C9-4FA9-ADB1-DA45D726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Forces are vectors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5C9463D-FB0F-4991-9B41-8C7133D87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Forces are </a:t>
            </a:r>
            <a:r>
              <a:rPr lang="en-GB" altLang="en-US" b="1" dirty="0">
                <a:solidFill>
                  <a:srgbClr val="286DA6"/>
                </a:solidFill>
              </a:rPr>
              <a:t>vectors</a:t>
            </a:r>
            <a:r>
              <a:rPr lang="en-GB" altLang="en-US" dirty="0"/>
              <a:t>. This means that they have a </a:t>
            </a:r>
            <a:r>
              <a:rPr lang="en-GB" altLang="en-US" b="1" dirty="0">
                <a:solidFill>
                  <a:srgbClr val="286DA6"/>
                </a:solidFill>
              </a:rPr>
              <a:t>direction</a:t>
            </a:r>
            <a:r>
              <a:rPr lang="en-GB" altLang="en-US" dirty="0"/>
              <a:t> as well as </a:t>
            </a:r>
            <a:r>
              <a:rPr lang="en-GB" altLang="en-US" b="1" dirty="0">
                <a:solidFill>
                  <a:srgbClr val="286DA6"/>
                </a:solidFill>
              </a:rPr>
              <a:t>magnitude</a:t>
            </a:r>
            <a:r>
              <a:rPr lang="en-GB" altLang="en-US" dirty="0"/>
              <a:t> (size). </a:t>
            </a:r>
          </a:p>
        </p:txBody>
      </p:sp>
      <p:pic>
        <p:nvPicPr>
          <p:cNvPr id="5" name="Picture 41" descr="forces same direction different magnitude.png">
            <a:extLst>
              <a:ext uri="{FF2B5EF4-FFF2-40B4-BE49-F238E27FC236}">
                <a16:creationId xmlns:a16="http://schemas.microsoft.com/office/drawing/2014/main" id="{4D0DDCBF-A836-4B7B-99A4-7FD568BB95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914525"/>
            <a:ext cx="3265488" cy="259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9BBD76F-1C1E-43D2-9F8B-8A8401AF6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4900613"/>
            <a:ext cx="3741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These forces all act in the </a:t>
            </a:r>
            <a:r>
              <a:rPr lang="en-GB" altLang="en-US" b="1" dirty="0">
                <a:solidFill>
                  <a:srgbClr val="286DA6"/>
                </a:solidFill>
              </a:rPr>
              <a:t>same</a:t>
            </a:r>
            <a:r>
              <a:rPr lang="en-GB" altLang="en-US" dirty="0"/>
              <a:t> direction, but have </a:t>
            </a:r>
            <a:r>
              <a:rPr lang="en-GB" altLang="en-US" b="1" dirty="0">
                <a:solidFill>
                  <a:srgbClr val="286DA6"/>
                </a:solidFill>
              </a:rPr>
              <a:t>different</a:t>
            </a:r>
            <a:r>
              <a:rPr lang="en-GB" altLang="en-US" dirty="0"/>
              <a:t> magnitudes. </a:t>
            </a:r>
          </a:p>
        </p:txBody>
      </p:sp>
      <p:pic>
        <p:nvPicPr>
          <p:cNvPr id="9" name="Picture 8" descr="forces opposite directions.png">
            <a:extLst>
              <a:ext uri="{FF2B5EF4-FFF2-40B4-BE49-F238E27FC236}">
                <a16:creationId xmlns:a16="http://schemas.microsoft.com/office/drawing/2014/main" id="{706E863A-2DE7-4CF8-A48E-1521FF341C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763" y="1671638"/>
            <a:ext cx="4157662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BAFE16F-5498-4B76-9E72-A3292C7E4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4900613"/>
            <a:ext cx="37004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These forces have the </a:t>
            </a:r>
            <a:r>
              <a:rPr lang="en-GB" altLang="en-US" b="1" dirty="0">
                <a:solidFill>
                  <a:srgbClr val="286DA6"/>
                </a:solidFill>
              </a:rPr>
              <a:t>same</a:t>
            </a:r>
            <a:r>
              <a:rPr lang="en-GB" altLang="en-US" dirty="0"/>
              <a:t> magnitude, but act in </a:t>
            </a:r>
            <a:r>
              <a:rPr lang="en-GB" altLang="en-US" b="1" dirty="0">
                <a:solidFill>
                  <a:srgbClr val="286DA6"/>
                </a:solidFill>
              </a:rPr>
              <a:t>different </a:t>
            </a:r>
            <a:r>
              <a:rPr lang="en-GB" altLang="en-US" dirty="0"/>
              <a:t>directions. </a:t>
            </a:r>
          </a:p>
        </p:txBody>
      </p:sp>
      <p:pic>
        <p:nvPicPr>
          <p:cNvPr id="12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03DF78-DC79-4F85-9304-E3117E4DB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notes_icon">
            <a:extLst>
              <a:ext uri="{FF2B5EF4-FFF2-40B4-BE49-F238E27FC236}">
                <a16:creationId xmlns:a16="http://schemas.microsoft.com/office/drawing/2014/main" id="{D7B5A74F-D6C0-47A9-BEC7-3A6BFE5C0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11B1FF4-5716-439D-8A3C-36505EFD8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Combining forces</a:t>
            </a:r>
          </a:p>
        </p:txBody>
      </p:sp>
      <p:pic>
        <p:nvPicPr>
          <p:cNvPr id="5" name="Picture 42" descr="book_on_table.png">
            <a:extLst>
              <a:ext uri="{FF2B5EF4-FFF2-40B4-BE49-F238E27FC236}">
                <a16:creationId xmlns:a16="http://schemas.microsoft.com/office/drawing/2014/main" id="{23A88D58-806B-4244-9D92-A7B60F8E50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3201988"/>
            <a:ext cx="50895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8">
            <a:extLst>
              <a:ext uri="{FF2B5EF4-FFF2-40B4-BE49-F238E27FC236}">
                <a16:creationId xmlns:a16="http://schemas.microsoft.com/office/drawing/2014/main" id="{3C925717-A14C-43F4-B229-6A93DEE85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Imagine a book placed on a desk.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B777B9-F34A-4EC2-8854-8B897AAFA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1558925"/>
            <a:ext cx="84613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book has mass, so there is a </a:t>
            </a:r>
            <a:r>
              <a:rPr lang="en-GB" altLang="en-US" b="1" dirty="0">
                <a:solidFill>
                  <a:srgbClr val="286DA6"/>
                </a:solidFill>
              </a:rPr>
              <a:t>downwards force</a:t>
            </a:r>
            <a:r>
              <a:rPr lang="en-GB" altLang="en-US" dirty="0"/>
              <a:t> from the book on the table as a result of </a:t>
            </a:r>
            <a:r>
              <a:rPr lang="en-GB" altLang="en-US" b="1" dirty="0">
                <a:solidFill>
                  <a:srgbClr val="286DA6"/>
                </a:solidFill>
              </a:rPr>
              <a:t>gravity</a:t>
            </a:r>
            <a:r>
              <a:rPr lang="en-GB" altLang="en-US" dirty="0"/>
              <a:t>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754251-D788-4DFA-8451-65C027DF0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2701925"/>
            <a:ext cx="31115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desk reacts with a </a:t>
            </a:r>
            <a:r>
              <a:rPr lang="en-GB" altLang="en-US" b="1" dirty="0">
                <a:solidFill>
                  <a:srgbClr val="286DA6"/>
                </a:solidFill>
              </a:rPr>
              <a:t>normal contact force</a:t>
            </a:r>
            <a:r>
              <a:rPr lang="en-GB" altLang="en-US" dirty="0"/>
              <a:t> that exactly balances out the gravitational force.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C56C2-0F10-4A5D-A20B-0385E3D03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953000"/>
            <a:ext cx="8445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Both forces have the </a:t>
            </a:r>
            <a:r>
              <a:rPr lang="en-GB" altLang="en-US" b="1" dirty="0">
                <a:solidFill>
                  <a:srgbClr val="286DA6"/>
                </a:solidFill>
              </a:rPr>
              <a:t>same magnitude</a:t>
            </a:r>
            <a:r>
              <a:rPr lang="en-GB" altLang="en-US" dirty="0"/>
              <a:t>, but are acting </a:t>
            </a:r>
            <a:br>
              <a:rPr lang="en-GB" altLang="en-US" dirty="0"/>
            </a:br>
            <a:r>
              <a:rPr lang="en-GB" altLang="en-US" dirty="0"/>
              <a:t>in </a:t>
            </a:r>
            <a:r>
              <a:rPr lang="en-GB" altLang="en-US" b="1" dirty="0">
                <a:solidFill>
                  <a:srgbClr val="286DA6"/>
                </a:solidFill>
              </a:rPr>
              <a:t>opposite directions</a:t>
            </a:r>
            <a:r>
              <a:rPr lang="en-GB" altLang="en-US" dirty="0"/>
              <a:t>. They cancel each other out, resulting in a </a:t>
            </a:r>
            <a:r>
              <a:rPr lang="en-GB" altLang="en-US" dirty="0">
                <a:solidFill>
                  <a:srgbClr val="010066"/>
                </a:solidFill>
              </a:rPr>
              <a:t>net force of </a:t>
            </a:r>
            <a:r>
              <a:rPr lang="en-GB" altLang="en-US" b="1" dirty="0">
                <a:solidFill>
                  <a:srgbClr val="286DA6"/>
                </a:solidFill>
              </a:rPr>
              <a:t>zero</a:t>
            </a:r>
            <a:r>
              <a:rPr lang="en-GB" altLang="en-US" dirty="0"/>
              <a:t>.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5BA5BC-AFCD-4D85-B494-63C3E0015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4154488"/>
            <a:ext cx="27416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286DA6"/>
                </a:solidFill>
              </a:rPr>
              <a:t>force from book on desk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2C5B2C-AEC3-4F3D-8750-064D4502E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2338388"/>
            <a:ext cx="27416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286DA6"/>
                </a:solidFill>
              </a:rPr>
              <a:t>force from desk on book</a:t>
            </a:r>
          </a:p>
        </p:txBody>
      </p:sp>
      <p:pic>
        <p:nvPicPr>
          <p:cNvPr id="14" name="Picture 13" descr="Introduction_to_forces_5.1.png">
            <a:extLst>
              <a:ext uri="{FF2B5EF4-FFF2-40B4-BE49-F238E27FC236}">
                <a16:creationId xmlns:a16="http://schemas.microsoft.com/office/drawing/2014/main" id="{DB6103D9-3839-4699-AADA-AA7FEA871C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263" y="2370138"/>
            <a:ext cx="21907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Introduction_to_forces_5.2.png">
            <a:extLst>
              <a:ext uri="{FF2B5EF4-FFF2-40B4-BE49-F238E27FC236}">
                <a16:creationId xmlns:a16="http://schemas.microsoft.com/office/drawing/2014/main" id="{78529E86-4682-4DA1-B75B-C140A221A4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3841750"/>
            <a:ext cx="214313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24A86DE-52ED-427D-8B91-A23C70FE6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9" descr="notes_icon">
            <a:extLst>
              <a:ext uri="{FF2B5EF4-FFF2-40B4-BE49-F238E27FC236}">
                <a16:creationId xmlns:a16="http://schemas.microsoft.com/office/drawing/2014/main" id="{5DCA7B30-0C00-4364-A4C6-553F8F8A9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88DA415E-E8CA-4C18-AD3F-73A477B88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Contact forces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2FC626E-F926-40B0-9249-7A2E9A94E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Forces can be divided into two categories: contact forces </a:t>
            </a:r>
            <a:br>
              <a:rPr lang="en-GB" altLang="en-US" dirty="0"/>
            </a:br>
            <a:r>
              <a:rPr lang="en-GB" altLang="en-US" dirty="0"/>
              <a:t>and non-contact forces. </a:t>
            </a:r>
            <a:r>
              <a:rPr lang="en-GB" altLang="en-US" b="1" dirty="0">
                <a:solidFill>
                  <a:srgbClr val="286DA6"/>
                </a:solidFill>
              </a:rPr>
              <a:t>Contact forces </a:t>
            </a:r>
            <a:r>
              <a:rPr lang="en-GB" altLang="en-US" dirty="0"/>
              <a:t>are forces that can only occur between objects that are physically </a:t>
            </a:r>
            <a:r>
              <a:rPr lang="en-GB" altLang="en-US" b="1" dirty="0">
                <a:solidFill>
                  <a:srgbClr val="286DA6"/>
                </a:solidFill>
              </a:rPr>
              <a:t>touching</a:t>
            </a:r>
            <a:r>
              <a:rPr lang="en-GB" altLang="en-US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6BF94A-D9CD-4F89-9976-8C6DDC5BA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2257425"/>
            <a:ext cx="8461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010066"/>
                </a:solidFill>
              </a:rPr>
              <a:t>Examples of contact forces include: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742BE4-0351-41EC-A2CD-D23D0601B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3040063"/>
            <a:ext cx="3441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/>
              <a:t>friction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07DB48-7CCE-4A42-8B63-F8630266B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3756025"/>
            <a:ext cx="295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 dirty="0"/>
              <a:t>air resistance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608DC1-A9D4-4EA5-BC20-732D747D9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4478338"/>
            <a:ext cx="3441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/>
              <a:t>tension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26FA85-361D-4568-AC1F-8CC7BEBEC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5202238"/>
            <a:ext cx="2898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/>
              <a:t>the normal contact force.</a:t>
            </a:r>
          </a:p>
        </p:txBody>
      </p:sp>
      <p:pic>
        <p:nvPicPr>
          <p:cNvPr id="15370" name="Picture 20" descr="Man_pulling_crate.png">
            <a:extLst>
              <a:ext uri="{FF2B5EF4-FFF2-40B4-BE49-F238E27FC236}">
                <a16:creationId xmlns:a16="http://schemas.microsoft.com/office/drawing/2014/main" id="{12EB3D7F-159E-4D16-9F8A-422D2D8C1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713" y="4079875"/>
            <a:ext cx="523557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0FF0DE9-B2E9-42A2-9526-BEDF94105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notes_icon">
            <a:extLst>
              <a:ext uri="{FF2B5EF4-FFF2-40B4-BE49-F238E27FC236}">
                <a16:creationId xmlns:a16="http://schemas.microsoft.com/office/drawing/2014/main" id="{A10DBD65-4CAE-4B4F-AA7F-D457C33D6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3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AB18676-56B0-47C7-AD8B-9F2E9F75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Non-contact forces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0C67876-DA06-4F1D-A457-08EEB1D16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286DA6"/>
                </a:solidFill>
              </a:rPr>
              <a:t>Non-contact forces </a:t>
            </a:r>
            <a:r>
              <a:rPr lang="en-GB" altLang="en-US" dirty="0"/>
              <a:t>are forces that can act on objects even when they are </a:t>
            </a:r>
            <a:r>
              <a:rPr lang="en-GB" altLang="en-US" b="1" dirty="0">
                <a:solidFill>
                  <a:srgbClr val="286DA6"/>
                </a:solidFill>
              </a:rPr>
              <a:t>not</a:t>
            </a:r>
            <a:r>
              <a:rPr lang="en-GB" altLang="en-US" dirty="0"/>
              <a:t> physically touching.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E33353-1748-485D-9EB7-83068F2B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1978272"/>
            <a:ext cx="8556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6"/>
                </a:solidFill>
              </a:rPr>
              <a:t>Examples of non-contact forces include: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F3885A-2890-489A-8841-03837E0DA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2803721"/>
            <a:ext cx="3729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/>
              <a:t>the gravitational force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A9031B-B2D3-4A5C-BF3D-28B344AF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3629468"/>
            <a:ext cx="3633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 dirty="0"/>
              <a:t>the electric force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69146E-2672-49AC-B067-99455E8C7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4455214"/>
            <a:ext cx="3441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/>
              <a:t>the magnetic force.</a:t>
            </a:r>
          </a:p>
        </p:txBody>
      </p:sp>
      <p:pic>
        <p:nvPicPr>
          <p:cNvPr id="16393" name="Picture 8" descr="Satellite_Earth_Moon.png">
            <a:extLst>
              <a:ext uri="{FF2B5EF4-FFF2-40B4-BE49-F238E27FC236}">
                <a16:creationId xmlns:a16="http://schemas.microsoft.com/office/drawing/2014/main" id="{60E3E6B6-7EE3-402F-8B7A-8C56B1EF7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058" y="2474255"/>
            <a:ext cx="4503579" cy="40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90A220F-7E19-440A-A343-9B51931B0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D3D38EC-4A83-4378-8974-40865578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5280959"/>
            <a:ext cx="44976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6"/>
                </a:solidFill>
              </a:rPr>
              <a:t>These forces can be </a:t>
            </a:r>
            <a:br>
              <a:rPr lang="en-GB" altLang="en-US" dirty="0">
                <a:solidFill>
                  <a:srgbClr val="010066"/>
                </a:solidFill>
              </a:rPr>
            </a:br>
            <a:r>
              <a:rPr lang="en-GB" altLang="en-US" dirty="0">
                <a:solidFill>
                  <a:srgbClr val="010066"/>
                </a:solidFill>
              </a:rPr>
              <a:t>explained by the idea of </a:t>
            </a:r>
            <a:r>
              <a:rPr lang="en-GB" altLang="en-US" b="1" dirty="0">
                <a:solidFill>
                  <a:srgbClr val="286DA6"/>
                </a:solidFill>
              </a:rPr>
              <a:t>fields</a:t>
            </a:r>
            <a:r>
              <a:rPr lang="en-GB" altLang="en-US" dirty="0">
                <a:solidFill>
                  <a:srgbClr val="010066"/>
                </a:solidFill>
              </a:rPr>
              <a:t>.</a:t>
            </a:r>
          </a:p>
        </p:txBody>
      </p:sp>
      <p:pic>
        <p:nvPicPr>
          <p:cNvPr id="12" name="Picture 9" descr="notes_icon">
            <a:extLst>
              <a:ext uri="{FF2B5EF4-FFF2-40B4-BE49-F238E27FC236}">
                <a16:creationId xmlns:a16="http://schemas.microsoft.com/office/drawing/2014/main" id="{D825B496-6D42-453F-89F2-67F7B33AD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3" grpId="0"/>
      <p:bldP spid="15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84F464D-B2DA-4416-88EE-9F5D06477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Contact and non-contact forces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FE106CF-3EA8-41A4-A65F-9D4820611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286DA6"/>
                </a:solidFill>
              </a:rPr>
              <a:t>Contact forces </a:t>
            </a:r>
            <a:r>
              <a:rPr lang="en-GB" altLang="en-US" dirty="0"/>
              <a:t>occur between objects that are physically touching. </a:t>
            </a:r>
            <a:r>
              <a:rPr lang="en-GB" altLang="en-US" b="1" dirty="0">
                <a:solidFill>
                  <a:srgbClr val="286DA6"/>
                </a:solidFill>
              </a:rPr>
              <a:t>Non-contact forces </a:t>
            </a:r>
            <a:r>
              <a:rPr lang="en-GB" altLang="en-US" dirty="0"/>
              <a:t>occur between objects that are physically separated.</a:t>
            </a:r>
          </a:p>
        </p:txBody>
      </p:sp>
      <p:pic>
        <p:nvPicPr>
          <p:cNvPr id="11" name="Picture 10" descr="Block on slope HQ.png">
            <a:extLst>
              <a:ext uri="{FF2B5EF4-FFF2-40B4-BE49-F238E27FC236}">
                <a16:creationId xmlns:a16="http://schemas.microsoft.com/office/drawing/2014/main" id="{30047693-C4C4-4E4E-B52C-282F73662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3" y="3070225"/>
            <a:ext cx="5440362" cy="311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1EC0A83-50F6-40CF-8C5A-F9C785606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4356100"/>
            <a:ext cx="1450975" cy="461963"/>
          </a:xfrm>
          <a:prstGeom prst="rect">
            <a:avLst/>
          </a:prstGeom>
          <a:solidFill>
            <a:srgbClr val="286D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chemeClr val="bg1"/>
                </a:solidFill>
              </a:rPr>
              <a:t>normal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ED095C-18AE-4DA3-971F-637CF2ED0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2171700"/>
            <a:ext cx="8461375" cy="831850"/>
          </a:xfrm>
          <a:prstGeom prst="rect">
            <a:avLst/>
          </a:prstGeom>
          <a:solidFill>
            <a:srgbClr val="BED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6"/>
                </a:solidFill>
              </a:rPr>
              <a:t>This is a force diagram of a block sliding down a slope. </a:t>
            </a:r>
            <a:br>
              <a:rPr lang="en-GB" altLang="en-US" dirty="0">
                <a:solidFill>
                  <a:srgbClr val="010066"/>
                </a:solidFill>
              </a:rPr>
            </a:br>
            <a:r>
              <a:rPr lang="en-GB" altLang="en-US" dirty="0">
                <a:solidFill>
                  <a:srgbClr val="010066"/>
                </a:solidFill>
              </a:rPr>
              <a:t>What are the three forces drawn in the diagram?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ADB768-F518-4112-BDEB-329BCA772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3209925"/>
            <a:ext cx="33242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286DA6"/>
                </a:solidFill>
              </a:rPr>
              <a:t>Normal force</a:t>
            </a:r>
            <a:r>
              <a:rPr lang="en-GB" altLang="en-US" dirty="0"/>
              <a:t> is an example of a contact force. It is the </a:t>
            </a:r>
            <a:r>
              <a:rPr lang="en-GB" altLang="en-US" b="1" dirty="0">
                <a:solidFill>
                  <a:srgbClr val="286DA6"/>
                </a:solidFill>
              </a:rPr>
              <a:t>reactive</a:t>
            </a:r>
            <a:r>
              <a:rPr lang="en-GB" altLang="en-US" dirty="0"/>
              <a:t> force of the slope on the block. It is called normal because it acts at 90° to the surface. </a:t>
            </a:r>
          </a:p>
        </p:txBody>
      </p:sp>
      <p:pic>
        <p:nvPicPr>
          <p:cNvPr id="9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D0DF1E4-01BC-4BAA-8337-F5124A194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E957A19-5ED7-40FD-98B6-97500C7D0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0" descr="Block on slope HQ.png">
            <a:extLst>
              <a:ext uri="{FF2B5EF4-FFF2-40B4-BE49-F238E27FC236}">
                <a16:creationId xmlns:a16="http://schemas.microsoft.com/office/drawing/2014/main" id="{59135DFF-658F-40DF-9435-E1732BBEA1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3" y="3070225"/>
            <a:ext cx="5440362" cy="311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1">
            <a:extLst>
              <a:ext uri="{FF2B5EF4-FFF2-40B4-BE49-F238E27FC236}">
                <a16:creationId xmlns:a16="http://schemas.microsoft.com/office/drawing/2014/main" id="{A339EEE1-ADDA-4A03-8B58-22388E534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Contact and non-contact forces</a:t>
            </a: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A0348E8-B37C-4DC8-ADC0-5DAB04F34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784225"/>
            <a:ext cx="8461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286DA6"/>
                </a:solidFill>
              </a:rPr>
              <a:t>Contact forces </a:t>
            </a:r>
            <a:r>
              <a:rPr lang="en-GB" altLang="en-US" dirty="0"/>
              <a:t>occur between objects that are physically touching. </a:t>
            </a:r>
            <a:r>
              <a:rPr lang="en-GB" altLang="en-US" b="1" dirty="0">
                <a:solidFill>
                  <a:srgbClr val="286DA6"/>
                </a:solidFill>
              </a:rPr>
              <a:t>Non-contact forces </a:t>
            </a:r>
            <a:r>
              <a:rPr lang="en-GB" altLang="en-US" dirty="0"/>
              <a:t>occur between objects that are physically separated.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76C84C-F937-4DAB-AC47-1127A3A6E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488" y="3576638"/>
            <a:ext cx="1327150" cy="461962"/>
          </a:xfrm>
          <a:prstGeom prst="rect">
            <a:avLst/>
          </a:prstGeom>
          <a:solidFill>
            <a:srgbClr val="286D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chemeClr val="bg1"/>
                </a:solidFill>
              </a:rPr>
              <a:t>friction</a:t>
            </a:r>
          </a:p>
        </p:txBody>
      </p:sp>
      <p:sp>
        <p:nvSpPr>
          <p:cNvPr id="18438" name="TextBox 14">
            <a:extLst>
              <a:ext uri="{FF2B5EF4-FFF2-40B4-BE49-F238E27FC236}">
                <a16:creationId xmlns:a16="http://schemas.microsoft.com/office/drawing/2014/main" id="{0AD9866C-F36B-49F9-BE34-0158FA0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2171700"/>
            <a:ext cx="8461375" cy="831850"/>
          </a:xfrm>
          <a:prstGeom prst="rect">
            <a:avLst/>
          </a:prstGeom>
          <a:solidFill>
            <a:srgbClr val="BED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6"/>
                </a:solidFill>
              </a:rPr>
              <a:t>This is a force diagram of a block sliding down a slope. </a:t>
            </a:r>
            <a:br>
              <a:rPr lang="en-GB" altLang="en-US" dirty="0">
                <a:solidFill>
                  <a:srgbClr val="010066"/>
                </a:solidFill>
              </a:rPr>
            </a:br>
            <a:r>
              <a:rPr lang="en-GB" altLang="en-US" dirty="0">
                <a:solidFill>
                  <a:srgbClr val="010066"/>
                </a:solidFill>
              </a:rPr>
              <a:t>What are the three forces drawn in the diagram?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43CFBF-ABE8-4F7A-96D4-61FCA1886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3201988"/>
            <a:ext cx="348456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286DA6"/>
                </a:solidFill>
              </a:rPr>
              <a:t>Friction</a:t>
            </a:r>
            <a:r>
              <a:rPr lang="en-GB" altLang="en-US" dirty="0"/>
              <a:t> is another example of a contact force. It is a </a:t>
            </a:r>
            <a:r>
              <a:rPr lang="en-GB" altLang="en-US" b="1" dirty="0">
                <a:solidFill>
                  <a:srgbClr val="286DA6"/>
                </a:solidFill>
              </a:rPr>
              <a:t>resistive</a:t>
            </a:r>
            <a:r>
              <a:rPr lang="en-GB" altLang="en-US" dirty="0"/>
              <a:t> force that opposes movement and occurs when two surfaces try </a:t>
            </a:r>
            <a:br>
              <a:rPr lang="en-GB" altLang="en-US" dirty="0"/>
            </a:br>
            <a:r>
              <a:rPr lang="en-GB" altLang="en-US" dirty="0"/>
              <a:t>to slide past each other. </a:t>
            </a:r>
          </a:p>
        </p:txBody>
      </p:sp>
      <p:sp>
        <p:nvSpPr>
          <p:cNvPr id="18441" name="TextBox 11">
            <a:extLst>
              <a:ext uri="{FF2B5EF4-FFF2-40B4-BE49-F238E27FC236}">
                <a16:creationId xmlns:a16="http://schemas.microsoft.com/office/drawing/2014/main" id="{D5CB7709-7B4D-4C01-A0D0-C733E9467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4356100"/>
            <a:ext cx="1450975" cy="461963"/>
          </a:xfrm>
          <a:prstGeom prst="rect">
            <a:avLst/>
          </a:prstGeom>
          <a:solidFill>
            <a:srgbClr val="286D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chemeClr val="bg1"/>
                </a:solidFill>
              </a:rPr>
              <a:t>normal</a:t>
            </a:r>
          </a:p>
        </p:txBody>
      </p:sp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EFF290-767F-4326-8B4F-A72B493E5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411015-98C5-4425-82AF-F47AB29BD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14726</TotalTime>
  <Words>724</Words>
  <Application>Microsoft Office PowerPoint</Application>
  <PresentationFormat>On-screen Show (4:3)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Wingdings</vt:lpstr>
      <vt:lpstr>Arial</vt:lpstr>
      <vt:lpstr>Wingdings 2</vt:lpstr>
      <vt:lpstr>1_Default Design</vt:lpstr>
      <vt:lpstr>6_Default Design</vt:lpstr>
      <vt:lpstr> Introduction  to Forces</vt:lpstr>
      <vt:lpstr>Information</vt:lpstr>
      <vt:lpstr>What is a force?</vt:lpstr>
      <vt:lpstr>Forces are vectors</vt:lpstr>
      <vt:lpstr>Combining forces</vt:lpstr>
      <vt:lpstr>Contact forces</vt:lpstr>
      <vt:lpstr>Non-contact forces</vt:lpstr>
      <vt:lpstr>Contact and non-contact forces</vt:lpstr>
      <vt:lpstr>Contact and non-contact forces</vt:lpstr>
      <vt:lpstr>Contact and non-contact forces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Forces</dc:title>
  <dc:subject>Boardworks High School Physical Science</dc:subject>
  <dc:creator>Boardworks</dc:creator>
  <cp:lastModifiedBy>Tim Crilly</cp:lastModifiedBy>
  <cp:revision>580</cp:revision>
  <dcterms:created xsi:type="dcterms:W3CDTF">2003-10-06T13:07:42Z</dcterms:created>
  <dcterms:modified xsi:type="dcterms:W3CDTF">2019-01-31T15:30:37Z</dcterms:modified>
</cp:coreProperties>
</file>