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2.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3.xml" ContentType="application/vnd.ms-office.activeX+xml"/>
  <Override PartName="/ppt/notesSlides/notesSlide18.xml" ContentType="application/vnd.openxmlformats-officedocument.presentationml.notesSlide+xml"/>
  <Override PartName="/ppt/activeX/activeX4.xml" ContentType="application/vnd.ms-office.activeX+xml"/>
  <Override PartName="/ppt/notesSlides/notesSlide19.xml" ContentType="application/vnd.openxmlformats-officedocument.presentationml.notesSlide+xml"/>
  <Override PartName="/ppt/activeX/activeX5.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855" r:id="rId1"/>
    <p:sldMasterId id="2147485870" r:id="rId2"/>
  </p:sldMasterIdLst>
  <p:notesMasterIdLst>
    <p:notesMasterId r:id="rId27"/>
  </p:notesMasterIdLst>
  <p:handoutMasterIdLst>
    <p:handoutMasterId r:id="rId28"/>
  </p:handoutMasterIdLst>
  <p:sldIdLst>
    <p:sldId id="430" r:id="rId3"/>
    <p:sldId id="537" r:id="rId4"/>
    <p:sldId id="515" r:id="rId5"/>
    <p:sldId id="516" r:id="rId6"/>
    <p:sldId id="486" r:id="rId7"/>
    <p:sldId id="487" r:id="rId8"/>
    <p:sldId id="518" r:id="rId9"/>
    <p:sldId id="520" r:id="rId10"/>
    <p:sldId id="528" r:id="rId11"/>
    <p:sldId id="529" r:id="rId12"/>
    <p:sldId id="488" r:id="rId13"/>
    <p:sldId id="533" r:id="rId14"/>
    <p:sldId id="534" r:id="rId15"/>
    <p:sldId id="535" r:id="rId16"/>
    <p:sldId id="494" r:id="rId17"/>
    <p:sldId id="499" r:id="rId18"/>
    <p:sldId id="493" r:id="rId19"/>
    <p:sldId id="495" r:id="rId20"/>
    <p:sldId id="496" r:id="rId21"/>
    <p:sldId id="497" r:id="rId22"/>
    <p:sldId id="536" r:id="rId23"/>
    <p:sldId id="510" r:id="rId24"/>
    <p:sldId id="511" r:id="rId25"/>
    <p:sldId id="530" r:id="rId26"/>
  </p:sldIdLst>
  <p:sldSz cx="9144000" cy="6858000" type="screen4x3"/>
  <p:notesSz cx="6858000" cy="9296400"/>
  <p:embeddedFontLst>
    <p:embeddedFont>
      <p:font typeface="Wingdings 2" panose="05020102010507070707" pitchFamily="18" charset="2"/>
      <p:regular r:id="rId29"/>
    </p:embeddedFont>
  </p:embeddedFontLst>
  <p:defaultTextStyle>
    <a:defPPr>
      <a:defRPr lang="en-US"/>
    </a:defPPr>
    <a:lvl1pPr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515">
          <p15:clr>
            <a:srgbClr val="A4A3A4"/>
          </p15:clr>
        </p15:guide>
        <p15:guide id="2" orient="horz" pos="3876">
          <p15:clr>
            <a:srgbClr val="A4A3A4"/>
          </p15:clr>
        </p15:guide>
        <p15:guide id="3" pos="5536">
          <p15:clr>
            <a:srgbClr val="A4A3A4"/>
          </p15:clr>
        </p15:guide>
        <p15:guide id="4" pos="225">
          <p15:clr>
            <a:srgbClr val="A4A3A4"/>
          </p15:clr>
        </p15:guide>
      </p15:sldGuideLst>
    </p:ext>
    <p:ext uri="{2D200454-40CA-4A62-9FC3-DE9A4176ACB9}">
      <p15:notesGuideLst xmlns:p15="http://schemas.microsoft.com/office/powerpoint/2012/main">
        <p15:guide id="1" orient="horz" pos="288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010066"/>
    <a:srgbClr val="286DA6"/>
    <a:srgbClr val="FF6600"/>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33" autoAdjust="0"/>
  </p:normalViewPr>
  <p:slideViewPr>
    <p:cSldViewPr snapToGrid="0">
      <p:cViewPr>
        <p:scale>
          <a:sx n="85" d="100"/>
          <a:sy n="85" d="100"/>
        </p:scale>
        <p:origin x="618" y="162"/>
      </p:cViewPr>
      <p:guideLst>
        <p:guide orient="horz" pos="515"/>
        <p:guide orient="horz" pos="3876"/>
        <p:guide pos="5536"/>
        <p:guide pos="22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887"/>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F0FC018-3F1A-4C7F-9F2A-866F81C55F6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A3179F21-AE67-4AEB-9CD1-1B0843D77DEB}" type="slidenum">
              <a:rPr lang="en-GB" altLang="en-US"/>
              <a:pPr/>
              <a:t>‹#›</a:t>
            </a:fld>
            <a:endParaRPr lang="en-GB" altLang="en-US"/>
          </a:p>
        </p:txBody>
      </p:sp>
      <p:sp>
        <p:nvSpPr>
          <p:cNvPr id="5" name="Rectangle 7">
            <a:extLst>
              <a:ext uri="{FF2B5EF4-FFF2-40B4-BE49-F238E27FC236}">
                <a16:creationId xmlns:a16="http://schemas.microsoft.com/office/drawing/2014/main" id="{BF417965-64CC-4D35-A20F-26EE0B3B8E2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3381DC76-9B7A-451A-BB53-8A278DF4112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51753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790428C6-BEEF-41B2-9F16-0FCFF474993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CF1C927-BB93-4264-91FF-9576461F2D8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465D956-0926-4B5E-8796-F73D3B81B19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8EC039F0-B406-4E6D-9EBA-DEAF04B087CA}" type="slidenum">
              <a:rPr lang="en-US" altLang="en-US"/>
              <a:pPr/>
              <a:t>‹#›</a:t>
            </a:fld>
            <a:endParaRPr lang="en-US" altLang="en-US"/>
          </a:p>
        </p:txBody>
      </p:sp>
      <p:sp>
        <p:nvSpPr>
          <p:cNvPr id="7" name="Rectangle 9">
            <a:extLst>
              <a:ext uri="{FF2B5EF4-FFF2-40B4-BE49-F238E27FC236}">
                <a16:creationId xmlns:a16="http://schemas.microsoft.com/office/drawing/2014/main" id="{BD812A83-ACEA-45ED-9958-4B262353C04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536B6D81-0FE5-4EAB-8343-F49F28219F3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98603868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DF6CDB41-99D0-4B41-BE17-694800FC3D40}"/>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74BAE87A-2668-4E8A-9701-2DAF1EC40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F3D393-BC9D-4992-AE77-90009A87C4D9}"/>
              </a:ext>
            </a:extLst>
          </p:cNvPr>
          <p:cNvSpPr>
            <a:spLocks noGrp="1"/>
          </p:cNvSpPr>
          <p:nvPr>
            <p:ph type="sldNum" sz="quarter" idx="10"/>
          </p:nvPr>
        </p:nvSpPr>
        <p:spPr/>
        <p:txBody>
          <a:bodyPr/>
          <a:lstStyle/>
          <a:p>
            <a:fld id="{8EC039F0-B406-4E6D-9EBA-DEAF04B087C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F00CE50-4DEA-4CAA-AE7B-0522BB034D86}"/>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027B8787-4623-4D66-AC2F-F6A15371A1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Conventionally, the focal length for a concave lens is described as negative.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BFA20A9-6E72-49A1-9AAE-A400EE41CF1C}"/>
              </a:ext>
            </a:extLst>
          </p:cNvPr>
          <p:cNvSpPr>
            <a:spLocks noGrp="1"/>
          </p:cNvSpPr>
          <p:nvPr>
            <p:ph type="sldNum" sz="quarter" idx="10"/>
          </p:nvPr>
        </p:nvSpPr>
        <p:spPr/>
        <p:txBody>
          <a:bodyPr/>
          <a:lstStyle/>
          <a:p>
            <a:fld id="{8EC039F0-B406-4E6D-9EBA-DEAF04B087C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3400F38D-73B2-46F1-8EDB-B4C1833ACB89}"/>
              </a:ext>
            </a:extLst>
          </p:cNvPr>
          <p:cNvSpPr>
            <a:spLocks noGrp="1" noRot="1" noChangeAspect="1" noTextEdit="1"/>
          </p:cNvSpPr>
          <p:nvPr>
            <p:ph type="sldImg"/>
          </p:nvPr>
        </p:nvSpPr>
        <p:spPr>
          <a:ln/>
        </p:spPr>
      </p:sp>
      <p:sp>
        <p:nvSpPr>
          <p:cNvPr id="55300" name="Rectangle 3">
            <a:extLst>
              <a:ext uri="{FF2B5EF4-FFF2-40B4-BE49-F238E27FC236}">
                <a16:creationId xmlns:a16="http://schemas.microsoft.com/office/drawing/2014/main" id="{D614BADF-17BF-4964-8AAE-41DCA144F9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CA578793-BEDF-4AD4-B8E4-6C979D9D8161}"/>
              </a:ext>
            </a:extLst>
          </p:cNvPr>
          <p:cNvSpPr>
            <a:spLocks noGrp="1"/>
          </p:cNvSpPr>
          <p:nvPr>
            <p:ph type="sldNum" sz="quarter" idx="10"/>
          </p:nvPr>
        </p:nvSpPr>
        <p:spPr/>
        <p:txBody>
          <a:bodyPr/>
          <a:lstStyle/>
          <a:p>
            <a:fld id="{8EC039F0-B406-4E6D-9EBA-DEAF04B087C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A3F3072-E24B-4E12-9156-6BA5A4E9D86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302CE1C2-E317-43CE-ACDC-DFE273123F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4CB22490-EA69-45DD-B48B-26837E56F384}"/>
              </a:ext>
            </a:extLst>
          </p:cNvPr>
          <p:cNvSpPr>
            <a:spLocks noGrp="1"/>
          </p:cNvSpPr>
          <p:nvPr>
            <p:ph type="sldNum" sz="quarter" idx="10"/>
          </p:nvPr>
        </p:nvSpPr>
        <p:spPr/>
        <p:txBody>
          <a:bodyPr/>
          <a:lstStyle/>
          <a:p>
            <a:fld id="{8EC039F0-B406-4E6D-9EBA-DEAF04B087C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1BBCD20-79F6-4B4B-B995-B6FB1D56C3CD}"/>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7A75F058-ED55-4434-8EE9-30389C08C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A3DE7CC3-5198-422D-B472-6FC316F0130F}"/>
              </a:ext>
            </a:extLst>
          </p:cNvPr>
          <p:cNvSpPr>
            <a:spLocks noGrp="1"/>
          </p:cNvSpPr>
          <p:nvPr>
            <p:ph type="sldNum" sz="quarter" idx="10"/>
          </p:nvPr>
        </p:nvSpPr>
        <p:spPr/>
        <p:txBody>
          <a:bodyPr/>
          <a:lstStyle/>
          <a:p>
            <a:fld id="{8EC039F0-B406-4E6D-9EBA-DEAF04B087C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9250703-DDBE-4921-816E-5B96FDD51AE1}"/>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C73BBA17-ED4B-4D9E-A891-569850E496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3A49AB6F-1CED-4CE8-BFCD-0974842A4B4F}"/>
              </a:ext>
            </a:extLst>
          </p:cNvPr>
          <p:cNvSpPr>
            <a:spLocks noGrp="1"/>
          </p:cNvSpPr>
          <p:nvPr>
            <p:ph type="sldNum" sz="quarter" idx="10"/>
          </p:nvPr>
        </p:nvSpPr>
        <p:spPr/>
        <p:txBody>
          <a:bodyPr/>
          <a:lstStyle/>
          <a:p>
            <a:fld id="{8EC039F0-B406-4E6D-9EBA-DEAF04B087C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Image Placeholder 1">
            <a:extLst>
              <a:ext uri="{FF2B5EF4-FFF2-40B4-BE49-F238E27FC236}">
                <a16:creationId xmlns:a16="http://schemas.microsoft.com/office/drawing/2014/main" id="{8F7D62A5-0EC3-44C3-BF99-1A37F2CD2213}"/>
              </a:ext>
            </a:extLst>
          </p:cNvPr>
          <p:cNvSpPr>
            <a:spLocks noGrp="1" noRot="1" noChangeAspect="1" noTextEdit="1"/>
          </p:cNvSpPr>
          <p:nvPr>
            <p:ph type="sldImg"/>
          </p:nvPr>
        </p:nvSpPr>
        <p:spPr>
          <a:ln/>
        </p:spPr>
      </p:sp>
      <p:sp>
        <p:nvSpPr>
          <p:cNvPr id="60420" name="Notes Placeholder 2">
            <a:extLst>
              <a:ext uri="{FF2B5EF4-FFF2-40B4-BE49-F238E27FC236}">
                <a16:creationId xmlns:a16="http://schemas.microsoft.com/office/drawing/2014/main" id="{0AEF5556-C722-40ED-8622-B5929ACDFE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3C04CE0-0464-4281-8BE3-C664C2E94A2B}"/>
              </a:ext>
            </a:extLst>
          </p:cNvPr>
          <p:cNvSpPr>
            <a:spLocks noGrp="1"/>
          </p:cNvSpPr>
          <p:nvPr>
            <p:ph type="sldNum" sz="quarter" idx="10"/>
          </p:nvPr>
        </p:nvSpPr>
        <p:spPr/>
        <p:txBody>
          <a:bodyPr/>
          <a:lstStyle/>
          <a:p>
            <a:fld id="{8EC039F0-B406-4E6D-9EBA-DEAF04B087C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C18BB8EE-7328-4C22-87BC-0DD35A35B2BA}"/>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27044022-92B4-4A95-8DB0-4262A223C4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CF7807C-5520-4807-B505-895A1ABBC828}"/>
              </a:ext>
            </a:extLst>
          </p:cNvPr>
          <p:cNvSpPr>
            <a:spLocks noGrp="1"/>
          </p:cNvSpPr>
          <p:nvPr>
            <p:ph type="sldNum" sz="quarter" idx="10"/>
          </p:nvPr>
        </p:nvSpPr>
        <p:spPr/>
        <p:txBody>
          <a:bodyPr/>
          <a:lstStyle/>
          <a:p>
            <a:fld id="{8EC039F0-B406-4E6D-9EBA-DEAF04B087C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Image Placeholder 1">
            <a:extLst>
              <a:ext uri="{FF2B5EF4-FFF2-40B4-BE49-F238E27FC236}">
                <a16:creationId xmlns:a16="http://schemas.microsoft.com/office/drawing/2014/main" id="{82DC6D1A-14CB-4AE3-BF7A-11469F791761}"/>
              </a:ext>
            </a:extLst>
          </p:cNvPr>
          <p:cNvSpPr>
            <a:spLocks noGrp="1" noRot="1" noChangeAspect="1" noTextEdit="1"/>
          </p:cNvSpPr>
          <p:nvPr>
            <p:ph type="sldImg"/>
          </p:nvPr>
        </p:nvSpPr>
        <p:spPr>
          <a:ln/>
        </p:spPr>
      </p:sp>
      <p:sp>
        <p:nvSpPr>
          <p:cNvPr id="62468" name="Notes Placeholder 2">
            <a:extLst>
              <a:ext uri="{FF2B5EF4-FFF2-40B4-BE49-F238E27FC236}">
                <a16:creationId xmlns:a16="http://schemas.microsoft.com/office/drawing/2014/main" id="{7454E295-7BBA-477C-BC46-DD28155987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1FBBE9FD-2E1B-4A53-9B6F-8F2BDA36BECC}"/>
              </a:ext>
            </a:extLst>
          </p:cNvPr>
          <p:cNvSpPr>
            <a:spLocks noGrp="1"/>
          </p:cNvSpPr>
          <p:nvPr>
            <p:ph type="sldNum" sz="quarter" idx="10"/>
          </p:nvPr>
        </p:nvSpPr>
        <p:spPr/>
        <p:txBody>
          <a:bodyPr/>
          <a:lstStyle/>
          <a:p>
            <a:fld id="{8EC039F0-B406-4E6D-9EBA-DEAF04B087C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Image Placeholder 1">
            <a:extLst>
              <a:ext uri="{FF2B5EF4-FFF2-40B4-BE49-F238E27FC236}">
                <a16:creationId xmlns:a16="http://schemas.microsoft.com/office/drawing/2014/main" id="{2F2917AD-50F8-4D33-985C-37C8127698FA}"/>
              </a:ext>
            </a:extLst>
          </p:cNvPr>
          <p:cNvSpPr>
            <a:spLocks noGrp="1" noRot="1" noChangeAspect="1" noTextEdit="1"/>
          </p:cNvSpPr>
          <p:nvPr>
            <p:ph type="sldImg"/>
          </p:nvPr>
        </p:nvSpPr>
        <p:spPr>
          <a:ln/>
        </p:spPr>
      </p:sp>
      <p:sp>
        <p:nvSpPr>
          <p:cNvPr id="64516" name="Notes Placeholder 2">
            <a:extLst>
              <a:ext uri="{FF2B5EF4-FFF2-40B4-BE49-F238E27FC236}">
                <a16:creationId xmlns:a16="http://schemas.microsoft.com/office/drawing/2014/main" id="{29A258BF-DB66-4E4B-9CAC-461A45FEB4DD}"/>
              </a:ext>
            </a:extLst>
          </p:cNvPr>
          <p:cNvSpPr>
            <a:spLocks noGrp="1"/>
          </p:cNvSpPr>
          <p:nvPr>
            <p:ph type="body" idx="1"/>
          </p:nvPr>
        </p:nvSpPr>
        <p:spPr>
          <a:ln/>
        </p:spPr>
        <p:txBody>
          <a:bodyPr>
            <a:normAutofit fontScale="85000" lnSpcReduction="10000"/>
          </a:bodyPr>
          <a:lstStyle/>
          <a:p>
            <a:pPr>
              <a:lnSpc>
                <a:spcPct val="110000"/>
              </a:lnSpc>
              <a:defRPr/>
            </a:pPr>
            <a:r>
              <a:rPr lang="en-GB" b="1" dirty="0"/>
              <a:t>Teacher notes</a:t>
            </a:r>
          </a:p>
          <a:p>
            <a:pPr>
              <a:lnSpc>
                <a:spcPct val="110000"/>
              </a:lnSpc>
              <a:defRPr/>
            </a:pPr>
            <a:r>
              <a:rPr lang="en-GB" dirty="0"/>
              <a:t>The first half of this animation shows the construction of a ray diagram for a convex lens. The second half shows the construction of a ray diagram for a concave lens. </a:t>
            </a:r>
            <a:br>
              <a:rPr lang="en-GB" dirty="0"/>
            </a:br>
            <a:endParaRPr lang="en-GB" dirty="0"/>
          </a:p>
          <a:p>
            <a:pPr>
              <a:lnSpc>
                <a:spcPct val="110000"/>
              </a:lnSpc>
              <a:defRPr/>
            </a:pPr>
            <a:r>
              <a:rPr lang="en-GB" dirty="0"/>
              <a:t>The animation could be paused at the end of the third stage and students could use the method shown to produce a series of ray diagrams for a convex lens. Encourage them to use a ruler when drawing these diagrams.</a:t>
            </a:r>
            <a:br>
              <a:rPr lang="en-GB" dirty="0"/>
            </a:br>
            <a:endParaRPr lang="en-GB" dirty="0"/>
          </a:p>
          <a:p>
            <a:pPr>
              <a:lnSpc>
                <a:spcPct val="110000"/>
              </a:lnSpc>
              <a:defRPr/>
            </a:pPr>
            <a:r>
              <a:rPr lang="en-GB" dirty="0"/>
              <a:t>To help students understand why the image formed is inverted, they should repeat the process for a point at the top and a point at the bottom of the object. They will see that the image of the point at the bottom of the object forms above the image of the point at the top. This shows that the image is inverted. In the example on the slide, the jelly baby’s foot is on the principal axis, showing that the foot must also be on the axis in the image. </a:t>
            </a:r>
            <a:br>
              <a:rPr lang="en-GB" dirty="0"/>
            </a:br>
            <a:endParaRPr lang="en-GB" dirty="0"/>
          </a:p>
          <a:p>
            <a:pPr>
              <a:lnSpc>
                <a:spcPct val="110000"/>
              </a:lnSpc>
              <a:defRPr/>
            </a:pPr>
            <a:r>
              <a:rPr lang="en-GB" dirty="0"/>
              <a:t>After watching the second half of the animation, students could draw ray diagrams using both types of lenses and with the object positioned at 2F, beyond 2F, at F and in front of F. What do they find? The next section of the presentation will discuss the types of images formed by lenses in more detail. </a:t>
            </a:r>
          </a:p>
          <a:p>
            <a:pPr>
              <a:lnSpc>
                <a:spcPct val="110000"/>
              </a:lnSpc>
              <a:defRPr/>
            </a:pPr>
            <a:endParaRPr lang="en-GB" dirty="0"/>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3DF84DB3-2CAE-4226-B0B2-E698CAB292F2}"/>
              </a:ext>
            </a:extLst>
          </p:cNvPr>
          <p:cNvSpPr>
            <a:spLocks noGrp="1"/>
          </p:cNvSpPr>
          <p:nvPr>
            <p:ph type="sldNum" sz="quarter" idx="10"/>
          </p:nvPr>
        </p:nvSpPr>
        <p:spPr/>
        <p:txBody>
          <a:bodyPr/>
          <a:lstStyle/>
          <a:p>
            <a:fld id="{8EC039F0-B406-4E6D-9EBA-DEAF04B087CA}"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7D2F5FF5-5E7E-4C2D-A6FF-7548B4A2624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CEA0D0F-E90A-484E-B99F-486F828E5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US" altLang="en-US" b="1" dirty="0">
                <a:latin typeface="Arial" panose="020B0604020202020204" pitchFamily="34" charset="0"/>
              </a:rPr>
              <a:t>Teacher notes</a:t>
            </a:r>
          </a:p>
          <a:p>
            <a:pPr>
              <a:spcBef>
                <a:spcPts val="432"/>
              </a:spcBef>
            </a:pPr>
            <a:r>
              <a:rPr lang="en-US" altLang="en-US" dirty="0">
                <a:latin typeface="Arial" panose="020B0604020202020204" pitchFamily="34" charset="0"/>
              </a:rPr>
              <a:t>This flash animation allows students to investigate the type of image formed by a convex lens with the object in any position. Ask students whether the image is:</a:t>
            </a:r>
            <a:br>
              <a:rPr lang="en-US" altLang="en-US" dirty="0">
                <a:latin typeface="Arial" panose="020B0604020202020204" pitchFamily="34" charset="0"/>
              </a:rPr>
            </a:br>
            <a:endParaRPr lang="en-US" altLang="en-US" dirty="0">
              <a:latin typeface="Arial" panose="020B0604020202020204" pitchFamily="34" charset="0"/>
            </a:endParaRPr>
          </a:p>
          <a:p>
            <a:pPr>
              <a:spcBef>
                <a:spcPts val="432"/>
              </a:spcBef>
              <a:buFontTx/>
              <a:buChar char="-"/>
            </a:pPr>
            <a:r>
              <a:rPr lang="en-US" altLang="en-US" dirty="0">
                <a:latin typeface="Arial" panose="020B0604020202020204" pitchFamily="34" charset="0"/>
              </a:rPr>
              <a:t> real or virtual? </a:t>
            </a:r>
          </a:p>
          <a:p>
            <a:pPr>
              <a:spcBef>
                <a:spcPts val="432"/>
              </a:spcBef>
              <a:buFontTx/>
              <a:buChar char="-"/>
            </a:pPr>
            <a:r>
              <a:rPr lang="en-US" altLang="en-US" dirty="0">
                <a:latin typeface="Arial" panose="020B0604020202020204" pitchFamily="34" charset="0"/>
              </a:rPr>
              <a:t> upright or inverted? </a:t>
            </a:r>
          </a:p>
          <a:p>
            <a:pPr>
              <a:spcBef>
                <a:spcPts val="432"/>
              </a:spcBef>
              <a:buFontTx/>
              <a:buChar char="-"/>
            </a:pPr>
            <a:r>
              <a:rPr lang="en-US" altLang="en-US" dirty="0">
                <a:latin typeface="Arial" panose="020B0604020202020204" pitchFamily="34" charset="0"/>
              </a:rPr>
              <a:t> magnified, diminished or the same size as the object?</a:t>
            </a:r>
          </a:p>
          <a:p>
            <a:pPr>
              <a:spcBef>
                <a:spcPts val="432"/>
              </a:spcBef>
            </a:pPr>
            <a:br>
              <a:rPr lang="en-US" altLang="en-US" dirty="0">
                <a:latin typeface="Arial" panose="020B0604020202020204" pitchFamily="34" charset="0"/>
              </a:rPr>
            </a:br>
            <a:r>
              <a:rPr lang="en-US" altLang="en-US" dirty="0">
                <a:latin typeface="Arial" panose="020B0604020202020204" pitchFamily="34" charset="0"/>
              </a:rPr>
              <a:t>Pressing the “show” button will reveal the answers to these questions.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7DC5F0-2541-4BF6-996B-A4D78A35E6AA}"/>
              </a:ext>
            </a:extLst>
          </p:cNvPr>
          <p:cNvSpPr>
            <a:spLocks noGrp="1"/>
          </p:cNvSpPr>
          <p:nvPr>
            <p:ph type="sldNum" sz="quarter" idx="10"/>
          </p:nvPr>
        </p:nvSpPr>
        <p:spPr/>
        <p:txBody>
          <a:bodyPr/>
          <a:lstStyle/>
          <a:p>
            <a:fld id="{8EC039F0-B406-4E6D-9EBA-DEAF04B087CA}"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A607204-30E8-46CC-A639-EDE2ADCFF6DE}"/>
              </a:ext>
            </a:extLst>
          </p:cNvPr>
          <p:cNvSpPr>
            <a:spLocks noGrp="1"/>
          </p:cNvSpPr>
          <p:nvPr>
            <p:ph type="sldNum" sz="quarter" idx="10"/>
          </p:nvPr>
        </p:nvSpPr>
        <p:spPr/>
        <p:txBody>
          <a:bodyPr/>
          <a:lstStyle/>
          <a:p>
            <a:fld id="{8EC039F0-B406-4E6D-9EBA-DEAF04B087CA}" type="slidenum">
              <a:rPr lang="en-US" altLang="en-US" smtClean="0"/>
              <a:pPr/>
              <a:t>2</a:t>
            </a:fld>
            <a:endParaRPr lang="en-US" altLang="en-US"/>
          </a:p>
        </p:txBody>
      </p:sp>
    </p:spTree>
    <p:extLst>
      <p:ext uri="{BB962C8B-B14F-4D97-AF65-F5344CB8AC3E}">
        <p14:creationId xmlns:p14="http://schemas.microsoft.com/office/powerpoint/2010/main" val="660599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1C61A59D-5152-4FC3-91EB-E25ED3FEF5A8}"/>
              </a:ext>
            </a:extLst>
          </p:cNvPr>
          <p:cNvSpPr>
            <a:spLocks noGrp="1" noRot="1" noChangeAspect="1" noTextEdit="1"/>
          </p:cNvSpPr>
          <p:nvPr>
            <p:ph type="sldImg"/>
          </p:nvPr>
        </p:nvSpPr>
        <p:spPr>
          <a:ln/>
        </p:spPr>
      </p:sp>
      <p:sp>
        <p:nvSpPr>
          <p:cNvPr id="65540" name="Rectangle 3">
            <a:extLst>
              <a:ext uri="{FF2B5EF4-FFF2-40B4-BE49-F238E27FC236}">
                <a16:creationId xmlns:a16="http://schemas.microsoft.com/office/drawing/2014/main" id="{CD4E1775-4EE0-413A-A786-E9405E634E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US" altLang="en-US" b="1" dirty="0">
                <a:latin typeface="Arial" panose="020B0604020202020204" pitchFamily="34" charset="0"/>
              </a:rPr>
              <a:t>Teacher notes</a:t>
            </a:r>
          </a:p>
          <a:p>
            <a:pPr>
              <a:spcBef>
                <a:spcPts val="432"/>
              </a:spcBef>
            </a:pPr>
            <a:r>
              <a:rPr lang="en-US" altLang="en-US" dirty="0">
                <a:latin typeface="Arial" panose="020B0604020202020204" pitchFamily="34" charset="0"/>
              </a:rPr>
              <a:t>This flash animation allows students to investigate the type of image formed by a concave lens with the object in any position. Ask students whether the image is:</a:t>
            </a:r>
            <a:br>
              <a:rPr lang="en-US" altLang="en-US" dirty="0">
                <a:latin typeface="Arial" panose="020B0604020202020204" pitchFamily="34" charset="0"/>
              </a:rPr>
            </a:br>
            <a:endParaRPr lang="en-US" altLang="en-US" dirty="0">
              <a:latin typeface="Arial" panose="020B0604020202020204" pitchFamily="34" charset="0"/>
            </a:endParaRPr>
          </a:p>
          <a:p>
            <a:pPr>
              <a:spcBef>
                <a:spcPts val="432"/>
              </a:spcBef>
              <a:buFontTx/>
              <a:buChar char="-"/>
            </a:pPr>
            <a:r>
              <a:rPr lang="en-US" altLang="en-US" dirty="0">
                <a:latin typeface="Arial" panose="020B0604020202020204" pitchFamily="34" charset="0"/>
              </a:rPr>
              <a:t> real or virtual? </a:t>
            </a:r>
          </a:p>
          <a:p>
            <a:pPr>
              <a:spcBef>
                <a:spcPts val="432"/>
              </a:spcBef>
              <a:buFontTx/>
              <a:buChar char="-"/>
            </a:pPr>
            <a:r>
              <a:rPr lang="en-US" altLang="en-US" dirty="0">
                <a:latin typeface="Arial" panose="020B0604020202020204" pitchFamily="34" charset="0"/>
              </a:rPr>
              <a:t> upright or inverted? </a:t>
            </a:r>
          </a:p>
          <a:p>
            <a:pPr>
              <a:spcBef>
                <a:spcPts val="432"/>
              </a:spcBef>
              <a:buFontTx/>
              <a:buChar char="-"/>
            </a:pPr>
            <a:r>
              <a:rPr lang="en-US" altLang="en-US" dirty="0">
                <a:latin typeface="Arial" panose="020B0604020202020204" pitchFamily="34" charset="0"/>
              </a:rPr>
              <a:t> magnified, diminished or the same size as the object?</a:t>
            </a:r>
          </a:p>
          <a:p>
            <a:pPr>
              <a:spcBef>
                <a:spcPts val="432"/>
              </a:spcBef>
            </a:pPr>
            <a:br>
              <a:rPr lang="en-US" altLang="en-US" dirty="0">
                <a:latin typeface="Arial" panose="020B0604020202020204" pitchFamily="34" charset="0"/>
              </a:rPr>
            </a:br>
            <a:r>
              <a:rPr lang="en-US" altLang="en-US" dirty="0">
                <a:latin typeface="Arial" panose="020B0604020202020204" pitchFamily="34" charset="0"/>
              </a:rPr>
              <a:t>Pressing the “show” button will reveal the answers to these questions.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30CEA0-D77F-469E-9486-3E904CB02FB2}"/>
              </a:ext>
            </a:extLst>
          </p:cNvPr>
          <p:cNvSpPr>
            <a:spLocks noGrp="1"/>
          </p:cNvSpPr>
          <p:nvPr>
            <p:ph type="sldNum" sz="quarter" idx="10"/>
          </p:nvPr>
        </p:nvSpPr>
        <p:spPr/>
        <p:txBody>
          <a:bodyPr/>
          <a:lstStyle/>
          <a:p>
            <a:fld id="{8EC039F0-B406-4E6D-9EBA-DEAF04B087CA}"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B767D14-E06C-4A5E-B3C6-D3DFFF7F2A74}"/>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CF566DCE-A3E6-44B4-8AD3-D386DE7F13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summarizes the information included in the previous two flash animations. </a:t>
            </a:r>
            <a:br>
              <a:rPr lang="en-GB" altLang="en-US" dirty="0">
                <a:latin typeface="Arial" panose="020B0604020202020204" pitchFamily="34" charset="0"/>
              </a:rPr>
            </a:br>
            <a:br>
              <a:rPr lang="en-GB" altLang="en-US" dirty="0">
                <a:latin typeface="Arial" panose="020B0604020202020204" pitchFamily="34" charset="0"/>
              </a:rPr>
            </a:br>
            <a:r>
              <a:rPr lang="en-GB" altLang="en-US" dirty="0">
                <a:latin typeface="Arial" panose="020B0604020202020204" pitchFamily="34" charset="0"/>
              </a:rPr>
              <a:t>Students may find it helpful to be reminded that if an image appears on the same side of the lens as the object, it will be upright and virtual.  To extend this slide, ask students what type of lens would be needed to make an image of the duck that was upright, virtual and magnified? Relative to the focal length of that lens, where would the duck need to be placed on the principal axis? </a:t>
            </a:r>
          </a:p>
        </p:txBody>
      </p:sp>
      <p:sp>
        <p:nvSpPr>
          <p:cNvPr id="2" name="Slide Number Placeholder 1">
            <a:extLst>
              <a:ext uri="{FF2B5EF4-FFF2-40B4-BE49-F238E27FC236}">
                <a16:creationId xmlns:a16="http://schemas.microsoft.com/office/drawing/2014/main" id="{059D637E-519C-4326-A33F-0BC5A5DE8F80}"/>
              </a:ext>
            </a:extLst>
          </p:cNvPr>
          <p:cNvSpPr>
            <a:spLocks noGrp="1"/>
          </p:cNvSpPr>
          <p:nvPr>
            <p:ph type="sldNum" sz="quarter" idx="10"/>
          </p:nvPr>
        </p:nvSpPr>
        <p:spPr/>
        <p:txBody>
          <a:bodyPr/>
          <a:lstStyle/>
          <a:p>
            <a:fld id="{8EC039F0-B406-4E6D-9EBA-DEAF04B087CA}"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Image Placeholder 1">
            <a:extLst>
              <a:ext uri="{FF2B5EF4-FFF2-40B4-BE49-F238E27FC236}">
                <a16:creationId xmlns:a16="http://schemas.microsoft.com/office/drawing/2014/main" id="{E975DCD9-CA53-43F4-80D7-6CEA9979AD3C}"/>
              </a:ext>
            </a:extLst>
          </p:cNvPr>
          <p:cNvSpPr>
            <a:spLocks noGrp="1" noRot="1" noChangeAspect="1" noTextEdit="1"/>
          </p:cNvSpPr>
          <p:nvPr>
            <p:ph type="sldImg"/>
          </p:nvPr>
        </p:nvSpPr>
        <p:spPr>
          <a:ln/>
        </p:spPr>
      </p:sp>
      <p:sp>
        <p:nvSpPr>
          <p:cNvPr id="68612" name="Notes Placeholder 2">
            <a:extLst>
              <a:ext uri="{FF2B5EF4-FFF2-40B4-BE49-F238E27FC236}">
                <a16:creationId xmlns:a16="http://schemas.microsoft.com/office/drawing/2014/main" id="{9A3A237E-A7D6-4C53-8994-162C340B2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629A814E-964F-4BC6-9DE3-CCFF08F1D688}"/>
              </a:ext>
            </a:extLst>
          </p:cNvPr>
          <p:cNvSpPr>
            <a:spLocks noGrp="1"/>
          </p:cNvSpPr>
          <p:nvPr>
            <p:ph type="sldNum" sz="quarter" idx="10"/>
          </p:nvPr>
        </p:nvSpPr>
        <p:spPr/>
        <p:txBody>
          <a:bodyPr/>
          <a:lstStyle/>
          <a:p>
            <a:fld id="{8EC039F0-B406-4E6D-9EBA-DEAF04B087CA}"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Image Placeholder 1">
            <a:extLst>
              <a:ext uri="{FF2B5EF4-FFF2-40B4-BE49-F238E27FC236}">
                <a16:creationId xmlns:a16="http://schemas.microsoft.com/office/drawing/2014/main" id="{A7328D4F-C975-4153-9549-3865C7378281}"/>
              </a:ext>
            </a:extLst>
          </p:cNvPr>
          <p:cNvSpPr>
            <a:spLocks noGrp="1" noRot="1" noChangeAspect="1" noTextEdit="1"/>
          </p:cNvSpPr>
          <p:nvPr>
            <p:ph type="sldImg"/>
          </p:nvPr>
        </p:nvSpPr>
        <p:spPr>
          <a:ln/>
        </p:spPr>
      </p:sp>
      <p:sp>
        <p:nvSpPr>
          <p:cNvPr id="69636" name="Notes Placeholder 2">
            <a:extLst>
              <a:ext uri="{FF2B5EF4-FFF2-40B4-BE49-F238E27FC236}">
                <a16:creationId xmlns:a16="http://schemas.microsoft.com/office/drawing/2014/main" id="{A0B9BC12-C7D3-48C4-A96F-1353CCF059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be reminded that both image height and object height should be measured in the same units (typically either </a:t>
            </a:r>
            <a:r>
              <a:rPr lang="en-GB" altLang="en-US" dirty="0" err="1">
                <a:latin typeface="Arial" panose="020B0604020202020204" pitchFamily="34" charset="0"/>
              </a:rPr>
              <a:t>millimeters</a:t>
            </a:r>
            <a:r>
              <a:rPr lang="en-GB" altLang="en-US" dirty="0">
                <a:latin typeface="Arial" panose="020B0604020202020204" pitchFamily="34" charset="0"/>
              </a:rPr>
              <a:t> or </a:t>
            </a:r>
            <a:r>
              <a:rPr lang="en-GB" altLang="en-US" dirty="0" err="1">
                <a:latin typeface="Arial" panose="020B0604020202020204" pitchFamily="34" charset="0"/>
              </a:rPr>
              <a:t>centimeters</a:t>
            </a:r>
            <a:r>
              <a:rPr lang="en-GB" altLang="en-US" dirty="0">
                <a:latin typeface="Arial" panose="020B0604020202020204" pitchFamily="34" charset="0"/>
              </a:rPr>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9CC86372-5817-492F-A915-A828AA5CA551}"/>
              </a:ext>
            </a:extLst>
          </p:cNvPr>
          <p:cNvSpPr>
            <a:spLocks noGrp="1"/>
          </p:cNvSpPr>
          <p:nvPr>
            <p:ph type="sldNum" sz="quarter" idx="10"/>
          </p:nvPr>
        </p:nvSpPr>
        <p:spPr/>
        <p:txBody>
          <a:bodyPr/>
          <a:lstStyle/>
          <a:p>
            <a:fld id="{8EC039F0-B406-4E6D-9EBA-DEAF04B087CA}"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758AC05-6EAF-4ED6-8C4B-C0CEC08F57E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AC3113EA-35F3-4125-B9CD-0CC9041320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47E30B56-4D08-46E2-98A2-944E24636A10}"/>
              </a:ext>
            </a:extLst>
          </p:cNvPr>
          <p:cNvSpPr>
            <a:spLocks noGrp="1"/>
          </p:cNvSpPr>
          <p:nvPr>
            <p:ph type="sldNum" sz="quarter" idx="10"/>
          </p:nvPr>
        </p:nvSpPr>
        <p:spPr/>
        <p:txBody>
          <a:bodyPr/>
          <a:lstStyle/>
          <a:p>
            <a:fld id="{8EC039F0-B406-4E6D-9EBA-DEAF04B087CA}"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1D4C432-3881-4C4E-9D94-1C423DFE0EF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968A860E-B846-4977-A1B6-861376294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light ray refracts because light waves travel slower in glass than in air. For more information about refraction, please refer to the </a:t>
            </a:r>
            <a:r>
              <a:rPr lang="en-GB" altLang="en-US" i="1" dirty="0">
                <a:latin typeface="Arial" panose="020B0604020202020204" pitchFamily="34" charset="0"/>
              </a:rPr>
              <a:t>Reflection and Refraction of Waves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Lenses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6F49D420-2EE5-4EF9-A58C-D002360F6B2F}"/>
              </a:ext>
            </a:extLst>
          </p:cNvPr>
          <p:cNvSpPr>
            <a:spLocks noGrp="1"/>
          </p:cNvSpPr>
          <p:nvPr>
            <p:ph type="sldNum" sz="quarter" idx="10"/>
          </p:nvPr>
        </p:nvSpPr>
        <p:spPr/>
        <p:txBody>
          <a:bodyPr/>
          <a:lstStyle/>
          <a:p>
            <a:fld id="{8EC039F0-B406-4E6D-9EBA-DEAF04B087C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60F5591-EB53-42B5-9FFC-A51EB98325F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2C3CDCC4-2AE1-494C-9F4F-F9D6E9DBD1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7FE1EEA-4E1B-4636-B4E9-50B37D87B689}"/>
              </a:ext>
            </a:extLst>
          </p:cNvPr>
          <p:cNvSpPr>
            <a:spLocks noGrp="1"/>
          </p:cNvSpPr>
          <p:nvPr>
            <p:ph type="sldNum" sz="quarter" idx="10"/>
          </p:nvPr>
        </p:nvSpPr>
        <p:spPr/>
        <p:txBody>
          <a:bodyPr/>
          <a:lstStyle/>
          <a:p>
            <a:fld id="{8EC039F0-B406-4E6D-9EBA-DEAF04B087C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Image Placeholder 1">
            <a:extLst>
              <a:ext uri="{FF2B5EF4-FFF2-40B4-BE49-F238E27FC236}">
                <a16:creationId xmlns:a16="http://schemas.microsoft.com/office/drawing/2014/main" id="{997365A8-2787-4D69-9F3F-02E0E9699060}"/>
              </a:ext>
            </a:extLst>
          </p:cNvPr>
          <p:cNvSpPr>
            <a:spLocks noGrp="1" noRot="1" noChangeAspect="1" noTextEdit="1"/>
          </p:cNvSpPr>
          <p:nvPr>
            <p:ph type="sldImg"/>
          </p:nvPr>
        </p:nvSpPr>
        <p:spPr>
          <a:ln/>
        </p:spPr>
      </p:sp>
      <p:sp>
        <p:nvSpPr>
          <p:cNvPr id="47108" name="Notes Placeholder 2">
            <a:extLst>
              <a:ext uri="{FF2B5EF4-FFF2-40B4-BE49-F238E27FC236}">
                <a16:creationId xmlns:a16="http://schemas.microsoft.com/office/drawing/2014/main" id="{1EF07F50-7AE3-4B1D-A842-8F6FEFD487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eye © </a:t>
            </a:r>
            <a:r>
              <a:rPr lang="en-GB" altLang="en-US" dirty="0" err="1">
                <a:latin typeface="Arial" panose="020B0604020202020204" pitchFamily="34" charset="0"/>
              </a:rPr>
              <a:t>Odua</a:t>
            </a:r>
            <a:r>
              <a:rPr lang="en-GB" altLang="en-US" dirty="0">
                <a:latin typeface="Arial" panose="020B0604020202020204" pitchFamily="34" charset="0"/>
              </a:rPr>
              <a:t> Images, telescope © </a:t>
            </a:r>
            <a:r>
              <a:rPr lang="en-GB" altLang="en-US" dirty="0" err="1">
                <a:latin typeface="Arial" panose="020B0604020202020204" pitchFamily="34" charset="0"/>
              </a:rPr>
              <a:t>doomu</a:t>
            </a:r>
            <a:r>
              <a:rPr lang="en-GB" altLang="en-US" dirty="0">
                <a:latin typeface="Arial" panose="020B0604020202020204" pitchFamily="34" charset="0"/>
              </a:rPr>
              <a:t>, camera lens © </a:t>
            </a:r>
            <a:r>
              <a:rPr lang="en-GB" altLang="en-US" dirty="0" err="1">
                <a:latin typeface="Arial" panose="020B0604020202020204" pitchFamily="34" charset="0"/>
              </a:rPr>
              <a:t>Tepikina</a:t>
            </a:r>
            <a:r>
              <a:rPr lang="en-GB" altLang="en-US" dirty="0">
                <a:latin typeface="Arial" panose="020B0604020202020204" pitchFamily="34" charset="0"/>
              </a:rPr>
              <a:t> </a:t>
            </a:r>
            <a:r>
              <a:rPr lang="en-GB" altLang="en-US" dirty="0" err="1">
                <a:latin typeface="Arial" panose="020B0604020202020204" pitchFamily="34" charset="0"/>
              </a:rPr>
              <a:t>Nastya</a:t>
            </a:r>
            <a:r>
              <a:rPr lang="en-GB" altLang="en-US" dirty="0">
                <a:latin typeface="Arial" panose="020B0604020202020204" pitchFamily="34" charset="0"/>
              </a:rPr>
              <a:t>, magnifying glass © </a:t>
            </a:r>
            <a:r>
              <a:rPr lang="en-GB" altLang="en-US" dirty="0" err="1">
                <a:latin typeface="Arial" panose="020B0604020202020204" pitchFamily="34" charset="0"/>
              </a:rPr>
              <a:t>Nattika</a:t>
            </a:r>
            <a:r>
              <a:rPr lang="en-GB" altLang="en-US" dirty="0">
                <a:latin typeface="Arial" panose="020B0604020202020204" pitchFamily="34" charset="0"/>
              </a:rPr>
              <a:t>, all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4E595F2-A3C5-4B44-A12D-406939A40856}"/>
              </a:ext>
            </a:extLst>
          </p:cNvPr>
          <p:cNvSpPr>
            <a:spLocks noGrp="1"/>
          </p:cNvSpPr>
          <p:nvPr>
            <p:ph type="sldNum" sz="quarter" idx="10"/>
          </p:nvPr>
        </p:nvSpPr>
        <p:spPr/>
        <p:txBody>
          <a:bodyPr/>
          <a:lstStyle/>
          <a:p>
            <a:fld id="{8EC039F0-B406-4E6D-9EBA-DEAF04B087C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Image Placeholder 1">
            <a:extLst>
              <a:ext uri="{FF2B5EF4-FFF2-40B4-BE49-F238E27FC236}">
                <a16:creationId xmlns:a16="http://schemas.microsoft.com/office/drawing/2014/main" id="{EAB82DF4-D81A-420A-B2EA-7C4ABCD9774F}"/>
              </a:ext>
            </a:extLst>
          </p:cNvPr>
          <p:cNvSpPr>
            <a:spLocks noGrp="1" noRot="1" noChangeAspect="1" noTextEdit="1"/>
          </p:cNvSpPr>
          <p:nvPr>
            <p:ph type="sldImg"/>
          </p:nvPr>
        </p:nvSpPr>
        <p:spPr>
          <a:ln/>
        </p:spPr>
      </p:sp>
      <p:sp>
        <p:nvSpPr>
          <p:cNvPr id="48132" name="Notes Placeholder 2">
            <a:extLst>
              <a:ext uri="{FF2B5EF4-FFF2-40B4-BE49-F238E27FC236}">
                <a16:creationId xmlns:a16="http://schemas.microsoft.com/office/drawing/2014/main" id="{47E4F556-7E40-4E35-B791-0618631C9B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explains the function of a convex lens in terms of refraction. Between each stage, students could be asked to predict what will happen next.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3C573B86-BFA4-4DFE-A86B-8EC6305C521E}"/>
              </a:ext>
            </a:extLst>
          </p:cNvPr>
          <p:cNvSpPr>
            <a:spLocks noGrp="1"/>
          </p:cNvSpPr>
          <p:nvPr>
            <p:ph type="sldNum" sz="quarter" idx="10"/>
          </p:nvPr>
        </p:nvSpPr>
        <p:spPr/>
        <p:txBody>
          <a:bodyPr/>
          <a:lstStyle/>
          <a:p>
            <a:fld id="{8EC039F0-B406-4E6D-9EBA-DEAF04B087C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2DF357A-8D4F-4165-AB54-D00654056B5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82BECE7-F0FA-4875-B03D-907EFEBF8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AA387F5-9AA6-4167-B4D7-27D16A399E7E}"/>
              </a:ext>
            </a:extLst>
          </p:cNvPr>
          <p:cNvSpPr>
            <a:spLocks noGrp="1"/>
          </p:cNvSpPr>
          <p:nvPr>
            <p:ph type="sldNum" sz="quarter" idx="10"/>
          </p:nvPr>
        </p:nvSpPr>
        <p:spPr/>
        <p:txBody>
          <a:bodyPr/>
          <a:lstStyle/>
          <a:p>
            <a:fld id="{8EC039F0-B406-4E6D-9EBA-DEAF04B087C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4D45613-F522-4DE5-83E7-0491CCB470F3}"/>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E978A547-18BB-4CF4-9FCC-BDA72DAFF6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terms principal focus and focal point are used interchangeably.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FD86A8A-DFF1-4F45-9B1E-2C7390FAAE89}"/>
              </a:ext>
            </a:extLst>
          </p:cNvPr>
          <p:cNvSpPr>
            <a:spLocks noGrp="1"/>
          </p:cNvSpPr>
          <p:nvPr>
            <p:ph type="sldNum" sz="quarter" idx="10"/>
          </p:nvPr>
        </p:nvSpPr>
        <p:spPr/>
        <p:txBody>
          <a:bodyPr/>
          <a:lstStyle/>
          <a:p>
            <a:fld id="{8EC039F0-B406-4E6D-9EBA-DEAF04B087C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8F76487-0A50-43B3-8BD1-F67DFE1EC13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F960EA88-980B-44B1-B330-51CFD2AAFF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F441B5DD-419E-4941-8B24-A772207A80C8}"/>
              </a:ext>
            </a:extLst>
          </p:cNvPr>
          <p:cNvSpPr>
            <a:spLocks noGrp="1"/>
          </p:cNvSpPr>
          <p:nvPr>
            <p:ph type="sldNum" sz="quarter" idx="10"/>
          </p:nvPr>
        </p:nvSpPr>
        <p:spPr/>
        <p:txBody>
          <a:bodyPr/>
          <a:lstStyle/>
          <a:p>
            <a:fld id="{8EC039F0-B406-4E6D-9EBA-DEAF04B087C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174686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82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81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62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24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90506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2247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001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85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738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48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359565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198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2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2661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3281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097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9701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03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0998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379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963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3695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03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754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593932863"/>
      </p:ext>
    </p:extLst>
  </p:cSld>
  <p:clrMap bg1="lt1" tx1="dk1" bg2="lt2" tx2="dk2" accent1="accent1" accent2="accent2" accent3="accent3" accent4="accent4" accent5="accent5" accent6="accent6" hlink="hlink" folHlink="folHlink"/>
  <p:sldLayoutIdLst>
    <p:sldLayoutId id="2147485856" r:id="rId1"/>
    <p:sldLayoutId id="2147485857" r:id="rId2"/>
    <p:sldLayoutId id="2147485858" r:id="rId3"/>
    <p:sldLayoutId id="2147485859" r:id="rId4"/>
    <p:sldLayoutId id="2147485860" r:id="rId5"/>
    <p:sldLayoutId id="2147485861" r:id="rId6"/>
    <p:sldLayoutId id="2147485862" r:id="rId7"/>
    <p:sldLayoutId id="2147485863" r:id="rId8"/>
    <p:sldLayoutId id="2147485864" r:id="rId9"/>
    <p:sldLayoutId id="2147485865" r:id="rId10"/>
    <p:sldLayoutId id="2147485866" r:id="rId11"/>
    <p:sldLayoutId id="2147485867" r:id="rId12"/>
    <p:sldLayoutId id="2147485868" r:id="rId13"/>
    <p:sldLayoutId id="214748586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4"/>
    </p:custDataLst>
    <p:extLst>
      <p:ext uri="{BB962C8B-B14F-4D97-AF65-F5344CB8AC3E}">
        <p14:creationId xmlns:p14="http://schemas.microsoft.com/office/powerpoint/2010/main" val="1478271985"/>
      </p:ext>
    </p:extLst>
  </p:cSld>
  <p:clrMap bg1="lt1" tx1="dk1" bg2="lt2" tx2="dk2" accent1="accent1" accent2="accent2" accent3="accent3" accent4="accent4" accent5="accent5" accent6="accent6" hlink="hlink" folHlink="folHlink"/>
  <p:sldLayoutIdLst>
    <p:sldLayoutId id="2147485871" r:id="rId1"/>
    <p:sldLayoutId id="2147485872" r:id="rId2"/>
    <p:sldLayoutId id="2147485873" r:id="rId3"/>
    <p:sldLayoutId id="2147485874" r:id="rId4"/>
    <p:sldLayoutId id="2147485875" r:id="rId5"/>
    <p:sldLayoutId id="2147485876" r:id="rId6"/>
    <p:sldLayoutId id="2147485877" r:id="rId7"/>
    <p:sldLayoutId id="2147485878" r:id="rId8"/>
    <p:sldLayoutId id="2147485879" r:id="rId9"/>
    <p:sldLayoutId id="2147485880" r:id="rId10"/>
    <p:sldLayoutId id="2147485881" r:id="rId11"/>
    <p:sldLayoutId id="214748588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20.xml"/><Relationship Id="rId7" Type="http://schemas.openxmlformats.org/officeDocument/2006/relationships/image" Target="../media/image23.jp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wmf"/><Relationship Id="rId4" Type="http://schemas.openxmlformats.org/officeDocument/2006/relationships/notesSlide" Target="../notesSlides/notesSlide18.xml"/><Relationship Id="rId9" Type="http://schemas.openxmlformats.org/officeDocument/2006/relationships/image" Target="../media/image23.jp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wmf"/><Relationship Id="rId4" Type="http://schemas.openxmlformats.org/officeDocument/2006/relationships/notesSlide" Target="../notesSlides/notesSlide19.xm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wmf"/><Relationship Id="rId4" Type="http://schemas.openxmlformats.org/officeDocument/2006/relationships/notesSlide" Target="../notesSlides/notesSlide20.xml"/><Relationship Id="rId9"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6.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7.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47.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wmf"/><Relationship Id="rId4" Type="http://schemas.openxmlformats.org/officeDocument/2006/relationships/notesSlide" Target="../notesSlides/notesSlide6.xml"/><Relationship Id="rId9"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0B8B137E-F381-4A65-A388-F6A5AAE29976}"/>
              </a:ext>
            </a:extLst>
          </p:cNvPr>
          <p:cNvSpPr>
            <a:spLocks noGrp="1"/>
          </p:cNvSpPr>
          <p:nvPr>
            <p:ph type="title"/>
          </p:nvPr>
        </p:nvSpPr>
        <p:spPr/>
        <p:txBody>
          <a:bodyPr/>
          <a:lstStyle/>
          <a:p>
            <a:r>
              <a:rPr lang="en-GB" altLang="en-US" dirty="0"/>
              <a:t>Lenses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493D648-5B97-45E6-AE59-703F1BD520E7}"/>
              </a:ext>
            </a:extLst>
          </p:cNvPr>
          <p:cNvSpPr>
            <a:spLocks noGrp="1"/>
          </p:cNvSpPr>
          <p:nvPr>
            <p:ph type="title"/>
          </p:nvPr>
        </p:nvSpPr>
        <p:spPr/>
        <p:txBody>
          <a:bodyPr/>
          <a:lstStyle/>
          <a:p>
            <a:r>
              <a:rPr lang="en-GB" altLang="en-US"/>
              <a:t>Focus of a concave lens (2)</a:t>
            </a:r>
          </a:p>
        </p:txBody>
      </p:sp>
      <p:pic>
        <p:nvPicPr>
          <p:cNvPr id="26627" name="Picture 21" descr="lenses_ray_diagram_concave_part_n-3.png">
            <a:extLst>
              <a:ext uri="{FF2B5EF4-FFF2-40B4-BE49-F238E27FC236}">
                <a16:creationId xmlns:a16="http://schemas.microsoft.com/office/drawing/2014/main" id="{104FD9C2-8EC0-4CC3-A778-7C15FC950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BE91613F-61BD-4346-83BA-41BA0D901537}"/>
              </a:ext>
            </a:extLst>
          </p:cNvPr>
          <p:cNvSpPr>
            <a:spLocks noChangeArrowheads="1"/>
          </p:cNvSpPr>
          <p:nvPr/>
        </p:nvSpPr>
        <p:spPr bwMode="auto">
          <a:xfrm>
            <a:off x="3668713" y="1687513"/>
            <a:ext cx="5272087" cy="38782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26629" name="TextBox 4">
            <a:extLst>
              <a:ext uri="{FF2B5EF4-FFF2-40B4-BE49-F238E27FC236}">
                <a16:creationId xmlns:a16="http://schemas.microsoft.com/office/drawing/2014/main" id="{23923860-DAC4-4920-B524-FC95616514C3}"/>
              </a:ext>
            </a:extLst>
          </p:cNvPr>
          <p:cNvSpPr txBox="1">
            <a:spLocks noChangeArrowheads="1"/>
          </p:cNvSpPr>
          <p:nvPr/>
        </p:nvSpPr>
        <p:spPr bwMode="auto">
          <a:xfrm>
            <a:off x="342900" y="749300"/>
            <a:ext cx="844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We can also use ray diagrams to model </a:t>
            </a:r>
            <a:r>
              <a:rPr lang="en-GB" altLang="en-US" b="1">
                <a:solidFill>
                  <a:srgbClr val="286DA6"/>
                </a:solidFill>
              </a:rPr>
              <a:t>concave</a:t>
            </a:r>
            <a:r>
              <a:rPr lang="en-GB" altLang="en-US"/>
              <a:t> lenses.</a:t>
            </a:r>
          </a:p>
        </p:txBody>
      </p:sp>
      <p:pic>
        <p:nvPicPr>
          <p:cNvPr id="2" name="Picture 106" descr="lenses_ray_diagram_convex_part2.png">
            <a:extLst>
              <a:ext uri="{FF2B5EF4-FFF2-40B4-BE49-F238E27FC236}">
                <a16:creationId xmlns:a16="http://schemas.microsoft.com/office/drawing/2014/main" id="{777FF003-69A0-4E7E-B701-E90EE1EDF7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AE0D6A13-1405-4CC8-B784-6E5E6AA61E9C}"/>
              </a:ext>
            </a:extLst>
          </p:cNvPr>
          <p:cNvSpPr>
            <a:spLocks noChangeArrowheads="1"/>
          </p:cNvSpPr>
          <p:nvPr/>
        </p:nvSpPr>
        <p:spPr bwMode="auto">
          <a:xfrm>
            <a:off x="3705225" y="1655763"/>
            <a:ext cx="5083175" cy="36258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7" name="Picture 16" descr="lenses_ray_diagram_all.png">
            <a:extLst>
              <a:ext uri="{FF2B5EF4-FFF2-40B4-BE49-F238E27FC236}">
                <a16:creationId xmlns:a16="http://schemas.microsoft.com/office/drawing/2014/main" id="{BC077A50-ECAF-4A19-AA5A-3B032107D2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5D2E7D0-6CB6-4B6F-A875-CE6FBE9B088D}"/>
              </a:ext>
            </a:extLst>
          </p:cNvPr>
          <p:cNvSpPr>
            <a:spLocks noChangeArrowheads="1"/>
          </p:cNvSpPr>
          <p:nvPr/>
        </p:nvSpPr>
        <p:spPr bwMode="auto">
          <a:xfrm>
            <a:off x="357188" y="4583113"/>
            <a:ext cx="5445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To find it, we can trace the refracted rays backwards to the point where they intersect. </a:t>
            </a:r>
          </a:p>
        </p:txBody>
      </p:sp>
      <p:cxnSp>
        <p:nvCxnSpPr>
          <p:cNvPr id="23" name="Straight Connector 22">
            <a:extLst>
              <a:ext uri="{FF2B5EF4-FFF2-40B4-BE49-F238E27FC236}">
                <a16:creationId xmlns:a16="http://schemas.microsoft.com/office/drawing/2014/main" id="{5FA94D27-6491-40DB-9FD0-50B52D42D35F}"/>
              </a:ext>
            </a:extLst>
          </p:cNvPr>
          <p:cNvCxnSpPr>
            <a:cxnSpLocks noChangeShapeType="1"/>
          </p:cNvCxnSpPr>
          <p:nvPr/>
        </p:nvCxnSpPr>
        <p:spPr bwMode="auto">
          <a:xfrm>
            <a:off x="4983163" y="2530475"/>
            <a:ext cx="0" cy="946150"/>
          </a:xfrm>
          <a:prstGeom prst="line">
            <a:avLst/>
          </a:prstGeom>
          <a:noFill/>
          <a:ln w="57150" algn="ctr">
            <a:solidFill>
              <a:srgbClr val="286DA6"/>
            </a:solidFill>
            <a:prstDash val="dash"/>
            <a:round/>
            <a:headEnd/>
            <a:tailEn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638BB833-779C-430A-AA9B-267E0DA2AD13}"/>
              </a:ext>
            </a:extLst>
          </p:cNvPr>
          <p:cNvCxnSpPr>
            <a:cxnSpLocks noChangeShapeType="1"/>
          </p:cNvCxnSpPr>
          <p:nvPr/>
        </p:nvCxnSpPr>
        <p:spPr bwMode="auto">
          <a:xfrm flipH="1" flipV="1">
            <a:off x="4994275" y="2544763"/>
            <a:ext cx="1160463" cy="11112"/>
          </a:xfrm>
          <a:prstGeom prst="line">
            <a:avLst/>
          </a:prstGeom>
          <a:noFill/>
          <a:ln w="50800" algn="ctr">
            <a:solidFill>
              <a:srgbClr val="286DA6"/>
            </a:solidFill>
            <a:round/>
            <a:headEnd type="triangle" w="med" len="sm"/>
            <a:tailEnd type="triangle" w="med" len="sm"/>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3BE2EEF6-A0D6-455E-81BB-42E513B9DEF1}"/>
              </a:ext>
            </a:extLst>
          </p:cNvPr>
          <p:cNvSpPr>
            <a:spLocks noChangeArrowheads="1"/>
          </p:cNvSpPr>
          <p:nvPr/>
        </p:nvSpPr>
        <p:spPr bwMode="auto">
          <a:xfrm>
            <a:off x="357188" y="1657350"/>
            <a:ext cx="379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Concave lenses make </a:t>
            </a:r>
            <a:br>
              <a:rPr lang="en-GB" altLang="en-US"/>
            </a:br>
            <a:r>
              <a:rPr lang="en-GB" altLang="en-US"/>
              <a:t>rays of light </a:t>
            </a:r>
            <a:r>
              <a:rPr lang="en-GB" altLang="en-US" b="1">
                <a:solidFill>
                  <a:srgbClr val="286DA6"/>
                </a:solidFill>
              </a:rPr>
              <a:t>diverge</a:t>
            </a:r>
            <a:r>
              <a:rPr lang="en-GB" altLang="en-US"/>
              <a:t>. </a:t>
            </a:r>
          </a:p>
        </p:txBody>
      </p:sp>
      <p:sp>
        <p:nvSpPr>
          <p:cNvPr id="25" name="TextBox 24">
            <a:extLst>
              <a:ext uri="{FF2B5EF4-FFF2-40B4-BE49-F238E27FC236}">
                <a16:creationId xmlns:a16="http://schemas.microsoft.com/office/drawing/2014/main" id="{0F9110F2-F169-458D-9FEF-A2611595EF88}"/>
              </a:ext>
            </a:extLst>
          </p:cNvPr>
          <p:cNvSpPr txBox="1">
            <a:spLocks noChangeArrowheads="1"/>
          </p:cNvSpPr>
          <p:nvPr/>
        </p:nvSpPr>
        <p:spPr bwMode="auto">
          <a:xfrm>
            <a:off x="4960938" y="1689100"/>
            <a:ext cx="1177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focal length</a:t>
            </a:r>
          </a:p>
        </p:txBody>
      </p:sp>
      <p:sp>
        <p:nvSpPr>
          <p:cNvPr id="27" name="Rectangle 26">
            <a:extLst>
              <a:ext uri="{FF2B5EF4-FFF2-40B4-BE49-F238E27FC236}">
                <a16:creationId xmlns:a16="http://schemas.microsoft.com/office/drawing/2014/main" id="{DBC39984-E3BD-412A-8CBE-8BEF786F1A24}"/>
              </a:ext>
            </a:extLst>
          </p:cNvPr>
          <p:cNvSpPr>
            <a:spLocks noChangeArrowheads="1"/>
          </p:cNvSpPr>
          <p:nvPr/>
        </p:nvSpPr>
        <p:spPr bwMode="auto">
          <a:xfrm>
            <a:off x="357188" y="2936875"/>
            <a:ext cx="3240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b="1">
                <a:solidFill>
                  <a:srgbClr val="286DA6"/>
                </a:solidFill>
              </a:rPr>
              <a:t>focal point </a:t>
            </a:r>
            <a:r>
              <a:rPr lang="en-GB" altLang="en-US"/>
              <a:t>of a concave lens is </a:t>
            </a:r>
            <a:r>
              <a:rPr lang="en-GB" altLang="en-US" b="1"/>
              <a:t>in front of</a:t>
            </a:r>
            <a:r>
              <a:rPr lang="en-GB" altLang="en-US"/>
              <a:t> the lens. </a:t>
            </a:r>
          </a:p>
        </p:txBody>
      </p:sp>
      <p:sp>
        <p:nvSpPr>
          <p:cNvPr id="28" name="TextBox 27">
            <a:extLst>
              <a:ext uri="{FF2B5EF4-FFF2-40B4-BE49-F238E27FC236}">
                <a16:creationId xmlns:a16="http://schemas.microsoft.com/office/drawing/2014/main" id="{84AA7BD7-30DF-4671-BD7C-69AE4B3BB405}"/>
              </a:ext>
            </a:extLst>
          </p:cNvPr>
          <p:cNvSpPr txBox="1">
            <a:spLocks noChangeArrowheads="1"/>
          </p:cNvSpPr>
          <p:nvPr/>
        </p:nvSpPr>
        <p:spPr bwMode="auto">
          <a:xfrm>
            <a:off x="3641725" y="3452813"/>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focal point, </a:t>
            </a:r>
            <a:r>
              <a:rPr lang="en-GB" altLang="en-US" b="1"/>
              <a:t>F</a:t>
            </a:r>
          </a:p>
        </p:txBody>
      </p:sp>
      <p:sp>
        <p:nvSpPr>
          <p:cNvPr id="15" name="Oval 14">
            <a:extLst>
              <a:ext uri="{FF2B5EF4-FFF2-40B4-BE49-F238E27FC236}">
                <a16:creationId xmlns:a16="http://schemas.microsoft.com/office/drawing/2014/main" id="{4F3300CB-4759-4C2F-80F1-5D428BE9B42F}"/>
              </a:ext>
            </a:extLst>
          </p:cNvPr>
          <p:cNvSpPr>
            <a:spLocks noChangeArrowheads="1"/>
          </p:cNvSpPr>
          <p:nvPr/>
        </p:nvSpPr>
        <p:spPr bwMode="auto">
          <a:xfrm>
            <a:off x="4935538" y="3429000"/>
            <a:ext cx="82550" cy="82550"/>
          </a:xfrm>
          <a:prstGeom prst="ellipse">
            <a:avLst/>
          </a:prstGeom>
          <a:solidFill>
            <a:srgbClr val="010066"/>
          </a:solidFill>
          <a:ln w="9525" algn="ctr">
            <a:solidFill>
              <a:srgbClr val="010066"/>
            </a:solidFill>
            <a:round/>
            <a:headEnd/>
            <a:tailEnd/>
          </a:ln>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21" name="Picture 19">
            <a:hlinkClick r:id="" action="ppaction://hlinkshowjump?jump=nextslide"/>
            <a:extLst>
              <a:ext uri="{FF2B5EF4-FFF2-40B4-BE49-F238E27FC236}">
                <a16:creationId xmlns:a16="http://schemas.microsoft.com/office/drawing/2014/main" id="{5B60C4D2-DBCD-4AFB-B1F6-1D059F9DD4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33EE4F4F-9D75-4BCC-AF71-468A39BCD04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9">
            <a:extLst>
              <a:ext uri="{FF2B5EF4-FFF2-40B4-BE49-F238E27FC236}">
                <a16:creationId xmlns:a16="http://schemas.microsoft.com/office/drawing/2014/main" id="{1B57E1E1-7DBD-40FE-84AD-026332E677D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2"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10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nodeType="afterGroup">
                            <p:stCondLst>
                              <p:cond delay="5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19" grpId="0"/>
      <p:bldP spid="16" grpId="0"/>
      <p:bldP spid="25" grpId="0"/>
      <p:bldP spid="27" grpId="0"/>
      <p:bldP spid="28"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420B5CE-B27D-4294-A922-A0F227E5EA47}"/>
              </a:ext>
            </a:extLst>
          </p:cNvPr>
          <p:cNvSpPr>
            <a:spLocks noChangeArrowheads="1"/>
          </p:cNvSpPr>
          <p:nvPr/>
        </p:nvSpPr>
        <p:spPr bwMode="auto">
          <a:xfrm>
            <a:off x="579438" y="3821113"/>
            <a:ext cx="7942262" cy="2195512"/>
          </a:xfrm>
          <a:prstGeom prst="rect">
            <a:avLst/>
          </a:prstGeom>
          <a:noFill/>
          <a:ln w="38100" algn="ctr">
            <a:solidFill>
              <a:srgbClr val="286DA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1" name="Rectangle 30">
            <a:extLst>
              <a:ext uri="{FF2B5EF4-FFF2-40B4-BE49-F238E27FC236}">
                <a16:creationId xmlns:a16="http://schemas.microsoft.com/office/drawing/2014/main" id="{208940B2-9661-4611-8B2F-1D83ADCCB057}"/>
              </a:ext>
            </a:extLst>
          </p:cNvPr>
          <p:cNvSpPr>
            <a:spLocks noChangeArrowheads="1"/>
          </p:cNvSpPr>
          <p:nvPr/>
        </p:nvSpPr>
        <p:spPr bwMode="auto">
          <a:xfrm>
            <a:off x="579438" y="3821113"/>
            <a:ext cx="7942262" cy="600075"/>
          </a:xfrm>
          <a:prstGeom prst="rect">
            <a:avLst/>
          </a:prstGeom>
          <a:solidFill>
            <a:srgbClr val="286DA6"/>
          </a:solidFill>
          <a:ln w="38100" algn="ctr">
            <a:solidFill>
              <a:srgbClr val="286DA6"/>
            </a:solidFill>
            <a:round/>
            <a:headEnd/>
            <a:tailEnd/>
          </a:ln>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28676" name="Rectangle 2">
            <a:extLst>
              <a:ext uri="{FF2B5EF4-FFF2-40B4-BE49-F238E27FC236}">
                <a16:creationId xmlns:a16="http://schemas.microsoft.com/office/drawing/2014/main" id="{82FB2188-6147-4980-8FE8-CA43D029DE64}"/>
              </a:ext>
            </a:extLst>
          </p:cNvPr>
          <p:cNvSpPr>
            <a:spLocks noGrp="1" noChangeArrowheads="1"/>
          </p:cNvSpPr>
          <p:nvPr>
            <p:ph type="title"/>
          </p:nvPr>
        </p:nvSpPr>
        <p:spPr/>
        <p:txBody>
          <a:bodyPr/>
          <a:lstStyle/>
          <a:p>
            <a:r>
              <a:rPr lang="en-GB" altLang="en-US"/>
              <a:t>Rules for refracting light</a:t>
            </a:r>
          </a:p>
        </p:txBody>
      </p:sp>
      <p:sp>
        <p:nvSpPr>
          <p:cNvPr id="28677" name="Text Box 4">
            <a:extLst>
              <a:ext uri="{FF2B5EF4-FFF2-40B4-BE49-F238E27FC236}">
                <a16:creationId xmlns:a16="http://schemas.microsoft.com/office/drawing/2014/main" id="{B158EDF4-FE2F-4ECD-88A1-D2AD90168AD1}"/>
              </a:ext>
            </a:extLst>
          </p:cNvPr>
          <p:cNvSpPr txBox="1">
            <a:spLocks noChangeArrowheads="1"/>
          </p:cNvSpPr>
          <p:nvPr/>
        </p:nvSpPr>
        <p:spPr bwMode="auto">
          <a:xfrm>
            <a:off x="358775" y="758825"/>
            <a:ext cx="853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How a light is refracted by a lens depends on the </a:t>
            </a:r>
            <a:r>
              <a:rPr lang="en-GB" altLang="en-US" b="1" dirty="0">
                <a:solidFill>
                  <a:srgbClr val="286DA6"/>
                </a:solidFill>
              </a:rPr>
              <a:t>direction</a:t>
            </a:r>
            <a:r>
              <a:rPr lang="en-GB" altLang="en-US" dirty="0"/>
              <a:t> it is traveling in </a:t>
            </a:r>
            <a:r>
              <a:rPr lang="en-GB" altLang="en-US" b="1" dirty="0"/>
              <a:t>before</a:t>
            </a:r>
            <a:r>
              <a:rPr lang="en-GB" altLang="en-US" dirty="0"/>
              <a:t> it impacts.</a:t>
            </a:r>
          </a:p>
        </p:txBody>
      </p:sp>
      <p:pic>
        <p:nvPicPr>
          <p:cNvPr id="300037" name="Picture 5" descr="lenses_convex">
            <a:extLst>
              <a:ext uri="{FF2B5EF4-FFF2-40B4-BE49-F238E27FC236}">
                <a16:creationId xmlns:a16="http://schemas.microsoft.com/office/drawing/2014/main" id="{A2C47EDD-9664-4B06-B420-8FDF910D4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3" y="1471613"/>
            <a:ext cx="119856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43" name="Text Box 11">
            <a:extLst>
              <a:ext uri="{FF2B5EF4-FFF2-40B4-BE49-F238E27FC236}">
                <a16:creationId xmlns:a16="http://schemas.microsoft.com/office/drawing/2014/main" id="{3D9447C4-B9D4-43BE-9B42-0BFFFD971EC6}"/>
              </a:ext>
            </a:extLst>
          </p:cNvPr>
          <p:cNvSpPr txBox="1">
            <a:spLocks noChangeArrowheads="1"/>
          </p:cNvSpPr>
          <p:nvPr/>
        </p:nvSpPr>
        <p:spPr bwMode="auto">
          <a:xfrm>
            <a:off x="574675" y="3896608"/>
            <a:ext cx="3949700" cy="461962"/>
          </a:xfrm>
          <a:prstGeom prst="rect">
            <a:avLst/>
          </a:prstGeom>
          <a:noFill/>
          <a:ln w="9525">
            <a:noFill/>
            <a:miter lim="800000"/>
            <a:headEnd/>
            <a:tailEnd/>
          </a:ln>
        </p:spPr>
        <p:txBody>
          <a:bodyPr wrap="square">
            <a:spAutoFit/>
          </a:bodyPr>
          <a:lstStyle/>
          <a:p>
            <a:pPr algn="ctr" eaLnBrk="0" hangingPunct="0">
              <a:defRPr/>
            </a:pPr>
            <a:r>
              <a:rPr lang="en-GB" b="1" dirty="0">
                <a:solidFill>
                  <a:schemeClr val="accent3"/>
                </a:solidFill>
                <a:latin typeface="Arial" charset="0"/>
                <a:cs typeface="Arial" charset="0"/>
              </a:rPr>
              <a:t>before it hits the lens</a:t>
            </a:r>
          </a:p>
        </p:txBody>
      </p:sp>
      <p:sp>
        <p:nvSpPr>
          <p:cNvPr id="300044" name="Text Box 12">
            <a:extLst>
              <a:ext uri="{FF2B5EF4-FFF2-40B4-BE49-F238E27FC236}">
                <a16:creationId xmlns:a16="http://schemas.microsoft.com/office/drawing/2014/main" id="{28A3BEB3-226E-4537-9EB3-8E41D157DDE4}"/>
              </a:ext>
            </a:extLst>
          </p:cNvPr>
          <p:cNvSpPr txBox="1">
            <a:spLocks noChangeArrowheads="1"/>
          </p:cNvSpPr>
          <p:nvPr/>
        </p:nvSpPr>
        <p:spPr bwMode="auto">
          <a:xfrm>
            <a:off x="4530730" y="3912483"/>
            <a:ext cx="3971917" cy="457200"/>
          </a:xfrm>
          <a:prstGeom prst="rect">
            <a:avLst/>
          </a:prstGeom>
          <a:noFill/>
          <a:ln w="9525">
            <a:noFill/>
            <a:miter lim="800000"/>
            <a:headEnd/>
            <a:tailEnd/>
          </a:ln>
        </p:spPr>
        <p:txBody>
          <a:bodyPr wrap="square">
            <a:spAutoFit/>
          </a:bodyPr>
          <a:lstStyle/>
          <a:p>
            <a:pPr algn="ctr" eaLnBrk="0" hangingPunct="0">
              <a:defRPr/>
            </a:pPr>
            <a:r>
              <a:rPr lang="en-GB" b="1" dirty="0">
                <a:solidFill>
                  <a:schemeClr val="accent3"/>
                </a:solidFill>
                <a:latin typeface="Arial" charset="0"/>
                <a:cs typeface="Arial" charset="0"/>
              </a:rPr>
              <a:t>after refraction</a:t>
            </a:r>
          </a:p>
        </p:txBody>
      </p:sp>
      <p:sp>
        <p:nvSpPr>
          <p:cNvPr id="300045" name="Text Box 13">
            <a:extLst>
              <a:ext uri="{FF2B5EF4-FFF2-40B4-BE49-F238E27FC236}">
                <a16:creationId xmlns:a16="http://schemas.microsoft.com/office/drawing/2014/main" id="{AAB70334-A29D-4893-A789-16AF48242ABD}"/>
              </a:ext>
            </a:extLst>
          </p:cNvPr>
          <p:cNvSpPr txBox="1">
            <a:spLocks noChangeArrowheads="1"/>
          </p:cNvSpPr>
          <p:nvPr/>
        </p:nvSpPr>
        <p:spPr bwMode="auto">
          <a:xfrm>
            <a:off x="870744" y="4461052"/>
            <a:ext cx="335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parallel to principal axis</a:t>
            </a:r>
          </a:p>
        </p:txBody>
      </p:sp>
      <p:sp>
        <p:nvSpPr>
          <p:cNvPr id="300046" name="Text Box 14">
            <a:extLst>
              <a:ext uri="{FF2B5EF4-FFF2-40B4-BE49-F238E27FC236}">
                <a16:creationId xmlns:a16="http://schemas.microsoft.com/office/drawing/2014/main" id="{F9D16210-1B83-4A19-8AD4-C81C97B080F0}"/>
              </a:ext>
            </a:extLst>
          </p:cNvPr>
          <p:cNvSpPr txBox="1">
            <a:spLocks noChangeArrowheads="1"/>
          </p:cNvSpPr>
          <p:nvPr/>
        </p:nvSpPr>
        <p:spPr bwMode="auto">
          <a:xfrm>
            <a:off x="5169694" y="4461052"/>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through focal point</a:t>
            </a:r>
          </a:p>
        </p:txBody>
      </p:sp>
      <p:sp>
        <p:nvSpPr>
          <p:cNvPr id="300047" name="Text Box 15">
            <a:extLst>
              <a:ext uri="{FF2B5EF4-FFF2-40B4-BE49-F238E27FC236}">
                <a16:creationId xmlns:a16="http://schemas.microsoft.com/office/drawing/2014/main" id="{C0AD8065-FFF1-4BA9-9F8B-31851C482C5D}"/>
              </a:ext>
            </a:extLst>
          </p:cNvPr>
          <p:cNvSpPr txBox="1">
            <a:spLocks noChangeArrowheads="1"/>
          </p:cNvSpPr>
          <p:nvPr/>
        </p:nvSpPr>
        <p:spPr bwMode="auto">
          <a:xfrm>
            <a:off x="4544220" y="4995863"/>
            <a:ext cx="394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parallel to principal axis</a:t>
            </a:r>
          </a:p>
        </p:txBody>
      </p:sp>
      <p:sp>
        <p:nvSpPr>
          <p:cNvPr id="300048" name="Text Box 16">
            <a:extLst>
              <a:ext uri="{FF2B5EF4-FFF2-40B4-BE49-F238E27FC236}">
                <a16:creationId xmlns:a16="http://schemas.microsoft.com/office/drawing/2014/main" id="{60EC6A1C-8329-4B5E-8085-5A9485F6771B}"/>
              </a:ext>
            </a:extLst>
          </p:cNvPr>
          <p:cNvSpPr txBox="1">
            <a:spLocks noChangeArrowheads="1"/>
          </p:cNvSpPr>
          <p:nvPr/>
        </p:nvSpPr>
        <p:spPr bwMode="auto">
          <a:xfrm>
            <a:off x="1202532" y="4995863"/>
            <a:ext cx="2693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through focal point</a:t>
            </a:r>
          </a:p>
        </p:txBody>
      </p:sp>
      <p:sp>
        <p:nvSpPr>
          <p:cNvPr id="300049" name="Text Box 17">
            <a:extLst>
              <a:ext uri="{FF2B5EF4-FFF2-40B4-BE49-F238E27FC236}">
                <a16:creationId xmlns:a16="http://schemas.microsoft.com/office/drawing/2014/main" id="{B2439502-EEAB-4981-B903-4979F3A2EF18}"/>
              </a:ext>
            </a:extLst>
          </p:cNvPr>
          <p:cNvSpPr txBox="1">
            <a:spLocks noChangeArrowheads="1"/>
          </p:cNvSpPr>
          <p:nvPr/>
        </p:nvSpPr>
        <p:spPr bwMode="auto">
          <a:xfrm>
            <a:off x="745185" y="5530674"/>
            <a:ext cx="3608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incident on </a:t>
            </a:r>
            <a:r>
              <a:rPr lang="en-GB" altLang="en-US" dirty="0" err="1"/>
              <a:t>center</a:t>
            </a:r>
            <a:r>
              <a:rPr lang="en-GB" altLang="en-US" dirty="0"/>
              <a:t> of lens</a:t>
            </a:r>
          </a:p>
        </p:txBody>
      </p:sp>
      <p:sp>
        <p:nvSpPr>
          <p:cNvPr id="300050" name="Text Box 18">
            <a:extLst>
              <a:ext uri="{FF2B5EF4-FFF2-40B4-BE49-F238E27FC236}">
                <a16:creationId xmlns:a16="http://schemas.microsoft.com/office/drawing/2014/main" id="{1D8D47AE-D543-4A00-8A86-95A7E62A9151}"/>
              </a:ext>
            </a:extLst>
          </p:cNvPr>
          <p:cNvSpPr txBox="1">
            <a:spLocks noChangeArrowheads="1"/>
          </p:cNvSpPr>
          <p:nvPr/>
        </p:nvSpPr>
        <p:spPr bwMode="auto">
          <a:xfrm>
            <a:off x="4551363" y="5530674"/>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dirty="0"/>
              <a:t>not refracted</a:t>
            </a:r>
          </a:p>
        </p:txBody>
      </p:sp>
      <p:sp>
        <p:nvSpPr>
          <p:cNvPr id="300052" name="Line 20">
            <a:extLst>
              <a:ext uri="{FF2B5EF4-FFF2-40B4-BE49-F238E27FC236}">
                <a16:creationId xmlns:a16="http://schemas.microsoft.com/office/drawing/2014/main" id="{F16A0A3B-FB8C-4663-9307-7565D66F783B}"/>
              </a:ext>
            </a:extLst>
          </p:cNvPr>
          <p:cNvSpPr>
            <a:spLocks noChangeShapeType="1"/>
          </p:cNvSpPr>
          <p:nvPr/>
        </p:nvSpPr>
        <p:spPr bwMode="auto">
          <a:xfrm>
            <a:off x="584200" y="4951413"/>
            <a:ext cx="7942263" cy="0"/>
          </a:xfrm>
          <a:prstGeom prst="line">
            <a:avLst/>
          </a:prstGeom>
          <a:noFill/>
          <a:ln w="38100">
            <a:solidFill>
              <a:srgbClr val="286DA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53" name="Line 21">
            <a:extLst>
              <a:ext uri="{FF2B5EF4-FFF2-40B4-BE49-F238E27FC236}">
                <a16:creationId xmlns:a16="http://schemas.microsoft.com/office/drawing/2014/main" id="{91FE193F-46A4-40A9-9D40-FAE033B3E6E4}"/>
              </a:ext>
            </a:extLst>
          </p:cNvPr>
          <p:cNvSpPr>
            <a:spLocks noChangeShapeType="1"/>
          </p:cNvSpPr>
          <p:nvPr/>
        </p:nvSpPr>
        <p:spPr bwMode="auto">
          <a:xfrm>
            <a:off x="584200" y="5497513"/>
            <a:ext cx="7942263" cy="0"/>
          </a:xfrm>
          <a:prstGeom prst="line">
            <a:avLst/>
          </a:prstGeom>
          <a:noFill/>
          <a:ln w="38100">
            <a:solidFill>
              <a:srgbClr val="286DA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54" name="Line 22">
            <a:extLst>
              <a:ext uri="{FF2B5EF4-FFF2-40B4-BE49-F238E27FC236}">
                <a16:creationId xmlns:a16="http://schemas.microsoft.com/office/drawing/2014/main" id="{93A2883E-8146-4A3A-A213-436DB3A495BA}"/>
              </a:ext>
            </a:extLst>
          </p:cNvPr>
          <p:cNvSpPr>
            <a:spLocks noChangeShapeType="1"/>
          </p:cNvSpPr>
          <p:nvPr/>
        </p:nvSpPr>
        <p:spPr bwMode="auto">
          <a:xfrm>
            <a:off x="4527550" y="3838575"/>
            <a:ext cx="0" cy="2195513"/>
          </a:xfrm>
          <a:prstGeom prst="line">
            <a:avLst/>
          </a:prstGeom>
          <a:noFill/>
          <a:ln w="38100">
            <a:solidFill>
              <a:srgbClr val="286DA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Rectangle 32">
            <a:extLst>
              <a:ext uri="{FF2B5EF4-FFF2-40B4-BE49-F238E27FC236}">
                <a16:creationId xmlns:a16="http://schemas.microsoft.com/office/drawing/2014/main" id="{3FFFB77C-F52D-4A7A-BE3F-099CA869B740}"/>
              </a:ext>
            </a:extLst>
          </p:cNvPr>
          <p:cNvSpPr>
            <a:spLocks noChangeArrowheads="1"/>
          </p:cNvSpPr>
          <p:nvPr/>
        </p:nvSpPr>
        <p:spPr bwMode="auto">
          <a:xfrm>
            <a:off x="6557963" y="1355725"/>
            <a:ext cx="2379662" cy="20494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00058" name="Line 26">
            <a:extLst>
              <a:ext uri="{FF2B5EF4-FFF2-40B4-BE49-F238E27FC236}">
                <a16:creationId xmlns:a16="http://schemas.microsoft.com/office/drawing/2014/main" id="{C6A64DD5-A523-48A1-8BCF-1C3DB53CB219}"/>
              </a:ext>
            </a:extLst>
          </p:cNvPr>
          <p:cNvSpPr>
            <a:spLocks noChangeShapeType="1"/>
          </p:cNvSpPr>
          <p:nvPr/>
        </p:nvSpPr>
        <p:spPr bwMode="auto">
          <a:xfrm>
            <a:off x="4518025" y="1584325"/>
            <a:ext cx="0" cy="2159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00060" name="Oval 28">
            <a:extLst>
              <a:ext uri="{FF2B5EF4-FFF2-40B4-BE49-F238E27FC236}">
                <a16:creationId xmlns:a16="http://schemas.microsoft.com/office/drawing/2014/main" id="{4807A6FB-A3F3-4E0C-8F74-278D4A07F245}"/>
              </a:ext>
            </a:extLst>
          </p:cNvPr>
          <p:cNvSpPr>
            <a:spLocks noChangeArrowheads="1"/>
          </p:cNvSpPr>
          <p:nvPr/>
        </p:nvSpPr>
        <p:spPr bwMode="auto">
          <a:xfrm>
            <a:off x="2628900" y="2598738"/>
            <a:ext cx="101600" cy="1016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00061" name="Oval 29">
            <a:extLst>
              <a:ext uri="{FF2B5EF4-FFF2-40B4-BE49-F238E27FC236}">
                <a16:creationId xmlns:a16="http://schemas.microsoft.com/office/drawing/2014/main" id="{57824C69-549E-48F0-B881-203E7214C81E}"/>
              </a:ext>
            </a:extLst>
          </p:cNvPr>
          <p:cNvSpPr>
            <a:spLocks noChangeArrowheads="1"/>
          </p:cNvSpPr>
          <p:nvPr/>
        </p:nvSpPr>
        <p:spPr bwMode="auto">
          <a:xfrm>
            <a:off x="6300788" y="2598738"/>
            <a:ext cx="101600" cy="1016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00062" name="Line 30">
            <a:extLst>
              <a:ext uri="{FF2B5EF4-FFF2-40B4-BE49-F238E27FC236}">
                <a16:creationId xmlns:a16="http://schemas.microsoft.com/office/drawing/2014/main" id="{355D4130-334A-4271-B6C9-67F61A5B4CA2}"/>
              </a:ext>
            </a:extLst>
          </p:cNvPr>
          <p:cNvSpPr>
            <a:spLocks noChangeShapeType="1"/>
          </p:cNvSpPr>
          <p:nvPr/>
        </p:nvSpPr>
        <p:spPr bwMode="auto">
          <a:xfrm>
            <a:off x="358775" y="2095500"/>
            <a:ext cx="4162425"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63" name="Line 31">
            <a:extLst>
              <a:ext uri="{FF2B5EF4-FFF2-40B4-BE49-F238E27FC236}">
                <a16:creationId xmlns:a16="http://schemas.microsoft.com/office/drawing/2014/main" id="{7CB2CF62-6A69-452D-8DB3-D04CCD96FDDC}"/>
              </a:ext>
            </a:extLst>
          </p:cNvPr>
          <p:cNvSpPr>
            <a:spLocks noChangeShapeType="1"/>
          </p:cNvSpPr>
          <p:nvPr/>
        </p:nvSpPr>
        <p:spPr bwMode="auto">
          <a:xfrm>
            <a:off x="4508500" y="2095500"/>
            <a:ext cx="4306888" cy="127476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64" name="Line 32">
            <a:extLst>
              <a:ext uri="{FF2B5EF4-FFF2-40B4-BE49-F238E27FC236}">
                <a16:creationId xmlns:a16="http://schemas.microsoft.com/office/drawing/2014/main" id="{AFC99099-6E84-4D42-AC2B-E38CE87806BD}"/>
              </a:ext>
            </a:extLst>
          </p:cNvPr>
          <p:cNvSpPr>
            <a:spLocks noChangeShapeType="1"/>
          </p:cNvSpPr>
          <p:nvPr/>
        </p:nvSpPr>
        <p:spPr bwMode="auto">
          <a:xfrm flipV="1">
            <a:off x="358775" y="2274888"/>
            <a:ext cx="4162425" cy="8382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65" name="Line 33">
            <a:extLst>
              <a:ext uri="{FF2B5EF4-FFF2-40B4-BE49-F238E27FC236}">
                <a16:creationId xmlns:a16="http://schemas.microsoft.com/office/drawing/2014/main" id="{1BE8D110-87B6-41AF-AB88-00A586BBB21A}"/>
              </a:ext>
            </a:extLst>
          </p:cNvPr>
          <p:cNvSpPr>
            <a:spLocks noChangeShapeType="1"/>
          </p:cNvSpPr>
          <p:nvPr/>
        </p:nvSpPr>
        <p:spPr bwMode="auto">
          <a:xfrm>
            <a:off x="4521200" y="2274888"/>
            <a:ext cx="40132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0066" name="Line 34">
            <a:extLst>
              <a:ext uri="{FF2B5EF4-FFF2-40B4-BE49-F238E27FC236}">
                <a16:creationId xmlns:a16="http://schemas.microsoft.com/office/drawing/2014/main" id="{D7840110-78B5-47A2-AB61-69E2F373A8FA}"/>
              </a:ext>
            </a:extLst>
          </p:cNvPr>
          <p:cNvSpPr>
            <a:spLocks noChangeShapeType="1"/>
          </p:cNvSpPr>
          <p:nvPr/>
        </p:nvSpPr>
        <p:spPr bwMode="auto">
          <a:xfrm flipV="1">
            <a:off x="358775" y="1920875"/>
            <a:ext cx="8124825" cy="14986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TextBox 22">
            <a:extLst>
              <a:ext uri="{FF2B5EF4-FFF2-40B4-BE49-F238E27FC236}">
                <a16:creationId xmlns:a16="http://schemas.microsoft.com/office/drawing/2014/main" id="{2D964047-C511-4051-9510-2358B8DF9A5D}"/>
              </a:ext>
            </a:extLst>
          </p:cNvPr>
          <p:cNvSpPr txBox="1">
            <a:spLocks noChangeArrowheads="1"/>
          </p:cNvSpPr>
          <p:nvPr/>
        </p:nvSpPr>
        <p:spPr bwMode="auto">
          <a:xfrm>
            <a:off x="2355850" y="2611438"/>
            <a:ext cx="706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sp>
        <p:nvSpPr>
          <p:cNvPr id="29" name="TextBox 20">
            <a:extLst>
              <a:ext uri="{FF2B5EF4-FFF2-40B4-BE49-F238E27FC236}">
                <a16:creationId xmlns:a16="http://schemas.microsoft.com/office/drawing/2014/main" id="{0F25403D-B3C2-40FB-84BA-BD5A12ABAEE2}"/>
              </a:ext>
            </a:extLst>
          </p:cNvPr>
          <p:cNvSpPr txBox="1">
            <a:spLocks noChangeArrowheads="1"/>
          </p:cNvSpPr>
          <p:nvPr/>
        </p:nvSpPr>
        <p:spPr bwMode="auto">
          <a:xfrm>
            <a:off x="6075363" y="2611438"/>
            <a:ext cx="58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pic>
        <p:nvPicPr>
          <p:cNvPr id="35" name="LINED 25" descr="dotted line slide 13.png">
            <a:extLst>
              <a:ext uri="{FF2B5EF4-FFF2-40B4-BE49-F238E27FC236}">
                <a16:creationId xmlns:a16="http://schemas.microsoft.com/office/drawing/2014/main" id="{CC428EF6-4870-4D7B-86AF-D3BF3AD247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650" y="2636838"/>
            <a:ext cx="8435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766E4212-A8A4-4E5C-A94F-EA9FB6F86799}"/>
              </a:ext>
            </a:extLst>
          </p:cNvPr>
          <p:cNvSpPr txBox="1">
            <a:spLocks noChangeArrowheads="1"/>
          </p:cNvSpPr>
          <p:nvPr/>
        </p:nvSpPr>
        <p:spPr bwMode="auto">
          <a:xfrm>
            <a:off x="6716713" y="1482725"/>
            <a:ext cx="2260600"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The focal points are one focal length from the </a:t>
            </a:r>
            <a:r>
              <a:rPr lang="en-GB" altLang="en-US" dirty="0" err="1"/>
              <a:t>center</a:t>
            </a:r>
            <a:r>
              <a:rPr lang="en-GB" altLang="en-US" dirty="0"/>
              <a:t> of the lens.</a:t>
            </a:r>
          </a:p>
        </p:txBody>
      </p:sp>
      <p:pic>
        <p:nvPicPr>
          <p:cNvPr id="34" name="Picture 19">
            <a:hlinkClick r:id="" action="ppaction://hlinkshowjump?jump=nextslide"/>
            <a:extLst>
              <a:ext uri="{FF2B5EF4-FFF2-40B4-BE49-F238E27FC236}">
                <a16:creationId xmlns:a16="http://schemas.microsoft.com/office/drawing/2014/main" id="{747C681F-A5FF-462D-B7C4-CEDBB1BAE5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35">
            <a:extLst>
              <a:ext uri="{FF2B5EF4-FFF2-40B4-BE49-F238E27FC236}">
                <a16:creationId xmlns:a16="http://schemas.microsoft.com/office/drawing/2014/main" id="{C154A10F-E718-43B1-9469-9D9691B7AE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0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00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00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004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000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00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00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005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0045"/>
                                        </p:tgtEl>
                                        <p:attrNameLst>
                                          <p:attrName>style.visibility</p:attrName>
                                        </p:attrNameLst>
                                      </p:cBhvr>
                                      <p:to>
                                        <p:strVal val="visible"/>
                                      </p:to>
                                    </p:set>
                                  </p:childTnLst>
                                </p:cTn>
                              </p:par>
                            </p:childTnLst>
                          </p:cTn>
                        </p:par>
                        <p:par>
                          <p:cTn id="49" fill="hold" nodeType="afterGroup">
                            <p:stCondLst>
                              <p:cond delay="0"/>
                            </p:stCondLst>
                            <p:childTnLst>
                              <p:par>
                                <p:cTn id="50" presetID="22" presetClass="entr" presetSubtype="8" fill="hold" nodeType="afterEffect">
                                  <p:stCondLst>
                                    <p:cond delay="0"/>
                                  </p:stCondLst>
                                  <p:childTnLst>
                                    <p:set>
                                      <p:cBhvr>
                                        <p:cTn id="51" dur="1" fill="hold">
                                          <p:stCondLst>
                                            <p:cond delay="0"/>
                                          </p:stCondLst>
                                        </p:cTn>
                                        <p:tgtEl>
                                          <p:spTgt spid="300062"/>
                                        </p:tgtEl>
                                        <p:attrNameLst>
                                          <p:attrName>style.visibility</p:attrName>
                                        </p:attrNameLst>
                                      </p:cBhvr>
                                      <p:to>
                                        <p:strVal val="visible"/>
                                      </p:to>
                                    </p:set>
                                    <p:animEffect transition="in" filter="wipe(left)">
                                      <p:cBhvr>
                                        <p:cTn id="52" dur="500"/>
                                        <p:tgtEl>
                                          <p:spTgt spid="30006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0046"/>
                                        </p:tgtEl>
                                        <p:attrNameLst>
                                          <p:attrName>style.visibility</p:attrName>
                                        </p:attrNameLst>
                                      </p:cBhvr>
                                      <p:to>
                                        <p:strVal val="visible"/>
                                      </p:to>
                                    </p:set>
                                  </p:childTnLst>
                                </p:cTn>
                              </p:par>
                            </p:childTnLst>
                          </p:cTn>
                        </p:par>
                        <p:par>
                          <p:cTn id="57" fill="hold" nodeType="afterGroup">
                            <p:stCondLst>
                              <p:cond delay="0"/>
                            </p:stCondLst>
                            <p:childTnLst>
                              <p:par>
                                <p:cTn id="58" presetID="22" presetClass="entr" presetSubtype="8" fill="hold" nodeType="afterEffect">
                                  <p:stCondLst>
                                    <p:cond delay="0"/>
                                  </p:stCondLst>
                                  <p:childTnLst>
                                    <p:set>
                                      <p:cBhvr>
                                        <p:cTn id="59" dur="1" fill="hold">
                                          <p:stCondLst>
                                            <p:cond delay="0"/>
                                          </p:stCondLst>
                                        </p:cTn>
                                        <p:tgtEl>
                                          <p:spTgt spid="300063"/>
                                        </p:tgtEl>
                                        <p:attrNameLst>
                                          <p:attrName>style.visibility</p:attrName>
                                        </p:attrNameLst>
                                      </p:cBhvr>
                                      <p:to>
                                        <p:strVal val="visible"/>
                                      </p:to>
                                    </p:set>
                                    <p:animEffect transition="in" filter="wipe(left)">
                                      <p:cBhvr>
                                        <p:cTn id="60" dur="500"/>
                                        <p:tgtEl>
                                          <p:spTgt spid="30006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0048"/>
                                        </p:tgtEl>
                                        <p:attrNameLst>
                                          <p:attrName>style.visibility</p:attrName>
                                        </p:attrNameLst>
                                      </p:cBhvr>
                                      <p:to>
                                        <p:strVal val="visible"/>
                                      </p:to>
                                    </p:set>
                                  </p:childTnLst>
                                </p:cTn>
                              </p:par>
                            </p:childTnLst>
                          </p:cTn>
                        </p:par>
                        <p:par>
                          <p:cTn id="65" fill="hold" nodeType="afterGroup">
                            <p:stCondLst>
                              <p:cond delay="0"/>
                            </p:stCondLst>
                            <p:childTnLst>
                              <p:par>
                                <p:cTn id="66" presetID="22" presetClass="entr" presetSubtype="8" fill="hold" nodeType="afterEffect">
                                  <p:stCondLst>
                                    <p:cond delay="0"/>
                                  </p:stCondLst>
                                  <p:childTnLst>
                                    <p:set>
                                      <p:cBhvr>
                                        <p:cTn id="67" dur="1" fill="hold">
                                          <p:stCondLst>
                                            <p:cond delay="0"/>
                                          </p:stCondLst>
                                        </p:cTn>
                                        <p:tgtEl>
                                          <p:spTgt spid="300064"/>
                                        </p:tgtEl>
                                        <p:attrNameLst>
                                          <p:attrName>style.visibility</p:attrName>
                                        </p:attrNameLst>
                                      </p:cBhvr>
                                      <p:to>
                                        <p:strVal val="visible"/>
                                      </p:to>
                                    </p:set>
                                    <p:animEffect transition="in" filter="wipe(left)">
                                      <p:cBhvr>
                                        <p:cTn id="68" dur="500"/>
                                        <p:tgtEl>
                                          <p:spTgt spid="30006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0047"/>
                                        </p:tgtEl>
                                        <p:attrNameLst>
                                          <p:attrName>style.visibility</p:attrName>
                                        </p:attrNameLst>
                                      </p:cBhvr>
                                      <p:to>
                                        <p:strVal val="visible"/>
                                      </p:to>
                                    </p:set>
                                  </p:childTnLst>
                                </p:cTn>
                              </p:par>
                            </p:childTnLst>
                          </p:cTn>
                        </p:par>
                        <p:par>
                          <p:cTn id="73" fill="hold" nodeType="afterGroup">
                            <p:stCondLst>
                              <p:cond delay="0"/>
                            </p:stCondLst>
                            <p:childTnLst>
                              <p:par>
                                <p:cTn id="74" presetID="22" presetClass="entr" presetSubtype="8" fill="hold" nodeType="afterEffect">
                                  <p:stCondLst>
                                    <p:cond delay="0"/>
                                  </p:stCondLst>
                                  <p:childTnLst>
                                    <p:set>
                                      <p:cBhvr>
                                        <p:cTn id="75" dur="1" fill="hold">
                                          <p:stCondLst>
                                            <p:cond delay="0"/>
                                          </p:stCondLst>
                                        </p:cTn>
                                        <p:tgtEl>
                                          <p:spTgt spid="300065"/>
                                        </p:tgtEl>
                                        <p:attrNameLst>
                                          <p:attrName>style.visibility</p:attrName>
                                        </p:attrNameLst>
                                      </p:cBhvr>
                                      <p:to>
                                        <p:strVal val="visible"/>
                                      </p:to>
                                    </p:set>
                                    <p:animEffect transition="in" filter="wipe(left)">
                                      <p:cBhvr>
                                        <p:cTn id="76" dur="500"/>
                                        <p:tgtEl>
                                          <p:spTgt spid="30006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0049"/>
                                        </p:tgtEl>
                                        <p:attrNameLst>
                                          <p:attrName>style.visibility</p:attrName>
                                        </p:attrNameLst>
                                      </p:cBhvr>
                                      <p:to>
                                        <p:strVal val="visible"/>
                                      </p:to>
                                    </p:set>
                                  </p:childTnLst>
                                </p:cTn>
                              </p:par>
                            </p:childTnLst>
                          </p:cTn>
                        </p:par>
                        <p:par>
                          <p:cTn id="81" fill="hold" nodeType="afterGroup">
                            <p:stCondLst>
                              <p:cond delay="0"/>
                            </p:stCondLst>
                            <p:childTnLst>
                              <p:par>
                                <p:cTn id="82" presetID="22" presetClass="entr" presetSubtype="8" fill="hold" nodeType="afterEffect">
                                  <p:stCondLst>
                                    <p:cond delay="0"/>
                                  </p:stCondLst>
                                  <p:childTnLst>
                                    <p:set>
                                      <p:cBhvr>
                                        <p:cTn id="83" dur="1" fill="hold">
                                          <p:stCondLst>
                                            <p:cond delay="0"/>
                                          </p:stCondLst>
                                        </p:cTn>
                                        <p:tgtEl>
                                          <p:spTgt spid="300066"/>
                                        </p:tgtEl>
                                        <p:attrNameLst>
                                          <p:attrName>style.visibility</p:attrName>
                                        </p:attrNameLst>
                                      </p:cBhvr>
                                      <p:to>
                                        <p:strVal val="visible"/>
                                      </p:to>
                                    </p:set>
                                    <p:animEffect transition="in" filter="wipe(left)">
                                      <p:cBhvr>
                                        <p:cTn id="84" dur="500"/>
                                        <p:tgtEl>
                                          <p:spTgt spid="300066"/>
                                        </p:tgtEl>
                                      </p:cBhvr>
                                    </p:animEffect>
                                  </p:childTnLst>
                                </p:cTn>
                              </p:par>
                            </p:childTnLst>
                          </p:cTn>
                        </p:par>
                        <p:par>
                          <p:cTn id="85" fill="hold" nodeType="afterGroup">
                            <p:stCondLst>
                              <p:cond delay="500"/>
                            </p:stCondLst>
                            <p:childTnLst>
                              <p:par>
                                <p:cTn id="86" presetID="1" presetClass="entr" presetSubtype="0" fill="hold" grpId="0" nodeType="afterEffect">
                                  <p:stCondLst>
                                    <p:cond delay="0"/>
                                  </p:stCondLst>
                                  <p:childTnLst>
                                    <p:set>
                                      <p:cBhvr>
                                        <p:cTn id="87" dur="1" fill="hold">
                                          <p:stCondLst>
                                            <p:cond delay="0"/>
                                          </p:stCondLst>
                                        </p:cTn>
                                        <p:tgtEl>
                                          <p:spTgt spid="30005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00043" grpId="0"/>
      <p:bldP spid="300044" grpId="0"/>
      <p:bldP spid="300045" grpId="0"/>
      <p:bldP spid="300046" grpId="0"/>
      <p:bldP spid="300047" grpId="0"/>
      <p:bldP spid="300048" grpId="0"/>
      <p:bldP spid="300049" grpId="0"/>
      <p:bldP spid="300050" grpId="0"/>
      <p:bldP spid="33" grpId="0" animBg="1"/>
      <p:bldP spid="33" grpId="1" animBg="1"/>
      <p:bldP spid="300060" grpId="0" animBg="1"/>
      <p:bldP spid="300061" grpId="0" animBg="1"/>
      <p:bldP spid="28" grpId="0"/>
      <p:bldP spid="29" grpId="0"/>
      <p:bldP spid="32" grpId="0" animBg="1"/>
      <p:bldP spid="3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C2F286-5093-4D74-BA1D-B069C2C3D063}"/>
              </a:ext>
            </a:extLst>
          </p:cNvPr>
          <p:cNvSpPr>
            <a:spLocks noGrp="1"/>
          </p:cNvSpPr>
          <p:nvPr>
            <p:ph type="title"/>
          </p:nvPr>
        </p:nvSpPr>
        <p:spPr/>
        <p:txBody>
          <a:bodyPr/>
          <a:lstStyle/>
          <a:p>
            <a:r>
              <a:rPr lang="en-GB" altLang="en-US"/>
              <a:t>Constructing ray diagrams (1)</a:t>
            </a:r>
          </a:p>
        </p:txBody>
      </p:sp>
      <p:pic>
        <p:nvPicPr>
          <p:cNvPr id="29700" name="Picture 14" descr="lenses_ray_diagram_real_magnified_partn-6.png">
            <a:extLst>
              <a:ext uri="{FF2B5EF4-FFF2-40B4-BE49-F238E27FC236}">
                <a16:creationId xmlns:a16="http://schemas.microsoft.com/office/drawing/2014/main" id="{C7626D86-39B6-4CEC-B43A-DD5E4B9DAD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56E734AD-B472-42FE-9227-3D49ACE780B0}"/>
              </a:ext>
            </a:extLst>
          </p:cNvPr>
          <p:cNvSpPr>
            <a:spLocks noChangeArrowheads="1"/>
          </p:cNvSpPr>
          <p:nvPr/>
        </p:nvSpPr>
        <p:spPr bwMode="auto">
          <a:xfrm>
            <a:off x="1044575" y="1260475"/>
            <a:ext cx="7054850" cy="43386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6" name="Picture 15" descr="lenses_ray_diagram_real_magnified_partn-5.png">
            <a:extLst>
              <a:ext uri="{FF2B5EF4-FFF2-40B4-BE49-F238E27FC236}">
                <a16:creationId xmlns:a16="http://schemas.microsoft.com/office/drawing/2014/main" id="{7C07D104-F48A-454D-A465-538AB1EC77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7FE3A94C-8576-4C67-BC0E-7786572A71B4}"/>
              </a:ext>
            </a:extLst>
          </p:cNvPr>
          <p:cNvSpPr>
            <a:spLocks noChangeArrowheads="1"/>
          </p:cNvSpPr>
          <p:nvPr/>
        </p:nvSpPr>
        <p:spPr bwMode="auto">
          <a:xfrm>
            <a:off x="1135063" y="1477963"/>
            <a:ext cx="6873875" cy="3902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8" name="Picture 17" descr="lenses_ray_diagram_real_magnified_partn-4.png">
            <a:extLst>
              <a:ext uri="{FF2B5EF4-FFF2-40B4-BE49-F238E27FC236}">
                <a16:creationId xmlns:a16="http://schemas.microsoft.com/office/drawing/2014/main" id="{9FE91F56-215B-45A8-A02D-97318E294A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C9B5C05A-DBB9-477F-9D6F-49781051168F}"/>
              </a:ext>
            </a:extLst>
          </p:cNvPr>
          <p:cNvSpPr>
            <a:spLocks noChangeArrowheads="1"/>
          </p:cNvSpPr>
          <p:nvPr/>
        </p:nvSpPr>
        <p:spPr bwMode="auto">
          <a:xfrm>
            <a:off x="4217988" y="1733550"/>
            <a:ext cx="4570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Start by drawing a ray that is </a:t>
            </a:r>
            <a:r>
              <a:rPr lang="en-GB" altLang="en-US" b="1" dirty="0">
                <a:solidFill>
                  <a:srgbClr val="286DA6"/>
                </a:solidFill>
              </a:rPr>
              <a:t>parallel</a:t>
            </a:r>
            <a:r>
              <a:rPr lang="en-GB" altLang="en-US" dirty="0"/>
              <a:t> to the principal axis from the top of the object. </a:t>
            </a:r>
          </a:p>
        </p:txBody>
      </p:sp>
      <p:sp>
        <p:nvSpPr>
          <p:cNvPr id="20" name="Rectangle 19">
            <a:extLst>
              <a:ext uri="{FF2B5EF4-FFF2-40B4-BE49-F238E27FC236}">
                <a16:creationId xmlns:a16="http://schemas.microsoft.com/office/drawing/2014/main" id="{875F4552-37B9-4833-9DD1-BCCF01C86604}"/>
              </a:ext>
            </a:extLst>
          </p:cNvPr>
          <p:cNvSpPr/>
          <p:nvPr/>
        </p:nvSpPr>
        <p:spPr bwMode="auto">
          <a:xfrm>
            <a:off x="357188" y="823913"/>
            <a:ext cx="7974012" cy="835025"/>
          </a:xfrm>
          <a:prstGeom prst="rect">
            <a:avLst/>
          </a:prstGeom>
          <a:solidFill>
            <a:srgbClr val="BEDAF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GB">
              <a:solidFill>
                <a:srgbClr val="000066"/>
              </a:solidFill>
            </a:endParaRPr>
          </a:p>
        </p:txBody>
      </p:sp>
      <p:sp>
        <p:nvSpPr>
          <p:cNvPr id="17" name="Rectangle 16">
            <a:extLst>
              <a:ext uri="{FF2B5EF4-FFF2-40B4-BE49-F238E27FC236}">
                <a16:creationId xmlns:a16="http://schemas.microsoft.com/office/drawing/2014/main" id="{0AE40F96-09EA-4FBD-8347-01D847FCCC0C}"/>
              </a:ext>
            </a:extLst>
          </p:cNvPr>
          <p:cNvSpPr>
            <a:spLocks noChangeArrowheads="1"/>
          </p:cNvSpPr>
          <p:nvPr/>
        </p:nvSpPr>
        <p:spPr bwMode="auto">
          <a:xfrm>
            <a:off x="357188" y="5322888"/>
            <a:ext cx="8431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Any ray that impacts the lens parallel to its principal axis </a:t>
            </a:r>
            <a:r>
              <a:rPr lang="en-GB" altLang="en-US" b="1" dirty="0"/>
              <a:t>must be</a:t>
            </a:r>
            <a:r>
              <a:rPr lang="en-GB" altLang="en-US" dirty="0"/>
              <a:t> refracted through the focal point of the lens.</a:t>
            </a:r>
          </a:p>
        </p:txBody>
      </p:sp>
      <p:sp>
        <p:nvSpPr>
          <p:cNvPr id="29708" name="TextBox 13">
            <a:extLst>
              <a:ext uri="{FF2B5EF4-FFF2-40B4-BE49-F238E27FC236}">
                <a16:creationId xmlns:a16="http://schemas.microsoft.com/office/drawing/2014/main" id="{6843714C-31D2-42F9-8D39-F9DCC6151704}"/>
              </a:ext>
            </a:extLst>
          </p:cNvPr>
          <p:cNvSpPr txBox="1">
            <a:spLocks noChangeArrowheads="1"/>
          </p:cNvSpPr>
          <p:nvPr/>
        </p:nvSpPr>
        <p:spPr bwMode="auto">
          <a:xfrm>
            <a:off x="357188" y="823913"/>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Complete this ray diagram for light passing from an object through a </a:t>
            </a:r>
            <a:r>
              <a:rPr lang="en-GB" altLang="en-US" b="1" dirty="0">
                <a:solidFill>
                  <a:srgbClr val="010066"/>
                </a:solidFill>
              </a:rPr>
              <a:t>convex </a:t>
            </a:r>
            <a:r>
              <a:rPr lang="en-GB" altLang="en-US" dirty="0">
                <a:solidFill>
                  <a:srgbClr val="010066"/>
                </a:solidFill>
              </a:rPr>
              <a:t>lens</a:t>
            </a:r>
            <a:r>
              <a:rPr lang="en-GB" altLang="en-US" dirty="0"/>
              <a:t>.</a:t>
            </a:r>
          </a:p>
        </p:txBody>
      </p:sp>
      <p:sp>
        <p:nvSpPr>
          <p:cNvPr id="29709" name="TextBox 21">
            <a:extLst>
              <a:ext uri="{FF2B5EF4-FFF2-40B4-BE49-F238E27FC236}">
                <a16:creationId xmlns:a16="http://schemas.microsoft.com/office/drawing/2014/main" id="{2BF2AD71-E483-459A-A0D4-9F87DBAC532F}"/>
              </a:ext>
            </a:extLst>
          </p:cNvPr>
          <p:cNvSpPr txBox="1">
            <a:spLocks noChangeArrowheads="1"/>
          </p:cNvSpPr>
          <p:nvPr/>
        </p:nvSpPr>
        <p:spPr bwMode="auto">
          <a:xfrm>
            <a:off x="1682750" y="3430588"/>
            <a:ext cx="706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2F</a:t>
            </a:r>
          </a:p>
        </p:txBody>
      </p:sp>
      <p:sp>
        <p:nvSpPr>
          <p:cNvPr id="29710" name="TextBox 22">
            <a:extLst>
              <a:ext uri="{FF2B5EF4-FFF2-40B4-BE49-F238E27FC236}">
                <a16:creationId xmlns:a16="http://schemas.microsoft.com/office/drawing/2014/main" id="{9829415A-8F65-4E58-9450-3CF61A911C03}"/>
              </a:ext>
            </a:extLst>
          </p:cNvPr>
          <p:cNvSpPr txBox="1">
            <a:spLocks noChangeArrowheads="1"/>
          </p:cNvSpPr>
          <p:nvPr/>
        </p:nvSpPr>
        <p:spPr bwMode="auto">
          <a:xfrm>
            <a:off x="2513013" y="3430588"/>
            <a:ext cx="706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sp>
        <p:nvSpPr>
          <p:cNvPr id="29711" name="TextBox 20">
            <a:extLst>
              <a:ext uri="{FF2B5EF4-FFF2-40B4-BE49-F238E27FC236}">
                <a16:creationId xmlns:a16="http://schemas.microsoft.com/office/drawing/2014/main" id="{B25DA61F-E137-486A-AE51-7574929AE8A4}"/>
              </a:ext>
            </a:extLst>
          </p:cNvPr>
          <p:cNvSpPr txBox="1">
            <a:spLocks noChangeArrowheads="1"/>
          </p:cNvSpPr>
          <p:nvPr/>
        </p:nvSpPr>
        <p:spPr bwMode="auto">
          <a:xfrm>
            <a:off x="4325938" y="3430588"/>
            <a:ext cx="58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pic>
        <p:nvPicPr>
          <p:cNvPr id="19" name="Picture 19">
            <a:hlinkClick r:id="" action="ppaction://hlinkshowjump?jump=nextslide"/>
            <a:extLst>
              <a:ext uri="{FF2B5EF4-FFF2-40B4-BE49-F238E27FC236}">
                <a16:creationId xmlns:a16="http://schemas.microsoft.com/office/drawing/2014/main" id="{F2826FD3-01A3-4998-81CE-0F30734811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21">
            <a:extLst>
              <a:ext uri="{FF2B5EF4-FFF2-40B4-BE49-F238E27FC236}">
                <a16:creationId xmlns:a16="http://schemas.microsoft.com/office/drawing/2014/main" id="{C35B8A5A-0838-4D62-A816-5B3C5E344FC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7752C07-BEF0-46FB-8B43-37695E71230F}"/>
              </a:ext>
            </a:extLst>
          </p:cNvPr>
          <p:cNvSpPr>
            <a:spLocks noGrp="1"/>
          </p:cNvSpPr>
          <p:nvPr>
            <p:ph type="title"/>
          </p:nvPr>
        </p:nvSpPr>
        <p:spPr/>
        <p:txBody>
          <a:bodyPr/>
          <a:lstStyle/>
          <a:p>
            <a:r>
              <a:rPr lang="en-GB" altLang="en-US"/>
              <a:t>Constructing ray diagrams (2)</a:t>
            </a:r>
          </a:p>
        </p:txBody>
      </p:sp>
      <p:pic>
        <p:nvPicPr>
          <p:cNvPr id="30724" name="Picture 20" descr="lenses_ray_diagram_real_magnified_partn-4.png">
            <a:extLst>
              <a:ext uri="{FF2B5EF4-FFF2-40B4-BE49-F238E27FC236}">
                <a16:creationId xmlns:a16="http://schemas.microsoft.com/office/drawing/2014/main" id="{EDB0587D-A918-40C6-A02F-4FE2B466E5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C25187E0-D42B-4DF6-84F4-47671C7372F5}"/>
              </a:ext>
            </a:extLst>
          </p:cNvPr>
          <p:cNvSpPr>
            <a:spLocks noChangeArrowheads="1"/>
          </p:cNvSpPr>
          <p:nvPr/>
        </p:nvSpPr>
        <p:spPr bwMode="auto">
          <a:xfrm>
            <a:off x="1284288" y="1573213"/>
            <a:ext cx="6575425" cy="37115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23" name="Picture 22" descr="lenses_ray_diagram_real_magnified_partn-3.png">
            <a:extLst>
              <a:ext uri="{FF2B5EF4-FFF2-40B4-BE49-F238E27FC236}">
                <a16:creationId xmlns:a16="http://schemas.microsoft.com/office/drawing/2014/main" id="{89CBAAC0-6606-4D6A-9294-DCBE649A4D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6F89ACC4-E996-4BEB-AC44-FDE2C86C864F}"/>
              </a:ext>
            </a:extLst>
          </p:cNvPr>
          <p:cNvSpPr txBox="1">
            <a:spLocks noChangeArrowheads="1"/>
          </p:cNvSpPr>
          <p:nvPr/>
        </p:nvSpPr>
        <p:spPr bwMode="auto">
          <a:xfrm>
            <a:off x="4267200" y="1798638"/>
            <a:ext cx="4197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Secondly, draw a ray from the top of the object through the </a:t>
            </a:r>
            <a:r>
              <a:rPr lang="en-GB" altLang="en-US" dirty="0" err="1"/>
              <a:t>center</a:t>
            </a:r>
            <a:r>
              <a:rPr lang="en-GB" altLang="en-US" dirty="0"/>
              <a:t> of the lens. </a:t>
            </a:r>
          </a:p>
        </p:txBody>
      </p:sp>
      <p:sp>
        <p:nvSpPr>
          <p:cNvPr id="14" name="Rectangle 13">
            <a:extLst>
              <a:ext uri="{FF2B5EF4-FFF2-40B4-BE49-F238E27FC236}">
                <a16:creationId xmlns:a16="http://schemas.microsoft.com/office/drawing/2014/main" id="{29C46BCC-370B-4148-93E2-5FB135F8533B}"/>
              </a:ext>
            </a:extLst>
          </p:cNvPr>
          <p:cNvSpPr/>
          <p:nvPr/>
        </p:nvSpPr>
        <p:spPr bwMode="auto">
          <a:xfrm>
            <a:off x="357188" y="823913"/>
            <a:ext cx="7974012" cy="835025"/>
          </a:xfrm>
          <a:prstGeom prst="rect">
            <a:avLst/>
          </a:prstGeom>
          <a:solidFill>
            <a:srgbClr val="BEDAF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GB">
              <a:solidFill>
                <a:srgbClr val="000066"/>
              </a:solidFill>
            </a:endParaRPr>
          </a:p>
        </p:txBody>
      </p:sp>
      <p:sp>
        <p:nvSpPr>
          <p:cNvPr id="30729" name="TextBox 13">
            <a:extLst>
              <a:ext uri="{FF2B5EF4-FFF2-40B4-BE49-F238E27FC236}">
                <a16:creationId xmlns:a16="http://schemas.microsoft.com/office/drawing/2014/main" id="{5BAD9E0F-C814-45B3-85D7-D09DD754B674}"/>
              </a:ext>
            </a:extLst>
          </p:cNvPr>
          <p:cNvSpPr txBox="1">
            <a:spLocks noChangeArrowheads="1"/>
          </p:cNvSpPr>
          <p:nvPr/>
        </p:nvSpPr>
        <p:spPr bwMode="auto">
          <a:xfrm>
            <a:off x="357188" y="823913"/>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Complete this ray diagram for light passing from an object through a </a:t>
            </a:r>
            <a:r>
              <a:rPr lang="en-GB" altLang="en-US" b="1" dirty="0">
                <a:solidFill>
                  <a:srgbClr val="010066"/>
                </a:solidFill>
              </a:rPr>
              <a:t>convex </a:t>
            </a:r>
            <a:r>
              <a:rPr lang="en-GB" altLang="en-US" dirty="0">
                <a:solidFill>
                  <a:srgbClr val="010066"/>
                </a:solidFill>
              </a:rPr>
              <a:t>lens</a:t>
            </a:r>
            <a:r>
              <a:rPr lang="en-GB" altLang="en-US" dirty="0"/>
              <a:t>.</a:t>
            </a:r>
          </a:p>
        </p:txBody>
      </p:sp>
      <p:sp>
        <p:nvSpPr>
          <p:cNvPr id="15" name="Rectangle 14">
            <a:extLst>
              <a:ext uri="{FF2B5EF4-FFF2-40B4-BE49-F238E27FC236}">
                <a16:creationId xmlns:a16="http://schemas.microsoft.com/office/drawing/2014/main" id="{77C20899-8BFB-4C4F-9483-75EA9A604C65}"/>
              </a:ext>
            </a:extLst>
          </p:cNvPr>
          <p:cNvSpPr>
            <a:spLocks noChangeArrowheads="1"/>
          </p:cNvSpPr>
          <p:nvPr/>
        </p:nvSpPr>
        <p:spPr bwMode="auto">
          <a:xfrm>
            <a:off x="357188" y="5227638"/>
            <a:ext cx="8431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Any ray that passes through the exact </a:t>
            </a:r>
            <a:r>
              <a:rPr lang="en-GB" altLang="en-US" dirty="0" err="1"/>
              <a:t>center</a:t>
            </a:r>
            <a:r>
              <a:rPr lang="en-GB" altLang="en-US" dirty="0"/>
              <a:t> of the lens will not be refracted; its direction will not change.</a:t>
            </a:r>
          </a:p>
        </p:txBody>
      </p:sp>
      <p:sp>
        <p:nvSpPr>
          <p:cNvPr id="30731" name="TextBox 21">
            <a:extLst>
              <a:ext uri="{FF2B5EF4-FFF2-40B4-BE49-F238E27FC236}">
                <a16:creationId xmlns:a16="http://schemas.microsoft.com/office/drawing/2014/main" id="{7AF5E822-32F6-4F84-89EA-088572DC9BFE}"/>
              </a:ext>
            </a:extLst>
          </p:cNvPr>
          <p:cNvSpPr txBox="1">
            <a:spLocks noChangeArrowheads="1"/>
          </p:cNvSpPr>
          <p:nvPr/>
        </p:nvSpPr>
        <p:spPr bwMode="auto">
          <a:xfrm>
            <a:off x="1682750" y="3430588"/>
            <a:ext cx="706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2F</a:t>
            </a:r>
          </a:p>
        </p:txBody>
      </p:sp>
      <p:sp>
        <p:nvSpPr>
          <p:cNvPr id="30732" name="TextBox 22">
            <a:extLst>
              <a:ext uri="{FF2B5EF4-FFF2-40B4-BE49-F238E27FC236}">
                <a16:creationId xmlns:a16="http://schemas.microsoft.com/office/drawing/2014/main" id="{87BE5A68-1FAA-4731-911F-868B19551FA3}"/>
              </a:ext>
            </a:extLst>
          </p:cNvPr>
          <p:cNvSpPr txBox="1">
            <a:spLocks noChangeArrowheads="1"/>
          </p:cNvSpPr>
          <p:nvPr/>
        </p:nvSpPr>
        <p:spPr bwMode="auto">
          <a:xfrm>
            <a:off x="2513013" y="3430588"/>
            <a:ext cx="706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sp>
        <p:nvSpPr>
          <p:cNvPr id="30733" name="TextBox 20">
            <a:extLst>
              <a:ext uri="{FF2B5EF4-FFF2-40B4-BE49-F238E27FC236}">
                <a16:creationId xmlns:a16="http://schemas.microsoft.com/office/drawing/2014/main" id="{49B70A64-2D97-4727-9E7F-BEE9F4C62BB7}"/>
              </a:ext>
            </a:extLst>
          </p:cNvPr>
          <p:cNvSpPr txBox="1">
            <a:spLocks noChangeArrowheads="1"/>
          </p:cNvSpPr>
          <p:nvPr/>
        </p:nvSpPr>
        <p:spPr bwMode="auto">
          <a:xfrm>
            <a:off x="4325938" y="3430588"/>
            <a:ext cx="58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pic>
        <p:nvPicPr>
          <p:cNvPr id="16" name="Picture 19">
            <a:hlinkClick r:id="" action="ppaction://hlinkshowjump?jump=nextslide"/>
            <a:extLst>
              <a:ext uri="{FF2B5EF4-FFF2-40B4-BE49-F238E27FC236}">
                <a16:creationId xmlns:a16="http://schemas.microsoft.com/office/drawing/2014/main" id="{961AD630-2B8A-4EAD-85E3-86C4A775EC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57DDCA45-1C40-4F1B-BE44-9BAD8DFBB82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1EAB009-CF57-4197-95E4-596EF654A938}"/>
              </a:ext>
            </a:extLst>
          </p:cNvPr>
          <p:cNvSpPr>
            <a:spLocks noGrp="1"/>
          </p:cNvSpPr>
          <p:nvPr>
            <p:ph type="title"/>
          </p:nvPr>
        </p:nvSpPr>
        <p:spPr/>
        <p:txBody>
          <a:bodyPr/>
          <a:lstStyle/>
          <a:p>
            <a:r>
              <a:rPr lang="en-GB" altLang="en-US"/>
              <a:t>Constructing ray diagrams (3)</a:t>
            </a:r>
          </a:p>
        </p:txBody>
      </p:sp>
      <p:pic>
        <p:nvPicPr>
          <p:cNvPr id="31748" name="Picture 33" descr="lenses_ray_diagram_real_magnified_partn-3.png">
            <a:extLst>
              <a:ext uri="{FF2B5EF4-FFF2-40B4-BE49-F238E27FC236}">
                <a16:creationId xmlns:a16="http://schemas.microsoft.com/office/drawing/2014/main" id="{B4C9BFE9-72A3-49D9-94E8-7C1314C984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08DFD1A4-DEE7-41CD-AD57-021272229C5F}"/>
              </a:ext>
            </a:extLst>
          </p:cNvPr>
          <p:cNvSpPr>
            <a:spLocks noChangeArrowheads="1"/>
          </p:cNvSpPr>
          <p:nvPr/>
        </p:nvSpPr>
        <p:spPr bwMode="auto">
          <a:xfrm>
            <a:off x="1331913" y="1449388"/>
            <a:ext cx="6480175" cy="39592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7" name="Picture 16" descr="lenses_ray_diagram_real_magnified_partn-2.png">
            <a:extLst>
              <a:ext uri="{FF2B5EF4-FFF2-40B4-BE49-F238E27FC236}">
                <a16:creationId xmlns:a16="http://schemas.microsoft.com/office/drawing/2014/main" id="{9B81DAEF-D582-474A-86DD-C6405E9DE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A2568216-C6F0-4C47-B1A6-3FBD0E365D3F}"/>
              </a:ext>
            </a:extLst>
          </p:cNvPr>
          <p:cNvSpPr>
            <a:spLocks noChangeArrowheads="1"/>
          </p:cNvSpPr>
          <p:nvPr/>
        </p:nvSpPr>
        <p:spPr bwMode="auto">
          <a:xfrm>
            <a:off x="1447800" y="1627188"/>
            <a:ext cx="6249988" cy="36036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22" name="Picture 21" descr="lenses_ray_diagram_real_magnified_partn-1.png">
            <a:extLst>
              <a:ext uri="{FF2B5EF4-FFF2-40B4-BE49-F238E27FC236}">
                <a16:creationId xmlns:a16="http://schemas.microsoft.com/office/drawing/2014/main" id="{9D9008F2-FE5C-414B-A182-77A9A035F9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14500"/>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1EDA283-D774-44D0-B5A4-9C90B7B6547D}"/>
              </a:ext>
            </a:extLst>
          </p:cNvPr>
          <p:cNvSpPr txBox="1">
            <a:spLocks noChangeArrowheads="1"/>
          </p:cNvSpPr>
          <p:nvPr/>
        </p:nvSpPr>
        <p:spPr bwMode="auto">
          <a:xfrm>
            <a:off x="342900" y="5322888"/>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It will be refracted so that it exits the lens parallel to the principal axis.</a:t>
            </a:r>
          </a:p>
        </p:txBody>
      </p:sp>
      <p:grpSp>
        <p:nvGrpSpPr>
          <p:cNvPr id="2" name="Group 32">
            <a:extLst>
              <a:ext uri="{FF2B5EF4-FFF2-40B4-BE49-F238E27FC236}">
                <a16:creationId xmlns:a16="http://schemas.microsoft.com/office/drawing/2014/main" id="{804067B7-6FB7-4D1C-8E01-5D20641C9890}"/>
              </a:ext>
            </a:extLst>
          </p:cNvPr>
          <p:cNvGrpSpPr>
            <a:grpSpLocks/>
          </p:cNvGrpSpPr>
          <p:nvPr/>
        </p:nvGrpSpPr>
        <p:grpSpPr bwMode="auto">
          <a:xfrm>
            <a:off x="6904038" y="2428875"/>
            <a:ext cx="2278062" cy="1938338"/>
            <a:chOff x="342901" y="2909248"/>
            <a:chExt cx="2277470" cy="1938992"/>
          </a:xfrm>
        </p:grpSpPr>
        <p:sp>
          <p:nvSpPr>
            <p:cNvPr id="31761" name="Rectangle 18">
              <a:extLst>
                <a:ext uri="{FF2B5EF4-FFF2-40B4-BE49-F238E27FC236}">
                  <a16:creationId xmlns:a16="http://schemas.microsoft.com/office/drawing/2014/main" id="{A3A5DD34-2AAD-42C9-A923-C1775CC29ECB}"/>
                </a:ext>
              </a:extLst>
            </p:cNvPr>
            <p:cNvSpPr>
              <a:spLocks noChangeArrowheads="1"/>
            </p:cNvSpPr>
            <p:nvPr/>
          </p:nvSpPr>
          <p:spPr bwMode="auto">
            <a:xfrm>
              <a:off x="342901" y="2923401"/>
              <a:ext cx="1854390" cy="1910687"/>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1762" name="TextBox 17">
              <a:extLst>
                <a:ext uri="{FF2B5EF4-FFF2-40B4-BE49-F238E27FC236}">
                  <a16:creationId xmlns:a16="http://schemas.microsoft.com/office/drawing/2014/main" id="{E05BC1F3-5713-4B32-8ADC-03D00741A859}"/>
                </a:ext>
              </a:extLst>
            </p:cNvPr>
            <p:cNvSpPr txBox="1">
              <a:spLocks noChangeArrowheads="1"/>
            </p:cNvSpPr>
            <p:nvPr/>
          </p:nvSpPr>
          <p:spPr bwMode="auto">
            <a:xfrm>
              <a:off x="342901" y="2909248"/>
              <a:ext cx="22774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What will happen to </a:t>
              </a:r>
              <a:br>
                <a:rPr lang="en-GB" altLang="en-US" dirty="0"/>
              </a:br>
              <a:r>
                <a:rPr lang="en-GB" altLang="en-US" dirty="0"/>
                <a:t>this ray after </a:t>
              </a:r>
              <a:br>
                <a:rPr lang="en-GB" altLang="en-US" dirty="0"/>
              </a:br>
              <a:r>
                <a:rPr lang="en-GB" altLang="en-US" dirty="0"/>
                <a:t>it impacts </a:t>
              </a:r>
              <a:br>
                <a:rPr lang="en-GB" altLang="en-US" dirty="0"/>
              </a:br>
              <a:r>
                <a:rPr lang="en-GB" altLang="en-US" dirty="0"/>
                <a:t>the lens?</a:t>
              </a:r>
            </a:p>
          </p:txBody>
        </p:sp>
      </p:grpSp>
      <p:sp>
        <p:nvSpPr>
          <p:cNvPr id="20" name="TextBox 19">
            <a:extLst>
              <a:ext uri="{FF2B5EF4-FFF2-40B4-BE49-F238E27FC236}">
                <a16:creationId xmlns:a16="http://schemas.microsoft.com/office/drawing/2014/main" id="{57DA6CAE-9A45-472F-8F1F-E0F85EE77F10}"/>
              </a:ext>
            </a:extLst>
          </p:cNvPr>
          <p:cNvSpPr txBox="1">
            <a:spLocks noChangeArrowheads="1"/>
          </p:cNvSpPr>
          <p:nvPr/>
        </p:nvSpPr>
        <p:spPr bwMode="auto">
          <a:xfrm>
            <a:off x="4095750" y="1747838"/>
            <a:ext cx="4692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Finally, there is one more ray that we can draw.</a:t>
            </a:r>
          </a:p>
        </p:txBody>
      </p:sp>
      <p:sp>
        <p:nvSpPr>
          <p:cNvPr id="19" name="Rectangle 18">
            <a:extLst>
              <a:ext uri="{FF2B5EF4-FFF2-40B4-BE49-F238E27FC236}">
                <a16:creationId xmlns:a16="http://schemas.microsoft.com/office/drawing/2014/main" id="{293BC43A-80EF-4BA9-B835-986C6CF4637A}"/>
              </a:ext>
            </a:extLst>
          </p:cNvPr>
          <p:cNvSpPr/>
          <p:nvPr/>
        </p:nvSpPr>
        <p:spPr bwMode="auto">
          <a:xfrm>
            <a:off x="357188" y="823913"/>
            <a:ext cx="7974012" cy="835025"/>
          </a:xfrm>
          <a:prstGeom prst="rect">
            <a:avLst/>
          </a:prstGeom>
          <a:solidFill>
            <a:srgbClr val="BEDAF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GB">
              <a:solidFill>
                <a:srgbClr val="000066"/>
              </a:solidFill>
            </a:endParaRPr>
          </a:p>
        </p:txBody>
      </p:sp>
      <p:sp>
        <p:nvSpPr>
          <p:cNvPr id="31757" name="TextBox 13">
            <a:extLst>
              <a:ext uri="{FF2B5EF4-FFF2-40B4-BE49-F238E27FC236}">
                <a16:creationId xmlns:a16="http://schemas.microsoft.com/office/drawing/2014/main" id="{0C02DC34-C618-4FE0-8050-767D72822F6F}"/>
              </a:ext>
            </a:extLst>
          </p:cNvPr>
          <p:cNvSpPr txBox="1">
            <a:spLocks noChangeArrowheads="1"/>
          </p:cNvSpPr>
          <p:nvPr/>
        </p:nvSpPr>
        <p:spPr bwMode="auto">
          <a:xfrm>
            <a:off x="357188" y="823913"/>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Complete this ray diagram for light passing from an object through a </a:t>
            </a:r>
            <a:r>
              <a:rPr lang="en-GB" altLang="en-US" b="1" dirty="0">
                <a:solidFill>
                  <a:srgbClr val="010066"/>
                </a:solidFill>
              </a:rPr>
              <a:t>convex</a:t>
            </a:r>
            <a:r>
              <a:rPr lang="en-GB" altLang="en-US" dirty="0">
                <a:solidFill>
                  <a:srgbClr val="010066"/>
                </a:solidFill>
              </a:rPr>
              <a:t> lens</a:t>
            </a:r>
            <a:r>
              <a:rPr lang="en-GB" altLang="en-US" dirty="0"/>
              <a:t>.</a:t>
            </a:r>
          </a:p>
        </p:txBody>
      </p:sp>
      <p:sp>
        <p:nvSpPr>
          <p:cNvPr id="31758" name="TextBox 21">
            <a:extLst>
              <a:ext uri="{FF2B5EF4-FFF2-40B4-BE49-F238E27FC236}">
                <a16:creationId xmlns:a16="http://schemas.microsoft.com/office/drawing/2014/main" id="{473AA76C-5E76-4C3D-8505-C2CC5F55FBAC}"/>
              </a:ext>
            </a:extLst>
          </p:cNvPr>
          <p:cNvSpPr txBox="1">
            <a:spLocks noChangeArrowheads="1"/>
          </p:cNvSpPr>
          <p:nvPr/>
        </p:nvSpPr>
        <p:spPr bwMode="auto">
          <a:xfrm>
            <a:off x="1682750" y="3430588"/>
            <a:ext cx="706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2F</a:t>
            </a:r>
          </a:p>
        </p:txBody>
      </p:sp>
      <p:sp>
        <p:nvSpPr>
          <p:cNvPr id="31759" name="TextBox 22">
            <a:extLst>
              <a:ext uri="{FF2B5EF4-FFF2-40B4-BE49-F238E27FC236}">
                <a16:creationId xmlns:a16="http://schemas.microsoft.com/office/drawing/2014/main" id="{14F4714F-3BA8-480B-B04F-374C7CEDB062}"/>
              </a:ext>
            </a:extLst>
          </p:cNvPr>
          <p:cNvSpPr txBox="1">
            <a:spLocks noChangeArrowheads="1"/>
          </p:cNvSpPr>
          <p:nvPr/>
        </p:nvSpPr>
        <p:spPr bwMode="auto">
          <a:xfrm>
            <a:off x="2513013" y="3430588"/>
            <a:ext cx="706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sp>
        <p:nvSpPr>
          <p:cNvPr id="31760" name="TextBox 20">
            <a:extLst>
              <a:ext uri="{FF2B5EF4-FFF2-40B4-BE49-F238E27FC236}">
                <a16:creationId xmlns:a16="http://schemas.microsoft.com/office/drawing/2014/main" id="{C92635D7-4F53-4046-8297-BD762B1691CB}"/>
              </a:ext>
            </a:extLst>
          </p:cNvPr>
          <p:cNvSpPr txBox="1">
            <a:spLocks noChangeArrowheads="1"/>
          </p:cNvSpPr>
          <p:nvPr/>
        </p:nvSpPr>
        <p:spPr bwMode="auto">
          <a:xfrm>
            <a:off x="4325938" y="3430588"/>
            <a:ext cx="58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t>F</a:t>
            </a:r>
          </a:p>
        </p:txBody>
      </p:sp>
      <p:pic>
        <p:nvPicPr>
          <p:cNvPr id="21" name="Picture 19">
            <a:hlinkClick r:id="" action="ppaction://hlinkshowjump?jump=nextslide"/>
            <a:extLst>
              <a:ext uri="{FF2B5EF4-FFF2-40B4-BE49-F238E27FC236}">
                <a16:creationId xmlns:a16="http://schemas.microsoft.com/office/drawing/2014/main" id="{9B623BAF-0DFD-488A-8702-72368EE3D5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22">
            <a:extLst>
              <a:ext uri="{FF2B5EF4-FFF2-40B4-BE49-F238E27FC236}">
                <a16:creationId xmlns:a16="http://schemas.microsoft.com/office/drawing/2014/main" id="{E2AE1C64-442B-4CCC-8DD1-34D1F48B6B8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2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a:extLst>
              <a:ext uri="{FF2B5EF4-FFF2-40B4-BE49-F238E27FC236}">
                <a16:creationId xmlns:a16="http://schemas.microsoft.com/office/drawing/2014/main" id="{ECCB3728-ED3F-41C9-AD1F-2318815E826F}"/>
              </a:ext>
            </a:extLst>
          </p:cNvPr>
          <p:cNvSpPr txBox="1">
            <a:spLocks noChangeArrowheads="1"/>
          </p:cNvSpPr>
          <p:nvPr/>
        </p:nvSpPr>
        <p:spPr bwMode="auto">
          <a:xfrm>
            <a:off x="357188" y="817563"/>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When someone looks into a mirror, they see an image. The image appears to be behind the mirror.</a:t>
            </a:r>
          </a:p>
        </p:txBody>
      </p:sp>
      <p:sp>
        <p:nvSpPr>
          <p:cNvPr id="33795" name="Rectangle 3">
            <a:extLst>
              <a:ext uri="{FF2B5EF4-FFF2-40B4-BE49-F238E27FC236}">
                <a16:creationId xmlns:a16="http://schemas.microsoft.com/office/drawing/2014/main" id="{091B1D71-523C-4BA7-9932-3EF19A3BFA67}"/>
              </a:ext>
            </a:extLst>
          </p:cNvPr>
          <p:cNvSpPr>
            <a:spLocks noGrp="1" noChangeArrowheads="1"/>
          </p:cNvSpPr>
          <p:nvPr>
            <p:ph type="title"/>
          </p:nvPr>
        </p:nvSpPr>
        <p:spPr/>
        <p:txBody>
          <a:bodyPr/>
          <a:lstStyle/>
          <a:p>
            <a:r>
              <a:rPr lang="en-GB" altLang="en-US"/>
              <a:t>Real or virtual?</a:t>
            </a:r>
          </a:p>
        </p:txBody>
      </p:sp>
      <p:sp>
        <p:nvSpPr>
          <p:cNvPr id="269317" name="Text Box 5">
            <a:extLst>
              <a:ext uri="{FF2B5EF4-FFF2-40B4-BE49-F238E27FC236}">
                <a16:creationId xmlns:a16="http://schemas.microsoft.com/office/drawing/2014/main" id="{F3EF7214-75E1-42EE-AC3C-13046F02787D}"/>
              </a:ext>
            </a:extLst>
          </p:cNvPr>
          <p:cNvSpPr txBox="1">
            <a:spLocks noChangeArrowheads="1"/>
          </p:cNvSpPr>
          <p:nvPr/>
        </p:nvSpPr>
        <p:spPr bwMode="auto">
          <a:xfrm>
            <a:off x="357188" y="1827213"/>
            <a:ext cx="4813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If you look behind the mirror, the image is obviously not there, so we say it is a </a:t>
            </a:r>
            <a:r>
              <a:rPr lang="en-GB" altLang="en-US" b="1" dirty="0">
                <a:solidFill>
                  <a:srgbClr val="286DA6"/>
                </a:solidFill>
              </a:rPr>
              <a:t>virtual image</a:t>
            </a:r>
            <a:r>
              <a:rPr lang="en-GB" altLang="en-US" dirty="0"/>
              <a:t>. Virtual images cannot be formed on a screen.</a:t>
            </a:r>
          </a:p>
        </p:txBody>
      </p:sp>
      <p:sp>
        <p:nvSpPr>
          <p:cNvPr id="269318" name="Text Box 6">
            <a:extLst>
              <a:ext uri="{FF2B5EF4-FFF2-40B4-BE49-F238E27FC236}">
                <a16:creationId xmlns:a16="http://schemas.microsoft.com/office/drawing/2014/main" id="{A1553F92-A058-49E8-AEC1-4F2392F59B31}"/>
              </a:ext>
            </a:extLst>
          </p:cNvPr>
          <p:cNvSpPr txBox="1">
            <a:spLocks noChangeArrowheads="1"/>
          </p:cNvSpPr>
          <p:nvPr/>
        </p:nvSpPr>
        <p:spPr bwMode="auto">
          <a:xfrm>
            <a:off x="357188" y="3943350"/>
            <a:ext cx="551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solidFill>
                  <a:srgbClr val="010066"/>
                </a:solidFill>
              </a:rPr>
              <a:t>A </a:t>
            </a:r>
            <a:r>
              <a:rPr lang="en-GB" altLang="en-US" b="1">
                <a:solidFill>
                  <a:srgbClr val="286DA6"/>
                </a:solidFill>
              </a:rPr>
              <a:t>real</a:t>
            </a:r>
            <a:r>
              <a:rPr lang="en-GB" altLang="en-US" b="1">
                <a:solidFill>
                  <a:srgbClr val="010066"/>
                </a:solidFill>
              </a:rPr>
              <a:t> </a:t>
            </a:r>
            <a:r>
              <a:rPr lang="en-GB" altLang="en-US" b="1">
                <a:solidFill>
                  <a:srgbClr val="286DA6"/>
                </a:solidFill>
              </a:rPr>
              <a:t>image</a:t>
            </a:r>
            <a:r>
              <a:rPr lang="en-GB" altLang="en-US">
                <a:solidFill>
                  <a:srgbClr val="010066"/>
                </a:solidFill>
              </a:rPr>
              <a:t> is one that can be </a:t>
            </a:r>
            <a:br>
              <a:rPr lang="en-GB" altLang="en-US">
                <a:solidFill>
                  <a:srgbClr val="010066"/>
                </a:solidFill>
              </a:rPr>
            </a:br>
            <a:r>
              <a:rPr lang="en-GB" altLang="en-US">
                <a:solidFill>
                  <a:srgbClr val="010066"/>
                </a:solidFill>
              </a:rPr>
              <a:t>formed on a screen, such as </a:t>
            </a:r>
          </a:p>
          <a:p>
            <a:r>
              <a:rPr lang="en-GB" altLang="en-US">
                <a:solidFill>
                  <a:srgbClr val="010066"/>
                </a:solidFill>
              </a:rPr>
              <a:t>a real image from a projector</a:t>
            </a:r>
            <a:r>
              <a:rPr lang="en-GB" altLang="en-US"/>
              <a:t>.</a:t>
            </a:r>
            <a:endParaRPr lang="en-GB" altLang="en-US">
              <a:solidFill>
                <a:schemeClr val="tx1"/>
              </a:solidFill>
            </a:endParaRPr>
          </a:p>
        </p:txBody>
      </p:sp>
      <p:pic>
        <p:nvPicPr>
          <p:cNvPr id="33799" name="Picture 8" descr="reflect_mirror">
            <a:extLst>
              <a:ext uri="{FF2B5EF4-FFF2-40B4-BE49-F238E27FC236}">
                <a16:creationId xmlns:a16="http://schemas.microsoft.com/office/drawing/2014/main" id="{46F398E3-BB04-49E1-9359-9F1314B8C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950" y="1646238"/>
            <a:ext cx="32464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1">
            <a:extLst>
              <a:ext uri="{FF2B5EF4-FFF2-40B4-BE49-F238E27FC236}">
                <a16:creationId xmlns:a16="http://schemas.microsoft.com/office/drawing/2014/main" id="{84E71219-B019-4C1A-9497-75378967797C}"/>
              </a:ext>
            </a:extLst>
          </p:cNvPr>
          <p:cNvSpPr txBox="1">
            <a:spLocks noChangeArrowheads="1"/>
          </p:cNvSpPr>
          <p:nvPr/>
        </p:nvSpPr>
        <p:spPr bwMode="auto">
          <a:xfrm>
            <a:off x="357188" y="5322888"/>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solidFill>
                  <a:srgbClr val="010066"/>
                </a:solidFill>
              </a:rPr>
              <a:t>Concave lenses </a:t>
            </a:r>
            <a:r>
              <a:rPr lang="en-GB" altLang="en-US" b="1">
                <a:solidFill>
                  <a:srgbClr val="010066"/>
                </a:solidFill>
              </a:rPr>
              <a:t>only</a:t>
            </a:r>
            <a:r>
              <a:rPr lang="en-GB" altLang="en-US">
                <a:solidFill>
                  <a:srgbClr val="010066"/>
                </a:solidFill>
              </a:rPr>
              <a:t> produce virtual images. Convex lenses can produce images that are real or virtual. </a:t>
            </a:r>
            <a:endParaRPr lang="en-GB" altLang="en-US">
              <a:solidFill>
                <a:schemeClr val="tx1"/>
              </a:solidFill>
            </a:endParaRPr>
          </a:p>
        </p:txBody>
      </p:sp>
      <p:pic>
        <p:nvPicPr>
          <p:cNvPr id="10" name="Picture 19">
            <a:hlinkClick r:id="" action="ppaction://hlinkshowjump?jump=nextslide"/>
            <a:extLst>
              <a:ext uri="{FF2B5EF4-FFF2-40B4-BE49-F238E27FC236}">
                <a16:creationId xmlns:a16="http://schemas.microsoft.com/office/drawing/2014/main" id="{E40541F8-4559-45C1-A4AB-54AE9CED5C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P spid="26931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1B8C4B37-7F0A-44B6-AF80-1F0F937A03D3}"/>
              </a:ext>
            </a:extLst>
          </p:cNvPr>
          <p:cNvSpPr>
            <a:spLocks noGrp="1" noChangeArrowheads="1"/>
          </p:cNvSpPr>
          <p:nvPr>
            <p:ph type="title"/>
          </p:nvPr>
        </p:nvSpPr>
        <p:spPr/>
        <p:txBody>
          <a:bodyPr/>
          <a:lstStyle/>
          <a:p>
            <a:r>
              <a:rPr lang="en-GB" altLang="en-US" dirty="0"/>
              <a:t>Real and virtual images</a:t>
            </a:r>
          </a:p>
        </p:txBody>
      </p:sp>
      <p:pic>
        <p:nvPicPr>
          <p:cNvPr id="6" name="Picture 19">
            <a:hlinkClick r:id="" action="ppaction://hlinkshowjump?jump=nextslide"/>
            <a:extLst>
              <a:ext uri="{FF2B5EF4-FFF2-40B4-BE49-F238E27FC236}">
                <a16:creationId xmlns:a16="http://schemas.microsoft.com/office/drawing/2014/main" id="{4F953152-A2AA-4AC2-BA0E-23C85AE898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9D9BF0A6-EFFA-45D2-A86E-71BD7A0153A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71C5CDB-1DE5-4706-BCF1-DEE701A46B8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1" name="Text Box 33">
            <a:extLst>
              <a:ext uri="{FF2B5EF4-FFF2-40B4-BE49-F238E27FC236}">
                <a16:creationId xmlns:a16="http://schemas.microsoft.com/office/drawing/2014/main" id="{8E9CA906-A9BC-4833-8F7D-922F391236AE}"/>
              </a:ext>
            </a:extLst>
          </p:cNvPr>
          <p:cNvSpPr txBox="1">
            <a:spLocks noChangeArrowheads="1"/>
          </p:cNvSpPr>
          <p:nvPr/>
        </p:nvSpPr>
        <p:spPr bwMode="auto">
          <a:xfrm>
            <a:off x="1403350" y="3644900"/>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Magnification</a:t>
            </a:r>
          </a:p>
        </p:txBody>
      </p:sp>
      <p:sp>
        <p:nvSpPr>
          <p:cNvPr id="34819" name="TextBox 3">
            <a:extLst>
              <a:ext uri="{FF2B5EF4-FFF2-40B4-BE49-F238E27FC236}">
                <a16:creationId xmlns:a16="http://schemas.microsoft.com/office/drawing/2014/main" id="{BD147FC7-698B-411E-B822-991A5F928A92}"/>
              </a:ext>
            </a:extLst>
          </p:cNvPr>
          <p:cNvSpPr txBox="1">
            <a:spLocks noChangeArrowheads="1"/>
          </p:cNvSpPr>
          <p:nvPr/>
        </p:nvSpPr>
        <p:spPr bwMode="auto">
          <a:xfrm>
            <a:off x="358775" y="800100"/>
            <a:ext cx="828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Convex lenses produce different types of image depending on how far away the object is from the lens. This can be demonstrated with a magnifying glass. </a:t>
            </a:r>
          </a:p>
        </p:txBody>
      </p:sp>
      <p:sp>
        <p:nvSpPr>
          <p:cNvPr id="34820" name="Rectangle 8">
            <a:extLst>
              <a:ext uri="{FF2B5EF4-FFF2-40B4-BE49-F238E27FC236}">
                <a16:creationId xmlns:a16="http://schemas.microsoft.com/office/drawing/2014/main" id="{1F674854-9FC0-4834-BB16-ADD0F4345802}"/>
              </a:ext>
            </a:extLst>
          </p:cNvPr>
          <p:cNvSpPr>
            <a:spLocks noGrp="1" noChangeArrowheads="1"/>
          </p:cNvSpPr>
          <p:nvPr>
            <p:ph type="title"/>
          </p:nvPr>
        </p:nvSpPr>
        <p:spPr/>
        <p:txBody>
          <a:bodyPr/>
          <a:lstStyle/>
          <a:p>
            <a:r>
              <a:rPr lang="en-GB" altLang="en-US"/>
              <a:t>Images produced by convex lenses</a:t>
            </a:r>
          </a:p>
        </p:txBody>
      </p:sp>
      <p:sp>
        <p:nvSpPr>
          <p:cNvPr id="12310" name="Text Box 22">
            <a:extLst>
              <a:ext uri="{FF2B5EF4-FFF2-40B4-BE49-F238E27FC236}">
                <a16:creationId xmlns:a16="http://schemas.microsoft.com/office/drawing/2014/main" id="{22BC2D94-2A64-4898-BECF-6F5ABC18CA8F}"/>
              </a:ext>
            </a:extLst>
          </p:cNvPr>
          <p:cNvSpPr txBox="1">
            <a:spLocks noChangeArrowheads="1"/>
          </p:cNvSpPr>
          <p:nvPr/>
        </p:nvSpPr>
        <p:spPr bwMode="auto">
          <a:xfrm>
            <a:off x="3925888" y="4823883"/>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Magnification</a:t>
            </a:r>
          </a:p>
        </p:txBody>
      </p:sp>
      <p:pic>
        <p:nvPicPr>
          <p:cNvPr id="12309" name="Picture 21" descr="magnifying glass2">
            <a:extLst>
              <a:ext uri="{FF2B5EF4-FFF2-40B4-BE49-F238E27FC236}">
                <a16:creationId xmlns:a16="http://schemas.microsoft.com/office/drawing/2014/main" id="{296A32FA-1F5C-4316-BB3E-B649E8A42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681">
            <a:off x="3141663" y="4201583"/>
            <a:ext cx="16525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a:extLst>
              <a:ext uri="{FF2B5EF4-FFF2-40B4-BE49-F238E27FC236}">
                <a16:creationId xmlns:a16="http://schemas.microsoft.com/office/drawing/2014/main" id="{A7E12007-8AC5-483E-8D16-2E91F7FB43DC}"/>
              </a:ext>
            </a:extLst>
          </p:cNvPr>
          <p:cNvSpPr txBox="1">
            <a:spLocks noChangeArrowheads="1"/>
          </p:cNvSpPr>
          <p:nvPr/>
        </p:nvSpPr>
        <p:spPr bwMode="auto">
          <a:xfrm>
            <a:off x="6637338" y="3638550"/>
            <a:ext cx="221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Magnification</a:t>
            </a:r>
          </a:p>
        </p:txBody>
      </p:sp>
      <p:sp>
        <p:nvSpPr>
          <p:cNvPr id="18" name="Rectangle 17">
            <a:extLst>
              <a:ext uri="{FF2B5EF4-FFF2-40B4-BE49-F238E27FC236}">
                <a16:creationId xmlns:a16="http://schemas.microsoft.com/office/drawing/2014/main" id="{01A544B1-6285-41E0-A39B-D567E4C0463D}"/>
              </a:ext>
            </a:extLst>
          </p:cNvPr>
          <p:cNvSpPr>
            <a:spLocks noChangeArrowheads="1"/>
          </p:cNvSpPr>
          <p:nvPr/>
        </p:nvSpPr>
        <p:spPr bwMode="auto">
          <a:xfrm>
            <a:off x="6708775" y="3657600"/>
            <a:ext cx="968375" cy="4254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2302" name="Picture 14" descr="magnifying glass1">
            <a:extLst>
              <a:ext uri="{FF2B5EF4-FFF2-40B4-BE49-F238E27FC236}">
                <a16:creationId xmlns:a16="http://schemas.microsoft.com/office/drawing/2014/main" id="{C6FE007A-3EA4-42FB-A25D-8AF0FEEFC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455"/>
          <a:stretch>
            <a:fillRect/>
          </a:stretch>
        </p:blipFill>
        <p:spPr bwMode="auto">
          <a:xfrm rot="-757802">
            <a:off x="5727700" y="2995613"/>
            <a:ext cx="190976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7">
            <a:extLst>
              <a:ext uri="{FF2B5EF4-FFF2-40B4-BE49-F238E27FC236}">
                <a16:creationId xmlns:a16="http://schemas.microsoft.com/office/drawing/2014/main" id="{66FA1CCB-9B08-47E0-9ED6-0C3D16DABF21}"/>
              </a:ext>
            </a:extLst>
          </p:cNvPr>
          <p:cNvSpPr txBox="1">
            <a:spLocks noChangeArrowheads="1"/>
          </p:cNvSpPr>
          <p:nvPr/>
        </p:nvSpPr>
        <p:spPr bwMode="auto">
          <a:xfrm>
            <a:off x="3278188" y="6221413"/>
            <a:ext cx="1846262" cy="460375"/>
          </a:xfrm>
          <a:prstGeom prst="rect">
            <a:avLst/>
          </a:prstGeom>
          <a:noFill/>
          <a:ln>
            <a:noFill/>
          </a:ln>
          <a:extLst/>
        </p:spPr>
        <p:txBody>
          <a:bodyPr wrap="non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286DA6"/>
                </a:solidFill>
              </a:rPr>
              <a:t>10</a:t>
            </a:r>
            <a:r>
              <a:rPr lang="en-GB" altLang="en-US" sz="1000" b="1" dirty="0">
                <a:solidFill>
                  <a:srgbClr val="286DA6"/>
                </a:solidFill>
              </a:rPr>
              <a:t> </a:t>
            </a:r>
            <a:r>
              <a:rPr lang="en-GB" altLang="en-US" b="1" dirty="0">
                <a:solidFill>
                  <a:srgbClr val="286DA6"/>
                </a:solidFill>
              </a:rPr>
              <a:t>cm away</a:t>
            </a:r>
          </a:p>
        </p:txBody>
      </p:sp>
      <p:sp>
        <p:nvSpPr>
          <p:cNvPr id="12316" name="Text Box 28">
            <a:extLst>
              <a:ext uri="{FF2B5EF4-FFF2-40B4-BE49-F238E27FC236}">
                <a16:creationId xmlns:a16="http://schemas.microsoft.com/office/drawing/2014/main" id="{057AF385-EC14-4F33-9F74-583751614E92}"/>
              </a:ext>
            </a:extLst>
          </p:cNvPr>
          <p:cNvSpPr txBox="1">
            <a:spLocks noChangeArrowheads="1"/>
          </p:cNvSpPr>
          <p:nvPr/>
        </p:nvSpPr>
        <p:spPr bwMode="auto">
          <a:xfrm>
            <a:off x="6227763" y="5172076"/>
            <a:ext cx="1674812" cy="460375"/>
          </a:xfrm>
          <a:prstGeom prst="rect">
            <a:avLst/>
          </a:prstGeom>
          <a:noFill/>
          <a:ln>
            <a:noFill/>
          </a:ln>
          <a:extLst/>
        </p:spPr>
        <p:txBody>
          <a:bodyPr wrap="non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286DA6"/>
                </a:solidFill>
              </a:rPr>
              <a:t>5</a:t>
            </a:r>
            <a:r>
              <a:rPr lang="en-GB" altLang="en-US" sz="1000" b="1" dirty="0">
                <a:solidFill>
                  <a:srgbClr val="286DA6"/>
                </a:solidFill>
              </a:rPr>
              <a:t> </a:t>
            </a:r>
            <a:r>
              <a:rPr lang="en-GB" altLang="en-US" b="1" dirty="0">
                <a:solidFill>
                  <a:srgbClr val="286DA6"/>
                </a:solidFill>
              </a:rPr>
              <a:t>cm away</a:t>
            </a:r>
          </a:p>
        </p:txBody>
      </p:sp>
      <p:sp>
        <p:nvSpPr>
          <p:cNvPr id="12292" name="TextBox 4">
            <a:extLst>
              <a:ext uri="{FF2B5EF4-FFF2-40B4-BE49-F238E27FC236}">
                <a16:creationId xmlns:a16="http://schemas.microsoft.com/office/drawing/2014/main" id="{866C3A41-A511-473E-8A59-9A6598ADA634}"/>
              </a:ext>
            </a:extLst>
          </p:cNvPr>
          <p:cNvSpPr txBox="1">
            <a:spLocks noChangeArrowheads="1"/>
          </p:cNvSpPr>
          <p:nvPr/>
        </p:nvSpPr>
        <p:spPr bwMode="auto">
          <a:xfrm>
            <a:off x="357188" y="2122488"/>
            <a:ext cx="7845425"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How does the image change when a magnifying glass is gradually moved closer to some writing? </a:t>
            </a:r>
          </a:p>
        </p:txBody>
      </p:sp>
      <p:pic>
        <p:nvPicPr>
          <p:cNvPr id="12324" name="Picture 36" descr="magnifying glass_far">
            <a:extLst>
              <a:ext uri="{FF2B5EF4-FFF2-40B4-BE49-F238E27FC236}">
                <a16:creationId xmlns:a16="http://schemas.microsoft.com/office/drawing/2014/main" id="{39D19FD9-2F07-437C-B945-53E197A0A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3032125"/>
            <a:ext cx="1735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2" name="Text Box 34">
            <a:extLst>
              <a:ext uri="{FF2B5EF4-FFF2-40B4-BE49-F238E27FC236}">
                <a16:creationId xmlns:a16="http://schemas.microsoft.com/office/drawing/2014/main" id="{4888AAEC-23B5-4EC5-B377-4E712D3D2754}"/>
              </a:ext>
            </a:extLst>
          </p:cNvPr>
          <p:cNvSpPr txBox="1">
            <a:spLocks noChangeArrowheads="1"/>
          </p:cNvSpPr>
          <p:nvPr/>
        </p:nvSpPr>
        <p:spPr bwMode="auto">
          <a:xfrm>
            <a:off x="547688" y="5133623"/>
            <a:ext cx="1847850" cy="460375"/>
          </a:xfrm>
          <a:prstGeom prst="rect">
            <a:avLst/>
          </a:prstGeom>
          <a:noFill/>
          <a:ln>
            <a:noFill/>
          </a:ln>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286DA6"/>
                </a:solidFill>
              </a:rPr>
              <a:t>45</a:t>
            </a:r>
            <a:r>
              <a:rPr lang="en-GB" altLang="en-US" sz="1000" b="1" dirty="0">
                <a:solidFill>
                  <a:srgbClr val="286DA6"/>
                </a:solidFill>
              </a:rPr>
              <a:t> </a:t>
            </a:r>
            <a:r>
              <a:rPr lang="en-GB" altLang="en-US" b="1" dirty="0">
                <a:solidFill>
                  <a:srgbClr val="286DA6"/>
                </a:solidFill>
              </a:rPr>
              <a:t>cm away</a:t>
            </a:r>
          </a:p>
        </p:txBody>
      </p:sp>
      <p:pic>
        <p:nvPicPr>
          <p:cNvPr id="16" name="Picture 19">
            <a:hlinkClick r:id="" action="ppaction://hlinkshowjump?jump=nextslide"/>
            <a:extLst>
              <a:ext uri="{FF2B5EF4-FFF2-40B4-BE49-F238E27FC236}">
                <a16:creationId xmlns:a16="http://schemas.microsoft.com/office/drawing/2014/main" id="{94DB626B-88C2-4097-A6B0-CE19915DB95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3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3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p:bldP spid="12310" grpId="0"/>
      <p:bldP spid="12305" grpId="0"/>
      <p:bldP spid="18" grpId="0" animBg="1"/>
      <p:bldP spid="12315" grpId="0"/>
      <p:bldP spid="12316" grpId="0"/>
      <p:bldP spid="12292" grpId="0" animBg="1"/>
      <p:bldP spid="123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a:extLst>
              <a:ext uri="{FF2B5EF4-FFF2-40B4-BE49-F238E27FC236}">
                <a16:creationId xmlns:a16="http://schemas.microsoft.com/office/drawing/2014/main" id="{3D7241CA-B840-4934-A5B0-D2BED8A4C3F9}"/>
              </a:ext>
            </a:extLst>
          </p:cNvPr>
          <p:cNvSpPr>
            <a:spLocks noGrp="1" noChangeArrowheads="1"/>
          </p:cNvSpPr>
          <p:nvPr>
            <p:ph type="title"/>
          </p:nvPr>
        </p:nvSpPr>
        <p:spPr/>
        <p:txBody>
          <a:bodyPr/>
          <a:lstStyle/>
          <a:p>
            <a:r>
              <a:rPr lang="en-GB" altLang="en-US" dirty="0"/>
              <a:t>Forming images with ray diagrams</a:t>
            </a:r>
          </a:p>
        </p:txBody>
      </p:sp>
      <p:pic>
        <p:nvPicPr>
          <p:cNvPr id="7" name="Picture 19">
            <a:hlinkClick r:id="" action="ppaction://hlinkshowjump?jump=nextslide"/>
            <a:extLst>
              <a:ext uri="{FF2B5EF4-FFF2-40B4-BE49-F238E27FC236}">
                <a16:creationId xmlns:a16="http://schemas.microsoft.com/office/drawing/2014/main" id="{373AC364-85DE-4A6E-BA5C-2AC3318B0A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7AF4E5E-9133-415C-A1B2-22227D61299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9CE0199-A2C7-4B50-8D5A-CF0F3EE2EFD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573C8F4-923B-4C55-9314-E9E4DC70A66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8F85794-48C2-461A-AAFF-BF95FB4C16D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5">
            <a:extLst>
              <a:ext uri="{FF2B5EF4-FFF2-40B4-BE49-F238E27FC236}">
                <a16:creationId xmlns:a16="http://schemas.microsoft.com/office/drawing/2014/main" id="{D2DF8EC4-8EDE-47C7-979A-5FBE251A7671}"/>
              </a:ext>
            </a:extLst>
          </p:cNvPr>
          <p:cNvSpPr>
            <a:spLocks noGrp="1" noChangeArrowheads="1"/>
          </p:cNvSpPr>
          <p:nvPr>
            <p:ph type="title"/>
          </p:nvPr>
        </p:nvSpPr>
        <p:spPr/>
        <p:txBody>
          <a:bodyPr/>
          <a:lstStyle/>
          <a:p>
            <a:r>
              <a:rPr lang="en-GB" altLang="en-US" dirty="0"/>
              <a:t>Images created by convex lenses</a:t>
            </a:r>
          </a:p>
        </p:txBody>
      </p:sp>
      <p:pic>
        <p:nvPicPr>
          <p:cNvPr id="8" name="Picture 19">
            <a:hlinkClick r:id="" action="ppaction://hlinkshowjump?jump=nextslide"/>
            <a:extLst>
              <a:ext uri="{FF2B5EF4-FFF2-40B4-BE49-F238E27FC236}">
                <a16:creationId xmlns:a16="http://schemas.microsoft.com/office/drawing/2014/main" id="{2395C512-7991-48A2-A40F-29A460424F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08CE8098-DB5F-49CE-AFEA-0B36BC2D310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D54F74FE-1AC9-481E-B61F-FF1431BCD39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FF6DDF6-10C8-49F2-9E4F-BB83283696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178DE5E-1D88-4BC9-B907-9A586D44F44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AEFE71B-9420-412E-9CB8-2C169502A71F}"/>
              </a:ext>
            </a:extLst>
          </p:cNvPr>
          <p:cNvSpPr>
            <a:spLocks noGrp="1" noChangeArrowheads="1"/>
          </p:cNvSpPr>
          <p:nvPr>
            <p:ph type="title"/>
          </p:nvPr>
        </p:nvSpPr>
        <p:spPr/>
        <p:txBody>
          <a:bodyPr/>
          <a:lstStyle/>
          <a:p>
            <a:r>
              <a:rPr lang="en-GB" altLang="en-US" dirty="0"/>
              <a:t>Images created by concave lenses</a:t>
            </a:r>
          </a:p>
        </p:txBody>
      </p:sp>
      <p:pic>
        <p:nvPicPr>
          <p:cNvPr id="8" name="Picture 19">
            <a:hlinkClick r:id="" action="ppaction://hlinkshowjump?jump=nextslide"/>
            <a:extLst>
              <a:ext uri="{FF2B5EF4-FFF2-40B4-BE49-F238E27FC236}">
                <a16:creationId xmlns:a16="http://schemas.microsoft.com/office/drawing/2014/main" id="{E062A2DB-6930-4B8D-BE92-841BEC35D2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5BC3B7B0-34E4-461F-8E49-1A3ADDFABF8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67DAF9CA-02AD-46D8-976B-03FB2097116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CB80B605-D925-424D-B911-D722988118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3CAE191-4CB0-41CD-A931-87F99BAF4A6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itle 1">
            <a:extLst>
              <a:ext uri="{FF2B5EF4-FFF2-40B4-BE49-F238E27FC236}">
                <a16:creationId xmlns:a16="http://schemas.microsoft.com/office/drawing/2014/main" id="{BB5FAEA8-3E03-494F-9831-926DE858BE52}"/>
              </a:ext>
            </a:extLst>
          </p:cNvPr>
          <p:cNvSpPr>
            <a:spLocks noGrp="1"/>
          </p:cNvSpPr>
          <p:nvPr>
            <p:ph type="title"/>
          </p:nvPr>
        </p:nvSpPr>
        <p:spPr/>
        <p:txBody>
          <a:bodyPr/>
          <a:lstStyle/>
          <a:p>
            <a:r>
              <a:rPr lang="en-GB" altLang="en-US"/>
              <a:t>Comparing concave and convex lenses</a:t>
            </a:r>
          </a:p>
        </p:txBody>
      </p:sp>
      <p:pic>
        <p:nvPicPr>
          <p:cNvPr id="35849" name="Picture 9" descr="lenses_missing_concave_lens.png">
            <a:extLst>
              <a:ext uri="{FF2B5EF4-FFF2-40B4-BE49-F238E27FC236}">
                <a16:creationId xmlns:a16="http://schemas.microsoft.com/office/drawing/2014/main" id="{D93D126C-0A69-4A01-837B-9BBA673C6EE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4838" y="1417638"/>
            <a:ext cx="38401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2" descr="lenses_missing_convex_lens.png">
            <a:extLst>
              <a:ext uri="{FF2B5EF4-FFF2-40B4-BE49-F238E27FC236}">
                <a16:creationId xmlns:a16="http://schemas.microsoft.com/office/drawing/2014/main" id="{833763FA-CE38-478C-B262-A273EFC33654}"/>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048250" y="1417638"/>
            <a:ext cx="34909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14">
            <a:extLst>
              <a:ext uri="{FF2B5EF4-FFF2-40B4-BE49-F238E27FC236}">
                <a16:creationId xmlns:a16="http://schemas.microsoft.com/office/drawing/2014/main" id="{BDE4382A-B54D-440D-ADCC-ABFD422FD7F2}"/>
              </a:ext>
            </a:extLst>
          </p:cNvPr>
          <p:cNvSpPr>
            <a:spLocks noChangeArrowheads="1"/>
          </p:cNvSpPr>
          <p:nvPr/>
        </p:nvSpPr>
        <p:spPr bwMode="auto">
          <a:xfrm>
            <a:off x="6546850" y="1717675"/>
            <a:ext cx="473075" cy="2444750"/>
          </a:xfrm>
          <a:prstGeom prst="rect">
            <a:avLst/>
          </a:prstGeom>
          <a:solidFill>
            <a:schemeClr val="bg1"/>
          </a:solidFill>
          <a:ln w="38100" algn="ctr">
            <a:solidFill>
              <a:srgbClr val="010066"/>
            </a:solidFill>
            <a:round/>
            <a:headEnd/>
            <a:tailEnd/>
          </a:ln>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5852" name="TextBox 15">
            <a:extLst>
              <a:ext uri="{FF2B5EF4-FFF2-40B4-BE49-F238E27FC236}">
                <a16:creationId xmlns:a16="http://schemas.microsoft.com/office/drawing/2014/main" id="{7F494F14-5E03-4737-BF95-DA7F4C8E7765}"/>
              </a:ext>
            </a:extLst>
          </p:cNvPr>
          <p:cNvSpPr txBox="1">
            <a:spLocks noChangeArrowheads="1"/>
          </p:cNvSpPr>
          <p:nvPr/>
        </p:nvSpPr>
        <p:spPr bwMode="auto">
          <a:xfrm>
            <a:off x="6535738" y="2709863"/>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a:t>?</a:t>
            </a:r>
          </a:p>
        </p:txBody>
      </p:sp>
      <p:sp>
        <p:nvSpPr>
          <p:cNvPr id="35853" name="Rectangle 16">
            <a:extLst>
              <a:ext uri="{FF2B5EF4-FFF2-40B4-BE49-F238E27FC236}">
                <a16:creationId xmlns:a16="http://schemas.microsoft.com/office/drawing/2014/main" id="{A449FE41-2388-4102-8903-1F096BD0F9C7}"/>
              </a:ext>
            </a:extLst>
          </p:cNvPr>
          <p:cNvSpPr>
            <a:spLocks noChangeArrowheads="1"/>
          </p:cNvSpPr>
          <p:nvPr/>
        </p:nvSpPr>
        <p:spPr bwMode="auto">
          <a:xfrm>
            <a:off x="2284413" y="1717675"/>
            <a:ext cx="473075" cy="2444750"/>
          </a:xfrm>
          <a:prstGeom prst="rect">
            <a:avLst/>
          </a:prstGeom>
          <a:solidFill>
            <a:schemeClr val="bg1"/>
          </a:solidFill>
          <a:ln w="38100" algn="ctr">
            <a:solidFill>
              <a:srgbClr val="010066"/>
            </a:solidFill>
            <a:round/>
            <a:headEnd/>
            <a:tailEnd/>
          </a:ln>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5854" name="TextBox 17">
            <a:extLst>
              <a:ext uri="{FF2B5EF4-FFF2-40B4-BE49-F238E27FC236}">
                <a16:creationId xmlns:a16="http://schemas.microsoft.com/office/drawing/2014/main" id="{7D6361B8-D52E-4125-987D-4F2890C97BE3}"/>
              </a:ext>
            </a:extLst>
          </p:cNvPr>
          <p:cNvSpPr txBox="1">
            <a:spLocks noChangeArrowheads="1"/>
          </p:cNvSpPr>
          <p:nvPr/>
        </p:nvSpPr>
        <p:spPr bwMode="auto">
          <a:xfrm>
            <a:off x="2273300" y="2709863"/>
            <a:ext cx="496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a:t>?</a:t>
            </a:r>
          </a:p>
        </p:txBody>
      </p:sp>
      <p:sp>
        <p:nvSpPr>
          <p:cNvPr id="22" name="Rectangle 21">
            <a:extLst>
              <a:ext uri="{FF2B5EF4-FFF2-40B4-BE49-F238E27FC236}">
                <a16:creationId xmlns:a16="http://schemas.microsoft.com/office/drawing/2014/main" id="{BDA7AF24-336C-4DCF-8113-6D54A71F0D88}"/>
              </a:ext>
            </a:extLst>
          </p:cNvPr>
          <p:cNvSpPr>
            <a:spLocks noChangeArrowheads="1"/>
          </p:cNvSpPr>
          <p:nvPr/>
        </p:nvSpPr>
        <p:spPr bwMode="auto">
          <a:xfrm>
            <a:off x="673100" y="1571625"/>
            <a:ext cx="3630613" cy="29321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21" name="Rectangle 20">
            <a:extLst>
              <a:ext uri="{FF2B5EF4-FFF2-40B4-BE49-F238E27FC236}">
                <a16:creationId xmlns:a16="http://schemas.microsoft.com/office/drawing/2014/main" id="{89827829-795F-40C2-B2A5-4909D3EF2436}"/>
              </a:ext>
            </a:extLst>
          </p:cNvPr>
          <p:cNvSpPr>
            <a:spLocks noChangeArrowheads="1"/>
          </p:cNvSpPr>
          <p:nvPr/>
        </p:nvSpPr>
        <p:spPr bwMode="auto">
          <a:xfrm>
            <a:off x="5140325" y="1466850"/>
            <a:ext cx="3435350" cy="29321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20" name="Picture 19" descr="lenses_missing_convex_lens.png">
            <a:extLst>
              <a:ext uri="{FF2B5EF4-FFF2-40B4-BE49-F238E27FC236}">
                <a16:creationId xmlns:a16="http://schemas.microsoft.com/office/drawing/2014/main" id="{EFC1E4E3-7146-470F-BBC8-B1072C89D40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046663" y="1417638"/>
            <a:ext cx="34909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lenses_missing_concave_lens.png">
            <a:extLst>
              <a:ext uri="{FF2B5EF4-FFF2-40B4-BE49-F238E27FC236}">
                <a16:creationId xmlns:a16="http://schemas.microsoft.com/office/drawing/2014/main" id="{DF4B0C8C-320B-45EF-8F4F-E910995881B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4838" y="1417638"/>
            <a:ext cx="38401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9" name="Group 37">
            <a:extLst>
              <a:ext uri="{FF2B5EF4-FFF2-40B4-BE49-F238E27FC236}">
                <a16:creationId xmlns:a16="http://schemas.microsoft.com/office/drawing/2014/main" id="{58408868-A7E1-4495-A3AE-7CD5B18A9D29}"/>
              </a:ext>
            </a:extLst>
          </p:cNvPr>
          <p:cNvGrpSpPr>
            <a:grpSpLocks/>
          </p:cNvGrpSpPr>
          <p:nvPr/>
        </p:nvGrpSpPr>
        <p:grpSpPr bwMode="auto">
          <a:xfrm>
            <a:off x="357188" y="817563"/>
            <a:ext cx="8431212" cy="830262"/>
            <a:chOff x="357188" y="817563"/>
            <a:chExt cx="8431212" cy="830997"/>
          </a:xfrm>
        </p:grpSpPr>
        <p:sp>
          <p:nvSpPr>
            <p:cNvPr id="35876" name="Rectangle 36">
              <a:extLst>
                <a:ext uri="{FF2B5EF4-FFF2-40B4-BE49-F238E27FC236}">
                  <a16:creationId xmlns:a16="http://schemas.microsoft.com/office/drawing/2014/main" id="{EC120DF1-3F46-4E17-9743-36067893690A}"/>
                </a:ext>
              </a:extLst>
            </p:cNvPr>
            <p:cNvSpPr>
              <a:spLocks noChangeArrowheads="1"/>
            </p:cNvSpPr>
            <p:nvPr/>
          </p:nvSpPr>
          <p:spPr bwMode="auto">
            <a:xfrm>
              <a:off x="357188" y="837801"/>
              <a:ext cx="8431212" cy="790520"/>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5877" name="TextBox 6">
              <a:extLst>
                <a:ext uri="{FF2B5EF4-FFF2-40B4-BE49-F238E27FC236}">
                  <a16:creationId xmlns:a16="http://schemas.microsoft.com/office/drawing/2014/main" id="{1DB5A8B3-7C0F-44EE-8610-7B1287E3E84B}"/>
                </a:ext>
              </a:extLst>
            </p:cNvPr>
            <p:cNvSpPr txBox="1">
              <a:spLocks noChangeArrowheads="1"/>
            </p:cNvSpPr>
            <p:nvPr/>
          </p:nvSpPr>
          <p:spPr bwMode="auto">
            <a:xfrm>
              <a:off x="357188" y="817563"/>
              <a:ext cx="8431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a:t>Look at these ray diagrams. Which shows a convex lens and  which shows a concave lens? </a:t>
              </a:r>
            </a:p>
          </p:txBody>
        </p:sp>
      </p:grpSp>
      <p:sp>
        <p:nvSpPr>
          <p:cNvPr id="24" name="TextBox 23">
            <a:extLst>
              <a:ext uri="{FF2B5EF4-FFF2-40B4-BE49-F238E27FC236}">
                <a16:creationId xmlns:a16="http://schemas.microsoft.com/office/drawing/2014/main" id="{B9A67E2B-0AAA-4FA2-9602-3CCF0C4D5EAD}"/>
              </a:ext>
            </a:extLst>
          </p:cNvPr>
          <p:cNvSpPr txBox="1">
            <a:spLocks noChangeArrowheads="1"/>
          </p:cNvSpPr>
          <p:nvPr/>
        </p:nvSpPr>
        <p:spPr bwMode="auto">
          <a:xfrm>
            <a:off x="808744" y="5053602"/>
            <a:ext cx="1435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t>virtual</a:t>
            </a:r>
          </a:p>
        </p:txBody>
      </p:sp>
      <p:sp>
        <p:nvSpPr>
          <p:cNvPr id="25" name="TextBox 24">
            <a:extLst>
              <a:ext uri="{FF2B5EF4-FFF2-40B4-BE49-F238E27FC236}">
                <a16:creationId xmlns:a16="http://schemas.microsoft.com/office/drawing/2014/main" id="{986A83AF-63B3-4305-A2C0-AE0EB43E5D60}"/>
              </a:ext>
            </a:extLst>
          </p:cNvPr>
          <p:cNvSpPr txBox="1">
            <a:spLocks noChangeArrowheads="1"/>
          </p:cNvSpPr>
          <p:nvPr/>
        </p:nvSpPr>
        <p:spPr bwMode="auto">
          <a:xfrm>
            <a:off x="808744" y="5508216"/>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sym typeface="Wingdings" panose="05000000000000000000" pitchFamily="2" charset="2"/>
              </a:rPr>
              <a:t>upright</a:t>
            </a:r>
            <a:endParaRPr lang="en-GB" altLang="en-US" dirty="0"/>
          </a:p>
        </p:txBody>
      </p:sp>
      <p:sp>
        <p:nvSpPr>
          <p:cNvPr id="26" name="TextBox 25">
            <a:extLst>
              <a:ext uri="{FF2B5EF4-FFF2-40B4-BE49-F238E27FC236}">
                <a16:creationId xmlns:a16="http://schemas.microsoft.com/office/drawing/2014/main" id="{FF7E8B73-D6A3-4919-8985-C5235A1015EF}"/>
              </a:ext>
            </a:extLst>
          </p:cNvPr>
          <p:cNvSpPr txBox="1">
            <a:spLocks noChangeArrowheads="1"/>
          </p:cNvSpPr>
          <p:nvPr/>
        </p:nvSpPr>
        <p:spPr bwMode="auto">
          <a:xfrm>
            <a:off x="808744" y="5964416"/>
            <a:ext cx="2354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sym typeface="Wingdings" panose="05000000000000000000" pitchFamily="2" charset="2"/>
              </a:rPr>
              <a:t>smaller.</a:t>
            </a:r>
            <a:endParaRPr lang="en-GB" altLang="en-US" dirty="0"/>
          </a:p>
        </p:txBody>
      </p:sp>
      <p:sp>
        <p:nvSpPr>
          <p:cNvPr id="35875" name="TextBox 26">
            <a:extLst>
              <a:ext uri="{FF2B5EF4-FFF2-40B4-BE49-F238E27FC236}">
                <a16:creationId xmlns:a16="http://schemas.microsoft.com/office/drawing/2014/main" id="{812E2EDD-847E-45FF-B891-5456DAD9954C}"/>
              </a:ext>
            </a:extLst>
          </p:cNvPr>
          <p:cNvSpPr txBox="1">
            <a:spLocks noChangeArrowheads="1"/>
          </p:cNvSpPr>
          <p:nvPr/>
        </p:nvSpPr>
        <p:spPr bwMode="auto">
          <a:xfrm>
            <a:off x="733803" y="3163888"/>
            <a:ext cx="145448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solidFill>
                  <a:srgbClr val="286DA6"/>
                </a:solidFill>
              </a:rPr>
              <a:t>concave</a:t>
            </a:r>
          </a:p>
        </p:txBody>
      </p:sp>
      <p:sp>
        <p:nvSpPr>
          <p:cNvPr id="35873" name="TextBox 31">
            <a:extLst>
              <a:ext uri="{FF2B5EF4-FFF2-40B4-BE49-F238E27FC236}">
                <a16:creationId xmlns:a16="http://schemas.microsoft.com/office/drawing/2014/main" id="{7CEEAB47-3ACD-4E42-A7BF-5353F3A976E1}"/>
              </a:ext>
            </a:extLst>
          </p:cNvPr>
          <p:cNvSpPr txBox="1">
            <a:spLocks noChangeArrowheads="1"/>
          </p:cNvSpPr>
          <p:nvPr/>
        </p:nvSpPr>
        <p:spPr bwMode="auto">
          <a:xfrm>
            <a:off x="5015619" y="3163888"/>
            <a:ext cx="1554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solidFill>
                  <a:srgbClr val="286DA6"/>
                </a:solidFill>
              </a:rPr>
              <a:t>convex</a:t>
            </a:r>
          </a:p>
        </p:txBody>
      </p:sp>
      <p:sp>
        <p:nvSpPr>
          <p:cNvPr id="11" name="Rectangle 10">
            <a:extLst>
              <a:ext uri="{FF2B5EF4-FFF2-40B4-BE49-F238E27FC236}">
                <a16:creationId xmlns:a16="http://schemas.microsoft.com/office/drawing/2014/main" id="{F52EA9F5-6D64-41B7-B528-F17F84BC977B}"/>
              </a:ext>
            </a:extLst>
          </p:cNvPr>
          <p:cNvSpPr>
            <a:spLocks noChangeArrowheads="1"/>
          </p:cNvSpPr>
          <p:nvPr/>
        </p:nvSpPr>
        <p:spPr bwMode="auto">
          <a:xfrm>
            <a:off x="357188" y="4227513"/>
            <a:ext cx="3741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Concave lenses produce images that are always:</a:t>
            </a:r>
          </a:p>
        </p:txBody>
      </p:sp>
      <p:sp>
        <p:nvSpPr>
          <p:cNvPr id="33" name="TextBox 32">
            <a:extLst>
              <a:ext uri="{FF2B5EF4-FFF2-40B4-BE49-F238E27FC236}">
                <a16:creationId xmlns:a16="http://schemas.microsoft.com/office/drawing/2014/main" id="{C1292F86-84E2-43DD-8145-9DF5486F56AA}"/>
              </a:ext>
            </a:extLst>
          </p:cNvPr>
          <p:cNvSpPr txBox="1">
            <a:spLocks noChangeArrowheads="1"/>
          </p:cNvSpPr>
          <p:nvPr/>
        </p:nvSpPr>
        <p:spPr bwMode="auto">
          <a:xfrm>
            <a:off x="5328888" y="5053602"/>
            <a:ext cx="32111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sym typeface="Wingdings" panose="05000000000000000000" pitchFamily="2" charset="2"/>
              </a:rPr>
              <a:t>r</a:t>
            </a:r>
            <a:r>
              <a:rPr lang="en-GB" altLang="en-US" dirty="0"/>
              <a:t>eal </a:t>
            </a:r>
            <a:r>
              <a:rPr lang="en-GB" altLang="en-US" b="1" dirty="0"/>
              <a:t>or</a:t>
            </a:r>
            <a:r>
              <a:rPr lang="en-GB" altLang="en-US" dirty="0"/>
              <a:t> virtual</a:t>
            </a:r>
          </a:p>
        </p:txBody>
      </p:sp>
      <p:sp>
        <p:nvSpPr>
          <p:cNvPr id="34" name="TextBox 33">
            <a:extLst>
              <a:ext uri="{FF2B5EF4-FFF2-40B4-BE49-F238E27FC236}">
                <a16:creationId xmlns:a16="http://schemas.microsoft.com/office/drawing/2014/main" id="{E3EEBD46-BF2E-4547-8E15-5B3CBD952772}"/>
              </a:ext>
            </a:extLst>
          </p:cNvPr>
          <p:cNvSpPr txBox="1">
            <a:spLocks noChangeArrowheads="1"/>
          </p:cNvSpPr>
          <p:nvPr/>
        </p:nvSpPr>
        <p:spPr bwMode="auto">
          <a:xfrm>
            <a:off x="5328888" y="5508216"/>
            <a:ext cx="33984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sym typeface="Wingdings" panose="05000000000000000000" pitchFamily="2" charset="2"/>
              </a:rPr>
              <a:t>inverted </a:t>
            </a:r>
            <a:r>
              <a:rPr lang="en-GB" altLang="en-US" b="1" dirty="0">
                <a:sym typeface="Wingdings" panose="05000000000000000000" pitchFamily="2" charset="2"/>
              </a:rPr>
              <a:t>or</a:t>
            </a:r>
            <a:r>
              <a:rPr lang="en-GB" altLang="en-US" dirty="0">
                <a:sym typeface="Wingdings" panose="05000000000000000000" pitchFamily="2" charset="2"/>
              </a:rPr>
              <a:t> upright</a:t>
            </a:r>
            <a:endParaRPr lang="en-GB" altLang="en-US" dirty="0"/>
          </a:p>
        </p:txBody>
      </p:sp>
      <p:sp>
        <p:nvSpPr>
          <p:cNvPr id="35" name="TextBox 34">
            <a:extLst>
              <a:ext uri="{FF2B5EF4-FFF2-40B4-BE49-F238E27FC236}">
                <a16:creationId xmlns:a16="http://schemas.microsoft.com/office/drawing/2014/main" id="{F101A822-E576-4E78-B326-4A53CB642BDF}"/>
              </a:ext>
            </a:extLst>
          </p:cNvPr>
          <p:cNvSpPr txBox="1">
            <a:spLocks noChangeArrowheads="1"/>
          </p:cNvSpPr>
          <p:nvPr/>
        </p:nvSpPr>
        <p:spPr bwMode="auto">
          <a:xfrm>
            <a:off x="5328888" y="5964416"/>
            <a:ext cx="321115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342900" indent="-342900" eaLnBrk="1" hangingPunct="1">
              <a:buClr>
                <a:srgbClr val="286DA6"/>
              </a:buClr>
              <a:buFont typeface="Wingdings" panose="05000000000000000000" pitchFamily="2" charset="2"/>
              <a:buChar char="l"/>
            </a:pPr>
            <a:r>
              <a:rPr lang="en-GB" altLang="en-US" dirty="0">
                <a:sym typeface="Wingdings" panose="05000000000000000000" pitchFamily="2" charset="2"/>
              </a:rPr>
              <a:t>bigger </a:t>
            </a:r>
            <a:r>
              <a:rPr lang="en-GB" altLang="en-US" b="1" dirty="0">
                <a:sym typeface="Wingdings" panose="05000000000000000000" pitchFamily="2" charset="2"/>
              </a:rPr>
              <a:t>or</a:t>
            </a:r>
            <a:r>
              <a:rPr lang="en-GB" altLang="en-US" dirty="0">
                <a:sym typeface="Wingdings" panose="05000000000000000000" pitchFamily="2" charset="2"/>
              </a:rPr>
              <a:t> smaller.</a:t>
            </a:r>
            <a:endParaRPr lang="en-GB" altLang="en-US" dirty="0"/>
          </a:p>
        </p:txBody>
      </p:sp>
      <p:sp>
        <p:nvSpPr>
          <p:cNvPr id="36" name="Rectangle 35">
            <a:extLst>
              <a:ext uri="{FF2B5EF4-FFF2-40B4-BE49-F238E27FC236}">
                <a16:creationId xmlns:a16="http://schemas.microsoft.com/office/drawing/2014/main" id="{399B9289-9A6A-427B-948A-B3986B6C52CC}"/>
              </a:ext>
            </a:extLst>
          </p:cNvPr>
          <p:cNvSpPr>
            <a:spLocks noChangeArrowheads="1"/>
          </p:cNvSpPr>
          <p:nvPr/>
        </p:nvSpPr>
        <p:spPr bwMode="auto">
          <a:xfrm>
            <a:off x="4798305" y="4227513"/>
            <a:ext cx="3741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Convex lenses produce images that can be either:</a:t>
            </a:r>
          </a:p>
        </p:txBody>
      </p:sp>
      <p:pic>
        <p:nvPicPr>
          <p:cNvPr id="44" name="Picture 19">
            <a:hlinkClick r:id="" action="ppaction://hlinkshowjump?jump=nextslide"/>
            <a:extLst>
              <a:ext uri="{FF2B5EF4-FFF2-40B4-BE49-F238E27FC236}">
                <a16:creationId xmlns:a16="http://schemas.microsoft.com/office/drawing/2014/main" id="{324C84C6-E352-4563-B83A-262F52A49E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5" name="Picture 9" descr="notes_icon">
            <a:extLst>
              <a:ext uri="{FF2B5EF4-FFF2-40B4-BE49-F238E27FC236}">
                <a16:creationId xmlns:a16="http://schemas.microsoft.com/office/drawing/2014/main" id="{939B039E-E90F-4258-B923-75AA429D376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p:bldP spid="26" grpId="0"/>
      <p:bldP spid="11"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lue box slide 26.png">
            <a:extLst>
              <a:ext uri="{FF2B5EF4-FFF2-40B4-BE49-F238E27FC236}">
                <a16:creationId xmlns:a16="http://schemas.microsoft.com/office/drawing/2014/main" id="{FB832C91-6A1D-45F9-B975-A5A61D498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765300"/>
            <a:ext cx="477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5">
            <a:extLst>
              <a:ext uri="{FF2B5EF4-FFF2-40B4-BE49-F238E27FC236}">
                <a16:creationId xmlns:a16="http://schemas.microsoft.com/office/drawing/2014/main" id="{9749FDB1-C5BF-4984-984D-84EA3B177EAA}"/>
              </a:ext>
            </a:extLst>
          </p:cNvPr>
          <p:cNvSpPr txBox="1">
            <a:spLocks noChangeArrowheads="1"/>
          </p:cNvSpPr>
          <p:nvPr/>
        </p:nvSpPr>
        <p:spPr bwMode="auto">
          <a:xfrm>
            <a:off x="358775" y="765175"/>
            <a:ext cx="8426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To calculate the </a:t>
            </a:r>
            <a:r>
              <a:rPr lang="en-GB" altLang="en-US" b="1">
                <a:solidFill>
                  <a:srgbClr val="286DA6"/>
                </a:solidFill>
              </a:rPr>
              <a:t>magnification</a:t>
            </a:r>
            <a:r>
              <a:rPr lang="en-GB" altLang="en-US"/>
              <a:t> of a mirror or a lens, use the formula below: </a:t>
            </a:r>
          </a:p>
        </p:txBody>
      </p:sp>
      <p:sp>
        <p:nvSpPr>
          <p:cNvPr id="37892" name="Rectangle 6">
            <a:extLst>
              <a:ext uri="{FF2B5EF4-FFF2-40B4-BE49-F238E27FC236}">
                <a16:creationId xmlns:a16="http://schemas.microsoft.com/office/drawing/2014/main" id="{2ED43C41-7C35-4F31-932E-45CE9F62DF8E}"/>
              </a:ext>
            </a:extLst>
          </p:cNvPr>
          <p:cNvSpPr>
            <a:spLocks noGrp="1" noChangeArrowheads="1"/>
          </p:cNvSpPr>
          <p:nvPr>
            <p:ph type="title"/>
          </p:nvPr>
        </p:nvSpPr>
        <p:spPr/>
        <p:txBody>
          <a:bodyPr/>
          <a:lstStyle/>
          <a:p>
            <a:r>
              <a:rPr lang="en-GB" altLang="en-US"/>
              <a:t>Magnification formula</a:t>
            </a:r>
          </a:p>
        </p:txBody>
      </p:sp>
      <p:sp>
        <p:nvSpPr>
          <p:cNvPr id="37902" name="TextBox 18">
            <a:extLst>
              <a:ext uri="{FF2B5EF4-FFF2-40B4-BE49-F238E27FC236}">
                <a16:creationId xmlns:a16="http://schemas.microsoft.com/office/drawing/2014/main" id="{E4608396-424E-4511-9016-977D78CAE5FF}"/>
              </a:ext>
            </a:extLst>
          </p:cNvPr>
          <p:cNvSpPr txBox="1">
            <a:spLocks noChangeArrowheads="1"/>
          </p:cNvSpPr>
          <p:nvPr/>
        </p:nvSpPr>
        <p:spPr bwMode="auto">
          <a:xfrm>
            <a:off x="2178050" y="2074863"/>
            <a:ext cx="2265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magnification</a:t>
            </a:r>
          </a:p>
        </p:txBody>
      </p:sp>
      <p:sp>
        <p:nvSpPr>
          <p:cNvPr id="37903" name="TextBox 19">
            <a:extLst>
              <a:ext uri="{FF2B5EF4-FFF2-40B4-BE49-F238E27FC236}">
                <a16:creationId xmlns:a16="http://schemas.microsoft.com/office/drawing/2014/main" id="{B79D5AEA-4770-400B-9B89-B6FC34DC619B}"/>
              </a:ext>
            </a:extLst>
          </p:cNvPr>
          <p:cNvSpPr txBox="1">
            <a:spLocks noChangeArrowheads="1"/>
          </p:cNvSpPr>
          <p:nvPr/>
        </p:nvSpPr>
        <p:spPr bwMode="auto">
          <a:xfrm>
            <a:off x="4265613" y="2106613"/>
            <a:ext cx="42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a:t>
            </a:r>
          </a:p>
        </p:txBody>
      </p:sp>
      <p:sp>
        <p:nvSpPr>
          <p:cNvPr id="37904" name="TextBox 20">
            <a:extLst>
              <a:ext uri="{FF2B5EF4-FFF2-40B4-BE49-F238E27FC236}">
                <a16:creationId xmlns:a16="http://schemas.microsoft.com/office/drawing/2014/main" id="{496E5C7E-5A56-48E7-BCC0-CD197ABE12F8}"/>
              </a:ext>
            </a:extLst>
          </p:cNvPr>
          <p:cNvSpPr txBox="1">
            <a:spLocks noChangeArrowheads="1"/>
          </p:cNvSpPr>
          <p:nvPr/>
        </p:nvSpPr>
        <p:spPr bwMode="auto">
          <a:xfrm>
            <a:off x="4703763" y="1830388"/>
            <a:ext cx="2100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image height</a:t>
            </a:r>
          </a:p>
        </p:txBody>
      </p:sp>
      <p:sp>
        <p:nvSpPr>
          <p:cNvPr id="37905" name="TextBox 21">
            <a:extLst>
              <a:ext uri="{FF2B5EF4-FFF2-40B4-BE49-F238E27FC236}">
                <a16:creationId xmlns:a16="http://schemas.microsoft.com/office/drawing/2014/main" id="{AB8FA5CA-E1DC-457E-A0E1-84630F6AF47C}"/>
              </a:ext>
            </a:extLst>
          </p:cNvPr>
          <p:cNvSpPr txBox="1">
            <a:spLocks noChangeArrowheads="1"/>
          </p:cNvSpPr>
          <p:nvPr/>
        </p:nvSpPr>
        <p:spPr bwMode="auto">
          <a:xfrm>
            <a:off x="4703763" y="2351088"/>
            <a:ext cx="208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object height</a:t>
            </a:r>
          </a:p>
        </p:txBody>
      </p:sp>
      <p:sp>
        <p:nvSpPr>
          <p:cNvPr id="28" name="TextBox 27">
            <a:extLst>
              <a:ext uri="{FF2B5EF4-FFF2-40B4-BE49-F238E27FC236}">
                <a16:creationId xmlns:a16="http://schemas.microsoft.com/office/drawing/2014/main" id="{1F98B83A-21FE-4AF7-B539-B105B8474A18}"/>
              </a:ext>
            </a:extLst>
          </p:cNvPr>
          <p:cNvSpPr txBox="1">
            <a:spLocks noChangeArrowheads="1"/>
          </p:cNvSpPr>
          <p:nvPr/>
        </p:nvSpPr>
        <p:spPr bwMode="auto">
          <a:xfrm>
            <a:off x="357188" y="3014663"/>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If magnification is </a:t>
            </a:r>
            <a:r>
              <a:rPr lang="en-GB" altLang="en-US" b="1" dirty="0">
                <a:solidFill>
                  <a:srgbClr val="010066"/>
                </a:solidFill>
              </a:rPr>
              <a:t>greater than</a:t>
            </a:r>
            <a:r>
              <a:rPr lang="en-GB" altLang="en-US" dirty="0">
                <a:solidFill>
                  <a:srgbClr val="010066"/>
                </a:solidFill>
              </a:rPr>
              <a:t> 1</a:t>
            </a:r>
            <a:r>
              <a:rPr lang="en-GB" altLang="en-US" dirty="0"/>
              <a:t>, then the image is…</a:t>
            </a:r>
          </a:p>
        </p:txBody>
      </p:sp>
      <p:sp>
        <p:nvSpPr>
          <p:cNvPr id="30" name="TextBox 29">
            <a:extLst>
              <a:ext uri="{FF2B5EF4-FFF2-40B4-BE49-F238E27FC236}">
                <a16:creationId xmlns:a16="http://schemas.microsoft.com/office/drawing/2014/main" id="{9EA1099E-CB6E-4AFE-97E2-EAADB4BB27B2}"/>
              </a:ext>
            </a:extLst>
          </p:cNvPr>
          <p:cNvSpPr txBox="1">
            <a:spLocks noChangeArrowheads="1"/>
          </p:cNvSpPr>
          <p:nvPr/>
        </p:nvSpPr>
        <p:spPr bwMode="auto">
          <a:xfrm>
            <a:off x="357188" y="4090988"/>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If magnification is </a:t>
            </a:r>
            <a:r>
              <a:rPr lang="en-GB" altLang="en-US" b="1" dirty="0">
                <a:solidFill>
                  <a:srgbClr val="010066"/>
                </a:solidFill>
              </a:rPr>
              <a:t>equal to </a:t>
            </a:r>
            <a:r>
              <a:rPr lang="en-GB" altLang="en-US" dirty="0">
                <a:solidFill>
                  <a:srgbClr val="010066"/>
                </a:solidFill>
              </a:rPr>
              <a:t>1</a:t>
            </a:r>
            <a:r>
              <a:rPr lang="en-GB" altLang="en-US" dirty="0"/>
              <a:t>, then the image is</a:t>
            </a:r>
          </a:p>
        </p:txBody>
      </p:sp>
      <p:sp>
        <p:nvSpPr>
          <p:cNvPr id="31" name="TextBox 30">
            <a:extLst>
              <a:ext uri="{FF2B5EF4-FFF2-40B4-BE49-F238E27FC236}">
                <a16:creationId xmlns:a16="http://schemas.microsoft.com/office/drawing/2014/main" id="{50979806-3406-4A09-A9A4-71A25ABB2A6E}"/>
              </a:ext>
            </a:extLst>
          </p:cNvPr>
          <p:cNvSpPr txBox="1">
            <a:spLocks noChangeArrowheads="1"/>
          </p:cNvSpPr>
          <p:nvPr/>
        </p:nvSpPr>
        <p:spPr bwMode="auto">
          <a:xfrm>
            <a:off x="357188" y="5167313"/>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If magnification is </a:t>
            </a:r>
            <a:r>
              <a:rPr lang="en-GB" altLang="en-US" b="1" dirty="0">
                <a:solidFill>
                  <a:srgbClr val="010066"/>
                </a:solidFill>
              </a:rPr>
              <a:t>less than </a:t>
            </a:r>
            <a:r>
              <a:rPr lang="en-GB" altLang="en-US" dirty="0">
                <a:solidFill>
                  <a:srgbClr val="010066"/>
                </a:solidFill>
              </a:rPr>
              <a:t>1</a:t>
            </a:r>
            <a:r>
              <a:rPr lang="en-GB" altLang="en-US" dirty="0"/>
              <a:t>, then the image is</a:t>
            </a:r>
          </a:p>
        </p:txBody>
      </p:sp>
      <p:sp>
        <p:nvSpPr>
          <p:cNvPr id="32" name="Rectangle 31">
            <a:extLst>
              <a:ext uri="{FF2B5EF4-FFF2-40B4-BE49-F238E27FC236}">
                <a16:creationId xmlns:a16="http://schemas.microsoft.com/office/drawing/2014/main" id="{575D1289-EA1E-4B6B-8351-4DE4F2CA7E33}"/>
              </a:ext>
            </a:extLst>
          </p:cNvPr>
          <p:cNvSpPr>
            <a:spLocks noChangeArrowheads="1"/>
          </p:cNvSpPr>
          <p:nvPr/>
        </p:nvSpPr>
        <p:spPr bwMode="auto">
          <a:xfrm>
            <a:off x="4830763" y="3552825"/>
            <a:ext cx="398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r"/>
            <a:r>
              <a:rPr lang="en-GB" altLang="en-US"/>
              <a:t>…bigger than the object.</a:t>
            </a:r>
          </a:p>
        </p:txBody>
      </p:sp>
      <p:sp>
        <p:nvSpPr>
          <p:cNvPr id="33" name="Rectangle 32">
            <a:extLst>
              <a:ext uri="{FF2B5EF4-FFF2-40B4-BE49-F238E27FC236}">
                <a16:creationId xmlns:a16="http://schemas.microsoft.com/office/drawing/2014/main" id="{9BD32481-10E4-40C6-8B0D-521166A87492}"/>
              </a:ext>
            </a:extLst>
          </p:cNvPr>
          <p:cNvSpPr>
            <a:spLocks noChangeArrowheads="1"/>
          </p:cNvSpPr>
          <p:nvPr/>
        </p:nvSpPr>
        <p:spPr bwMode="auto">
          <a:xfrm>
            <a:off x="4422775" y="4629150"/>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r"/>
            <a:r>
              <a:rPr lang="en-GB" altLang="en-US"/>
              <a:t>…the same size as the object.</a:t>
            </a:r>
          </a:p>
        </p:txBody>
      </p:sp>
      <p:sp>
        <p:nvSpPr>
          <p:cNvPr id="34" name="Rectangle 33">
            <a:extLst>
              <a:ext uri="{FF2B5EF4-FFF2-40B4-BE49-F238E27FC236}">
                <a16:creationId xmlns:a16="http://schemas.microsoft.com/office/drawing/2014/main" id="{D96BA061-E0FF-4846-9E44-628AA47E813A}"/>
              </a:ext>
            </a:extLst>
          </p:cNvPr>
          <p:cNvSpPr>
            <a:spLocks noChangeArrowheads="1"/>
          </p:cNvSpPr>
          <p:nvPr/>
        </p:nvSpPr>
        <p:spPr bwMode="auto">
          <a:xfrm>
            <a:off x="4830763" y="5705475"/>
            <a:ext cx="398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r"/>
            <a:r>
              <a:rPr lang="en-GB" altLang="en-US" dirty="0"/>
              <a:t>…smaller than the object.</a:t>
            </a:r>
          </a:p>
        </p:txBody>
      </p:sp>
      <p:pic>
        <p:nvPicPr>
          <p:cNvPr id="21" name="Picture 20" descr="fraction slide 26.png">
            <a:extLst>
              <a:ext uri="{FF2B5EF4-FFF2-40B4-BE49-F238E27FC236}">
                <a16:creationId xmlns:a16="http://schemas.microsoft.com/office/drawing/2014/main" id="{A6F8BBB1-A346-4791-8E00-585A412CFA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2298700"/>
            <a:ext cx="20970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a:hlinkClick r:id="" action="ppaction://hlinkshowjump?jump=nextslide"/>
            <a:extLst>
              <a:ext uri="{FF2B5EF4-FFF2-40B4-BE49-F238E27FC236}">
                <a16:creationId xmlns:a16="http://schemas.microsoft.com/office/drawing/2014/main" id="{AE49892E-D4E7-41C6-9162-DE2933271A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0DDEEF69-94FF-44CB-A170-FB4179975BF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P spid="37903" grpId="0"/>
      <p:bldP spid="37904" grpId="0"/>
      <p:bldP spid="37905" grpId="0"/>
      <p:bldP spid="28" grpId="0"/>
      <p:bldP spid="30" grpId="0"/>
      <p:bldP spid="31"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lue box slide 26.png">
            <a:extLst>
              <a:ext uri="{FF2B5EF4-FFF2-40B4-BE49-F238E27FC236}">
                <a16:creationId xmlns:a16="http://schemas.microsoft.com/office/drawing/2014/main" id="{B3327B63-7F09-4BF8-83F2-037D4897AC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705100"/>
            <a:ext cx="47720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52C3E3BF-5C6B-4CE1-B60A-4EBB3362FAA1}"/>
              </a:ext>
            </a:extLst>
          </p:cNvPr>
          <p:cNvSpPr>
            <a:spLocks noGrp="1" noChangeArrowheads="1"/>
          </p:cNvSpPr>
          <p:nvPr>
            <p:ph type="title"/>
          </p:nvPr>
        </p:nvSpPr>
        <p:spPr/>
        <p:txBody>
          <a:bodyPr/>
          <a:lstStyle/>
          <a:p>
            <a:r>
              <a:rPr lang="en-GB" altLang="en-US"/>
              <a:t>Calculating magnification</a:t>
            </a:r>
          </a:p>
        </p:txBody>
      </p:sp>
      <p:pic>
        <p:nvPicPr>
          <p:cNvPr id="38917" name="Picture 15" descr="bug.png">
            <a:extLst>
              <a:ext uri="{FF2B5EF4-FFF2-40B4-BE49-F238E27FC236}">
                <a16:creationId xmlns:a16="http://schemas.microsoft.com/office/drawing/2014/main" id="{90F80C67-38DA-4088-A96E-AAD4B45558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817563"/>
            <a:ext cx="325913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17">
            <a:extLst>
              <a:ext uri="{FF2B5EF4-FFF2-40B4-BE49-F238E27FC236}">
                <a16:creationId xmlns:a16="http://schemas.microsoft.com/office/drawing/2014/main" id="{998E79F8-2B29-4E2C-8183-A2C1E1E387A3}"/>
              </a:ext>
            </a:extLst>
          </p:cNvPr>
          <p:cNvSpPr>
            <a:spLocks noChangeArrowheads="1"/>
          </p:cNvSpPr>
          <p:nvPr/>
        </p:nvSpPr>
        <p:spPr bwMode="auto">
          <a:xfrm>
            <a:off x="3779838" y="817563"/>
            <a:ext cx="4899025" cy="1638300"/>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38919" name="Text Box 10">
            <a:extLst>
              <a:ext uri="{FF2B5EF4-FFF2-40B4-BE49-F238E27FC236}">
                <a16:creationId xmlns:a16="http://schemas.microsoft.com/office/drawing/2014/main" id="{D50353DB-EDCF-4D82-90EA-4345E561DE24}"/>
              </a:ext>
            </a:extLst>
          </p:cNvPr>
          <p:cNvSpPr txBox="1">
            <a:spLocks noChangeArrowheads="1"/>
          </p:cNvSpPr>
          <p:nvPr/>
        </p:nvSpPr>
        <p:spPr bwMode="auto">
          <a:xfrm>
            <a:off x="3808413" y="852488"/>
            <a:ext cx="49244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A beetle is </a:t>
            </a:r>
            <a:r>
              <a:rPr lang="en-GB" altLang="en-US" b="1"/>
              <a:t>1.5</a:t>
            </a:r>
            <a:r>
              <a:rPr lang="en-GB" altLang="en-US" sz="1000" b="1"/>
              <a:t> </a:t>
            </a:r>
            <a:r>
              <a:rPr lang="en-GB" altLang="en-US" b="1"/>
              <a:t>cm </a:t>
            </a:r>
            <a:r>
              <a:rPr lang="en-GB" altLang="en-US"/>
              <a:t>high. Its image is </a:t>
            </a:r>
            <a:r>
              <a:rPr lang="en-GB" altLang="en-US" b="1"/>
              <a:t>4.5</a:t>
            </a:r>
            <a:r>
              <a:rPr lang="en-GB" altLang="en-US" sz="1000" b="1"/>
              <a:t> </a:t>
            </a:r>
            <a:r>
              <a:rPr lang="en-GB" altLang="en-US" b="1"/>
              <a:t>cm </a:t>
            </a:r>
            <a:r>
              <a:rPr lang="en-GB" altLang="en-US"/>
              <a:t>high when viewed through a lens. Calculate the magnification of the lens.  </a:t>
            </a:r>
          </a:p>
        </p:txBody>
      </p:sp>
      <p:sp>
        <p:nvSpPr>
          <p:cNvPr id="38931" name="TextBox 21">
            <a:extLst>
              <a:ext uri="{FF2B5EF4-FFF2-40B4-BE49-F238E27FC236}">
                <a16:creationId xmlns:a16="http://schemas.microsoft.com/office/drawing/2014/main" id="{F9BEE252-1404-4D60-A3A6-173589CC2415}"/>
              </a:ext>
            </a:extLst>
          </p:cNvPr>
          <p:cNvSpPr txBox="1">
            <a:spLocks noChangeArrowheads="1"/>
          </p:cNvSpPr>
          <p:nvPr/>
        </p:nvSpPr>
        <p:spPr bwMode="auto">
          <a:xfrm>
            <a:off x="3835400" y="2989263"/>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magnification</a:t>
            </a:r>
          </a:p>
        </p:txBody>
      </p:sp>
      <p:sp>
        <p:nvSpPr>
          <p:cNvPr id="38932" name="TextBox 22">
            <a:extLst>
              <a:ext uri="{FF2B5EF4-FFF2-40B4-BE49-F238E27FC236}">
                <a16:creationId xmlns:a16="http://schemas.microsoft.com/office/drawing/2014/main" id="{E0875CD1-90B9-4F28-A89B-AF9428B70F9C}"/>
              </a:ext>
            </a:extLst>
          </p:cNvPr>
          <p:cNvSpPr txBox="1">
            <a:spLocks noChangeArrowheads="1"/>
          </p:cNvSpPr>
          <p:nvPr/>
        </p:nvSpPr>
        <p:spPr bwMode="auto">
          <a:xfrm>
            <a:off x="5922963" y="2989263"/>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a:t>
            </a:r>
          </a:p>
        </p:txBody>
      </p:sp>
      <p:sp>
        <p:nvSpPr>
          <p:cNvPr id="38933" name="TextBox 23">
            <a:extLst>
              <a:ext uri="{FF2B5EF4-FFF2-40B4-BE49-F238E27FC236}">
                <a16:creationId xmlns:a16="http://schemas.microsoft.com/office/drawing/2014/main" id="{5A298033-2B3E-4C59-985E-16EDD6E7E5A7}"/>
              </a:ext>
            </a:extLst>
          </p:cNvPr>
          <p:cNvSpPr txBox="1">
            <a:spLocks noChangeArrowheads="1"/>
          </p:cNvSpPr>
          <p:nvPr/>
        </p:nvSpPr>
        <p:spPr bwMode="auto">
          <a:xfrm>
            <a:off x="6361113" y="2720975"/>
            <a:ext cx="210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image height</a:t>
            </a:r>
          </a:p>
        </p:txBody>
      </p:sp>
      <p:sp>
        <p:nvSpPr>
          <p:cNvPr id="38934" name="TextBox 24">
            <a:extLst>
              <a:ext uri="{FF2B5EF4-FFF2-40B4-BE49-F238E27FC236}">
                <a16:creationId xmlns:a16="http://schemas.microsoft.com/office/drawing/2014/main" id="{C5FD3E92-CD95-4032-BEDE-2D86BE3A3FD2}"/>
              </a:ext>
            </a:extLst>
          </p:cNvPr>
          <p:cNvSpPr txBox="1">
            <a:spLocks noChangeArrowheads="1"/>
          </p:cNvSpPr>
          <p:nvPr/>
        </p:nvSpPr>
        <p:spPr bwMode="auto">
          <a:xfrm>
            <a:off x="6361113" y="3252788"/>
            <a:ext cx="2087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object height</a:t>
            </a:r>
          </a:p>
        </p:txBody>
      </p:sp>
      <p:sp>
        <p:nvSpPr>
          <p:cNvPr id="27" name="TextBox 26">
            <a:extLst>
              <a:ext uri="{FF2B5EF4-FFF2-40B4-BE49-F238E27FC236}">
                <a16:creationId xmlns:a16="http://schemas.microsoft.com/office/drawing/2014/main" id="{4ACF38C1-A173-4344-B4A5-9A147505A130}"/>
              </a:ext>
            </a:extLst>
          </p:cNvPr>
          <p:cNvSpPr txBox="1">
            <a:spLocks noChangeArrowheads="1"/>
          </p:cNvSpPr>
          <p:nvPr/>
        </p:nvSpPr>
        <p:spPr bwMode="auto">
          <a:xfrm>
            <a:off x="3892550" y="4041775"/>
            <a:ext cx="2265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magnification</a:t>
            </a:r>
          </a:p>
        </p:txBody>
      </p:sp>
      <p:sp>
        <p:nvSpPr>
          <p:cNvPr id="28" name="TextBox 27">
            <a:extLst>
              <a:ext uri="{FF2B5EF4-FFF2-40B4-BE49-F238E27FC236}">
                <a16:creationId xmlns:a16="http://schemas.microsoft.com/office/drawing/2014/main" id="{8C174ADF-F832-4713-AD5B-92768ADF18BA}"/>
              </a:ext>
            </a:extLst>
          </p:cNvPr>
          <p:cNvSpPr txBox="1">
            <a:spLocks noChangeArrowheads="1"/>
          </p:cNvSpPr>
          <p:nvPr/>
        </p:nvSpPr>
        <p:spPr bwMode="auto">
          <a:xfrm>
            <a:off x="5980113" y="4029075"/>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a:t>
            </a:r>
          </a:p>
        </p:txBody>
      </p:sp>
      <p:sp>
        <p:nvSpPr>
          <p:cNvPr id="29" name="TextBox 28">
            <a:extLst>
              <a:ext uri="{FF2B5EF4-FFF2-40B4-BE49-F238E27FC236}">
                <a16:creationId xmlns:a16="http://schemas.microsoft.com/office/drawing/2014/main" id="{865471FF-BD76-415A-8EB1-AC166FB629B6}"/>
              </a:ext>
            </a:extLst>
          </p:cNvPr>
          <p:cNvSpPr txBox="1">
            <a:spLocks noChangeArrowheads="1"/>
          </p:cNvSpPr>
          <p:nvPr/>
        </p:nvSpPr>
        <p:spPr bwMode="auto">
          <a:xfrm>
            <a:off x="6403975" y="4254500"/>
            <a:ext cx="113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1.5</a:t>
            </a:r>
            <a:r>
              <a:rPr lang="en-GB" altLang="en-US" sz="1000">
                <a:solidFill>
                  <a:srgbClr val="010066"/>
                </a:solidFill>
              </a:rPr>
              <a:t> </a:t>
            </a:r>
            <a:r>
              <a:rPr lang="en-GB" altLang="en-US">
                <a:solidFill>
                  <a:srgbClr val="010066"/>
                </a:solidFill>
              </a:rPr>
              <a:t>cm</a:t>
            </a:r>
          </a:p>
        </p:txBody>
      </p:sp>
      <p:sp>
        <p:nvSpPr>
          <p:cNvPr id="30" name="TextBox 29">
            <a:extLst>
              <a:ext uri="{FF2B5EF4-FFF2-40B4-BE49-F238E27FC236}">
                <a16:creationId xmlns:a16="http://schemas.microsoft.com/office/drawing/2014/main" id="{01A154B1-B276-4B2D-9FE3-9C8F5965B0B5}"/>
              </a:ext>
            </a:extLst>
          </p:cNvPr>
          <p:cNvSpPr txBox="1">
            <a:spLocks noChangeArrowheads="1"/>
          </p:cNvSpPr>
          <p:nvPr/>
        </p:nvSpPr>
        <p:spPr bwMode="auto">
          <a:xfrm>
            <a:off x="6397625" y="382905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4.5</a:t>
            </a:r>
            <a:r>
              <a:rPr lang="en-GB" altLang="en-US" sz="1000">
                <a:solidFill>
                  <a:srgbClr val="010066"/>
                </a:solidFill>
              </a:rPr>
              <a:t> </a:t>
            </a:r>
            <a:r>
              <a:rPr lang="en-GB" altLang="en-US">
                <a:solidFill>
                  <a:srgbClr val="010066"/>
                </a:solidFill>
              </a:rPr>
              <a:t>cm</a:t>
            </a:r>
          </a:p>
        </p:txBody>
      </p:sp>
      <p:cxnSp>
        <p:nvCxnSpPr>
          <p:cNvPr id="31" name="Straight Connector 30">
            <a:extLst>
              <a:ext uri="{FF2B5EF4-FFF2-40B4-BE49-F238E27FC236}">
                <a16:creationId xmlns:a16="http://schemas.microsoft.com/office/drawing/2014/main" id="{29572E1E-E635-4E3F-86E2-B24271544EC0}"/>
              </a:ext>
            </a:extLst>
          </p:cNvPr>
          <p:cNvCxnSpPr>
            <a:cxnSpLocks noChangeShapeType="1"/>
          </p:cNvCxnSpPr>
          <p:nvPr/>
        </p:nvCxnSpPr>
        <p:spPr bwMode="auto">
          <a:xfrm flipV="1">
            <a:off x="6375400" y="4271963"/>
            <a:ext cx="1158875" cy="0"/>
          </a:xfrm>
          <a:prstGeom prst="line">
            <a:avLst/>
          </a:prstGeom>
          <a:noFill/>
          <a:ln w="28575" algn="ctr">
            <a:solidFill>
              <a:srgbClr val="010066"/>
            </a:solidFill>
            <a:round/>
            <a:headEnd/>
            <a:tailEnd/>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BBEF6AF-2C79-4545-84F8-34C082FC1330}"/>
              </a:ext>
            </a:extLst>
          </p:cNvPr>
          <p:cNvSpPr txBox="1">
            <a:spLocks noChangeArrowheads="1"/>
          </p:cNvSpPr>
          <p:nvPr/>
        </p:nvSpPr>
        <p:spPr bwMode="auto">
          <a:xfrm>
            <a:off x="6007100" y="4700588"/>
            <a:ext cx="140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solidFill>
                  <a:srgbClr val="010066"/>
                </a:solidFill>
              </a:rPr>
              <a:t>=</a:t>
            </a:r>
            <a:r>
              <a:rPr lang="en-GB" altLang="en-US" sz="1000">
                <a:solidFill>
                  <a:srgbClr val="010066"/>
                </a:solidFill>
              </a:rPr>
              <a:t>  </a:t>
            </a:r>
            <a:r>
              <a:rPr lang="en-GB" altLang="en-US" b="1">
                <a:solidFill>
                  <a:srgbClr val="286DA6"/>
                </a:solidFill>
              </a:rPr>
              <a:t>3</a:t>
            </a:r>
          </a:p>
        </p:txBody>
      </p:sp>
      <p:sp>
        <p:nvSpPr>
          <p:cNvPr id="36" name="TextBox 35">
            <a:extLst>
              <a:ext uri="{FF2B5EF4-FFF2-40B4-BE49-F238E27FC236}">
                <a16:creationId xmlns:a16="http://schemas.microsoft.com/office/drawing/2014/main" id="{F2D10C9D-7C60-4493-A7B1-A88C1E78286C}"/>
              </a:ext>
            </a:extLst>
          </p:cNvPr>
          <p:cNvSpPr txBox="1">
            <a:spLocks noChangeArrowheads="1"/>
          </p:cNvSpPr>
          <p:nvPr/>
        </p:nvSpPr>
        <p:spPr bwMode="auto">
          <a:xfrm>
            <a:off x="357188" y="5322888"/>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Remember that magnification is a </a:t>
            </a:r>
            <a:r>
              <a:rPr lang="en-GB" altLang="en-US" b="1">
                <a:solidFill>
                  <a:srgbClr val="286DA6"/>
                </a:solidFill>
              </a:rPr>
              <a:t>ratio</a:t>
            </a:r>
            <a:r>
              <a:rPr lang="en-GB" altLang="en-US"/>
              <a:t> and therefore does not have any units.</a:t>
            </a:r>
          </a:p>
        </p:txBody>
      </p:sp>
      <p:pic>
        <p:nvPicPr>
          <p:cNvPr id="24" name="Picture 23" descr="fraction slide 26.png">
            <a:extLst>
              <a:ext uri="{FF2B5EF4-FFF2-40B4-BE49-F238E27FC236}">
                <a16:creationId xmlns:a16="http://schemas.microsoft.com/office/drawing/2014/main" id="{D58DD635-3537-4E07-9096-D3C400BF27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3813" y="3201988"/>
            <a:ext cx="209550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a:hlinkClick r:id="" action="ppaction://hlinkshowjump?jump=nextslide"/>
            <a:extLst>
              <a:ext uri="{FF2B5EF4-FFF2-40B4-BE49-F238E27FC236}">
                <a16:creationId xmlns:a16="http://schemas.microsoft.com/office/drawing/2014/main" id="{263AF84D-0A4D-4121-80F5-02C56A50071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81BCFFFA-83C5-467B-9D58-311C6C97BBF4}"/>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4BB22372-223A-42A0-81E8-0A66EB11D40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38932" grpId="0"/>
      <p:bldP spid="38933" grpId="0"/>
      <p:bldP spid="38934" grpId="0"/>
      <p:bldP spid="27" grpId="0"/>
      <p:bldP spid="28" grpId="0"/>
      <p:bldP spid="29" grpId="0"/>
      <p:bldP spid="30"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lue box slide 26.png">
            <a:extLst>
              <a:ext uri="{FF2B5EF4-FFF2-40B4-BE49-F238E27FC236}">
                <a16:creationId xmlns:a16="http://schemas.microsoft.com/office/drawing/2014/main" id="{E38517C9-147F-4BEC-9CF6-4CFFACE00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2578100"/>
            <a:ext cx="4772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9" descr="slide 28.png">
            <a:extLst>
              <a:ext uri="{FF2B5EF4-FFF2-40B4-BE49-F238E27FC236}">
                <a16:creationId xmlns:a16="http://schemas.microsoft.com/office/drawing/2014/main" id="{D4421BDB-888B-45B5-8E94-4C80B609D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1838" y="868363"/>
            <a:ext cx="298608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itle 1">
            <a:extLst>
              <a:ext uri="{FF2B5EF4-FFF2-40B4-BE49-F238E27FC236}">
                <a16:creationId xmlns:a16="http://schemas.microsoft.com/office/drawing/2014/main" id="{32B054CA-9A4F-42D5-8DB3-2F662FC4A17D}"/>
              </a:ext>
            </a:extLst>
          </p:cNvPr>
          <p:cNvSpPr>
            <a:spLocks noGrp="1"/>
          </p:cNvSpPr>
          <p:nvPr>
            <p:ph type="title"/>
          </p:nvPr>
        </p:nvSpPr>
        <p:spPr/>
        <p:txBody>
          <a:bodyPr/>
          <a:lstStyle/>
          <a:p>
            <a:r>
              <a:rPr lang="en-GB" altLang="en-US"/>
              <a:t>Calculating image size</a:t>
            </a:r>
          </a:p>
        </p:txBody>
      </p:sp>
      <p:sp>
        <p:nvSpPr>
          <p:cNvPr id="39942" name="Text Box 10">
            <a:extLst>
              <a:ext uri="{FF2B5EF4-FFF2-40B4-BE49-F238E27FC236}">
                <a16:creationId xmlns:a16="http://schemas.microsoft.com/office/drawing/2014/main" id="{93776FAB-E21C-4E6B-A966-5976B5095835}"/>
              </a:ext>
            </a:extLst>
          </p:cNvPr>
          <p:cNvSpPr txBox="1">
            <a:spLocks noChangeArrowheads="1"/>
          </p:cNvSpPr>
          <p:nvPr/>
        </p:nvSpPr>
        <p:spPr bwMode="auto">
          <a:xfrm>
            <a:off x="357189" y="817563"/>
            <a:ext cx="5106634" cy="1569660"/>
          </a:xfrm>
          <a:prstGeom prst="rect">
            <a:avLst/>
          </a:prstGeom>
          <a:solidFill>
            <a:srgbClr val="BEDAF0"/>
          </a:solidFill>
          <a:ln>
            <a:noFill/>
          </a:ln>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When viewed through a magnifying glass, this ant appears </a:t>
            </a:r>
            <a:r>
              <a:rPr lang="en-GB" altLang="en-US" b="1" dirty="0"/>
              <a:t>16</a:t>
            </a:r>
            <a:r>
              <a:rPr lang="en-GB" altLang="en-US" sz="1000" b="1" dirty="0"/>
              <a:t> </a:t>
            </a:r>
            <a:r>
              <a:rPr lang="en-GB" altLang="en-US" b="1" dirty="0"/>
              <a:t>cm </a:t>
            </a:r>
            <a:r>
              <a:rPr lang="en-GB" altLang="en-US" dirty="0"/>
              <a:t>tall. </a:t>
            </a:r>
            <a:br>
              <a:rPr lang="en-GB" altLang="en-US" dirty="0"/>
            </a:br>
            <a:r>
              <a:rPr lang="en-GB" altLang="en-US" dirty="0"/>
              <a:t>If the magnification of the glass is </a:t>
            </a:r>
            <a:r>
              <a:rPr lang="en-GB" altLang="en-US" b="1" dirty="0"/>
              <a:t>8</a:t>
            </a:r>
            <a:r>
              <a:rPr lang="en-GB" altLang="en-US" dirty="0"/>
              <a:t>, </a:t>
            </a:r>
            <a:br>
              <a:rPr lang="en-GB" altLang="en-US" dirty="0"/>
            </a:br>
            <a:r>
              <a:rPr lang="en-GB" altLang="en-US" dirty="0"/>
              <a:t>what is the actual size of the ant? </a:t>
            </a:r>
          </a:p>
        </p:txBody>
      </p:sp>
      <p:sp>
        <p:nvSpPr>
          <p:cNvPr id="39961" name="TextBox 6">
            <a:extLst>
              <a:ext uri="{FF2B5EF4-FFF2-40B4-BE49-F238E27FC236}">
                <a16:creationId xmlns:a16="http://schemas.microsoft.com/office/drawing/2014/main" id="{3ABF14A8-D318-4290-8E51-174E2C948E51}"/>
              </a:ext>
            </a:extLst>
          </p:cNvPr>
          <p:cNvSpPr txBox="1">
            <a:spLocks noChangeArrowheads="1"/>
          </p:cNvSpPr>
          <p:nvPr/>
        </p:nvSpPr>
        <p:spPr bwMode="auto">
          <a:xfrm>
            <a:off x="1325563" y="2952750"/>
            <a:ext cx="2265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magnification</a:t>
            </a:r>
          </a:p>
        </p:txBody>
      </p:sp>
      <p:sp>
        <p:nvSpPr>
          <p:cNvPr id="39962" name="TextBox 7">
            <a:extLst>
              <a:ext uri="{FF2B5EF4-FFF2-40B4-BE49-F238E27FC236}">
                <a16:creationId xmlns:a16="http://schemas.microsoft.com/office/drawing/2014/main" id="{581ED8C9-5612-4D23-A3BE-735848969EC4}"/>
              </a:ext>
            </a:extLst>
          </p:cNvPr>
          <p:cNvSpPr txBox="1">
            <a:spLocks noChangeArrowheads="1"/>
          </p:cNvSpPr>
          <p:nvPr/>
        </p:nvSpPr>
        <p:spPr bwMode="auto">
          <a:xfrm>
            <a:off x="3413125" y="295275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a:t>
            </a:r>
          </a:p>
        </p:txBody>
      </p:sp>
      <p:sp>
        <p:nvSpPr>
          <p:cNvPr id="39963" name="TextBox 8">
            <a:extLst>
              <a:ext uri="{FF2B5EF4-FFF2-40B4-BE49-F238E27FC236}">
                <a16:creationId xmlns:a16="http://schemas.microsoft.com/office/drawing/2014/main" id="{2A38F7E8-2DC0-4BC8-8A72-C263A21CFB16}"/>
              </a:ext>
            </a:extLst>
          </p:cNvPr>
          <p:cNvSpPr txBox="1">
            <a:spLocks noChangeArrowheads="1"/>
          </p:cNvSpPr>
          <p:nvPr/>
        </p:nvSpPr>
        <p:spPr bwMode="auto">
          <a:xfrm>
            <a:off x="3851275" y="2684463"/>
            <a:ext cx="210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image height</a:t>
            </a:r>
          </a:p>
        </p:txBody>
      </p:sp>
      <p:sp>
        <p:nvSpPr>
          <p:cNvPr id="39964" name="TextBox 9">
            <a:extLst>
              <a:ext uri="{FF2B5EF4-FFF2-40B4-BE49-F238E27FC236}">
                <a16:creationId xmlns:a16="http://schemas.microsoft.com/office/drawing/2014/main" id="{458873E8-D725-4026-9EAD-74255953AF9A}"/>
              </a:ext>
            </a:extLst>
          </p:cNvPr>
          <p:cNvSpPr txBox="1">
            <a:spLocks noChangeArrowheads="1"/>
          </p:cNvSpPr>
          <p:nvPr/>
        </p:nvSpPr>
        <p:spPr bwMode="auto">
          <a:xfrm>
            <a:off x="3851275" y="3205163"/>
            <a:ext cx="208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chemeClr val="bg1"/>
                </a:solidFill>
              </a:rPr>
              <a:t>object height</a:t>
            </a:r>
          </a:p>
        </p:txBody>
      </p:sp>
      <p:sp>
        <p:nvSpPr>
          <p:cNvPr id="17" name="TextBox 16">
            <a:extLst>
              <a:ext uri="{FF2B5EF4-FFF2-40B4-BE49-F238E27FC236}">
                <a16:creationId xmlns:a16="http://schemas.microsoft.com/office/drawing/2014/main" id="{57960CB2-49DA-44CA-BF28-7426C59A0726}"/>
              </a:ext>
            </a:extLst>
          </p:cNvPr>
          <p:cNvSpPr txBox="1">
            <a:spLocks noChangeArrowheads="1"/>
          </p:cNvSpPr>
          <p:nvPr/>
        </p:nvSpPr>
        <p:spPr bwMode="auto">
          <a:xfrm>
            <a:off x="1325563" y="4078288"/>
            <a:ext cx="2265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object height</a:t>
            </a:r>
          </a:p>
        </p:txBody>
      </p:sp>
      <p:sp>
        <p:nvSpPr>
          <p:cNvPr id="18" name="TextBox 17">
            <a:extLst>
              <a:ext uri="{FF2B5EF4-FFF2-40B4-BE49-F238E27FC236}">
                <a16:creationId xmlns:a16="http://schemas.microsoft.com/office/drawing/2014/main" id="{7D34565A-81E4-4283-8060-E8A0140E75F1}"/>
              </a:ext>
            </a:extLst>
          </p:cNvPr>
          <p:cNvSpPr txBox="1">
            <a:spLocks noChangeArrowheads="1"/>
          </p:cNvSpPr>
          <p:nvPr/>
        </p:nvSpPr>
        <p:spPr bwMode="auto">
          <a:xfrm>
            <a:off x="3414713" y="4078288"/>
            <a:ext cx="42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a:t>
            </a:r>
          </a:p>
        </p:txBody>
      </p:sp>
      <p:sp>
        <p:nvSpPr>
          <p:cNvPr id="19" name="TextBox 18">
            <a:extLst>
              <a:ext uri="{FF2B5EF4-FFF2-40B4-BE49-F238E27FC236}">
                <a16:creationId xmlns:a16="http://schemas.microsoft.com/office/drawing/2014/main" id="{48923A5D-F144-4A6F-A878-2006D63FA772}"/>
              </a:ext>
            </a:extLst>
          </p:cNvPr>
          <p:cNvSpPr txBox="1">
            <a:spLocks noChangeArrowheads="1"/>
          </p:cNvSpPr>
          <p:nvPr/>
        </p:nvSpPr>
        <p:spPr bwMode="auto">
          <a:xfrm>
            <a:off x="3852863" y="3865563"/>
            <a:ext cx="2192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image height</a:t>
            </a:r>
          </a:p>
        </p:txBody>
      </p:sp>
      <p:sp>
        <p:nvSpPr>
          <p:cNvPr id="20" name="TextBox 19">
            <a:extLst>
              <a:ext uri="{FF2B5EF4-FFF2-40B4-BE49-F238E27FC236}">
                <a16:creationId xmlns:a16="http://schemas.microsoft.com/office/drawing/2014/main" id="{865153F8-93BA-4757-95B0-EA38A0FA77D5}"/>
              </a:ext>
            </a:extLst>
          </p:cNvPr>
          <p:cNvSpPr txBox="1">
            <a:spLocks noChangeArrowheads="1"/>
          </p:cNvSpPr>
          <p:nvPr/>
        </p:nvSpPr>
        <p:spPr bwMode="auto">
          <a:xfrm>
            <a:off x="3852863" y="4291013"/>
            <a:ext cx="2192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magnification</a:t>
            </a:r>
          </a:p>
        </p:txBody>
      </p:sp>
      <p:cxnSp>
        <p:nvCxnSpPr>
          <p:cNvPr id="21" name="Straight Connector 20">
            <a:extLst>
              <a:ext uri="{FF2B5EF4-FFF2-40B4-BE49-F238E27FC236}">
                <a16:creationId xmlns:a16="http://schemas.microsoft.com/office/drawing/2014/main" id="{204C2A61-F298-44F1-AF8F-C62BEFD19677}"/>
              </a:ext>
            </a:extLst>
          </p:cNvPr>
          <p:cNvCxnSpPr>
            <a:cxnSpLocks noChangeShapeType="1"/>
          </p:cNvCxnSpPr>
          <p:nvPr/>
        </p:nvCxnSpPr>
        <p:spPr bwMode="auto">
          <a:xfrm>
            <a:off x="3838575" y="4314825"/>
            <a:ext cx="2206625" cy="0"/>
          </a:xfrm>
          <a:prstGeom prst="line">
            <a:avLst/>
          </a:prstGeom>
          <a:noFill/>
          <a:ln w="28575" algn="ctr">
            <a:solidFill>
              <a:srgbClr val="010066"/>
            </a:solidFill>
            <a:round/>
            <a:headEnd/>
            <a:tailEn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08C94145-818F-4D25-A7E9-3BEE227AC483}"/>
              </a:ext>
            </a:extLst>
          </p:cNvPr>
          <p:cNvSpPr txBox="1">
            <a:spLocks noChangeArrowheads="1"/>
          </p:cNvSpPr>
          <p:nvPr/>
        </p:nvSpPr>
        <p:spPr bwMode="auto">
          <a:xfrm>
            <a:off x="1325563" y="5003800"/>
            <a:ext cx="2265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object height</a:t>
            </a:r>
          </a:p>
        </p:txBody>
      </p:sp>
      <p:sp>
        <p:nvSpPr>
          <p:cNvPr id="25" name="TextBox 24">
            <a:extLst>
              <a:ext uri="{FF2B5EF4-FFF2-40B4-BE49-F238E27FC236}">
                <a16:creationId xmlns:a16="http://schemas.microsoft.com/office/drawing/2014/main" id="{054CDD08-49DF-4BD1-A38D-1A0A355AF6A0}"/>
              </a:ext>
            </a:extLst>
          </p:cNvPr>
          <p:cNvSpPr txBox="1">
            <a:spLocks noChangeArrowheads="1"/>
          </p:cNvSpPr>
          <p:nvPr/>
        </p:nvSpPr>
        <p:spPr bwMode="auto">
          <a:xfrm>
            <a:off x="3414713" y="5003800"/>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a:t>
            </a:r>
          </a:p>
        </p:txBody>
      </p:sp>
      <p:sp>
        <p:nvSpPr>
          <p:cNvPr id="26" name="TextBox 25">
            <a:extLst>
              <a:ext uri="{FF2B5EF4-FFF2-40B4-BE49-F238E27FC236}">
                <a16:creationId xmlns:a16="http://schemas.microsoft.com/office/drawing/2014/main" id="{9A829F0C-4583-4FEC-AFD2-FF827103CDCA}"/>
              </a:ext>
            </a:extLst>
          </p:cNvPr>
          <p:cNvSpPr txBox="1">
            <a:spLocks noChangeArrowheads="1"/>
          </p:cNvSpPr>
          <p:nvPr/>
        </p:nvSpPr>
        <p:spPr bwMode="auto">
          <a:xfrm>
            <a:off x="3854450" y="4805363"/>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16</a:t>
            </a:r>
            <a:r>
              <a:rPr lang="en-GB" altLang="en-US" sz="1000">
                <a:solidFill>
                  <a:srgbClr val="010066"/>
                </a:solidFill>
              </a:rPr>
              <a:t> </a:t>
            </a:r>
            <a:r>
              <a:rPr lang="en-GB" altLang="en-US">
                <a:solidFill>
                  <a:srgbClr val="010066"/>
                </a:solidFill>
              </a:rPr>
              <a:t>cm</a:t>
            </a:r>
          </a:p>
        </p:txBody>
      </p:sp>
      <p:sp>
        <p:nvSpPr>
          <p:cNvPr id="27" name="TextBox 26">
            <a:extLst>
              <a:ext uri="{FF2B5EF4-FFF2-40B4-BE49-F238E27FC236}">
                <a16:creationId xmlns:a16="http://schemas.microsoft.com/office/drawing/2014/main" id="{E69C383E-DF4A-4899-9FA6-CE5102BACF17}"/>
              </a:ext>
            </a:extLst>
          </p:cNvPr>
          <p:cNvSpPr txBox="1">
            <a:spLocks noChangeArrowheads="1"/>
          </p:cNvSpPr>
          <p:nvPr/>
        </p:nvSpPr>
        <p:spPr bwMode="auto">
          <a:xfrm>
            <a:off x="3854450" y="5230813"/>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8</a:t>
            </a:r>
          </a:p>
        </p:txBody>
      </p:sp>
      <p:cxnSp>
        <p:nvCxnSpPr>
          <p:cNvPr id="28" name="Straight Connector 27">
            <a:extLst>
              <a:ext uri="{FF2B5EF4-FFF2-40B4-BE49-F238E27FC236}">
                <a16:creationId xmlns:a16="http://schemas.microsoft.com/office/drawing/2014/main" id="{6CA94A96-9C89-47AF-A41C-1E69E267AE15}"/>
              </a:ext>
            </a:extLst>
          </p:cNvPr>
          <p:cNvCxnSpPr>
            <a:cxnSpLocks noChangeShapeType="1"/>
          </p:cNvCxnSpPr>
          <p:nvPr/>
        </p:nvCxnSpPr>
        <p:spPr bwMode="auto">
          <a:xfrm flipV="1">
            <a:off x="3840163" y="5245100"/>
            <a:ext cx="1127125" cy="0"/>
          </a:xfrm>
          <a:prstGeom prst="line">
            <a:avLst/>
          </a:prstGeom>
          <a:noFill/>
          <a:ln w="28575" algn="ctr">
            <a:solidFill>
              <a:srgbClr val="010066"/>
            </a:solidFill>
            <a:round/>
            <a:headEnd/>
            <a:tailEnd/>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FD7483C2-616B-4E09-98C0-732784F951D6}"/>
              </a:ext>
            </a:extLst>
          </p:cNvPr>
          <p:cNvSpPr txBox="1">
            <a:spLocks noChangeArrowheads="1"/>
          </p:cNvSpPr>
          <p:nvPr/>
        </p:nvSpPr>
        <p:spPr bwMode="auto">
          <a:xfrm>
            <a:off x="3416300" y="5691188"/>
            <a:ext cx="42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solidFill>
                  <a:srgbClr val="010066"/>
                </a:solidFill>
              </a:rPr>
              <a:t>=</a:t>
            </a:r>
          </a:p>
        </p:txBody>
      </p:sp>
      <p:sp>
        <p:nvSpPr>
          <p:cNvPr id="32" name="TextBox 31">
            <a:extLst>
              <a:ext uri="{FF2B5EF4-FFF2-40B4-BE49-F238E27FC236}">
                <a16:creationId xmlns:a16="http://schemas.microsoft.com/office/drawing/2014/main" id="{E38CB1F2-9C6A-4920-A86B-54D5A9DDA77D}"/>
              </a:ext>
            </a:extLst>
          </p:cNvPr>
          <p:cNvSpPr txBox="1">
            <a:spLocks noChangeArrowheads="1"/>
          </p:cNvSpPr>
          <p:nvPr/>
        </p:nvSpPr>
        <p:spPr bwMode="auto">
          <a:xfrm>
            <a:off x="3802063" y="5691188"/>
            <a:ext cx="1100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rgbClr val="286DA6"/>
                </a:solidFill>
              </a:rPr>
              <a:t>2</a:t>
            </a:r>
            <a:r>
              <a:rPr lang="en-GB" altLang="en-US" sz="1000" b="1">
                <a:solidFill>
                  <a:srgbClr val="286DA6"/>
                </a:solidFill>
              </a:rPr>
              <a:t> </a:t>
            </a:r>
            <a:r>
              <a:rPr lang="en-GB" altLang="en-US" b="1">
                <a:solidFill>
                  <a:srgbClr val="286DA6"/>
                </a:solidFill>
              </a:rPr>
              <a:t>cm</a:t>
            </a:r>
          </a:p>
        </p:txBody>
      </p:sp>
      <p:pic>
        <p:nvPicPr>
          <p:cNvPr id="33" name="Picture 32" descr="fraction slide 26.png">
            <a:extLst>
              <a:ext uri="{FF2B5EF4-FFF2-40B4-BE49-F238E27FC236}">
                <a16:creationId xmlns:a16="http://schemas.microsoft.com/office/drawing/2014/main" id="{E648F73F-AA15-476F-A460-AE53622FB4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3170238"/>
            <a:ext cx="2097088"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1F24B901-0821-4EB8-8EDD-ADCEE82B985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p:bldP spid="39962" grpId="0"/>
      <p:bldP spid="39963" grpId="0"/>
      <p:bldP spid="39964" grpId="0"/>
      <p:bldP spid="17" grpId="0"/>
      <p:bldP spid="18" grpId="0"/>
      <p:bldP spid="19" grpId="0"/>
      <p:bldP spid="20" grpId="0"/>
      <p:bldP spid="24" grpId="0"/>
      <p:bldP spid="25" grpId="0"/>
      <p:bldP spid="26" grpId="0"/>
      <p:bldP spid="27"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slide 3.png">
            <a:extLst>
              <a:ext uri="{FF2B5EF4-FFF2-40B4-BE49-F238E27FC236}">
                <a16:creationId xmlns:a16="http://schemas.microsoft.com/office/drawing/2014/main" id="{2B9ACBE1-8308-48F9-B845-765E49C9E6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2960688"/>
            <a:ext cx="3713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F98502BD-C616-4556-AB4C-8ED76581638C}"/>
              </a:ext>
            </a:extLst>
          </p:cNvPr>
          <p:cNvSpPr>
            <a:spLocks noGrp="1"/>
          </p:cNvSpPr>
          <p:nvPr>
            <p:ph type="title"/>
          </p:nvPr>
        </p:nvSpPr>
        <p:spPr/>
        <p:txBody>
          <a:bodyPr/>
          <a:lstStyle/>
          <a:p>
            <a:r>
              <a:rPr lang="en-GB" altLang="en-US"/>
              <a:t>What is refraction?</a:t>
            </a:r>
          </a:p>
        </p:txBody>
      </p:sp>
      <p:grpSp>
        <p:nvGrpSpPr>
          <p:cNvPr id="19460" name="Group 2118">
            <a:extLst>
              <a:ext uri="{FF2B5EF4-FFF2-40B4-BE49-F238E27FC236}">
                <a16:creationId xmlns:a16="http://schemas.microsoft.com/office/drawing/2014/main" id="{763A557C-788E-45DB-A7E0-047C32C38CA4}"/>
              </a:ext>
            </a:extLst>
          </p:cNvPr>
          <p:cNvGrpSpPr>
            <a:grpSpLocks/>
          </p:cNvGrpSpPr>
          <p:nvPr/>
        </p:nvGrpSpPr>
        <p:grpSpPr bwMode="auto">
          <a:xfrm>
            <a:off x="350838" y="852488"/>
            <a:ext cx="8169275" cy="846137"/>
            <a:chOff x="350044" y="851694"/>
            <a:chExt cx="8189913" cy="847464"/>
          </a:xfrm>
        </p:grpSpPr>
        <p:sp>
          <p:nvSpPr>
            <p:cNvPr id="19477" name="Rectangle 2020">
              <a:extLst>
                <a:ext uri="{FF2B5EF4-FFF2-40B4-BE49-F238E27FC236}">
                  <a16:creationId xmlns:a16="http://schemas.microsoft.com/office/drawing/2014/main" id="{D1571A86-3830-4901-8463-1F27CC8850F0}"/>
                </a:ext>
              </a:extLst>
            </p:cNvPr>
            <p:cNvSpPr>
              <a:spLocks noChangeArrowheads="1"/>
            </p:cNvSpPr>
            <p:nvPr/>
          </p:nvSpPr>
          <p:spPr bwMode="auto">
            <a:xfrm>
              <a:off x="350044" y="851694"/>
              <a:ext cx="7898032" cy="847464"/>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19478" name="TextBox 219">
              <a:extLst>
                <a:ext uri="{FF2B5EF4-FFF2-40B4-BE49-F238E27FC236}">
                  <a16:creationId xmlns:a16="http://schemas.microsoft.com/office/drawing/2014/main" id="{F18DF146-D920-48A3-8D11-FB45C365D5AF}"/>
                </a:ext>
              </a:extLst>
            </p:cNvPr>
            <p:cNvSpPr txBox="1">
              <a:spLocks noChangeArrowheads="1"/>
            </p:cNvSpPr>
            <p:nvPr/>
          </p:nvSpPr>
          <p:spPr bwMode="auto">
            <a:xfrm>
              <a:off x="350044" y="86029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What happens when a ray of light strikes a block of glass at an angle?  </a:t>
              </a:r>
            </a:p>
          </p:txBody>
        </p:sp>
      </p:grpSp>
      <p:sp>
        <p:nvSpPr>
          <p:cNvPr id="19461" name="Text Box 1516">
            <a:extLst>
              <a:ext uri="{FF2B5EF4-FFF2-40B4-BE49-F238E27FC236}">
                <a16:creationId xmlns:a16="http://schemas.microsoft.com/office/drawing/2014/main" id="{BDC5917B-D27E-4979-85C8-DAE12577118C}"/>
              </a:ext>
            </a:extLst>
          </p:cNvPr>
          <p:cNvSpPr txBox="1">
            <a:spLocks noChangeArrowheads="1"/>
          </p:cNvSpPr>
          <p:nvPr/>
        </p:nvSpPr>
        <p:spPr bwMode="auto">
          <a:xfrm>
            <a:off x="7421563" y="2513013"/>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sz="2200"/>
              <a:t>air</a:t>
            </a:r>
          </a:p>
        </p:txBody>
      </p:sp>
      <p:sp>
        <p:nvSpPr>
          <p:cNvPr id="19462" name="Text Box 1615">
            <a:extLst>
              <a:ext uri="{FF2B5EF4-FFF2-40B4-BE49-F238E27FC236}">
                <a16:creationId xmlns:a16="http://schemas.microsoft.com/office/drawing/2014/main" id="{4DD8F417-D8F2-47CE-81F8-2983AA083B55}"/>
              </a:ext>
            </a:extLst>
          </p:cNvPr>
          <p:cNvSpPr txBox="1">
            <a:spLocks noChangeArrowheads="1"/>
          </p:cNvSpPr>
          <p:nvPr/>
        </p:nvSpPr>
        <p:spPr bwMode="auto">
          <a:xfrm>
            <a:off x="7075488" y="2960688"/>
            <a:ext cx="8366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sz="2200"/>
              <a:t>glass</a:t>
            </a:r>
          </a:p>
        </p:txBody>
      </p:sp>
      <p:pic>
        <p:nvPicPr>
          <p:cNvPr id="13" name="Picture 1214" descr="Reflection_and_refraction_of_electromagnetic_waves_12.1.png">
            <a:extLst>
              <a:ext uri="{FF2B5EF4-FFF2-40B4-BE49-F238E27FC236}">
                <a16:creationId xmlns:a16="http://schemas.microsoft.com/office/drawing/2014/main" id="{E19E0C51-E834-4DA6-8695-F9BCB06E01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2928938"/>
            <a:ext cx="107791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13">
            <a:extLst>
              <a:ext uri="{FF2B5EF4-FFF2-40B4-BE49-F238E27FC236}">
                <a16:creationId xmlns:a16="http://schemas.microsoft.com/office/drawing/2014/main" id="{35D268F6-38B3-4CD7-8E0B-62B842A910A4}"/>
              </a:ext>
            </a:extLst>
          </p:cNvPr>
          <p:cNvSpPr txBox="1">
            <a:spLocks noChangeArrowheads="1"/>
          </p:cNvSpPr>
          <p:nvPr/>
        </p:nvSpPr>
        <p:spPr bwMode="auto">
          <a:xfrm>
            <a:off x="342900" y="1860550"/>
            <a:ext cx="31130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It bends and </a:t>
            </a:r>
            <a:br>
              <a:rPr lang="en-GB" altLang="en-US"/>
            </a:br>
            <a:r>
              <a:rPr lang="en-GB" altLang="en-US"/>
              <a:t>changes direction. This is known </a:t>
            </a:r>
            <a:br>
              <a:rPr lang="en-GB" altLang="en-US"/>
            </a:br>
            <a:r>
              <a:rPr lang="en-GB" altLang="en-US"/>
              <a:t>as </a:t>
            </a:r>
            <a:r>
              <a:rPr lang="en-GB" altLang="en-US" b="1">
                <a:solidFill>
                  <a:srgbClr val="286DA6"/>
                </a:solidFill>
              </a:rPr>
              <a:t>refraction</a:t>
            </a:r>
            <a:r>
              <a:rPr lang="en-GB" altLang="en-US"/>
              <a:t>.  </a:t>
            </a:r>
          </a:p>
        </p:txBody>
      </p:sp>
      <p:pic>
        <p:nvPicPr>
          <p:cNvPr id="14" name="Picture 1312" descr="Reflection_and_refraction_of_electromagnetic_waves_7.2.png">
            <a:extLst>
              <a:ext uri="{FF2B5EF4-FFF2-40B4-BE49-F238E27FC236}">
                <a16:creationId xmlns:a16="http://schemas.microsoft.com/office/drawing/2014/main" id="{790DA047-5ADA-4316-9EC2-43F6E605E8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1833563"/>
            <a:ext cx="12684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1811">
            <a:extLst>
              <a:ext uri="{FF2B5EF4-FFF2-40B4-BE49-F238E27FC236}">
                <a16:creationId xmlns:a16="http://schemas.microsoft.com/office/drawing/2014/main" id="{2E08E04B-473D-4716-93C1-AC24F3EE87FA}"/>
              </a:ext>
            </a:extLst>
          </p:cNvPr>
          <p:cNvSpPr>
            <a:spLocks noChangeShapeType="1"/>
          </p:cNvSpPr>
          <p:nvPr/>
        </p:nvSpPr>
        <p:spPr bwMode="auto">
          <a:xfrm>
            <a:off x="5661025" y="2049463"/>
            <a:ext cx="1588" cy="2274887"/>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 name="Text Box 41210">
            <a:extLst>
              <a:ext uri="{FF2B5EF4-FFF2-40B4-BE49-F238E27FC236}">
                <a16:creationId xmlns:a16="http://schemas.microsoft.com/office/drawing/2014/main" id="{79F31109-44D2-4D04-BF36-A855ED53FA26}"/>
              </a:ext>
            </a:extLst>
          </p:cNvPr>
          <p:cNvSpPr txBox="1">
            <a:spLocks noChangeArrowheads="1"/>
          </p:cNvSpPr>
          <p:nvPr/>
        </p:nvSpPr>
        <p:spPr bwMode="auto">
          <a:xfrm>
            <a:off x="3074988" y="2130425"/>
            <a:ext cx="17319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r" eaLnBrk="1" hangingPunct="1"/>
            <a:r>
              <a:rPr lang="en-GB" altLang="en-US" sz="2200" b="1">
                <a:solidFill>
                  <a:srgbClr val="FF6600"/>
                </a:solidFill>
              </a:rPr>
              <a:t>incident </a:t>
            </a:r>
            <a:br>
              <a:rPr lang="en-GB" altLang="en-US" sz="2200" b="1">
                <a:solidFill>
                  <a:srgbClr val="FF6600"/>
                </a:solidFill>
              </a:rPr>
            </a:br>
            <a:r>
              <a:rPr lang="en-GB" altLang="en-US" sz="2200" b="1">
                <a:solidFill>
                  <a:srgbClr val="FF6600"/>
                </a:solidFill>
              </a:rPr>
              <a:t>ray</a:t>
            </a:r>
          </a:p>
        </p:txBody>
      </p:sp>
      <p:sp>
        <p:nvSpPr>
          <p:cNvPr id="31" name="Text Box 428">
            <a:extLst>
              <a:ext uri="{FF2B5EF4-FFF2-40B4-BE49-F238E27FC236}">
                <a16:creationId xmlns:a16="http://schemas.microsoft.com/office/drawing/2014/main" id="{A7EA908D-5E36-40CC-8E23-15291E65AA48}"/>
              </a:ext>
            </a:extLst>
          </p:cNvPr>
          <p:cNvSpPr txBox="1">
            <a:spLocks noChangeArrowheads="1"/>
          </p:cNvSpPr>
          <p:nvPr/>
        </p:nvSpPr>
        <p:spPr bwMode="auto">
          <a:xfrm>
            <a:off x="7556500" y="4935538"/>
            <a:ext cx="1393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sz="2200" b="1">
                <a:solidFill>
                  <a:srgbClr val="FF6600"/>
                </a:solidFill>
              </a:rPr>
              <a:t>refracted</a:t>
            </a:r>
            <a:br>
              <a:rPr lang="en-GB" altLang="en-US" sz="2200" b="1">
                <a:solidFill>
                  <a:srgbClr val="FF6600"/>
                </a:solidFill>
              </a:rPr>
            </a:br>
            <a:r>
              <a:rPr lang="en-GB" altLang="en-US" sz="2200" b="1">
                <a:solidFill>
                  <a:srgbClr val="FF6600"/>
                </a:solidFill>
              </a:rPr>
              <a:t>ray</a:t>
            </a:r>
          </a:p>
        </p:txBody>
      </p:sp>
      <p:sp>
        <p:nvSpPr>
          <p:cNvPr id="32" name="Line 197">
            <a:extLst>
              <a:ext uri="{FF2B5EF4-FFF2-40B4-BE49-F238E27FC236}">
                <a16:creationId xmlns:a16="http://schemas.microsoft.com/office/drawing/2014/main" id="{CF5C48B9-F75A-41D9-9276-9031552C9226}"/>
              </a:ext>
            </a:extLst>
          </p:cNvPr>
          <p:cNvSpPr>
            <a:spLocks noChangeShapeType="1"/>
          </p:cNvSpPr>
          <p:nvPr/>
        </p:nvSpPr>
        <p:spPr bwMode="auto">
          <a:xfrm>
            <a:off x="6672263" y="3573463"/>
            <a:ext cx="1587" cy="2274887"/>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pic>
        <p:nvPicPr>
          <p:cNvPr id="33" name="Picture 326" descr="Reflection_and_refraction_of_electromagnetic_waves_7.3.png">
            <a:extLst>
              <a:ext uri="{FF2B5EF4-FFF2-40B4-BE49-F238E27FC236}">
                <a16:creationId xmlns:a16="http://schemas.microsoft.com/office/drawing/2014/main" id="{7752833D-C586-4CC5-B184-857FACDD86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4800" y="4892675"/>
            <a:ext cx="12747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75">
            <a:extLst>
              <a:ext uri="{FF2B5EF4-FFF2-40B4-BE49-F238E27FC236}">
                <a16:creationId xmlns:a16="http://schemas.microsoft.com/office/drawing/2014/main" id="{02E3B49A-702B-4A94-8C32-A6E4FC275F17}"/>
              </a:ext>
            </a:extLst>
          </p:cNvPr>
          <p:cNvSpPr txBox="1">
            <a:spLocks noChangeArrowheads="1"/>
          </p:cNvSpPr>
          <p:nvPr/>
        </p:nvSpPr>
        <p:spPr bwMode="auto">
          <a:xfrm>
            <a:off x="342900" y="4953000"/>
            <a:ext cx="465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a:t>When the light leaves the glass, the opposite happens: it bends </a:t>
            </a:r>
            <a:r>
              <a:rPr lang="en-GB" altLang="en-US" b="1"/>
              <a:t>away from </a:t>
            </a:r>
            <a:r>
              <a:rPr lang="en-GB" altLang="en-US"/>
              <a:t>the normal.</a:t>
            </a:r>
            <a:endParaRPr lang="en-GB" altLang="en-US">
              <a:solidFill>
                <a:srgbClr val="000000"/>
              </a:solidFill>
            </a:endParaRPr>
          </a:p>
        </p:txBody>
      </p:sp>
      <p:sp>
        <p:nvSpPr>
          <p:cNvPr id="36" name="TextBox 244">
            <a:extLst>
              <a:ext uri="{FF2B5EF4-FFF2-40B4-BE49-F238E27FC236}">
                <a16:creationId xmlns:a16="http://schemas.microsoft.com/office/drawing/2014/main" id="{F377D25D-7D6F-4906-99EF-1EA74F139827}"/>
              </a:ext>
            </a:extLst>
          </p:cNvPr>
          <p:cNvSpPr txBox="1">
            <a:spLocks noChangeArrowheads="1"/>
          </p:cNvSpPr>
          <p:nvPr/>
        </p:nvSpPr>
        <p:spPr bwMode="auto">
          <a:xfrm>
            <a:off x="342900" y="3590925"/>
            <a:ext cx="311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When the light enters the glass, it bends </a:t>
            </a:r>
            <a:r>
              <a:rPr lang="en-GB" altLang="en-US" b="1" dirty="0"/>
              <a:t>toward</a:t>
            </a:r>
            <a:r>
              <a:rPr lang="en-GB" altLang="en-US" dirty="0"/>
              <a:t> the </a:t>
            </a:r>
            <a:r>
              <a:rPr lang="en-GB" altLang="en-US" b="1" dirty="0">
                <a:solidFill>
                  <a:srgbClr val="286DA6"/>
                </a:solidFill>
              </a:rPr>
              <a:t>normal</a:t>
            </a:r>
            <a:r>
              <a:rPr lang="en-GB" altLang="en-US" dirty="0"/>
              <a:t>. </a:t>
            </a:r>
          </a:p>
        </p:txBody>
      </p:sp>
      <p:sp>
        <p:nvSpPr>
          <p:cNvPr id="37" name="Text Box 393">
            <a:extLst>
              <a:ext uri="{FF2B5EF4-FFF2-40B4-BE49-F238E27FC236}">
                <a16:creationId xmlns:a16="http://schemas.microsoft.com/office/drawing/2014/main" id="{5804B9B8-339F-43D3-8E4C-511AFB075577}"/>
              </a:ext>
            </a:extLst>
          </p:cNvPr>
          <p:cNvSpPr txBox="1">
            <a:spLocks noChangeArrowheads="1"/>
          </p:cNvSpPr>
          <p:nvPr/>
        </p:nvSpPr>
        <p:spPr bwMode="auto">
          <a:xfrm>
            <a:off x="5684838" y="1863725"/>
            <a:ext cx="1125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sz="2200" b="1">
                <a:solidFill>
                  <a:srgbClr val="286DA6"/>
                </a:solidFill>
              </a:rPr>
              <a:t>normal</a:t>
            </a:r>
          </a:p>
        </p:txBody>
      </p:sp>
      <p:sp>
        <p:nvSpPr>
          <p:cNvPr id="39" name="Text Box 392">
            <a:extLst>
              <a:ext uri="{FF2B5EF4-FFF2-40B4-BE49-F238E27FC236}">
                <a16:creationId xmlns:a16="http://schemas.microsoft.com/office/drawing/2014/main" id="{9B743737-36CD-4D65-96E6-A32078456E5E}"/>
              </a:ext>
            </a:extLst>
          </p:cNvPr>
          <p:cNvSpPr txBox="1">
            <a:spLocks noChangeArrowheads="1"/>
          </p:cNvSpPr>
          <p:nvPr/>
        </p:nvSpPr>
        <p:spPr bwMode="auto">
          <a:xfrm>
            <a:off x="5518150" y="5386388"/>
            <a:ext cx="1125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sz="2200" b="1">
                <a:solidFill>
                  <a:srgbClr val="286DA6"/>
                </a:solidFill>
              </a:rPr>
              <a:t>normal</a:t>
            </a:r>
          </a:p>
        </p:txBody>
      </p:sp>
      <p:pic>
        <p:nvPicPr>
          <p:cNvPr id="23" name="Picture 19">
            <a:hlinkClick r:id="" action="ppaction://hlinkshowjump?jump=nextslide"/>
            <a:extLst>
              <a:ext uri="{FF2B5EF4-FFF2-40B4-BE49-F238E27FC236}">
                <a16:creationId xmlns:a16="http://schemas.microsoft.com/office/drawing/2014/main" id="{03EF8BFC-2BE0-4871-B7DB-294CB8E2F41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20A9E948-D727-4732-8F0B-96B5729BACDF}"/>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51">
            <a:extLst>
              <a:ext uri="{FF2B5EF4-FFF2-40B4-BE49-F238E27FC236}">
                <a16:creationId xmlns:a16="http://schemas.microsoft.com/office/drawing/2014/main" id="{F0E42169-EB1C-4EF8-862E-D5AC96676CE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100667"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500"/>
                                        <p:tgtEl>
                                          <p:spTgt spid="14"/>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35" grpId="0"/>
      <p:bldP spid="36" grpId="0"/>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A576C16-7D72-45E9-A43B-251053F3FC21}"/>
              </a:ext>
            </a:extLst>
          </p:cNvPr>
          <p:cNvSpPr>
            <a:spLocks noGrp="1"/>
          </p:cNvSpPr>
          <p:nvPr>
            <p:ph type="title"/>
          </p:nvPr>
        </p:nvSpPr>
        <p:spPr/>
        <p:txBody>
          <a:bodyPr/>
          <a:lstStyle/>
          <a:p>
            <a:r>
              <a:rPr lang="en-GB" altLang="en-US"/>
              <a:t>What are lenses?</a:t>
            </a:r>
          </a:p>
        </p:txBody>
      </p:sp>
      <p:sp>
        <p:nvSpPr>
          <p:cNvPr id="20485" name="Text Box 5">
            <a:extLst>
              <a:ext uri="{FF2B5EF4-FFF2-40B4-BE49-F238E27FC236}">
                <a16:creationId xmlns:a16="http://schemas.microsoft.com/office/drawing/2014/main" id="{A1209423-D377-46B7-80CE-A81BF3879AC8}"/>
              </a:ext>
            </a:extLst>
          </p:cNvPr>
          <p:cNvSpPr txBox="1">
            <a:spLocks noChangeArrowheads="1"/>
          </p:cNvSpPr>
          <p:nvPr/>
        </p:nvSpPr>
        <p:spPr bwMode="auto">
          <a:xfrm>
            <a:off x="342900" y="749300"/>
            <a:ext cx="844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a:solidFill>
                  <a:srgbClr val="286DA6"/>
                </a:solidFill>
              </a:rPr>
              <a:t>Lenses</a:t>
            </a:r>
            <a:r>
              <a:rPr lang="en-GB" altLang="en-US"/>
              <a:t> use the principle of refraction to change the direction of light and form </a:t>
            </a:r>
            <a:r>
              <a:rPr lang="en-GB" altLang="en-US" b="1">
                <a:solidFill>
                  <a:srgbClr val="286DA6"/>
                </a:solidFill>
              </a:rPr>
              <a:t>images</a:t>
            </a:r>
            <a:r>
              <a:rPr lang="en-GB" altLang="en-US"/>
              <a:t>. </a:t>
            </a:r>
          </a:p>
        </p:txBody>
      </p:sp>
      <p:pic>
        <p:nvPicPr>
          <p:cNvPr id="13" name="Picture 13" descr="lenses_convex">
            <a:extLst>
              <a:ext uri="{FF2B5EF4-FFF2-40B4-BE49-F238E27FC236}">
                <a16:creationId xmlns:a16="http://schemas.microsoft.com/office/drawing/2014/main" id="{08BBCB32-F4B2-4107-8E6D-1058BDA8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 y="2538942"/>
            <a:ext cx="1717949" cy="35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lenses_concave">
            <a:extLst>
              <a:ext uri="{FF2B5EF4-FFF2-40B4-BE49-F238E27FC236}">
                <a16:creationId xmlns:a16="http://schemas.microsoft.com/office/drawing/2014/main" id="{952613D8-71C9-4B8D-8330-41425CABB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519892"/>
            <a:ext cx="1932693" cy="367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a:extLst>
              <a:ext uri="{FF2B5EF4-FFF2-40B4-BE49-F238E27FC236}">
                <a16:creationId xmlns:a16="http://schemas.microsoft.com/office/drawing/2014/main" id="{D6DF1786-CFD0-4F84-8A29-84C43F436B9C}"/>
              </a:ext>
            </a:extLst>
          </p:cNvPr>
          <p:cNvSpPr txBox="1">
            <a:spLocks noChangeArrowheads="1"/>
          </p:cNvSpPr>
          <p:nvPr/>
        </p:nvSpPr>
        <p:spPr bwMode="auto">
          <a:xfrm>
            <a:off x="342900" y="1957388"/>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They can be categorized by their shape:</a:t>
            </a:r>
          </a:p>
        </p:txBody>
      </p:sp>
      <p:sp>
        <p:nvSpPr>
          <p:cNvPr id="16" name="Text Box 16">
            <a:extLst>
              <a:ext uri="{FF2B5EF4-FFF2-40B4-BE49-F238E27FC236}">
                <a16:creationId xmlns:a16="http://schemas.microsoft.com/office/drawing/2014/main" id="{1896EA65-99D8-4D9A-8423-46ECFB63D5A0}"/>
              </a:ext>
            </a:extLst>
          </p:cNvPr>
          <p:cNvSpPr txBox="1">
            <a:spLocks noChangeArrowheads="1"/>
          </p:cNvSpPr>
          <p:nvPr/>
        </p:nvSpPr>
        <p:spPr bwMode="auto">
          <a:xfrm>
            <a:off x="2261394" y="3375732"/>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286DA6"/>
                </a:solidFill>
              </a:rPr>
              <a:t>convex</a:t>
            </a:r>
          </a:p>
        </p:txBody>
      </p:sp>
      <p:sp>
        <p:nvSpPr>
          <p:cNvPr id="17" name="Text Box 17">
            <a:extLst>
              <a:ext uri="{FF2B5EF4-FFF2-40B4-BE49-F238E27FC236}">
                <a16:creationId xmlns:a16="http://schemas.microsoft.com/office/drawing/2014/main" id="{6DFC4188-6A42-49B1-9E6E-EB3A9C814B88}"/>
              </a:ext>
            </a:extLst>
          </p:cNvPr>
          <p:cNvSpPr txBox="1">
            <a:spLocks noChangeArrowheads="1"/>
          </p:cNvSpPr>
          <p:nvPr/>
        </p:nvSpPr>
        <p:spPr bwMode="auto">
          <a:xfrm>
            <a:off x="6630316" y="3377320"/>
            <a:ext cx="14888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286DA6"/>
                </a:solidFill>
              </a:rPr>
              <a:t>concave</a:t>
            </a:r>
          </a:p>
        </p:txBody>
      </p:sp>
      <p:sp>
        <p:nvSpPr>
          <p:cNvPr id="18" name="Text Box 18">
            <a:extLst>
              <a:ext uri="{FF2B5EF4-FFF2-40B4-BE49-F238E27FC236}">
                <a16:creationId xmlns:a16="http://schemas.microsoft.com/office/drawing/2014/main" id="{2036986D-F826-431E-AC31-FA6CAAF12AD8}"/>
              </a:ext>
            </a:extLst>
          </p:cNvPr>
          <p:cNvSpPr txBox="1">
            <a:spLocks noChangeArrowheads="1"/>
          </p:cNvSpPr>
          <p:nvPr/>
        </p:nvSpPr>
        <p:spPr bwMode="auto">
          <a:xfrm>
            <a:off x="1616075" y="4042482"/>
            <a:ext cx="2738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buClr>
                <a:srgbClr val="286DA6"/>
              </a:buClr>
            </a:pPr>
            <a:r>
              <a:rPr lang="en-GB" altLang="en-US" b="1"/>
              <a:t>Thicker</a:t>
            </a:r>
            <a:r>
              <a:rPr lang="en-GB" altLang="en-US"/>
              <a:t> in the middle than at their edges.</a:t>
            </a:r>
          </a:p>
        </p:txBody>
      </p:sp>
      <p:sp>
        <p:nvSpPr>
          <p:cNvPr id="19" name="Text Box 19">
            <a:extLst>
              <a:ext uri="{FF2B5EF4-FFF2-40B4-BE49-F238E27FC236}">
                <a16:creationId xmlns:a16="http://schemas.microsoft.com/office/drawing/2014/main" id="{F3AD1CDE-F638-49FD-AFC5-32254C7D7C37}"/>
              </a:ext>
            </a:extLst>
          </p:cNvPr>
          <p:cNvSpPr txBox="1">
            <a:spLocks noChangeArrowheads="1"/>
          </p:cNvSpPr>
          <p:nvPr/>
        </p:nvSpPr>
        <p:spPr bwMode="auto">
          <a:xfrm>
            <a:off x="5961063" y="4042482"/>
            <a:ext cx="2827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buClr>
                <a:srgbClr val="286DA6"/>
              </a:buClr>
            </a:pPr>
            <a:r>
              <a:rPr lang="en-GB" altLang="en-US" b="1"/>
              <a:t>Thinner</a:t>
            </a:r>
            <a:r>
              <a:rPr lang="en-GB" altLang="en-US"/>
              <a:t> in the middle than at </a:t>
            </a:r>
            <a:br>
              <a:rPr lang="en-GB" altLang="en-US"/>
            </a:br>
            <a:r>
              <a:rPr lang="en-GB" altLang="en-US"/>
              <a:t>their edges.</a:t>
            </a:r>
          </a:p>
        </p:txBody>
      </p:sp>
      <p:pic>
        <p:nvPicPr>
          <p:cNvPr id="23" name="Picture 19">
            <a:hlinkClick r:id="" action="ppaction://hlinkshowjump?jump=nextslide"/>
            <a:extLst>
              <a:ext uri="{FF2B5EF4-FFF2-40B4-BE49-F238E27FC236}">
                <a16:creationId xmlns:a16="http://schemas.microsoft.com/office/drawing/2014/main" id="{4F1F116E-541D-4459-9E45-FDD96577D0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agnifying glass slide 5.jpg">
            <a:extLst>
              <a:ext uri="{FF2B5EF4-FFF2-40B4-BE49-F238E27FC236}">
                <a16:creationId xmlns:a16="http://schemas.microsoft.com/office/drawing/2014/main" id="{49C1D0BA-4090-4B49-97E2-CBB735E430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3476625"/>
            <a:ext cx="27670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amera lense slide 5.jpg">
            <a:extLst>
              <a:ext uri="{FF2B5EF4-FFF2-40B4-BE49-F238E27FC236}">
                <a16:creationId xmlns:a16="http://schemas.microsoft.com/office/drawing/2014/main" id="{BFFF2F09-C051-4AF2-81E7-606F28994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3963" y="3770313"/>
            <a:ext cx="21526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telescope slide 5.jpg">
            <a:extLst>
              <a:ext uri="{FF2B5EF4-FFF2-40B4-BE49-F238E27FC236}">
                <a16:creationId xmlns:a16="http://schemas.microsoft.com/office/drawing/2014/main" id="{F47554D8-0F05-48CC-A5AF-89778E7827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563" y="3590925"/>
            <a:ext cx="31019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a:extLst>
              <a:ext uri="{FF2B5EF4-FFF2-40B4-BE49-F238E27FC236}">
                <a16:creationId xmlns:a16="http://schemas.microsoft.com/office/drawing/2014/main" id="{A7299FA1-73FC-45C1-BCD7-CE5AB5EA5E7E}"/>
              </a:ext>
            </a:extLst>
          </p:cNvPr>
          <p:cNvSpPr>
            <a:spLocks noGrp="1" noChangeArrowheads="1"/>
          </p:cNvSpPr>
          <p:nvPr>
            <p:ph type="title"/>
          </p:nvPr>
        </p:nvSpPr>
        <p:spPr/>
        <p:txBody>
          <a:bodyPr/>
          <a:lstStyle/>
          <a:p>
            <a:r>
              <a:rPr lang="en-GB" altLang="en-US"/>
              <a:t>Convex lenses</a:t>
            </a:r>
          </a:p>
        </p:txBody>
      </p:sp>
      <p:sp>
        <p:nvSpPr>
          <p:cNvPr id="21510" name="Text Box 8">
            <a:extLst>
              <a:ext uri="{FF2B5EF4-FFF2-40B4-BE49-F238E27FC236}">
                <a16:creationId xmlns:a16="http://schemas.microsoft.com/office/drawing/2014/main" id="{A4CF519A-B835-409E-84A4-563DFFDE1EA7}"/>
              </a:ext>
            </a:extLst>
          </p:cNvPr>
          <p:cNvSpPr txBox="1">
            <a:spLocks noChangeArrowheads="1"/>
          </p:cNvSpPr>
          <p:nvPr/>
        </p:nvSpPr>
        <p:spPr bwMode="auto">
          <a:xfrm>
            <a:off x="342900" y="749300"/>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Convex lenses are also called </a:t>
            </a:r>
            <a:r>
              <a:rPr lang="en-GB" altLang="en-US" b="1" dirty="0">
                <a:solidFill>
                  <a:srgbClr val="286DA6"/>
                </a:solidFill>
              </a:rPr>
              <a:t>converging</a:t>
            </a:r>
            <a:r>
              <a:rPr lang="en-GB" altLang="en-US" dirty="0"/>
              <a:t> lenses. They are designed to make light rays </a:t>
            </a:r>
            <a:r>
              <a:rPr lang="en-GB" altLang="en-US" b="1" dirty="0"/>
              <a:t>converge</a:t>
            </a:r>
            <a:r>
              <a:rPr lang="en-GB" altLang="en-US" dirty="0"/>
              <a:t> (come together) at a single focus. </a:t>
            </a:r>
          </a:p>
        </p:txBody>
      </p:sp>
      <p:sp>
        <p:nvSpPr>
          <p:cNvPr id="21521" name="Text Box 15">
            <a:extLst>
              <a:ext uri="{FF2B5EF4-FFF2-40B4-BE49-F238E27FC236}">
                <a16:creationId xmlns:a16="http://schemas.microsoft.com/office/drawing/2014/main" id="{53094B19-6CB4-4AF2-892F-6AB17D83ED1C}"/>
              </a:ext>
            </a:extLst>
          </p:cNvPr>
          <p:cNvSpPr txBox="1">
            <a:spLocks noChangeArrowheads="1"/>
          </p:cNvSpPr>
          <p:nvPr/>
        </p:nvSpPr>
        <p:spPr bwMode="auto">
          <a:xfrm>
            <a:off x="452438" y="5664200"/>
            <a:ext cx="2760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sz="2000" b="1"/>
              <a:t>refracting telescopes</a:t>
            </a:r>
          </a:p>
        </p:txBody>
      </p:sp>
      <p:sp>
        <p:nvSpPr>
          <p:cNvPr id="21519" name="Text Box 16">
            <a:extLst>
              <a:ext uri="{FF2B5EF4-FFF2-40B4-BE49-F238E27FC236}">
                <a16:creationId xmlns:a16="http://schemas.microsoft.com/office/drawing/2014/main" id="{E32F36DE-128C-40DB-8A97-0A12C4B258AF}"/>
              </a:ext>
            </a:extLst>
          </p:cNvPr>
          <p:cNvSpPr txBox="1">
            <a:spLocks noChangeArrowheads="1"/>
          </p:cNvSpPr>
          <p:nvPr/>
        </p:nvSpPr>
        <p:spPr bwMode="auto">
          <a:xfrm>
            <a:off x="4057650" y="5403850"/>
            <a:ext cx="1363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sz="2000" b="1"/>
              <a:t>camera</a:t>
            </a:r>
          </a:p>
          <a:p>
            <a:pPr algn="ctr"/>
            <a:r>
              <a:rPr lang="en-GB" altLang="en-US" sz="2000" b="1"/>
              <a:t>lenses</a:t>
            </a:r>
          </a:p>
        </p:txBody>
      </p:sp>
      <p:sp>
        <p:nvSpPr>
          <p:cNvPr id="21517" name="Text Box 17">
            <a:extLst>
              <a:ext uri="{FF2B5EF4-FFF2-40B4-BE49-F238E27FC236}">
                <a16:creationId xmlns:a16="http://schemas.microsoft.com/office/drawing/2014/main" id="{FAA2673D-D278-40A9-949B-C1D60E99A5E3}"/>
              </a:ext>
            </a:extLst>
          </p:cNvPr>
          <p:cNvSpPr txBox="1">
            <a:spLocks noChangeArrowheads="1"/>
          </p:cNvSpPr>
          <p:nvPr/>
        </p:nvSpPr>
        <p:spPr bwMode="auto">
          <a:xfrm>
            <a:off x="6708775" y="5348288"/>
            <a:ext cx="153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sz="2000" b="1"/>
              <a:t>magnifying</a:t>
            </a:r>
          </a:p>
          <a:p>
            <a:pPr algn="ctr"/>
            <a:r>
              <a:rPr lang="en-GB" altLang="en-US" sz="2000" b="1"/>
              <a:t>glasses</a:t>
            </a:r>
          </a:p>
        </p:txBody>
      </p:sp>
      <p:sp>
        <p:nvSpPr>
          <p:cNvPr id="205845" name="Text Box 21">
            <a:extLst>
              <a:ext uri="{FF2B5EF4-FFF2-40B4-BE49-F238E27FC236}">
                <a16:creationId xmlns:a16="http://schemas.microsoft.com/office/drawing/2014/main" id="{0CC804E9-DDDB-4177-8BE8-287327AC3415}"/>
              </a:ext>
            </a:extLst>
          </p:cNvPr>
          <p:cNvSpPr txBox="1">
            <a:spLocks noChangeArrowheads="1"/>
          </p:cNvSpPr>
          <p:nvPr/>
        </p:nvSpPr>
        <p:spPr bwMode="auto">
          <a:xfrm>
            <a:off x="342900" y="3230563"/>
            <a:ext cx="331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They are also found in:</a:t>
            </a:r>
          </a:p>
        </p:txBody>
      </p:sp>
      <p:sp>
        <p:nvSpPr>
          <p:cNvPr id="21514" name="TextBox 18">
            <a:extLst>
              <a:ext uri="{FF2B5EF4-FFF2-40B4-BE49-F238E27FC236}">
                <a16:creationId xmlns:a16="http://schemas.microsoft.com/office/drawing/2014/main" id="{5BDCEDFB-69FF-416B-8C8F-8C2EC12611FF}"/>
              </a:ext>
            </a:extLst>
          </p:cNvPr>
          <p:cNvSpPr txBox="1">
            <a:spLocks noChangeArrowheads="1"/>
          </p:cNvSpPr>
          <p:nvPr/>
        </p:nvSpPr>
        <p:spPr bwMode="auto">
          <a:xfrm>
            <a:off x="342900" y="2362200"/>
            <a:ext cx="5797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Convex lenses occur naturally in </a:t>
            </a:r>
            <a:r>
              <a:rPr lang="en-GB" altLang="en-US" b="1" dirty="0"/>
              <a:t>the eye</a:t>
            </a:r>
            <a:r>
              <a:rPr lang="en-GB" altLang="en-US" dirty="0"/>
              <a:t>. </a:t>
            </a:r>
          </a:p>
        </p:txBody>
      </p:sp>
      <p:pic>
        <p:nvPicPr>
          <p:cNvPr id="18" name="Picture 17" descr="slide 5.jpg">
            <a:extLst>
              <a:ext uri="{FF2B5EF4-FFF2-40B4-BE49-F238E27FC236}">
                <a16:creationId xmlns:a16="http://schemas.microsoft.com/office/drawing/2014/main" id="{9CD62A75-0525-4A8E-B7DE-0F4AD27523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5238" y="1941513"/>
            <a:ext cx="20970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07A2A718-E16C-4454-B5A9-2099B322DD0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p:bldP spid="21519" grpId="0"/>
      <p:bldP spid="21517" grpId="0"/>
      <p:bldP spid="205845" grpId="0"/>
      <p:bldP spid="215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2">
            <a:extLst>
              <a:ext uri="{FF2B5EF4-FFF2-40B4-BE49-F238E27FC236}">
                <a16:creationId xmlns:a16="http://schemas.microsoft.com/office/drawing/2014/main" id="{0F996233-E4C3-4E21-B39E-007DF4F4F74B}"/>
              </a:ext>
            </a:extLst>
          </p:cNvPr>
          <p:cNvSpPr>
            <a:spLocks noGrp="1" noChangeArrowheads="1"/>
          </p:cNvSpPr>
          <p:nvPr>
            <p:ph type="title"/>
          </p:nvPr>
        </p:nvSpPr>
        <p:spPr/>
        <p:txBody>
          <a:bodyPr/>
          <a:lstStyle/>
          <a:p>
            <a:r>
              <a:rPr lang="en-GB" altLang="en-US" dirty="0"/>
              <a:t>How do convex lenses work?</a:t>
            </a:r>
          </a:p>
        </p:txBody>
      </p:sp>
      <p:pic>
        <p:nvPicPr>
          <p:cNvPr id="7" name="Picture 19">
            <a:hlinkClick r:id="" action="ppaction://hlinkshowjump?jump=nextslide"/>
            <a:extLst>
              <a:ext uri="{FF2B5EF4-FFF2-40B4-BE49-F238E27FC236}">
                <a16:creationId xmlns:a16="http://schemas.microsoft.com/office/drawing/2014/main" id="{AE70983F-8B26-40AE-9A21-5AC660956E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4C6ACF9-4EC1-4965-9D76-1293E08473E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41343BD-19C0-4431-BA6C-973A859F789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AC1F2A8-A78A-44AD-8FA3-A4F8F383723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FA0EA47-5E88-4757-A2F5-B07EB755FDE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023506A-1103-496F-96E0-0381FC1C88D4}"/>
              </a:ext>
            </a:extLst>
          </p:cNvPr>
          <p:cNvSpPr>
            <a:spLocks noGrp="1"/>
          </p:cNvSpPr>
          <p:nvPr>
            <p:ph type="title"/>
          </p:nvPr>
        </p:nvSpPr>
        <p:spPr/>
        <p:txBody>
          <a:bodyPr/>
          <a:lstStyle/>
          <a:p>
            <a:r>
              <a:rPr lang="en-GB" altLang="en-US"/>
              <a:t>What are ray diagrams? (1)</a:t>
            </a:r>
          </a:p>
        </p:txBody>
      </p:sp>
      <p:sp>
        <p:nvSpPr>
          <p:cNvPr id="23555" name="TextBox 4">
            <a:extLst>
              <a:ext uri="{FF2B5EF4-FFF2-40B4-BE49-F238E27FC236}">
                <a16:creationId xmlns:a16="http://schemas.microsoft.com/office/drawing/2014/main" id="{93A03B06-697C-47E6-AFB4-F2244C621662}"/>
              </a:ext>
            </a:extLst>
          </p:cNvPr>
          <p:cNvSpPr txBox="1">
            <a:spLocks noChangeArrowheads="1"/>
          </p:cNvSpPr>
          <p:nvPr/>
        </p:nvSpPr>
        <p:spPr bwMode="auto">
          <a:xfrm>
            <a:off x="342900" y="749300"/>
            <a:ext cx="844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Physicists use </a:t>
            </a:r>
            <a:r>
              <a:rPr lang="en-GB" altLang="en-US" b="1">
                <a:solidFill>
                  <a:srgbClr val="286DA6"/>
                </a:solidFill>
              </a:rPr>
              <a:t>ray diagrams </a:t>
            </a:r>
            <a:r>
              <a:rPr lang="en-GB" altLang="en-US"/>
              <a:t>to model how convex and concave lenses </a:t>
            </a:r>
            <a:r>
              <a:rPr lang="en-GB" altLang="en-US" b="1">
                <a:solidFill>
                  <a:srgbClr val="286DA6"/>
                </a:solidFill>
              </a:rPr>
              <a:t>refract</a:t>
            </a:r>
            <a:r>
              <a:rPr lang="en-GB" altLang="en-US"/>
              <a:t> light to form images. </a:t>
            </a:r>
          </a:p>
        </p:txBody>
      </p:sp>
      <p:sp>
        <p:nvSpPr>
          <p:cNvPr id="99" name="TextBox 98">
            <a:extLst>
              <a:ext uri="{FF2B5EF4-FFF2-40B4-BE49-F238E27FC236}">
                <a16:creationId xmlns:a16="http://schemas.microsoft.com/office/drawing/2014/main" id="{5456BE3A-722D-4041-AC5B-069F65C9003A}"/>
              </a:ext>
            </a:extLst>
          </p:cNvPr>
          <p:cNvSpPr txBox="1">
            <a:spLocks noChangeArrowheads="1"/>
          </p:cNvSpPr>
          <p:nvPr/>
        </p:nvSpPr>
        <p:spPr bwMode="auto">
          <a:xfrm>
            <a:off x="342900" y="1951038"/>
            <a:ext cx="32400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This is the symbol </a:t>
            </a:r>
            <a:br>
              <a:rPr lang="en-GB" altLang="en-US"/>
            </a:br>
            <a:r>
              <a:rPr lang="en-GB" altLang="en-US"/>
              <a:t>for a </a:t>
            </a:r>
            <a:r>
              <a:rPr lang="en-GB" altLang="en-US" b="1">
                <a:solidFill>
                  <a:srgbClr val="286DA6"/>
                </a:solidFill>
              </a:rPr>
              <a:t>convex</a:t>
            </a:r>
            <a:r>
              <a:rPr lang="en-GB" altLang="en-US"/>
              <a:t> lens. </a:t>
            </a:r>
          </a:p>
        </p:txBody>
      </p:sp>
      <p:sp>
        <p:nvSpPr>
          <p:cNvPr id="100" name="TextBox 99">
            <a:extLst>
              <a:ext uri="{FF2B5EF4-FFF2-40B4-BE49-F238E27FC236}">
                <a16:creationId xmlns:a16="http://schemas.microsoft.com/office/drawing/2014/main" id="{1629AF4E-40FE-466C-881C-7108D0E9C590}"/>
              </a:ext>
            </a:extLst>
          </p:cNvPr>
          <p:cNvSpPr txBox="1">
            <a:spLocks noChangeArrowheads="1"/>
          </p:cNvSpPr>
          <p:nvPr/>
        </p:nvSpPr>
        <p:spPr bwMode="auto">
          <a:xfrm>
            <a:off x="342900" y="3154363"/>
            <a:ext cx="3240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A line is drawn going through the </a:t>
            </a:r>
            <a:r>
              <a:rPr lang="en-GB" altLang="en-US" dirty="0" err="1"/>
              <a:t>center</a:t>
            </a:r>
            <a:r>
              <a:rPr lang="en-GB" altLang="en-US" dirty="0"/>
              <a:t> of the lens. This is called the </a:t>
            </a:r>
            <a:r>
              <a:rPr lang="en-GB" altLang="en-US" b="1" dirty="0">
                <a:solidFill>
                  <a:srgbClr val="286DA6"/>
                </a:solidFill>
              </a:rPr>
              <a:t>principal axis.</a:t>
            </a:r>
          </a:p>
        </p:txBody>
      </p:sp>
      <p:pic>
        <p:nvPicPr>
          <p:cNvPr id="105" name="Picture 104" descr="lenses_ray_diagram_convex_blank.png">
            <a:extLst>
              <a:ext uri="{FF2B5EF4-FFF2-40B4-BE49-F238E27FC236}">
                <a16:creationId xmlns:a16="http://schemas.microsoft.com/office/drawing/2014/main" id="{98E1A639-6E2B-4F39-851E-98CBE62D7D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107">
            <a:extLst>
              <a:ext uri="{FF2B5EF4-FFF2-40B4-BE49-F238E27FC236}">
                <a16:creationId xmlns:a16="http://schemas.microsoft.com/office/drawing/2014/main" id="{8668FA0B-79A4-4FF3-84D1-96E3CE8171F5}"/>
              </a:ext>
            </a:extLst>
          </p:cNvPr>
          <p:cNvSpPr>
            <a:spLocks noChangeArrowheads="1"/>
          </p:cNvSpPr>
          <p:nvPr/>
        </p:nvSpPr>
        <p:spPr bwMode="auto">
          <a:xfrm>
            <a:off x="3705225" y="1608138"/>
            <a:ext cx="5083175" cy="45450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06" name="Picture 105" descr="lenses_ray_diagram_convex_part1.png">
            <a:extLst>
              <a:ext uri="{FF2B5EF4-FFF2-40B4-BE49-F238E27FC236}">
                <a16:creationId xmlns:a16="http://schemas.microsoft.com/office/drawing/2014/main" id="{7E70EC09-47BD-48DA-B151-E6C5EADC62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108">
            <a:extLst>
              <a:ext uri="{FF2B5EF4-FFF2-40B4-BE49-F238E27FC236}">
                <a16:creationId xmlns:a16="http://schemas.microsoft.com/office/drawing/2014/main" id="{70DC24B2-79DF-4799-9104-BC80FCFBB8D6}"/>
              </a:ext>
            </a:extLst>
          </p:cNvPr>
          <p:cNvSpPr>
            <a:spLocks noChangeArrowheads="1"/>
          </p:cNvSpPr>
          <p:nvPr/>
        </p:nvSpPr>
        <p:spPr bwMode="auto">
          <a:xfrm>
            <a:off x="3546475" y="1624013"/>
            <a:ext cx="5205413" cy="45291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07" name="Picture 106" descr="lenses_ray_diagram_convex_part2.png">
            <a:extLst>
              <a:ext uri="{FF2B5EF4-FFF2-40B4-BE49-F238E27FC236}">
                <a16:creationId xmlns:a16="http://schemas.microsoft.com/office/drawing/2014/main" id="{A01475C7-5677-4732-87AB-2CC7E9E71F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103">
            <a:extLst>
              <a:ext uri="{FF2B5EF4-FFF2-40B4-BE49-F238E27FC236}">
                <a16:creationId xmlns:a16="http://schemas.microsoft.com/office/drawing/2014/main" id="{6D21CE37-9B15-4B8A-A95A-64248A7B3022}"/>
              </a:ext>
            </a:extLst>
          </p:cNvPr>
          <p:cNvSpPr>
            <a:spLocks noChangeArrowheads="1"/>
          </p:cNvSpPr>
          <p:nvPr/>
        </p:nvSpPr>
        <p:spPr bwMode="auto">
          <a:xfrm>
            <a:off x="357188" y="5108575"/>
            <a:ext cx="8218487" cy="847725"/>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103" name="TextBox 102">
            <a:extLst>
              <a:ext uri="{FF2B5EF4-FFF2-40B4-BE49-F238E27FC236}">
                <a16:creationId xmlns:a16="http://schemas.microsoft.com/office/drawing/2014/main" id="{F619BD01-740B-44DB-A5DA-5E5E320363E1}"/>
              </a:ext>
            </a:extLst>
          </p:cNvPr>
          <p:cNvSpPr txBox="1">
            <a:spLocks noChangeArrowheads="1"/>
          </p:cNvSpPr>
          <p:nvPr/>
        </p:nvSpPr>
        <p:spPr bwMode="auto">
          <a:xfrm>
            <a:off x="357188" y="5094288"/>
            <a:ext cx="8431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What would you expect the other side of this ray diagram to look like?</a:t>
            </a:r>
            <a:endParaRPr lang="en-GB" altLang="en-US" b="1">
              <a:solidFill>
                <a:srgbClr val="286DA6"/>
              </a:solidFill>
            </a:endParaRPr>
          </a:p>
        </p:txBody>
      </p:sp>
      <p:sp>
        <p:nvSpPr>
          <p:cNvPr id="110" name="TextBox 109">
            <a:extLst>
              <a:ext uri="{FF2B5EF4-FFF2-40B4-BE49-F238E27FC236}">
                <a16:creationId xmlns:a16="http://schemas.microsoft.com/office/drawing/2014/main" id="{49C2BD8D-5B7B-4C4C-8CEE-A3B501373CDB}"/>
              </a:ext>
            </a:extLst>
          </p:cNvPr>
          <p:cNvSpPr txBox="1">
            <a:spLocks noChangeArrowheads="1"/>
          </p:cNvSpPr>
          <p:nvPr/>
        </p:nvSpPr>
        <p:spPr bwMode="auto">
          <a:xfrm>
            <a:off x="5186363" y="1587500"/>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convex lens</a:t>
            </a:r>
          </a:p>
        </p:txBody>
      </p:sp>
      <p:sp>
        <p:nvSpPr>
          <p:cNvPr id="111" name="TextBox 110">
            <a:extLst>
              <a:ext uri="{FF2B5EF4-FFF2-40B4-BE49-F238E27FC236}">
                <a16:creationId xmlns:a16="http://schemas.microsoft.com/office/drawing/2014/main" id="{DADC7B44-0BD8-4EF9-AF53-3893940DF01B}"/>
              </a:ext>
            </a:extLst>
          </p:cNvPr>
          <p:cNvSpPr txBox="1">
            <a:spLocks noChangeArrowheads="1"/>
          </p:cNvSpPr>
          <p:nvPr/>
        </p:nvSpPr>
        <p:spPr bwMode="auto">
          <a:xfrm>
            <a:off x="6902450" y="2990850"/>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principal axis</a:t>
            </a:r>
          </a:p>
        </p:txBody>
      </p:sp>
      <p:pic>
        <p:nvPicPr>
          <p:cNvPr id="16" name="Picture 19">
            <a:hlinkClick r:id="" action="ppaction://hlinkshowjump?jump=nextslide"/>
            <a:extLst>
              <a:ext uri="{FF2B5EF4-FFF2-40B4-BE49-F238E27FC236}">
                <a16:creationId xmlns:a16="http://schemas.microsoft.com/office/drawing/2014/main" id="{4706DEDB-09D2-4A04-9E0E-4FC22C4D76D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EC4B9189-360A-4C3A-8DD8-8922599032D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left)">
                                      <p:cBhvr>
                                        <p:cTn id="17" dur="500"/>
                                        <p:tgtEl>
                                          <p:spTgt spid="10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wipe(left)">
                                      <p:cBhvr>
                                        <p:cTn id="20" dur="500"/>
                                        <p:tgtEl>
                                          <p:spTgt spid="108"/>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3"/>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wipe(left)">
                                      <p:cBhvr>
                                        <p:cTn id="30" dur="500"/>
                                        <p:tgtEl>
                                          <p:spTgt spid="109"/>
                                        </p:tgtEl>
                                      </p:cBhvr>
                                    </p:animEffect>
                                  </p:childTnLst>
                                </p:cTn>
                              </p:par>
                              <p:par>
                                <p:cTn id="31" presetID="22" presetClass="entr" presetSubtype="8"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wipe(left)">
                                      <p:cBhvr>
                                        <p:cTn id="33" dur="500"/>
                                        <p:tgtEl>
                                          <p:spTgt spid="10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8" grpId="0" animBg="1"/>
      <p:bldP spid="109" grpId="0" animBg="1"/>
      <p:bldP spid="104" grpId="0" animBg="1"/>
      <p:bldP spid="103" grpId="0"/>
      <p:bldP spid="110" grpId="0"/>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E88B448-B337-4BF0-B5C2-22C763F1FC2E}"/>
              </a:ext>
            </a:extLst>
          </p:cNvPr>
          <p:cNvSpPr>
            <a:spLocks noGrp="1"/>
          </p:cNvSpPr>
          <p:nvPr>
            <p:ph type="title"/>
          </p:nvPr>
        </p:nvSpPr>
        <p:spPr/>
        <p:txBody>
          <a:bodyPr/>
          <a:lstStyle/>
          <a:p>
            <a:r>
              <a:rPr lang="en-GB" altLang="en-US"/>
              <a:t>What are ray diagrams? (2)</a:t>
            </a:r>
          </a:p>
        </p:txBody>
      </p:sp>
      <p:sp>
        <p:nvSpPr>
          <p:cNvPr id="24579" name="TextBox 4">
            <a:extLst>
              <a:ext uri="{FF2B5EF4-FFF2-40B4-BE49-F238E27FC236}">
                <a16:creationId xmlns:a16="http://schemas.microsoft.com/office/drawing/2014/main" id="{94CAFB8D-B584-44C7-A73D-F1B3043DD8FC}"/>
              </a:ext>
            </a:extLst>
          </p:cNvPr>
          <p:cNvSpPr txBox="1">
            <a:spLocks noChangeArrowheads="1"/>
          </p:cNvSpPr>
          <p:nvPr/>
        </p:nvSpPr>
        <p:spPr bwMode="auto">
          <a:xfrm>
            <a:off x="342900" y="749300"/>
            <a:ext cx="844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Physicists use </a:t>
            </a:r>
            <a:r>
              <a:rPr lang="en-GB" altLang="en-US" b="1">
                <a:solidFill>
                  <a:srgbClr val="286DA6"/>
                </a:solidFill>
              </a:rPr>
              <a:t>ray diagrams </a:t>
            </a:r>
            <a:r>
              <a:rPr lang="en-GB" altLang="en-US"/>
              <a:t>to model how convex and concave lenses </a:t>
            </a:r>
            <a:r>
              <a:rPr lang="en-GB" altLang="en-US" b="1">
                <a:solidFill>
                  <a:srgbClr val="286DA6"/>
                </a:solidFill>
              </a:rPr>
              <a:t>refract</a:t>
            </a:r>
            <a:r>
              <a:rPr lang="en-GB" altLang="en-US"/>
              <a:t> light to form images. </a:t>
            </a:r>
          </a:p>
        </p:txBody>
      </p:sp>
      <p:pic>
        <p:nvPicPr>
          <p:cNvPr id="24581" name="Picture 106" descr="lenses_ray_diagram_convex_part2.png">
            <a:extLst>
              <a:ext uri="{FF2B5EF4-FFF2-40B4-BE49-F238E27FC236}">
                <a16:creationId xmlns:a16="http://schemas.microsoft.com/office/drawing/2014/main" id="{3E4F52F8-B186-4715-88CC-67CE29454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F02FED5-FB7E-404B-A4BC-AA8B085CFAC5}"/>
              </a:ext>
            </a:extLst>
          </p:cNvPr>
          <p:cNvSpPr>
            <a:spLocks noChangeArrowheads="1"/>
          </p:cNvSpPr>
          <p:nvPr/>
        </p:nvSpPr>
        <p:spPr bwMode="auto">
          <a:xfrm>
            <a:off x="3516313" y="1655763"/>
            <a:ext cx="5272087" cy="36258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pic>
        <p:nvPicPr>
          <p:cNvPr id="17" name="Picture 16" descr="lenses_ray_diagram_all.png">
            <a:extLst>
              <a:ext uri="{FF2B5EF4-FFF2-40B4-BE49-F238E27FC236}">
                <a16:creationId xmlns:a16="http://schemas.microsoft.com/office/drawing/2014/main" id="{C545C009-A30C-40F2-858F-6D72BF4D23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3660CEA-DEE7-493A-8410-84911365435E}"/>
              </a:ext>
            </a:extLst>
          </p:cNvPr>
          <p:cNvSpPr>
            <a:spLocks noChangeArrowheads="1"/>
          </p:cNvSpPr>
          <p:nvPr/>
        </p:nvSpPr>
        <p:spPr bwMode="auto">
          <a:xfrm>
            <a:off x="342900" y="5062538"/>
            <a:ext cx="797701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This point is called the </a:t>
            </a:r>
            <a:r>
              <a:rPr lang="en-GB" altLang="en-US" b="1" dirty="0">
                <a:solidFill>
                  <a:srgbClr val="286DA6"/>
                </a:solidFill>
              </a:rPr>
              <a:t>focal point </a:t>
            </a:r>
            <a:r>
              <a:rPr lang="en-GB" altLang="en-US" dirty="0"/>
              <a:t>or </a:t>
            </a:r>
            <a:r>
              <a:rPr lang="en-GB" altLang="en-US" b="1" dirty="0">
                <a:solidFill>
                  <a:srgbClr val="286DA6"/>
                </a:solidFill>
              </a:rPr>
              <a:t>principal focus</a:t>
            </a:r>
            <a:r>
              <a:rPr lang="en-GB" altLang="en-US" dirty="0"/>
              <a:t>. The distance from the lens to the principal focus is the </a:t>
            </a:r>
            <a:r>
              <a:rPr lang="en-GB" altLang="en-US" b="1" dirty="0">
                <a:solidFill>
                  <a:srgbClr val="286DA6"/>
                </a:solidFill>
              </a:rPr>
              <a:t>focal length</a:t>
            </a:r>
            <a:r>
              <a:rPr lang="en-GB" altLang="en-US" dirty="0"/>
              <a:t> of the lens. </a:t>
            </a:r>
          </a:p>
        </p:txBody>
      </p:sp>
      <p:cxnSp>
        <p:nvCxnSpPr>
          <p:cNvPr id="23" name="Straight Connector 22">
            <a:extLst>
              <a:ext uri="{FF2B5EF4-FFF2-40B4-BE49-F238E27FC236}">
                <a16:creationId xmlns:a16="http://schemas.microsoft.com/office/drawing/2014/main" id="{4803E1E6-AB67-4BDC-B5E2-2947F2362BC3}"/>
              </a:ext>
            </a:extLst>
          </p:cNvPr>
          <p:cNvCxnSpPr>
            <a:cxnSpLocks noChangeShapeType="1"/>
          </p:cNvCxnSpPr>
          <p:nvPr/>
        </p:nvCxnSpPr>
        <p:spPr bwMode="auto">
          <a:xfrm>
            <a:off x="7734300" y="2522538"/>
            <a:ext cx="0" cy="946150"/>
          </a:xfrm>
          <a:prstGeom prst="line">
            <a:avLst/>
          </a:prstGeom>
          <a:noFill/>
          <a:ln w="57150" algn="ctr">
            <a:solidFill>
              <a:srgbClr val="286DA6"/>
            </a:solidFill>
            <a:prstDash val="dash"/>
            <a:round/>
            <a:headEnd/>
            <a:tailEn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FCB4AFF6-8B6D-4DDE-82FD-CAA25F02D117}"/>
              </a:ext>
            </a:extLst>
          </p:cNvPr>
          <p:cNvCxnSpPr>
            <a:cxnSpLocks noChangeShapeType="1"/>
          </p:cNvCxnSpPr>
          <p:nvPr/>
        </p:nvCxnSpPr>
        <p:spPr bwMode="auto">
          <a:xfrm flipH="1" flipV="1">
            <a:off x="6169025" y="2538413"/>
            <a:ext cx="1555750" cy="0"/>
          </a:xfrm>
          <a:prstGeom prst="line">
            <a:avLst/>
          </a:prstGeom>
          <a:noFill/>
          <a:ln w="50800" algn="ctr">
            <a:solidFill>
              <a:srgbClr val="286DA6"/>
            </a:solidFill>
            <a:round/>
            <a:headEnd type="triangle" w="med" len="sm"/>
            <a:tailEnd type="triangle" w="med" len="sm"/>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92A66E22-81ED-46E3-8F76-7F258ABD6F2A}"/>
              </a:ext>
            </a:extLst>
          </p:cNvPr>
          <p:cNvSpPr>
            <a:spLocks noChangeArrowheads="1"/>
          </p:cNvSpPr>
          <p:nvPr/>
        </p:nvSpPr>
        <p:spPr bwMode="auto">
          <a:xfrm>
            <a:off x="357188" y="1817688"/>
            <a:ext cx="379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Convex lenses make </a:t>
            </a:r>
            <a:br>
              <a:rPr lang="en-GB" altLang="en-US"/>
            </a:br>
            <a:r>
              <a:rPr lang="en-GB" altLang="en-US"/>
              <a:t>rays of light </a:t>
            </a:r>
            <a:r>
              <a:rPr lang="en-GB" altLang="en-US" b="1">
                <a:solidFill>
                  <a:srgbClr val="286DA6"/>
                </a:solidFill>
              </a:rPr>
              <a:t>converge</a:t>
            </a:r>
            <a:r>
              <a:rPr lang="en-GB" altLang="en-US"/>
              <a:t>. </a:t>
            </a:r>
          </a:p>
        </p:txBody>
      </p:sp>
      <p:sp>
        <p:nvSpPr>
          <p:cNvPr id="25" name="TextBox 24">
            <a:extLst>
              <a:ext uri="{FF2B5EF4-FFF2-40B4-BE49-F238E27FC236}">
                <a16:creationId xmlns:a16="http://schemas.microsoft.com/office/drawing/2014/main" id="{2F316629-06AB-486E-B1C3-C192F8CB1B50}"/>
              </a:ext>
            </a:extLst>
          </p:cNvPr>
          <p:cNvSpPr txBox="1">
            <a:spLocks noChangeArrowheads="1"/>
          </p:cNvSpPr>
          <p:nvPr/>
        </p:nvSpPr>
        <p:spPr bwMode="auto">
          <a:xfrm>
            <a:off x="6181725" y="1689100"/>
            <a:ext cx="157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focal length</a:t>
            </a:r>
          </a:p>
        </p:txBody>
      </p:sp>
      <p:sp>
        <p:nvSpPr>
          <p:cNvPr id="27" name="Rectangle 26">
            <a:extLst>
              <a:ext uri="{FF2B5EF4-FFF2-40B4-BE49-F238E27FC236}">
                <a16:creationId xmlns:a16="http://schemas.microsoft.com/office/drawing/2014/main" id="{1A034484-5FF8-4370-A2A2-1F8BB2C5889D}"/>
              </a:ext>
            </a:extLst>
          </p:cNvPr>
          <p:cNvSpPr>
            <a:spLocks noChangeArrowheads="1"/>
          </p:cNvSpPr>
          <p:nvPr/>
        </p:nvSpPr>
        <p:spPr bwMode="auto">
          <a:xfrm>
            <a:off x="357188" y="2886075"/>
            <a:ext cx="32400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rays of light </a:t>
            </a:r>
            <a:br>
              <a:rPr lang="en-GB" altLang="en-US"/>
            </a:br>
            <a:r>
              <a:rPr lang="en-GB" altLang="en-US"/>
              <a:t>come together and are focused on a single point on the </a:t>
            </a:r>
            <a:br>
              <a:rPr lang="en-GB" altLang="en-US"/>
            </a:br>
            <a:r>
              <a:rPr lang="en-GB" altLang="en-US"/>
              <a:t>principal axis. </a:t>
            </a:r>
          </a:p>
        </p:txBody>
      </p:sp>
      <p:sp>
        <p:nvSpPr>
          <p:cNvPr id="28" name="TextBox 27">
            <a:extLst>
              <a:ext uri="{FF2B5EF4-FFF2-40B4-BE49-F238E27FC236}">
                <a16:creationId xmlns:a16="http://schemas.microsoft.com/office/drawing/2014/main" id="{8D014954-367E-43B2-974A-AF12E7E52F2C}"/>
              </a:ext>
            </a:extLst>
          </p:cNvPr>
          <p:cNvSpPr txBox="1">
            <a:spLocks noChangeArrowheads="1"/>
          </p:cNvSpPr>
          <p:nvPr/>
        </p:nvSpPr>
        <p:spPr bwMode="auto">
          <a:xfrm>
            <a:off x="6823075" y="3619500"/>
            <a:ext cx="1965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a:t>principal focus</a:t>
            </a:r>
          </a:p>
        </p:txBody>
      </p:sp>
      <p:pic>
        <p:nvPicPr>
          <p:cNvPr id="21" name="Picture 19">
            <a:hlinkClick r:id="" action="ppaction://hlinkshowjump?jump=nextslide"/>
            <a:extLst>
              <a:ext uri="{FF2B5EF4-FFF2-40B4-BE49-F238E27FC236}">
                <a16:creationId xmlns:a16="http://schemas.microsoft.com/office/drawing/2014/main" id="{78DC60EE-236A-4F23-B12F-0F91C7CC7AB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655FCE07-BCD7-4659-91A0-65BDCD77AAB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4" name="Picture 9">
            <a:extLst>
              <a:ext uri="{FF2B5EF4-FFF2-40B4-BE49-F238E27FC236}">
                <a16:creationId xmlns:a16="http://schemas.microsoft.com/office/drawing/2014/main" id="{48F02C4C-2F04-4CA3-87C9-FAB7A5396CD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par>
                          <p:cTn id="26" fill="hold" nodeType="afterGroup">
                            <p:stCondLst>
                              <p:cond delay="500"/>
                            </p:stCondLst>
                            <p:childTnLst>
                              <p:par>
                                <p:cTn id="27" presetID="2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6" grpId="0"/>
      <p:bldP spid="25"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2E64D24-016E-46DB-95F9-BB9B0115A63A}"/>
              </a:ext>
            </a:extLst>
          </p:cNvPr>
          <p:cNvSpPr>
            <a:spLocks noGrp="1"/>
          </p:cNvSpPr>
          <p:nvPr>
            <p:ph type="title"/>
          </p:nvPr>
        </p:nvSpPr>
        <p:spPr/>
        <p:txBody>
          <a:bodyPr/>
          <a:lstStyle/>
          <a:p>
            <a:r>
              <a:rPr lang="en-GB" altLang="en-US"/>
              <a:t>Focus of a concave lens (1)</a:t>
            </a:r>
          </a:p>
        </p:txBody>
      </p:sp>
      <p:pic>
        <p:nvPicPr>
          <p:cNvPr id="19" name="Picture 18" descr="lenses_ray_diagram_concave_part_n-4.png">
            <a:extLst>
              <a:ext uri="{FF2B5EF4-FFF2-40B4-BE49-F238E27FC236}">
                <a16:creationId xmlns:a16="http://schemas.microsoft.com/office/drawing/2014/main" id="{97F6CBF5-73C0-408B-BB43-00B340CA6E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Box 98">
            <a:extLst>
              <a:ext uri="{FF2B5EF4-FFF2-40B4-BE49-F238E27FC236}">
                <a16:creationId xmlns:a16="http://schemas.microsoft.com/office/drawing/2014/main" id="{F82B2919-6C9E-46DF-8867-B31A6A74DF09}"/>
              </a:ext>
            </a:extLst>
          </p:cNvPr>
          <p:cNvSpPr txBox="1">
            <a:spLocks noChangeArrowheads="1"/>
          </p:cNvSpPr>
          <p:nvPr/>
        </p:nvSpPr>
        <p:spPr bwMode="auto">
          <a:xfrm>
            <a:off x="357188" y="1404938"/>
            <a:ext cx="3000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This is the symbol for a </a:t>
            </a:r>
            <a:r>
              <a:rPr lang="en-GB" altLang="en-US">
                <a:solidFill>
                  <a:srgbClr val="010066"/>
                </a:solidFill>
              </a:rPr>
              <a:t>concave</a:t>
            </a:r>
            <a:r>
              <a:rPr lang="en-GB" altLang="en-US"/>
              <a:t> lens. </a:t>
            </a:r>
          </a:p>
        </p:txBody>
      </p:sp>
      <p:sp>
        <p:nvSpPr>
          <p:cNvPr id="108" name="Rectangle 107">
            <a:extLst>
              <a:ext uri="{FF2B5EF4-FFF2-40B4-BE49-F238E27FC236}">
                <a16:creationId xmlns:a16="http://schemas.microsoft.com/office/drawing/2014/main" id="{765BDDA4-7D0F-4A6F-B118-3A0D795D4297}"/>
              </a:ext>
            </a:extLst>
          </p:cNvPr>
          <p:cNvSpPr>
            <a:spLocks noChangeArrowheads="1"/>
          </p:cNvSpPr>
          <p:nvPr/>
        </p:nvSpPr>
        <p:spPr bwMode="auto">
          <a:xfrm>
            <a:off x="3548063" y="1638300"/>
            <a:ext cx="5240337" cy="3765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16" name="Rectangle 15">
            <a:extLst>
              <a:ext uri="{FF2B5EF4-FFF2-40B4-BE49-F238E27FC236}">
                <a16:creationId xmlns:a16="http://schemas.microsoft.com/office/drawing/2014/main" id="{443B2711-10B4-4342-BEA4-E38696905AD9}"/>
              </a:ext>
            </a:extLst>
          </p:cNvPr>
          <p:cNvSpPr>
            <a:spLocks noChangeArrowheads="1"/>
          </p:cNvSpPr>
          <p:nvPr/>
        </p:nvSpPr>
        <p:spPr bwMode="auto">
          <a:xfrm>
            <a:off x="357188" y="2552700"/>
            <a:ext cx="2359025" cy="1931988"/>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17" name="TextBox 16">
            <a:extLst>
              <a:ext uri="{FF2B5EF4-FFF2-40B4-BE49-F238E27FC236}">
                <a16:creationId xmlns:a16="http://schemas.microsoft.com/office/drawing/2014/main" id="{F45E96B0-FF1B-4AB9-B601-5D2432336581}"/>
              </a:ext>
            </a:extLst>
          </p:cNvPr>
          <p:cNvSpPr txBox="1">
            <a:spLocks noChangeArrowheads="1"/>
          </p:cNvSpPr>
          <p:nvPr/>
        </p:nvSpPr>
        <p:spPr bwMode="auto">
          <a:xfrm>
            <a:off x="357188" y="2549525"/>
            <a:ext cx="241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What would </a:t>
            </a:r>
            <a:br>
              <a:rPr lang="en-GB" altLang="en-US"/>
            </a:br>
            <a:r>
              <a:rPr lang="en-GB" altLang="en-US"/>
              <a:t>you expect the </a:t>
            </a:r>
            <a:br>
              <a:rPr lang="en-GB" altLang="en-US"/>
            </a:br>
            <a:r>
              <a:rPr lang="en-GB" altLang="en-US"/>
              <a:t>other side of </a:t>
            </a:r>
            <a:br>
              <a:rPr lang="en-GB" altLang="en-US"/>
            </a:br>
            <a:r>
              <a:rPr lang="en-GB" altLang="en-US"/>
              <a:t>this ray diagram to look like?</a:t>
            </a:r>
            <a:endParaRPr lang="en-GB" altLang="en-US" b="1">
              <a:solidFill>
                <a:srgbClr val="286DA6"/>
              </a:solidFill>
            </a:endParaRPr>
          </a:p>
        </p:txBody>
      </p:sp>
      <p:pic>
        <p:nvPicPr>
          <p:cNvPr id="20" name="Picture 19" descr="lenses_ray_diagram_concave_part_n-3.png">
            <a:extLst>
              <a:ext uri="{FF2B5EF4-FFF2-40B4-BE49-F238E27FC236}">
                <a16:creationId xmlns:a16="http://schemas.microsoft.com/office/drawing/2014/main" id="{32DF740B-3591-4883-9D88-8A16E936EE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15732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4">
            <a:extLst>
              <a:ext uri="{FF2B5EF4-FFF2-40B4-BE49-F238E27FC236}">
                <a16:creationId xmlns:a16="http://schemas.microsoft.com/office/drawing/2014/main" id="{D4B869C2-4C84-4D79-95EA-0B39B1258575}"/>
              </a:ext>
            </a:extLst>
          </p:cNvPr>
          <p:cNvSpPr txBox="1">
            <a:spLocks noChangeArrowheads="1"/>
          </p:cNvSpPr>
          <p:nvPr/>
        </p:nvSpPr>
        <p:spPr bwMode="auto">
          <a:xfrm>
            <a:off x="342900" y="749300"/>
            <a:ext cx="844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We can also use ray diagrams to model </a:t>
            </a:r>
            <a:r>
              <a:rPr lang="en-GB" altLang="en-US" b="1">
                <a:solidFill>
                  <a:srgbClr val="286DA6"/>
                </a:solidFill>
              </a:rPr>
              <a:t>concave</a:t>
            </a:r>
            <a:r>
              <a:rPr lang="en-GB" altLang="en-US"/>
              <a:t> lenses.</a:t>
            </a:r>
          </a:p>
        </p:txBody>
      </p:sp>
      <p:pic>
        <p:nvPicPr>
          <p:cNvPr id="11" name="Picture 19">
            <a:hlinkClick r:id="" action="ppaction://hlinkshowjump?jump=nextslide"/>
            <a:extLst>
              <a:ext uri="{FF2B5EF4-FFF2-40B4-BE49-F238E27FC236}">
                <a16:creationId xmlns:a16="http://schemas.microsoft.com/office/drawing/2014/main" id="{DEBC3C1E-E959-4F00-ACEB-CC8A53B4DF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696002FD-261F-4D0B-A304-6370D68E7F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wipe(left)">
                                      <p:cBhvr>
                                        <p:cTn id="13" dur="500"/>
                                        <p:tgtEl>
                                          <p:spTgt spid="108"/>
                                        </p:tgtEl>
                                      </p:cBhvr>
                                    </p:animEffec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8" grpId="0" animBg="1"/>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15533</TotalTime>
  <Words>1992</Words>
  <Application>Microsoft Office PowerPoint</Application>
  <PresentationFormat>On-screen Show (4:3)</PresentationFormat>
  <Paragraphs>260</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Wingdings</vt:lpstr>
      <vt:lpstr>Arial</vt:lpstr>
      <vt:lpstr>Wingdings 2</vt:lpstr>
      <vt:lpstr>1_Default Design</vt:lpstr>
      <vt:lpstr>9_Default Design</vt:lpstr>
      <vt:lpstr>Lenses</vt:lpstr>
      <vt:lpstr>Information</vt:lpstr>
      <vt:lpstr>What is refraction?</vt:lpstr>
      <vt:lpstr>What are lenses?</vt:lpstr>
      <vt:lpstr>Convex lenses</vt:lpstr>
      <vt:lpstr>How do convex lenses work?</vt:lpstr>
      <vt:lpstr>What are ray diagrams? (1)</vt:lpstr>
      <vt:lpstr>What are ray diagrams? (2)</vt:lpstr>
      <vt:lpstr>Focus of a concave lens (1)</vt:lpstr>
      <vt:lpstr>Focus of a concave lens (2)</vt:lpstr>
      <vt:lpstr>Rules for refracting light</vt:lpstr>
      <vt:lpstr>Constructing ray diagrams (1)</vt:lpstr>
      <vt:lpstr>Constructing ray diagrams (2)</vt:lpstr>
      <vt:lpstr>Constructing ray diagrams (3)</vt:lpstr>
      <vt:lpstr>Real or virtual?</vt:lpstr>
      <vt:lpstr>Real and virtual images</vt:lpstr>
      <vt:lpstr>Images produced by convex lenses</vt:lpstr>
      <vt:lpstr>Forming images with ray diagrams</vt:lpstr>
      <vt:lpstr>Images created by convex lenses</vt:lpstr>
      <vt:lpstr>Images created by concave lenses</vt:lpstr>
      <vt:lpstr>Comparing concave and convex lenses</vt:lpstr>
      <vt:lpstr>Magnification formula</vt:lpstr>
      <vt:lpstr>Calculating magnification</vt:lpstr>
      <vt:lpstr>Calculating image size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Lenses</dc:title>
  <dc:subject>Boardworks High School Physical Science</dc:subject>
  <dc:creator>Boardworks</dc:creator>
  <cp:lastModifiedBy>Tim Crilly</cp:lastModifiedBy>
  <cp:revision>684</cp:revision>
  <dcterms:created xsi:type="dcterms:W3CDTF">2003-10-06T13:07:42Z</dcterms:created>
  <dcterms:modified xsi:type="dcterms:W3CDTF">2019-01-31T15:30:39Z</dcterms:modified>
</cp:coreProperties>
</file>