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activeX/activeX2.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activeX/activeX3.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07" r:id="rId1"/>
    <p:sldMasterId id="2147484222" r:id="rId2"/>
  </p:sldMasterIdLst>
  <p:notesMasterIdLst>
    <p:notesMasterId r:id="rId18"/>
  </p:notesMasterIdLst>
  <p:handoutMasterIdLst>
    <p:handoutMasterId r:id="rId19"/>
  </p:handoutMasterIdLst>
  <p:sldIdLst>
    <p:sldId id="426" r:id="rId3"/>
    <p:sldId id="527" r:id="rId4"/>
    <p:sldId id="646" r:id="rId5"/>
    <p:sldId id="480" r:id="rId6"/>
    <p:sldId id="456" r:id="rId7"/>
    <p:sldId id="647" r:id="rId8"/>
    <p:sldId id="648" r:id="rId9"/>
    <p:sldId id="470" r:id="rId10"/>
    <p:sldId id="650" r:id="rId11"/>
    <p:sldId id="651" r:id="rId12"/>
    <p:sldId id="652" r:id="rId13"/>
    <p:sldId id="631" r:id="rId14"/>
    <p:sldId id="649" r:id="rId15"/>
    <p:sldId id="620" r:id="rId16"/>
    <p:sldId id="479" r:id="rId17"/>
  </p:sldIdLst>
  <p:sldSz cx="9144000" cy="6858000" type="screen4x3"/>
  <p:notesSz cx="6858000" cy="9296400"/>
  <p:embeddedFontLst>
    <p:embeddedFont>
      <p:font typeface="Wingdings 2" panose="05020102010507070707" pitchFamily="18" charset="2"/>
      <p:regular r:id="rId20"/>
    </p:embeddedFont>
  </p:embeddedFontLst>
  <p:custDataLst>
    <p:tags r:id="rId21"/>
  </p:custDataLst>
  <p:defaultTextStyle>
    <a:defPPr>
      <a:defRPr lang="en-US"/>
    </a:defPPr>
    <a:lvl1pPr algn="l" rtl="0" fontAlgn="base">
      <a:spcBef>
        <a:spcPct val="50000"/>
      </a:spcBef>
      <a:spcAft>
        <a:spcPct val="0"/>
      </a:spcAft>
      <a:defRPr sz="2400" kern="1200">
        <a:solidFill>
          <a:srgbClr val="010066"/>
        </a:solidFill>
        <a:latin typeface="Arial" panose="020B0604020202020204" pitchFamily="34" charset="0"/>
        <a:ea typeface="+mn-ea"/>
        <a:cs typeface="+mn-cs"/>
      </a:defRPr>
    </a:lvl1pPr>
    <a:lvl2pPr marL="457200" algn="l" rtl="0" fontAlgn="base">
      <a:spcBef>
        <a:spcPct val="50000"/>
      </a:spcBef>
      <a:spcAft>
        <a:spcPct val="0"/>
      </a:spcAft>
      <a:defRPr sz="2400" kern="1200">
        <a:solidFill>
          <a:srgbClr val="010066"/>
        </a:solidFill>
        <a:latin typeface="Arial" panose="020B0604020202020204" pitchFamily="34" charset="0"/>
        <a:ea typeface="+mn-ea"/>
        <a:cs typeface="+mn-cs"/>
      </a:defRPr>
    </a:lvl2pPr>
    <a:lvl3pPr marL="914400" algn="l" rtl="0" fontAlgn="base">
      <a:spcBef>
        <a:spcPct val="50000"/>
      </a:spcBef>
      <a:spcAft>
        <a:spcPct val="0"/>
      </a:spcAft>
      <a:defRPr sz="2400" kern="1200">
        <a:solidFill>
          <a:srgbClr val="010066"/>
        </a:solidFill>
        <a:latin typeface="Arial" panose="020B0604020202020204" pitchFamily="34" charset="0"/>
        <a:ea typeface="+mn-ea"/>
        <a:cs typeface="+mn-cs"/>
      </a:defRPr>
    </a:lvl3pPr>
    <a:lvl4pPr marL="1371600" algn="l" rtl="0" fontAlgn="base">
      <a:spcBef>
        <a:spcPct val="50000"/>
      </a:spcBef>
      <a:spcAft>
        <a:spcPct val="0"/>
      </a:spcAft>
      <a:defRPr sz="2400" kern="1200">
        <a:solidFill>
          <a:srgbClr val="010066"/>
        </a:solidFill>
        <a:latin typeface="Arial" panose="020B0604020202020204" pitchFamily="34" charset="0"/>
        <a:ea typeface="+mn-ea"/>
        <a:cs typeface="+mn-cs"/>
      </a:defRPr>
    </a:lvl4pPr>
    <a:lvl5pPr marL="1828800" algn="l" rtl="0" fontAlgn="base">
      <a:spcBef>
        <a:spcPct val="50000"/>
      </a:spcBef>
      <a:spcAft>
        <a:spcPct val="0"/>
      </a:spcAft>
      <a:defRPr sz="2400" kern="1200">
        <a:solidFill>
          <a:srgbClr val="010066"/>
        </a:solidFill>
        <a:latin typeface="Arial" panose="020B0604020202020204" pitchFamily="34" charset="0"/>
        <a:ea typeface="+mn-ea"/>
        <a:cs typeface="+mn-cs"/>
      </a:defRPr>
    </a:lvl5pPr>
    <a:lvl6pPr marL="2286000" algn="l" defTabSz="914400" rtl="0" eaLnBrk="1" latinLnBrk="0" hangingPunct="1">
      <a:defRPr sz="2400" kern="1200">
        <a:solidFill>
          <a:srgbClr val="010066"/>
        </a:solidFill>
        <a:latin typeface="Arial" panose="020B0604020202020204" pitchFamily="34" charset="0"/>
        <a:ea typeface="+mn-ea"/>
        <a:cs typeface="+mn-cs"/>
      </a:defRPr>
    </a:lvl6pPr>
    <a:lvl7pPr marL="2743200" algn="l" defTabSz="914400" rtl="0" eaLnBrk="1" latinLnBrk="0" hangingPunct="1">
      <a:defRPr sz="2400" kern="1200">
        <a:solidFill>
          <a:srgbClr val="010066"/>
        </a:solidFill>
        <a:latin typeface="Arial" panose="020B0604020202020204" pitchFamily="34" charset="0"/>
        <a:ea typeface="+mn-ea"/>
        <a:cs typeface="+mn-cs"/>
      </a:defRPr>
    </a:lvl7pPr>
    <a:lvl8pPr marL="3200400" algn="l" defTabSz="914400" rtl="0" eaLnBrk="1" latinLnBrk="0" hangingPunct="1">
      <a:defRPr sz="2400" kern="1200">
        <a:solidFill>
          <a:srgbClr val="010066"/>
        </a:solidFill>
        <a:latin typeface="Arial" panose="020B0604020202020204" pitchFamily="34" charset="0"/>
        <a:ea typeface="+mn-ea"/>
        <a:cs typeface="+mn-cs"/>
      </a:defRPr>
    </a:lvl8pPr>
    <a:lvl9pPr marL="3657600" algn="l" defTabSz="914400" rtl="0" eaLnBrk="1" latinLnBrk="0" hangingPunct="1">
      <a:defRPr sz="2400"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04">
          <p15:clr>
            <a:srgbClr val="A4A3A4"/>
          </p15:clr>
        </p15:guide>
        <p15:guide id="2" pos="5307" userDrawn="1">
          <p15:clr>
            <a:srgbClr val="A4A3A4"/>
          </p15:clr>
        </p15:guide>
        <p15:guide id="3" pos="227">
          <p15:clr>
            <a:srgbClr val="A4A3A4"/>
          </p15:clr>
        </p15:guide>
      </p15:sldGuideLst>
    </p:ext>
    <p:ext uri="{2D200454-40CA-4A62-9FC3-DE9A4176ACB9}">
      <p15:notesGuideLst xmlns:p15="http://schemas.microsoft.com/office/powerpoint/2012/main">
        <p15:guide id="1" orient="horz" pos="2836"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EDAF0"/>
    <a:srgbClr val="286DA6"/>
    <a:srgbClr val="6600CC"/>
    <a:srgbClr val="663300"/>
    <a:srgbClr val="10BC45"/>
    <a:srgbClr val="010066"/>
    <a:srgbClr val="FFFFCC"/>
    <a:srgbClr val="97F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33" autoAdjust="0"/>
  </p:normalViewPr>
  <p:slideViewPr>
    <p:cSldViewPr snapToGrid="0" showGuides="1">
      <p:cViewPr>
        <p:scale>
          <a:sx n="85" d="100"/>
          <a:sy n="85" d="100"/>
        </p:scale>
        <p:origin x="618" y="162"/>
      </p:cViewPr>
      <p:guideLst>
        <p:guide orient="horz" pos="504"/>
        <p:guide pos="5307"/>
        <p:guide pos="227"/>
      </p:guideLst>
    </p:cSldViewPr>
  </p:slideViewPr>
  <p:outlineViewPr>
    <p:cViewPr>
      <p:scale>
        <a:sx n="33" d="100"/>
        <a:sy n="33" d="100"/>
      </p:scale>
      <p:origin x="0" y="-192"/>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836"/>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7" name="Rectangle 5">
            <a:extLst>
              <a:ext uri="{FF2B5EF4-FFF2-40B4-BE49-F238E27FC236}">
                <a16:creationId xmlns:a16="http://schemas.microsoft.com/office/drawing/2014/main" id="{6D51AB95-B66D-4FE8-BCE9-36B3A98C220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92CD8060-9FFE-4235-B45C-B294AFAD2300}" type="slidenum">
              <a:rPr lang="en-GB" altLang="en-US"/>
              <a:pPr/>
              <a:t>‹#›</a:t>
            </a:fld>
            <a:endParaRPr lang="en-GB" altLang="en-US" dirty="0"/>
          </a:p>
        </p:txBody>
      </p:sp>
      <p:sp>
        <p:nvSpPr>
          <p:cNvPr id="6" name="Rectangle 9">
            <a:extLst>
              <a:ext uri="{FF2B5EF4-FFF2-40B4-BE49-F238E27FC236}">
                <a16:creationId xmlns:a16="http://schemas.microsoft.com/office/drawing/2014/main" id="{D6F5E887-ADAC-4A98-B029-162AF6AE680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C3EE2F8D-5EF1-47F8-BE76-3FD2A5CCE70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8092068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4">
            <a:extLst>
              <a:ext uri="{FF2B5EF4-FFF2-40B4-BE49-F238E27FC236}">
                <a16:creationId xmlns:a16="http://schemas.microsoft.com/office/drawing/2014/main" id="{10ADAA49-2EC8-41F3-BBFD-C86070E5E85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a:extLst>
              <a:ext uri="{FF2B5EF4-FFF2-40B4-BE49-F238E27FC236}">
                <a16:creationId xmlns:a16="http://schemas.microsoft.com/office/drawing/2014/main" id="{6DC228B9-DAFB-4B38-8867-6F65A117B8A8}"/>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7591" name="Rectangle 7">
            <a:extLst>
              <a:ext uri="{FF2B5EF4-FFF2-40B4-BE49-F238E27FC236}">
                <a16:creationId xmlns:a16="http://schemas.microsoft.com/office/drawing/2014/main" id="{76140D34-0DF0-48BB-A9A6-5A86AF50F97F}"/>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BCEEB184-930B-4B89-A0EA-8EBE0C240747}" type="slidenum">
              <a:rPr lang="en-GB" altLang="en-US"/>
              <a:pPr/>
              <a:t>‹#›</a:t>
            </a:fld>
            <a:endParaRPr lang="en-GB" altLang="en-US" dirty="0"/>
          </a:p>
        </p:txBody>
      </p:sp>
      <p:sp>
        <p:nvSpPr>
          <p:cNvPr id="9" name="Rectangle 9">
            <a:extLst>
              <a:ext uri="{FF2B5EF4-FFF2-40B4-BE49-F238E27FC236}">
                <a16:creationId xmlns:a16="http://schemas.microsoft.com/office/drawing/2014/main" id="{37E2667A-230C-4CA2-959C-D86AF3C1F9D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10" name="Rectangle 9">
            <a:extLst>
              <a:ext uri="{FF2B5EF4-FFF2-40B4-BE49-F238E27FC236}">
                <a16:creationId xmlns:a16="http://schemas.microsoft.com/office/drawing/2014/main" id="{6E6B95F0-3E5D-4918-99DB-543C0DA5AC85}"/>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22882974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23C1839-04FF-4C98-9FF9-C6C391518E6E}"/>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9307B0B-9218-4E56-AA1C-11A9CAC4458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8060C19-53F0-4FD8-A752-62C1EFC430C5}"/>
              </a:ext>
            </a:extLst>
          </p:cNvPr>
          <p:cNvSpPr>
            <a:spLocks noGrp="1"/>
          </p:cNvSpPr>
          <p:nvPr>
            <p:ph type="sldNum" sz="quarter" idx="10"/>
          </p:nvPr>
        </p:nvSpPr>
        <p:spPr/>
        <p:txBody>
          <a:bodyPr/>
          <a:lstStyle/>
          <a:p>
            <a:fld id="{BCEEB184-930B-4B89-A0EA-8EBE0C240747}" type="slidenum">
              <a:rPr lang="en-GB" altLang="en-US" smtClean="0"/>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For more information about electromagnetism and electromagnetic waves, please refer to the </a:t>
            </a:r>
            <a:r>
              <a:rPr lang="en-GB" altLang="en-US" i="1" dirty="0">
                <a:latin typeface="Arial" panose="020B0604020202020204" pitchFamily="34" charset="0"/>
              </a:rPr>
              <a:t>Electromagnetism</a:t>
            </a:r>
            <a:r>
              <a:rPr lang="en-GB" altLang="en-US" dirty="0">
                <a:latin typeface="Arial" panose="020B0604020202020204" pitchFamily="34" charset="0"/>
              </a:rPr>
              <a:t> and </a:t>
            </a:r>
            <a:r>
              <a:rPr lang="en-GB" altLang="en-US" i="1" dirty="0">
                <a:latin typeface="Arial" panose="020B0604020202020204" pitchFamily="34" charset="0"/>
              </a:rPr>
              <a:t>The Electromagnetic Spectrum </a:t>
            </a:r>
            <a:r>
              <a:rPr lang="en-GB" altLang="en-US" dirty="0">
                <a:latin typeface="Arial" panose="020B0604020202020204" pitchFamily="34" charset="0"/>
              </a:rPr>
              <a:t>presentations respectively.</a:t>
            </a:r>
          </a:p>
        </p:txBody>
      </p:sp>
      <p:sp>
        <p:nvSpPr>
          <p:cNvPr id="2" name="Slide Number Placeholder 1">
            <a:extLst>
              <a:ext uri="{FF2B5EF4-FFF2-40B4-BE49-F238E27FC236}">
                <a16:creationId xmlns:a16="http://schemas.microsoft.com/office/drawing/2014/main" id="{AF9664CC-9D30-490F-B928-880AFA10D973}"/>
              </a:ext>
            </a:extLst>
          </p:cNvPr>
          <p:cNvSpPr>
            <a:spLocks noGrp="1"/>
          </p:cNvSpPr>
          <p:nvPr>
            <p:ph type="sldNum" sz="quarter" idx="10"/>
          </p:nvPr>
        </p:nvSpPr>
        <p:spPr/>
        <p:txBody>
          <a:bodyPr/>
          <a:lstStyle/>
          <a:p>
            <a:fld id="{BCEEB184-930B-4B89-A0EA-8EBE0C240747}" type="slidenum">
              <a:rPr lang="en-GB" altLang="en-US" smtClean="0"/>
              <a:pPr/>
              <a:t>10</a:t>
            </a:fld>
            <a:endParaRPr lang="en-GB" altLang="en-US" dirty="0"/>
          </a:p>
        </p:txBody>
      </p:sp>
    </p:spTree>
    <p:extLst>
      <p:ext uri="{BB962C8B-B14F-4D97-AF65-F5344CB8AC3E}">
        <p14:creationId xmlns:p14="http://schemas.microsoft.com/office/powerpoint/2010/main" val="133676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For more information about the photoelectric effect, please refer to the </a:t>
            </a:r>
            <a:r>
              <a:rPr lang="en-GB" altLang="en-US" i="1" dirty="0" err="1">
                <a:latin typeface="Arial" panose="020B0604020202020204" pitchFamily="34" charset="0"/>
              </a:rPr>
              <a:t>The</a:t>
            </a:r>
            <a:r>
              <a:rPr lang="en-GB" altLang="en-US" i="1" dirty="0">
                <a:latin typeface="Arial" panose="020B0604020202020204" pitchFamily="34" charset="0"/>
              </a:rPr>
              <a:t> Photoelectric Effect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C7C3ED22-367C-4DBA-8F8E-95601CD9CB6D}"/>
              </a:ext>
            </a:extLst>
          </p:cNvPr>
          <p:cNvSpPr>
            <a:spLocks noGrp="1"/>
          </p:cNvSpPr>
          <p:nvPr>
            <p:ph type="sldNum" sz="quarter" idx="10"/>
          </p:nvPr>
        </p:nvSpPr>
        <p:spPr/>
        <p:txBody>
          <a:bodyPr/>
          <a:lstStyle/>
          <a:p>
            <a:fld id="{BCEEB184-930B-4B89-A0EA-8EBE0C240747}" type="slidenum">
              <a:rPr lang="en-GB" altLang="en-US" smtClean="0"/>
              <a:pPr/>
              <a:t>11</a:t>
            </a:fld>
            <a:endParaRPr lang="en-GB" altLang="en-US" dirty="0"/>
          </a:p>
        </p:txBody>
      </p:sp>
    </p:spTree>
    <p:extLst>
      <p:ext uri="{BB962C8B-B14F-4D97-AF65-F5344CB8AC3E}">
        <p14:creationId xmlns:p14="http://schemas.microsoft.com/office/powerpoint/2010/main" val="166762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The idea that energy is quantized was first introduced by Max Planck in 1900 to solve the “ultraviolet catastrophe.” Planck proposed that atoms could only have discrete energy values: the energy emitted by atoms as they lost energy could only take values that corresponded to the differences in atoms’ energy levels.</a:t>
            </a:r>
          </a:p>
          <a:p>
            <a:pPr marL="0" marR="0" lvl="0" indent="0" algn="l" defTabSz="914400" rtl="0" eaLnBrk="0" fontAlgn="base" latinLnBrk="0" hangingPunct="0">
              <a:spcBef>
                <a:spcPts val="432"/>
              </a:spcBef>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the claims, evidence, and/or reasoning behind currently accepted explanations or solutions to determine the merits of arguments.</a:t>
            </a:r>
            <a:endParaRPr lang="en-GB" dirty="0">
              <a:effectLst/>
            </a:endParaRPr>
          </a:p>
        </p:txBody>
      </p:sp>
      <p:sp>
        <p:nvSpPr>
          <p:cNvPr id="2" name="Slide Number Placeholder 1">
            <a:extLst>
              <a:ext uri="{FF2B5EF4-FFF2-40B4-BE49-F238E27FC236}">
                <a16:creationId xmlns:a16="http://schemas.microsoft.com/office/drawing/2014/main" id="{8BF16907-B7CD-423A-BE60-C442CA688917}"/>
              </a:ext>
            </a:extLst>
          </p:cNvPr>
          <p:cNvSpPr>
            <a:spLocks noGrp="1"/>
          </p:cNvSpPr>
          <p:nvPr>
            <p:ph type="sldNum" sz="quarter" idx="10"/>
          </p:nvPr>
        </p:nvSpPr>
        <p:spPr/>
        <p:txBody>
          <a:bodyPr/>
          <a:lstStyle/>
          <a:p>
            <a:fld id="{BCEEB184-930B-4B89-A0EA-8EBE0C240747}" type="slidenum">
              <a:rPr lang="en-GB" altLang="en-US" smtClean="0"/>
              <a:pPr/>
              <a:t>12</a:t>
            </a:fld>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multiple types of models to provide mechanistic accounts and/or predict phenomena, and move flexibly between model types based on merits and limitations.</a:t>
            </a:r>
            <a:endParaRPr lang="en-GB" dirty="0">
              <a:effectLst/>
            </a:endParaRPr>
          </a:p>
        </p:txBody>
      </p:sp>
      <p:sp>
        <p:nvSpPr>
          <p:cNvPr id="2" name="Slide Number Placeholder 1">
            <a:extLst>
              <a:ext uri="{FF2B5EF4-FFF2-40B4-BE49-F238E27FC236}">
                <a16:creationId xmlns:a16="http://schemas.microsoft.com/office/drawing/2014/main" id="{8D65720D-7090-4ED2-81E2-1B8CEFB5D2B6}"/>
              </a:ext>
            </a:extLst>
          </p:cNvPr>
          <p:cNvSpPr>
            <a:spLocks noGrp="1"/>
          </p:cNvSpPr>
          <p:nvPr>
            <p:ph type="sldNum" sz="quarter" idx="10"/>
          </p:nvPr>
        </p:nvSpPr>
        <p:spPr/>
        <p:txBody>
          <a:bodyPr/>
          <a:lstStyle/>
          <a:p>
            <a:fld id="{BCEEB184-930B-4B89-A0EA-8EBE0C240747}" type="slidenum">
              <a:rPr lang="en-GB" altLang="en-US" smtClean="0"/>
              <a:pPr/>
              <a:t>13</a:t>
            </a:fld>
            <a:endParaRPr lang="en-GB" altLang="en-US" dirty="0"/>
          </a:p>
        </p:txBody>
      </p:sp>
    </p:spTree>
    <p:extLst>
      <p:ext uri="{BB962C8B-B14F-4D97-AF65-F5344CB8AC3E}">
        <p14:creationId xmlns:p14="http://schemas.microsoft.com/office/powerpoint/2010/main" val="163487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7625352-C760-4753-AA93-773287E77E91}"/>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0A6FC615-2052-42DB-91F9-2B12D4E66594}"/>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71A5BD6-045C-4596-9F27-8C25817D4838}"/>
              </a:ext>
            </a:extLst>
          </p:cNvPr>
          <p:cNvSpPr>
            <a:spLocks noGrp="1"/>
          </p:cNvSpPr>
          <p:nvPr>
            <p:ph type="sldNum" sz="quarter" idx="10"/>
          </p:nvPr>
        </p:nvSpPr>
        <p:spPr/>
        <p:txBody>
          <a:bodyPr/>
          <a:lstStyle/>
          <a:p>
            <a:fld id="{BCEEB184-930B-4B89-A0EA-8EBE0C240747}" type="slidenum">
              <a:rPr lang="en-GB" altLang="en-US" smtClean="0"/>
              <a:pPr/>
              <a:t>14</a:t>
            </a:fld>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E460D11D-7DCB-4FA7-B3C0-891D7A497F68}"/>
              </a:ext>
            </a:extLst>
          </p:cNvPr>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E8FB6EC5-E127-4249-8FD0-CF0106A5AF93}"/>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animation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the nature of light.</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Light as Waves and Particles</a:t>
            </a:r>
            <a:r>
              <a:rPr lang="en-GB" altLang="en-US" dirty="0">
                <a:latin typeface="Arial" panose="020B0604020202020204" pitchFamily="34" charset="0"/>
              </a:rPr>
              <a:t>.</a:t>
            </a:r>
          </a:p>
          <a:p>
            <a:pPr marL="0" marR="0" lvl="0" indent="0" algn="l" defTabSz="914400" rtl="0" eaLnBrk="0" fontAlgn="base" latinLnBrk="0" hangingPunct="0">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the claims, evidence, and/or reasoning behind currently accepted explanations or solutions to determine the merits of arguments.</a:t>
            </a:r>
            <a:endParaRPr lang="en-GB" dirty="0">
              <a:effectLst/>
            </a:endParaRPr>
          </a:p>
        </p:txBody>
      </p:sp>
      <p:sp>
        <p:nvSpPr>
          <p:cNvPr id="2" name="Slide Number Placeholder 1">
            <a:extLst>
              <a:ext uri="{FF2B5EF4-FFF2-40B4-BE49-F238E27FC236}">
                <a16:creationId xmlns:a16="http://schemas.microsoft.com/office/drawing/2014/main" id="{6369DEA8-C39A-45AE-83BA-F222EE485B29}"/>
              </a:ext>
            </a:extLst>
          </p:cNvPr>
          <p:cNvSpPr>
            <a:spLocks noGrp="1"/>
          </p:cNvSpPr>
          <p:nvPr>
            <p:ph type="sldNum" sz="quarter" idx="10"/>
          </p:nvPr>
        </p:nvSpPr>
        <p:spPr/>
        <p:txBody>
          <a:bodyPr/>
          <a:lstStyle/>
          <a:p>
            <a:fld id="{BCEEB184-930B-4B89-A0EA-8EBE0C240747}" type="slidenum">
              <a:rPr lang="en-GB" altLang="en-US" smtClean="0"/>
              <a:pPr/>
              <a:t>15</a:t>
            </a:fld>
            <a:endParaRPr lang="en-GB" altLang="en-US" dirty="0"/>
          </a:p>
        </p:txBody>
      </p:sp>
    </p:spTree>
    <p:extLst>
      <p:ext uri="{BB962C8B-B14F-4D97-AF65-F5344CB8AC3E}">
        <p14:creationId xmlns:p14="http://schemas.microsoft.com/office/powerpoint/2010/main" val="53485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1" y="4415790"/>
            <a:ext cx="5029200" cy="4183380"/>
          </a:xfrm>
        </p:spPr>
        <p:txBody>
          <a:bodyPr/>
          <a:lstStyle/>
          <a:p>
            <a:endParaRPr lang="en-US" dirty="0"/>
          </a:p>
        </p:txBody>
      </p:sp>
      <p:sp>
        <p:nvSpPr>
          <p:cNvPr id="5" name="Slide Number Placeholder 4">
            <a:extLst>
              <a:ext uri="{FF2B5EF4-FFF2-40B4-BE49-F238E27FC236}">
                <a16:creationId xmlns:a16="http://schemas.microsoft.com/office/drawing/2014/main" id="{C09AFFB2-A1AA-479C-9D39-D3EA306CDBF6}"/>
              </a:ext>
            </a:extLst>
          </p:cNvPr>
          <p:cNvSpPr>
            <a:spLocks noGrp="1"/>
          </p:cNvSpPr>
          <p:nvPr>
            <p:ph type="sldNum" sz="quarter" idx="10"/>
          </p:nvPr>
        </p:nvSpPr>
        <p:spPr/>
        <p:txBody>
          <a:bodyPr/>
          <a:lstStyle/>
          <a:p>
            <a:fld id="{BCEEB184-930B-4B89-A0EA-8EBE0C240747}" type="slidenum">
              <a:rPr lang="en-GB" altLang="en-US" smtClean="0"/>
              <a:pPr/>
              <a:t>2</a:t>
            </a:fld>
            <a:endParaRPr lang="en-GB" altLang="en-US" dirty="0"/>
          </a:p>
        </p:txBody>
      </p:sp>
    </p:spTree>
    <p:extLst>
      <p:ext uri="{BB962C8B-B14F-4D97-AF65-F5344CB8AC3E}">
        <p14:creationId xmlns:p14="http://schemas.microsoft.com/office/powerpoint/2010/main" val="155680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Newton and Huygens were not the only scientists to develop theories of the nature of light in the 17</a:t>
            </a:r>
            <a:r>
              <a:rPr lang="en-GB" altLang="en-US" baseline="30000" dirty="0">
                <a:latin typeface="Arial" panose="020B0604020202020204" pitchFamily="34" charset="0"/>
              </a:rPr>
              <a:t>th</a:t>
            </a:r>
            <a:r>
              <a:rPr lang="en-GB" altLang="en-US" dirty="0">
                <a:latin typeface="Arial" panose="020B0604020202020204" pitchFamily="34" charset="0"/>
              </a:rPr>
              <a:t> century; the information on this slide is limited to them in the interests of simplicity.</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pixbox77,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34973A8-3712-4F63-8C96-775EB0CAE17B}"/>
              </a:ext>
            </a:extLst>
          </p:cNvPr>
          <p:cNvSpPr>
            <a:spLocks noGrp="1"/>
          </p:cNvSpPr>
          <p:nvPr>
            <p:ph type="sldNum" sz="quarter" idx="10"/>
          </p:nvPr>
        </p:nvSpPr>
        <p:spPr/>
        <p:txBody>
          <a:bodyPr/>
          <a:lstStyle/>
          <a:p>
            <a:fld id="{BCEEB184-930B-4B89-A0EA-8EBE0C240747}" type="slidenum">
              <a:rPr lang="en-GB" altLang="en-US" smtClean="0"/>
              <a:pPr/>
              <a:t>3</a:t>
            </a:fld>
            <a:endParaRPr lang="en-GB" altLang="en-US" dirty="0"/>
          </a:p>
        </p:txBody>
      </p:sp>
    </p:spTree>
    <p:extLst>
      <p:ext uri="{BB962C8B-B14F-4D97-AF65-F5344CB8AC3E}">
        <p14:creationId xmlns:p14="http://schemas.microsoft.com/office/powerpoint/2010/main" val="1375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F419871F-D13F-4CE6-8264-58AB7479CB93}"/>
              </a:ext>
            </a:extLst>
          </p:cNvPr>
          <p:cNvSpPr>
            <a:spLocks noGrp="1" noRot="1" noChangeAspect="1" noChangeArrowheads="1" noTextEdit="1"/>
          </p:cNvSpPr>
          <p:nvPr>
            <p:ph type="sldImg"/>
          </p:nvPr>
        </p:nvSpPr>
        <p:spPr>
          <a:ln/>
        </p:spPr>
      </p:sp>
      <p:sp>
        <p:nvSpPr>
          <p:cNvPr id="300035" name="Rectangle 3">
            <a:extLst>
              <a:ext uri="{FF2B5EF4-FFF2-40B4-BE49-F238E27FC236}">
                <a16:creationId xmlns:a16="http://schemas.microsoft.com/office/drawing/2014/main" id="{B9749A36-EC70-4713-8E91-D6DBA0D65416}"/>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Sound can be heard around corners because it is diffracted by large obstacles. We now know that light can also diffract, but its wavelength is much too short to be diffracted by doorways and other large gaps.</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Students could be encouraged to relate the observation that light travels in straight lines to Newton’s first law of motion: a moving object will continue to move at the same speed in a straight line unless acted upon by a force. What does this tell us about light? (In fact, Newton believed that corpuscles had mass and undergo projectile motion near the Earth, but appear to travel in a straight line because their velocity is so great.)</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DEE77735-41E8-49A8-B7D5-4B8F05421F7E}"/>
              </a:ext>
            </a:extLst>
          </p:cNvPr>
          <p:cNvSpPr>
            <a:spLocks noGrp="1"/>
          </p:cNvSpPr>
          <p:nvPr>
            <p:ph type="sldNum" sz="quarter" idx="10"/>
          </p:nvPr>
        </p:nvSpPr>
        <p:spPr/>
        <p:txBody>
          <a:bodyPr/>
          <a:lstStyle/>
          <a:p>
            <a:fld id="{BCEEB184-930B-4B89-A0EA-8EBE0C240747}" type="slidenum">
              <a:rPr lang="en-GB" altLang="en-US" smtClean="0"/>
              <a:pPr/>
              <a:t>4</a:t>
            </a:fld>
            <a:endParaRPr lang="en-GB" altLang="en-US" dirty="0"/>
          </a:p>
        </p:txBody>
      </p:sp>
    </p:spTree>
    <p:extLst>
      <p:ext uri="{BB962C8B-B14F-4D97-AF65-F5344CB8AC3E}">
        <p14:creationId xmlns:p14="http://schemas.microsoft.com/office/powerpoint/2010/main" val="32251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7C8DB6C5-BBF9-41B8-97D7-8682953CFE38}"/>
              </a:ext>
            </a:extLst>
          </p:cNvPr>
          <p:cNvSpPr>
            <a:spLocks noGrp="1" noRot="1" noChangeAspect="1" noTextEdit="1"/>
          </p:cNvSpPr>
          <p:nvPr>
            <p:ph type="sldImg"/>
          </p:nvPr>
        </p:nvSpPr>
        <p:spPr>
          <a:ln/>
        </p:spPr>
      </p:sp>
      <p:sp>
        <p:nvSpPr>
          <p:cNvPr id="242691" name="Notes Placeholder 2">
            <a:extLst>
              <a:ext uri="{FF2B5EF4-FFF2-40B4-BE49-F238E27FC236}">
                <a16:creationId xmlns:a16="http://schemas.microsoft.com/office/drawing/2014/main" id="{8C9CF426-B0BC-4C08-8681-39CBDEAE3353}"/>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Students could be encouraged to consider what is the logical implication of this experimental result in order to get a better understanding of the relationship between experiment and theory. The reflection of light is </a:t>
            </a:r>
            <a:r>
              <a:rPr lang="en-GB" altLang="en-US" i="1" dirty="0">
                <a:latin typeface="Arial" panose="020B0604020202020204" pitchFamily="34" charset="0"/>
              </a:rPr>
              <a:t>compatible</a:t>
            </a:r>
            <a:r>
              <a:rPr lang="en-GB" altLang="en-US" dirty="0">
                <a:latin typeface="Arial" panose="020B0604020202020204" pitchFamily="34" charset="0"/>
              </a:rPr>
              <a:t> with the theory that light is a particle; it is also compatible with the theory that light is a wave.</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For more information about the reflection of light, please refer to the </a:t>
            </a:r>
            <a:r>
              <a:rPr lang="en-GB" altLang="en-US" i="1" dirty="0">
                <a:latin typeface="Arial" panose="020B0604020202020204" pitchFamily="34" charset="0"/>
              </a:rPr>
              <a:t>Reflection and Refraction of Waves </a:t>
            </a:r>
            <a:r>
              <a:rPr lang="en-GB" altLang="en-US" dirty="0">
                <a:latin typeface="Arial" panose="020B0604020202020204" pitchFamily="34" charset="0"/>
              </a:rPr>
              <a:t>presentation.</a:t>
            </a:r>
          </a:p>
          <a:p>
            <a:pPr marL="0" marR="0" lvl="0" indent="0" algn="l" defTabSz="914400" rtl="0" eaLnBrk="0" fontAlgn="base" latinLnBrk="0" hangingPunct="0">
              <a:spcBef>
                <a:spcPts val="432"/>
              </a:spcBef>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9F291964-7066-4EBD-BE4A-BA3910872FFB}"/>
              </a:ext>
            </a:extLst>
          </p:cNvPr>
          <p:cNvSpPr>
            <a:spLocks noGrp="1"/>
          </p:cNvSpPr>
          <p:nvPr>
            <p:ph type="sldNum" sz="quarter" idx="10"/>
          </p:nvPr>
        </p:nvSpPr>
        <p:spPr/>
        <p:txBody>
          <a:bodyPr/>
          <a:lstStyle/>
          <a:p>
            <a:fld id="{BCEEB184-930B-4B89-A0EA-8EBE0C240747}" type="slidenum">
              <a:rPr lang="en-GB" altLang="en-US" smtClean="0"/>
              <a:pPr/>
              <a:t>5</a:t>
            </a:fld>
            <a:endParaRPr lang="en-GB" altLang="en-US" dirty="0"/>
          </a:p>
        </p:txBody>
      </p:sp>
    </p:spTree>
    <p:extLst>
      <p:ext uri="{BB962C8B-B14F-4D97-AF65-F5344CB8AC3E}">
        <p14:creationId xmlns:p14="http://schemas.microsoft.com/office/powerpoint/2010/main" val="1017078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For more information about the refraction of light, please refer to the </a:t>
            </a:r>
            <a:r>
              <a:rPr lang="en-GB" altLang="en-US" i="1" dirty="0">
                <a:latin typeface="Arial" panose="020B0604020202020204" pitchFamily="34" charset="0"/>
              </a:rPr>
              <a:t>Reflection and Refraction of Waves </a:t>
            </a:r>
            <a:r>
              <a:rPr lang="en-GB" altLang="en-US" dirty="0">
                <a:latin typeface="Arial" panose="020B0604020202020204" pitchFamily="34" charset="0"/>
              </a:rPr>
              <a:t>presentation.</a:t>
            </a:r>
          </a:p>
          <a:p>
            <a:pPr marL="0" marR="0" lvl="0" indent="0" algn="l" defTabSz="914400" rtl="0" eaLnBrk="0" fontAlgn="base" latinLnBrk="0" hangingPunct="0">
              <a:spcBef>
                <a:spcPts val="432"/>
              </a:spcBef>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pPr marL="0" marR="0" lvl="0" indent="0" algn="l" defTabSz="914400" rtl="0" eaLnBrk="0" fontAlgn="base" latinLnBrk="0" hangingPunct="0">
              <a:spcBef>
                <a:spcPts val="432"/>
              </a:spcBef>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MilanB</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B4940CB-FD9F-4250-84F1-FD539B7FABD7}"/>
              </a:ext>
            </a:extLst>
          </p:cNvPr>
          <p:cNvSpPr>
            <a:spLocks noGrp="1"/>
          </p:cNvSpPr>
          <p:nvPr>
            <p:ph type="sldNum" sz="quarter" idx="10"/>
          </p:nvPr>
        </p:nvSpPr>
        <p:spPr/>
        <p:txBody>
          <a:bodyPr/>
          <a:lstStyle/>
          <a:p>
            <a:fld id="{BCEEB184-930B-4B89-A0EA-8EBE0C240747}" type="slidenum">
              <a:rPr lang="en-GB" altLang="en-US" smtClean="0"/>
              <a:pPr/>
              <a:t>6</a:t>
            </a:fld>
            <a:endParaRPr lang="en-GB" altLang="en-US" dirty="0"/>
          </a:p>
        </p:txBody>
      </p:sp>
    </p:spTree>
    <p:extLst>
      <p:ext uri="{BB962C8B-B14F-4D97-AF65-F5344CB8AC3E}">
        <p14:creationId xmlns:p14="http://schemas.microsoft.com/office/powerpoint/2010/main" val="82389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Newton explained dispersion in terms of particles by suggesting that different </a:t>
            </a:r>
            <a:r>
              <a:rPr lang="en-GB" altLang="en-US" dirty="0" err="1">
                <a:latin typeface="Arial" panose="020B0604020202020204" pitchFamily="34" charset="0"/>
              </a:rPr>
              <a:t>color</a:t>
            </a:r>
            <a:r>
              <a:rPr lang="en-GB" altLang="en-US" dirty="0">
                <a:latin typeface="Arial" panose="020B0604020202020204" pitchFamily="34" charset="0"/>
              </a:rPr>
              <a:t> light particles had different masses.</a:t>
            </a:r>
          </a:p>
          <a:p>
            <a:pPr marL="0" marR="0" lvl="0" indent="0" algn="l" defTabSz="914400" rtl="0" eaLnBrk="0" fontAlgn="base" latinLnBrk="0" hangingPunct="0">
              <a:spcBef>
                <a:spcPts val="432"/>
              </a:spcBef>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For more information about the dispersion of light, please refer to the </a:t>
            </a:r>
            <a:r>
              <a:rPr lang="en-GB" altLang="en-US" i="1" dirty="0">
                <a:latin typeface="Arial" panose="020B0604020202020204" pitchFamily="34" charset="0"/>
              </a:rPr>
              <a:t>Visible Light </a:t>
            </a:r>
            <a:r>
              <a:rPr lang="en-GB" altLang="en-US" dirty="0">
                <a:latin typeface="Arial" panose="020B0604020202020204" pitchFamily="34" charset="0"/>
              </a:rPr>
              <a:t>presentation.</a:t>
            </a:r>
          </a:p>
          <a:p>
            <a:pPr marL="0" marR="0" lvl="0" indent="0" algn="l" defTabSz="914400" rtl="0" eaLnBrk="0" fontAlgn="base" latinLnBrk="0" hangingPunct="0">
              <a:spcBef>
                <a:spcPts val="432"/>
              </a:spcBef>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3981A817-5F13-42EC-A197-BDDBF943A394}"/>
              </a:ext>
            </a:extLst>
          </p:cNvPr>
          <p:cNvSpPr>
            <a:spLocks noGrp="1"/>
          </p:cNvSpPr>
          <p:nvPr>
            <p:ph type="sldNum" sz="quarter" idx="10"/>
          </p:nvPr>
        </p:nvSpPr>
        <p:spPr/>
        <p:txBody>
          <a:bodyPr/>
          <a:lstStyle/>
          <a:p>
            <a:fld id="{BCEEB184-930B-4B89-A0EA-8EBE0C240747}" type="slidenum">
              <a:rPr lang="en-GB" altLang="en-US" smtClean="0"/>
              <a:pPr/>
              <a:t>7</a:t>
            </a:fld>
            <a:endParaRPr lang="en-GB" altLang="en-US" dirty="0"/>
          </a:p>
        </p:txBody>
      </p:sp>
    </p:spTree>
    <p:extLst>
      <p:ext uri="{BB962C8B-B14F-4D97-AF65-F5344CB8AC3E}">
        <p14:creationId xmlns:p14="http://schemas.microsoft.com/office/powerpoint/2010/main" val="230850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816E93CF-DA97-48B4-A73E-388F025657EF}"/>
              </a:ext>
            </a:extLst>
          </p:cNvPr>
          <p:cNvSpPr>
            <a:spLocks noGrp="1" noRot="1" noChangeAspect="1" noChangeArrowheads="1" noTextEdit="1"/>
          </p:cNvSpPr>
          <p:nvPr>
            <p:ph type="sldImg"/>
          </p:nvPr>
        </p:nvSpPr>
        <p:spPr>
          <a:ln/>
        </p:spPr>
      </p:sp>
      <p:sp>
        <p:nvSpPr>
          <p:cNvPr id="273411" name="Rectangle 3">
            <a:extLst>
              <a:ext uri="{FF2B5EF4-FFF2-40B4-BE49-F238E27FC236}">
                <a16:creationId xmlns:a16="http://schemas.microsoft.com/office/drawing/2014/main" id="{83B0781A-2329-4DC7-91B3-3175415A4C31}"/>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Monochromatic light is light of a single wavelength. The interference pattern that results from shining monochromatic light through a double slit depends on the wavelength of the light. Students could be asked what they would see if white light were used instead of red light.</a:t>
            </a:r>
          </a:p>
          <a:p>
            <a:pPr marL="0" marR="0" lvl="0" indent="0" algn="l" defTabSz="914400" rtl="0" eaLnBrk="0" fontAlgn="base" latinLnBrk="0" hangingPunct="0">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For more information about diffraction and interference, please refer to the </a:t>
            </a:r>
            <a:r>
              <a:rPr lang="en-GB" altLang="en-US" i="1" dirty="0">
                <a:latin typeface="Arial" panose="020B0604020202020204" pitchFamily="34" charset="0"/>
              </a:rPr>
              <a:t>Diffraction </a:t>
            </a:r>
            <a:r>
              <a:rPr lang="en-GB" altLang="en-US" i="0" dirty="0">
                <a:latin typeface="Arial" panose="020B0604020202020204" pitchFamily="34" charset="0"/>
              </a:rPr>
              <a:t>and </a:t>
            </a:r>
            <a:r>
              <a:rPr lang="en-GB" altLang="en-US" i="1" dirty="0">
                <a:latin typeface="Arial" panose="020B0604020202020204" pitchFamily="34" charset="0"/>
              </a:rPr>
              <a:t>Interference</a:t>
            </a:r>
            <a:r>
              <a:rPr lang="en-GB" altLang="en-US" i="0" dirty="0">
                <a:latin typeface="Arial" panose="020B0604020202020204" pitchFamily="34" charset="0"/>
              </a:rPr>
              <a:t> </a:t>
            </a:r>
            <a:r>
              <a:rPr lang="en-GB" altLang="en-US" dirty="0">
                <a:latin typeface="Arial" panose="020B0604020202020204" pitchFamily="34" charset="0"/>
              </a:rPr>
              <a:t>presentations respectively.</a:t>
            </a:r>
          </a:p>
          <a:p>
            <a:endParaRPr lang="en-GB" altLang="en-US" b="1" dirty="0">
              <a:latin typeface="Arial" panose="020B0604020202020204" pitchFamily="34" charset="0"/>
            </a:endParaRPr>
          </a:p>
          <a:p>
            <a:r>
              <a:rPr lang="en-GB" altLang="en-US" b="1" dirty="0">
                <a:latin typeface="Arial" panose="020B0604020202020204" pitchFamily="34" charset="0"/>
              </a:rPr>
              <a:t>Photo credit (Sun):</a:t>
            </a:r>
            <a:r>
              <a:rPr lang="en-GB" altLang="en-US" dirty="0">
                <a:latin typeface="Arial" panose="020B0604020202020204" pitchFamily="34" charset="0"/>
              </a:rPr>
              <a:t> © </a:t>
            </a:r>
            <a:r>
              <a:rPr lang="en-GB" altLang="en-US" dirty="0" err="1">
                <a:latin typeface="Arial" panose="020B0604020202020204" pitchFamily="34" charset="0"/>
              </a:rPr>
              <a:t>garloon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E09BB1F-1031-4168-A9C3-81E132B82E80}"/>
              </a:ext>
            </a:extLst>
          </p:cNvPr>
          <p:cNvSpPr>
            <a:spLocks noGrp="1"/>
          </p:cNvSpPr>
          <p:nvPr>
            <p:ph type="sldNum" sz="quarter" idx="10"/>
          </p:nvPr>
        </p:nvSpPr>
        <p:spPr/>
        <p:txBody>
          <a:bodyPr/>
          <a:lstStyle/>
          <a:p>
            <a:fld id="{BCEEB184-930B-4B89-A0EA-8EBE0C240747}" type="slidenum">
              <a:rPr lang="en-GB" altLang="en-US" smtClean="0"/>
              <a:pPr/>
              <a:t>8</a:t>
            </a:fld>
            <a:endParaRPr lang="en-GB" altLang="en-US" dirty="0"/>
          </a:p>
        </p:txBody>
      </p:sp>
    </p:spTree>
    <p:extLst>
      <p:ext uri="{BB962C8B-B14F-4D97-AF65-F5344CB8AC3E}">
        <p14:creationId xmlns:p14="http://schemas.microsoft.com/office/powerpoint/2010/main" val="23316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The wave theory of light developed in the 19</a:t>
            </a:r>
            <a:r>
              <a:rPr lang="en-GB" altLang="en-US" baseline="30000" dirty="0">
                <a:latin typeface="Arial" panose="020B0604020202020204" pitchFamily="34" charset="0"/>
              </a:rPr>
              <a:t>th</a:t>
            </a:r>
            <a:r>
              <a:rPr lang="en-GB" altLang="en-US" dirty="0">
                <a:latin typeface="Arial" panose="020B0604020202020204" pitchFamily="34" charset="0"/>
              </a:rPr>
              <a:t> century was not Huygens’ theory of light, although Huygens’ principle of wave propagation was adopted as a model to explain the propagation of light. Huygens had proposed that light was a longitudinal wave that </a:t>
            </a:r>
            <a:r>
              <a:rPr lang="en-GB" altLang="en-US" dirty="0" err="1">
                <a:latin typeface="Arial" panose="020B0604020202020204" pitchFamily="34" charset="0"/>
              </a:rPr>
              <a:t>traveled</a:t>
            </a:r>
            <a:r>
              <a:rPr lang="en-GB" altLang="en-US" dirty="0">
                <a:latin typeface="Arial" panose="020B0604020202020204" pitchFamily="34" charset="0"/>
              </a:rPr>
              <a:t> through the “ether.”</a:t>
            </a:r>
          </a:p>
          <a:p>
            <a:pPr marL="0" marR="0" lvl="0" indent="0" algn="l" defTabSz="914400" rtl="0" eaLnBrk="0" fontAlgn="base" latinLnBrk="0" hangingPunct="0">
              <a:spcBef>
                <a:spcPts val="432"/>
              </a:spcBef>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the claims, evidence, and/or reasoning behind currently accepted explanations or solutions to determine the merits of arguments.</a:t>
            </a:r>
            <a:endParaRPr lang="en-GB" dirty="0">
              <a:effectLst/>
            </a:endParaRPr>
          </a:p>
        </p:txBody>
      </p:sp>
      <p:sp>
        <p:nvSpPr>
          <p:cNvPr id="2" name="Slide Number Placeholder 1">
            <a:extLst>
              <a:ext uri="{FF2B5EF4-FFF2-40B4-BE49-F238E27FC236}">
                <a16:creationId xmlns:a16="http://schemas.microsoft.com/office/drawing/2014/main" id="{671BEA36-B993-4E23-9FB3-397242EE9594}"/>
              </a:ext>
            </a:extLst>
          </p:cNvPr>
          <p:cNvSpPr>
            <a:spLocks noGrp="1"/>
          </p:cNvSpPr>
          <p:nvPr>
            <p:ph type="sldNum" sz="quarter" idx="10"/>
          </p:nvPr>
        </p:nvSpPr>
        <p:spPr/>
        <p:txBody>
          <a:bodyPr/>
          <a:lstStyle/>
          <a:p>
            <a:fld id="{BCEEB184-930B-4B89-A0EA-8EBE0C240747}" type="slidenum">
              <a:rPr lang="en-GB" altLang="en-US" smtClean="0"/>
              <a:pPr/>
              <a:t>9</a:t>
            </a:fld>
            <a:endParaRPr lang="en-GB" altLang="en-US" dirty="0"/>
          </a:p>
        </p:txBody>
      </p:sp>
    </p:spTree>
    <p:extLst>
      <p:ext uri="{BB962C8B-B14F-4D97-AF65-F5344CB8AC3E}">
        <p14:creationId xmlns:p14="http://schemas.microsoft.com/office/powerpoint/2010/main" val="4231390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hasCustomPrompt="1"/>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a:t>
            </a:r>
            <a:br>
              <a:rPr lang="en-US" dirty="0"/>
            </a:br>
            <a:r>
              <a:rPr lang="en-US" dirty="0"/>
              <a:t>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35655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622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2416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2825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6501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dirty="0"/>
          </a:p>
        </p:txBody>
      </p:sp>
    </p:spTree>
    <p:custDataLst>
      <p:tags r:id="rId1"/>
    </p:custDataLst>
    <p:extLst>
      <p:ext uri="{BB962C8B-B14F-4D97-AF65-F5344CB8AC3E}">
        <p14:creationId xmlns:p14="http://schemas.microsoft.com/office/powerpoint/2010/main" val="3712839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15256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5944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71089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5320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274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1698164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761668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02020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63673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72580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677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24386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6904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7226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8223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3999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1736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2977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6076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8217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dirty="0">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45777304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dirty="0">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3342758149"/>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3.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2.xml"/><Relationship Id="rId7" Type="http://schemas.openxmlformats.org/officeDocument/2006/relationships/image" Target="../media/image16.png"/><Relationship Id="rId2" Type="http://schemas.openxmlformats.org/officeDocument/2006/relationships/tags" Target="../tags/tag44.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4.xml"/><Relationship Id="rId4" Type="http://schemas.openxmlformats.org/officeDocument/2006/relationships/slideLayout" Target="../slideLayouts/slideLayout7.xml"/><Relationship Id="rId9" Type="http://schemas.openxmlformats.org/officeDocument/2006/relationships/image" Target="../media/image15.wmf"/></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ontrol" Target="../activeX/activeX3.xml"/><Relationship Id="rId7" Type="http://schemas.openxmlformats.org/officeDocument/2006/relationships/image" Target="../media/image8.png"/><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image" Target="../media/image16.png"/><Relationship Id="rId11" Type="http://schemas.openxmlformats.org/officeDocument/2006/relationships/image" Target="../media/image15.wmf"/><Relationship Id="rId5" Type="http://schemas.openxmlformats.org/officeDocument/2006/relationships/notesSlide" Target="../notesSlides/notesSlide15.xml"/><Relationship Id="rId10" Type="http://schemas.openxmlformats.org/officeDocument/2006/relationships/image" Target="../media/image17.jpg"/><Relationship Id="rId4" Type="http://schemas.openxmlformats.org/officeDocument/2006/relationships/slideLayout" Target="../slideLayouts/slideLayout20.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1.xml"/><Relationship Id="rId7" Type="http://schemas.openxmlformats.org/officeDocument/2006/relationships/image" Target="../media/image16.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8.xml"/><Relationship Id="rId10" Type="http://schemas.openxmlformats.org/officeDocument/2006/relationships/image" Target="../media/image15.wmf"/><Relationship Id="rId4" Type="http://schemas.openxmlformats.org/officeDocument/2006/relationships/slideLayout" Target="../slideLayouts/slideLayout3.xml"/><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7DEB-4F0B-40B0-A347-A0343D30058D}"/>
              </a:ext>
            </a:extLst>
          </p:cNvPr>
          <p:cNvSpPr>
            <a:spLocks noGrp="1"/>
          </p:cNvSpPr>
          <p:nvPr>
            <p:ph type="title"/>
          </p:nvPr>
        </p:nvSpPr>
        <p:spPr/>
        <p:txBody>
          <a:bodyPr/>
          <a:lstStyle/>
          <a:p>
            <a:r>
              <a:rPr lang="en-GB" dirty="0"/>
              <a:t>Light as </a:t>
            </a:r>
            <a:br>
              <a:rPr lang="en-GB" dirty="0"/>
            </a:br>
            <a:r>
              <a:rPr lang="en-GB" dirty="0"/>
              <a:t>Waves and Particles</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5" y="806803"/>
            <a:ext cx="85255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In the 1860s, the physicist James Clerk Maxwell developed his theory of </a:t>
            </a:r>
            <a:r>
              <a:rPr lang="en-GB" altLang="en-US" b="1" dirty="0">
                <a:solidFill>
                  <a:srgbClr val="286DA6"/>
                </a:solidFill>
              </a:rPr>
              <a:t>electromagnetism</a:t>
            </a:r>
            <a:r>
              <a:rPr lang="en-GB" altLang="en-US" dirty="0"/>
              <a:t>. He predicted the existence of a wave made up of oscillating electric and magnetic fields.</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7" y="2157523"/>
            <a:ext cx="80660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Maxwell calculated the speed of his predicted wave and found that it was equal to the measured </a:t>
            </a:r>
            <a:r>
              <a:rPr lang="en-GB" altLang="en-US" b="1" dirty="0">
                <a:solidFill>
                  <a:srgbClr val="286DA6"/>
                </a:solidFill>
              </a:rPr>
              <a:t>speed of light</a:t>
            </a:r>
            <a:r>
              <a:rPr lang="en-GB" altLang="en-US" dirty="0"/>
              <a:t>. He concluded that light is an </a:t>
            </a:r>
            <a:r>
              <a:rPr lang="en-GB" altLang="en-US" b="1" dirty="0">
                <a:solidFill>
                  <a:srgbClr val="286DA6"/>
                </a:solidFill>
              </a:rPr>
              <a:t>electromagnetic wave</a:t>
            </a:r>
            <a:r>
              <a:rPr lang="en-GB" altLang="en-US" dirty="0"/>
              <a:t>.</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Electromagnetic waves</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7" name="TextBox 4">
            <a:extLst>
              <a:ext uri="{FF2B5EF4-FFF2-40B4-BE49-F238E27FC236}">
                <a16:creationId xmlns:a16="http://schemas.microsoft.com/office/drawing/2014/main" id="{CF78D16B-C1FD-4964-81CC-CF17AFCC3FE9}"/>
              </a:ext>
            </a:extLst>
          </p:cNvPr>
          <p:cNvSpPr txBox="1">
            <a:spLocks noChangeArrowheads="1"/>
          </p:cNvSpPr>
          <p:nvPr/>
        </p:nvSpPr>
        <p:spPr bwMode="auto">
          <a:xfrm>
            <a:off x="358776" y="3508244"/>
            <a:ext cx="489514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Maxwell also suggested that </a:t>
            </a:r>
            <a:r>
              <a:rPr lang="en-GB" altLang="en-US" b="1" dirty="0">
                <a:solidFill>
                  <a:srgbClr val="286DA6"/>
                </a:solidFill>
              </a:rPr>
              <a:t>infrared</a:t>
            </a:r>
            <a:r>
              <a:rPr lang="en-GB" altLang="en-US" dirty="0"/>
              <a:t> and </a:t>
            </a:r>
            <a:r>
              <a:rPr lang="en-GB" altLang="en-US" b="1" dirty="0">
                <a:solidFill>
                  <a:srgbClr val="286DA6"/>
                </a:solidFill>
              </a:rPr>
              <a:t>ultraviolet</a:t>
            </a:r>
            <a:r>
              <a:rPr lang="en-GB" altLang="en-US" dirty="0"/>
              <a:t> light are electromagnetic (EM) waves. In the years following the publication of Maxwell’s theory, other types of EM waves, such as radio waves and X-rays, were discovered.</a:t>
            </a:r>
            <a:endParaRPr lang="en-US" altLang="en-US" dirty="0"/>
          </a:p>
        </p:txBody>
      </p:sp>
      <p:pic>
        <p:nvPicPr>
          <p:cNvPr id="8" name="Picture 7" descr="notes_icon">
            <a:extLst>
              <a:ext uri="{FF2B5EF4-FFF2-40B4-BE49-F238E27FC236}">
                <a16:creationId xmlns:a16="http://schemas.microsoft.com/office/drawing/2014/main" id="{C976A49C-1C7A-4A8C-B140-EAAD9F9A88C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descr="the_electromagnetic_spectrum_7.1.png">
            <a:extLst>
              <a:ext uri="{FF2B5EF4-FFF2-40B4-BE49-F238E27FC236}">
                <a16:creationId xmlns:a16="http://schemas.microsoft.com/office/drawing/2014/main" id="{D2ABE1C9-EA25-40E2-89AB-F29F48D1C61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0880" y="3493559"/>
            <a:ext cx="21145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
            <a:extLst>
              <a:ext uri="{FF2B5EF4-FFF2-40B4-BE49-F238E27FC236}">
                <a16:creationId xmlns:a16="http://schemas.microsoft.com/office/drawing/2014/main" id="{DE5F5695-34C4-431C-877A-A726430CA925}"/>
              </a:ext>
            </a:extLst>
          </p:cNvPr>
          <p:cNvSpPr txBox="1">
            <a:spLocks noChangeArrowheads="1"/>
          </p:cNvSpPr>
          <p:nvPr/>
        </p:nvSpPr>
        <p:spPr bwMode="auto">
          <a:xfrm>
            <a:off x="5868463" y="3516490"/>
            <a:ext cx="1322387"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pPr>
            <a:r>
              <a:rPr lang="en-GB" altLang="en-US" sz="1800" b="1" dirty="0">
                <a:solidFill>
                  <a:srgbClr val="286DA6"/>
                </a:solidFill>
              </a:rPr>
              <a:t>magnetic field</a:t>
            </a:r>
          </a:p>
        </p:txBody>
      </p:sp>
      <p:sp>
        <p:nvSpPr>
          <p:cNvPr id="13" name="Text Box 21">
            <a:extLst>
              <a:ext uri="{FF2B5EF4-FFF2-40B4-BE49-F238E27FC236}">
                <a16:creationId xmlns:a16="http://schemas.microsoft.com/office/drawing/2014/main" id="{4DEF7C4E-77DA-4C3F-85BB-6AFD80C3343E}"/>
              </a:ext>
            </a:extLst>
          </p:cNvPr>
          <p:cNvSpPr txBox="1">
            <a:spLocks noChangeArrowheads="1"/>
          </p:cNvSpPr>
          <p:nvPr/>
        </p:nvSpPr>
        <p:spPr bwMode="auto">
          <a:xfrm>
            <a:off x="7537807" y="4067899"/>
            <a:ext cx="1322387"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pPr>
            <a:r>
              <a:rPr lang="en-GB" altLang="en-US" sz="1800" b="1" dirty="0">
                <a:solidFill>
                  <a:srgbClr val="286DA6"/>
                </a:solidFill>
              </a:rPr>
              <a:t>electric field</a:t>
            </a:r>
          </a:p>
        </p:txBody>
      </p:sp>
      <p:sp>
        <p:nvSpPr>
          <p:cNvPr id="14" name="Text Box 22">
            <a:extLst>
              <a:ext uri="{FF2B5EF4-FFF2-40B4-BE49-F238E27FC236}">
                <a16:creationId xmlns:a16="http://schemas.microsoft.com/office/drawing/2014/main" id="{B048A1BB-07BA-4EA1-8C60-A9B4A7FEFBF0}"/>
              </a:ext>
            </a:extLst>
          </p:cNvPr>
          <p:cNvSpPr txBox="1">
            <a:spLocks noChangeArrowheads="1"/>
          </p:cNvSpPr>
          <p:nvPr/>
        </p:nvSpPr>
        <p:spPr bwMode="auto">
          <a:xfrm>
            <a:off x="7361241" y="5307310"/>
            <a:ext cx="1200326"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lnSpc>
                <a:spcPct val="85000"/>
              </a:lnSpc>
            </a:pPr>
            <a:r>
              <a:rPr lang="en-GB" altLang="en-US" sz="1800" b="1" dirty="0">
                <a:solidFill>
                  <a:srgbClr val="286DA6"/>
                </a:solidFill>
              </a:rPr>
              <a:t>wave direction</a:t>
            </a:r>
          </a:p>
        </p:txBody>
      </p:sp>
    </p:spTree>
    <p:custDataLst>
      <p:tags r:id="rId1"/>
    </p:custDataLst>
    <p:extLst>
      <p:ext uri="{BB962C8B-B14F-4D97-AF65-F5344CB8AC3E}">
        <p14:creationId xmlns:p14="http://schemas.microsoft.com/office/powerpoint/2010/main" val="727782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6" y="784225"/>
            <a:ext cx="808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Towards the end of the 19</a:t>
            </a:r>
            <a:r>
              <a:rPr lang="en-GB" altLang="en-US" baseline="30000" dirty="0"/>
              <a:t>th</a:t>
            </a:r>
            <a:r>
              <a:rPr lang="en-GB" altLang="en-US" dirty="0"/>
              <a:t> century, scientists discovered that shining ultraviolet light on a metal released electrons from the metal. This is known as the </a:t>
            </a:r>
            <a:r>
              <a:rPr lang="en-GB" altLang="en-US" b="1" dirty="0">
                <a:solidFill>
                  <a:srgbClr val="286DA6"/>
                </a:solidFill>
              </a:rPr>
              <a:t>photoelectric effect</a:t>
            </a:r>
            <a:r>
              <a:rPr lang="en-GB" altLang="en-US" dirty="0"/>
              <a:t>.</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5" y="2145220"/>
            <a:ext cx="84917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Philipp Lenard made some observations of this effect that could not be explained by the accepted wave model of light:</a:t>
            </a:r>
            <a:endParaRPr lang="en-US" altLang="en-US" dirty="0"/>
          </a:p>
        </p:txBody>
      </p:sp>
      <p:sp>
        <p:nvSpPr>
          <p:cNvPr id="1065988" name="TextBox 4">
            <a:extLst>
              <a:ext uri="{FF2B5EF4-FFF2-40B4-BE49-F238E27FC236}">
                <a16:creationId xmlns:a16="http://schemas.microsoft.com/office/drawing/2014/main" id="{4E449BD4-B1F0-4453-9A0E-FA65C8DB9CAA}"/>
              </a:ext>
            </a:extLst>
          </p:cNvPr>
          <p:cNvSpPr txBox="1">
            <a:spLocks noChangeArrowheads="1"/>
          </p:cNvSpPr>
          <p:nvPr/>
        </p:nvSpPr>
        <p:spPr bwMode="auto">
          <a:xfrm>
            <a:off x="358774" y="3136883"/>
            <a:ext cx="87852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60000" indent="-360000" eaLnBrk="1" hangingPunct="1">
              <a:spcBef>
                <a:spcPct val="0"/>
              </a:spcBef>
              <a:buAutoNum type="arabicPeriod"/>
            </a:pPr>
            <a:r>
              <a:rPr lang="en-GB" altLang="en-US" b="1" dirty="0">
                <a:solidFill>
                  <a:srgbClr val="286DA6"/>
                </a:solidFill>
              </a:rPr>
              <a:t>The maximum kinetic energy of the electrons emitted depended on the frequency of the light, not its intensity.</a:t>
            </a:r>
            <a:br>
              <a:rPr lang="en-GB" altLang="en-US" dirty="0"/>
            </a:br>
            <a:r>
              <a:rPr lang="en-GB" altLang="en-US" dirty="0"/>
              <a:t>Intensity is the energy transferred per unit area per unit time, so it was expected to affect the electron’s energy.</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The photoelectric effect</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1" name="TextBox 4">
            <a:extLst>
              <a:ext uri="{FF2B5EF4-FFF2-40B4-BE49-F238E27FC236}">
                <a16:creationId xmlns:a16="http://schemas.microsoft.com/office/drawing/2014/main" id="{9E4EB958-C2E1-4B19-9332-EA000C8AC3ED}"/>
              </a:ext>
            </a:extLst>
          </p:cNvPr>
          <p:cNvSpPr txBox="1">
            <a:spLocks noChangeArrowheads="1"/>
          </p:cNvSpPr>
          <p:nvPr/>
        </p:nvSpPr>
        <p:spPr bwMode="auto">
          <a:xfrm>
            <a:off x="358774" y="4867210"/>
            <a:ext cx="87185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60000" indent="-360000" eaLnBrk="1" hangingPunct="1">
              <a:spcBef>
                <a:spcPct val="0"/>
              </a:spcBef>
              <a:buFont typeface="+mj-lt"/>
              <a:buAutoNum type="arabicPeriod" startAt="2"/>
            </a:pPr>
            <a:r>
              <a:rPr lang="en-GB" altLang="en-US" b="1" dirty="0">
                <a:solidFill>
                  <a:srgbClr val="286DA6"/>
                </a:solidFill>
              </a:rPr>
              <a:t>If the light used was below a certain frequency, </a:t>
            </a:r>
            <a:br>
              <a:rPr lang="en-GB" altLang="en-US" b="1" dirty="0">
                <a:solidFill>
                  <a:srgbClr val="286DA6"/>
                </a:solidFill>
              </a:rPr>
            </a:br>
            <a:r>
              <a:rPr lang="en-GB" altLang="en-US" b="1" dirty="0">
                <a:solidFill>
                  <a:srgbClr val="286DA6"/>
                </a:solidFill>
              </a:rPr>
              <a:t>no electrons were emitted.</a:t>
            </a:r>
            <a:br>
              <a:rPr lang="en-GB" altLang="en-US" dirty="0"/>
            </a:br>
            <a:r>
              <a:rPr lang="en-GB" altLang="en-US" dirty="0"/>
              <a:t>A high intensity, low frequency wave was thought to transfer more energy than a low intensity, high frequency wave.</a:t>
            </a:r>
            <a:endParaRPr lang="en-US" altLang="en-US" dirty="0"/>
          </a:p>
        </p:txBody>
      </p:sp>
      <p:pic>
        <p:nvPicPr>
          <p:cNvPr id="12" name="Picture 11" descr="notes_icon">
            <a:extLst>
              <a:ext uri="{FF2B5EF4-FFF2-40B4-BE49-F238E27FC236}">
                <a16:creationId xmlns:a16="http://schemas.microsoft.com/office/drawing/2014/main" id="{878C5FF1-5450-4FC0-B4CB-0BA857A63FB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03284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p:bldP spid="106598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4" y="784225"/>
            <a:ext cx="81740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In 1905, Albert Einstein published a paper that described his explanation of the photoelectric effect.</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5" y="1693870"/>
            <a:ext cx="808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Einstein proposed that light comes in discrete “packets”, called </a:t>
            </a:r>
            <a:r>
              <a:rPr lang="en-GB" altLang="en-US" b="1" dirty="0">
                <a:solidFill>
                  <a:srgbClr val="286DA6"/>
                </a:solidFill>
              </a:rPr>
              <a:t>quanta</a:t>
            </a:r>
            <a:r>
              <a:rPr lang="en-GB" altLang="en-US" dirty="0"/>
              <a:t>, which means that it sometimes behaves like a particle. Today, quanta of light are called </a:t>
            </a:r>
            <a:r>
              <a:rPr lang="en-GB" altLang="en-US" b="1" dirty="0">
                <a:solidFill>
                  <a:srgbClr val="286DA6"/>
                </a:solidFill>
              </a:rPr>
              <a:t>photons</a:t>
            </a:r>
            <a:r>
              <a:rPr lang="en-GB" altLang="en-US" dirty="0"/>
              <a:t>.</a:t>
            </a:r>
            <a:endParaRPr lang="en-US" altLang="en-US" dirty="0"/>
          </a:p>
        </p:txBody>
      </p:sp>
      <p:sp>
        <p:nvSpPr>
          <p:cNvPr id="1065988" name="TextBox 4">
            <a:extLst>
              <a:ext uri="{FF2B5EF4-FFF2-40B4-BE49-F238E27FC236}">
                <a16:creationId xmlns:a16="http://schemas.microsoft.com/office/drawing/2014/main" id="{4E449BD4-B1F0-4453-9A0E-FA65C8DB9CAA}"/>
              </a:ext>
            </a:extLst>
          </p:cNvPr>
          <p:cNvSpPr txBox="1">
            <a:spLocks noChangeArrowheads="1"/>
          </p:cNvSpPr>
          <p:nvPr/>
        </p:nvSpPr>
        <p:spPr bwMode="auto">
          <a:xfrm>
            <a:off x="358775" y="2972847"/>
            <a:ext cx="54662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The </a:t>
            </a:r>
            <a:r>
              <a:rPr lang="en-GB" altLang="en-US" b="1" dirty="0"/>
              <a:t>energy</a:t>
            </a:r>
            <a:r>
              <a:rPr lang="en-GB" altLang="en-US" dirty="0"/>
              <a:t> of an individual photon depends on the </a:t>
            </a:r>
            <a:r>
              <a:rPr lang="en-GB" altLang="en-US" b="1" dirty="0"/>
              <a:t>frequency</a:t>
            </a:r>
            <a:r>
              <a:rPr lang="en-GB" altLang="en-US" dirty="0"/>
              <a:t> of the light. </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Photons</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88A49AF-EE79-4FBD-89B8-9D3A0EC07B3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1" name="TextBox 4">
            <a:extLst>
              <a:ext uri="{FF2B5EF4-FFF2-40B4-BE49-F238E27FC236}">
                <a16:creationId xmlns:a16="http://schemas.microsoft.com/office/drawing/2014/main" id="{9A0F3A37-186F-48A2-B471-065788A21A1E}"/>
              </a:ext>
            </a:extLst>
          </p:cNvPr>
          <p:cNvSpPr txBox="1">
            <a:spLocks noChangeArrowheads="1"/>
          </p:cNvSpPr>
          <p:nvPr/>
        </p:nvSpPr>
        <p:spPr bwMode="auto">
          <a:xfrm>
            <a:off x="358774" y="3882492"/>
            <a:ext cx="55102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This explains the unexpected results </a:t>
            </a:r>
            <a:br>
              <a:rPr lang="en-GB" altLang="en-US" dirty="0"/>
            </a:br>
            <a:r>
              <a:rPr lang="en-GB" altLang="en-US" dirty="0"/>
              <a:t>of the photoelectric effect: each photon with a high enough energy releases a single electron. Low frequency photons do not have enough energy and so do not release electrons.</a:t>
            </a:r>
            <a:endParaRPr lang="en-US" altLang="en-US" dirty="0"/>
          </a:p>
        </p:txBody>
      </p:sp>
      <p:pic>
        <p:nvPicPr>
          <p:cNvPr id="3" name="Picture 2">
            <a:extLst>
              <a:ext uri="{FF2B5EF4-FFF2-40B4-BE49-F238E27FC236}">
                <a16:creationId xmlns:a16="http://schemas.microsoft.com/office/drawing/2014/main" id="{78DEAE81-3A86-424B-8293-84B5059408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3630" y="3045751"/>
            <a:ext cx="2351440" cy="3201510"/>
          </a:xfrm>
          <a:prstGeom prst="rect">
            <a:avLst/>
          </a:prstGeom>
        </p:spPr>
      </p:pic>
      <p:pic>
        <p:nvPicPr>
          <p:cNvPr id="12" name="Picture 9">
            <a:extLst>
              <a:ext uri="{FF2B5EF4-FFF2-40B4-BE49-F238E27FC236}">
                <a16:creationId xmlns:a16="http://schemas.microsoft.com/office/drawing/2014/main" id="{DDC2E175-B3DE-4B90-AF3E-7BD94AEF4E4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p:bldP spid="106598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4" y="784225"/>
            <a:ext cx="85120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Light and other electromagnetic radiation can be described as </a:t>
            </a:r>
            <a:r>
              <a:rPr lang="en-GB" altLang="en-US" b="1" dirty="0">
                <a:solidFill>
                  <a:srgbClr val="286DA6"/>
                </a:solidFill>
              </a:rPr>
              <a:t>waves</a:t>
            </a:r>
            <a:r>
              <a:rPr lang="en-GB" altLang="en-US" dirty="0"/>
              <a:t> made up of oscillating electric and magnetic fields or as particle-like “packets” of energy called </a:t>
            </a:r>
            <a:r>
              <a:rPr lang="en-GB" altLang="en-US" b="1" dirty="0">
                <a:solidFill>
                  <a:srgbClr val="286DA6"/>
                </a:solidFill>
              </a:rPr>
              <a:t>photons</a:t>
            </a:r>
            <a:r>
              <a:rPr lang="en-GB" altLang="en-US" dirty="0"/>
              <a:t>.</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5" y="2232670"/>
            <a:ext cx="56920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Which model is more useful depends </a:t>
            </a:r>
            <a:br>
              <a:rPr lang="en-GB" altLang="en-US" dirty="0"/>
            </a:br>
            <a:r>
              <a:rPr lang="en-GB" altLang="en-US" dirty="0"/>
              <a:t>on the situation. Some </a:t>
            </a:r>
            <a:r>
              <a:rPr lang="en-GB" altLang="en-US" dirty="0" err="1"/>
              <a:t>behaviors</a:t>
            </a:r>
            <a:r>
              <a:rPr lang="en-GB" altLang="en-US" dirty="0"/>
              <a:t> of light can be described using either waves or particles; other </a:t>
            </a:r>
            <a:r>
              <a:rPr lang="en-GB" altLang="en-US" dirty="0" err="1"/>
              <a:t>behaviors</a:t>
            </a:r>
            <a:r>
              <a:rPr lang="en-GB" altLang="en-US" dirty="0"/>
              <a:t> can only be explained using one of these models.</a:t>
            </a:r>
            <a:endParaRPr lang="en-US" altLang="en-US" dirty="0"/>
          </a:p>
        </p:txBody>
      </p:sp>
      <p:sp>
        <p:nvSpPr>
          <p:cNvPr id="1065988" name="TextBox 4">
            <a:extLst>
              <a:ext uri="{FF2B5EF4-FFF2-40B4-BE49-F238E27FC236}">
                <a16:creationId xmlns:a16="http://schemas.microsoft.com/office/drawing/2014/main" id="{4E449BD4-B1F0-4453-9A0E-FA65C8DB9CAA}"/>
              </a:ext>
            </a:extLst>
          </p:cNvPr>
          <p:cNvSpPr txBox="1">
            <a:spLocks noChangeArrowheads="1"/>
          </p:cNvSpPr>
          <p:nvPr/>
        </p:nvSpPr>
        <p:spPr bwMode="auto">
          <a:xfrm>
            <a:off x="358775" y="4419779"/>
            <a:ext cx="4811536" cy="1569660"/>
          </a:xfrm>
          <a:prstGeom prst="rect">
            <a:avLst/>
          </a:prstGeom>
          <a:solidFill>
            <a:srgbClr val="BEDAF0"/>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In which situations is it more helpful to think of light as a wave? When is it more useful to model light as a particle?</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Light: wave, particle or both?</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446F2A77-D658-44BA-8874-D7759B6D9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8049" y="2483377"/>
            <a:ext cx="2540568" cy="4090315"/>
          </a:xfrm>
          <a:prstGeom prst="rect">
            <a:avLst/>
          </a:prstGeom>
        </p:spPr>
      </p:pic>
      <p:pic>
        <p:nvPicPr>
          <p:cNvPr id="8" name="Picture 7">
            <a:extLst>
              <a:ext uri="{FF2B5EF4-FFF2-40B4-BE49-F238E27FC236}">
                <a16:creationId xmlns:a16="http://schemas.microsoft.com/office/drawing/2014/main" id="{F4FE6B2B-7FF3-43E6-8BC5-EF3603A63B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59896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98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p:bldP spid="10659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43091598-0DC5-40AE-8627-2F74B5AA3E26}"/>
              </a:ext>
            </a:extLst>
          </p:cNvPr>
          <p:cNvSpPr>
            <a:spLocks noGrp="1" noChangeArrowheads="1"/>
          </p:cNvSpPr>
          <p:nvPr>
            <p:ph type="title"/>
          </p:nvPr>
        </p:nvSpPr>
        <p:spPr/>
        <p:txBody>
          <a:bodyPr/>
          <a:lstStyle/>
          <a:p>
            <a:pPr eaLnBrk="1" hangingPunct="1"/>
            <a:r>
              <a:rPr lang="en-GB" altLang="en-US" dirty="0"/>
              <a:t>Wave–particle duality</a:t>
            </a:r>
          </a:p>
        </p:txBody>
      </p:sp>
      <p:pic>
        <p:nvPicPr>
          <p:cNvPr id="6" name="Picture 5">
            <a:extLst>
              <a:ext uri="{FF2B5EF4-FFF2-40B4-BE49-F238E27FC236}">
                <a16:creationId xmlns:a16="http://schemas.microsoft.com/office/drawing/2014/main" id="{6C723C0A-A440-4102-A030-93AC8499654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9BE122C7-A70B-4434-8B0C-75E2BE1C250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32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965EAA6-2AE6-4665-BFEE-A4B26F43AD86}"/>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A89FD82C-2F2D-4AD3-B7E7-E78A2DD98999}"/>
              </a:ext>
            </a:extLst>
          </p:cNvPr>
          <p:cNvSpPr>
            <a:spLocks noGrp="1" noChangeArrowheads="1"/>
          </p:cNvSpPr>
          <p:nvPr>
            <p:ph type="title"/>
          </p:nvPr>
        </p:nvSpPr>
        <p:spPr/>
        <p:txBody>
          <a:bodyPr/>
          <a:lstStyle/>
          <a:p>
            <a:r>
              <a:rPr lang="en-GB" altLang="en-US" dirty="0"/>
              <a:t>Changing opinions on light: summary</a:t>
            </a:r>
          </a:p>
        </p:txBody>
      </p:sp>
      <p:pic>
        <p:nvPicPr>
          <p:cNvPr id="10" name="Picture 6" descr="flash_icon">
            <a:extLst>
              <a:ext uri="{FF2B5EF4-FFF2-40B4-BE49-F238E27FC236}">
                <a16:creationId xmlns:a16="http://schemas.microsoft.com/office/drawing/2014/main" id="{73E280AD-17A9-430A-AAAB-B4CA10B3D44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179871CC-E063-463E-B160-ED36BA628404}"/>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2" name="Picture 51">
            <a:extLst>
              <a:ext uri="{FF2B5EF4-FFF2-40B4-BE49-F238E27FC236}">
                <a16:creationId xmlns:a16="http://schemas.microsoft.com/office/drawing/2014/main" id="{3EF6DC84-4C60-4B96-B965-FF35D7734F5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7822"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906D48F4-DD0D-458C-AEB0-F90E981FD6E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15396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541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39DDCA7-6DC8-4924-B422-47E4B89808A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62409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5" y="806803"/>
            <a:ext cx="4213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Scientists have debated the nature of light for centuries.</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5" y="1851046"/>
            <a:ext cx="43913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In the 17</a:t>
            </a:r>
            <a:r>
              <a:rPr lang="en-GB" altLang="en-US" baseline="30000" dirty="0"/>
              <a:t>th</a:t>
            </a:r>
            <a:r>
              <a:rPr lang="en-GB" altLang="en-US" dirty="0"/>
              <a:t> century, Sir Isaac Newton proposed that light was made up of tiny particles, which he called </a:t>
            </a:r>
            <a:r>
              <a:rPr lang="en-GB" altLang="en-US" b="1" dirty="0">
                <a:solidFill>
                  <a:srgbClr val="286DA6"/>
                </a:solidFill>
              </a:rPr>
              <a:t>corpuscles</a:t>
            </a:r>
            <a:r>
              <a:rPr lang="en-GB" altLang="en-US" dirty="0"/>
              <a:t>.   </a:t>
            </a:r>
            <a:endParaRPr lang="en-US" altLang="en-US" dirty="0"/>
          </a:p>
        </p:txBody>
      </p:sp>
      <p:sp>
        <p:nvSpPr>
          <p:cNvPr id="1065988" name="TextBox 4">
            <a:extLst>
              <a:ext uri="{FF2B5EF4-FFF2-40B4-BE49-F238E27FC236}">
                <a16:creationId xmlns:a16="http://schemas.microsoft.com/office/drawing/2014/main" id="{4E449BD4-B1F0-4453-9A0E-FA65C8DB9CAA}"/>
              </a:ext>
            </a:extLst>
          </p:cNvPr>
          <p:cNvSpPr txBox="1">
            <a:spLocks noChangeArrowheads="1"/>
          </p:cNvSpPr>
          <p:nvPr/>
        </p:nvSpPr>
        <p:spPr bwMode="auto">
          <a:xfrm>
            <a:off x="358773" y="3633952"/>
            <a:ext cx="84258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At about the same time, the Dutch scientist Christiaan Huygens published his own theory of light. Huygens thought that light was a </a:t>
            </a:r>
            <a:r>
              <a:rPr lang="en-GB" altLang="en-US" b="1" dirty="0">
                <a:solidFill>
                  <a:srgbClr val="286DA6"/>
                </a:solidFill>
              </a:rPr>
              <a:t>wave</a:t>
            </a:r>
            <a:r>
              <a:rPr lang="en-GB" altLang="en-US" dirty="0"/>
              <a:t>. Newton’s reputation as a scientist meant that the particle theory of light was more popular than Huygens’ wave model.</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What is light?</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7" name="TextBox 4">
            <a:extLst>
              <a:ext uri="{FF2B5EF4-FFF2-40B4-BE49-F238E27FC236}">
                <a16:creationId xmlns:a16="http://schemas.microsoft.com/office/drawing/2014/main" id="{57C6ABF3-FEAE-410F-A113-9AA8781AE5EA}"/>
              </a:ext>
            </a:extLst>
          </p:cNvPr>
          <p:cNvSpPr txBox="1">
            <a:spLocks noChangeArrowheads="1"/>
          </p:cNvSpPr>
          <p:nvPr/>
        </p:nvSpPr>
        <p:spPr bwMode="auto">
          <a:xfrm>
            <a:off x="901771" y="5703572"/>
            <a:ext cx="7354847" cy="830997"/>
          </a:xfrm>
          <a:prstGeom prst="rect">
            <a:avLst/>
          </a:prstGeom>
          <a:solidFill>
            <a:srgbClr val="BEDAF0"/>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0"/>
              </a:spcBef>
            </a:pPr>
            <a:r>
              <a:rPr lang="en-GB" altLang="en-US" dirty="0"/>
              <a:t>List what you know about how light behaves. </a:t>
            </a:r>
            <a:br>
              <a:rPr lang="en-GB" altLang="en-US" dirty="0"/>
            </a:br>
            <a:r>
              <a:rPr lang="en-GB" altLang="en-US" dirty="0"/>
              <a:t>Does its </a:t>
            </a:r>
            <a:r>
              <a:rPr lang="en-GB" altLang="en-US" dirty="0" err="1"/>
              <a:t>behavior</a:t>
            </a:r>
            <a:r>
              <a:rPr lang="en-GB" altLang="en-US" dirty="0"/>
              <a:t> suggest it is a wave or a particle?</a:t>
            </a:r>
            <a:endParaRPr lang="en-US" altLang="en-US" dirty="0"/>
          </a:p>
        </p:txBody>
      </p:sp>
      <p:pic>
        <p:nvPicPr>
          <p:cNvPr id="8" name="Picture 7" descr="notes_icon">
            <a:extLst>
              <a:ext uri="{FF2B5EF4-FFF2-40B4-BE49-F238E27FC236}">
                <a16:creationId xmlns:a16="http://schemas.microsoft.com/office/drawing/2014/main" id="{381431CF-15A2-4475-B424-34CDE8FE738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871B07AE-34C5-408F-97D2-5ECF50D17D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0130" y="809509"/>
            <a:ext cx="4034491" cy="2689661"/>
          </a:xfrm>
          <a:prstGeom prst="rect">
            <a:avLst/>
          </a:prstGeom>
        </p:spPr>
      </p:pic>
    </p:spTree>
    <p:custDataLst>
      <p:tags r:id="rId1"/>
    </p:custDataLst>
    <p:extLst>
      <p:ext uri="{BB962C8B-B14F-4D97-AF65-F5344CB8AC3E}">
        <p14:creationId xmlns:p14="http://schemas.microsoft.com/office/powerpoint/2010/main" val="3426704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p:bldP spid="1065988"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7" name="Picture 9" descr="light_footballshadow">
            <a:extLst>
              <a:ext uri="{FF2B5EF4-FFF2-40B4-BE49-F238E27FC236}">
                <a16:creationId xmlns:a16="http://schemas.microsoft.com/office/drawing/2014/main" id="{4410CABB-3E06-4CCC-8A4C-C81AC6175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450" y="2155200"/>
            <a:ext cx="4395788" cy="1828800"/>
          </a:xfrm>
          <a:prstGeom prst="rect">
            <a:avLst/>
          </a:prstGeom>
          <a:noFill/>
          <a:extLst>
            <a:ext uri="{909E8E84-426E-40DD-AFC4-6F175D3DCCD1}">
              <a14:hiddenFill xmlns:a14="http://schemas.microsoft.com/office/drawing/2010/main">
                <a:solidFill>
                  <a:srgbClr val="FFFFFF"/>
                </a:solidFill>
              </a14:hiddenFill>
            </a:ext>
          </a:extLst>
        </p:spPr>
      </p:pic>
      <p:sp>
        <p:nvSpPr>
          <p:cNvPr id="299018" name="Line 10">
            <a:extLst>
              <a:ext uri="{FF2B5EF4-FFF2-40B4-BE49-F238E27FC236}">
                <a16:creationId xmlns:a16="http://schemas.microsoft.com/office/drawing/2014/main" id="{9A704F20-448F-4BD0-902B-15F2C4BFBD7D}"/>
              </a:ext>
            </a:extLst>
          </p:cNvPr>
          <p:cNvSpPr>
            <a:spLocks noChangeShapeType="1"/>
          </p:cNvSpPr>
          <p:nvPr/>
        </p:nvSpPr>
        <p:spPr bwMode="auto">
          <a:xfrm>
            <a:off x="1739900" y="2206000"/>
            <a:ext cx="6261100" cy="2413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0" name="Line 12">
            <a:extLst>
              <a:ext uri="{FF2B5EF4-FFF2-40B4-BE49-F238E27FC236}">
                <a16:creationId xmlns:a16="http://schemas.microsoft.com/office/drawing/2014/main" id="{5F0B1137-584D-4F4B-A591-2F48A367C757}"/>
              </a:ext>
            </a:extLst>
          </p:cNvPr>
          <p:cNvSpPr>
            <a:spLocks noChangeShapeType="1"/>
          </p:cNvSpPr>
          <p:nvPr/>
        </p:nvSpPr>
        <p:spPr bwMode="auto">
          <a:xfrm>
            <a:off x="1766888" y="2918788"/>
            <a:ext cx="3175000" cy="8636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5" name="Line 17">
            <a:extLst>
              <a:ext uri="{FF2B5EF4-FFF2-40B4-BE49-F238E27FC236}">
                <a16:creationId xmlns:a16="http://schemas.microsoft.com/office/drawing/2014/main" id="{347FFF73-8D56-4216-87B6-D4963C01811C}"/>
              </a:ext>
            </a:extLst>
          </p:cNvPr>
          <p:cNvSpPr>
            <a:spLocks noChangeShapeType="1"/>
          </p:cNvSpPr>
          <p:nvPr/>
        </p:nvSpPr>
        <p:spPr bwMode="auto">
          <a:xfrm flipH="1">
            <a:off x="342900" y="2906088"/>
            <a:ext cx="458788" cy="1524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6" name="Line 18">
            <a:extLst>
              <a:ext uri="{FF2B5EF4-FFF2-40B4-BE49-F238E27FC236}">
                <a16:creationId xmlns:a16="http://schemas.microsoft.com/office/drawing/2014/main" id="{2F24AB96-C959-4DE8-A326-7D6F7B9B9324}"/>
              </a:ext>
            </a:extLst>
          </p:cNvPr>
          <p:cNvSpPr>
            <a:spLocks noChangeShapeType="1"/>
          </p:cNvSpPr>
          <p:nvPr/>
        </p:nvSpPr>
        <p:spPr bwMode="auto">
          <a:xfrm flipH="1" flipV="1">
            <a:off x="342900" y="2563188"/>
            <a:ext cx="534988" cy="127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7" name="Line 19">
            <a:extLst>
              <a:ext uri="{FF2B5EF4-FFF2-40B4-BE49-F238E27FC236}">
                <a16:creationId xmlns:a16="http://schemas.microsoft.com/office/drawing/2014/main" id="{F7584910-EEDC-481A-9727-2BA1EEABADCD}"/>
              </a:ext>
            </a:extLst>
          </p:cNvPr>
          <p:cNvSpPr>
            <a:spLocks noChangeShapeType="1"/>
          </p:cNvSpPr>
          <p:nvPr/>
        </p:nvSpPr>
        <p:spPr bwMode="auto">
          <a:xfrm flipH="1" flipV="1">
            <a:off x="342900" y="2131388"/>
            <a:ext cx="674688" cy="2413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8" name="Line 20">
            <a:extLst>
              <a:ext uri="{FF2B5EF4-FFF2-40B4-BE49-F238E27FC236}">
                <a16:creationId xmlns:a16="http://schemas.microsoft.com/office/drawing/2014/main" id="{50D1D436-3E91-4C24-AD27-A1AFCA5D1A9B}"/>
              </a:ext>
            </a:extLst>
          </p:cNvPr>
          <p:cNvSpPr>
            <a:spLocks noChangeShapeType="1"/>
          </p:cNvSpPr>
          <p:nvPr/>
        </p:nvSpPr>
        <p:spPr bwMode="auto">
          <a:xfrm flipH="1" flipV="1">
            <a:off x="342900" y="1559888"/>
            <a:ext cx="725488" cy="6223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9" name="Line 21">
            <a:extLst>
              <a:ext uri="{FF2B5EF4-FFF2-40B4-BE49-F238E27FC236}">
                <a16:creationId xmlns:a16="http://schemas.microsoft.com/office/drawing/2014/main" id="{425FA749-295F-4993-B80C-05E68EE42A9F}"/>
              </a:ext>
            </a:extLst>
          </p:cNvPr>
          <p:cNvSpPr>
            <a:spLocks noChangeShapeType="1"/>
          </p:cNvSpPr>
          <p:nvPr/>
        </p:nvSpPr>
        <p:spPr bwMode="auto">
          <a:xfrm flipV="1">
            <a:off x="1411288" y="1407488"/>
            <a:ext cx="12700" cy="7366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30" name="Line 22">
            <a:extLst>
              <a:ext uri="{FF2B5EF4-FFF2-40B4-BE49-F238E27FC236}">
                <a16:creationId xmlns:a16="http://schemas.microsoft.com/office/drawing/2014/main" id="{D5346BB9-E38E-49E0-BBEC-5377D2703FB8}"/>
              </a:ext>
            </a:extLst>
          </p:cNvPr>
          <p:cNvSpPr>
            <a:spLocks noChangeShapeType="1"/>
          </p:cNvSpPr>
          <p:nvPr/>
        </p:nvSpPr>
        <p:spPr bwMode="auto">
          <a:xfrm>
            <a:off x="1893888" y="2639388"/>
            <a:ext cx="2476500" cy="1397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31" name="Line 23">
            <a:extLst>
              <a:ext uri="{FF2B5EF4-FFF2-40B4-BE49-F238E27FC236}">
                <a16:creationId xmlns:a16="http://schemas.microsoft.com/office/drawing/2014/main" id="{111B9CAA-8C95-44CD-8B7A-702219FFB9F5}"/>
              </a:ext>
            </a:extLst>
          </p:cNvPr>
          <p:cNvSpPr>
            <a:spLocks noChangeShapeType="1"/>
          </p:cNvSpPr>
          <p:nvPr/>
        </p:nvSpPr>
        <p:spPr bwMode="auto">
          <a:xfrm>
            <a:off x="1817688" y="2436188"/>
            <a:ext cx="2806700" cy="381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32" name="Line 24">
            <a:extLst>
              <a:ext uri="{FF2B5EF4-FFF2-40B4-BE49-F238E27FC236}">
                <a16:creationId xmlns:a16="http://schemas.microsoft.com/office/drawing/2014/main" id="{E833FA2E-D557-4C28-8F8D-65C7DA80D641}"/>
              </a:ext>
            </a:extLst>
          </p:cNvPr>
          <p:cNvSpPr>
            <a:spLocks noChangeShapeType="1"/>
          </p:cNvSpPr>
          <p:nvPr/>
        </p:nvSpPr>
        <p:spPr bwMode="auto">
          <a:xfrm>
            <a:off x="1995488" y="2855288"/>
            <a:ext cx="2349500" cy="3556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33" name="Line 25">
            <a:extLst>
              <a:ext uri="{FF2B5EF4-FFF2-40B4-BE49-F238E27FC236}">
                <a16:creationId xmlns:a16="http://schemas.microsoft.com/office/drawing/2014/main" id="{D2E8D2A3-D21D-4028-A127-3C9FC0C203B0}"/>
              </a:ext>
            </a:extLst>
          </p:cNvPr>
          <p:cNvSpPr>
            <a:spLocks noChangeShapeType="1"/>
          </p:cNvSpPr>
          <p:nvPr/>
        </p:nvSpPr>
        <p:spPr bwMode="auto">
          <a:xfrm flipH="1" flipV="1">
            <a:off x="966788" y="1483688"/>
            <a:ext cx="292100" cy="6477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34" name="Line 26">
            <a:extLst>
              <a:ext uri="{FF2B5EF4-FFF2-40B4-BE49-F238E27FC236}">
                <a16:creationId xmlns:a16="http://schemas.microsoft.com/office/drawing/2014/main" id="{BCDE97FC-6884-4C19-B6EC-F2460169A6C7}"/>
              </a:ext>
            </a:extLst>
          </p:cNvPr>
          <p:cNvSpPr>
            <a:spLocks noChangeShapeType="1"/>
          </p:cNvSpPr>
          <p:nvPr/>
        </p:nvSpPr>
        <p:spPr bwMode="auto">
          <a:xfrm flipV="1">
            <a:off x="1576388" y="1521788"/>
            <a:ext cx="838200" cy="6350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35" name="Line 27">
            <a:extLst>
              <a:ext uri="{FF2B5EF4-FFF2-40B4-BE49-F238E27FC236}">
                <a16:creationId xmlns:a16="http://schemas.microsoft.com/office/drawing/2014/main" id="{D47ABB8E-0483-43C3-98D5-B6C3AD0FF556}"/>
              </a:ext>
            </a:extLst>
          </p:cNvPr>
          <p:cNvSpPr>
            <a:spLocks noChangeShapeType="1"/>
          </p:cNvSpPr>
          <p:nvPr/>
        </p:nvSpPr>
        <p:spPr bwMode="auto">
          <a:xfrm flipV="1">
            <a:off x="1703388" y="1470988"/>
            <a:ext cx="5994400" cy="7112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99016" name="Picture 8" descr="light_lamp">
            <a:extLst>
              <a:ext uri="{FF2B5EF4-FFF2-40B4-BE49-F238E27FC236}">
                <a16:creationId xmlns:a16="http://schemas.microsoft.com/office/drawing/2014/main" id="{2E226A9C-2A84-4A15-AB24-1170B18B4D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1992"/>
          <a:stretch>
            <a:fillRect/>
          </a:stretch>
        </p:blipFill>
        <p:spPr bwMode="auto">
          <a:xfrm>
            <a:off x="378525" y="1458925"/>
            <a:ext cx="2071688" cy="2611870"/>
          </a:xfrm>
          <a:prstGeom prst="rect">
            <a:avLst/>
          </a:prstGeom>
          <a:noFill/>
          <a:extLst>
            <a:ext uri="{909E8E84-426E-40DD-AFC4-6F175D3DCCD1}">
              <a14:hiddenFill xmlns:a14="http://schemas.microsoft.com/office/drawing/2010/main">
                <a:solidFill>
                  <a:srgbClr val="FFFFFF"/>
                </a:solidFill>
              </a14:hiddenFill>
            </a:ext>
          </a:extLst>
        </p:spPr>
      </p:pic>
      <p:sp>
        <p:nvSpPr>
          <p:cNvPr id="299010" name="Rectangle 2">
            <a:extLst>
              <a:ext uri="{FF2B5EF4-FFF2-40B4-BE49-F238E27FC236}">
                <a16:creationId xmlns:a16="http://schemas.microsoft.com/office/drawing/2014/main" id="{ECF65D30-A380-4DCB-A614-828911E9E7F2}"/>
              </a:ext>
            </a:extLst>
          </p:cNvPr>
          <p:cNvSpPr>
            <a:spLocks noGrp="1" noChangeArrowheads="1"/>
          </p:cNvSpPr>
          <p:nvPr>
            <p:ph type="title"/>
          </p:nvPr>
        </p:nvSpPr>
        <p:spPr/>
        <p:txBody>
          <a:bodyPr/>
          <a:lstStyle/>
          <a:p>
            <a:r>
              <a:rPr lang="en-GB" altLang="en-US"/>
              <a:t>Light moves in straight lines</a:t>
            </a:r>
          </a:p>
        </p:txBody>
      </p:sp>
      <p:sp>
        <p:nvSpPr>
          <p:cNvPr id="299012" name="Text Box 4">
            <a:extLst>
              <a:ext uri="{FF2B5EF4-FFF2-40B4-BE49-F238E27FC236}">
                <a16:creationId xmlns:a16="http://schemas.microsoft.com/office/drawing/2014/main" id="{7E2D56B7-F343-4EAA-BDC4-ECBC60C8536E}"/>
              </a:ext>
            </a:extLst>
          </p:cNvPr>
          <p:cNvSpPr txBox="1">
            <a:spLocks noChangeArrowheads="1"/>
          </p:cNvSpPr>
          <p:nvPr/>
        </p:nvSpPr>
        <p:spPr bwMode="auto">
          <a:xfrm>
            <a:off x="360364" y="798513"/>
            <a:ext cx="5327918" cy="457200"/>
          </a:xfrm>
          <a:prstGeom prst="rect">
            <a:avLst/>
          </a:prstGeom>
          <a:solidFill>
            <a:srgbClr val="BEDAF0"/>
          </a:solidFill>
          <a:ln>
            <a:noFill/>
          </a:ln>
          <a:effectLst/>
          <a:extLst/>
        </p:spPr>
        <p:txBody>
          <a:bodyPr wrap="square">
            <a:spAutoFit/>
          </a:bodyPr>
          <a:lstStyle/>
          <a:p>
            <a:r>
              <a:rPr lang="en-GB" altLang="en-US" dirty="0"/>
              <a:t>What do shadows tell us about light?</a:t>
            </a:r>
          </a:p>
        </p:txBody>
      </p:sp>
      <p:sp>
        <p:nvSpPr>
          <p:cNvPr id="299013" name="Text Box 5">
            <a:extLst>
              <a:ext uri="{FF2B5EF4-FFF2-40B4-BE49-F238E27FC236}">
                <a16:creationId xmlns:a16="http://schemas.microsoft.com/office/drawing/2014/main" id="{A552C515-5E30-4047-9F2A-5E743BD662F3}"/>
              </a:ext>
            </a:extLst>
          </p:cNvPr>
          <p:cNvSpPr txBox="1">
            <a:spLocks noChangeArrowheads="1"/>
          </p:cNvSpPr>
          <p:nvPr/>
        </p:nvSpPr>
        <p:spPr bwMode="auto">
          <a:xfrm>
            <a:off x="360364" y="4145476"/>
            <a:ext cx="80883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Shadows show that light cannot pass through or bend around </a:t>
            </a:r>
            <a:r>
              <a:rPr lang="en-GB" altLang="en-US" b="1" dirty="0">
                <a:solidFill>
                  <a:srgbClr val="286DA6"/>
                </a:solidFill>
              </a:rPr>
              <a:t>opaque</a:t>
            </a:r>
            <a:r>
              <a:rPr lang="en-GB" altLang="en-US" dirty="0"/>
              <a:t> objects. Light moves in straight lines.</a:t>
            </a:r>
          </a:p>
        </p:txBody>
      </p:sp>
      <p:sp>
        <p:nvSpPr>
          <p:cNvPr id="299015" name="Text Box 7">
            <a:extLst>
              <a:ext uri="{FF2B5EF4-FFF2-40B4-BE49-F238E27FC236}">
                <a16:creationId xmlns:a16="http://schemas.microsoft.com/office/drawing/2014/main" id="{DF5881C3-5B31-43A9-8CD5-FD6D1B24C39C}"/>
              </a:ext>
            </a:extLst>
          </p:cNvPr>
          <p:cNvSpPr txBox="1">
            <a:spLocks noChangeArrowheads="1"/>
          </p:cNvSpPr>
          <p:nvPr/>
        </p:nvSpPr>
        <p:spPr bwMode="auto">
          <a:xfrm>
            <a:off x="360364" y="5027488"/>
            <a:ext cx="80883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dirty="0"/>
              <a:t>This is different from sound, which can be heard around corners. Sound is a wave, so does this mean that light must be a particle?</a:t>
            </a:r>
          </a:p>
        </p:txBody>
      </p:sp>
      <p:sp>
        <p:nvSpPr>
          <p:cNvPr id="299021" name="Line 13">
            <a:extLst>
              <a:ext uri="{FF2B5EF4-FFF2-40B4-BE49-F238E27FC236}">
                <a16:creationId xmlns:a16="http://schemas.microsoft.com/office/drawing/2014/main" id="{FCE952DA-596D-4E1B-9491-3781239F396C}"/>
              </a:ext>
            </a:extLst>
          </p:cNvPr>
          <p:cNvSpPr>
            <a:spLocks noChangeShapeType="1"/>
          </p:cNvSpPr>
          <p:nvPr/>
        </p:nvSpPr>
        <p:spPr bwMode="auto">
          <a:xfrm>
            <a:off x="1665288" y="2944188"/>
            <a:ext cx="977900" cy="8255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2" name="Line 14">
            <a:extLst>
              <a:ext uri="{FF2B5EF4-FFF2-40B4-BE49-F238E27FC236}">
                <a16:creationId xmlns:a16="http://schemas.microsoft.com/office/drawing/2014/main" id="{211D7E65-0E51-4A83-B18C-0B6BC27B816F}"/>
              </a:ext>
            </a:extLst>
          </p:cNvPr>
          <p:cNvSpPr>
            <a:spLocks noChangeShapeType="1"/>
          </p:cNvSpPr>
          <p:nvPr/>
        </p:nvSpPr>
        <p:spPr bwMode="auto">
          <a:xfrm flipH="1">
            <a:off x="1068388" y="2931488"/>
            <a:ext cx="254000" cy="9017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3" name="Line 15">
            <a:extLst>
              <a:ext uri="{FF2B5EF4-FFF2-40B4-BE49-F238E27FC236}">
                <a16:creationId xmlns:a16="http://schemas.microsoft.com/office/drawing/2014/main" id="{FE94D3C3-0C36-42F0-8FEE-8A325D310739}"/>
              </a:ext>
            </a:extLst>
          </p:cNvPr>
          <p:cNvSpPr>
            <a:spLocks noChangeShapeType="1"/>
          </p:cNvSpPr>
          <p:nvPr/>
        </p:nvSpPr>
        <p:spPr bwMode="auto">
          <a:xfrm>
            <a:off x="1500188" y="2944188"/>
            <a:ext cx="279400" cy="8382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4" name="Line 16">
            <a:extLst>
              <a:ext uri="{FF2B5EF4-FFF2-40B4-BE49-F238E27FC236}">
                <a16:creationId xmlns:a16="http://schemas.microsoft.com/office/drawing/2014/main" id="{CCD7705D-DBB3-45A2-A966-40237B025DB2}"/>
              </a:ext>
            </a:extLst>
          </p:cNvPr>
          <p:cNvSpPr>
            <a:spLocks noChangeShapeType="1"/>
          </p:cNvSpPr>
          <p:nvPr/>
        </p:nvSpPr>
        <p:spPr bwMode="auto">
          <a:xfrm flipH="1">
            <a:off x="342900" y="2931488"/>
            <a:ext cx="750888" cy="863600"/>
          </a:xfrm>
          <a:prstGeom prst="line">
            <a:avLst/>
          </a:prstGeom>
          <a:noFill/>
          <a:ln w="38100">
            <a:solidFill>
              <a:srgbClr val="FFCC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 name="Picture 26">
            <a:extLst>
              <a:ext uri="{FF2B5EF4-FFF2-40B4-BE49-F238E27FC236}">
                <a16:creationId xmlns:a16="http://schemas.microsoft.com/office/drawing/2014/main" id="{EE2454B8-E048-4C28-A8C9-A9CC309B076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8" name="Picture 27" descr="notes_icon">
            <a:extLst>
              <a:ext uri="{FF2B5EF4-FFF2-40B4-BE49-F238E27FC236}">
                <a16:creationId xmlns:a16="http://schemas.microsoft.com/office/drawing/2014/main" id="{F7F5F88C-2EC0-4B71-A9B4-C535FB8E204B}"/>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29" name="Picture 9">
            <a:extLst>
              <a:ext uri="{FF2B5EF4-FFF2-40B4-BE49-F238E27FC236}">
                <a16:creationId xmlns:a16="http://schemas.microsoft.com/office/drawing/2014/main" id="{3BBDD89B-A4B2-4357-A368-771767D8C6D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24130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1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299021"/>
                                        </p:tgtEl>
                                        <p:attrNameLst>
                                          <p:attrName>style.visibility</p:attrName>
                                        </p:attrNameLst>
                                      </p:cBhvr>
                                      <p:to>
                                        <p:strVal val="visible"/>
                                      </p:to>
                                    </p:set>
                                    <p:animEffect transition="in" filter="wipe(left)">
                                      <p:cBhvr>
                                        <p:cTn id="10" dur="500"/>
                                        <p:tgtEl>
                                          <p:spTgt spid="299021"/>
                                        </p:tgtEl>
                                      </p:cBhvr>
                                    </p:animEffect>
                                  </p:childTnLst>
                                </p:cTn>
                              </p:par>
                              <p:par>
                                <p:cTn id="11" presetID="22" presetClass="entr" presetSubtype="8" fill="hold" nodeType="withEffect">
                                  <p:stCondLst>
                                    <p:cond delay="0"/>
                                  </p:stCondLst>
                                  <p:childTnLst>
                                    <p:set>
                                      <p:cBhvr>
                                        <p:cTn id="12" dur="1" fill="hold">
                                          <p:stCondLst>
                                            <p:cond delay="0"/>
                                          </p:stCondLst>
                                        </p:cTn>
                                        <p:tgtEl>
                                          <p:spTgt spid="299020"/>
                                        </p:tgtEl>
                                        <p:attrNameLst>
                                          <p:attrName>style.visibility</p:attrName>
                                        </p:attrNameLst>
                                      </p:cBhvr>
                                      <p:to>
                                        <p:strVal val="visible"/>
                                      </p:to>
                                    </p:set>
                                    <p:animEffect transition="in" filter="wipe(left)">
                                      <p:cBhvr>
                                        <p:cTn id="13" dur="500"/>
                                        <p:tgtEl>
                                          <p:spTgt spid="299020"/>
                                        </p:tgtEl>
                                      </p:cBhvr>
                                    </p:animEffect>
                                  </p:childTnLst>
                                </p:cTn>
                              </p:par>
                              <p:par>
                                <p:cTn id="14" presetID="22" presetClass="entr" presetSubtype="8" fill="hold" nodeType="withEffect">
                                  <p:stCondLst>
                                    <p:cond delay="0"/>
                                  </p:stCondLst>
                                  <p:childTnLst>
                                    <p:set>
                                      <p:cBhvr>
                                        <p:cTn id="15" dur="1" fill="hold">
                                          <p:stCondLst>
                                            <p:cond delay="0"/>
                                          </p:stCondLst>
                                        </p:cTn>
                                        <p:tgtEl>
                                          <p:spTgt spid="299032"/>
                                        </p:tgtEl>
                                        <p:attrNameLst>
                                          <p:attrName>style.visibility</p:attrName>
                                        </p:attrNameLst>
                                      </p:cBhvr>
                                      <p:to>
                                        <p:strVal val="visible"/>
                                      </p:to>
                                    </p:set>
                                    <p:animEffect transition="in" filter="wipe(left)">
                                      <p:cBhvr>
                                        <p:cTn id="16" dur="500"/>
                                        <p:tgtEl>
                                          <p:spTgt spid="299032"/>
                                        </p:tgtEl>
                                      </p:cBhvr>
                                    </p:animEffect>
                                  </p:childTnLst>
                                </p:cTn>
                              </p:par>
                              <p:par>
                                <p:cTn id="17" presetID="22" presetClass="entr" presetSubtype="8" fill="hold" nodeType="withEffect">
                                  <p:stCondLst>
                                    <p:cond delay="0"/>
                                  </p:stCondLst>
                                  <p:childTnLst>
                                    <p:set>
                                      <p:cBhvr>
                                        <p:cTn id="18" dur="1" fill="hold">
                                          <p:stCondLst>
                                            <p:cond delay="0"/>
                                          </p:stCondLst>
                                        </p:cTn>
                                        <p:tgtEl>
                                          <p:spTgt spid="299030"/>
                                        </p:tgtEl>
                                        <p:attrNameLst>
                                          <p:attrName>style.visibility</p:attrName>
                                        </p:attrNameLst>
                                      </p:cBhvr>
                                      <p:to>
                                        <p:strVal val="visible"/>
                                      </p:to>
                                    </p:set>
                                    <p:animEffect transition="in" filter="wipe(left)">
                                      <p:cBhvr>
                                        <p:cTn id="19" dur="500"/>
                                        <p:tgtEl>
                                          <p:spTgt spid="299030"/>
                                        </p:tgtEl>
                                      </p:cBhvr>
                                    </p:animEffect>
                                  </p:childTnLst>
                                </p:cTn>
                              </p:par>
                              <p:par>
                                <p:cTn id="20" presetID="22" presetClass="entr" presetSubtype="8" fill="hold" nodeType="withEffect">
                                  <p:stCondLst>
                                    <p:cond delay="0"/>
                                  </p:stCondLst>
                                  <p:childTnLst>
                                    <p:set>
                                      <p:cBhvr>
                                        <p:cTn id="21" dur="1" fill="hold">
                                          <p:stCondLst>
                                            <p:cond delay="0"/>
                                          </p:stCondLst>
                                        </p:cTn>
                                        <p:tgtEl>
                                          <p:spTgt spid="299031"/>
                                        </p:tgtEl>
                                        <p:attrNameLst>
                                          <p:attrName>style.visibility</p:attrName>
                                        </p:attrNameLst>
                                      </p:cBhvr>
                                      <p:to>
                                        <p:strVal val="visible"/>
                                      </p:to>
                                    </p:set>
                                    <p:animEffect transition="in" filter="wipe(left)">
                                      <p:cBhvr>
                                        <p:cTn id="22" dur="500"/>
                                        <p:tgtEl>
                                          <p:spTgt spid="299031"/>
                                        </p:tgtEl>
                                      </p:cBhvr>
                                    </p:animEffect>
                                  </p:childTnLst>
                                </p:cTn>
                              </p:par>
                              <p:par>
                                <p:cTn id="23" presetID="22" presetClass="entr" presetSubtype="8" fill="hold" nodeType="withEffect">
                                  <p:stCondLst>
                                    <p:cond delay="0"/>
                                  </p:stCondLst>
                                  <p:childTnLst>
                                    <p:set>
                                      <p:cBhvr>
                                        <p:cTn id="24" dur="1" fill="hold">
                                          <p:stCondLst>
                                            <p:cond delay="0"/>
                                          </p:stCondLst>
                                        </p:cTn>
                                        <p:tgtEl>
                                          <p:spTgt spid="299018"/>
                                        </p:tgtEl>
                                        <p:attrNameLst>
                                          <p:attrName>style.visibility</p:attrName>
                                        </p:attrNameLst>
                                      </p:cBhvr>
                                      <p:to>
                                        <p:strVal val="visible"/>
                                      </p:to>
                                    </p:set>
                                    <p:animEffect transition="in" filter="wipe(left)">
                                      <p:cBhvr>
                                        <p:cTn id="25" dur="500"/>
                                        <p:tgtEl>
                                          <p:spTgt spid="299018"/>
                                        </p:tgtEl>
                                      </p:cBhvr>
                                    </p:animEffect>
                                  </p:childTnLst>
                                </p:cTn>
                              </p:par>
                              <p:par>
                                <p:cTn id="26" presetID="22" presetClass="entr" presetSubtype="8" fill="hold" nodeType="withEffect">
                                  <p:stCondLst>
                                    <p:cond delay="0"/>
                                  </p:stCondLst>
                                  <p:childTnLst>
                                    <p:set>
                                      <p:cBhvr>
                                        <p:cTn id="27" dur="1" fill="hold">
                                          <p:stCondLst>
                                            <p:cond delay="0"/>
                                          </p:stCondLst>
                                        </p:cTn>
                                        <p:tgtEl>
                                          <p:spTgt spid="299035"/>
                                        </p:tgtEl>
                                        <p:attrNameLst>
                                          <p:attrName>style.visibility</p:attrName>
                                        </p:attrNameLst>
                                      </p:cBhvr>
                                      <p:to>
                                        <p:strVal val="visible"/>
                                      </p:to>
                                    </p:set>
                                    <p:animEffect transition="in" filter="wipe(left)">
                                      <p:cBhvr>
                                        <p:cTn id="28" dur="500"/>
                                        <p:tgtEl>
                                          <p:spTgt spid="299035"/>
                                        </p:tgtEl>
                                      </p:cBhvr>
                                    </p:animEffect>
                                  </p:childTnLst>
                                </p:cTn>
                              </p:par>
                              <p:par>
                                <p:cTn id="29" presetID="22" presetClass="entr" presetSubtype="8" fill="hold" nodeType="withEffect">
                                  <p:stCondLst>
                                    <p:cond delay="0"/>
                                  </p:stCondLst>
                                  <p:childTnLst>
                                    <p:set>
                                      <p:cBhvr>
                                        <p:cTn id="30" dur="1" fill="hold">
                                          <p:stCondLst>
                                            <p:cond delay="0"/>
                                          </p:stCondLst>
                                        </p:cTn>
                                        <p:tgtEl>
                                          <p:spTgt spid="299034"/>
                                        </p:tgtEl>
                                        <p:attrNameLst>
                                          <p:attrName>style.visibility</p:attrName>
                                        </p:attrNameLst>
                                      </p:cBhvr>
                                      <p:to>
                                        <p:strVal val="visible"/>
                                      </p:to>
                                    </p:set>
                                    <p:animEffect transition="in" filter="wipe(left)">
                                      <p:cBhvr>
                                        <p:cTn id="31" dur="500"/>
                                        <p:tgtEl>
                                          <p:spTgt spid="299034"/>
                                        </p:tgtEl>
                                      </p:cBhvr>
                                    </p:animEffect>
                                  </p:childTnLst>
                                </p:cTn>
                              </p:par>
                              <p:par>
                                <p:cTn id="32" presetID="22" presetClass="entr" presetSubtype="4" fill="hold" nodeType="withEffect">
                                  <p:stCondLst>
                                    <p:cond delay="0"/>
                                  </p:stCondLst>
                                  <p:childTnLst>
                                    <p:set>
                                      <p:cBhvr>
                                        <p:cTn id="33" dur="1" fill="hold">
                                          <p:stCondLst>
                                            <p:cond delay="0"/>
                                          </p:stCondLst>
                                        </p:cTn>
                                        <p:tgtEl>
                                          <p:spTgt spid="299029"/>
                                        </p:tgtEl>
                                        <p:attrNameLst>
                                          <p:attrName>style.visibility</p:attrName>
                                        </p:attrNameLst>
                                      </p:cBhvr>
                                      <p:to>
                                        <p:strVal val="visible"/>
                                      </p:to>
                                    </p:set>
                                    <p:animEffect transition="in" filter="wipe(down)">
                                      <p:cBhvr>
                                        <p:cTn id="34" dur="500"/>
                                        <p:tgtEl>
                                          <p:spTgt spid="299029"/>
                                        </p:tgtEl>
                                      </p:cBhvr>
                                    </p:animEffect>
                                  </p:childTnLst>
                                </p:cTn>
                              </p:par>
                              <p:par>
                                <p:cTn id="35" presetID="22" presetClass="entr" presetSubtype="4" fill="hold" nodeType="withEffect">
                                  <p:stCondLst>
                                    <p:cond delay="0"/>
                                  </p:stCondLst>
                                  <p:childTnLst>
                                    <p:set>
                                      <p:cBhvr>
                                        <p:cTn id="36" dur="1" fill="hold">
                                          <p:stCondLst>
                                            <p:cond delay="0"/>
                                          </p:stCondLst>
                                        </p:cTn>
                                        <p:tgtEl>
                                          <p:spTgt spid="299033"/>
                                        </p:tgtEl>
                                        <p:attrNameLst>
                                          <p:attrName>style.visibility</p:attrName>
                                        </p:attrNameLst>
                                      </p:cBhvr>
                                      <p:to>
                                        <p:strVal val="visible"/>
                                      </p:to>
                                    </p:set>
                                    <p:animEffect transition="in" filter="wipe(down)">
                                      <p:cBhvr>
                                        <p:cTn id="37" dur="500"/>
                                        <p:tgtEl>
                                          <p:spTgt spid="299033"/>
                                        </p:tgtEl>
                                      </p:cBhvr>
                                    </p:animEffect>
                                  </p:childTnLst>
                                </p:cTn>
                              </p:par>
                              <p:par>
                                <p:cTn id="38" presetID="22" presetClass="entr" presetSubtype="4" fill="hold" nodeType="withEffect">
                                  <p:stCondLst>
                                    <p:cond delay="0"/>
                                  </p:stCondLst>
                                  <p:childTnLst>
                                    <p:set>
                                      <p:cBhvr>
                                        <p:cTn id="39" dur="1" fill="hold">
                                          <p:stCondLst>
                                            <p:cond delay="0"/>
                                          </p:stCondLst>
                                        </p:cTn>
                                        <p:tgtEl>
                                          <p:spTgt spid="299028"/>
                                        </p:tgtEl>
                                        <p:attrNameLst>
                                          <p:attrName>style.visibility</p:attrName>
                                        </p:attrNameLst>
                                      </p:cBhvr>
                                      <p:to>
                                        <p:strVal val="visible"/>
                                      </p:to>
                                    </p:set>
                                    <p:animEffect transition="in" filter="wipe(down)">
                                      <p:cBhvr>
                                        <p:cTn id="40" dur="500"/>
                                        <p:tgtEl>
                                          <p:spTgt spid="299028"/>
                                        </p:tgtEl>
                                      </p:cBhvr>
                                    </p:animEffect>
                                  </p:childTnLst>
                                </p:cTn>
                              </p:par>
                              <p:par>
                                <p:cTn id="41" presetID="22" presetClass="entr" presetSubtype="2" fill="hold" nodeType="withEffect">
                                  <p:stCondLst>
                                    <p:cond delay="0"/>
                                  </p:stCondLst>
                                  <p:childTnLst>
                                    <p:set>
                                      <p:cBhvr>
                                        <p:cTn id="42" dur="1" fill="hold">
                                          <p:stCondLst>
                                            <p:cond delay="0"/>
                                          </p:stCondLst>
                                        </p:cTn>
                                        <p:tgtEl>
                                          <p:spTgt spid="299027"/>
                                        </p:tgtEl>
                                        <p:attrNameLst>
                                          <p:attrName>style.visibility</p:attrName>
                                        </p:attrNameLst>
                                      </p:cBhvr>
                                      <p:to>
                                        <p:strVal val="visible"/>
                                      </p:to>
                                    </p:set>
                                    <p:animEffect transition="in" filter="wipe(right)">
                                      <p:cBhvr>
                                        <p:cTn id="43" dur="500"/>
                                        <p:tgtEl>
                                          <p:spTgt spid="299027"/>
                                        </p:tgtEl>
                                      </p:cBhvr>
                                    </p:animEffect>
                                  </p:childTnLst>
                                </p:cTn>
                              </p:par>
                              <p:par>
                                <p:cTn id="44" presetID="22" presetClass="entr" presetSubtype="2" fill="hold" nodeType="withEffect">
                                  <p:stCondLst>
                                    <p:cond delay="0"/>
                                  </p:stCondLst>
                                  <p:childTnLst>
                                    <p:set>
                                      <p:cBhvr>
                                        <p:cTn id="45" dur="1" fill="hold">
                                          <p:stCondLst>
                                            <p:cond delay="0"/>
                                          </p:stCondLst>
                                        </p:cTn>
                                        <p:tgtEl>
                                          <p:spTgt spid="299026"/>
                                        </p:tgtEl>
                                        <p:attrNameLst>
                                          <p:attrName>style.visibility</p:attrName>
                                        </p:attrNameLst>
                                      </p:cBhvr>
                                      <p:to>
                                        <p:strVal val="visible"/>
                                      </p:to>
                                    </p:set>
                                    <p:animEffect transition="in" filter="wipe(right)">
                                      <p:cBhvr>
                                        <p:cTn id="46" dur="500"/>
                                        <p:tgtEl>
                                          <p:spTgt spid="299026"/>
                                        </p:tgtEl>
                                      </p:cBhvr>
                                    </p:animEffect>
                                  </p:childTnLst>
                                </p:cTn>
                              </p:par>
                              <p:par>
                                <p:cTn id="47" presetID="22" presetClass="entr" presetSubtype="2" fill="hold" nodeType="withEffect">
                                  <p:stCondLst>
                                    <p:cond delay="0"/>
                                  </p:stCondLst>
                                  <p:childTnLst>
                                    <p:set>
                                      <p:cBhvr>
                                        <p:cTn id="48" dur="1" fill="hold">
                                          <p:stCondLst>
                                            <p:cond delay="0"/>
                                          </p:stCondLst>
                                        </p:cTn>
                                        <p:tgtEl>
                                          <p:spTgt spid="299025"/>
                                        </p:tgtEl>
                                        <p:attrNameLst>
                                          <p:attrName>style.visibility</p:attrName>
                                        </p:attrNameLst>
                                      </p:cBhvr>
                                      <p:to>
                                        <p:strVal val="visible"/>
                                      </p:to>
                                    </p:set>
                                    <p:animEffect transition="in" filter="wipe(right)">
                                      <p:cBhvr>
                                        <p:cTn id="49" dur="500"/>
                                        <p:tgtEl>
                                          <p:spTgt spid="299025"/>
                                        </p:tgtEl>
                                      </p:cBhvr>
                                    </p:animEffect>
                                  </p:childTnLst>
                                </p:cTn>
                              </p:par>
                              <p:par>
                                <p:cTn id="50" presetID="22" presetClass="entr" presetSubtype="1" fill="hold" nodeType="withEffect">
                                  <p:stCondLst>
                                    <p:cond delay="0"/>
                                  </p:stCondLst>
                                  <p:childTnLst>
                                    <p:set>
                                      <p:cBhvr>
                                        <p:cTn id="51" dur="1" fill="hold">
                                          <p:stCondLst>
                                            <p:cond delay="0"/>
                                          </p:stCondLst>
                                        </p:cTn>
                                        <p:tgtEl>
                                          <p:spTgt spid="299024"/>
                                        </p:tgtEl>
                                        <p:attrNameLst>
                                          <p:attrName>style.visibility</p:attrName>
                                        </p:attrNameLst>
                                      </p:cBhvr>
                                      <p:to>
                                        <p:strVal val="visible"/>
                                      </p:to>
                                    </p:set>
                                    <p:animEffect transition="in" filter="wipe(up)">
                                      <p:cBhvr>
                                        <p:cTn id="52" dur="500"/>
                                        <p:tgtEl>
                                          <p:spTgt spid="299024"/>
                                        </p:tgtEl>
                                      </p:cBhvr>
                                    </p:animEffect>
                                  </p:childTnLst>
                                </p:cTn>
                              </p:par>
                              <p:par>
                                <p:cTn id="53" presetID="22" presetClass="entr" presetSubtype="1" fill="hold" nodeType="withEffect">
                                  <p:stCondLst>
                                    <p:cond delay="0"/>
                                  </p:stCondLst>
                                  <p:childTnLst>
                                    <p:set>
                                      <p:cBhvr>
                                        <p:cTn id="54" dur="1" fill="hold">
                                          <p:stCondLst>
                                            <p:cond delay="0"/>
                                          </p:stCondLst>
                                        </p:cTn>
                                        <p:tgtEl>
                                          <p:spTgt spid="299022"/>
                                        </p:tgtEl>
                                        <p:attrNameLst>
                                          <p:attrName>style.visibility</p:attrName>
                                        </p:attrNameLst>
                                      </p:cBhvr>
                                      <p:to>
                                        <p:strVal val="visible"/>
                                      </p:to>
                                    </p:set>
                                    <p:animEffect transition="in" filter="wipe(up)">
                                      <p:cBhvr>
                                        <p:cTn id="55" dur="500"/>
                                        <p:tgtEl>
                                          <p:spTgt spid="299022"/>
                                        </p:tgtEl>
                                      </p:cBhvr>
                                    </p:animEffect>
                                  </p:childTnLst>
                                </p:cTn>
                              </p:par>
                              <p:par>
                                <p:cTn id="56" presetID="22" presetClass="entr" presetSubtype="1" fill="hold" nodeType="withEffect">
                                  <p:stCondLst>
                                    <p:cond delay="0"/>
                                  </p:stCondLst>
                                  <p:childTnLst>
                                    <p:set>
                                      <p:cBhvr>
                                        <p:cTn id="57" dur="1" fill="hold">
                                          <p:stCondLst>
                                            <p:cond delay="0"/>
                                          </p:stCondLst>
                                        </p:cTn>
                                        <p:tgtEl>
                                          <p:spTgt spid="299023"/>
                                        </p:tgtEl>
                                        <p:attrNameLst>
                                          <p:attrName>style.visibility</p:attrName>
                                        </p:attrNameLst>
                                      </p:cBhvr>
                                      <p:to>
                                        <p:strVal val="visible"/>
                                      </p:to>
                                    </p:set>
                                    <p:animEffect transition="in" filter="wipe(up)">
                                      <p:cBhvr>
                                        <p:cTn id="58" dur="500"/>
                                        <p:tgtEl>
                                          <p:spTgt spid="29902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9015"/>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3" grpId="0"/>
      <p:bldP spid="2990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1" name="Text Box 39">
            <a:extLst>
              <a:ext uri="{FF2B5EF4-FFF2-40B4-BE49-F238E27FC236}">
                <a16:creationId xmlns:a16="http://schemas.microsoft.com/office/drawing/2014/main" id="{2AA254C0-0363-4BE7-809E-89A40B439734}"/>
              </a:ext>
            </a:extLst>
          </p:cNvPr>
          <p:cNvSpPr txBox="1">
            <a:spLocks noChangeArrowheads="1"/>
          </p:cNvSpPr>
          <p:nvPr/>
        </p:nvSpPr>
        <p:spPr bwMode="auto">
          <a:xfrm>
            <a:off x="390316" y="3922677"/>
            <a:ext cx="8237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This is precisely what happens when light is reflected.</a:t>
            </a:r>
          </a:p>
        </p:txBody>
      </p:sp>
      <p:sp>
        <p:nvSpPr>
          <p:cNvPr id="24" name="Text Box 19">
            <a:extLst>
              <a:ext uri="{FF2B5EF4-FFF2-40B4-BE49-F238E27FC236}">
                <a16:creationId xmlns:a16="http://schemas.microsoft.com/office/drawing/2014/main" id="{29FA1CED-D8B6-4754-B9FD-C56A5A6BD080}"/>
              </a:ext>
            </a:extLst>
          </p:cNvPr>
          <p:cNvSpPr txBox="1">
            <a:spLocks noChangeArrowheads="1"/>
          </p:cNvSpPr>
          <p:nvPr/>
        </p:nvSpPr>
        <p:spPr bwMode="auto">
          <a:xfrm flipH="1">
            <a:off x="5620465" y="2224799"/>
            <a:ext cx="199794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dirty="0">
                <a:solidFill>
                  <a:srgbClr val="010066"/>
                </a:solidFill>
              </a:rPr>
              <a:t>reflected ray</a:t>
            </a:r>
          </a:p>
        </p:txBody>
      </p:sp>
      <p:sp>
        <p:nvSpPr>
          <p:cNvPr id="241704" name="Rectangle 40">
            <a:extLst>
              <a:ext uri="{FF2B5EF4-FFF2-40B4-BE49-F238E27FC236}">
                <a16:creationId xmlns:a16="http://schemas.microsoft.com/office/drawing/2014/main" id="{30EB2EFF-8943-44C9-A745-58AC74F2FD37}"/>
              </a:ext>
            </a:extLst>
          </p:cNvPr>
          <p:cNvSpPr>
            <a:spLocks noGrp="1" noChangeArrowheads="1"/>
          </p:cNvSpPr>
          <p:nvPr>
            <p:ph type="title" idx="4294967295"/>
          </p:nvPr>
        </p:nvSpPr>
        <p:spPr>
          <a:xfrm>
            <a:off x="233363" y="53975"/>
            <a:ext cx="7735887" cy="549275"/>
          </a:xfrm>
        </p:spPr>
        <p:txBody>
          <a:bodyPr/>
          <a:lstStyle/>
          <a:p>
            <a:r>
              <a:rPr lang="en-GB" altLang="en-US" dirty="0"/>
              <a:t>Light can be reflected</a:t>
            </a:r>
          </a:p>
        </p:txBody>
      </p:sp>
      <p:sp>
        <p:nvSpPr>
          <p:cNvPr id="11272" name="Text Box 42">
            <a:extLst>
              <a:ext uri="{FF2B5EF4-FFF2-40B4-BE49-F238E27FC236}">
                <a16:creationId xmlns:a16="http://schemas.microsoft.com/office/drawing/2014/main" id="{06CE6897-216C-41B2-B9DB-8E4A77EBC722}"/>
              </a:ext>
            </a:extLst>
          </p:cNvPr>
          <p:cNvSpPr txBox="1">
            <a:spLocks noChangeArrowheads="1"/>
          </p:cNvSpPr>
          <p:nvPr/>
        </p:nvSpPr>
        <p:spPr bwMode="auto">
          <a:xfrm>
            <a:off x="379203" y="800100"/>
            <a:ext cx="833728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Font typeface="Wingdings" panose="05000000000000000000" pitchFamily="2" charset="2"/>
              <a:buNone/>
            </a:pPr>
            <a:r>
              <a:rPr lang="en-GB" altLang="en-US" dirty="0">
                <a:solidFill>
                  <a:srgbClr val="010066"/>
                </a:solidFill>
                <a:sym typeface="Wingdings" panose="05000000000000000000" pitchFamily="2" charset="2"/>
              </a:rPr>
              <a:t>When a smooth ball collides </a:t>
            </a:r>
            <a:r>
              <a:rPr lang="en-GB" altLang="en-US" b="1" dirty="0">
                <a:solidFill>
                  <a:srgbClr val="286DA6"/>
                </a:solidFill>
                <a:sym typeface="Wingdings" panose="05000000000000000000" pitchFamily="2" charset="2"/>
              </a:rPr>
              <a:t>elastically</a:t>
            </a:r>
            <a:r>
              <a:rPr lang="en-GB" altLang="en-US" dirty="0">
                <a:solidFill>
                  <a:srgbClr val="010066"/>
                </a:solidFill>
                <a:sym typeface="Wingdings" panose="05000000000000000000" pitchFamily="2" charset="2"/>
              </a:rPr>
              <a:t> with a frictionless surface, it bounces at an angle equal to the incident angle.</a:t>
            </a:r>
          </a:p>
        </p:txBody>
      </p:sp>
      <p:sp>
        <p:nvSpPr>
          <p:cNvPr id="25" name="Text Box 20">
            <a:extLst>
              <a:ext uri="{FF2B5EF4-FFF2-40B4-BE49-F238E27FC236}">
                <a16:creationId xmlns:a16="http://schemas.microsoft.com/office/drawing/2014/main" id="{AF487A8D-5010-401F-B9CF-04406472D207}"/>
              </a:ext>
            </a:extLst>
          </p:cNvPr>
          <p:cNvSpPr txBox="1">
            <a:spLocks noChangeArrowheads="1"/>
          </p:cNvSpPr>
          <p:nvPr/>
        </p:nvSpPr>
        <p:spPr bwMode="auto">
          <a:xfrm flipH="1">
            <a:off x="1512928" y="2303159"/>
            <a:ext cx="164658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000" b="1" dirty="0">
                <a:solidFill>
                  <a:srgbClr val="010066"/>
                </a:solidFill>
              </a:rPr>
              <a:t>incident ray</a:t>
            </a:r>
          </a:p>
        </p:txBody>
      </p:sp>
      <p:sp>
        <p:nvSpPr>
          <p:cNvPr id="30" name="Line 9">
            <a:extLst>
              <a:ext uri="{FF2B5EF4-FFF2-40B4-BE49-F238E27FC236}">
                <a16:creationId xmlns:a16="http://schemas.microsoft.com/office/drawing/2014/main" id="{59C7E84C-1FFA-4D9B-BAF9-06B1B9B397C7}"/>
              </a:ext>
            </a:extLst>
          </p:cNvPr>
          <p:cNvSpPr>
            <a:spLocks noChangeShapeType="1"/>
          </p:cNvSpPr>
          <p:nvPr/>
        </p:nvSpPr>
        <p:spPr bwMode="auto">
          <a:xfrm rot="16200000" flipH="1">
            <a:off x="2917181" y="1997032"/>
            <a:ext cx="749290" cy="681563"/>
          </a:xfrm>
          <a:prstGeom prst="line">
            <a:avLst/>
          </a:prstGeom>
          <a:noFill/>
          <a:ln w="57150">
            <a:solidFill>
              <a:srgbClr val="FFCC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32" name="Line 11">
            <a:extLst>
              <a:ext uri="{FF2B5EF4-FFF2-40B4-BE49-F238E27FC236}">
                <a16:creationId xmlns:a16="http://schemas.microsoft.com/office/drawing/2014/main" id="{47DBF988-BFB0-4529-895A-1CD63D2561CC}"/>
              </a:ext>
            </a:extLst>
          </p:cNvPr>
          <p:cNvSpPr>
            <a:spLocks noChangeShapeType="1"/>
          </p:cNvSpPr>
          <p:nvPr/>
        </p:nvSpPr>
        <p:spPr bwMode="auto">
          <a:xfrm rot="16200000" flipH="1">
            <a:off x="3572728" y="2718614"/>
            <a:ext cx="829224" cy="753398"/>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2">
            <a:extLst>
              <a:ext uri="{FF2B5EF4-FFF2-40B4-BE49-F238E27FC236}">
                <a16:creationId xmlns:a16="http://schemas.microsoft.com/office/drawing/2014/main" id="{97F68DC8-BF1B-4B29-91F4-CA9AD15F7D17}"/>
              </a:ext>
            </a:extLst>
          </p:cNvPr>
          <p:cNvSpPr>
            <a:spLocks noChangeShapeType="1"/>
          </p:cNvSpPr>
          <p:nvPr/>
        </p:nvSpPr>
        <p:spPr bwMode="auto">
          <a:xfrm rot="-5400000">
            <a:off x="5071460" y="1991234"/>
            <a:ext cx="734243" cy="667135"/>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0">
            <a:extLst>
              <a:ext uri="{FF2B5EF4-FFF2-40B4-BE49-F238E27FC236}">
                <a16:creationId xmlns:a16="http://schemas.microsoft.com/office/drawing/2014/main" id="{6D3CCF8F-C702-4F4B-9452-34206EC417C3}"/>
              </a:ext>
            </a:extLst>
          </p:cNvPr>
          <p:cNvSpPr>
            <a:spLocks noChangeShapeType="1"/>
          </p:cNvSpPr>
          <p:nvPr/>
        </p:nvSpPr>
        <p:spPr bwMode="auto">
          <a:xfrm rot="-5400000">
            <a:off x="4326400" y="2705259"/>
            <a:ext cx="842305" cy="767026"/>
          </a:xfrm>
          <a:prstGeom prst="line">
            <a:avLst/>
          </a:prstGeom>
          <a:noFill/>
          <a:ln w="57150">
            <a:solidFill>
              <a:srgbClr val="FFCC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1317" name="Arc 53">
            <a:extLst>
              <a:ext uri="{FF2B5EF4-FFF2-40B4-BE49-F238E27FC236}">
                <a16:creationId xmlns:a16="http://schemas.microsoft.com/office/drawing/2014/main" id="{F0F5993C-F8B2-4FC4-9979-DC4A6255FC48}"/>
              </a:ext>
            </a:extLst>
          </p:cNvPr>
          <p:cNvSpPr>
            <a:spLocks/>
          </p:cNvSpPr>
          <p:nvPr/>
        </p:nvSpPr>
        <p:spPr bwMode="auto">
          <a:xfrm flipH="1">
            <a:off x="4008438" y="2851112"/>
            <a:ext cx="360362" cy="282575"/>
          </a:xfrm>
          <a:custGeom>
            <a:avLst/>
            <a:gdLst>
              <a:gd name="T0" fmla="*/ 0 w 21600"/>
              <a:gd name="T1" fmla="*/ 0 h 21600"/>
              <a:gd name="T2" fmla="*/ 6012073 w 21600"/>
              <a:gd name="T3" fmla="*/ 3696696 h 21600"/>
              <a:gd name="T4" fmla="*/ 0 w 21600"/>
              <a:gd name="T5" fmla="*/ 369669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30">
            <a:extLst>
              <a:ext uri="{FF2B5EF4-FFF2-40B4-BE49-F238E27FC236}">
                <a16:creationId xmlns:a16="http://schemas.microsoft.com/office/drawing/2014/main" id="{543C6B5D-5AC8-4ED8-9FF3-46D6B563235A}"/>
              </a:ext>
            </a:extLst>
          </p:cNvPr>
          <p:cNvSpPr txBox="1">
            <a:spLocks noChangeArrowheads="1"/>
          </p:cNvSpPr>
          <p:nvPr/>
        </p:nvSpPr>
        <p:spPr bwMode="auto">
          <a:xfrm>
            <a:off x="3900488" y="2346287"/>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10066"/>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a:solidFill>
                  <a:srgbClr val="010066"/>
                </a:solidFill>
              </a:rPr>
              <a:t>i</a:t>
            </a:r>
          </a:p>
        </p:txBody>
      </p:sp>
      <p:sp>
        <p:nvSpPr>
          <p:cNvPr id="11316" name="Arc 52">
            <a:extLst>
              <a:ext uri="{FF2B5EF4-FFF2-40B4-BE49-F238E27FC236}">
                <a16:creationId xmlns:a16="http://schemas.microsoft.com/office/drawing/2014/main" id="{8CBB825C-9EB3-469C-9D0D-05253BD1A57F}"/>
              </a:ext>
            </a:extLst>
          </p:cNvPr>
          <p:cNvSpPr>
            <a:spLocks/>
          </p:cNvSpPr>
          <p:nvPr/>
        </p:nvSpPr>
        <p:spPr bwMode="auto">
          <a:xfrm>
            <a:off x="4368800" y="2851112"/>
            <a:ext cx="360363" cy="282575"/>
          </a:xfrm>
          <a:custGeom>
            <a:avLst/>
            <a:gdLst>
              <a:gd name="T0" fmla="*/ 0 w 21600"/>
              <a:gd name="T1" fmla="*/ 0 h 21600"/>
              <a:gd name="T2" fmla="*/ 6012106 w 21600"/>
              <a:gd name="T3" fmla="*/ 3696696 h 21600"/>
              <a:gd name="T4" fmla="*/ 0 w 21600"/>
              <a:gd name="T5" fmla="*/ 369669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31">
            <a:extLst>
              <a:ext uri="{FF2B5EF4-FFF2-40B4-BE49-F238E27FC236}">
                <a16:creationId xmlns:a16="http://schemas.microsoft.com/office/drawing/2014/main" id="{8CC83628-DEE7-4C37-8B3C-960CF7029A97}"/>
              </a:ext>
            </a:extLst>
          </p:cNvPr>
          <p:cNvSpPr txBox="1">
            <a:spLocks noChangeArrowheads="1"/>
          </p:cNvSpPr>
          <p:nvPr/>
        </p:nvSpPr>
        <p:spPr bwMode="auto">
          <a:xfrm>
            <a:off x="4554538" y="2309775"/>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dirty="0">
                <a:solidFill>
                  <a:srgbClr val="010066"/>
                </a:solidFill>
              </a:rPr>
              <a:t>r</a:t>
            </a:r>
          </a:p>
        </p:txBody>
      </p:sp>
      <p:sp>
        <p:nvSpPr>
          <p:cNvPr id="11268" name="TextBox 40">
            <a:extLst>
              <a:ext uri="{FF2B5EF4-FFF2-40B4-BE49-F238E27FC236}">
                <a16:creationId xmlns:a16="http://schemas.microsoft.com/office/drawing/2014/main" id="{B9C4B91A-41D5-4971-96CE-6D60A8D6DCF2}"/>
              </a:ext>
            </a:extLst>
          </p:cNvPr>
          <p:cNvSpPr txBox="1">
            <a:spLocks noChangeArrowheads="1"/>
          </p:cNvSpPr>
          <p:nvPr/>
        </p:nvSpPr>
        <p:spPr bwMode="auto">
          <a:xfrm>
            <a:off x="3862388" y="1639106"/>
            <a:ext cx="1030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000" b="1" dirty="0">
                <a:solidFill>
                  <a:srgbClr val="286DA6"/>
                </a:solidFill>
              </a:rPr>
              <a:t>normal</a:t>
            </a:r>
          </a:p>
        </p:txBody>
      </p:sp>
      <p:sp>
        <p:nvSpPr>
          <p:cNvPr id="241686" name="TextBox 41">
            <a:extLst>
              <a:ext uri="{FF2B5EF4-FFF2-40B4-BE49-F238E27FC236}">
                <a16:creationId xmlns:a16="http://schemas.microsoft.com/office/drawing/2014/main" id="{43DB3F46-F192-48D2-81DA-7FABCB25AB6D}"/>
              </a:ext>
            </a:extLst>
          </p:cNvPr>
          <p:cNvSpPr txBox="1">
            <a:spLocks noChangeArrowheads="1"/>
          </p:cNvSpPr>
          <p:nvPr/>
        </p:nvSpPr>
        <p:spPr bwMode="auto">
          <a:xfrm>
            <a:off x="5954713" y="3403562"/>
            <a:ext cx="166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sz="2000" b="1" dirty="0">
                <a:solidFill>
                  <a:schemeClr val="bg2"/>
                </a:solidFill>
              </a:rPr>
              <a:t>plane mirror</a:t>
            </a:r>
          </a:p>
        </p:txBody>
      </p:sp>
      <p:sp>
        <p:nvSpPr>
          <p:cNvPr id="29" name="Line 8">
            <a:extLst>
              <a:ext uri="{FF2B5EF4-FFF2-40B4-BE49-F238E27FC236}">
                <a16:creationId xmlns:a16="http://schemas.microsoft.com/office/drawing/2014/main" id="{9A86BFC0-5C25-4D08-B499-2B2C859790D4}"/>
              </a:ext>
            </a:extLst>
          </p:cNvPr>
          <p:cNvSpPr>
            <a:spLocks noChangeShapeType="1"/>
          </p:cNvSpPr>
          <p:nvPr/>
        </p:nvSpPr>
        <p:spPr bwMode="auto">
          <a:xfrm rot="-5400000">
            <a:off x="3654105" y="2799992"/>
            <a:ext cx="1419865" cy="0"/>
          </a:xfrm>
          <a:prstGeom prst="line">
            <a:avLst/>
          </a:prstGeom>
          <a:noFill/>
          <a:ln w="38100">
            <a:solidFill>
              <a:srgbClr val="286DA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Rectangle 38">
            <a:extLst>
              <a:ext uri="{FF2B5EF4-FFF2-40B4-BE49-F238E27FC236}">
                <a16:creationId xmlns:a16="http://schemas.microsoft.com/office/drawing/2014/main" id="{76063711-6105-49AD-B184-214F956F7077}"/>
              </a:ext>
            </a:extLst>
          </p:cNvPr>
          <p:cNvSpPr>
            <a:spLocks noChangeArrowheads="1"/>
          </p:cNvSpPr>
          <p:nvPr/>
        </p:nvSpPr>
        <p:spPr bwMode="auto">
          <a:xfrm>
            <a:off x="4114800" y="3281325"/>
            <a:ext cx="252413" cy="252412"/>
          </a:xfrm>
          <a:prstGeom prst="rect">
            <a:avLst/>
          </a:prstGeom>
          <a:noFill/>
          <a:ln w="38100" algn="ctr">
            <a:solidFill>
              <a:srgbClr val="286D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endParaRPr lang="en-US" altLang="en-US" sz="1800">
              <a:solidFill>
                <a:srgbClr val="000000"/>
              </a:solidFill>
            </a:endParaRPr>
          </a:p>
        </p:txBody>
      </p:sp>
      <p:sp>
        <p:nvSpPr>
          <p:cNvPr id="241690" name="Line 27">
            <a:extLst>
              <a:ext uri="{FF2B5EF4-FFF2-40B4-BE49-F238E27FC236}">
                <a16:creationId xmlns:a16="http://schemas.microsoft.com/office/drawing/2014/main" id="{0AA2BBF0-A036-4C3E-BC45-84A3E807EE31}"/>
              </a:ext>
            </a:extLst>
          </p:cNvPr>
          <p:cNvSpPr>
            <a:spLocks noChangeShapeType="1"/>
          </p:cNvSpPr>
          <p:nvPr/>
        </p:nvSpPr>
        <p:spPr bwMode="auto">
          <a:xfrm>
            <a:off x="3144838" y="3533737"/>
            <a:ext cx="2663825"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1" name="Line 41">
            <a:extLst>
              <a:ext uri="{FF2B5EF4-FFF2-40B4-BE49-F238E27FC236}">
                <a16:creationId xmlns:a16="http://schemas.microsoft.com/office/drawing/2014/main" id="{2DB79DE1-FDA2-441D-8EE3-2547E91A132A}"/>
              </a:ext>
            </a:extLst>
          </p:cNvPr>
          <p:cNvSpPr>
            <a:spLocks noChangeShapeType="1"/>
          </p:cNvSpPr>
          <p:nvPr/>
        </p:nvSpPr>
        <p:spPr bwMode="auto">
          <a:xfrm flipH="1">
            <a:off x="3144838" y="3535325"/>
            <a:ext cx="179387"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2" name="Line 42">
            <a:extLst>
              <a:ext uri="{FF2B5EF4-FFF2-40B4-BE49-F238E27FC236}">
                <a16:creationId xmlns:a16="http://schemas.microsoft.com/office/drawing/2014/main" id="{44B973AA-F0D1-4D19-BE99-3D6BE8318EFB}"/>
              </a:ext>
            </a:extLst>
          </p:cNvPr>
          <p:cNvSpPr>
            <a:spLocks noChangeShapeType="1"/>
          </p:cNvSpPr>
          <p:nvPr/>
        </p:nvSpPr>
        <p:spPr bwMode="auto">
          <a:xfrm flipH="1">
            <a:off x="3397250" y="3535325"/>
            <a:ext cx="179388"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3" name="Line 43">
            <a:extLst>
              <a:ext uri="{FF2B5EF4-FFF2-40B4-BE49-F238E27FC236}">
                <a16:creationId xmlns:a16="http://schemas.microsoft.com/office/drawing/2014/main" id="{6DB820B9-0081-4B43-B343-60D48613087A}"/>
              </a:ext>
            </a:extLst>
          </p:cNvPr>
          <p:cNvSpPr>
            <a:spLocks noChangeShapeType="1"/>
          </p:cNvSpPr>
          <p:nvPr/>
        </p:nvSpPr>
        <p:spPr bwMode="auto">
          <a:xfrm flipH="1">
            <a:off x="3649663" y="3535325"/>
            <a:ext cx="179387"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4" name="Line 44">
            <a:extLst>
              <a:ext uri="{FF2B5EF4-FFF2-40B4-BE49-F238E27FC236}">
                <a16:creationId xmlns:a16="http://schemas.microsoft.com/office/drawing/2014/main" id="{52DD54BB-10C5-4574-824A-C4ED044BF077}"/>
              </a:ext>
            </a:extLst>
          </p:cNvPr>
          <p:cNvSpPr>
            <a:spLocks noChangeShapeType="1"/>
          </p:cNvSpPr>
          <p:nvPr/>
        </p:nvSpPr>
        <p:spPr bwMode="auto">
          <a:xfrm flipH="1">
            <a:off x="3937000" y="3535325"/>
            <a:ext cx="179388"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5" name="Line 45">
            <a:extLst>
              <a:ext uri="{FF2B5EF4-FFF2-40B4-BE49-F238E27FC236}">
                <a16:creationId xmlns:a16="http://schemas.microsoft.com/office/drawing/2014/main" id="{ACF193CC-6752-4509-AF52-5ADBB91B4B80}"/>
              </a:ext>
            </a:extLst>
          </p:cNvPr>
          <p:cNvSpPr>
            <a:spLocks noChangeShapeType="1"/>
          </p:cNvSpPr>
          <p:nvPr/>
        </p:nvSpPr>
        <p:spPr bwMode="auto">
          <a:xfrm flipH="1">
            <a:off x="4225925" y="3535325"/>
            <a:ext cx="179388"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6" name="Line 46">
            <a:extLst>
              <a:ext uri="{FF2B5EF4-FFF2-40B4-BE49-F238E27FC236}">
                <a16:creationId xmlns:a16="http://schemas.microsoft.com/office/drawing/2014/main" id="{6DC90971-69A5-4B82-A624-15B4BAE0C7B1}"/>
              </a:ext>
            </a:extLst>
          </p:cNvPr>
          <p:cNvSpPr>
            <a:spLocks noChangeShapeType="1"/>
          </p:cNvSpPr>
          <p:nvPr/>
        </p:nvSpPr>
        <p:spPr bwMode="auto">
          <a:xfrm flipH="1">
            <a:off x="4476750" y="3535325"/>
            <a:ext cx="179388"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7" name="Line 47">
            <a:extLst>
              <a:ext uri="{FF2B5EF4-FFF2-40B4-BE49-F238E27FC236}">
                <a16:creationId xmlns:a16="http://schemas.microsoft.com/office/drawing/2014/main" id="{E39CE167-A80C-4E56-B36A-4F729C134BB2}"/>
              </a:ext>
            </a:extLst>
          </p:cNvPr>
          <p:cNvSpPr>
            <a:spLocks noChangeShapeType="1"/>
          </p:cNvSpPr>
          <p:nvPr/>
        </p:nvSpPr>
        <p:spPr bwMode="auto">
          <a:xfrm flipH="1">
            <a:off x="4764088" y="3535325"/>
            <a:ext cx="179387"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8" name="Line 48">
            <a:extLst>
              <a:ext uri="{FF2B5EF4-FFF2-40B4-BE49-F238E27FC236}">
                <a16:creationId xmlns:a16="http://schemas.microsoft.com/office/drawing/2014/main" id="{09454FEC-8BE4-4214-89F5-D44EAF354211}"/>
              </a:ext>
            </a:extLst>
          </p:cNvPr>
          <p:cNvSpPr>
            <a:spLocks noChangeShapeType="1"/>
          </p:cNvSpPr>
          <p:nvPr/>
        </p:nvSpPr>
        <p:spPr bwMode="auto">
          <a:xfrm flipH="1">
            <a:off x="5053013" y="3535325"/>
            <a:ext cx="179387"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699" name="Line 49">
            <a:extLst>
              <a:ext uri="{FF2B5EF4-FFF2-40B4-BE49-F238E27FC236}">
                <a16:creationId xmlns:a16="http://schemas.microsoft.com/office/drawing/2014/main" id="{79A49959-0102-4C05-821C-8635DA138639}"/>
              </a:ext>
            </a:extLst>
          </p:cNvPr>
          <p:cNvSpPr>
            <a:spLocks noChangeShapeType="1"/>
          </p:cNvSpPr>
          <p:nvPr/>
        </p:nvSpPr>
        <p:spPr bwMode="auto">
          <a:xfrm flipH="1">
            <a:off x="5340350" y="3535325"/>
            <a:ext cx="179388"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00" name="Line 50">
            <a:extLst>
              <a:ext uri="{FF2B5EF4-FFF2-40B4-BE49-F238E27FC236}">
                <a16:creationId xmlns:a16="http://schemas.microsoft.com/office/drawing/2014/main" id="{D4955C9C-8617-40F8-949D-B694AB89AF63}"/>
              </a:ext>
            </a:extLst>
          </p:cNvPr>
          <p:cNvSpPr>
            <a:spLocks noChangeShapeType="1"/>
          </p:cNvSpPr>
          <p:nvPr/>
        </p:nvSpPr>
        <p:spPr bwMode="auto">
          <a:xfrm flipH="1">
            <a:off x="5592763" y="3535325"/>
            <a:ext cx="179387" cy="179387"/>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0" name="Text Box 26">
            <a:extLst>
              <a:ext uri="{FF2B5EF4-FFF2-40B4-BE49-F238E27FC236}">
                <a16:creationId xmlns:a16="http://schemas.microsoft.com/office/drawing/2014/main" id="{EC22E796-70AE-4BC0-B0F7-8AFEFDD67E77}"/>
              </a:ext>
            </a:extLst>
          </p:cNvPr>
          <p:cNvSpPr txBox="1">
            <a:spLocks noChangeArrowheads="1"/>
          </p:cNvSpPr>
          <p:nvPr/>
        </p:nvSpPr>
        <p:spPr bwMode="auto">
          <a:xfrm>
            <a:off x="5673663" y="2894162"/>
            <a:ext cx="235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000" b="1" dirty="0">
                <a:solidFill>
                  <a:srgbClr val="010066"/>
                </a:solidFill>
              </a:rPr>
              <a:t>point of incidence</a:t>
            </a:r>
          </a:p>
        </p:txBody>
      </p:sp>
      <p:sp>
        <p:nvSpPr>
          <p:cNvPr id="11319" name="Line 55">
            <a:extLst>
              <a:ext uri="{FF2B5EF4-FFF2-40B4-BE49-F238E27FC236}">
                <a16:creationId xmlns:a16="http://schemas.microsoft.com/office/drawing/2014/main" id="{4DB3A8F4-C45D-42D3-B84D-68BAE05BA7C9}"/>
              </a:ext>
            </a:extLst>
          </p:cNvPr>
          <p:cNvSpPr>
            <a:spLocks noChangeShapeType="1"/>
          </p:cNvSpPr>
          <p:nvPr/>
        </p:nvSpPr>
        <p:spPr bwMode="auto">
          <a:xfrm flipH="1">
            <a:off x="4497388" y="3182900"/>
            <a:ext cx="1152525" cy="280987"/>
          </a:xfrm>
          <a:prstGeom prst="line">
            <a:avLst/>
          </a:prstGeom>
          <a:noFill/>
          <a:ln w="38100">
            <a:solidFill>
              <a:srgbClr val="01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708" name="Rectangle 44">
            <a:extLst>
              <a:ext uri="{FF2B5EF4-FFF2-40B4-BE49-F238E27FC236}">
                <a16:creationId xmlns:a16="http://schemas.microsoft.com/office/drawing/2014/main" id="{81F1CF56-FDF4-4072-81C4-D01B57311AC6}"/>
              </a:ext>
            </a:extLst>
          </p:cNvPr>
          <p:cNvSpPr>
            <a:spLocks noChangeArrowheads="1"/>
          </p:cNvSpPr>
          <p:nvPr/>
        </p:nvSpPr>
        <p:spPr bwMode="auto">
          <a:xfrm>
            <a:off x="2022744" y="5763710"/>
            <a:ext cx="5138077" cy="830997"/>
          </a:xfrm>
          <a:prstGeom prst="rect">
            <a:avLst/>
          </a:prstGeom>
          <a:solidFill>
            <a:srgbClr val="BEDAF0"/>
          </a:solidFill>
          <a:ln>
            <a:noFill/>
          </a:ln>
          <a:effectLst/>
          <a:extLst/>
        </p:spPr>
        <p:txBody>
          <a:bodyPr wrap="square">
            <a:spAutoFit/>
          </a:bodyPr>
          <a:lstStyle/>
          <a:p>
            <a:pPr algn="ctr" eaLnBrk="1" hangingPunct="1">
              <a:spcBef>
                <a:spcPct val="50000"/>
              </a:spcBef>
            </a:pPr>
            <a:r>
              <a:rPr lang="en-GB" altLang="en-US" dirty="0">
                <a:solidFill>
                  <a:srgbClr val="010066"/>
                </a:solidFill>
                <a:sym typeface="Wingdings" panose="05000000000000000000" pitchFamily="2" charset="2"/>
              </a:rPr>
              <a:t>Could the reflection of light also be explained by a wave model of light?</a:t>
            </a:r>
          </a:p>
        </p:txBody>
      </p:sp>
      <p:pic>
        <p:nvPicPr>
          <p:cNvPr id="36" name="Picture 35">
            <a:extLst>
              <a:ext uri="{FF2B5EF4-FFF2-40B4-BE49-F238E27FC236}">
                <a16:creationId xmlns:a16="http://schemas.microsoft.com/office/drawing/2014/main" id="{F7CAE681-81AC-423D-93F5-29C2F1F89E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7" name="Picture 36" descr="notes_icon">
            <a:extLst>
              <a:ext uri="{FF2B5EF4-FFF2-40B4-BE49-F238E27FC236}">
                <a16:creationId xmlns:a16="http://schemas.microsoft.com/office/drawing/2014/main" id="{C19B9C1C-87A0-4896-B9EF-9F7BB3AA076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38" name="Text Box 39">
            <a:extLst>
              <a:ext uri="{FF2B5EF4-FFF2-40B4-BE49-F238E27FC236}">
                <a16:creationId xmlns:a16="http://schemas.microsoft.com/office/drawing/2014/main" id="{69047F0B-3739-4D4B-9AF4-E14B5C14D993}"/>
              </a:ext>
            </a:extLst>
          </p:cNvPr>
          <p:cNvSpPr txBox="1">
            <a:spLocks noChangeArrowheads="1"/>
          </p:cNvSpPr>
          <p:nvPr/>
        </p:nvSpPr>
        <p:spPr bwMode="auto">
          <a:xfrm>
            <a:off x="390316" y="4439181"/>
            <a:ext cx="82375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a:t>
            </a:r>
            <a:r>
              <a:rPr lang="en-GB" altLang="en-US" dirty="0">
                <a:solidFill>
                  <a:srgbClr val="010066"/>
                </a:solidFill>
                <a:sym typeface="Wingdings" panose="05000000000000000000" pitchFamily="2" charset="2"/>
              </a:rPr>
              <a:t>he angle of reflection (r) is always exactly equal to the angle of incidence (</a:t>
            </a:r>
            <a:r>
              <a:rPr lang="en-GB" altLang="en-US" dirty="0" err="1">
                <a:solidFill>
                  <a:srgbClr val="010066"/>
                </a:solidFill>
                <a:sym typeface="Wingdings" panose="05000000000000000000" pitchFamily="2" charset="2"/>
              </a:rPr>
              <a:t>i</a:t>
            </a:r>
            <a:r>
              <a:rPr lang="en-GB" altLang="en-US" dirty="0">
                <a:solidFill>
                  <a:srgbClr val="010066"/>
                </a:solidFill>
                <a:sym typeface="Wingdings" panose="05000000000000000000" pitchFamily="2" charset="2"/>
              </a:rPr>
              <a:t>). Light behaves like a smooth sphere colliding elastically with a surface.</a:t>
            </a:r>
            <a:endParaRPr lang="en-GB" altLang="en-US" dirty="0">
              <a:sym typeface="Wingdings" panose="05000000000000000000" pitchFamily="2" charset="2"/>
            </a:endParaRPr>
          </a:p>
        </p:txBody>
      </p:sp>
      <p:pic>
        <p:nvPicPr>
          <p:cNvPr id="39" name="Picture 9">
            <a:extLst>
              <a:ext uri="{FF2B5EF4-FFF2-40B4-BE49-F238E27FC236}">
                <a16:creationId xmlns:a16="http://schemas.microsoft.com/office/drawing/2014/main" id="{F6492CE9-8AB9-4245-A069-AF82A0B315E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48078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6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6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6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16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16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16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16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16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16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1700"/>
                                        </p:tgtEl>
                                        <p:attrNameLst>
                                          <p:attrName>style.visibility</p:attrName>
                                        </p:attrNameLst>
                                      </p:cBhvr>
                                      <p:to>
                                        <p:strVal val="visible"/>
                                      </p:to>
                                    </p:set>
                                  </p:childTnLst>
                                </p:cTn>
                              </p:par>
                            </p:childTnLst>
                          </p:cTn>
                        </p:par>
                        <p:par>
                          <p:cTn id="27" fill="hold" nodeType="afterGroup">
                            <p:stCondLst>
                              <p:cond delay="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nodeType="afterGroup">
                            <p:stCondLst>
                              <p:cond delay="1000"/>
                            </p:stCondLst>
                            <p:childTnLst>
                              <p:par>
                                <p:cTn id="36" presetID="2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nodeType="afterGroup">
                            <p:stCondLst>
                              <p:cond delay="1500"/>
                            </p:stCondLst>
                            <p:childTnLst>
                              <p:par>
                                <p:cTn id="40" presetID="22" presetClass="entr" presetSubtype="8"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par>
                          <p:cTn id="43" fill="hold" nodeType="afterGroup">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1130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26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131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1290"/>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41671"/>
                                        </p:tgtEl>
                                        <p:attrNameLst>
                                          <p:attrName>style.visibility</p:attrName>
                                        </p:attrNameLst>
                                      </p:cBhvr>
                                      <p:to>
                                        <p:strVal val="visible"/>
                                      </p:to>
                                    </p:set>
                                  </p:childTnLst>
                                </p:cTn>
                              </p:par>
                            </p:childTnLst>
                          </p:cTn>
                        </p:par>
                        <p:par>
                          <p:cTn id="58" fill="hold" nodeType="afterGroup">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168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3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3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1708"/>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1" grpId="0"/>
      <p:bldP spid="24" grpId="0"/>
      <p:bldP spid="25" grpId="0"/>
      <p:bldP spid="34" grpId="0"/>
      <p:bldP spid="35" grpId="0"/>
      <p:bldP spid="11268" grpId="0"/>
      <p:bldP spid="241686" grpId="0"/>
      <p:bldP spid="11302" grpId="0" animBg="1"/>
      <p:bldP spid="11290" grpId="0"/>
      <p:bldP spid="241708"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 11.jpg">
            <a:extLst>
              <a:ext uri="{FF2B5EF4-FFF2-40B4-BE49-F238E27FC236}">
                <a16:creationId xmlns:a16="http://schemas.microsoft.com/office/drawing/2014/main" id="{E94ED232-0DB3-472B-869E-B2957D0C83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6119" y="2936636"/>
            <a:ext cx="2915681" cy="343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5" y="806803"/>
            <a:ext cx="81010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A ray of light changes direction when it changes </a:t>
            </a:r>
            <a:r>
              <a:rPr lang="en-GB" altLang="en-US" b="1" dirty="0">
                <a:solidFill>
                  <a:srgbClr val="286DA6"/>
                </a:solidFill>
              </a:rPr>
              <a:t>medium</a:t>
            </a:r>
            <a:r>
              <a:rPr lang="en-GB" altLang="en-US" dirty="0"/>
              <a:t> (for example, when it moves from air to water or glass). </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5" y="1923069"/>
            <a:ext cx="81010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This change of direction, called </a:t>
            </a:r>
            <a:r>
              <a:rPr lang="en-GB" altLang="en-US" b="1" dirty="0">
                <a:solidFill>
                  <a:srgbClr val="286DA6"/>
                </a:solidFill>
              </a:rPr>
              <a:t>refraction</a:t>
            </a:r>
            <a:r>
              <a:rPr lang="en-GB" altLang="en-US" dirty="0"/>
              <a:t>, is due to the change in the speed of light as it changes medium.</a:t>
            </a:r>
            <a:endParaRPr lang="en-US" altLang="en-US" dirty="0"/>
          </a:p>
        </p:txBody>
      </p:sp>
      <p:sp>
        <p:nvSpPr>
          <p:cNvPr id="1065988" name="TextBox 4">
            <a:extLst>
              <a:ext uri="{FF2B5EF4-FFF2-40B4-BE49-F238E27FC236}">
                <a16:creationId xmlns:a16="http://schemas.microsoft.com/office/drawing/2014/main" id="{4E449BD4-B1F0-4453-9A0E-FA65C8DB9CAA}"/>
              </a:ext>
            </a:extLst>
          </p:cNvPr>
          <p:cNvSpPr txBox="1">
            <a:spLocks noChangeArrowheads="1"/>
          </p:cNvSpPr>
          <p:nvPr/>
        </p:nvSpPr>
        <p:spPr bwMode="auto">
          <a:xfrm>
            <a:off x="358775" y="3039335"/>
            <a:ext cx="52582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Newton explained refraction by suggesting that particles of light are attracted to matter, so </a:t>
            </a:r>
            <a:r>
              <a:rPr lang="en-GB" altLang="en-US" b="1" dirty="0"/>
              <a:t>speed up </a:t>
            </a:r>
            <a:r>
              <a:rPr lang="en-GB" altLang="en-US" dirty="0"/>
              <a:t>near the surface of a denser medium.</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Light can be refracted</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7" name="TextBox 4">
            <a:extLst>
              <a:ext uri="{FF2B5EF4-FFF2-40B4-BE49-F238E27FC236}">
                <a16:creationId xmlns:a16="http://schemas.microsoft.com/office/drawing/2014/main" id="{9E5435D4-5AA7-4DFF-9E6B-C75B7F0D6E21}"/>
              </a:ext>
            </a:extLst>
          </p:cNvPr>
          <p:cNvSpPr txBox="1">
            <a:spLocks noChangeArrowheads="1"/>
          </p:cNvSpPr>
          <p:nvPr/>
        </p:nvSpPr>
        <p:spPr bwMode="auto">
          <a:xfrm>
            <a:off x="358776" y="4894265"/>
            <a:ext cx="59945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In the wave model of light, refraction is explained by stating that light </a:t>
            </a:r>
            <a:r>
              <a:rPr lang="en-GB" altLang="en-US" b="1" dirty="0"/>
              <a:t>slows down</a:t>
            </a:r>
            <a:r>
              <a:rPr lang="en-GB" altLang="en-US" dirty="0"/>
              <a:t> when it moves into a denser medium.</a:t>
            </a:r>
            <a:endParaRPr lang="en-US" altLang="en-US" dirty="0"/>
          </a:p>
        </p:txBody>
      </p:sp>
      <p:pic>
        <p:nvPicPr>
          <p:cNvPr id="8" name="Picture 7" descr="notes_icon">
            <a:extLst>
              <a:ext uri="{FF2B5EF4-FFF2-40B4-BE49-F238E27FC236}">
                <a16:creationId xmlns:a16="http://schemas.microsoft.com/office/drawing/2014/main" id="{1DCDF997-6117-4853-A914-89EC961B603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0710B820-3619-4588-ADF9-204822F3571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88888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p:bldP spid="106598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5" y="806803"/>
            <a:ext cx="79539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When white light is passed through a prism, it is split into a spectrum of </a:t>
            </a:r>
            <a:r>
              <a:rPr lang="en-GB" altLang="en-US" dirty="0" err="1"/>
              <a:t>colors</a:t>
            </a:r>
            <a:r>
              <a:rPr lang="en-GB" altLang="en-US" dirty="0"/>
              <a:t>. This is known as </a:t>
            </a:r>
            <a:r>
              <a:rPr lang="en-GB" altLang="en-US" b="1" dirty="0">
                <a:solidFill>
                  <a:srgbClr val="286DA6"/>
                </a:solidFill>
              </a:rPr>
              <a:t>dispersion</a:t>
            </a:r>
            <a:r>
              <a:rPr lang="en-GB" altLang="en-US" dirty="0"/>
              <a:t>.</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5" y="1962465"/>
            <a:ext cx="80853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Dispersion occurs because white light is a mixture of different wavelengths, which we see as different </a:t>
            </a:r>
            <a:r>
              <a:rPr lang="en-GB" altLang="en-US" dirty="0" err="1"/>
              <a:t>colors</a:t>
            </a:r>
            <a:r>
              <a:rPr lang="en-GB" altLang="en-US" dirty="0"/>
              <a:t>. </a:t>
            </a:r>
            <a:endParaRPr lang="en-US" altLang="en-US" dirty="0"/>
          </a:p>
        </p:txBody>
      </p:sp>
      <p:sp>
        <p:nvSpPr>
          <p:cNvPr id="1065988" name="TextBox 4">
            <a:extLst>
              <a:ext uri="{FF2B5EF4-FFF2-40B4-BE49-F238E27FC236}">
                <a16:creationId xmlns:a16="http://schemas.microsoft.com/office/drawing/2014/main" id="{4E449BD4-B1F0-4453-9A0E-FA65C8DB9CAA}"/>
              </a:ext>
            </a:extLst>
          </p:cNvPr>
          <p:cNvSpPr txBox="1">
            <a:spLocks noChangeArrowheads="1"/>
          </p:cNvSpPr>
          <p:nvPr/>
        </p:nvSpPr>
        <p:spPr bwMode="auto">
          <a:xfrm>
            <a:off x="358775" y="5006807"/>
            <a:ext cx="4122913" cy="830997"/>
          </a:xfrm>
          <a:prstGeom prst="rect">
            <a:avLst/>
          </a:prstGeom>
          <a:solidFill>
            <a:srgbClr val="BEDAF0"/>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Can dispersion be explained by a particle model of light?</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Light can be dispersed</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11" descr="prism_RC3_amended2">
            <a:extLst>
              <a:ext uri="{FF2B5EF4-FFF2-40B4-BE49-F238E27FC236}">
                <a16:creationId xmlns:a16="http://schemas.microsoft.com/office/drawing/2014/main" id="{96B4167F-7C2D-4872-95A3-9D2C1C8EE5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064485">
            <a:off x="4092468" y="3366871"/>
            <a:ext cx="4554640" cy="278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otes_icon">
            <a:extLst>
              <a:ext uri="{FF2B5EF4-FFF2-40B4-BE49-F238E27FC236}">
                <a16:creationId xmlns:a16="http://schemas.microsoft.com/office/drawing/2014/main" id="{D059015F-544C-4554-82F5-59A3C005FFD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0" name="TextBox 3">
            <a:extLst>
              <a:ext uri="{FF2B5EF4-FFF2-40B4-BE49-F238E27FC236}">
                <a16:creationId xmlns:a16="http://schemas.microsoft.com/office/drawing/2014/main" id="{C771B1D5-6877-4317-8388-DB4DA2776F9C}"/>
              </a:ext>
            </a:extLst>
          </p:cNvPr>
          <p:cNvSpPr txBox="1">
            <a:spLocks noChangeArrowheads="1"/>
          </p:cNvSpPr>
          <p:nvPr/>
        </p:nvSpPr>
        <p:spPr bwMode="auto">
          <a:xfrm>
            <a:off x="358775" y="3106837"/>
            <a:ext cx="47550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These wavelengths are refracted by different amounts, so they are separated out when light passes through a prism.</a:t>
            </a:r>
            <a:endParaRPr lang="en-US" altLang="en-US" dirty="0"/>
          </a:p>
        </p:txBody>
      </p:sp>
      <p:pic>
        <p:nvPicPr>
          <p:cNvPr id="11" name="Picture 9">
            <a:extLst>
              <a:ext uri="{FF2B5EF4-FFF2-40B4-BE49-F238E27FC236}">
                <a16:creationId xmlns:a16="http://schemas.microsoft.com/office/drawing/2014/main" id="{795866AB-9DC4-486F-80CB-A2A2A58E450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60631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98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p:bldP spid="106598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404E1AE9-D187-41B0-943C-CE447AECEB95}"/>
              </a:ext>
            </a:extLst>
          </p:cNvPr>
          <p:cNvSpPr>
            <a:spLocks noGrp="1" noChangeArrowheads="1"/>
          </p:cNvSpPr>
          <p:nvPr>
            <p:ph type="title"/>
          </p:nvPr>
        </p:nvSpPr>
        <p:spPr/>
        <p:txBody>
          <a:bodyPr/>
          <a:lstStyle/>
          <a:p>
            <a:r>
              <a:rPr lang="en-GB" altLang="en-US" dirty="0"/>
              <a:t>Is light a wave?</a:t>
            </a:r>
          </a:p>
        </p:txBody>
      </p:sp>
      <p:pic>
        <p:nvPicPr>
          <p:cNvPr id="8" name="Picture 7">
            <a:extLst>
              <a:ext uri="{FF2B5EF4-FFF2-40B4-BE49-F238E27FC236}">
                <a16:creationId xmlns:a16="http://schemas.microsoft.com/office/drawing/2014/main" id="{45B56E0F-D0BC-43A8-B3E6-0DEAEB88492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88D81D9A-BBC5-4ABF-B6A4-9ECE979E987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E8B514AE-6FCD-4E98-87BE-74352DDACB1D}"/>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438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C87A102-349C-440C-8DE7-09730067B1E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8290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5" y="806803"/>
            <a:ext cx="85255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Before Young’s </a:t>
            </a:r>
            <a:r>
              <a:rPr lang="en-GB" altLang="en-US" b="1" dirty="0">
                <a:solidFill>
                  <a:srgbClr val="286DA6"/>
                </a:solidFill>
              </a:rPr>
              <a:t>double split experiment</a:t>
            </a:r>
            <a:r>
              <a:rPr lang="en-GB" altLang="en-US" dirty="0"/>
              <a:t>, most experiments with light could be explained by both waves and particles.</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6" y="1797037"/>
            <a:ext cx="485669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The pattern that Young observed could </a:t>
            </a:r>
            <a:r>
              <a:rPr lang="en-GB" altLang="en-US" b="1" dirty="0"/>
              <a:t>not</a:t>
            </a:r>
            <a:r>
              <a:rPr lang="en-GB" altLang="en-US" dirty="0"/>
              <a:t> be explained if light was made of particles. Light from each slit </a:t>
            </a:r>
            <a:r>
              <a:rPr lang="en-GB" altLang="en-US" b="1" dirty="0">
                <a:solidFill>
                  <a:srgbClr val="286DA6"/>
                </a:solidFill>
              </a:rPr>
              <a:t>diffracted</a:t>
            </a:r>
            <a:r>
              <a:rPr lang="en-GB" altLang="en-US" dirty="0"/>
              <a:t> and </a:t>
            </a:r>
            <a:r>
              <a:rPr lang="en-GB" altLang="en-US" b="1" dirty="0">
                <a:solidFill>
                  <a:srgbClr val="286DA6"/>
                </a:solidFill>
              </a:rPr>
              <a:t>interfered</a:t>
            </a:r>
            <a:r>
              <a:rPr lang="en-GB" altLang="en-US" dirty="0"/>
              <a:t> with light from the other slit. This could only happen if light is a wave.</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Light as a wave</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7" name="TextBox 4">
            <a:extLst>
              <a:ext uri="{FF2B5EF4-FFF2-40B4-BE49-F238E27FC236}">
                <a16:creationId xmlns:a16="http://schemas.microsoft.com/office/drawing/2014/main" id="{CF78D16B-C1FD-4964-81CC-CF17AFCC3FE9}"/>
              </a:ext>
            </a:extLst>
          </p:cNvPr>
          <p:cNvSpPr txBox="1">
            <a:spLocks noChangeArrowheads="1"/>
          </p:cNvSpPr>
          <p:nvPr/>
        </p:nvSpPr>
        <p:spPr bwMode="auto">
          <a:xfrm>
            <a:off x="358775" y="4264598"/>
            <a:ext cx="83562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In 1850, Léon Foucault demonstrated that light travelled </a:t>
            </a:r>
            <a:r>
              <a:rPr lang="en-GB" altLang="en-US" b="1" dirty="0"/>
              <a:t>slower</a:t>
            </a:r>
            <a:r>
              <a:rPr lang="en-GB" altLang="en-US" dirty="0"/>
              <a:t> in water than air. Newton’s corpuscular theory had predicted that light would travel faster in water.</a:t>
            </a:r>
            <a:endParaRPr lang="en-US" altLang="en-US" dirty="0"/>
          </a:p>
        </p:txBody>
      </p:sp>
      <p:pic>
        <p:nvPicPr>
          <p:cNvPr id="8" name="Picture 7" descr="notes_icon">
            <a:extLst>
              <a:ext uri="{FF2B5EF4-FFF2-40B4-BE49-F238E27FC236}">
                <a16:creationId xmlns:a16="http://schemas.microsoft.com/office/drawing/2014/main" id="{C976A49C-1C7A-4A8C-B140-EAAD9F9A88C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0" name="TextBox 4">
            <a:extLst>
              <a:ext uri="{FF2B5EF4-FFF2-40B4-BE49-F238E27FC236}">
                <a16:creationId xmlns:a16="http://schemas.microsoft.com/office/drawing/2014/main" id="{6E1EF696-C73A-4660-8707-650148BD012F}"/>
              </a:ext>
            </a:extLst>
          </p:cNvPr>
          <p:cNvSpPr txBox="1">
            <a:spLocks noChangeArrowheads="1"/>
          </p:cNvSpPr>
          <p:nvPr/>
        </p:nvSpPr>
        <p:spPr bwMode="auto">
          <a:xfrm>
            <a:off x="1399822" y="5624165"/>
            <a:ext cx="6321777" cy="830997"/>
          </a:xfrm>
          <a:prstGeom prst="rect">
            <a:avLst/>
          </a:prstGeom>
          <a:solidFill>
            <a:srgbClr val="286DA6"/>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spcBef>
                <a:spcPct val="0"/>
              </a:spcBef>
            </a:pPr>
            <a:r>
              <a:rPr lang="en-GB" altLang="en-US" b="1" dirty="0">
                <a:solidFill>
                  <a:schemeClr val="bg1"/>
                </a:solidFill>
              </a:rPr>
              <a:t>These two experiments caused scientists to accept the theory that light is a wave.</a:t>
            </a:r>
            <a:endParaRPr lang="en-US" altLang="en-US" b="1" dirty="0">
              <a:solidFill>
                <a:schemeClr val="bg1"/>
              </a:solidFill>
            </a:endParaRPr>
          </a:p>
        </p:txBody>
      </p:sp>
      <p:pic>
        <p:nvPicPr>
          <p:cNvPr id="3" name="Picture 2">
            <a:extLst>
              <a:ext uri="{FF2B5EF4-FFF2-40B4-BE49-F238E27FC236}">
                <a16:creationId xmlns:a16="http://schemas.microsoft.com/office/drawing/2014/main" id="{7942BDE7-3E67-4399-95C8-B62E491D9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3323" y="1829034"/>
            <a:ext cx="3185935" cy="2310193"/>
          </a:xfrm>
          <a:prstGeom prst="rect">
            <a:avLst/>
          </a:prstGeom>
        </p:spPr>
      </p:pic>
      <p:pic>
        <p:nvPicPr>
          <p:cNvPr id="11" name="Picture 9">
            <a:extLst>
              <a:ext uri="{FF2B5EF4-FFF2-40B4-BE49-F238E27FC236}">
                <a16:creationId xmlns:a16="http://schemas.microsoft.com/office/drawing/2014/main" id="{80C78433-D3C9-45B4-8BF4-57B15E43304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1783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p:bldP spid="7"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2_DEFAULT DESIGN" val="wDxRc6kz"/>
  <p:tag name="ARTICULATE_DESIGN_ID_5_CUSTOM DESIGN" val="AOIIpWkd"/>
  <p:tag name="ARTICULATE_DESIGN_ID_DEFAULT DESIGN" val="ph0iQkco"/>
  <p:tag name="ARTICULATE_DESIGN_ID_3_DEFAULT DESIGN" val="KC4R8YvJ"/>
  <p:tag name="ARTICULATE_DESIGN_ID_CUSTOM DESIGN" val="27iljUQL"/>
  <p:tag name="ARTICULATE_DESIGN_ID_1_CUSTOM DESIGN" val="eusD4ou5"/>
  <p:tag name="ARTICULATE_DESIGN_ID_2_CUSTOM DESIGN" val="bfDrigLD"/>
  <p:tag name="ARTICULATE_DESIGN_ID_3_CUSTOM DESIGN" val="m5aMtY1m"/>
  <p:tag name="ARTICULATE_DESIGN_ID_4_CUSTOM DESIGN" val="1DC04IRz"/>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32814</TotalTime>
  <Words>1850</Words>
  <Application>Microsoft Office PowerPoint</Application>
  <PresentationFormat>On-screen Show (4:3)</PresentationFormat>
  <Paragraphs>144</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Wingdings</vt:lpstr>
      <vt:lpstr>Arial</vt:lpstr>
      <vt:lpstr>Wingdings 2</vt:lpstr>
      <vt:lpstr>Default Design</vt:lpstr>
      <vt:lpstr>3_Default Design</vt:lpstr>
      <vt:lpstr>Light as  Waves and Particles</vt:lpstr>
      <vt:lpstr>Information</vt:lpstr>
      <vt:lpstr>What is light?</vt:lpstr>
      <vt:lpstr>Light moves in straight lines</vt:lpstr>
      <vt:lpstr>Light can be reflected</vt:lpstr>
      <vt:lpstr>Light can be refracted</vt:lpstr>
      <vt:lpstr>Light can be dispersed</vt:lpstr>
      <vt:lpstr>Is light a wave?</vt:lpstr>
      <vt:lpstr>Light as a wave</vt:lpstr>
      <vt:lpstr>Electromagnetic waves</vt:lpstr>
      <vt:lpstr>The photoelectric effect</vt:lpstr>
      <vt:lpstr>Photons</vt:lpstr>
      <vt:lpstr>Light: wave, particle or both?</vt:lpstr>
      <vt:lpstr>Wave–particle duality</vt:lpstr>
      <vt:lpstr>Changing opinions on light: summary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as Waves and Particles</dc:title>
  <dc:subject>Boardworks High School Physical Science</dc:subject>
  <dc:creator>Boardworks</dc:creator>
  <cp:lastModifiedBy>Tim Crilly</cp:lastModifiedBy>
  <cp:revision>819</cp:revision>
  <dcterms:created xsi:type="dcterms:W3CDTF">2003-09-13T07:39:42Z</dcterms:created>
  <dcterms:modified xsi:type="dcterms:W3CDTF">2019-01-31T15:30:41Z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44AD54FC-2BAB-4AFD-9E15-B5E4D18A54E0</vt:lpwstr>
  </property>
  <property fmtid="{D5CDD505-2E9C-101B-9397-08002B2CF9AE}" pid="3" name="ArticulatePath">
    <vt:lpwstr>Quantum Physics</vt:lpwstr>
  </property>
</Properties>
</file>