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activeX/activeX4.xml" ContentType="application/vnd.ms-office.activeX+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43" r:id="rId1"/>
    <p:sldMasterId id="2147485258" r:id="rId2"/>
  </p:sldMasterIdLst>
  <p:notesMasterIdLst>
    <p:notesMasterId r:id="rId24"/>
  </p:notesMasterIdLst>
  <p:handoutMasterIdLst>
    <p:handoutMasterId r:id="rId25"/>
  </p:handoutMasterIdLst>
  <p:sldIdLst>
    <p:sldId id="430" r:id="rId3"/>
    <p:sldId id="527" r:id="rId4"/>
    <p:sldId id="528" r:id="rId5"/>
    <p:sldId id="485" r:id="rId6"/>
    <p:sldId id="489" r:id="rId7"/>
    <p:sldId id="492" r:id="rId8"/>
    <p:sldId id="490" r:id="rId9"/>
    <p:sldId id="486" r:id="rId10"/>
    <p:sldId id="487" r:id="rId11"/>
    <p:sldId id="491" r:id="rId12"/>
    <p:sldId id="493" r:id="rId13"/>
    <p:sldId id="494" r:id="rId14"/>
    <p:sldId id="495" r:id="rId15"/>
    <p:sldId id="496" r:id="rId16"/>
    <p:sldId id="517" r:id="rId17"/>
    <p:sldId id="529" r:id="rId18"/>
    <p:sldId id="497" r:id="rId19"/>
    <p:sldId id="510" r:id="rId20"/>
    <p:sldId id="498" r:id="rId21"/>
    <p:sldId id="508" r:id="rId22"/>
    <p:sldId id="501" r:id="rId23"/>
  </p:sldIdLst>
  <p:sldSz cx="9144000" cy="6858000" type="screen4x3"/>
  <p:notesSz cx="6858000" cy="9296400"/>
  <p:embeddedFontLst>
    <p:embeddedFont>
      <p:font typeface="Wingdings 2" panose="05020102010507070707" pitchFamily="18" charset="2"/>
      <p:regular r:id="rId26"/>
    </p:embeddedFont>
  </p:embeddedFontLst>
  <p:custDataLst>
    <p:tags r:id="rId27"/>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76">
          <p15:clr>
            <a:srgbClr val="A4A3A4"/>
          </p15:clr>
        </p15:guide>
        <p15:guide id="3" pos="5375">
          <p15:clr>
            <a:srgbClr val="A4A3A4"/>
          </p15:clr>
        </p15:guide>
        <p15:guide id="4" pos="2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286DA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083" autoAdjust="0"/>
  </p:normalViewPr>
  <p:slideViewPr>
    <p:cSldViewPr snapToGrid="0" showGuides="1">
      <p:cViewPr>
        <p:scale>
          <a:sx n="85" d="100"/>
          <a:sy n="85" d="100"/>
        </p:scale>
        <p:origin x="618" y="162"/>
      </p:cViewPr>
      <p:guideLst>
        <p:guide orient="horz" pos="482"/>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1403BF37-5A34-4DE6-A226-581E05B7654B}"/>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2313257-7BAF-488A-8A93-B0F79BCC8D1B}" type="slidenum">
              <a:rPr lang="en-GB" altLang="en-US"/>
              <a:pPr/>
              <a:t>‹#›</a:t>
            </a:fld>
            <a:endParaRPr lang="en-GB" altLang="en-US"/>
          </a:p>
        </p:txBody>
      </p:sp>
      <p:sp>
        <p:nvSpPr>
          <p:cNvPr id="5" name="Rectangle 7">
            <a:extLst>
              <a:ext uri="{FF2B5EF4-FFF2-40B4-BE49-F238E27FC236}">
                <a16:creationId xmlns:a16="http://schemas.microsoft.com/office/drawing/2014/main" id="{FC01DF76-E06C-4EBB-A20F-DAB430BC7D6E}"/>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A1B52F0F-5DAF-4671-97B8-459909FEFC7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738549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070551E5-6DC4-4E13-A9A8-C8C4BA893DD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C7A9EEF-BDF7-489E-8FD2-A38E8E856EA6}"/>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F70EB5AC-23B9-44DA-9BC1-2A0BEBA5AB65}"/>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E5C1A80-5CCC-44DA-A8DC-DA56699B5165}" type="slidenum">
              <a:rPr lang="en-US" altLang="en-US"/>
              <a:pPr/>
              <a:t>‹#›</a:t>
            </a:fld>
            <a:endParaRPr lang="en-US" altLang="en-US"/>
          </a:p>
        </p:txBody>
      </p:sp>
      <p:sp>
        <p:nvSpPr>
          <p:cNvPr id="7" name="Rectangle 7">
            <a:extLst>
              <a:ext uri="{FF2B5EF4-FFF2-40B4-BE49-F238E27FC236}">
                <a16:creationId xmlns:a16="http://schemas.microsoft.com/office/drawing/2014/main" id="{46D01A02-963B-45A4-A262-C0667F64B7B8}"/>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311B97D2-33FE-43AF-8F1F-3DBA6DC7765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12218463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FF976D7-52B7-4722-A523-D89B3C4C58B8}"/>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4B0B14CB-294F-4894-9F55-68AA9F7E4C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C2B2CF8-04C2-429D-850D-F7087D446F0B}"/>
              </a:ext>
            </a:extLst>
          </p:cNvPr>
          <p:cNvSpPr>
            <a:spLocks noGrp="1"/>
          </p:cNvSpPr>
          <p:nvPr>
            <p:ph type="sldNum" sz="quarter" idx="10"/>
          </p:nvPr>
        </p:nvSpPr>
        <p:spPr/>
        <p:txBody>
          <a:bodyPr/>
          <a:lstStyle/>
          <a:p>
            <a:fld id="{7E5C1A80-5CCC-44DA-A8DC-DA56699B516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D088565-3C14-404A-8ED0-93101E82320B}"/>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9060689F-5AAE-4393-98F2-A4E32E6DE4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416B5F0A-85C8-4B3B-9F5A-EBD39871351F}"/>
              </a:ext>
            </a:extLst>
          </p:cNvPr>
          <p:cNvSpPr>
            <a:spLocks noGrp="1"/>
          </p:cNvSpPr>
          <p:nvPr>
            <p:ph type="sldNum" sz="quarter" idx="10"/>
          </p:nvPr>
        </p:nvSpPr>
        <p:spPr/>
        <p:txBody>
          <a:bodyPr/>
          <a:lstStyle/>
          <a:p>
            <a:fld id="{7E5C1A80-5CCC-44DA-A8DC-DA56699B516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7D4A6CB-92D5-41D4-856E-8621D50317A3}"/>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3A40A845-FE3D-48BA-94E8-88E8FBDA42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9B5C424F-C7D7-4A5C-9E25-CA775ED8C1CA}"/>
              </a:ext>
            </a:extLst>
          </p:cNvPr>
          <p:cNvSpPr>
            <a:spLocks noGrp="1"/>
          </p:cNvSpPr>
          <p:nvPr>
            <p:ph type="sldNum" sz="quarter" idx="10"/>
          </p:nvPr>
        </p:nvSpPr>
        <p:spPr/>
        <p:txBody>
          <a:bodyPr/>
          <a:lstStyle/>
          <a:p>
            <a:fld id="{7E5C1A80-5CCC-44DA-A8DC-DA56699B5165}"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7D2306A-7CD1-46AE-A5CA-F58632B99402}"/>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83B64141-7F5B-4EA9-B6C5-FF735ED95C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pPr fontAlgn="base"/>
            <a:endParaRPr lang="en-GB" altLang="en-US" sz="1200" b="1" kern="1200" dirty="0">
              <a:solidFill>
                <a:schemeClr val="tx1"/>
              </a:solidFill>
              <a:effectLst/>
              <a:latin typeface="Arial" charset="0"/>
              <a:ea typeface="+mn-ea"/>
              <a:cs typeface="+mn-cs"/>
            </a:endParaRPr>
          </a:p>
          <a:p>
            <a:pPr marL="0" marR="0" lvl="0" indent="0" algn="l" defTabSz="914400" rtl="0" eaLnBrk="1" fontAlgn="base" latinLnBrk="0" hangingPunct="1">
              <a:spcAft>
                <a:spcPct val="0"/>
              </a:spcAft>
              <a:buClrTx/>
              <a:buSzTx/>
              <a:buFont typeface="Arial" panose="020B0604020202020204" pitchFamily="34" charset="0"/>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 imagedb.com, shutterstock.com 2018</a:t>
            </a:r>
          </a:p>
        </p:txBody>
      </p:sp>
      <p:sp>
        <p:nvSpPr>
          <p:cNvPr id="2" name="Slide Number Placeholder 1">
            <a:extLst>
              <a:ext uri="{FF2B5EF4-FFF2-40B4-BE49-F238E27FC236}">
                <a16:creationId xmlns:a16="http://schemas.microsoft.com/office/drawing/2014/main" id="{660D2188-1947-47A3-98AF-1E82A10D8933}"/>
              </a:ext>
            </a:extLst>
          </p:cNvPr>
          <p:cNvSpPr>
            <a:spLocks noGrp="1"/>
          </p:cNvSpPr>
          <p:nvPr>
            <p:ph type="sldNum" sz="quarter" idx="10"/>
          </p:nvPr>
        </p:nvSpPr>
        <p:spPr/>
        <p:txBody>
          <a:bodyPr/>
          <a:lstStyle/>
          <a:p>
            <a:fld id="{7E5C1A80-5CCC-44DA-A8DC-DA56699B5165}"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7F21D16-EDBC-473A-9005-A8C313D89D24}"/>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6CBBA069-28BF-4E88-AA2F-D1A3ECA4B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3BEB88C0-2F25-40E2-B633-642106549A07}"/>
              </a:ext>
            </a:extLst>
          </p:cNvPr>
          <p:cNvSpPr>
            <a:spLocks noGrp="1"/>
          </p:cNvSpPr>
          <p:nvPr>
            <p:ph type="sldNum" sz="quarter" idx="10"/>
          </p:nvPr>
        </p:nvSpPr>
        <p:spPr/>
        <p:txBody>
          <a:bodyPr/>
          <a:lstStyle/>
          <a:p>
            <a:fld id="{7E5C1A80-5CCC-44DA-A8DC-DA56699B5165}"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C04B5C3-C011-485F-858B-1A3155765B3D}"/>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71FDA1FF-9431-44CA-AB9B-26E97FD67F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pPr marL="0" indent="0" fontAlgn="base">
              <a:buFont typeface="Arial" panose="020B0604020202020204" pitchFamily="34" charset="0"/>
              <a:buNone/>
            </a:pPr>
            <a:endParaRPr lang="en-GB" altLang="en-US" sz="1200" b="1" kern="1200" dirty="0">
              <a:solidFill>
                <a:schemeClr val="tx1"/>
              </a:solidFill>
              <a:effectLst/>
              <a:latin typeface="Arial" charset="0"/>
              <a:ea typeface="+mn-ea"/>
              <a:cs typeface="+mn-cs"/>
            </a:endParaRPr>
          </a:p>
          <a:p>
            <a:pPr marL="0" indent="0" fontAlgn="base">
              <a:buFont typeface="Arial" panose="020B0604020202020204" pitchFamily="34" charset="0"/>
              <a:buNone/>
            </a:pPr>
            <a:r>
              <a:rPr lang="en-GB" altLang="en-US" b="1" dirty="0">
                <a:latin typeface="Arial" panose="020B0604020202020204" pitchFamily="34" charset="0"/>
              </a:rPr>
              <a:t>Photo credit: </a:t>
            </a:r>
            <a:r>
              <a:rPr lang="en-GB" altLang="en-US" dirty="0">
                <a:latin typeface="Arial" panose="020B0604020202020204" pitchFamily="34" charset="0"/>
              </a:rPr>
              <a:t>© imagedb.com, shutterstock.com 2018</a:t>
            </a:r>
          </a:p>
        </p:txBody>
      </p:sp>
      <p:sp>
        <p:nvSpPr>
          <p:cNvPr id="2" name="Slide Number Placeholder 1">
            <a:extLst>
              <a:ext uri="{FF2B5EF4-FFF2-40B4-BE49-F238E27FC236}">
                <a16:creationId xmlns:a16="http://schemas.microsoft.com/office/drawing/2014/main" id="{C5779521-B6F8-48B8-8915-29D7C59F07B8}"/>
              </a:ext>
            </a:extLst>
          </p:cNvPr>
          <p:cNvSpPr>
            <a:spLocks noGrp="1"/>
          </p:cNvSpPr>
          <p:nvPr>
            <p:ph type="sldNum" sz="quarter" idx="10"/>
          </p:nvPr>
        </p:nvSpPr>
        <p:spPr/>
        <p:txBody>
          <a:bodyPr/>
          <a:lstStyle/>
          <a:p>
            <a:fld id="{7E5C1A80-5CCC-44DA-A8DC-DA56699B5165}"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Teacher notes</a:t>
            </a:r>
          </a:p>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For more information about the energy stored in gravitational fields, please refer to the </a:t>
            </a:r>
            <a:r>
              <a:rPr lang="en-GB" altLang="en-US" i="1" dirty="0">
                <a:latin typeface="Arial" panose="020B0604020202020204" pitchFamily="34" charset="0"/>
              </a:rPr>
              <a:t>Gravity </a:t>
            </a:r>
            <a:r>
              <a:rPr lang="en-GB" altLang="en-US" dirty="0">
                <a:latin typeface="Arial" panose="020B0604020202020204" pitchFamily="34" charset="0"/>
              </a:rPr>
              <a:t>presentation.</a:t>
            </a:r>
          </a:p>
          <a:p>
            <a:pPr marL="0" marR="0" lvl="0" indent="0" algn="l" defTabSz="914400" rtl="0" eaLnBrk="0" fontAlgn="base" latinLnBrk="0" hangingPunct="0">
              <a:lnSpc>
                <a:spcPct val="10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5" name="Slide Number Placeholder 4">
            <a:extLst>
              <a:ext uri="{FF2B5EF4-FFF2-40B4-BE49-F238E27FC236}">
                <a16:creationId xmlns:a16="http://schemas.microsoft.com/office/drawing/2014/main" id="{F2ED5458-1D89-4F31-BFD5-968CD7385D6B}"/>
              </a:ext>
            </a:extLst>
          </p:cNvPr>
          <p:cNvSpPr>
            <a:spLocks noGrp="1"/>
          </p:cNvSpPr>
          <p:nvPr>
            <p:ph type="sldNum" sz="quarter" idx="10"/>
          </p:nvPr>
        </p:nvSpPr>
        <p:spPr/>
        <p:txBody>
          <a:bodyPr/>
          <a:lstStyle/>
          <a:p>
            <a:fld id="{7E5C1A80-5CCC-44DA-A8DC-DA56699B5165}" type="slidenum">
              <a:rPr lang="en-US" altLang="en-US" smtClean="0"/>
              <a:pPr/>
              <a:t>15</a:t>
            </a:fld>
            <a:endParaRPr lang="en-US" altLang="en-US"/>
          </a:p>
        </p:txBody>
      </p:sp>
    </p:spTree>
    <p:extLst>
      <p:ext uri="{BB962C8B-B14F-4D97-AF65-F5344CB8AC3E}">
        <p14:creationId xmlns:p14="http://schemas.microsoft.com/office/powerpoint/2010/main" val="139606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Teacher notes</a:t>
            </a:r>
          </a:p>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For more information about work, please refer to the </a:t>
            </a:r>
            <a:r>
              <a:rPr lang="en-GB" altLang="en-US" i="1" dirty="0">
                <a:latin typeface="Arial" panose="020B0604020202020204" pitchFamily="34" charset="0"/>
              </a:rPr>
              <a:t>Work and Power </a:t>
            </a:r>
            <a:r>
              <a:rPr lang="en-GB" altLang="en-US" dirty="0">
                <a:latin typeface="Arial" panose="020B0604020202020204" pitchFamily="34" charset="0"/>
              </a:rPr>
              <a:t>presentation.</a:t>
            </a:r>
          </a:p>
          <a:p>
            <a:pPr marL="0" marR="0" lvl="0" indent="0" algn="l" defTabSz="914400" rtl="0" eaLnBrk="0" fontAlgn="base" latinLnBrk="0" hangingPunct="0">
              <a:lnSpc>
                <a:spcPct val="10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5" name="Slide Number Placeholder 4">
            <a:extLst>
              <a:ext uri="{FF2B5EF4-FFF2-40B4-BE49-F238E27FC236}">
                <a16:creationId xmlns:a16="http://schemas.microsoft.com/office/drawing/2014/main" id="{7D6C38BC-630F-46FA-AC86-AC401F738852}"/>
              </a:ext>
            </a:extLst>
          </p:cNvPr>
          <p:cNvSpPr>
            <a:spLocks noGrp="1"/>
          </p:cNvSpPr>
          <p:nvPr>
            <p:ph type="sldNum" sz="quarter" idx="10"/>
          </p:nvPr>
        </p:nvSpPr>
        <p:spPr/>
        <p:txBody>
          <a:bodyPr/>
          <a:lstStyle/>
          <a:p>
            <a:fld id="{7E5C1A80-5CCC-44DA-A8DC-DA56699B5165}" type="slidenum">
              <a:rPr lang="en-US" altLang="en-US" smtClean="0"/>
              <a:pPr/>
              <a:t>16</a:t>
            </a:fld>
            <a:endParaRPr lang="en-US" altLang="en-US"/>
          </a:p>
        </p:txBody>
      </p:sp>
    </p:spTree>
    <p:extLst>
      <p:ext uri="{BB962C8B-B14F-4D97-AF65-F5344CB8AC3E}">
        <p14:creationId xmlns:p14="http://schemas.microsoft.com/office/powerpoint/2010/main" val="842070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56DBC29-18E3-479D-A738-19736F46B29E}"/>
              </a:ext>
            </a:extLst>
          </p:cNvPr>
          <p:cNvSpPr>
            <a:spLocks noGrp="1" noRot="1" noChangeAspect="1" noTextEdit="1"/>
          </p:cNvSpPr>
          <p:nvPr>
            <p:ph type="sldImg"/>
          </p:nvPr>
        </p:nvSpPr>
        <p:spPr>
          <a:ln/>
        </p:spPr>
      </p:sp>
      <p:sp>
        <p:nvSpPr>
          <p:cNvPr id="51203" name="Rectangle 3">
            <a:extLst>
              <a:ext uri="{FF2B5EF4-FFF2-40B4-BE49-F238E27FC236}">
                <a16:creationId xmlns:a16="http://schemas.microsoft.com/office/drawing/2014/main" id="{AD22524C-A4F4-4B2C-AC7F-F3989625B3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FFCA284F-82CB-4B0E-90CF-0EB6C41A3E85}"/>
              </a:ext>
            </a:extLst>
          </p:cNvPr>
          <p:cNvSpPr>
            <a:spLocks noGrp="1"/>
          </p:cNvSpPr>
          <p:nvPr>
            <p:ph type="sldNum" sz="quarter" idx="10"/>
          </p:nvPr>
        </p:nvSpPr>
        <p:spPr/>
        <p:txBody>
          <a:bodyPr/>
          <a:lstStyle/>
          <a:p>
            <a:fld id="{7E5C1A80-5CCC-44DA-A8DC-DA56699B5165}"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EDA9F4C-1E8B-499B-9169-CA4289FEF4C7}"/>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39824BF1-73D2-42AB-B8BE-6660E95024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3572A60-CAD9-4686-9DB5-4A826FD2E807}"/>
              </a:ext>
            </a:extLst>
          </p:cNvPr>
          <p:cNvSpPr>
            <a:spLocks noGrp="1"/>
          </p:cNvSpPr>
          <p:nvPr>
            <p:ph type="sldNum" sz="quarter" idx="10"/>
          </p:nvPr>
        </p:nvSpPr>
        <p:spPr/>
        <p:txBody>
          <a:bodyPr/>
          <a:lstStyle/>
          <a:p>
            <a:fld id="{7E5C1A80-5CCC-44DA-A8DC-DA56699B5165}"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8E78049-B421-4F8A-9AFC-15CB0804DD49}"/>
              </a:ext>
            </a:extLst>
          </p:cNvPr>
          <p:cNvSpPr>
            <a:spLocks noGrp="1" noRot="1" noChangeAspect="1" noTextEdit="1"/>
          </p:cNvSpPr>
          <p:nvPr>
            <p:ph type="sldImg"/>
          </p:nvPr>
        </p:nvSpPr>
        <p:spPr>
          <a:ln/>
        </p:spPr>
      </p:sp>
      <p:sp>
        <p:nvSpPr>
          <p:cNvPr id="53251" name="Rectangle 3">
            <a:extLst>
              <a:ext uri="{FF2B5EF4-FFF2-40B4-BE49-F238E27FC236}">
                <a16:creationId xmlns:a16="http://schemas.microsoft.com/office/drawing/2014/main" id="{9CE8D935-DA8E-48D7-B35F-8442545145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compass will work on any planet that has a magnetic field. It would not work on the Moon because the Moon does not have its own bipolar magnetic field. If you were on another planet with a core similar to Earth’s that created a magnetic field, you would probably be able to use a compass.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p:txBody>
      </p:sp>
      <p:sp>
        <p:nvSpPr>
          <p:cNvPr id="2" name="Slide Number Placeholder 1">
            <a:extLst>
              <a:ext uri="{FF2B5EF4-FFF2-40B4-BE49-F238E27FC236}">
                <a16:creationId xmlns:a16="http://schemas.microsoft.com/office/drawing/2014/main" id="{FDD7A44D-BA95-4D52-AC28-9CB8926AB9F7}"/>
              </a:ext>
            </a:extLst>
          </p:cNvPr>
          <p:cNvSpPr>
            <a:spLocks noGrp="1"/>
          </p:cNvSpPr>
          <p:nvPr>
            <p:ph type="sldNum" sz="quarter" idx="10"/>
          </p:nvPr>
        </p:nvSpPr>
        <p:spPr/>
        <p:txBody>
          <a:bodyPr/>
          <a:lstStyle/>
          <a:p>
            <a:fld id="{7E5C1A80-5CCC-44DA-A8DC-DA56699B5165}"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41D8756-D2E3-4893-ADC7-CC3AEAE18E26}"/>
              </a:ext>
            </a:extLst>
          </p:cNvPr>
          <p:cNvSpPr>
            <a:spLocks noGrp="1"/>
          </p:cNvSpPr>
          <p:nvPr>
            <p:ph type="sldNum" sz="quarter" idx="10"/>
          </p:nvPr>
        </p:nvSpPr>
        <p:spPr/>
        <p:txBody>
          <a:bodyPr/>
          <a:lstStyle/>
          <a:p>
            <a:fld id="{7E5C1A80-5CCC-44DA-A8DC-DA56699B5165}" type="slidenum">
              <a:rPr lang="en-US" altLang="en-US" smtClean="0"/>
              <a:pPr/>
              <a:t>2</a:t>
            </a:fld>
            <a:endParaRPr lang="en-US" altLang="en-US"/>
          </a:p>
        </p:txBody>
      </p:sp>
    </p:spTree>
    <p:extLst>
      <p:ext uri="{BB962C8B-B14F-4D97-AF65-F5344CB8AC3E}">
        <p14:creationId xmlns:p14="http://schemas.microsoft.com/office/powerpoint/2010/main" val="1157685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D569025-B0B5-4FC1-BD7A-A88F8F95CAE1}"/>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5D085D64-E724-4E85-AB1E-B24F744ADC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8193635-0514-4903-BD18-D060EA179807}"/>
              </a:ext>
            </a:extLst>
          </p:cNvPr>
          <p:cNvSpPr>
            <a:spLocks noGrp="1"/>
          </p:cNvSpPr>
          <p:nvPr>
            <p:ph type="sldNum" sz="quarter" idx="10"/>
          </p:nvPr>
        </p:nvSpPr>
        <p:spPr/>
        <p:txBody>
          <a:bodyPr/>
          <a:lstStyle/>
          <a:p>
            <a:fld id="{7E5C1A80-5CCC-44DA-A8DC-DA56699B5165}"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817BFA0-BC30-413B-8B11-3D25D6509CC5}"/>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CEBF3E72-0E85-4FE6-9B08-E3D6B4890E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796A01C-584D-4B5C-843B-19E3AAA2F24D}"/>
              </a:ext>
            </a:extLst>
          </p:cNvPr>
          <p:cNvSpPr>
            <a:spLocks noGrp="1"/>
          </p:cNvSpPr>
          <p:nvPr>
            <p:ph type="sldNum" sz="quarter" idx="10"/>
          </p:nvPr>
        </p:nvSpPr>
        <p:spPr/>
        <p:txBody>
          <a:bodyPr/>
          <a:lstStyle/>
          <a:p>
            <a:fld id="{7E5C1A80-5CCC-44DA-A8DC-DA56699B5165}" type="slidenum">
              <a:rPr lang="en-US" altLang="en-US" smtClean="0"/>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A2FC4DAD-5ADC-4DAE-9C86-73697374166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D9B21D4-8F4F-4A4F-BF98-3AA47B8C45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Teacher notes</a:t>
            </a:r>
          </a:p>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For more information about gravity and the electric force, please refer to the </a:t>
            </a:r>
            <a:r>
              <a:rPr lang="en-GB" altLang="en-US" i="1" dirty="0">
                <a:latin typeface="Arial" panose="020B0604020202020204" pitchFamily="34" charset="0"/>
              </a:rPr>
              <a:t>Gravity </a:t>
            </a:r>
            <a:r>
              <a:rPr lang="en-GB" altLang="en-US" i="0" dirty="0">
                <a:latin typeface="Arial" panose="020B0604020202020204" pitchFamily="34" charset="0"/>
              </a:rPr>
              <a:t>and </a:t>
            </a:r>
            <a:r>
              <a:rPr lang="en-GB" altLang="en-US" i="1" dirty="0">
                <a:latin typeface="Arial" panose="020B0604020202020204" pitchFamily="34" charset="0"/>
              </a:rPr>
              <a:t>Electric Fields </a:t>
            </a:r>
            <a:r>
              <a:rPr lang="en-GB" altLang="en-US" dirty="0">
                <a:latin typeface="Arial" panose="020B0604020202020204" pitchFamily="34" charset="0"/>
              </a:rPr>
              <a:t>presentations respectively.</a:t>
            </a:r>
          </a:p>
          <a:p>
            <a:pPr marL="0" marR="0" lvl="0" indent="0" algn="l" defTabSz="914400" rtl="0" eaLnBrk="0" fontAlgn="base" latinLnBrk="0" hangingPunct="0">
              <a:lnSpc>
                <a:spcPct val="100000"/>
              </a:lnSpc>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altLang="en-US" dirty="0">
              <a:latin typeface="Arial" panose="020B0604020202020204" pitchFamily="34" charset="0"/>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to clarify and refine a model, an explanation, or an engineering problem.</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0631288E-FC1C-4EBD-BB59-7CFD3BCA2B31}"/>
              </a:ext>
            </a:extLst>
          </p:cNvPr>
          <p:cNvSpPr>
            <a:spLocks noGrp="1"/>
          </p:cNvSpPr>
          <p:nvPr>
            <p:ph type="sldNum" sz="quarter" idx="10"/>
          </p:nvPr>
        </p:nvSpPr>
        <p:spPr/>
        <p:txBody>
          <a:bodyPr/>
          <a:lstStyle/>
          <a:p>
            <a:fld id="{7E5C1A80-5CCC-44DA-A8DC-DA56699B5165}" type="slidenum">
              <a:rPr lang="en-US" altLang="en-US" smtClean="0"/>
              <a:pPr/>
              <a:t>3</a:t>
            </a:fld>
            <a:endParaRPr lang="en-US" altLang="en-US"/>
          </a:p>
        </p:txBody>
      </p:sp>
    </p:spTree>
    <p:extLst>
      <p:ext uri="{BB962C8B-B14F-4D97-AF65-F5344CB8AC3E}">
        <p14:creationId xmlns:p14="http://schemas.microsoft.com/office/powerpoint/2010/main" val="143597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68304A2-EAE2-4753-B694-246D77CD5C84}"/>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E5C9B02-03F4-40BB-A631-4650E6738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You can only tell if a metal is a magnet if it repels another magnet.</a:t>
            </a:r>
          </a:p>
        </p:txBody>
      </p:sp>
      <p:sp>
        <p:nvSpPr>
          <p:cNvPr id="2" name="Slide Number Placeholder 1">
            <a:extLst>
              <a:ext uri="{FF2B5EF4-FFF2-40B4-BE49-F238E27FC236}">
                <a16:creationId xmlns:a16="http://schemas.microsoft.com/office/drawing/2014/main" id="{B393CEDE-3791-459B-AB02-B2A88E2C6E1C}"/>
              </a:ext>
            </a:extLst>
          </p:cNvPr>
          <p:cNvSpPr>
            <a:spLocks noGrp="1"/>
          </p:cNvSpPr>
          <p:nvPr>
            <p:ph type="sldNum" sz="quarter" idx="10"/>
          </p:nvPr>
        </p:nvSpPr>
        <p:spPr/>
        <p:txBody>
          <a:bodyPr/>
          <a:lstStyle/>
          <a:p>
            <a:fld id="{7E5C1A80-5CCC-44DA-A8DC-DA56699B5165}"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0FF915E-6AB7-4E8F-80B1-4282FBCC5C77}"/>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F2EFF248-AF81-4069-A6F0-7D65CA7CB6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MilanB</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1467982-F8B5-4AB2-B6FF-C53AA29F9A3E}"/>
              </a:ext>
            </a:extLst>
          </p:cNvPr>
          <p:cNvSpPr>
            <a:spLocks noGrp="1"/>
          </p:cNvSpPr>
          <p:nvPr>
            <p:ph type="sldNum" sz="quarter" idx="10"/>
          </p:nvPr>
        </p:nvSpPr>
        <p:spPr/>
        <p:txBody>
          <a:bodyPr/>
          <a:lstStyle/>
          <a:p>
            <a:fld id="{7E5C1A80-5CCC-44DA-A8DC-DA56699B5165}"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3A2CEB1-96F7-4930-A9B4-394CE86555BD}"/>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A74E43F1-AA9D-4A21-B1CF-E3B3E00028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A4B762D1-0E39-4931-A497-88BCF1BF6A9B}"/>
              </a:ext>
            </a:extLst>
          </p:cNvPr>
          <p:cNvSpPr>
            <a:spLocks noGrp="1"/>
          </p:cNvSpPr>
          <p:nvPr>
            <p:ph type="sldNum" sz="quarter" idx="10"/>
          </p:nvPr>
        </p:nvSpPr>
        <p:spPr/>
        <p:txBody>
          <a:bodyPr/>
          <a:lstStyle/>
          <a:p>
            <a:fld id="{7E5C1A80-5CCC-44DA-A8DC-DA56699B5165}"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8705C68-75D7-4C6A-A4E8-C62FAAC2EF03}"/>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5B0259BD-2A53-424D-8919-1C8AD214B4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b="1" dirty="0">
              <a:latin typeface="Arial" panose="020B0604020202020204" pitchFamily="34" charset="0"/>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imagedb.com, shutterstock.com 2018</a:t>
            </a:r>
          </a:p>
        </p:txBody>
      </p:sp>
      <p:sp>
        <p:nvSpPr>
          <p:cNvPr id="2" name="Slide Number Placeholder 1">
            <a:extLst>
              <a:ext uri="{FF2B5EF4-FFF2-40B4-BE49-F238E27FC236}">
                <a16:creationId xmlns:a16="http://schemas.microsoft.com/office/drawing/2014/main" id="{DDF14B1B-23EC-4CE0-AD4C-245F6047A710}"/>
              </a:ext>
            </a:extLst>
          </p:cNvPr>
          <p:cNvSpPr>
            <a:spLocks noGrp="1"/>
          </p:cNvSpPr>
          <p:nvPr>
            <p:ph type="sldNum" sz="quarter" idx="10"/>
          </p:nvPr>
        </p:nvSpPr>
        <p:spPr/>
        <p:txBody>
          <a:bodyPr/>
          <a:lstStyle/>
          <a:p>
            <a:fld id="{7E5C1A80-5CCC-44DA-A8DC-DA56699B5165}"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0AD5970-9738-4F79-AFBC-5CC254278B2F}"/>
              </a:ext>
            </a:extLst>
          </p:cNvPr>
          <p:cNvSpPr>
            <a:spLocks noGrp="1" noRot="1" noChangeAspect="1" noTextEdit="1"/>
          </p:cNvSpPr>
          <p:nvPr>
            <p:ph type="sldImg"/>
          </p:nvPr>
        </p:nvSpPr>
        <p:spPr>
          <a:ln/>
        </p:spPr>
      </p:sp>
      <p:sp>
        <p:nvSpPr>
          <p:cNvPr id="38915" name="Notes Placeholder 5">
            <a:extLst>
              <a:ext uri="{FF2B5EF4-FFF2-40B4-BE49-F238E27FC236}">
                <a16:creationId xmlns:a16="http://schemas.microsoft.com/office/drawing/2014/main" id="{B3FA0CC0-398F-475A-9DEC-736E47790640}"/>
              </a:ext>
            </a:extLst>
          </p:cNvPr>
          <p:cNvSpPr>
            <a:spLocks noGrp="1"/>
          </p:cNvSpPr>
          <p:nvPr/>
        </p:nvSpPr>
        <p:spPr bwMode="auto">
          <a:xfrm>
            <a:off x="685800" y="4415790"/>
            <a:ext cx="5486400"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endParaRPr lang="en-GB" altLang="en-US" sz="1200">
              <a:cs typeface="Arial" panose="020B0604020202020204" pitchFamily="34" charset="0"/>
            </a:endParaRPr>
          </a:p>
        </p:txBody>
      </p:sp>
      <p:sp>
        <p:nvSpPr>
          <p:cNvPr id="2" name="Slide Number Placeholder 1">
            <a:extLst>
              <a:ext uri="{FF2B5EF4-FFF2-40B4-BE49-F238E27FC236}">
                <a16:creationId xmlns:a16="http://schemas.microsoft.com/office/drawing/2014/main" id="{8BDC1166-9647-4706-B8AA-D361BC0F20ED}"/>
              </a:ext>
            </a:extLst>
          </p:cNvPr>
          <p:cNvSpPr>
            <a:spLocks noGrp="1"/>
          </p:cNvSpPr>
          <p:nvPr>
            <p:ph type="sldNum" sz="quarter" idx="10"/>
          </p:nvPr>
        </p:nvSpPr>
        <p:spPr/>
        <p:txBody>
          <a:bodyPr/>
          <a:lstStyle/>
          <a:p>
            <a:fld id="{7E5C1A80-5CCC-44DA-A8DC-DA56699B5165}" type="slidenum">
              <a:rPr lang="en-US" altLang="en-US" smtClean="0"/>
              <a:pPr/>
              <a:t>8</a:t>
            </a:fld>
            <a:endParaRPr lang="en-US" altLang="en-US"/>
          </a:p>
        </p:txBody>
      </p:sp>
      <p:sp>
        <p:nvSpPr>
          <p:cNvPr id="3" name="Notes Placeholder 2">
            <a:extLst>
              <a:ext uri="{FF2B5EF4-FFF2-40B4-BE49-F238E27FC236}">
                <a16:creationId xmlns:a16="http://schemas.microsoft.com/office/drawing/2014/main" id="{2064A96E-6B56-42C6-93CD-671DE9281233}"/>
              </a:ext>
            </a:extLst>
          </p:cNvPr>
          <p:cNvSpPr>
            <a:spLocks noGrp="1"/>
          </p:cNvSpPr>
          <p:nvPr>
            <p:ph type="body" idx="1"/>
          </p:nvPr>
        </p:nvSpPr>
        <p:spPr/>
        <p:txBody>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355F0E4-DA09-4D19-89CE-CF1F5E3D92F9}"/>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BFA8CBD0-CC1C-4C3C-8842-EB514BBE00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A70579D5-5364-43AB-88FC-25242C7F4F89}"/>
              </a:ext>
            </a:extLst>
          </p:cNvPr>
          <p:cNvSpPr>
            <a:spLocks noGrp="1"/>
          </p:cNvSpPr>
          <p:nvPr>
            <p:ph type="sldNum" sz="quarter" idx="10"/>
          </p:nvPr>
        </p:nvSpPr>
        <p:spPr/>
        <p:txBody>
          <a:bodyPr/>
          <a:lstStyle/>
          <a:p>
            <a:fld id="{7E5C1A80-5CCC-44DA-A8DC-DA56699B5165}"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5348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95508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33764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9777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87937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71011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375136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85658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401650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07748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9720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375941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876920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70878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522704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213579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98810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82610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4048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5650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8455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1021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6928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52291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6714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42362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016015701"/>
      </p:ext>
    </p:extLst>
  </p:cSld>
  <p:clrMap bg1="lt1" tx1="dk1" bg2="lt2" tx2="dk2" accent1="accent1" accent2="accent2" accent3="accent3" accent4="accent4" accent5="accent5" accent6="accent6" hlink="hlink" folHlink="folHlink"/>
  <p:sldLayoutIdLst>
    <p:sldLayoutId id="2147485244" r:id="rId1"/>
    <p:sldLayoutId id="2147485245" r:id="rId2"/>
    <p:sldLayoutId id="2147485246" r:id="rId3"/>
    <p:sldLayoutId id="2147485247" r:id="rId4"/>
    <p:sldLayoutId id="2147485248" r:id="rId5"/>
    <p:sldLayoutId id="2147485249" r:id="rId6"/>
    <p:sldLayoutId id="2147485250" r:id="rId7"/>
    <p:sldLayoutId id="2147485251" r:id="rId8"/>
    <p:sldLayoutId id="2147485252" r:id="rId9"/>
    <p:sldLayoutId id="2147485253" r:id="rId10"/>
    <p:sldLayoutId id="2147485254" r:id="rId11"/>
    <p:sldLayoutId id="2147485255" r:id="rId12"/>
    <p:sldLayoutId id="2147485256" r:id="rId13"/>
    <p:sldLayoutId id="214748525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1161227091"/>
      </p:ext>
    </p:extLst>
  </p:cSld>
  <p:clrMap bg1="lt1" tx1="dk1" bg2="lt2" tx2="dk2" accent1="accent1" accent2="accent2" accent3="accent3" accent4="accent4" accent5="accent5" accent6="accent6" hlink="hlink" folHlink="folHlink"/>
  <p:sldLayoutIdLst>
    <p:sldLayoutId id="2147485259" r:id="rId1"/>
    <p:sldLayoutId id="2147485260" r:id="rId2"/>
    <p:sldLayoutId id="2147485261" r:id="rId3"/>
    <p:sldLayoutId id="2147485262" r:id="rId4"/>
    <p:sldLayoutId id="2147485263" r:id="rId5"/>
    <p:sldLayoutId id="2147485264" r:id="rId6"/>
    <p:sldLayoutId id="2147485265" r:id="rId7"/>
    <p:sldLayoutId id="2147485266" r:id="rId8"/>
    <p:sldLayoutId id="2147485267" r:id="rId9"/>
    <p:sldLayoutId id="2147485268" r:id="rId10"/>
    <p:sldLayoutId id="2147485269" r:id="rId11"/>
    <p:sldLayoutId id="214748527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3.xml"/><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21.png"/><Relationship Id="rId11" Type="http://schemas.openxmlformats.org/officeDocument/2006/relationships/image" Target="../media/image13.wmf"/><Relationship Id="rId5" Type="http://schemas.openxmlformats.org/officeDocument/2006/relationships/notesSlide" Target="../notesSlides/notesSlide10.xml"/><Relationship Id="rId10" Type="http://schemas.openxmlformats.org/officeDocument/2006/relationships/image" Target="../media/image15.jpg"/><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5.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6.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control" Target="../activeX/activeX4.xml"/><Relationship Id="rId7" Type="http://schemas.openxmlformats.org/officeDocument/2006/relationships/image" Target="../media/image15.jpg"/><Relationship Id="rId2" Type="http://schemas.openxmlformats.org/officeDocument/2006/relationships/tags" Target="../tags/tag51.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notesSlide" Target="../notesSlides/notesSlide21.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2.xml"/><Relationship Id="rId7" Type="http://schemas.openxmlformats.org/officeDocument/2006/relationships/image" Target="../media/image6.png"/><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image" Target="../media/image21.png"/><Relationship Id="rId11" Type="http://schemas.openxmlformats.org/officeDocument/2006/relationships/image" Target="../media/image13.wmf"/><Relationship Id="rId5" Type="http://schemas.openxmlformats.org/officeDocument/2006/relationships/notesSlide" Target="../notesSlides/notesSlide9.xml"/><Relationship Id="rId10" Type="http://schemas.openxmlformats.org/officeDocument/2006/relationships/image" Target="../media/image15.jpg"/><Relationship Id="rId4" Type="http://schemas.openxmlformats.org/officeDocument/2006/relationships/slideLayout" Target="../slideLayouts/slideLayout7.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5C604855-C4EC-4A40-A5CA-35C956783CA9}"/>
              </a:ext>
            </a:extLst>
          </p:cNvPr>
          <p:cNvSpPr>
            <a:spLocks noGrp="1"/>
          </p:cNvSpPr>
          <p:nvPr>
            <p:ph type="title"/>
          </p:nvPr>
        </p:nvSpPr>
        <p:spPr/>
        <p:txBody>
          <a:bodyPr/>
          <a:lstStyle/>
          <a:p>
            <a:r>
              <a:rPr lang="en-GB" altLang="en-US" dirty="0"/>
              <a:t>Magnetism</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
            <a:extLst>
              <a:ext uri="{FF2B5EF4-FFF2-40B4-BE49-F238E27FC236}">
                <a16:creationId xmlns:a16="http://schemas.microsoft.com/office/drawing/2014/main" id="{7652148D-83E1-491F-BD08-C568806B3AB1}"/>
              </a:ext>
            </a:extLst>
          </p:cNvPr>
          <p:cNvSpPr>
            <a:spLocks noGrp="1" noChangeArrowheads="1"/>
          </p:cNvSpPr>
          <p:nvPr>
            <p:ph type="title"/>
          </p:nvPr>
        </p:nvSpPr>
        <p:spPr/>
        <p:txBody>
          <a:bodyPr/>
          <a:lstStyle/>
          <a:p>
            <a:pPr eaLnBrk="1" hangingPunct="1"/>
            <a:r>
              <a:rPr lang="en-GB" altLang="en-US" dirty="0"/>
              <a:t>Investigating magnetic fields</a:t>
            </a:r>
          </a:p>
        </p:txBody>
      </p:sp>
      <p:pic>
        <p:nvPicPr>
          <p:cNvPr id="2054" name="Picture 4" descr="exp_icon">
            <a:extLst>
              <a:ext uri="{FF2B5EF4-FFF2-40B4-BE49-F238E27FC236}">
                <a16:creationId xmlns:a16="http://schemas.microsoft.com/office/drawing/2014/main" id="{0CFA6399-A28A-41DC-A494-81C461054E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5779"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F277653-FF60-4ED8-AFBC-BAD3ACEA554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EB678E3-6FCE-428C-B5B9-75F74C1E9998}"/>
              </a:ext>
            </a:extLst>
          </p:cNvPr>
          <p:cNvPicPr>
            <a:picLocks noChangeAspect="1" noChangeArrowheads="1"/>
          </p:cNvPicPr>
          <p:nvPr/>
        </p:nvPicPr>
        <p:blipFill>
          <a:blip r:embed="rId8"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89C5A7E1-DA0B-43B1-999C-E093EF8F4CF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8404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25B96BC-CAD6-4A9D-8D87-6DBF3C8D9E19}"/>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027ECBE-4F78-4C5E-9E95-4BC1091B6DE8}"/>
              </a:ext>
            </a:extLst>
          </p:cNvPr>
          <p:cNvSpPr>
            <a:spLocks noGrp="1" noChangeArrowheads="1"/>
          </p:cNvSpPr>
          <p:nvPr>
            <p:ph type="title"/>
          </p:nvPr>
        </p:nvSpPr>
        <p:spPr/>
        <p:txBody>
          <a:bodyPr/>
          <a:lstStyle/>
          <a:p>
            <a:pPr eaLnBrk="1" hangingPunct="1"/>
            <a:r>
              <a:rPr lang="en-GB" altLang="en-US"/>
              <a:t>Viewing magnetic fields: N poles together</a:t>
            </a:r>
          </a:p>
        </p:txBody>
      </p:sp>
      <p:sp>
        <p:nvSpPr>
          <p:cNvPr id="23555" name="Text Box 4">
            <a:extLst>
              <a:ext uri="{FF2B5EF4-FFF2-40B4-BE49-F238E27FC236}">
                <a16:creationId xmlns:a16="http://schemas.microsoft.com/office/drawing/2014/main" id="{4EEE9021-F3A9-4C6F-BD52-4EA88224C555}"/>
              </a:ext>
            </a:extLst>
          </p:cNvPr>
          <p:cNvSpPr txBox="1">
            <a:spLocks noChangeArrowheads="1"/>
          </p:cNvSpPr>
          <p:nvPr/>
        </p:nvSpPr>
        <p:spPr bwMode="auto">
          <a:xfrm>
            <a:off x="347663" y="788988"/>
            <a:ext cx="8108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a:t>Bring the north poles of two bar magnets together.</a:t>
            </a:r>
            <a:endParaRPr lang="en-GB" altLang="en-US"/>
          </a:p>
        </p:txBody>
      </p:sp>
      <p:sp>
        <p:nvSpPr>
          <p:cNvPr id="141317" name="Text Box 5">
            <a:extLst>
              <a:ext uri="{FF2B5EF4-FFF2-40B4-BE49-F238E27FC236}">
                <a16:creationId xmlns:a16="http://schemas.microsoft.com/office/drawing/2014/main" id="{CC6D7832-56D1-4494-AC18-3F020E9CDF5B}"/>
              </a:ext>
            </a:extLst>
          </p:cNvPr>
          <p:cNvSpPr txBox="1">
            <a:spLocks noChangeArrowheads="1"/>
          </p:cNvSpPr>
          <p:nvPr/>
        </p:nvSpPr>
        <p:spPr bwMode="auto">
          <a:xfrm>
            <a:off x="347663" y="2681288"/>
            <a:ext cx="4421187" cy="45720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happens to the magnets?</a:t>
            </a:r>
          </a:p>
        </p:txBody>
      </p:sp>
      <p:pic>
        <p:nvPicPr>
          <p:cNvPr id="141322" name="Picture 10" descr="magnet (reversed)">
            <a:extLst>
              <a:ext uri="{FF2B5EF4-FFF2-40B4-BE49-F238E27FC236}">
                <a16:creationId xmlns:a16="http://schemas.microsoft.com/office/drawing/2014/main" id="{A03AC1E2-A94B-498B-939D-ADE290B43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338" y="1585913"/>
            <a:ext cx="376078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3" name="Picture 11" descr="magnet">
            <a:extLst>
              <a:ext uri="{FF2B5EF4-FFF2-40B4-BE49-F238E27FC236}">
                <a16:creationId xmlns:a16="http://schemas.microsoft.com/office/drawing/2014/main" id="{876751F4-B7FB-46F0-9BC5-CA308B290A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 y="1585913"/>
            <a:ext cx="375761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5" name="Text Box 131">
            <a:extLst>
              <a:ext uri="{FF2B5EF4-FFF2-40B4-BE49-F238E27FC236}">
                <a16:creationId xmlns:a16="http://schemas.microsoft.com/office/drawing/2014/main" id="{19F546EC-9844-45B3-A23B-D10D7DCFAE28}"/>
              </a:ext>
            </a:extLst>
          </p:cNvPr>
          <p:cNvSpPr txBox="1">
            <a:spLocks noChangeArrowheads="1"/>
          </p:cNvSpPr>
          <p:nvPr/>
        </p:nvSpPr>
        <p:spPr bwMode="auto">
          <a:xfrm>
            <a:off x="347663" y="3467100"/>
            <a:ext cx="8210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a:solidFill>
                  <a:srgbClr val="010066"/>
                </a:solidFill>
              </a:rPr>
              <a:t>Next, bring the two north poles as close to each other as possible and place a piece of paper on top of the magnets.</a:t>
            </a:r>
            <a:endParaRPr lang="en-GB" altLang="en-US"/>
          </a:p>
        </p:txBody>
      </p:sp>
      <p:sp>
        <p:nvSpPr>
          <p:cNvPr id="11" name="Simplified Text Shape 1">
            <a:extLst>
              <a:ext uri="{FF2B5EF4-FFF2-40B4-BE49-F238E27FC236}">
                <a16:creationId xmlns:a16="http://schemas.microsoft.com/office/drawing/2014/main" id="{5F980B39-08B2-450B-8796-B01FC7E13D3B}"/>
              </a:ext>
            </a:extLst>
          </p:cNvPr>
          <p:cNvSpPr txBox="1">
            <a:spLocks noChangeArrowheads="1"/>
          </p:cNvSpPr>
          <p:nvPr/>
        </p:nvSpPr>
        <p:spPr bwMode="auto">
          <a:xfrm>
            <a:off x="900113" y="4618038"/>
            <a:ext cx="654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pPr>
            <a:r>
              <a:rPr lang="en-US" altLang="en-US">
                <a:solidFill>
                  <a:srgbClr val="010066"/>
                </a:solidFill>
              </a:rPr>
              <a:t>Carefully scatter iron filings onto the paper. </a:t>
            </a:r>
            <a:endParaRPr lang="en-GB" altLang="en-US"/>
          </a:p>
        </p:txBody>
      </p:sp>
      <p:sp>
        <p:nvSpPr>
          <p:cNvPr id="13" name="Simplified Text Shape 2">
            <a:extLst>
              <a:ext uri="{FF2B5EF4-FFF2-40B4-BE49-F238E27FC236}">
                <a16:creationId xmlns:a16="http://schemas.microsoft.com/office/drawing/2014/main" id="{998296B0-744B-44BD-BEE2-1C7847F49E2F}"/>
              </a:ext>
            </a:extLst>
          </p:cNvPr>
          <p:cNvSpPr txBox="1">
            <a:spLocks noChangeArrowheads="1"/>
          </p:cNvSpPr>
          <p:nvPr/>
        </p:nvSpPr>
        <p:spPr bwMode="auto">
          <a:xfrm>
            <a:off x="900113" y="5408613"/>
            <a:ext cx="654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pPr>
            <a:r>
              <a:rPr lang="en-US" altLang="en-US">
                <a:solidFill>
                  <a:srgbClr val="010066"/>
                </a:solidFill>
              </a:rPr>
              <a:t>Draw the pattern created by the iron filings.</a:t>
            </a:r>
            <a:endParaRPr lang="en-GB" altLang="en-US"/>
          </a:p>
        </p:txBody>
      </p:sp>
      <p:sp>
        <p:nvSpPr>
          <p:cNvPr id="12" name="TextBox 11">
            <a:extLst>
              <a:ext uri="{FF2B5EF4-FFF2-40B4-BE49-F238E27FC236}">
                <a16:creationId xmlns:a16="http://schemas.microsoft.com/office/drawing/2014/main" id="{DA7B2A5E-3B7D-45E7-BF3E-D20F2E4D98C5}"/>
              </a:ext>
            </a:extLst>
          </p:cNvPr>
          <p:cNvSpPr txBox="1">
            <a:spLocks noChangeArrowheads="1"/>
          </p:cNvSpPr>
          <p:nvPr/>
        </p:nvSpPr>
        <p:spPr bwMode="auto">
          <a:xfrm>
            <a:off x="358775" y="4627563"/>
            <a:ext cx="774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a:t>
            </a:r>
          </a:p>
        </p:txBody>
      </p:sp>
      <p:sp>
        <p:nvSpPr>
          <p:cNvPr id="14" name="TextBox 13">
            <a:extLst>
              <a:ext uri="{FF2B5EF4-FFF2-40B4-BE49-F238E27FC236}">
                <a16:creationId xmlns:a16="http://schemas.microsoft.com/office/drawing/2014/main" id="{FCA188DE-4F3A-423D-A40D-73BF8FEC3BCE}"/>
              </a:ext>
            </a:extLst>
          </p:cNvPr>
          <p:cNvSpPr txBox="1">
            <a:spLocks noChangeArrowheads="1"/>
          </p:cNvSpPr>
          <p:nvPr/>
        </p:nvSpPr>
        <p:spPr bwMode="auto">
          <a:xfrm>
            <a:off x="358775" y="5413375"/>
            <a:ext cx="903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a:t>
            </a:r>
          </a:p>
        </p:txBody>
      </p:sp>
      <p:pic>
        <p:nvPicPr>
          <p:cNvPr id="15" name="Picture 14">
            <a:extLst>
              <a:ext uri="{FF2B5EF4-FFF2-40B4-BE49-F238E27FC236}">
                <a16:creationId xmlns:a16="http://schemas.microsoft.com/office/drawing/2014/main" id="{3783A31B-07A8-4B3D-A558-A105FD64DB9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15">
            <a:extLst>
              <a:ext uri="{FF2B5EF4-FFF2-40B4-BE49-F238E27FC236}">
                <a16:creationId xmlns:a16="http://schemas.microsoft.com/office/drawing/2014/main" id="{4B6AB360-83D2-421E-8B15-A8926F7AD8B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13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13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animBg="1"/>
      <p:bldP spid="141325"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F33BD4B-F2FE-4654-869C-C734AA4F5059}"/>
              </a:ext>
            </a:extLst>
          </p:cNvPr>
          <p:cNvSpPr>
            <a:spLocks noGrp="1" noChangeArrowheads="1"/>
          </p:cNvSpPr>
          <p:nvPr>
            <p:ph type="title"/>
          </p:nvPr>
        </p:nvSpPr>
        <p:spPr/>
        <p:txBody>
          <a:bodyPr/>
          <a:lstStyle/>
          <a:p>
            <a:pPr eaLnBrk="1" hangingPunct="1"/>
            <a:r>
              <a:rPr lang="en-GB" altLang="en-US"/>
              <a:t>Magnetic field pattern: N poles together</a:t>
            </a:r>
          </a:p>
        </p:txBody>
      </p:sp>
      <p:sp>
        <p:nvSpPr>
          <p:cNvPr id="24579" name="Text Box 4">
            <a:extLst>
              <a:ext uri="{FF2B5EF4-FFF2-40B4-BE49-F238E27FC236}">
                <a16:creationId xmlns:a16="http://schemas.microsoft.com/office/drawing/2014/main" id="{7DCE989B-41D7-4BE8-B658-3E628CB86679}"/>
              </a:ext>
            </a:extLst>
          </p:cNvPr>
          <p:cNvSpPr txBox="1">
            <a:spLocks noChangeArrowheads="1"/>
          </p:cNvSpPr>
          <p:nvPr/>
        </p:nvSpPr>
        <p:spPr bwMode="auto">
          <a:xfrm>
            <a:off x="347663" y="788988"/>
            <a:ext cx="8108950" cy="822325"/>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solidFill>
                  <a:srgbClr val="010066"/>
                </a:solidFill>
              </a:rPr>
              <a:t>What do you notice about the pattern of the lines of force in the region between the two north poles?</a:t>
            </a:r>
          </a:p>
        </p:txBody>
      </p:sp>
      <p:pic>
        <p:nvPicPr>
          <p:cNvPr id="24581" name="Picture 8" descr="MagnetsNN.png">
            <a:extLst>
              <a:ext uri="{FF2B5EF4-FFF2-40B4-BE49-F238E27FC236}">
                <a16:creationId xmlns:a16="http://schemas.microsoft.com/office/drawing/2014/main" id="{8A4050EE-9FB6-47F5-B870-3836CBBDC2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50" y="2097088"/>
            <a:ext cx="87217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387287A-69F9-46E3-A179-C7C9F8F034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a:extLst>
              <a:ext uri="{FF2B5EF4-FFF2-40B4-BE49-F238E27FC236}">
                <a16:creationId xmlns:a16="http://schemas.microsoft.com/office/drawing/2014/main" id="{2F6FAADD-5310-4C10-96C4-8A8C96A96DB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4D32930-B5FE-4DF4-84E1-BAFA2A8894F9}"/>
              </a:ext>
            </a:extLst>
          </p:cNvPr>
          <p:cNvSpPr>
            <a:spLocks noGrp="1" noChangeArrowheads="1"/>
          </p:cNvSpPr>
          <p:nvPr>
            <p:ph type="title"/>
          </p:nvPr>
        </p:nvSpPr>
        <p:spPr/>
        <p:txBody>
          <a:bodyPr/>
          <a:lstStyle/>
          <a:p>
            <a:pPr eaLnBrk="1" hangingPunct="1"/>
            <a:r>
              <a:rPr lang="en-GB" altLang="en-US" sz="2600"/>
              <a:t>Viewing magnetic fields: N and S poles together</a:t>
            </a:r>
          </a:p>
        </p:txBody>
      </p:sp>
      <p:sp>
        <p:nvSpPr>
          <p:cNvPr id="25603" name="Text Box 4">
            <a:extLst>
              <a:ext uri="{FF2B5EF4-FFF2-40B4-BE49-F238E27FC236}">
                <a16:creationId xmlns:a16="http://schemas.microsoft.com/office/drawing/2014/main" id="{A34E2FAB-597F-4158-BB21-0A7C289A4FB2}"/>
              </a:ext>
            </a:extLst>
          </p:cNvPr>
          <p:cNvSpPr txBox="1">
            <a:spLocks noChangeArrowheads="1"/>
          </p:cNvSpPr>
          <p:nvPr/>
        </p:nvSpPr>
        <p:spPr bwMode="auto">
          <a:xfrm>
            <a:off x="347663" y="788988"/>
            <a:ext cx="860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a:solidFill>
                  <a:srgbClr val="010066"/>
                </a:solidFill>
              </a:rPr>
              <a:t>Bring the north and south poles of two bar magnets together.</a:t>
            </a:r>
            <a:endParaRPr lang="en-GB" altLang="en-US">
              <a:solidFill>
                <a:srgbClr val="010066"/>
              </a:solidFill>
            </a:endParaRPr>
          </a:p>
        </p:txBody>
      </p:sp>
      <p:sp>
        <p:nvSpPr>
          <p:cNvPr id="143365" name="Text Box 5">
            <a:extLst>
              <a:ext uri="{FF2B5EF4-FFF2-40B4-BE49-F238E27FC236}">
                <a16:creationId xmlns:a16="http://schemas.microsoft.com/office/drawing/2014/main" id="{55C3FE2B-DC3A-4732-8A16-38F119CA4635}"/>
              </a:ext>
            </a:extLst>
          </p:cNvPr>
          <p:cNvSpPr txBox="1">
            <a:spLocks noChangeArrowheads="1"/>
          </p:cNvSpPr>
          <p:nvPr/>
        </p:nvSpPr>
        <p:spPr bwMode="auto">
          <a:xfrm>
            <a:off x="347663" y="2709863"/>
            <a:ext cx="4421187" cy="45720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happens to the magnets?</a:t>
            </a:r>
          </a:p>
        </p:txBody>
      </p:sp>
      <p:pic>
        <p:nvPicPr>
          <p:cNvPr id="143367" name="Picture 7" descr="magnet">
            <a:extLst>
              <a:ext uri="{FF2B5EF4-FFF2-40B4-BE49-F238E27FC236}">
                <a16:creationId xmlns:a16="http://schemas.microsoft.com/office/drawing/2014/main" id="{B6D3EBF3-430D-4703-915B-CEC666E8D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 y="1600200"/>
            <a:ext cx="375761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8" name="Text Box 8">
            <a:extLst>
              <a:ext uri="{FF2B5EF4-FFF2-40B4-BE49-F238E27FC236}">
                <a16:creationId xmlns:a16="http://schemas.microsoft.com/office/drawing/2014/main" id="{CDD38BC1-0413-4E5D-A368-2F555A2FFCF7}"/>
              </a:ext>
            </a:extLst>
          </p:cNvPr>
          <p:cNvSpPr txBox="1">
            <a:spLocks noChangeArrowheads="1"/>
          </p:cNvSpPr>
          <p:nvPr/>
        </p:nvSpPr>
        <p:spPr bwMode="auto">
          <a:xfrm>
            <a:off x="347663" y="3511550"/>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a:solidFill>
                  <a:srgbClr val="010066"/>
                </a:solidFill>
              </a:rPr>
              <a:t>Next, put the north and south poles close to each other, without letting them touch, and place a piece of paper on top.</a:t>
            </a:r>
          </a:p>
        </p:txBody>
      </p:sp>
      <p:pic>
        <p:nvPicPr>
          <p:cNvPr id="143371" name="Picture 11" descr="magnet (1)">
            <a:extLst>
              <a:ext uri="{FF2B5EF4-FFF2-40B4-BE49-F238E27FC236}">
                <a16:creationId xmlns:a16="http://schemas.microsoft.com/office/drawing/2014/main" id="{7BFA0CD8-0534-45F1-82C1-7CC2FBA5A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225" y="1597025"/>
            <a:ext cx="3771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implified Text Shape 1">
            <a:extLst>
              <a:ext uri="{FF2B5EF4-FFF2-40B4-BE49-F238E27FC236}">
                <a16:creationId xmlns:a16="http://schemas.microsoft.com/office/drawing/2014/main" id="{6C7D7F4B-6ABF-4701-B8F4-1D435E46B17A}"/>
              </a:ext>
            </a:extLst>
          </p:cNvPr>
          <p:cNvSpPr txBox="1">
            <a:spLocks noChangeArrowheads="1"/>
          </p:cNvSpPr>
          <p:nvPr/>
        </p:nvSpPr>
        <p:spPr bwMode="auto">
          <a:xfrm>
            <a:off x="747713" y="4676775"/>
            <a:ext cx="614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pPr>
            <a:r>
              <a:rPr lang="en-US" altLang="en-US">
                <a:solidFill>
                  <a:srgbClr val="010066"/>
                </a:solidFill>
              </a:rPr>
              <a:t>Carefully scatter iron filings onto the paper.</a:t>
            </a:r>
            <a:endParaRPr lang="en-GB" altLang="en-US"/>
          </a:p>
        </p:txBody>
      </p:sp>
      <p:sp>
        <p:nvSpPr>
          <p:cNvPr id="13" name="Simplified Text Shape 2">
            <a:extLst>
              <a:ext uri="{FF2B5EF4-FFF2-40B4-BE49-F238E27FC236}">
                <a16:creationId xmlns:a16="http://schemas.microsoft.com/office/drawing/2014/main" id="{A66B9212-FD2C-4078-BD45-C96519DA602D}"/>
              </a:ext>
            </a:extLst>
          </p:cNvPr>
          <p:cNvSpPr txBox="1">
            <a:spLocks noChangeArrowheads="1"/>
          </p:cNvSpPr>
          <p:nvPr/>
        </p:nvSpPr>
        <p:spPr bwMode="auto">
          <a:xfrm>
            <a:off x="747713" y="5470525"/>
            <a:ext cx="613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pPr>
            <a:r>
              <a:rPr lang="en-US" altLang="en-US">
                <a:solidFill>
                  <a:srgbClr val="010066"/>
                </a:solidFill>
              </a:rPr>
              <a:t>Draw the pattern created by the iron filings.</a:t>
            </a:r>
            <a:endParaRPr lang="en-GB" altLang="en-US"/>
          </a:p>
        </p:txBody>
      </p:sp>
      <p:sp>
        <p:nvSpPr>
          <p:cNvPr id="12" name="TextBox 11">
            <a:extLst>
              <a:ext uri="{FF2B5EF4-FFF2-40B4-BE49-F238E27FC236}">
                <a16:creationId xmlns:a16="http://schemas.microsoft.com/office/drawing/2014/main" id="{48220883-0CBD-424E-AA6B-687FA0AFDACB}"/>
              </a:ext>
            </a:extLst>
          </p:cNvPr>
          <p:cNvSpPr txBox="1">
            <a:spLocks noChangeArrowheads="1"/>
          </p:cNvSpPr>
          <p:nvPr/>
        </p:nvSpPr>
        <p:spPr bwMode="auto">
          <a:xfrm>
            <a:off x="358775" y="4676775"/>
            <a:ext cx="57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a:t>
            </a:r>
          </a:p>
        </p:txBody>
      </p:sp>
      <p:sp>
        <p:nvSpPr>
          <p:cNvPr id="14" name="TextBox 13">
            <a:extLst>
              <a:ext uri="{FF2B5EF4-FFF2-40B4-BE49-F238E27FC236}">
                <a16:creationId xmlns:a16="http://schemas.microsoft.com/office/drawing/2014/main" id="{A4DB349C-3582-4527-BCC7-785E38F4BC5A}"/>
              </a:ext>
            </a:extLst>
          </p:cNvPr>
          <p:cNvSpPr txBox="1">
            <a:spLocks noChangeArrowheads="1"/>
          </p:cNvSpPr>
          <p:nvPr/>
        </p:nvSpPr>
        <p:spPr bwMode="auto">
          <a:xfrm>
            <a:off x="358775" y="5470525"/>
            <a:ext cx="57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a:t>
            </a:r>
          </a:p>
        </p:txBody>
      </p:sp>
      <p:pic>
        <p:nvPicPr>
          <p:cNvPr id="15" name="Picture 14">
            <a:extLst>
              <a:ext uri="{FF2B5EF4-FFF2-40B4-BE49-F238E27FC236}">
                <a16:creationId xmlns:a16="http://schemas.microsoft.com/office/drawing/2014/main" id="{02AA225B-93C2-46A1-B11B-D2718848979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15">
            <a:extLst>
              <a:ext uri="{FF2B5EF4-FFF2-40B4-BE49-F238E27FC236}">
                <a16:creationId xmlns:a16="http://schemas.microsoft.com/office/drawing/2014/main" id="{BA3623BE-3C8B-4AD5-9627-FFAA7B0B61B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6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6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animBg="1"/>
      <p:bldP spid="143368"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F2A8C04-955C-46DF-B8FE-9DFEB09A7E1B}"/>
              </a:ext>
            </a:extLst>
          </p:cNvPr>
          <p:cNvSpPr>
            <a:spLocks noGrp="1" noChangeArrowheads="1"/>
          </p:cNvSpPr>
          <p:nvPr>
            <p:ph type="title"/>
          </p:nvPr>
        </p:nvSpPr>
        <p:spPr/>
        <p:txBody>
          <a:bodyPr/>
          <a:lstStyle/>
          <a:p>
            <a:pPr eaLnBrk="1" hangingPunct="1"/>
            <a:r>
              <a:rPr lang="en-GB" altLang="en-US" sz="2600"/>
              <a:t>Magnetic field pattern: N and S poles together</a:t>
            </a:r>
          </a:p>
        </p:txBody>
      </p:sp>
      <p:sp>
        <p:nvSpPr>
          <p:cNvPr id="26627" name="Text Box 4">
            <a:extLst>
              <a:ext uri="{FF2B5EF4-FFF2-40B4-BE49-F238E27FC236}">
                <a16:creationId xmlns:a16="http://schemas.microsoft.com/office/drawing/2014/main" id="{CC3F3325-076B-4639-A004-9EC64C6A068B}"/>
              </a:ext>
            </a:extLst>
          </p:cNvPr>
          <p:cNvSpPr txBox="1">
            <a:spLocks noChangeArrowheads="1"/>
          </p:cNvSpPr>
          <p:nvPr/>
        </p:nvSpPr>
        <p:spPr bwMode="auto">
          <a:xfrm>
            <a:off x="347663" y="788988"/>
            <a:ext cx="8108950" cy="822325"/>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solidFill>
                  <a:srgbClr val="010066"/>
                </a:solidFill>
              </a:rPr>
              <a:t>What do you notice about the pattern of the lines of force in the region between the north and south poles?</a:t>
            </a:r>
          </a:p>
        </p:txBody>
      </p:sp>
      <p:sp>
        <p:nvSpPr>
          <p:cNvPr id="144389" name="Text Box 5">
            <a:extLst>
              <a:ext uri="{FF2B5EF4-FFF2-40B4-BE49-F238E27FC236}">
                <a16:creationId xmlns:a16="http://schemas.microsoft.com/office/drawing/2014/main" id="{314DF638-88B3-461C-AAAA-EB33C69118FF}"/>
              </a:ext>
            </a:extLst>
          </p:cNvPr>
          <p:cNvSpPr txBox="1">
            <a:spLocks noChangeArrowheads="1"/>
          </p:cNvSpPr>
          <p:nvPr/>
        </p:nvSpPr>
        <p:spPr bwMode="auto">
          <a:xfrm>
            <a:off x="347663" y="5265738"/>
            <a:ext cx="7829550" cy="822325"/>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solidFill>
                  <a:srgbClr val="010066"/>
                </a:solidFill>
              </a:rPr>
              <a:t>How does this pattern compare with the pattern between the two north poles?</a:t>
            </a:r>
            <a:endParaRPr lang="en-GB" altLang="en-US"/>
          </a:p>
        </p:txBody>
      </p:sp>
      <p:pic>
        <p:nvPicPr>
          <p:cNvPr id="26630" name="Picture 9" descr="MagnetsNS.png">
            <a:extLst>
              <a:ext uri="{FF2B5EF4-FFF2-40B4-BE49-F238E27FC236}">
                <a16:creationId xmlns:a16="http://schemas.microsoft.com/office/drawing/2014/main" id="{F818FC9D-1BC0-46B7-BDC6-BA3ADE5C56A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225" y="1881188"/>
            <a:ext cx="873760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B218041-877E-43F6-8E2C-FE241991E71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7">
            <a:extLst>
              <a:ext uri="{FF2B5EF4-FFF2-40B4-BE49-F238E27FC236}">
                <a16:creationId xmlns:a16="http://schemas.microsoft.com/office/drawing/2014/main" id="{BD6471C0-BAE7-4D33-9D3A-92BF3AF0387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F13369-DBC4-4368-B432-0844CFB819F9}"/>
              </a:ext>
            </a:extLst>
          </p:cNvPr>
          <p:cNvSpPr>
            <a:spLocks noGrp="1"/>
          </p:cNvSpPr>
          <p:nvPr>
            <p:ph type="title"/>
          </p:nvPr>
        </p:nvSpPr>
        <p:spPr/>
        <p:txBody>
          <a:bodyPr/>
          <a:lstStyle/>
          <a:p>
            <a:r>
              <a:rPr lang="en-US" dirty="0"/>
              <a:t>Energy in magnetic fields</a:t>
            </a:r>
          </a:p>
        </p:txBody>
      </p:sp>
      <p:pic>
        <p:nvPicPr>
          <p:cNvPr id="5" name="Picture 4">
            <a:extLst>
              <a:ext uri="{FF2B5EF4-FFF2-40B4-BE49-F238E27FC236}">
                <a16:creationId xmlns:a16="http://schemas.microsoft.com/office/drawing/2014/main" id="{B40A9EB6-4244-4398-82DD-350233EBCB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6" name="Text Box 12">
            <a:extLst>
              <a:ext uri="{FF2B5EF4-FFF2-40B4-BE49-F238E27FC236}">
                <a16:creationId xmlns:a16="http://schemas.microsoft.com/office/drawing/2014/main" id="{AB950352-A321-407F-B81F-2CCA29D3834B}"/>
              </a:ext>
            </a:extLst>
          </p:cNvPr>
          <p:cNvSpPr txBox="1">
            <a:spLocks noChangeArrowheads="1"/>
          </p:cNvSpPr>
          <p:nvPr/>
        </p:nvSpPr>
        <p:spPr bwMode="auto">
          <a:xfrm>
            <a:off x="354012" y="784225"/>
            <a:ext cx="87899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Just as energy is stored in gravitational fields, energy is stored in magnetic fields. The energy stored in a field between two magnets depends on the relative positions of the magnets. </a:t>
            </a:r>
            <a:br>
              <a:rPr lang="en-GB" altLang="en-US" dirty="0"/>
            </a:br>
            <a:r>
              <a:rPr lang="en-GB" altLang="en-US" dirty="0"/>
              <a:t>We call this energy </a:t>
            </a:r>
            <a:r>
              <a:rPr lang="en-GB" altLang="en-US" b="1" dirty="0">
                <a:solidFill>
                  <a:srgbClr val="286DA6"/>
                </a:solidFill>
              </a:rPr>
              <a:t>magnetic potential energy</a:t>
            </a:r>
            <a:r>
              <a:rPr lang="en-GB" altLang="en-US" dirty="0"/>
              <a:t>.</a:t>
            </a:r>
          </a:p>
        </p:txBody>
      </p:sp>
      <p:sp>
        <p:nvSpPr>
          <p:cNvPr id="7" name="Rectangle 6">
            <a:extLst>
              <a:ext uri="{FF2B5EF4-FFF2-40B4-BE49-F238E27FC236}">
                <a16:creationId xmlns:a16="http://schemas.microsoft.com/office/drawing/2014/main" id="{31968869-7FE0-4E36-A11B-2177FFB5B7BE}"/>
              </a:ext>
            </a:extLst>
          </p:cNvPr>
          <p:cNvSpPr>
            <a:spLocks noChangeArrowheads="1"/>
          </p:cNvSpPr>
          <p:nvPr/>
        </p:nvSpPr>
        <p:spPr bwMode="auto">
          <a:xfrm>
            <a:off x="354012" y="2688419"/>
            <a:ext cx="8621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t>
            </a:r>
            <a:r>
              <a:rPr lang="en-GB" altLang="en-US" b="1" dirty="0"/>
              <a:t>unlike</a:t>
            </a:r>
            <a:r>
              <a:rPr lang="en-GB" altLang="en-US" dirty="0"/>
              <a:t> poles face each other, magnetic potential energy </a:t>
            </a:r>
            <a:r>
              <a:rPr lang="en-GB" altLang="en-US" b="1" dirty="0"/>
              <a:t>increases</a:t>
            </a:r>
            <a:r>
              <a:rPr lang="en-GB" altLang="en-US" dirty="0"/>
              <a:t> as the distance between the poles increases.</a:t>
            </a:r>
          </a:p>
        </p:txBody>
      </p:sp>
      <p:pic>
        <p:nvPicPr>
          <p:cNvPr id="8" name="Picture 9" descr="notes_icon">
            <a:extLst>
              <a:ext uri="{FF2B5EF4-FFF2-40B4-BE49-F238E27FC236}">
                <a16:creationId xmlns:a16="http://schemas.microsoft.com/office/drawing/2014/main" id="{8619F33B-C58E-43B2-BF8F-D99E2B0CC977}"/>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9" name="Rectangle 8">
            <a:extLst>
              <a:ext uri="{FF2B5EF4-FFF2-40B4-BE49-F238E27FC236}">
                <a16:creationId xmlns:a16="http://schemas.microsoft.com/office/drawing/2014/main" id="{CF0BE46A-CBD0-49A4-91A8-5D74A7105C32}"/>
              </a:ext>
            </a:extLst>
          </p:cNvPr>
          <p:cNvSpPr>
            <a:spLocks noChangeArrowheads="1"/>
          </p:cNvSpPr>
          <p:nvPr/>
        </p:nvSpPr>
        <p:spPr bwMode="auto">
          <a:xfrm>
            <a:off x="354013" y="4955247"/>
            <a:ext cx="8621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unlike poles are held apart and then released, the magnets will move </a:t>
            </a:r>
            <a:r>
              <a:rPr lang="en-GB" altLang="en-US" b="1" dirty="0"/>
              <a:t>toward</a:t>
            </a:r>
            <a:r>
              <a:rPr lang="en-GB" altLang="en-US" dirty="0"/>
              <a:t> each other. Energy is transferred from the magnetic field to kinetic energy in the magnets.</a:t>
            </a:r>
          </a:p>
        </p:txBody>
      </p:sp>
      <p:pic>
        <p:nvPicPr>
          <p:cNvPr id="10" name="Picture 7" descr="magnet">
            <a:extLst>
              <a:ext uri="{FF2B5EF4-FFF2-40B4-BE49-F238E27FC236}">
                <a16:creationId xmlns:a16="http://schemas.microsoft.com/office/drawing/2014/main" id="{CD50C6FA-3B40-4CE5-B976-80C5844917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425" y="3858606"/>
            <a:ext cx="375761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magnet (1)">
            <a:extLst>
              <a:ext uri="{FF2B5EF4-FFF2-40B4-BE49-F238E27FC236}">
                <a16:creationId xmlns:a16="http://schemas.microsoft.com/office/drawing/2014/main" id="{161AE3C4-362A-40F7-8D85-3C10BABE14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6775" y="3857018"/>
            <a:ext cx="3771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18427836-2ACF-4780-AAE0-90C76E8B499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6588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F13369-DBC4-4368-B432-0844CFB819F9}"/>
              </a:ext>
            </a:extLst>
          </p:cNvPr>
          <p:cNvSpPr>
            <a:spLocks noGrp="1"/>
          </p:cNvSpPr>
          <p:nvPr>
            <p:ph type="title"/>
          </p:nvPr>
        </p:nvSpPr>
        <p:spPr/>
        <p:txBody>
          <a:bodyPr/>
          <a:lstStyle/>
          <a:p>
            <a:r>
              <a:rPr lang="en-US" dirty="0"/>
              <a:t>Energy in repelling magnets</a:t>
            </a:r>
          </a:p>
        </p:txBody>
      </p:sp>
      <p:pic>
        <p:nvPicPr>
          <p:cNvPr id="5" name="Picture 4">
            <a:extLst>
              <a:ext uri="{FF2B5EF4-FFF2-40B4-BE49-F238E27FC236}">
                <a16:creationId xmlns:a16="http://schemas.microsoft.com/office/drawing/2014/main" id="{B40A9EB6-4244-4398-82DD-350233EBCB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6" name="Text Box 12">
            <a:extLst>
              <a:ext uri="{FF2B5EF4-FFF2-40B4-BE49-F238E27FC236}">
                <a16:creationId xmlns:a16="http://schemas.microsoft.com/office/drawing/2014/main" id="{AB950352-A321-407F-B81F-2CCA29D3834B}"/>
              </a:ext>
            </a:extLst>
          </p:cNvPr>
          <p:cNvSpPr txBox="1">
            <a:spLocks noChangeArrowheads="1"/>
          </p:cNvSpPr>
          <p:nvPr/>
        </p:nvSpPr>
        <p:spPr bwMode="auto">
          <a:xfrm>
            <a:off x="354012" y="784225"/>
            <a:ext cx="8789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t>
            </a:r>
            <a:r>
              <a:rPr lang="en-GB" altLang="en-US" b="1" dirty="0"/>
              <a:t>like</a:t>
            </a:r>
            <a:r>
              <a:rPr lang="en-GB" altLang="en-US" dirty="0"/>
              <a:t> poles face each other, magnetic potential energy </a:t>
            </a:r>
            <a:r>
              <a:rPr lang="en-GB" altLang="en-US" b="1" dirty="0"/>
              <a:t>decreases</a:t>
            </a:r>
            <a:r>
              <a:rPr lang="en-GB" altLang="en-US" dirty="0"/>
              <a:t> as the distance between the poles increases.</a:t>
            </a:r>
          </a:p>
        </p:txBody>
      </p:sp>
      <p:sp>
        <p:nvSpPr>
          <p:cNvPr id="7" name="Rectangle 6">
            <a:extLst>
              <a:ext uri="{FF2B5EF4-FFF2-40B4-BE49-F238E27FC236}">
                <a16:creationId xmlns:a16="http://schemas.microsoft.com/office/drawing/2014/main" id="{31968869-7FE0-4E36-A11B-2177FFB5B7BE}"/>
              </a:ext>
            </a:extLst>
          </p:cNvPr>
          <p:cNvSpPr>
            <a:spLocks noChangeArrowheads="1"/>
          </p:cNvSpPr>
          <p:nvPr/>
        </p:nvSpPr>
        <p:spPr bwMode="auto">
          <a:xfrm>
            <a:off x="354012" y="3440268"/>
            <a:ext cx="86217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like poles are held together and then released, the magnets will move </a:t>
            </a:r>
            <a:r>
              <a:rPr lang="en-GB" altLang="en-US" b="1" dirty="0"/>
              <a:t>away</a:t>
            </a:r>
            <a:r>
              <a:rPr lang="en-GB" altLang="en-US" dirty="0"/>
              <a:t> from each other. Energy is transferred from the magnetic field to kinetic energy in the magnets.</a:t>
            </a:r>
          </a:p>
        </p:txBody>
      </p:sp>
      <p:pic>
        <p:nvPicPr>
          <p:cNvPr id="8" name="Picture 9" descr="notes_icon">
            <a:extLst>
              <a:ext uri="{FF2B5EF4-FFF2-40B4-BE49-F238E27FC236}">
                <a16:creationId xmlns:a16="http://schemas.microsoft.com/office/drawing/2014/main" id="{8619F33B-C58E-43B2-BF8F-D99E2B0CC977}"/>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9" name="Rectangle 8">
            <a:extLst>
              <a:ext uri="{FF2B5EF4-FFF2-40B4-BE49-F238E27FC236}">
                <a16:creationId xmlns:a16="http://schemas.microsoft.com/office/drawing/2014/main" id="{CF0BE46A-CBD0-49A4-91A8-5D74A7105C32}"/>
              </a:ext>
            </a:extLst>
          </p:cNvPr>
          <p:cNvSpPr>
            <a:spLocks noChangeArrowheads="1"/>
          </p:cNvSpPr>
          <p:nvPr/>
        </p:nvSpPr>
        <p:spPr bwMode="auto">
          <a:xfrm>
            <a:off x="354013" y="5169738"/>
            <a:ext cx="84513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 move the magnets back together, </a:t>
            </a:r>
            <a:r>
              <a:rPr lang="en-GB" altLang="en-US" b="1" dirty="0">
                <a:solidFill>
                  <a:srgbClr val="286DA6"/>
                </a:solidFill>
              </a:rPr>
              <a:t>work</a:t>
            </a:r>
            <a:r>
              <a:rPr lang="en-GB" altLang="en-US" dirty="0"/>
              <a:t> must be done. This transfers energy to the magnetic field.</a:t>
            </a:r>
          </a:p>
        </p:txBody>
      </p:sp>
      <p:pic>
        <p:nvPicPr>
          <p:cNvPr id="12" name="Picture 10" descr="magnet (reversed)">
            <a:extLst>
              <a:ext uri="{FF2B5EF4-FFF2-40B4-BE49-F238E27FC236}">
                <a16:creationId xmlns:a16="http://schemas.microsoft.com/office/drawing/2014/main" id="{9213FD5A-F828-4015-BD8A-6FA8887BE7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7888" y="2143647"/>
            <a:ext cx="376078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magnet">
            <a:extLst>
              <a:ext uri="{FF2B5EF4-FFF2-40B4-BE49-F238E27FC236}">
                <a16:creationId xmlns:a16="http://schemas.microsoft.com/office/drawing/2014/main" id="{0129814A-3425-4A7A-B9E0-EB0EC289F1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425" y="2143647"/>
            <a:ext cx="375761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12EB6AD-956F-456E-8D2D-7BB762D4D68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089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4">
            <a:extLst>
              <a:ext uri="{FF2B5EF4-FFF2-40B4-BE49-F238E27FC236}">
                <a16:creationId xmlns:a16="http://schemas.microsoft.com/office/drawing/2014/main" id="{B1F99CFE-6595-487D-A3BF-8CC3DF426FC3}"/>
              </a:ext>
            </a:extLst>
          </p:cNvPr>
          <p:cNvSpPr txBox="1">
            <a:spLocks noChangeArrowheads="1"/>
          </p:cNvSpPr>
          <p:nvPr/>
        </p:nvSpPr>
        <p:spPr bwMode="auto">
          <a:xfrm>
            <a:off x="347663" y="788988"/>
            <a:ext cx="864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Earth has a molten </a:t>
            </a:r>
            <a:r>
              <a:rPr lang="en-GB" altLang="en-US" b="1">
                <a:solidFill>
                  <a:srgbClr val="286DA6"/>
                </a:solidFill>
              </a:rPr>
              <a:t>iron core</a:t>
            </a:r>
            <a:r>
              <a:rPr lang="en-GB" altLang="en-US"/>
              <a:t>. It is thought by scientists that the core’s rotation causes the Earth’s </a:t>
            </a:r>
            <a:r>
              <a:rPr lang="en-GB" altLang="en-US" b="1">
                <a:solidFill>
                  <a:srgbClr val="286DA6"/>
                </a:solidFill>
              </a:rPr>
              <a:t>magnetic field</a:t>
            </a:r>
            <a:r>
              <a:rPr lang="en-GB" altLang="en-US"/>
              <a:t>. </a:t>
            </a:r>
          </a:p>
        </p:txBody>
      </p:sp>
      <p:sp>
        <p:nvSpPr>
          <p:cNvPr id="28675" name="Rectangle 11">
            <a:extLst>
              <a:ext uri="{FF2B5EF4-FFF2-40B4-BE49-F238E27FC236}">
                <a16:creationId xmlns:a16="http://schemas.microsoft.com/office/drawing/2014/main" id="{2290A23B-82A9-4153-B2CB-2FCC1FEFD87F}"/>
              </a:ext>
            </a:extLst>
          </p:cNvPr>
          <p:cNvSpPr>
            <a:spLocks noGrp="1" noChangeArrowheads="1"/>
          </p:cNvSpPr>
          <p:nvPr>
            <p:ph type="title"/>
          </p:nvPr>
        </p:nvSpPr>
        <p:spPr/>
        <p:txBody>
          <a:bodyPr/>
          <a:lstStyle/>
          <a:p>
            <a:pPr eaLnBrk="1" hangingPunct="1"/>
            <a:r>
              <a:rPr lang="en-GB" altLang="en-US"/>
              <a:t>The Earth’s magnetic field</a:t>
            </a:r>
          </a:p>
        </p:txBody>
      </p:sp>
      <p:pic>
        <p:nvPicPr>
          <p:cNvPr id="26629" name="Picture 12" descr="KS3 Science Magnets_Earth">
            <a:extLst>
              <a:ext uri="{FF2B5EF4-FFF2-40B4-BE49-F238E27FC236}">
                <a16:creationId xmlns:a16="http://schemas.microsoft.com/office/drawing/2014/main" id="{EF6A7DE0-3C3D-432A-8CAC-73C77939D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700213"/>
            <a:ext cx="428625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Box 5">
            <a:extLst>
              <a:ext uri="{FF2B5EF4-FFF2-40B4-BE49-F238E27FC236}">
                <a16:creationId xmlns:a16="http://schemas.microsoft.com/office/drawing/2014/main" id="{1421D3AF-F2A9-4006-94BB-803459B56A1C}"/>
              </a:ext>
            </a:extLst>
          </p:cNvPr>
          <p:cNvSpPr txBox="1">
            <a:spLocks noChangeArrowheads="1"/>
          </p:cNvSpPr>
          <p:nvPr/>
        </p:nvSpPr>
        <p:spPr bwMode="auto">
          <a:xfrm>
            <a:off x="347663" y="2087563"/>
            <a:ext cx="42497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magnetic field is similar to a bar magnet but it is tilted 11 degrees from the rotational axis of the Earth. </a:t>
            </a:r>
          </a:p>
        </p:txBody>
      </p:sp>
      <p:sp>
        <p:nvSpPr>
          <p:cNvPr id="21521" name="TextBox 51">
            <a:extLst>
              <a:ext uri="{FF2B5EF4-FFF2-40B4-BE49-F238E27FC236}">
                <a16:creationId xmlns:a16="http://schemas.microsoft.com/office/drawing/2014/main" id="{0E736FE9-4685-4ABF-9A0A-96321A06A570}"/>
              </a:ext>
            </a:extLst>
          </p:cNvPr>
          <p:cNvSpPr txBox="1">
            <a:spLocks noChangeArrowheads="1"/>
          </p:cNvSpPr>
          <p:nvPr/>
        </p:nvSpPr>
        <p:spPr bwMode="auto">
          <a:xfrm>
            <a:off x="347663" y="4113213"/>
            <a:ext cx="43576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magnetic field deflects much of the ionizing radiation that comes from space and the Sun. This protects the Earth and all life on Earth. </a:t>
            </a:r>
          </a:p>
        </p:txBody>
      </p:sp>
      <p:pic>
        <p:nvPicPr>
          <p:cNvPr id="8" name="Picture 7">
            <a:extLst>
              <a:ext uri="{FF2B5EF4-FFF2-40B4-BE49-F238E27FC236}">
                <a16:creationId xmlns:a16="http://schemas.microsoft.com/office/drawing/2014/main" id="{35B07C89-7CDE-4EF6-992D-C5753F74DD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8">
            <a:extLst>
              <a:ext uri="{FF2B5EF4-FFF2-40B4-BE49-F238E27FC236}">
                <a16:creationId xmlns:a16="http://schemas.microsoft.com/office/drawing/2014/main" id="{EF3ECA2E-A5C3-470E-9552-0AC85E94B6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2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p:bldP spid="215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35BDFD2-4C65-4023-8F4F-8F78B7BDC0A8}"/>
              </a:ext>
            </a:extLst>
          </p:cNvPr>
          <p:cNvSpPr>
            <a:spLocks noGrp="1"/>
          </p:cNvSpPr>
          <p:nvPr>
            <p:ph type="title"/>
          </p:nvPr>
        </p:nvSpPr>
        <p:spPr/>
        <p:txBody>
          <a:bodyPr/>
          <a:lstStyle/>
          <a:p>
            <a:r>
              <a:rPr lang="en-GB" altLang="en-US"/>
              <a:t>Evidence for the Earth’s magnetic field</a:t>
            </a:r>
          </a:p>
        </p:txBody>
      </p:sp>
      <p:pic>
        <p:nvPicPr>
          <p:cNvPr id="4" name="Picture 3" descr="Compass_dipping.png">
            <a:extLst>
              <a:ext uri="{FF2B5EF4-FFF2-40B4-BE49-F238E27FC236}">
                <a16:creationId xmlns:a16="http://schemas.microsoft.com/office/drawing/2014/main" id="{3AB01B1E-5C05-48F5-9E4B-B348BF463F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1649413"/>
            <a:ext cx="3338513"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4">
            <a:extLst>
              <a:ext uri="{FF2B5EF4-FFF2-40B4-BE49-F238E27FC236}">
                <a16:creationId xmlns:a16="http://schemas.microsoft.com/office/drawing/2014/main" id="{46EB7406-4318-421F-B903-DED1FF034894}"/>
              </a:ext>
            </a:extLst>
          </p:cNvPr>
          <p:cNvSpPr txBox="1">
            <a:spLocks noChangeArrowheads="1"/>
          </p:cNvSpPr>
          <p:nvPr/>
        </p:nvSpPr>
        <p:spPr bwMode="auto">
          <a:xfrm>
            <a:off x="347663" y="788988"/>
            <a:ext cx="818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 magnet is suspended so that it is free to move, </a:t>
            </a:r>
            <a:br>
              <a:rPr lang="en-GB" altLang="en-US"/>
            </a:br>
            <a:r>
              <a:rPr lang="en-GB" altLang="en-US"/>
              <a:t>it will </a:t>
            </a:r>
            <a:r>
              <a:rPr lang="en-GB" altLang="en-US" b="1">
                <a:solidFill>
                  <a:srgbClr val="286DA6"/>
                </a:solidFill>
              </a:rPr>
              <a:t>line up </a:t>
            </a:r>
            <a:r>
              <a:rPr lang="en-GB" altLang="en-US"/>
              <a:t>with the magnetic field produced by the </a:t>
            </a:r>
            <a:br>
              <a:rPr lang="en-GB" altLang="en-US"/>
            </a:br>
            <a:r>
              <a:rPr lang="en-GB" altLang="en-US"/>
              <a:t>Earth’s core.</a:t>
            </a:r>
          </a:p>
        </p:txBody>
      </p:sp>
      <p:sp>
        <p:nvSpPr>
          <p:cNvPr id="6" name="TextBox 5">
            <a:extLst>
              <a:ext uri="{FF2B5EF4-FFF2-40B4-BE49-F238E27FC236}">
                <a16:creationId xmlns:a16="http://schemas.microsoft.com/office/drawing/2014/main" id="{C2DC0741-F2D2-4DE8-83B1-CDAF05028AB2}"/>
              </a:ext>
            </a:extLst>
          </p:cNvPr>
          <p:cNvSpPr txBox="1">
            <a:spLocks noChangeArrowheads="1"/>
          </p:cNvSpPr>
          <p:nvPr/>
        </p:nvSpPr>
        <p:spPr bwMode="auto">
          <a:xfrm>
            <a:off x="347663" y="2105025"/>
            <a:ext cx="44973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a:t>
            </a:r>
            <a:r>
              <a:rPr lang="en-GB" altLang="en-US" b="1">
                <a:solidFill>
                  <a:srgbClr val="286DA6"/>
                </a:solidFill>
              </a:rPr>
              <a:t>dipping compass </a:t>
            </a:r>
            <a:r>
              <a:rPr lang="en-GB" altLang="en-US"/>
              <a:t>is a type </a:t>
            </a:r>
            <a:br>
              <a:rPr lang="en-GB" altLang="en-US"/>
            </a:br>
            <a:r>
              <a:rPr lang="en-GB" altLang="en-US"/>
              <a:t>of magnetic compass that is </a:t>
            </a:r>
            <a:br>
              <a:rPr lang="en-GB" altLang="en-US"/>
            </a:br>
            <a:r>
              <a:rPr lang="en-GB" altLang="en-US"/>
              <a:t>held vertically. It can be used </a:t>
            </a:r>
            <a:br>
              <a:rPr lang="en-GB" altLang="en-US"/>
            </a:br>
            <a:r>
              <a:rPr lang="en-GB" altLang="en-US"/>
              <a:t>to find the shape of the Earth’s </a:t>
            </a:r>
            <a:br>
              <a:rPr lang="en-GB" altLang="en-US"/>
            </a:br>
            <a:r>
              <a:rPr lang="en-GB" altLang="en-US"/>
              <a:t>magnetic field.</a:t>
            </a:r>
          </a:p>
        </p:txBody>
      </p:sp>
      <p:sp>
        <p:nvSpPr>
          <p:cNvPr id="7" name="TextBox 6">
            <a:extLst>
              <a:ext uri="{FF2B5EF4-FFF2-40B4-BE49-F238E27FC236}">
                <a16:creationId xmlns:a16="http://schemas.microsoft.com/office/drawing/2014/main" id="{F43AB0AA-D354-4B39-9727-B56834A6833B}"/>
              </a:ext>
            </a:extLst>
          </p:cNvPr>
          <p:cNvSpPr txBox="1">
            <a:spLocks noChangeArrowheads="1"/>
          </p:cNvSpPr>
          <p:nvPr/>
        </p:nvSpPr>
        <p:spPr bwMode="auto">
          <a:xfrm>
            <a:off x="347663" y="4133850"/>
            <a:ext cx="51863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286DA6"/>
                </a:solidFill>
              </a:rPr>
              <a:t>angle</a:t>
            </a:r>
            <a:r>
              <a:rPr lang="en-GB" altLang="en-US"/>
              <a:t> of the needle of a dipping compass shows the </a:t>
            </a:r>
            <a:r>
              <a:rPr lang="en-GB" altLang="en-US" b="1">
                <a:solidFill>
                  <a:srgbClr val="286DA6"/>
                </a:solidFill>
              </a:rPr>
              <a:t>direction</a:t>
            </a:r>
            <a:r>
              <a:rPr lang="en-GB" altLang="en-US"/>
              <a:t> of the magnetic field at any point. For example, at the equator, the </a:t>
            </a:r>
            <a:br>
              <a:rPr lang="en-GB" altLang="en-US"/>
            </a:br>
            <a:r>
              <a:rPr lang="en-GB" altLang="en-US"/>
              <a:t>needle will be horizontal.</a:t>
            </a:r>
          </a:p>
        </p:txBody>
      </p:sp>
      <p:pic>
        <p:nvPicPr>
          <p:cNvPr id="8" name="Picture 7">
            <a:extLst>
              <a:ext uri="{FF2B5EF4-FFF2-40B4-BE49-F238E27FC236}">
                <a16:creationId xmlns:a16="http://schemas.microsoft.com/office/drawing/2014/main" id="{09E5A880-EA3F-46F3-8FAE-065B3FBFE5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a:extLst>
              <a:ext uri="{FF2B5EF4-FFF2-40B4-BE49-F238E27FC236}">
                <a16:creationId xmlns:a16="http://schemas.microsoft.com/office/drawing/2014/main" id="{5959EB3D-7FB0-4469-A73D-CA5BDBABDA07}"/>
              </a:ext>
            </a:extLst>
          </p:cNvPr>
          <p:cNvSpPr txBox="1">
            <a:spLocks noChangeArrowheads="1"/>
          </p:cNvSpPr>
          <p:nvPr/>
        </p:nvSpPr>
        <p:spPr bwMode="auto">
          <a:xfrm>
            <a:off x="347663" y="788988"/>
            <a:ext cx="7850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People have used magnetism to </a:t>
            </a:r>
            <a:r>
              <a:rPr lang="en-GB" altLang="en-US" b="1">
                <a:solidFill>
                  <a:srgbClr val="286DA6"/>
                </a:solidFill>
              </a:rPr>
              <a:t>navigate</a:t>
            </a:r>
            <a:r>
              <a:rPr lang="en-GB" altLang="en-US"/>
              <a:t> for hundreds of years. The north poles of magnets, such as compass needles, are attracted to the North Pole of the Earth.</a:t>
            </a:r>
          </a:p>
        </p:txBody>
      </p:sp>
      <p:sp>
        <p:nvSpPr>
          <p:cNvPr id="21510" name="TextBox 53">
            <a:extLst>
              <a:ext uri="{FF2B5EF4-FFF2-40B4-BE49-F238E27FC236}">
                <a16:creationId xmlns:a16="http://schemas.microsoft.com/office/drawing/2014/main" id="{441B2934-81B6-4652-892F-944E3D7F1095}"/>
              </a:ext>
            </a:extLst>
          </p:cNvPr>
          <p:cNvSpPr txBox="1">
            <a:spLocks noChangeArrowheads="1"/>
          </p:cNvSpPr>
          <p:nvPr/>
        </p:nvSpPr>
        <p:spPr bwMode="auto">
          <a:xfrm>
            <a:off x="347663" y="5337175"/>
            <a:ext cx="7705725" cy="8302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Do you think that you would be able to use a compass to navigate on other planets, or on the Moon?</a:t>
            </a:r>
          </a:p>
        </p:txBody>
      </p:sp>
      <p:sp>
        <p:nvSpPr>
          <p:cNvPr id="30724" name="Rectangle 11">
            <a:extLst>
              <a:ext uri="{FF2B5EF4-FFF2-40B4-BE49-F238E27FC236}">
                <a16:creationId xmlns:a16="http://schemas.microsoft.com/office/drawing/2014/main" id="{1F19E8A0-5ED5-4CFF-BCC8-928097CC6B3C}"/>
              </a:ext>
            </a:extLst>
          </p:cNvPr>
          <p:cNvSpPr>
            <a:spLocks noGrp="1" noChangeArrowheads="1"/>
          </p:cNvSpPr>
          <p:nvPr>
            <p:ph type="title"/>
          </p:nvPr>
        </p:nvSpPr>
        <p:spPr/>
        <p:txBody>
          <a:bodyPr/>
          <a:lstStyle/>
          <a:p>
            <a:pPr eaLnBrk="1" hangingPunct="1"/>
            <a:r>
              <a:rPr lang="en-GB" altLang="en-US"/>
              <a:t>Using Earth’s magnetism for navigation</a:t>
            </a:r>
          </a:p>
        </p:txBody>
      </p:sp>
      <p:pic>
        <p:nvPicPr>
          <p:cNvPr id="26629" name="Picture 12" descr="KS3 Science Magnets_Earth">
            <a:extLst>
              <a:ext uri="{FF2B5EF4-FFF2-40B4-BE49-F238E27FC236}">
                <a16:creationId xmlns:a16="http://schemas.microsoft.com/office/drawing/2014/main" id="{1BB16090-7F43-4A20-B2A3-A654CA18E5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892300"/>
            <a:ext cx="2976563"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Box 51">
            <a:extLst>
              <a:ext uri="{FF2B5EF4-FFF2-40B4-BE49-F238E27FC236}">
                <a16:creationId xmlns:a16="http://schemas.microsoft.com/office/drawing/2014/main" id="{E05A1CF1-D7A0-4517-A0E1-C9278DA2D008}"/>
              </a:ext>
            </a:extLst>
          </p:cNvPr>
          <p:cNvSpPr txBox="1">
            <a:spLocks noChangeArrowheads="1"/>
          </p:cNvSpPr>
          <p:nvPr/>
        </p:nvSpPr>
        <p:spPr bwMode="auto">
          <a:xfrm>
            <a:off x="347663" y="2198688"/>
            <a:ext cx="4937125" cy="12001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But if like poles repel, why is the </a:t>
            </a:r>
            <a:br>
              <a:rPr lang="en-GB" altLang="en-US"/>
            </a:br>
            <a:r>
              <a:rPr lang="en-GB" altLang="en-US"/>
              <a:t>north pole of a magnet attracted to the North Pole of the Earth?</a:t>
            </a:r>
          </a:p>
        </p:txBody>
      </p:sp>
      <p:sp>
        <p:nvSpPr>
          <p:cNvPr id="21521" name="TextBox 5">
            <a:extLst>
              <a:ext uri="{FF2B5EF4-FFF2-40B4-BE49-F238E27FC236}">
                <a16:creationId xmlns:a16="http://schemas.microsoft.com/office/drawing/2014/main" id="{DF1CED1D-D255-4507-8CC6-B1719F7A277E}"/>
              </a:ext>
            </a:extLst>
          </p:cNvPr>
          <p:cNvSpPr txBox="1">
            <a:spLocks noChangeArrowheads="1"/>
          </p:cNvSpPr>
          <p:nvPr/>
        </p:nvSpPr>
        <p:spPr bwMode="auto">
          <a:xfrm>
            <a:off x="347663" y="3586163"/>
            <a:ext cx="5518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poles were named before magnetism was properly understood. The “Magnetic North Pole” of the Earth is really a </a:t>
            </a:r>
            <a:r>
              <a:rPr lang="en-GB" altLang="en-US" b="1" dirty="0">
                <a:solidFill>
                  <a:srgbClr val="286DA6"/>
                </a:solidFill>
              </a:rPr>
              <a:t>magnetic south pole</a:t>
            </a:r>
            <a:r>
              <a:rPr lang="en-GB" altLang="en-US" dirty="0"/>
              <a:t>. </a:t>
            </a:r>
          </a:p>
        </p:txBody>
      </p:sp>
      <p:sp>
        <p:nvSpPr>
          <p:cNvPr id="30730" name="TextBox 9">
            <a:extLst>
              <a:ext uri="{FF2B5EF4-FFF2-40B4-BE49-F238E27FC236}">
                <a16:creationId xmlns:a16="http://schemas.microsoft.com/office/drawing/2014/main" id="{40804343-E0EA-4DE4-B810-71E95813BD98}"/>
              </a:ext>
            </a:extLst>
          </p:cNvPr>
          <p:cNvSpPr txBox="1">
            <a:spLocks noChangeArrowheads="1"/>
          </p:cNvSpPr>
          <p:nvPr/>
        </p:nvSpPr>
        <p:spPr bwMode="auto">
          <a:xfrm>
            <a:off x="5510213" y="1863725"/>
            <a:ext cx="200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solidFill>
                  <a:srgbClr val="286DA6"/>
                </a:solidFill>
              </a:rPr>
              <a:t>geographical North Pole</a:t>
            </a:r>
          </a:p>
        </p:txBody>
      </p:sp>
      <p:sp>
        <p:nvSpPr>
          <p:cNvPr id="30731" name="TextBox 10">
            <a:extLst>
              <a:ext uri="{FF2B5EF4-FFF2-40B4-BE49-F238E27FC236}">
                <a16:creationId xmlns:a16="http://schemas.microsoft.com/office/drawing/2014/main" id="{06E52F00-D198-43A0-A46D-62B4A4A588AE}"/>
              </a:ext>
            </a:extLst>
          </p:cNvPr>
          <p:cNvSpPr txBox="1">
            <a:spLocks noChangeArrowheads="1"/>
          </p:cNvSpPr>
          <p:nvPr/>
        </p:nvSpPr>
        <p:spPr bwMode="auto">
          <a:xfrm>
            <a:off x="6959600" y="4641850"/>
            <a:ext cx="200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solidFill>
                  <a:srgbClr val="286DA6"/>
                </a:solidFill>
              </a:rPr>
              <a:t>geographical South Pole</a:t>
            </a:r>
          </a:p>
        </p:txBody>
      </p:sp>
      <p:pic>
        <p:nvPicPr>
          <p:cNvPr id="12" name="Picture 11">
            <a:extLst>
              <a:ext uri="{FF2B5EF4-FFF2-40B4-BE49-F238E27FC236}">
                <a16:creationId xmlns:a16="http://schemas.microsoft.com/office/drawing/2014/main" id="{A64C1A96-8638-47B2-83C5-0A86032615E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FAAD3D56-088C-4E50-83F1-DEE7B37C27F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8671B006-06B5-449C-BD33-227E0C87892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9"/>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0730"/>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07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9" grpId="0" animBg="1"/>
      <p:bldP spid="21521" grpId="0"/>
      <p:bldP spid="30730" grpId="0"/>
      <p:bldP spid="307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a:xfrm>
            <a:off x="3148552" y="4271390"/>
            <a:ext cx="5712644" cy="2359165"/>
          </a:xfrm>
        </p:spPr>
        <p:txBody>
          <a:bodyPr>
            <a:normAutofit/>
          </a:bodyPr>
          <a:lstStyle/>
          <a:p>
            <a:r>
              <a:rPr lang="en-GB" sz="1600" dirty="0"/>
              <a:t>1. Patterns </a:t>
            </a:r>
          </a:p>
          <a:p>
            <a:r>
              <a:rPr lang="en-GB" sz="1600" dirty="0"/>
              <a:t>2. Cause and Effect</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D23CDF2-71CA-4D4A-B3CB-6F9CF71312D4}"/>
              </a:ext>
            </a:extLst>
          </p:cNvPr>
          <p:cNvSpPr>
            <a:spLocks noGrp="1"/>
          </p:cNvSpPr>
          <p:nvPr>
            <p:ph type="title"/>
          </p:nvPr>
        </p:nvSpPr>
        <p:spPr/>
        <p:txBody>
          <a:bodyPr/>
          <a:lstStyle/>
          <a:p>
            <a:r>
              <a:rPr lang="en-GB" altLang="en-US"/>
              <a:t>Induced magnets</a:t>
            </a:r>
          </a:p>
        </p:txBody>
      </p:sp>
      <p:sp>
        <p:nvSpPr>
          <p:cNvPr id="32772" name="Text Box 44">
            <a:extLst>
              <a:ext uri="{FF2B5EF4-FFF2-40B4-BE49-F238E27FC236}">
                <a16:creationId xmlns:a16="http://schemas.microsoft.com/office/drawing/2014/main" id="{28E47A5C-B38C-4B1B-88F0-5BD7B1DFA8E6}"/>
              </a:ext>
            </a:extLst>
          </p:cNvPr>
          <p:cNvSpPr txBox="1">
            <a:spLocks noChangeArrowheads="1"/>
          </p:cNvSpPr>
          <p:nvPr/>
        </p:nvSpPr>
        <p:spPr bwMode="auto">
          <a:xfrm>
            <a:off x="347663" y="788988"/>
            <a:ext cx="7988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 magnetic material will become a magnet when it is placed in a magnetic field. We say that it has become an </a:t>
            </a:r>
            <a:r>
              <a:rPr lang="en-GB" altLang="en-US" b="1">
                <a:solidFill>
                  <a:srgbClr val="286DA6"/>
                </a:solidFill>
              </a:rPr>
              <a:t>induced</a:t>
            </a:r>
            <a:r>
              <a:rPr lang="en-GB" altLang="en-US">
                <a:solidFill>
                  <a:srgbClr val="010066"/>
                </a:solidFill>
              </a:rPr>
              <a:t> magnet.</a:t>
            </a:r>
          </a:p>
        </p:txBody>
      </p:sp>
      <p:sp>
        <p:nvSpPr>
          <p:cNvPr id="5" name="Text Box 43">
            <a:extLst>
              <a:ext uri="{FF2B5EF4-FFF2-40B4-BE49-F238E27FC236}">
                <a16:creationId xmlns:a16="http://schemas.microsoft.com/office/drawing/2014/main" id="{C20CA889-7190-4BB5-9585-BD204EC2BECA}"/>
              </a:ext>
            </a:extLst>
          </p:cNvPr>
          <p:cNvSpPr txBox="1">
            <a:spLocks noChangeArrowheads="1"/>
          </p:cNvSpPr>
          <p:nvPr/>
        </p:nvSpPr>
        <p:spPr bwMode="auto">
          <a:xfrm>
            <a:off x="347663" y="2105025"/>
            <a:ext cx="79883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Unlike </a:t>
            </a:r>
            <a:r>
              <a:rPr lang="en-GB" altLang="en-US" b="1" dirty="0">
                <a:solidFill>
                  <a:srgbClr val="286DA6"/>
                </a:solidFill>
              </a:rPr>
              <a:t>permanent</a:t>
            </a:r>
            <a:r>
              <a:rPr lang="en-GB" altLang="en-US" dirty="0">
                <a:solidFill>
                  <a:srgbClr val="010066"/>
                </a:solidFill>
              </a:rPr>
              <a:t> magnets, induced magnets do not have their own magnetic field. This means that they </a:t>
            </a:r>
            <a:r>
              <a:rPr lang="en-GB" altLang="en-US" b="1" dirty="0">
                <a:solidFill>
                  <a:srgbClr val="286DA6"/>
                </a:solidFill>
              </a:rPr>
              <a:t>lose </a:t>
            </a:r>
            <a:r>
              <a:rPr lang="en-GB" altLang="en-US" dirty="0">
                <a:solidFill>
                  <a:srgbClr val="010066"/>
                </a:solidFill>
              </a:rPr>
              <a:t>their magnetism quickly when they are removed from another magnet’s magnetic field.</a:t>
            </a:r>
          </a:p>
        </p:txBody>
      </p:sp>
      <p:sp>
        <p:nvSpPr>
          <p:cNvPr id="6" name="Text Box 42">
            <a:extLst>
              <a:ext uri="{FF2B5EF4-FFF2-40B4-BE49-F238E27FC236}">
                <a16:creationId xmlns:a16="http://schemas.microsoft.com/office/drawing/2014/main" id="{083498CD-A838-48CD-A6F4-2B4D322B5CE7}"/>
              </a:ext>
            </a:extLst>
          </p:cNvPr>
          <p:cNvSpPr txBox="1">
            <a:spLocks noChangeArrowheads="1"/>
          </p:cNvSpPr>
          <p:nvPr/>
        </p:nvSpPr>
        <p:spPr bwMode="auto">
          <a:xfrm>
            <a:off x="347663" y="3765550"/>
            <a:ext cx="45926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Induced magnetism always causes a force of </a:t>
            </a:r>
            <a:r>
              <a:rPr lang="en-GB" altLang="en-US" b="1" dirty="0">
                <a:solidFill>
                  <a:srgbClr val="286DA6"/>
                </a:solidFill>
              </a:rPr>
              <a:t>attraction</a:t>
            </a:r>
            <a:r>
              <a:rPr lang="en-GB" altLang="en-US" dirty="0">
                <a:solidFill>
                  <a:srgbClr val="010066"/>
                </a:solidFill>
              </a:rPr>
              <a:t>. The poles of an induced magnet will always be arranged so that the induced magnet is attracted to other magnets.</a:t>
            </a:r>
          </a:p>
        </p:txBody>
      </p:sp>
      <p:pic>
        <p:nvPicPr>
          <p:cNvPr id="32775" name="Picture 7" descr="Magnet.png">
            <a:extLst>
              <a:ext uri="{FF2B5EF4-FFF2-40B4-BE49-F238E27FC236}">
                <a16:creationId xmlns:a16="http://schemas.microsoft.com/office/drawing/2014/main" id="{2B3F172B-4EB1-49A9-87D5-872FA7B2E0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8688" y="3562350"/>
            <a:ext cx="30099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6" descr="Nail2.png">
            <a:extLst>
              <a:ext uri="{FF2B5EF4-FFF2-40B4-BE49-F238E27FC236}">
                <a16:creationId xmlns:a16="http://schemas.microsoft.com/office/drawing/2014/main" id="{7762BB90-D98E-45CE-AB2B-D53E9673A0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81929">
            <a:off x="7339013" y="4862513"/>
            <a:ext cx="1379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41BF285-7ACE-4406-A47A-F0E9EA1C44B1}"/>
              </a:ext>
            </a:extLst>
          </p:cNvPr>
          <p:cNvSpPr txBox="1">
            <a:spLocks noChangeArrowheads="1"/>
          </p:cNvSpPr>
          <p:nvPr/>
        </p:nvSpPr>
        <p:spPr bwMode="auto">
          <a:xfrm>
            <a:off x="7789863" y="4630738"/>
            <a:ext cx="40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N</a:t>
            </a:r>
          </a:p>
        </p:txBody>
      </p:sp>
      <p:sp>
        <p:nvSpPr>
          <p:cNvPr id="11" name="TextBox 10">
            <a:extLst>
              <a:ext uri="{FF2B5EF4-FFF2-40B4-BE49-F238E27FC236}">
                <a16:creationId xmlns:a16="http://schemas.microsoft.com/office/drawing/2014/main" id="{25A01A8D-EC9C-48CB-9E19-8BB65DC6A63D}"/>
              </a:ext>
            </a:extLst>
          </p:cNvPr>
          <p:cNvSpPr txBox="1">
            <a:spLocks noChangeArrowheads="1"/>
          </p:cNvSpPr>
          <p:nvPr/>
        </p:nvSpPr>
        <p:spPr bwMode="auto">
          <a:xfrm>
            <a:off x="8426450" y="5318125"/>
            <a:ext cx="38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S</a:t>
            </a:r>
          </a:p>
        </p:txBody>
      </p:sp>
      <p:pic>
        <p:nvPicPr>
          <p:cNvPr id="12" name="Picture 11">
            <a:extLst>
              <a:ext uri="{FF2B5EF4-FFF2-40B4-BE49-F238E27FC236}">
                <a16:creationId xmlns:a16="http://schemas.microsoft.com/office/drawing/2014/main" id="{BF48610D-4050-46E8-9F3F-7F8E7DD9A8C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C1E93C25-52DD-48BA-9948-DAF301046055}"/>
              </a:ext>
            </a:extLst>
          </p:cNvPr>
          <p:cNvSpPr>
            <a:spLocks noGrp="1" noChangeArrowheads="1"/>
          </p:cNvSpPr>
          <p:nvPr>
            <p:ph type="title"/>
          </p:nvPr>
        </p:nvSpPr>
        <p:spPr/>
        <p:txBody>
          <a:bodyPr/>
          <a:lstStyle/>
          <a:p>
            <a:pPr eaLnBrk="1" hangingPunct="1"/>
            <a:r>
              <a:rPr lang="en-GB" altLang="en-US" dirty="0"/>
              <a:t>Magnets: true or false?</a:t>
            </a:r>
          </a:p>
        </p:txBody>
      </p:sp>
      <p:pic>
        <p:nvPicPr>
          <p:cNvPr id="6" name="Picture 6" descr="flash_icon">
            <a:extLst>
              <a:ext uri="{FF2B5EF4-FFF2-40B4-BE49-F238E27FC236}">
                <a16:creationId xmlns:a16="http://schemas.microsoft.com/office/drawing/2014/main" id="{447C5161-2662-4AD7-AD7D-1F9F676A0490}"/>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58F7DE9-9DD7-4F12-98F0-A0B7373E0130}"/>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160A88EB-487E-4BE1-95FB-D1CAF6E78055}"/>
              </a:ext>
            </a:extLst>
          </p:cNvPr>
          <p:cNvSpPr>
            <a:spLocks noGrp="1" noChangeArrowheads="1"/>
          </p:cNvSpPr>
          <p:nvPr>
            <p:ph type="title"/>
          </p:nvPr>
        </p:nvSpPr>
        <p:spPr/>
        <p:txBody>
          <a:bodyPr/>
          <a:lstStyle/>
          <a:p>
            <a:r>
              <a:rPr lang="en-GB" altLang="en-US" dirty="0"/>
              <a:t>Forces and fields</a:t>
            </a:r>
          </a:p>
        </p:txBody>
      </p:sp>
      <p:sp>
        <p:nvSpPr>
          <p:cNvPr id="14340" name="TextBox 8">
            <a:extLst>
              <a:ext uri="{FF2B5EF4-FFF2-40B4-BE49-F238E27FC236}">
                <a16:creationId xmlns:a16="http://schemas.microsoft.com/office/drawing/2014/main" id="{A10D4E63-F769-413A-80D3-A1F4E3F9C9C2}"/>
              </a:ext>
            </a:extLst>
          </p:cNvPr>
          <p:cNvSpPr txBox="1">
            <a:spLocks noChangeArrowheads="1"/>
          </p:cNvSpPr>
          <p:nvPr/>
        </p:nvSpPr>
        <p:spPr bwMode="auto">
          <a:xfrm>
            <a:off x="354013" y="1926441"/>
            <a:ext cx="4362953" cy="1200329"/>
          </a:xfrm>
          <a:prstGeom prst="rect">
            <a:avLst/>
          </a:prstGeom>
          <a:solidFill>
            <a:srgbClr val="BE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do these forces act when objects are at a distance from each other?</a:t>
            </a:r>
          </a:p>
        </p:txBody>
      </p:sp>
      <p:sp>
        <p:nvSpPr>
          <p:cNvPr id="14341" name="TextBox 9">
            <a:extLst>
              <a:ext uri="{FF2B5EF4-FFF2-40B4-BE49-F238E27FC236}">
                <a16:creationId xmlns:a16="http://schemas.microsoft.com/office/drawing/2014/main" id="{3348E9D0-BED0-40F0-B222-4515F4436BF7}"/>
              </a:ext>
            </a:extLst>
          </p:cNvPr>
          <p:cNvSpPr txBox="1">
            <a:spLocks noChangeArrowheads="1"/>
          </p:cNvSpPr>
          <p:nvPr/>
        </p:nvSpPr>
        <p:spPr bwMode="auto">
          <a:xfrm>
            <a:off x="354013" y="3437989"/>
            <a:ext cx="43629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Forces that act at a distance can be explained by </a:t>
            </a:r>
            <a:r>
              <a:rPr lang="en-GB" altLang="en-US" b="1" dirty="0">
                <a:solidFill>
                  <a:srgbClr val="286DA6"/>
                </a:solidFill>
              </a:rPr>
              <a:t>fields</a:t>
            </a:r>
            <a:r>
              <a:rPr lang="en-GB" altLang="en-US" dirty="0"/>
              <a:t> that surround objects and can transfer energy through space.</a:t>
            </a:r>
          </a:p>
        </p:txBody>
      </p:sp>
      <p:sp>
        <p:nvSpPr>
          <p:cNvPr id="19463" name="TextBox 10">
            <a:extLst>
              <a:ext uri="{FF2B5EF4-FFF2-40B4-BE49-F238E27FC236}">
                <a16:creationId xmlns:a16="http://schemas.microsoft.com/office/drawing/2014/main" id="{90AB49EA-DF85-4D3C-A8B0-DE47B4B50FE1}"/>
              </a:ext>
            </a:extLst>
          </p:cNvPr>
          <p:cNvSpPr txBox="1">
            <a:spLocks noChangeArrowheads="1"/>
          </p:cNvSpPr>
          <p:nvPr/>
        </p:nvSpPr>
        <p:spPr bwMode="auto">
          <a:xfrm>
            <a:off x="354013" y="784225"/>
            <a:ext cx="8462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forces, such as gravity, magnetism and the electric force, can act on objects that are not touching.</a:t>
            </a:r>
          </a:p>
        </p:txBody>
      </p:sp>
      <p:sp>
        <p:nvSpPr>
          <p:cNvPr id="2" name="Rectangle 13">
            <a:extLst>
              <a:ext uri="{FF2B5EF4-FFF2-40B4-BE49-F238E27FC236}">
                <a16:creationId xmlns:a16="http://schemas.microsoft.com/office/drawing/2014/main" id="{DF298453-28D2-4BE1-B20E-8C3B5D7BF768}"/>
              </a:ext>
            </a:extLst>
          </p:cNvPr>
          <p:cNvSpPr>
            <a:spLocks noChangeArrowheads="1"/>
          </p:cNvSpPr>
          <p:nvPr/>
        </p:nvSpPr>
        <p:spPr bwMode="auto">
          <a:xfrm>
            <a:off x="354013" y="5318868"/>
            <a:ext cx="46582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a:t>
            </a:r>
            <a:r>
              <a:rPr lang="en-GB" altLang="en-US" b="1" dirty="0">
                <a:solidFill>
                  <a:srgbClr val="286DA6"/>
                </a:solidFill>
              </a:rPr>
              <a:t>magnets</a:t>
            </a:r>
            <a:r>
              <a:rPr lang="en-GB" altLang="en-US" dirty="0"/>
              <a:t> are surrounded by </a:t>
            </a:r>
            <a:r>
              <a:rPr lang="en-GB" altLang="en-US" b="1" dirty="0">
                <a:solidFill>
                  <a:srgbClr val="286DA6"/>
                </a:solidFill>
              </a:rPr>
              <a:t>magnetic fields</a:t>
            </a:r>
            <a:r>
              <a:rPr lang="en-GB" altLang="en-US" dirty="0"/>
              <a:t>. </a:t>
            </a:r>
          </a:p>
        </p:txBody>
      </p:sp>
      <p:pic>
        <p:nvPicPr>
          <p:cNvPr id="10" name="Picture 9">
            <a:extLst>
              <a:ext uri="{FF2B5EF4-FFF2-40B4-BE49-F238E27FC236}">
                <a16:creationId xmlns:a16="http://schemas.microsoft.com/office/drawing/2014/main" id="{68773F61-2F01-4B0F-A910-A62453CD6C7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5BBA424-1B25-4DFA-B4B7-80F25E76D2E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2407D9AA-FEC3-4F15-9AA6-7E7E9DF3C89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6" name="Picture 5">
            <a:extLst>
              <a:ext uri="{FF2B5EF4-FFF2-40B4-BE49-F238E27FC236}">
                <a16:creationId xmlns:a16="http://schemas.microsoft.com/office/drawing/2014/main" id="{A258E42E-9698-467D-A34B-C7C3119E7B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3537" y="1807487"/>
            <a:ext cx="4230463" cy="4963742"/>
          </a:xfrm>
          <a:prstGeom prst="rect">
            <a:avLst/>
          </a:prstGeom>
        </p:spPr>
      </p:pic>
    </p:spTree>
    <p:custDataLst>
      <p:tags r:id="rId1"/>
    </p:custDataLst>
    <p:extLst>
      <p:ext uri="{BB962C8B-B14F-4D97-AF65-F5344CB8AC3E}">
        <p14:creationId xmlns:p14="http://schemas.microsoft.com/office/powerpoint/2010/main" val="25003293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BB3E36E-2F0F-4AA4-BB16-4594A737695F}"/>
              </a:ext>
            </a:extLst>
          </p:cNvPr>
          <p:cNvSpPr>
            <a:spLocks noGrp="1" noChangeArrowheads="1"/>
          </p:cNvSpPr>
          <p:nvPr>
            <p:ph type="title"/>
          </p:nvPr>
        </p:nvSpPr>
        <p:spPr/>
        <p:txBody>
          <a:bodyPr/>
          <a:lstStyle/>
          <a:p>
            <a:pPr eaLnBrk="1" hangingPunct="1"/>
            <a:r>
              <a:rPr lang="en-GB" altLang="en-US"/>
              <a:t>What are magnets?</a:t>
            </a:r>
          </a:p>
        </p:txBody>
      </p:sp>
      <p:sp>
        <p:nvSpPr>
          <p:cNvPr id="18435" name="Text Box 12">
            <a:extLst>
              <a:ext uri="{FF2B5EF4-FFF2-40B4-BE49-F238E27FC236}">
                <a16:creationId xmlns:a16="http://schemas.microsoft.com/office/drawing/2014/main" id="{F6D8C5B8-F3BB-44B9-B62A-73E5578C1033}"/>
              </a:ext>
            </a:extLst>
          </p:cNvPr>
          <p:cNvSpPr txBox="1">
            <a:spLocks noChangeArrowheads="1"/>
          </p:cNvSpPr>
          <p:nvPr/>
        </p:nvSpPr>
        <p:spPr bwMode="auto">
          <a:xfrm>
            <a:off x="354013" y="784225"/>
            <a:ext cx="856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286DA6"/>
                </a:solidFill>
              </a:rPr>
              <a:t>magnet</a:t>
            </a:r>
            <a:r>
              <a:rPr lang="en-GB" altLang="en-US" dirty="0"/>
              <a:t> is a material that exerts a magnetic force on other magnets or magnetic materials.</a:t>
            </a:r>
            <a:r>
              <a:rPr lang="en-GB" altLang="en-US" b="1" dirty="0"/>
              <a:t> Iron, nickel</a:t>
            </a:r>
            <a:r>
              <a:rPr lang="en-GB" altLang="en-US" dirty="0"/>
              <a:t> and </a:t>
            </a:r>
            <a:r>
              <a:rPr lang="en-GB" altLang="en-US" b="1" dirty="0"/>
              <a:t>cobalt</a:t>
            </a:r>
            <a:r>
              <a:rPr lang="en-GB" altLang="en-US" dirty="0"/>
              <a:t> are all magnetic. </a:t>
            </a:r>
            <a:r>
              <a:rPr lang="en-GB" altLang="en-US" b="1" dirty="0"/>
              <a:t>Steel</a:t>
            </a:r>
            <a:r>
              <a:rPr lang="en-GB" altLang="en-US" dirty="0"/>
              <a:t>, which contains iron, is also magnetic. </a:t>
            </a:r>
          </a:p>
        </p:txBody>
      </p:sp>
      <p:sp>
        <p:nvSpPr>
          <p:cNvPr id="7" name="Rectangle 6">
            <a:extLst>
              <a:ext uri="{FF2B5EF4-FFF2-40B4-BE49-F238E27FC236}">
                <a16:creationId xmlns:a16="http://schemas.microsoft.com/office/drawing/2014/main" id="{988B95B1-A5E7-476E-A3C3-A7CE5FDA8CC3}"/>
              </a:ext>
            </a:extLst>
          </p:cNvPr>
          <p:cNvSpPr>
            <a:spLocks noChangeArrowheads="1"/>
          </p:cNvSpPr>
          <p:nvPr/>
        </p:nvSpPr>
        <p:spPr bwMode="auto">
          <a:xfrm>
            <a:off x="354013" y="2173288"/>
            <a:ext cx="8316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Bar magnets are </a:t>
            </a:r>
            <a:r>
              <a:rPr lang="en-GB" altLang="en-US" b="1" dirty="0">
                <a:solidFill>
                  <a:srgbClr val="286DA6"/>
                </a:solidFill>
              </a:rPr>
              <a:t>permanent</a:t>
            </a:r>
            <a:r>
              <a:rPr lang="en-GB" altLang="en-US" dirty="0"/>
              <a:t> magnets. This means they are always magnetized. The two ends of a magnet are called the north pole and the south pole.</a:t>
            </a:r>
          </a:p>
        </p:txBody>
      </p:sp>
      <p:sp>
        <p:nvSpPr>
          <p:cNvPr id="8" name="Rectangle 71">
            <a:extLst>
              <a:ext uri="{FF2B5EF4-FFF2-40B4-BE49-F238E27FC236}">
                <a16:creationId xmlns:a16="http://schemas.microsoft.com/office/drawing/2014/main" id="{2434AFA3-B443-48D8-B3C0-C7D7D5A9F7E3}"/>
              </a:ext>
            </a:extLst>
          </p:cNvPr>
          <p:cNvSpPr>
            <a:spLocks noChangeArrowheads="1"/>
          </p:cNvSpPr>
          <p:nvPr/>
        </p:nvSpPr>
        <p:spPr bwMode="auto">
          <a:xfrm>
            <a:off x="354013" y="5131505"/>
            <a:ext cx="79581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Magnets </a:t>
            </a:r>
            <a:r>
              <a:rPr lang="en-GB" altLang="en-US" b="1" dirty="0">
                <a:solidFill>
                  <a:srgbClr val="286DA6"/>
                </a:solidFill>
              </a:rPr>
              <a:t>attract</a:t>
            </a:r>
            <a:r>
              <a:rPr lang="en-GB" altLang="en-US" dirty="0"/>
              <a:t> magnetic materials. Magnets can also attract or </a:t>
            </a:r>
            <a:r>
              <a:rPr lang="en-GB" altLang="en-US" b="1" dirty="0">
                <a:solidFill>
                  <a:srgbClr val="286DA6"/>
                </a:solidFill>
              </a:rPr>
              <a:t>repel</a:t>
            </a:r>
            <a:r>
              <a:rPr lang="en-GB" altLang="en-US" dirty="0"/>
              <a:t> other magnets. </a:t>
            </a:r>
          </a:p>
        </p:txBody>
      </p:sp>
      <p:sp>
        <p:nvSpPr>
          <p:cNvPr id="11" name="Rectangle 10">
            <a:extLst>
              <a:ext uri="{FF2B5EF4-FFF2-40B4-BE49-F238E27FC236}">
                <a16:creationId xmlns:a16="http://schemas.microsoft.com/office/drawing/2014/main" id="{1C427ED2-91FE-4B20-ABB0-380077206FEC}"/>
              </a:ext>
            </a:extLst>
          </p:cNvPr>
          <p:cNvSpPr>
            <a:spLocks noChangeArrowheads="1"/>
          </p:cNvSpPr>
          <p:nvPr/>
        </p:nvSpPr>
        <p:spPr bwMode="auto">
          <a:xfrm>
            <a:off x="923925" y="6153150"/>
            <a:ext cx="7308850" cy="460375"/>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How can you tell if a piece of metal is a magnet?</a:t>
            </a:r>
          </a:p>
        </p:txBody>
      </p:sp>
      <p:pic>
        <p:nvPicPr>
          <p:cNvPr id="12" name="Picture 10" descr="magnet (reversed)">
            <a:extLst>
              <a:ext uri="{FF2B5EF4-FFF2-40B4-BE49-F238E27FC236}">
                <a16:creationId xmlns:a16="http://schemas.microsoft.com/office/drawing/2014/main" id="{59D7072D-B64B-4B02-8828-6736CD001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581402"/>
            <a:ext cx="67675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269DEC3-AA02-45E4-87D8-A19E28E615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871AE0E8-9E9C-485F-BA5A-C04F0216FEF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8E9B4F7-61AE-44E2-8911-1649A52EEEDD}"/>
              </a:ext>
            </a:extLst>
          </p:cNvPr>
          <p:cNvSpPr>
            <a:spLocks noGrp="1" noChangeArrowheads="1"/>
          </p:cNvSpPr>
          <p:nvPr>
            <p:ph type="title"/>
          </p:nvPr>
        </p:nvSpPr>
        <p:spPr/>
        <p:txBody>
          <a:bodyPr/>
          <a:lstStyle/>
          <a:p>
            <a:pPr eaLnBrk="1" hangingPunct="1"/>
            <a:r>
              <a:rPr lang="en-GB" altLang="en-US"/>
              <a:t>What is a magnetic field?</a:t>
            </a:r>
          </a:p>
        </p:txBody>
      </p:sp>
      <p:sp>
        <p:nvSpPr>
          <p:cNvPr id="21507" name="Text Box 4">
            <a:extLst>
              <a:ext uri="{FF2B5EF4-FFF2-40B4-BE49-F238E27FC236}">
                <a16:creationId xmlns:a16="http://schemas.microsoft.com/office/drawing/2014/main" id="{E7A6EFA7-F0D6-4501-9B9C-0CEB783EF98A}"/>
              </a:ext>
            </a:extLst>
          </p:cNvPr>
          <p:cNvSpPr txBox="1">
            <a:spLocks noChangeArrowheads="1"/>
          </p:cNvSpPr>
          <p:nvPr/>
        </p:nvSpPr>
        <p:spPr bwMode="auto">
          <a:xfrm>
            <a:off x="354013" y="784225"/>
            <a:ext cx="817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The region around a magnet where it has a magnetic effect is called its</a:t>
            </a:r>
            <a:r>
              <a:rPr lang="en-US" altLang="en-US" dirty="0">
                <a:solidFill>
                  <a:srgbClr val="000099"/>
                </a:solidFill>
              </a:rPr>
              <a:t> </a:t>
            </a:r>
            <a:r>
              <a:rPr lang="en-US" altLang="en-US" b="1" dirty="0">
                <a:solidFill>
                  <a:srgbClr val="286DA6"/>
                </a:solidFill>
              </a:rPr>
              <a:t>magnetic field</a:t>
            </a:r>
            <a:r>
              <a:rPr lang="en-US" altLang="en-US" dirty="0">
                <a:solidFill>
                  <a:srgbClr val="000099"/>
                </a:solidFill>
              </a:rPr>
              <a:t>.</a:t>
            </a:r>
          </a:p>
        </p:txBody>
      </p:sp>
      <p:sp>
        <p:nvSpPr>
          <p:cNvPr id="139269" name="Text Box 5">
            <a:extLst>
              <a:ext uri="{FF2B5EF4-FFF2-40B4-BE49-F238E27FC236}">
                <a16:creationId xmlns:a16="http://schemas.microsoft.com/office/drawing/2014/main" id="{AE011E46-9166-4D1A-8451-78FBD7E61858}"/>
              </a:ext>
            </a:extLst>
          </p:cNvPr>
          <p:cNvSpPr txBox="1">
            <a:spLocks noChangeArrowheads="1"/>
          </p:cNvSpPr>
          <p:nvPr/>
        </p:nvSpPr>
        <p:spPr bwMode="auto">
          <a:xfrm>
            <a:off x="4392613" y="1922461"/>
            <a:ext cx="414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When a magnetic material is placed in a magnetic field, it will experience a force.</a:t>
            </a:r>
            <a:endParaRPr lang="en-GB" altLang="en-US" dirty="0"/>
          </a:p>
        </p:txBody>
      </p:sp>
      <p:sp>
        <p:nvSpPr>
          <p:cNvPr id="139270" name="Text Box 6">
            <a:extLst>
              <a:ext uri="{FF2B5EF4-FFF2-40B4-BE49-F238E27FC236}">
                <a16:creationId xmlns:a16="http://schemas.microsoft.com/office/drawing/2014/main" id="{6417DC01-7010-42DC-8BE6-ECCEFA9F35B3}"/>
              </a:ext>
            </a:extLst>
          </p:cNvPr>
          <p:cNvSpPr txBox="1">
            <a:spLocks noChangeArrowheads="1"/>
          </p:cNvSpPr>
          <p:nvPr/>
        </p:nvSpPr>
        <p:spPr bwMode="auto">
          <a:xfrm>
            <a:off x="4392613" y="3576636"/>
            <a:ext cx="38576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solidFill>
                  <a:srgbClr val="010066"/>
                </a:solidFill>
              </a:rPr>
              <a:t>The iron filings feel the effect of the magnetic field and line up along the direction of the forces in this region.</a:t>
            </a:r>
            <a:endParaRPr lang="en-GB" altLang="en-US"/>
          </a:p>
        </p:txBody>
      </p:sp>
      <p:pic>
        <p:nvPicPr>
          <p:cNvPr id="139272" name="Picture 8" descr="36855543_credit">
            <a:extLst>
              <a:ext uri="{FF2B5EF4-FFF2-40B4-BE49-F238E27FC236}">
                <a16:creationId xmlns:a16="http://schemas.microsoft.com/office/drawing/2014/main" id="{58D22AB8-C8EA-4D9E-8022-4678D063A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808163"/>
            <a:ext cx="3240088"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9">
            <a:extLst>
              <a:ext uri="{FF2B5EF4-FFF2-40B4-BE49-F238E27FC236}">
                <a16:creationId xmlns:a16="http://schemas.microsoft.com/office/drawing/2014/main" id="{9241D8A6-D007-46C6-9F26-B69472B941F5}"/>
              </a:ext>
            </a:extLst>
          </p:cNvPr>
          <p:cNvSpPr txBox="1">
            <a:spLocks noChangeArrowheads="1"/>
          </p:cNvSpPr>
          <p:nvPr/>
        </p:nvSpPr>
        <p:spPr bwMode="auto">
          <a:xfrm>
            <a:off x="5008563" y="6029325"/>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magnetic field</a:t>
            </a:r>
          </a:p>
        </p:txBody>
      </p:sp>
      <p:sp>
        <p:nvSpPr>
          <p:cNvPr id="22538" name="Line 101">
            <a:extLst>
              <a:ext uri="{FF2B5EF4-FFF2-40B4-BE49-F238E27FC236}">
                <a16:creationId xmlns:a16="http://schemas.microsoft.com/office/drawing/2014/main" id="{4593F6F4-99E2-41DF-9CE8-B286415171C9}"/>
              </a:ext>
            </a:extLst>
          </p:cNvPr>
          <p:cNvSpPr>
            <a:spLocks noChangeShapeType="1"/>
          </p:cNvSpPr>
          <p:nvPr/>
        </p:nvSpPr>
        <p:spPr bwMode="auto">
          <a:xfrm flipH="1" flipV="1">
            <a:off x="2411413" y="4581525"/>
            <a:ext cx="2543175" cy="1689100"/>
          </a:xfrm>
          <a:prstGeom prst="line">
            <a:avLst/>
          </a:prstGeom>
          <a:noFill/>
          <a:ln w="38100">
            <a:solidFill>
              <a:srgbClr val="010066"/>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0" name="Line 10">
            <a:extLst>
              <a:ext uri="{FF2B5EF4-FFF2-40B4-BE49-F238E27FC236}">
                <a16:creationId xmlns:a16="http://schemas.microsoft.com/office/drawing/2014/main" id="{FE9FBFBB-48D2-49AB-A6E6-9C7B7DCCE090}"/>
              </a:ext>
            </a:extLst>
          </p:cNvPr>
          <p:cNvSpPr>
            <a:spLocks noChangeShapeType="1"/>
          </p:cNvSpPr>
          <p:nvPr/>
        </p:nvSpPr>
        <p:spPr bwMode="auto">
          <a:xfrm flipH="1" flipV="1">
            <a:off x="1871663" y="5265738"/>
            <a:ext cx="3082925" cy="1004887"/>
          </a:xfrm>
          <a:prstGeom prst="line">
            <a:avLst/>
          </a:prstGeom>
          <a:noFill/>
          <a:ln w="38100">
            <a:solidFill>
              <a:srgbClr val="010066"/>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1" name="Picture 10">
            <a:extLst>
              <a:ext uri="{FF2B5EF4-FFF2-40B4-BE49-F238E27FC236}">
                <a16:creationId xmlns:a16="http://schemas.microsoft.com/office/drawing/2014/main" id="{C8CF7755-E6EF-440C-9A45-334B2A13BB7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3927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927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2538"/>
                                        </p:tgtEl>
                                        <p:attrNameLst>
                                          <p:attrName>style.visibility</p:attrName>
                                        </p:attrNameLst>
                                      </p:cBhvr>
                                      <p:to>
                                        <p:strVal val="visible"/>
                                      </p:to>
                                    </p:set>
                                    <p:animEffect transition="in" filter="wipe(down)">
                                      <p:cBhvr>
                                        <p:cTn id="18" dur="500"/>
                                        <p:tgtEl>
                                          <p:spTgt spid="22538"/>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2537"/>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139270" grpId="0"/>
      <p:bldP spid="225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FA87B243-182F-4C4C-BBE5-7B5F38D21426}"/>
              </a:ext>
            </a:extLst>
          </p:cNvPr>
          <p:cNvSpPr>
            <a:spLocks noGrp="1" noChangeArrowheads="1"/>
          </p:cNvSpPr>
          <p:nvPr>
            <p:ph type="title"/>
          </p:nvPr>
        </p:nvSpPr>
        <p:spPr/>
        <p:txBody>
          <a:bodyPr/>
          <a:lstStyle/>
          <a:p>
            <a:pPr eaLnBrk="1" hangingPunct="1"/>
            <a:r>
              <a:rPr lang="en-GB" altLang="en-US" dirty="0"/>
              <a:t>Shape of a magnetic field</a:t>
            </a:r>
          </a:p>
        </p:txBody>
      </p:sp>
      <p:pic>
        <p:nvPicPr>
          <p:cNvPr id="7" name="Picture 6">
            <a:extLst>
              <a:ext uri="{FF2B5EF4-FFF2-40B4-BE49-F238E27FC236}">
                <a16:creationId xmlns:a16="http://schemas.microsoft.com/office/drawing/2014/main" id="{8FF99841-62DE-4B10-BA75-63A244962D6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6868E74B-B64C-49EA-9B7F-19786A1CB6D4}"/>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9">
            <a:extLst>
              <a:ext uri="{FF2B5EF4-FFF2-40B4-BE49-F238E27FC236}">
                <a16:creationId xmlns:a16="http://schemas.microsoft.com/office/drawing/2014/main" id="{2D9FDA53-8404-4528-9BCE-D06CC5C4615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6404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DA81E0B-E8C4-449B-AB5D-412A09399D9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utterstock_imagedbcom_155677004.jpg">
            <a:extLst>
              <a:ext uri="{FF2B5EF4-FFF2-40B4-BE49-F238E27FC236}">
                <a16:creationId xmlns:a16="http://schemas.microsoft.com/office/drawing/2014/main" id="{E4D5D3A7-083E-40D7-90D7-338EF35C2B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241550"/>
            <a:ext cx="6084887"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B18126E9-EB50-4CCD-AFCF-86E5A0465CCC}"/>
              </a:ext>
            </a:extLst>
          </p:cNvPr>
          <p:cNvSpPr>
            <a:spLocks noGrp="1" noChangeArrowheads="1"/>
          </p:cNvSpPr>
          <p:nvPr>
            <p:ph type="title"/>
          </p:nvPr>
        </p:nvSpPr>
        <p:spPr/>
        <p:txBody>
          <a:bodyPr/>
          <a:lstStyle/>
          <a:p>
            <a:pPr eaLnBrk="1" hangingPunct="1"/>
            <a:r>
              <a:rPr lang="en-GB" altLang="en-US"/>
              <a:t>Magnetic field lines</a:t>
            </a:r>
          </a:p>
        </p:txBody>
      </p:sp>
      <p:sp>
        <p:nvSpPr>
          <p:cNvPr id="22532" name="Text Box 4">
            <a:extLst>
              <a:ext uri="{FF2B5EF4-FFF2-40B4-BE49-F238E27FC236}">
                <a16:creationId xmlns:a16="http://schemas.microsoft.com/office/drawing/2014/main" id="{42364424-6DE9-435F-B240-15ED5D816D7A}"/>
              </a:ext>
            </a:extLst>
          </p:cNvPr>
          <p:cNvSpPr txBox="1">
            <a:spLocks noChangeArrowheads="1"/>
          </p:cNvSpPr>
          <p:nvPr/>
        </p:nvSpPr>
        <p:spPr bwMode="auto">
          <a:xfrm>
            <a:off x="354013" y="784225"/>
            <a:ext cx="83899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shape of a magnetic field can be shown by drawing </a:t>
            </a:r>
            <a:r>
              <a:rPr lang="en-GB" altLang="en-US" b="1">
                <a:solidFill>
                  <a:srgbClr val="286DA6"/>
                </a:solidFill>
              </a:rPr>
              <a:t>magnetic field lines</a:t>
            </a:r>
            <a:r>
              <a:rPr lang="en-GB" altLang="en-US">
                <a:solidFill>
                  <a:srgbClr val="010066"/>
                </a:solidFill>
              </a:rPr>
              <a:t>. These always point from the north pole of a magnet to the south pole, along the direction of the magnetic forces in each region. </a:t>
            </a:r>
          </a:p>
        </p:txBody>
      </p:sp>
      <p:sp>
        <p:nvSpPr>
          <p:cNvPr id="140299" name="Text Box 11">
            <a:extLst>
              <a:ext uri="{FF2B5EF4-FFF2-40B4-BE49-F238E27FC236}">
                <a16:creationId xmlns:a16="http://schemas.microsoft.com/office/drawing/2014/main" id="{D2BA608D-8A13-4695-A49F-19DB05F8E7CB}"/>
              </a:ext>
            </a:extLst>
          </p:cNvPr>
          <p:cNvSpPr txBox="1">
            <a:spLocks noChangeArrowheads="1"/>
          </p:cNvSpPr>
          <p:nvPr/>
        </p:nvSpPr>
        <p:spPr bwMode="auto">
          <a:xfrm>
            <a:off x="4211638" y="5984875"/>
            <a:ext cx="41624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b="1">
                <a:solidFill>
                  <a:srgbClr val="286DA6"/>
                </a:solidFill>
              </a:rPr>
              <a:t>the field is weakest further away from the poles</a:t>
            </a:r>
          </a:p>
        </p:txBody>
      </p:sp>
      <p:sp>
        <p:nvSpPr>
          <p:cNvPr id="140301" name="Text Box 13">
            <a:extLst>
              <a:ext uri="{FF2B5EF4-FFF2-40B4-BE49-F238E27FC236}">
                <a16:creationId xmlns:a16="http://schemas.microsoft.com/office/drawing/2014/main" id="{98B21E64-3DDA-4007-B968-A28F7082B4F5}"/>
              </a:ext>
            </a:extLst>
          </p:cNvPr>
          <p:cNvSpPr txBox="1">
            <a:spLocks noChangeArrowheads="1"/>
          </p:cNvSpPr>
          <p:nvPr/>
        </p:nvSpPr>
        <p:spPr bwMode="auto">
          <a:xfrm>
            <a:off x="1584325" y="3468688"/>
            <a:ext cx="19081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b="1">
                <a:solidFill>
                  <a:srgbClr val="286DA6"/>
                </a:solidFill>
              </a:rPr>
              <a:t>the field is strongest at the poles</a:t>
            </a:r>
          </a:p>
        </p:txBody>
      </p:sp>
      <p:pic>
        <p:nvPicPr>
          <p:cNvPr id="140306" name="Picture 18" descr="ironfilings_SAMPLE2">
            <a:extLst>
              <a:ext uri="{FF2B5EF4-FFF2-40B4-BE49-F238E27FC236}">
                <a16:creationId xmlns:a16="http://schemas.microsoft.com/office/drawing/2014/main" id="{DC67E063-369C-41CF-9F41-BAB63F9BE3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2457450"/>
            <a:ext cx="4716462"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04" name="Text Box 16">
            <a:extLst>
              <a:ext uri="{FF2B5EF4-FFF2-40B4-BE49-F238E27FC236}">
                <a16:creationId xmlns:a16="http://schemas.microsoft.com/office/drawing/2014/main" id="{05341BAF-563B-4FE9-B48B-B93FA46D87FD}"/>
              </a:ext>
            </a:extLst>
          </p:cNvPr>
          <p:cNvSpPr txBox="1">
            <a:spLocks noChangeArrowheads="1"/>
          </p:cNvSpPr>
          <p:nvPr/>
        </p:nvSpPr>
        <p:spPr bwMode="auto">
          <a:xfrm>
            <a:off x="354013" y="4565650"/>
            <a:ext cx="2917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closer together the magnetic field lines, the stronger the magnetic field.</a:t>
            </a:r>
          </a:p>
        </p:txBody>
      </p:sp>
      <p:pic>
        <p:nvPicPr>
          <p:cNvPr id="23576" name="Picture 24" descr="magnet2">
            <a:extLst>
              <a:ext uri="{FF2B5EF4-FFF2-40B4-BE49-F238E27FC236}">
                <a16:creationId xmlns:a16="http://schemas.microsoft.com/office/drawing/2014/main" id="{8DB33DD1-AC3B-43DB-8422-1B67A83023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3835400"/>
            <a:ext cx="2663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34754A6-2416-4D40-9F77-FA3E04268820}"/>
              </a:ext>
            </a:extLst>
          </p:cNvPr>
          <p:cNvSpPr>
            <a:spLocks noChangeArrowheads="1"/>
          </p:cNvSpPr>
          <p:nvPr/>
        </p:nvSpPr>
        <p:spPr bwMode="auto">
          <a:xfrm>
            <a:off x="354013" y="2487613"/>
            <a:ext cx="3313112" cy="8318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Where is the magnetic field strongest?</a:t>
            </a:r>
            <a:endParaRPr lang="en-GB" altLang="en-US"/>
          </a:p>
        </p:txBody>
      </p:sp>
      <p:pic>
        <p:nvPicPr>
          <p:cNvPr id="14" name="Picture 13">
            <a:extLst>
              <a:ext uri="{FF2B5EF4-FFF2-40B4-BE49-F238E27FC236}">
                <a16:creationId xmlns:a16="http://schemas.microsoft.com/office/drawing/2014/main" id="{61A4668F-6233-4243-AAEA-A57B43974E9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14">
            <a:extLst>
              <a:ext uri="{FF2B5EF4-FFF2-40B4-BE49-F238E27FC236}">
                <a16:creationId xmlns:a16="http://schemas.microsoft.com/office/drawing/2014/main" id="{A4187005-7ADC-4181-9E44-9D8A8DEDEC5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0"/>
                                  </p:stCondLst>
                                  <p:childTnLst>
                                    <p:set>
                                      <p:cBhvr>
                                        <p:cTn id="11" dur="1" fill="hold">
                                          <p:stCondLst>
                                            <p:cond delay="0"/>
                                          </p:stCondLst>
                                        </p:cTn>
                                        <p:tgtEl>
                                          <p:spTgt spid="14030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030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029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030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9" grpId="0"/>
      <p:bldP spid="140301" grpId="0"/>
      <p:bldP spid="140304"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a:extLst>
              <a:ext uri="{FF2B5EF4-FFF2-40B4-BE49-F238E27FC236}">
                <a16:creationId xmlns:a16="http://schemas.microsoft.com/office/drawing/2014/main" id="{80EA2392-4824-40AE-BFFA-2BF2ACFBE0D5}"/>
              </a:ext>
            </a:extLst>
          </p:cNvPr>
          <p:cNvSpPr>
            <a:spLocks noGrp="1" noChangeArrowheads="1"/>
          </p:cNvSpPr>
          <p:nvPr>
            <p:ph type="title"/>
          </p:nvPr>
        </p:nvSpPr>
        <p:spPr/>
        <p:txBody>
          <a:bodyPr/>
          <a:lstStyle/>
          <a:p>
            <a:pPr eaLnBrk="1" hangingPunct="1"/>
            <a:r>
              <a:rPr lang="en-GB" altLang="en-US"/>
              <a:t>Attraction and repulsion</a:t>
            </a:r>
            <a:endParaRPr lang="en-US" altLang="en-US"/>
          </a:p>
        </p:txBody>
      </p:sp>
      <p:sp>
        <p:nvSpPr>
          <p:cNvPr id="19460" name="Text Box 12">
            <a:extLst>
              <a:ext uri="{FF2B5EF4-FFF2-40B4-BE49-F238E27FC236}">
                <a16:creationId xmlns:a16="http://schemas.microsoft.com/office/drawing/2014/main" id="{78D35820-EB35-4194-84E0-E639CE14CCC1}"/>
              </a:ext>
            </a:extLst>
          </p:cNvPr>
          <p:cNvSpPr txBox="1">
            <a:spLocks noChangeArrowheads="1"/>
          </p:cNvSpPr>
          <p:nvPr/>
        </p:nvSpPr>
        <p:spPr bwMode="auto">
          <a:xfrm>
            <a:off x="354013" y="784225"/>
            <a:ext cx="7958137" cy="4619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just"/>
            <a:r>
              <a:rPr lang="en-GB" altLang="en-US"/>
              <a:t>What happens if you bring two bar magnets together? </a:t>
            </a:r>
          </a:p>
        </p:txBody>
      </p:sp>
      <p:pic>
        <p:nvPicPr>
          <p:cNvPr id="7" name="Picture 10" descr="magnet (reversed)">
            <a:extLst>
              <a:ext uri="{FF2B5EF4-FFF2-40B4-BE49-F238E27FC236}">
                <a16:creationId xmlns:a16="http://schemas.microsoft.com/office/drawing/2014/main" id="{C45C6AB5-9429-4A0F-8877-3CC2206C0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4402138"/>
            <a:ext cx="34385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3" descr="magnet">
            <a:extLst>
              <a:ext uri="{FF2B5EF4-FFF2-40B4-BE49-F238E27FC236}">
                <a16:creationId xmlns:a16="http://schemas.microsoft.com/office/drawing/2014/main" id="{B7ADBB47-A30D-4ED8-8426-6654482A15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88" y="4402138"/>
            <a:ext cx="3441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B25F5F2-8896-4A12-8634-FAF8DD6601D3}"/>
              </a:ext>
            </a:extLst>
          </p:cNvPr>
          <p:cNvSpPr>
            <a:spLocks noChangeArrowheads="1"/>
          </p:cNvSpPr>
          <p:nvPr/>
        </p:nvSpPr>
        <p:spPr bwMode="auto">
          <a:xfrm>
            <a:off x="354013" y="1319213"/>
            <a:ext cx="864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If a north pole and a south pole are brought together, they attract and the magnets are pulled together.</a:t>
            </a:r>
          </a:p>
        </p:txBody>
      </p:sp>
      <p:sp>
        <p:nvSpPr>
          <p:cNvPr id="10" name="Rectangle 9">
            <a:extLst>
              <a:ext uri="{FF2B5EF4-FFF2-40B4-BE49-F238E27FC236}">
                <a16:creationId xmlns:a16="http://schemas.microsoft.com/office/drawing/2014/main" id="{67E0E104-1E07-41E6-AFC4-BD4EBDE8D430}"/>
              </a:ext>
            </a:extLst>
          </p:cNvPr>
          <p:cNvSpPr>
            <a:spLocks noChangeArrowheads="1"/>
          </p:cNvSpPr>
          <p:nvPr/>
        </p:nvSpPr>
        <p:spPr bwMode="auto">
          <a:xfrm>
            <a:off x="354013" y="3481388"/>
            <a:ext cx="8642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If two north poles or two south poles are brought together, they repel and the magnets push each other apart.</a:t>
            </a:r>
          </a:p>
        </p:txBody>
      </p:sp>
      <p:sp>
        <p:nvSpPr>
          <p:cNvPr id="11" name="Rectangle 10">
            <a:extLst>
              <a:ext uri="{FF2B5EF4-FFF2-40B4-BE49-F238E27FC236}">
                <a16:creationId xmlns:a16="http://schemas.microsoft.com/office/drawing/2014/main" id="{CDE1E26C-0E9E-46E2-B96A-A7FEA76EF131}"/>
              </a:ext>
            </a:extLst>
          </p:cNvPr>
          <p:cNvSpPr>
            <a:spLocks noChangeArrowheads="1"/>
          </p:cNvSpPr>
          <p:nvPr/>
        </p:nvSpPr>
        <p:spPr bwMode="auto">
          <a:xfrm>
            <a:off x="354013" y="5740400"/>
            <a:ext cx="7705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just"/>
            <a:r>
              <a:rPr lang="en-GB" altLang="en-US"/>
              <a:t>We say that unlike poles </a:t>
            </a:r>
            <a:r>
              <a:rPr lang="en-GB" altLang="en-US" b="1">
                <a:solidFill>
                  <a:srgbClr val="286DA6"/>
                </a:solidFill>
              </a:rPr>
              <a:t>attract</a:t>
            </a:r>
            <a:r>
              <a:rPr lang="en-GB" altLang="en-US"/>
              <a:t>, and like poles </a:t>
            </a:r>
            <a:r>
              <a:rPr lang="en-GB" altLang="en-US" b="1">
                <a:solidFill>
                  <a:srgbClr val="286DA6"/>
                </a:solidFill>
              </a:rPr>
              <a:t>repel</a:t>
            </a:r>
            <a:r>
              <a:rPr lang="en-GB" altLang="en-US"/>
              <a:t>.</a:t>
            </a:r>
          </a:p>
        </p:txBody>
      </p:sp>
      <p:pic>
        <p:nvPicPr>
          <p:cNvPr id="13" name="Picture 111" descr="magnet">
            <a:extLst>
              <a:ext uri="{FF2B5EF4-FFF2-40B4-BE49-F238E27FC236}">
                <a16:creationId xmlns:a16="http://schemas.microsoft.com/office/drawing/2014/main" id="{5F7D7A4D-9DE1-484F-9736-D8A49D65F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88" y="2239963"/>
            <a:ext cx="34369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2" descr="magnet">
            <a:extLst>
              <a:ext uri="{FF2B5EF4-FFF2-40B4-BE49-F238E27FC236}">
                <a16:creationId xmlns:a16="http://schemas.microsoft.com/office/drawing/2014/main" id="{E2C576E3-9F5F-466B-B4CD-0CD58F8C55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850" y="2239963"/>
            <a:ext cx="34369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FF00E1C8-9621-4E5E-8E41-69F5E042FA4C}"/>
              </a:ext>
            </a:extLst>
          </p:cNvPr>
          <p:cNvSpPr/>
          <p:nvPr/>
        </p:nvSpPr>
        <p:spPr>
          <a:xfrm>
            <a:off x="3240088" y="2992438"/>
            <a:ext cx="971550" cy="482600"/>
          </a:xfrm>
          <a:prstGeom prst="rightArrow">
            <a:avLst/>
          </a:prstGeom>
          <a:solidFill>
            <a:srgbClr val="286DA6"/>
          </a:solidFill>
          <a:ln>
            <a:solidFill>
              <a:srgbClr val="286D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Right Arrow 16">
            <a:extLst>
              <a:ext uri="{FF2B5EF4-FFF2-40B4-BE49-F238E27FC236}">
                <a16:creationId xmlns:a16="http://schemas.microsoft.com/office/drawing/2014/main" id="{F926C820-33DA-4B6D-A38B-7FF4ADEF6CBA}"/>
              </a:ext>
            </a:extLst>
          </p:cNvPr>
          <p:cNvSpPr/>
          <p:nvPr/>
        </p:nvSpPr>
        <p:spPr>
          <a:xfrm>
            <a:off x="4932363" y="5164138"/>
            <a:ext cx="996950" cy="482600"/>
          </a:xfrm>
          <a:prstGeom prst="rightArrow">
            <a:avLst/>
          </a:prstGeom>
          <a:solidFill>
            <a:srgbClr val="286DA6"/>
          </a:solidFill>
          <a:ln>
            <a:solidFill>
              <a:srgbClr val="286D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9" name="Picture 18" descr="Magnetism_4.1.png">
            <a:extLst>
              <a:ext uri="{FF2B5EF4-FFF2-40B4-BE49-F238E27FC236}">
                <a16:creationId xmlns:a16="http://schemas.microsoft.com/office/drawing/2014/main" id="{728CD721-8BA4-4B99-BDDD-FED6F73A7AC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2675" y="2962275"/>
            <a:ext cx="10128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Magnetism_4.1.png">
            <a:extLst>
              <a:ext uri="{FF2B5EF4-FFF2-40B4-BE49-F238E27FC236}">
                <a16:creationId xmlns:a16="http://schemas.microsoft.com/office/drawing/2014/main" id="{53BCE6A6-81B3-4869-8331-57B7FBEEE2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2150" y="5146675"/>
            <a:ext cx="1011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C299A7D2-5C79-4533-9462-4AE71E8CF7F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nodeType="afterGroup">
                            <p:stCondLst>
                              <p:cond delay="0"/>
                            </p:stCondLst>
                            <p:childTnLst>
                              <p:par>
                                <p:cTn id="16" presetID="63" presetClass="path" presetSubtype="0" accel="50000" decel="50000" fill="hold" nodeType="afterEffect">
                                  <p:stCondLst>
                                    <p:cond delay="0"/>
                                  </p:stCondLst>
                                  <p:childTnLst>
                                    <p:animMotion origin="layout" path="M 2.77778E-7 3.7037E-6 L 0.03403 3.7037E-6 " pathEditMode="relative" rAng="0" ptsTypes="AA">
                                      <p:cBhvr>
                                        <p:cTn id="17" dur="2000" fill="hold"/>
                                        <p:tgtEl>
                                          <p:spTgt spid="13"/>
                                        </p:tgtEl>
                                        <p:attrNameLst>
                                          <p:attrName>ppt_x</p:attrName>
                                          <p:attrName>ppt_y</p:attrName>
                                        </p:attrNameLst>
                                      </p:cBhvr>
                                      <p:rCtr x="1701" y="0"/>
                                    </p:animMotion>
                                  </p:childTnLst>
                                </p:cTn>
                              </p:par>
                              <p:par>
                                <p:cTn id="18" presetID="35" presetClass="path" presetSubtype="0" accel="50000" decel="50000" fill="hold" nodeType="withEffect">
                                  <p:stCondLst>
                                    <p:cond delay="0"/>
                                  </p:stCondLst>
                                  <p:childTnLst>
                                    <p:animMotion origin="layout" path="M -3.88889E-6 -1.58723E-6 L -0.04218 -1.58723E-6 " pathEditMode="relative" rAng="0" ptsTypes="AA">
                                      <p:cBhvr>
                                        <p:cTn id="19" dur="2000" fill="hold"/>
                                        <p:tgtEl>
                                          <p:spTgt spid="14"/>
                                        </p:tgtEl>
                                        <p:attrNameLst>
                                          <p:attrName>ppt_x</p:attrName>
                                          <p:attrName>ppt_y</p:attrName>
                                        </p:attrNameLst>
                                      </p:cBhvr>
                                      <p:rCtr x="-2118" y="0"/>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nodeType="afterGroup">
                            <p:stCondLst>
                              <p:cond delay="0"/>
                            </p:stCondLst>
                            <p:childTnLst>
                              <p:par>
                                <p:cTn id="31" presetID="35" presetClass="path" presetSubtype="0" accel="50000" decel="50000" fill="hold" nodeType="afterEffect">
                                  <p:stCondLst>
                                    <p:cond delay="0"/>
                                  </p:stCondLst>
                                  <p:childTnLst>
                                    <p:animMotion origin="layout" path="M 3.05556E-6 -4.84498E-6 L -0.04497 -4.84498E-6 " pathEditMode="relative" rAng="0" ptsTypes="AA">
                                      <p:cBhvr>
                                        <p:cTn id="32" dur="2000" fill="hold"/>
                                        <p:tgtEl>
                                          <p:spTgt spid="8"/>
                                        </p:tgtEl>
                                        <p:attrNameLst>
                                          <p:attrName>ppt_x</p:attrName>
                                          <p:attrName>ppt_y</p:attrName>
                                        </p:attrNameLst>
                                      </p:cBhvr>
                                      <p:rCtr x="-2257" y="0"/>
                                    </p:animMotion>
                                  </p:childTnLst>
                                </p:cTn>
                              </p:par>
                              <p:par>
                                <p:cTn id="33" presetID="63" presetClass="path" presetSubtype="0" accel="50000" decel="50000" fill="hold" nodeType="withEffect">
                                  <p:stCondLst>
                                    <p:cond delay="0"/>
                                  </p:stCondLst>
                                  <p:childTnLst>
                                    <p:animMotion origin="layout" path="M 2.5E-6 -3.47062E-6 L 0.04427 -3.47062E-6 " pathEditMode="relative" rAng="0" ptsTypes="AA">
                                      <p:cBhvr>
                                        <p:cTn id="34" dur="2000" fill="hold"/>
                                        <p:tgtEl>
                                          <p:spTgt spid="7"/>
                                        </p:tgtEl>
                                        <p:attrNameLst>
                                          <p:attrName>ppt_x</p:attrName>
                                          <p:attrName>ppt_y</p:attrName>
                                        </p:attrNameLst>
                                      </p:cBhvr>
                                      <p:rCtr x="2205" y="0"/>
                                    </p:animMotion>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929508B2-9706-42AC-A832-FFA70238D1C7}"/>
              </a:ext>
            </a:extLst>
          </p:cNvPr>
          <p:cNvSpPr>
            <a:spLocks noGrp="1" noChangeArrowheads="1"/>
          </p:cNvSpPr>
          <p:nvPr>
            <p:ph type="title"/>
          </p:nvPr>
        </p:nvSpPr>
        <p:spPr/>
        <p:txBody>
          <a:bodyPr/>
          <a:lstStyle/>
          <a:p>
            <a:pPr eaLnBrk="1" hangingPunct="1"/>
            <a:r>
              <a:rPr lang="en-GB" altLang="en-US" dirty="0"/>
              <a:t>Forces between magnets experiment</a:t>
            </a:r>
          </a:p>
        </p:txBody>
      </p:sp>
      <p:pic>
        <p:nvPicPr>
          <p:cNvPr id="1030" name="Picture 4" descr="exp_icon">
            <a:extLst>
              <a:ext uri="{FF2B5EF4-FFF2-40B4-BE49-F238E27FC236}">
                <a16:creationId xmlns:a16="http://schemas.microsoft.com/office/drawing/2014/main" id="{7F29D701-994B-456A-B320-2C0E8B722A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3469"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C9F26B0-C89C-4857-9102-2BA799B1010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6141C46A-F623-4865-818B-4D7E1C64936E}"/>
              </a:ext>
            </a:extLst>
          </p:cNvPr>
          <p:cNvPicPr>
            <a:picLocks noChangeAspect="1" noChangeArrowheads="1"/>
          </p:cNvPicPr>
          <p:nvPr/>
        </p:nvPicPr>
        <p:blipFill>
          <a:blip r:embed="rId8"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519B92DE-2D41-4FE0-81F2-801E0334C87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8404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E73DC93-07CC-4831-97AC-40CB624BAACA}"/>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UulI4fLH"/>
  <p:tag name="ARTICULATE_DESIGN_ID_7_DEFAULT DESIGN" val="2fmwc7Bi"/>
  <p:tag name="ARTICULATE_DESIGN_ID_1_DEFAULT DESIGN" val="0Q6e1hTF"/>
  <p:tag name="ARTICULATE_DESIGN_ID_8_DEFAULT DESIGN" val="2iZlbp4z"/>
  <p:tag name="ARTICULATE_SLIDE_COUNT" val="20"/>
  <p:tag name="ARTICULATE_DESIGN_ID_3_DEFAULT DESIGN" val="mIqRc26O"/>
  <p:tag name="ARTICULATE_DESIGN_ID_2_DEFAULT DESIGN" val="kyZSQfd2"/>
  <p:tag name="ARTICULATE_DESIGN_ID_4_DEFAULT DESIGN" val="SHsNgFHP"/>
  <p:tag name="ARTICULATE_DESIGN_ID_5_DEFAULT DESIGN" val="mttFjaIn"/>
  <p:tag name="ARTICULATE_DESIGN_ID_6_DEFAULT DESIGN" val="nJgIxKFq"/>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14836</TotalTime>
  <Words>2018</Words>
  <Application>Microsoft Office PowerPoint</Application>
  <PresentationFormat>On-screen Show (4:3)</PresentationFormat>
  <Paragraphs>158</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Wingdings</vt:lpstr>
      <vt:lpstr>Arial</vt:lpstr>
      <vt:lpstr>Wingdings 2</vt:lpstr>
      <vt:lpstr>1_Default Design</vt:lpstr>
      <vt:lpstr>8_Default Design</vt:lpstr>
      <vt:lpstr>Magnetism</vt:lpstr>
      <vt:lpstr>Information</vt:lpstr>
      <vt:lpstr>Forces and fields</vt:lpstr>
      <vt:lpstr>What are magnets?</vt:lpstr>
      <vt:lpstr>What is a magnetic field?</vt:lpstr>
      <vt:lpstr>Shape of a magnetic field</vt:lpstr>
      <vt:lpstr>Magnetic field lines</vt:lpstr>
      <vt:lpstr>Attraction and repulsion</vt:lpstr>
      <vt:lpstr>Forces between magnets experiment</vt:lpstr>
      <vt:lpstr>Investigating magnetic fields</vt:lpstr>
      <vt:lpstr>Viewing magnetic fields: N poles together</vt:lpstr>
      <vt:lpstr>Magnetic field pattern: N poles together</vt:lpstr>
      <vt:lpstr>Viewing magnetic fields: N and S poles together</vt:lpstr>
      <vt:lpstr>Magnetic field pattern: N and S poles together</vt:lpstr>
      <vt:lpstr>Energy in magnetic fields</vt:lpstr>
      <vt:lpstr>Energy in repelling magnets</vt:lpstr>
      <vt:lpstr>The Earth’s magnetic field</vt:lpstr>
      <vt:lpstr>Evidence for the Earth’s magnetic field</vt:lpstr>
      <vt:lpstr>Using Earth’s magnetism for navigation</vt:lpstr>
      <vt:lpstr>Induced magnets</vt:lpstr>
      <vt:lpstr>Magnets: 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Magnetism</dc:title>
  <dc:subject>Boardworks High School Physical Science</dc:subject>
  <dc:creator>Boardworks</dc:creator>
  <cp:lastModifiedBy>Tim Crilly</cp:lastModifiedBy>
  <cp:revision>569</cp:revision>
  <dcterms:created xsi:type="dcterms:W3CDTF">2003-10-06T13:07:42Z</dcterms:created>
  <dcterms:modified xsi:type="dcterms:W3CDTF">2019-01-31T15:30:43Z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EA36FD0A-BA81-4D7F-A9CE-4B3E0735092A</vt:lpwstr>
  </property>
  <property fmtid="{D5CDD505-2E9C-101B-9397-08002B2CF9AE}" pid="3" name="ArticulatePath">
    <vt:lpwstr>Magnetism</vt:lpwstr>
  </property>
</Properties>
</file>