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2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ctiveX/activeX3.xml" ContentType="application/vnd.ms-office.activeX+xml"/>
  <Override PartName="/ppt/notesSlides/notesSlide10.xml" ContentType="application/vnd.openxmlformats-officedocument.presentationml.notesSlide+xml"/>
  <Override PartName="/ppt/activeX/activeX4.xml" ContentType="application/vnd.ms-office.activeX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5546" r:id="rId1"/>
    <p:sldMasterId id="2147485561" r:id="rId2"/>
  </p:sldMasterIdLst>
  <p:notesMasterIdLst>
    <p:notesMasterId r:id="rId17"/>
  </p:notesMasterIdLst>
  <p:handoutMasterIdLst>
    <p:handoutMasterId r:id="rId18"/>
  </p:handoutMasterIdLst>
  <p:sldIdLst>
    <p:sldId id="430" r:id="rId3"/>
    <p:sldId id="528" r:id="rId4"/>
    <p:sldId id="492" r:id="rId5"/>
    <p:sldId id="495" r:id="rId6"/>
    <p:sldId id="496" r:id="rId7"/>
    <p:sldId id="497" r:id="rId8"/>
    <p:sldId id="498" r:id="rId9"/>
    <p:sldId id="508" r:id="rId10"/>
    <p:sldId id="500" r:id="rId11"/>
    <p:sldId id="501" r:id="rId12"/>
    <p:sldId id="502" r:id="rId13"/>
    <p:sldId id="510" r:id="rId14"/>
    <p:sldId id="513" r:id="rId15"/>
    <p:sldId id="511" r:id="rId16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7">
          <p15:clr>
            <a:srgbClr val="A4A3A4"/>
          </p15:clr>
        </p15:guide>
        <p15:guide id="2" orient="horz" pos="3898">
          <p15:clr>
            <a:srgbClr val="A4A3A4"/>
          </p15:clr>
        </p15:guide>
        <p15:guide id="3" pos="5547">
          <p15:clr>
            <a:srgbClr val="A4A3A4"/>
          </p15:clr>
        </p15:guide>
        <p15:guide id="4" pos="2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66"/>
    <a:srgbClr val="286DA6"/>
    <a:srgbClr val="BEDAF0"/>
    <a:srgbClr val="CC0099"/>
    <a:srgbClr val="33CC33"/>
    <a:srgbClr val="009900"/>
    <a:srgbClr val="FF616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104" autoAdjust="0"/>
  </p:normalViewPr>
  <p:slideViewPr>
    <p:cSldViewPr snapToGrid="0">
      <p:cViewPr>
        <p:scale>
          <a:sx n="85" d="100"/>
          <a:sy n="85" d="100"/>
        </p:scale>
        <p:origin x="618" y="162"/>
      </p:cViewPr>
      <p:guideLst>
        <p:guide orient="horz" pos="497"/>
        <p:guide orient="horz" pos="3898"/>
        <p:guide pos="5547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55A85C72-9C5A-402C-9F86-08B3C850C3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88370E65-5142-4B71-B992-981B5A0CA2B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BB4C6E4-B288-463B-ADE0-0574D51B7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EA4D9AD-6CFC-4150-BCF6-B27C9619F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36874576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>
            <a:extLst>
              <a:ext uri="{FF2B5EF4-FFF2-40B4-BE49-F238E27FC236}">
                <a16:creationId xmlns:a16="http://schemas.microsoft.com/office/drawing/2014/main" id="{8FFD0A3D-2AA3-4A30-BA66-E47C234E34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F73D165-9331-41EE-8673-A2BD4526D06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1351F73-7AF2-4C56-8E93-1E2945A6B8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F012E50-38D6-4C92-A9A5-1F9C2EEBF4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7FBBFD1-2584-4BFA-9616-C912C147B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FFB5F990-98C6-49EE-9E65-82D0B874B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853349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921521C4-B3DA-4899-BA12-B7AFE8448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7A57AD48-4A71-4E10-9D97-5E26DBE0D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86F0A-D7F8-4DAB-9E9C-C9F27F828C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12E50-38D6-4C92-A9A5-1F9C2EEBF48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>
            <a:extLst>
              <a:ext uri="{FF2B5EF4-FFF2-40B4-BE49-F238E27FC236}">
                <a16:creationId xmlns:a16="http://schemas.microsoft.com/office/drawing/2014/main" id="{933FDFF4-54FE-4EF4-AA4C-47A4845BDC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01C7F17D-922D-42C7-96B8-47CE94525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36D863-CDB2-4826-91BC-8DFA0B5067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12E50-38D6-4C92-A9A5-1F9C2EEBF48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>
            <a:extLst>
              <a:ext uri="{FF2B5EF4-FFF2-40B4-BE49-F238E27FC236}">
                <a16:creationId xmlns:a16="http://schemas.microsoft.com/office/drawing/2014/main" id="{B62D0F13-FC67-4F2F-8F1C-9A32FD619E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6D412703-180E-438A-AFED-F1AC8606A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39F773-9ACC-4234-9C98-13D628814A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12E50-38D6-4C92-A9A5-1F9C2EEBF48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E61FDEB5-41E0-4545-8565-A652F51E2F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2F850399-78CB-4BBE-88D6-332F4591D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KalypsoWorldPhotography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7E7C71-300C-487D-873C-8F2D1C4131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12E50-38D6-4C92-A9A5-1F9C2EEBF48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6BEAC785-933E-4DD0-9205-11B3EC51A7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343DB6C0-CF40-4BDD-BAB1-94FF9BE8E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0E541D-ECB1-4ADB-BD09-4299CC7EA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12E50-38D6-4C92-A9A5-1F9C2EEBF48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1B808790-E917-4724-82CF-AB0BDCECB5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E5BF10F1-6D7B-46DC-80A1-0399A27E3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BBD270-F682-468A-89D5-A3307FFB4A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12E50-38D6-4C92-A9A5-1F9C2EEBF48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70128-57EF-4CAB-B0AF-E8DDD9DBD5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12E50-38D6-4C92-A9A5-1F9C2EEBF48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01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75E7EAD8-5FC9-49BD-9322-BC50C4B515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B7561993-3D94-4ACC-A484-16603E9B7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Students at this level can assume that the mass of a body always remains constant. </a:t>
            </a:r>
          </a:p>
          <a:p>
            <a:pPr>
              <a:spcBef>
                <a:spcPts val="432"/>
              </a:spcBef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WitR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5DE3F4-98C0-4981-848B-2D358C7DE3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12E50-38D6-4C92-A9A5-1F9C2EEBF48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>
            <a:extLst>
              <a:ext uri="{FF2B5EF4-FFF2-40B4-BE49-F238E27FC236}">
                <a16:creationId xmlns:a16="http://schemas.microsoft.com/office/drawing/2014/main" id="{65E488FA-CBDA-4281-BFF1-ED74680B6E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CA506B82-BA55-4376-9964-9E2275752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  <a:endParaRPr lang="en-GB" altLang="en-US" dirty="0">
              <a:latin typeface="Arial" panose="020B0604020202020204" pitchFamily="34" charset="0"/>
            </a:endParaRP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This two-part sequence shows how gravity affects an astronaut’s movement on the Moon.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495AB4-1AD7-4754-A99A-D558D510D6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12E50-38D6-4C92-A9A5-1F9C2EEBF48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A4D3268D-0F97-4638-855D-192F7ED35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E900DAF-F5EB-4721-8398-9BEE03501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 and/or use a model (including mathematical and computational) to generate data to support explanations, predict phenomena,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systems, and/or solve problems.</a:t>
            </a:r>
            <a:endParaRPr lang="en-GB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FEA341-832A-41F5-BB14-BFFBB590BB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12E50-38D6-4C92-A9A5-1F9C2EEBF48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>
            <a:extLst>
              <a:ext uri="{FF2B5EF4-FFF2-40B4-BE49-F238E27FC236}">
                <a16:creationId xmlns:a16="http://schemas.microsoft.com/office/drawing/2014/main" id="{21217C7D-E088-4E4B-ACD6-04DAE095C3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EB74365-CBEE-4261-9F0B-7326736CBB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techniques of algebra and functions to represent and solve scientific and engineering problems.</a:t>
            </a:r>
            <a:endParaRPr lang="en-GB" dirty="0">
              <a:effectLst/>
            </a:endParaRPr>
          </a:p>
          <a:p>
            <a:pPr>
              <a:spcBef>
                <a:spcPts val="432"/>
              </a:spcBef>
            </a:pPr>
            <a:endParaRPr lang="en-GB" altLang="en-US" b="1" dirty="0">
              <a:latin typeface="Arial" panose="020B0604020202020204" pitchFamily="34" charset="0"/>
            </a:endParaRPr>
          </a:p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Jupiterimages</a:t>
            </a:r>
            <a:r>
              <a:rPr lang="en-US" altLang="en-US" dirty="0">
                <a:latin typeface="Arial" panose="020B0604020202020204" pitchFamily="34" charset="0"/>
              </a:rPr>
              <a:t> Corporation 2018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231492-A551-4C2A-88D1-AEFF26921E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12E50-38D6-4C92-A9A5-1F9C2EEBF48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2C6EB714-B1F7-4768-BCC0-BB4AD4D2C3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234C7BB3-A7BE-4B9B-8272-D08BADE5F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This multiple-choice quiz has five questions and provides an opportunity to assess students’ understanding of weight and mass calculations. Class voting or the use of </a:t>
            </a:r>
            <a:r>
              <a:rPr lang="en-GB" altLang="en-US" dirty="0" err="1">
                <a:latin typeface="Arial" panose="020B0604020202020204" pitchFamily="34" charset="0"/>
              </a:rPr>
              <a:t>colored</a:t>
            </a:r>
            <a:r>
              <a:rPr lang="en-GB" altLang="en-US" dirty="0">
                <a:latin typeface="Arial" panose="020B0604020202020204" pitchFamily="34" charset="0"/>
              </a:rPr>
              <a:t> traffic light cards could be used to make this a whole-class exercise.</a:t>
            </a:r>
          </a:p>
          <a:p>
            <a:pPr>
              <a:spcBef>
                <a:spcPts val="432"/>
              </a:spcBef>
            </a:pPr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techniques of algebra and functions to represent and solve scientific and engineering problems.</a:t>
            </a:r>
            <a:endParaRPr lang="en-GB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CBAAD0-D44D-4F5A-B89F-95D342D898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12E50-38D6-4C92-A9A5-1F9C2EEBF48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FDA4DBE6-49A6-49BE-95B0-3DEE05370E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A324BC73-569B-4560-8082-7B3FA376C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BC931C-BE05-4C61-9618-AD62B4491B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12E50-38D6-4C92-A9A5-1F9C2EEBF48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AA5B94D2-25F7-468D-ABAA-8F497E0A2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BD1CE71C-3495-4564-8EF7-E314B5BDF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C0A91A-C15A-4635-B53B-618F0EBD90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12E50-38D6-4C92-A9A5-1F9C2EEBF48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CC77EC-D8A8-4159-8546-3811CB4F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310" y="1187865"/>
            <a:ext cx="4990744" cy="3110670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286DA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FA866BAE-D38F-48BC-BE80-C8E5B8F67E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30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78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629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381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54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9229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2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449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938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716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96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216000" indent="-216000">
              <a:buFont typeface="Wingdings 2" panose="05020102010507070707" pitchFamily="18" charset="2"/>
              <a:buChar char=""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0994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266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675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859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347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73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756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83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36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76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618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46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89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05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193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69678" name="Text Box 14">
            <a:extLst>
              <a:ext uri="{FF2B5EF4-FFF2-40B4-BE49-F238E27FC236}">
                <a16:creationId xmlns:a16="http://schemas.microsoft.com/office/drawing/2014/main" id="{77275881-F467-4DD5-98E8-48773865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14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E9E11B-3A97-4928-B183-7782102F547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</p:spTree>
    <p:custDataLst>
      <p:tags r:id="rId16"/>
    </p:custDataLst>
    <p:extLst>
      <p:ext uri="{BB962C8B-B14F-4D97-AF65-F5344CB8AC3E}">
        <p14:creationId xmlns:p14="http://schemas.microsoft.com/office/powerpoint/2010/main" val="4496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7" r:id="rId1"/>
    <p:sldLayoutId id="2147485548" r:id="rId2"/>
    <p:sldLayoutId id="2147485549" r:id="rId3"/>
    <p:sldLayoutId id="2147485550" r:id="rId4"/>
    <p:sldLayoutId id="2147485551" r:id="rId5"/>
    <p:sldLayoutId id="2147485552" r:id="rId6"/>
    <p:sldLayoutId id="2147485553" r:id="rId7"/>
    <p:sldLayoutId id="2147485554" r:id="rId8"/>
    <p:sldLayoutId id="2147485555" r:id="rId9"/>
    <p:sldLayoutId id="2147485556" r:id="rId10"/>
    <p:sldLayoutId id="2147485557" r:id="rId11"/>
    <p:sldLayoutId id="2147485558" r:id="rId12"/>
    <p:sldLayoutId id="2147485559" r:id="rId13"/>
    <p:sldLayoutId id="214748556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02B6023A-B143-4E07-96F9-6AA6CF89D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84297-AF36-4EF2-8699-8C45EA657B2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751B7692-ED58-4E5D-972C-227A346E82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14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174820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2" r:id="rId1"/>
    <p:sldLayoutId id="2147485563" r:id="rId2"/>
    <p:sldLayoutId id="2147485564" r:id="rId3"/>
    <p:sldLayoutId id="2147485565" r:id="rId4"/>
    <p:sldLayoutId id="2147485566" r:id="rId5"/>
    <p:sldLayoutId id="2147485567" r:id="rId6"/>
    <p:sldLayoutId id="2147485568" r:id="rId7"/>
    <p:sldLayoutId id="2147485569" r:id="rId8"/>
    <p:sldLayoutId id="2147485570" r:id="rId9"/>
    <p:sldLayoutId id="2147485571" r:id="rId10"/>
    <p:sldLayoutId id="2147485572" r:id="rId11"/>
    <p:sldLayoutId id="21474855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8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pn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10.wmf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>
            <a:extLst>
              <a:ext uri="{FF2B5EF4-FFF2-40B4-BE49-F238E27FC236}">
                <a16:creationId xmlns:a16="http://schemas.microsoft.com/office/drawing/2014/main" id="{DC0FB6C3-C065-4A45-A934-5F8F3812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Mass and </a:t>
            </a:r>
            <a:br>
              <a:rPr lang="en-GB" altLang="en-US" dirty="0"/>
            </a:br>
            <a:r>
              <a:rPr lang="en-GB" altLang="en-US" dirty="0"/>
              <a:t>Weight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0D6032C7-2B29-44FD-86BA-67C6D0C74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Finding a </a:t>
            </a:r>
            <a:r>
              <a:rPr lang="en-GB" altLang="en-US" dirty="0" err="1"/>
              <a:t>center</a:t>
            </a:r>
            <a:r>
              <a:rPr lang="en-GB" altLang="en-US" dirty="0"/>
              <a:t> of mass</a:t>
            </a:r>
          </a:p>
        </p:txBody>
      </p:sp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E7DBEA5D-3631-463E-8411-9EC04766A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6214AF-10C6-48B3-80D7-E55DD3057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exp_icon">
            <a:extLst>
              <a:ext uri="{FF2B5EF4-FFF2-40B4-BE49-F238E27FC236}">
                <a16:creationId xmlns:a16="http://schemas.microsoft.com/office/drawing/2014/main" id="{0E08C562-6814-4F5E-80E4-2F152542F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150813"/>
            <a:ext cx="61118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102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1A3898F0-810B-43AC-8D3E-6128D327587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224B8684-A754-420A-99F2-1D5F0E4D1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Finding a </a:t>
            </a:r>
            <a:r>
              <a:rPr lang="en-GB" altLang="en-US" dirty="0" err="1"/>
              <a:t>center</a:t>
            </a:r>
            <a:r>
              <a:rPr lang="en-GB" altLang="en-US" dirty="0"/>
              <a:t> of mass</a:t>
            </a:r>
          </a:p>
        </p:txBody>
      </p:sp>
      <p:pic>
        <p:nvPicPr>
          <p:cNvPr id="4102" name="Picture 9" descr="exp_icon">
            <a:extLst>
              <a:ext uri="{FF2B5EF4-FFF2-40B4-BE49-F238E27FC236}">
                <a16:creationId xmlns:a16="http://schemas.microsoft.com/office/drawing/2014/main" id="{97E545A5-A13B-4067-9299-62E221930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150813"/>
            <a:ext cx="61118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61F600DF-B667-4180-9ADC-97426F5E7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7877F2-4E77-403A-B333-BC4913FFF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4126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AC4D8088-3511-4702-9AF1-03C8DD9EA52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alypsoWorldPhotography_217972894.jpg">
            <a:extLst>
              <a:ext uri="{FF2B5EF4-FFF2-40B4-BE49-F238E27FC236}">
                <a16:creationId xmlns:a16="http://schemas.microsoft.com/office/drawing/2014/main" id="{EDF3F16D-84C1-436C-AF4C-C8F3B00420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5" r="30191"/>
          <a:stretch/>
        </p:blipFill>
        <p:spPr bwMode="auto">
          <a:xfrm rot="19862077">
            <a:off x="1343437" y="1966440"/>
            <a:ext cx="1264356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1">
            <a:extLst>
              <a:ext uri="{FF2B5EF4-FFF2-40B4-BE49-F238E27FC236}">
                <a16:creationId xmlns:a16="http://schemas.microsoft.com/office/drawing/2014/main" id="{0FC5A75D-9D06-44D8-A4A2-5A699CA9A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462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weight of an object can be measured using a </a:t>
            </a:r>
            <a:r>
              <a:rPr lang="en-GB" altLang="en-US" b="1" dirty="0">
                <a:solidFill>
                  <a:srgbClr val="286DA6"/>
                </a:solidFill>
              </a:rPr>
              <a:t>spring balance</a:t>
            </a:r>
            <a:r>
              <a:rPr lang="en-GB" altLang="en-US" dirty="0"/>
              <a:t>, sometimes also called a </a:t>
            </a:r>
            <a:r>
              <a:rPr lang="en-GB" altLang="en-US" b="1" dirty="0" err="1">
                <a:solidFill>
                  <a:srgbClr val="286DA6"/>
                </a:solidFill>
              </a:rPr>
              <a:t>newtonmeter</a:t>
            </a:r>
            <a:r>
              <a:rPr lang="en-GB" altLang="en-US" dirty="0"/>
              <a:t> or </a:t>
            </a:r>
            <a:br>
              <a:rPr lang="en-GB" altLang="en-US" dirty="0"/>
            </a:br>
            <a:r>
              <a:rPr lang="en-GB" altLang="en-US" dirty="0"/>
              <a:t>a </a:t>
            </a:r>
            <a:r>
              <a:rPr lang="en-GB" altLang="en-US" b="1" dirty="0" err="1">
                <a:solidFill>
                  <a:srgbClr val="286DA6"/>
                </a:solidFill>
              </a:rPr>
              <a:t>forcemeter</a:t>
            </a:r>
            <a:r>
              <a:rPr lang="en-GB" altLang="en-US" dirty="0"/>
              <a:t>.  </a:t>
            </a:r>
          </a:p>
        </p:txBody>
      </p:sp>
      <p:sp>
        <p:nvSpPr>
          <p:cNvPr id="28676" name="TextBox 3">
            <a:extLst>
              <a:ext uri="{FF2B5EF4-FFF2-40B4-BE49-F238E27FC236}">
                <a16:creationId xmlns:a16="http://schemas.microsoft.com/office/drawing/2014/main" id="{50496DA2-17C1-4A46-B068-F5DB9DD75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202" y="2160127"/>
            <a:ext cx="448698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A spring balance is made from a spring connected to a hook. </a:t>
            </a:r>
          </a:p>
        </p:txBody>
      </p:sp>
      <p:sp>
        <p:nvSpPr>
          <p:cNvPr id="28677" name="TextBox 4">
            <a:extLst>
              <a:ext uri="{FF2B5EF4-FFF2-40B4-BE49-F238E27FC236}">
                <a16:creationId xmlns:a16="http://schemas.microsoft.com/office/drawing/2014/main" id="{C58E0F5A-8A1A-42B7-B139-FA9566712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202" y="4911552"/>
            <a:ext cx="448698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amount that the spring is stretched is proportional to the </a:t>
            </a:r>
            <a:r>
              <a:rPr lang="en-GB" altLang="en-US" b="1" dirty="0">
                <a:solidFill>
                  <a:srgbClr val="286DA6"/>
                </a:solidFill>
              </a:rPr>
              <a:t>force</a:t>
            </a:r>
            <a:r>
              <a:rPr lang="en-GB" altLang="en-US" dirty="0"/>
              <a:t> applied. Heavier objects will stretch the spring more.</a:t>
            </a:r>
          </a:p>
        </p:txBody>
      </p:sp>
      <p:sp>
        <p:nvSpPr>
          <p:cNvPr id="29702" name="Title 5">
            <a:extLst>
              <a:ext uri="{FF2B5EF4-FFF2-40B4-BE49-F238E27FC236}">
                <a16:creationId xmlns:a16="http://schemas.microsoft.com/office/drawing/2014/main" id="{343FB985-C871-462C-B9D1-ECB54615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Measuring weight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7ABCEE-FD05-4B35-9AC6-A796ED3A5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202" y="3166141"/>
            <a:ext cx="4689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When a load is attached to the hook and left to hang, its weight pulls the hook downwards and </a:t>
            </a:r>
            <a:r>
              <a:rPr lang="en-GB" altLang="en-US" b="1" dirty="0">
                <a:solidFill>
                  <a:srgbClr val="286DA6"/>
                </a:solidFill>
              </a:rPr>
              <a:t>stretches</a:t>
            </a:r>
            <a:r>
              <a:rPr lang="en-GB" altLang="en-US" dirty="0"/>
              <a:t> the spring.</a:t>
            </a:r>
          </a:p>
        </p:txBody>
      </p:sp>
      <p:pic>
        <p:nvPicPr>
          <p:cNvPr id="9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8642CE-8A80-4DEA-9B44-649BE9847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0BA130EB-1748-4CC0-8CF0-667CDE55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Calibrating a spring balance</a:t>
            </a:r>
          </a:p>
        </p:txBody>
      </p:sp>
      <p:sp>
        <p:nvSpPr>
          <p:cNvPr id="30723" name="TextBox 3">
            <a:extLst>
              <a:ext uri="{FF2B5EF4-FFF2-40B4-BE49-F238E27FC236}">
                <a16:creationId xmlns:a16="http://schemas.microsoft.com/office/drawing/2014/main" id="{32ACFC96-CED5-4829-95E7-2F476E3F9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73113"/>
            <a:ext cx="5491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The amount that the spring in a </a:t>
            </a:r>
            <a:r>
              <a:rPr lang="en-GB" altLang="en-US" b="1">
                <a:solidFill>
                  <a:srgbClr val="286DA6"/>
                </a:solidFill>
              </a:rPr>
              <a:t>newtonmeter </a:t>
            </a:r>
            <a:r>
              <a:rPr lang="en-GB" altLang="en-US"/>
              <a:t>is extended by is </a:t>
            </a:r>
            <a:br>
              <a:rPr lang="en-GB" altLang="en-US"/>
            </a:br>
            <a:r>
              <a:rPr lang="en-GB" altLang="en-US"/>
              <a:t>related to how much force is applied.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6C2522-8A91-4424-8A0C-CB92AD73F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3557588"/>
            <a:ext cx="62976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To calibrate a newtonmeter, different masses with known weights are hung from it.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CBAE30-B997-4FDE-9497-4D39B127B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2165350"/>
            <a:ext cx="5600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In order to convert that stretch in meters to a measure of force in newtons, a spring balance has to be </a:t>
            </a:r>
            <a:r>
              <a:rPr lang="en-GB" altLang="en-US" b="1" dirty="0">
                <a:solidFill>
                  <a:srgbClr val="286DA6"/>
                </a:solidFill>
              </a:rPr>
              <a:t>calibrated</a:t>
            </a:r>
            <a:r>
              <a:rPr lang="en-GB" altLang="en-US" dirty="0"/>
              <a:t>. </a:t>
            </a:r>
          </a:p>
        </p:txBody>
      </p:sp>
      <p:pic>
        <p:nvPicPr>
          <p:cNvPr id="7" name="Picture 6" descr="gravity_calibrating_forcemeter_part1.png">
            <a:extLst>
              <a:ext uri="{FF2B5EF4-FFF2-40B4-BE49-F238E27FC236}">
                <a16:creationId xmlns:a16="http://schemas.microsoft.com/office/drawing/2014/main" id="{FE581B06-9263-4D1A-BE96-93C68AC51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00" y="763200"/>
            <a:ext cx="36449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C4E56E-9E34-4083-8DAB-6CB0B2CBF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581525"/>
            <a:ext cx="6927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Initially, </a:t>
            </a:r>
            <a:r>
              <a:rPr lang="en-GB" altLang="en-US" b="1" dirty="0">
                <a:solidFill>
                  <a:srgbClr val="010066"/>
                </a:solidFill>
              </a:rPr>
              <a:t>no</a:t>
            </a:r>
            <a:r>
              <a:rPr lang="en-GB" altLang="en-US" dirty="0"/>
              <a:t> mass is added. The spring is extended slightly by the weight of the hook.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D35F87-43BC-487D-B137-785992C97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5607050"/>
            <a:ext cx="7654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This mark is </a:t>
            </a:r>
            <a:r>
              <a:rPr lang="en-GB" altLang="en-US" dirty="0" err="1"/>
              <a:t>labeled</a:t>
            </a:r>
            <a:r>
              <a:rPr lang="en-GB" altLang="en-US" dirty="0"/>
              <a:t> “0</a:t>
            </a:r>
            <a:r>
              <a:rPr lang="en-GB" altLang="en-US" sz="1000" dirty="0"/>
              <a:t> </a:t>
            </a:r>
            <a:r>
              <a:rPr lang="en-GB" altLang="en-US" dirty="0"/>
              <a:t>N” on the scale.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D73928-E410-4E57-A8B1-04F994D61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201" y="2597073"/>
            <a:ext cx="750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0</a:t>
            </a:r>
            <a:r>
              <a:rPr lang="en-GB" altLang="en-US" sz="1000" dirty="0"/>
              <a:t> </a:t>
            </a:r>
            <a:r>
              <a:rPr lang="en-GB" altLang="en-US" dirty="0"/>
              <a:t>N</a:t>
            </a:r>
          </a:p>
        </p:txBody>
      </p:sp>
      <p:pic>
        <p:nvPicPr>
          <p:cNvPr id="13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A7506E-7C8A-43F8-A5C0-D49E2335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1E8711FD-C1D4-41A6-972E-F652B24AE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4897438"/>
            <a:ext cx="550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100">
                <a:solidFill>
                  <a:schemeClr val="tx1"/>
                </a:solidFill>
              </a:rPr>
              <a:t>200</a:t>
            </a:r>
            <a:r>
              <a:rPr lang="en-GB" altLang="en-US" sz="600">
                <a:solidFill>
                  <a:schemeClr val="tx1"/>
                </a:solidFill>
              </a:rPr>
              <a:t> </a:t>
            </a:r>
            <a:r>
              <a:rPr lang="en-GB" altLang="en-US" sz="110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7D555084-A316-416E-BBE4-9B6E75389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163" y="5497513"/>
            <a:ext cx="5191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100">
                <a:solidFill>
                  <a:schemeClr val="tx1"/>
                </a:solidFill>
              </a:rPr>
              <a:t>300</a:t>
            </a:r>
            <a:r>
              <a:rPr lang="en-GB" altLang="en-US" sz="600">
                <a:solidFill>
                  <a:schemeClr val="tx1"/>
                </a:solidFill>
              </a:rPr>
              <a:t> </a:t>
            </a:r>
            <a:r>
              <a:rPr lang="en-GB" altLang="en-US" sz="110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1748" name="Title 12">
            <a:extLst>
              <a:ext uri="{FF2B5EF4-FFF2-40B4-BE49-F238E27FC236}">
                <a16:creationId xmlns:a16="http://schemas.microsoft.com/office/drawing/2014/main" id="{9A71B3BC-4E57-4ADE-A7A2-A2C263B2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Calibrating a spring balance</a:t>
            </a:r>
          </a:p>
        </p:txBody>
      </p:sp>
      <p:sp>
        <p:nvSpPr>
          <p:cNvPr id="31749" name="TextBox 11">
            <a:extLst>
              <a:ext uri="{FF2B5EF4-FFF2-40B4-BE49-F238E27FC236}">
                <a16:creationId xmlns:a16="http://schemas.microsoft.com/office/drawing/2014/main" id="{45F9FA82-8EE8-4DFF-8F7F-AA5EE4BDC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4" y="773113"/>
            <a:ext cx="4787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A mass of 100</a:t>
            </a:r>
            <a:r>
              <a:rPr lang="en-GB" altLang="en-US" sz="1000" dirty="0"/>
              <a:t> </a:t>
            </a:r>
            <a:r>
              <a:rPr lang="en-GB" altLang="en-US" dirty="0"/>
              <a:t>g is added. It exerts a downwards force of 1</a:t>
            </a:r>
            <a:r>
              <a:rPr lang="en-GB" altLang="en-US" sz="1000" dirty="0"/>
              <a:t> </a:t>
            </a:r>
            <a:r>
              <a:rPr lang="en-GB" altLang="en-US" dirty="0"/>
              <a:t>N. The spring stretches.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4C58B319-01EB-4A9A-A15E-907D2136B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2554288"/>
            <a:ext cx="4957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The 100</a:t>
            </a:r>
            <a:r>
              <a:rPr lang="en-GB" altLang="en-US" sz="1000"/>
              <a:t> </a:t>
            </a:r>
            <a:r>
              <a:rPr lang="en-GB" altLang="en-US"/>
              <a:t>g mass is replaced with a 200</a:t>
            </a:r>
            <a:r>
              <a:rPr lang="en-GB" altLang="en-US" sz="1000"/>
              <a:t> </a:t>
            </a:r>
            <a:r>
              <a:rPr lang="en-GB" altLang="en-US"/>
              <a:t>g mass. It exerts a force of 2</a:t>
            </a:r>
            <a:r>
              <a:rPr lang="en-GB" altLang="en-US" sz="1000"/>
              <a:t> </a:t>
            </a:r>
            <a:r>
              <a:rPr lang="en-GB" altLang="en-US"/>
              <a:t>N. The spring stretches further.</a:t>
            </a: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C46085A0-0045-4DEE-B63C-EE83A8DD0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456113"/>
            <a:ext cx="5165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The 200</a:t>
            </a:r>
            <a:r>
              <a:rPr lang="en-GB" altLang="en-US" sz="1000"/>
              <a:t> </a:t>
            </a:r>
            <a:r>
              <a:rPr lang="en-GB" altLang="en-US"/>
              <a:t>g mass is replaced with a 300</a:t>
            </a:r>
            <a:r>
              <a:rPr lang="en-GB" altLang="en-US" sz="1000"/>
              <a:t> </a:t>
            </a:r>
            <a:r>
              <a:rPr lang="en-GB" altLang="en-US"/>
              <a:t>g mass. It exerts a force of 3</a:t>
            </a:r>
            <a:r>
              <a:rPr lang="en-GB" altLang="en-US" sz="1000"/>
              <a:t> </a:t>
            </a:r>
            <a:r>
              <a:rPr lang="en-GB" altLang="en-US"/>
              <a:t>N. The spring stretches further.</a:t>
            </a: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8A61B7F0-A4A0-40E2-9C23-03E693114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2006600"/>
            <a:ext cx="4787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mark is </a:t>
            </a:r>
            <a:r>
              <a:rPr lang="en-GB" altLang="en-US" dirty="0" err="1"/>
              <a:t>labeled</a:t>
            </a:r>
            <a:r>
              <a:rPr lang="en-GB" altLang="en-US" dirty="0"/>
              <a:t> “1</a:t>
            </a:r>
            <a:r>
              <a:rPr lang="en-GB" altLang="en-US" sz="1000" dirty="0"/>
              <a:t> </a:t>
            </a:r>
            <a:r>
              <a:rPr lang="en-GB" altLang="en-US" dirty="0"/>
              <a:t>N.” 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A5BAF13B-2231-4354-8F66-375809288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3892550"/>
            <a:ext cx="4787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mark is </a:t>
            </a:r>
            <a:r>
              <a:rPr lang="en-GB" altLang="en-US" dirty="0" err="1"/>
              <a:t>labeled</a:t>
            </a:r>
            <a:r>
              <a:rPr lang="en-GB" altLang="en-US" dirty="0"/>
              <a:t> “2</a:t>
            </a:r>
            <a:r>
              <a:rPr lang="en-GB" altLang="en-US" sz="1000" dirty="0"/>
              <a:t> </a:t>
            </a:r>
            <a:r>
              <a:rPr lang="en-GB" altLang="en-US" dirty="0"/>
              <a:t>N.” </a:t>
            </a: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61EDB28D-238E-4CEA-A7E1-A02749C35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5724525"/>
            <a:ext cx="4787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mark is </a:t>
            </a:r>
            <a:r>
              <a:rPr lang="en-GB" altLang="en-US" dirty="0" err="1"/>
              <a:t>labeled</a:t>
            </a:r>
            <a:r>
              <a:rPr lang="en-GB" altLang="en-US" dirty="0"/>
              <a:t> “3</a:t>
            </a:r>
            <a:r>
              <a:rPr lang="en-GB" altLang="en-US" sz="1000" dirty="0"/>
              <a:t> </a:t>
            </a:r>
            <a:r>
              <a:rPr lang="en-GB" altLang="en-US" dirty="0"/>
              <a:t>N.” </a:t>
            </a:r>
          </a:p>
        </p:txBody>
      </p:sp>
      <p:pic>
        <p:nvPicPr>
          <p:cNvPr id="31756" name="Picture 4" descr="Gravity_19.4.png">
            <a:extLst>
              <a:ext uri="{FF2B5EF4-FFF2-40B4-BE49-F238E27FC236}">
                <a16:creationId xmlns:a16="http://schemas.microsoft.com/office/drawing/2014/main" id="{3751EDED-0723-4755-BD70-D9BA6C3D3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747713"/>
            <a:ext cx="3717925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Gravity_19.1.png">
            <a:extLst>
              <a:ext uri="{FF2B5EF4-FFF2-40B4-BE49-F238E27FC236}">
                <a16:creationId xmlns:a16="http://schemas.microsoft.com/office/drawing/2014/main" id="{62383834-7C24-46E1-8630-339C342EE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735013"/>
            <a:ext cx="371792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Gravity_19.2.png">
            <a:extLst>
              <a:ext uri="{FF2B5EF4-FFF2-40B4-BE49-F238E27FC236}">
                <a16:creationId xmlns:a16="http://schemas.microsoft.com/office/drawing/2014/main" id="{59D5F37B-BDDC-4356-9C6D-A71F5F585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747713"/>
            <a:ext cx="3717925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" descr="Gravity_19.3.png">
            <a:extLst>
              <a:ext uri="{FF2B5EF4-FFF2-40B4-BE49-F238E27FC236}">
                <a16:creationId xmlns:a16="http://schemas.microsoft.com/office/drawing/2014/main" id="{66DD68A1-0A90-4BA3-90CA-104A9CFC97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733425"/>
            <a:ext cx="3717925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00000"/>
            </a:pPr>
            <a:r>
              <a:rPr lang="en-GB" sz="1600" dirty="0"/>
              <a:t>Developing and Using Models</a:t>
            </a:r>
          </a:p>
          <a:p>
            <a:pPr>
              <a:buSzPct val="100000"/>
            </a:pPr>
            <a:r>
              <a:rPr lang="en-GB" sz="1600" dirty="0"/>
              <a:t>Using Mathematics and Computational Thinking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3. Scale, Proportion, and Quantity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83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tR_12224227.jpg">
            <a:extLst>
              <a:ext uri="{FF2B5EF4-FFF2-40B4-BE49-F238E27FC236}">
                <a16:creationId xmlns:a16="http://schemas.microsoft.com/office/drawing/2014/main" id="{EAF53FB7-C055-417B-B2C2-653FF321B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987550"/>
            <a:ext cx="30480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>
            <a:extLst>
              <a:ext uri="{FF2B5EF4-FFF2-40B4-BE49-F238E27FC236}">
                <a16:creationId xmlns:a16="http://schemas.microsoft.com/office/drawing/2014/main" id="{64F652C0-006A-443C-A728-01FD7A89C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Weight and mass are not the same</a:t>
            </a:r>
          </a:p>
        </p:txBody>
      </p:sp>
      <p:sp>
        <p:nvSpPr>
          <p:cNvPr id="14340" name="TextBox 8">
            <a:extLst>
              <a:ext uri="{FF2B5EF4-FFF2-40B4-BE49-F238E27FC236}">
                <a16:creationId xmlns:a16="http://schemas.microsoft.com/office/drawing/2014/main" id="{48908E14-96E1-4FFC-9091-7F6FF45C6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816100"/>
            <a:ext cx="5238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Mass is the </a:t>
            </a:r>
            <a:r>
              <a:rPr lang="en-GB" altLang="en-US" b="1">
                <a:solidFill>
                  <a:srgbClr val="286DA6"/>
                </a:solidFill>
              </a:rPr>
              <a:t>amount of matter </a:t>
            </a:r>
            <a:r>
              <a:rPr lang="en-GB" altLang="en-US"/>
              <a:t>contained within an object. It is measured in </a:t>
            </a:r>
            <a:r>
              <a:rPr lang="en-GB" altLang="en-US" b="1">
                <a:solidFill>
                  <a:srgbClr val="286DA6"/>
                </a:solidFill>
              </a:rPr>
              <a:t>kilograms</a:t>
            </a:r>
            <a:r>
              <a:rPr lang="en-GB" altLang="en-US"/>
              <a:t>.  </a:t>
            </a:r>
          </a:p>
        </p:txBody>
      </p:sp>
      <p:sp>
        <p:nvSpPr>
          <p:cNvPr id="14341" name="TextBox 9">
            <a:extLst>
              <a:ext uri="{FF2B5EF4-FFF2-40B4-BE49-F238E27FC236}">
                <a16:creationId xmlns:a16="http://schemas.microsoft.com/office/drawing/2014/main" id="{B0AC4268-8025-49FA-9404-CA2E5EAE6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3217863"/>
            <a:ext cx="52816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Weight is a </a:t>
            </a:r>
            <a:r>
              <a:rPr lang="en-GB" altLang="en-US" b="1">
                <a:solidFill>
                  <a:srgbClr val="286DA6"/>
                </a:solidFill>
              </a:rPr>
              <a:t>force</a:t>
            </a:r>
            <a:r>
              <a:rPr lang="en-GB" altLang="en-US"/>
              <a:t>. More precisely, it is the attractive force on a body caused by </a:t>
            </a:r>
            <a:r>
              <a:rPr lang="en-GB" altLang="en-US" b="1">
                <a:solidFill>
                  <a:srgbClr val="286DA6"/>
                </a:solidFill>
              </a:rPr>
              <a:t>gravity</a:t>
            </a:r>
            <a:r>
              <a:rPr lang="en-GB" altLang="en-US"/>
              <a:t>. </a:t>
            </a:r>
            <a:r>
              <a:rPr lang="en-US" altLang="en-US">
                <a:solidFill>
                  <a:srgbClr val="010066"/>
                </a:solidFill>
              </a:rPr>
              <a:t>Like other forces, weight is measured in </a:t>
            </a:r>
            <a:r>
              <a:rPr lang="en-US" altLang="en-US" b="1">
                <a:solidFill>
                  <a:srgbClr val="286DA6"/>
                </a:solidFill>
              </a:rPr>
              <a:t>newtons</a:t>
            </a:r>
            <a:r>
              <a:rPr lang="en-US" altLang="en-US">
                <a:solidFill>
                  <a:srgbClr val="010066"/>
                </a:solidFill>
              </a:rPr>
              <a:t> and has both </a:t>
            </a:r>
            <a:r>
              <a:rPr lang="en-US" altLang="en-US" b="1">
                <a:solidFill>
                  <a:srgbClr val="286DA6"/>
                </a:solidFill>
              </a:rPr>
              <a:t>magnitude</a:t>
            </a:r>
            <a:r>
              <a:rPr lang="en-US" altLang="en-US">
                <a:solidFill>
                  <a:srgbClr val="010066"/>
                </a:solidFill>
              </a:rPr>
              <a:t> (size) and </a:t>
            </a:r>
            <a:r>
              <a:rPr lang="en-US" altLang="en-US" b="1">
                <a:solidFill>
                  <a:srgbClr val="286DA6"/>
                </a:solidFill>
              </a:rPr>
              <a:t>direction</a:t>
            </a:r>
            <a:r>
              <a:rPr lang="en-US" altLang="en-US">
                <a:solidFill>
                  <a:srgbClr val="010066"/>
                </a:solidFill>
              </a:rPr>
              <a:t>.</a:t>
            </a:r>
            <a:endParaRPr lang="en-GB" altLang="en-US"/>
          </a:p>
        </p:txBody>
      </p:sp>
      <p:sp>
        <p:nvSpPr>
          <p:cNvPr id="19463" name="TextBox 10">
            <a:extLst>
              <a:ext uri="{FF2B5EF4-FFF2-40B4-BE49-F238E27FC236}">
                <a16:creationId xmlns:a16="http://schemas.microsoft.com/office/drawing/2014/main" id="{B196C086-61E0-4BA6-B0C8-1EB641B5A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4629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286DA6"/>
                </a:solidFill>
              </a:rPr>
              <a:t>Weight</a:t>
            </a:r>
            <a:r>
              <a:rPr lang="en-GB" altLang="en-US" dirty="0"/>
              <a:t> and </a:t>
            </a:r>
            <a:r>
              <a:rPr lang="en-GB" altLang="en-US" b="1" dirty="0">
                <a:solidFill>
                  <a:srgbClr val="286DA6"/>
                </a:solidFill>
              </a:rPr>
              <a:t>mass</a:t>
            </a:r>
            <a:r>
              <a:rPr lang="en-GB" altLang="en-US" dirty="0"/>
              <a:t> are often confused, but they are </a:t>
            </a:r>
            <a:r>
              <a:rPr lang="en-GB" altLang="en-US" b="1" dirty="0">
                <a:solidFill>
                  <a:srgbClr val="010066"/>
                </a:solidFill>
              </a:rPr>
              <a:t>not</a:t>
            </a:r>
            <a:r>
              <a:rPr lang="en-GB" altLang="en-US" dirty="0">
                <a:solidFill>
                  <a:srgbClr val="010066"/>
                </a:solidFill>
              </a:rPr>
              <a:t> </a:t>
            </a:r>
            <a:r>
              <a:rPr lang="en-GB" altLang="en-US" dirty="0"/>
              <a:t>the same thing.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1C51BA3D-ACF3-4CFF-97B6-69B7526E1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5337175"/>
            <a:ext cx="84629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weight of an object can </a:t>
            </a:r>
            <a:r>
              <a:rPr lang="en-GB" altLang="en-US" b="1" dirty="0">
                <a:solidFill>
                  <a:srgbClr val="286DA6"/>
                </a:solidFill>
              </a:rPr>
              <a:t>change</a:t>
            </a:r>
            <a:r>
              <a:rPr lang="en-GB" altLang="en-US" dirty="0"/>
              <a:t>, but its mass will </a:t>
            </a:r>
            <a:br>
              <a:rPr lang="en-GB" altLang="en-US" dirty="0"/>
            </a:br>
            <a:r>
              <a:rPr lang="en-GB" altLang="en-US" dirty="0"/>
              <a:t>remain </a:t>
            </a:r>
            <a:r>
              <a:rPr lang="en-GB" altLang="en-US" b="1" dirty="0">
                <a:solidFill>
                  <a:srgbClr val="286DA6"/>
                </a:solidFill>
              </a:rPr>
              <a:t>constant</a:t>
            </a:r>
            <a:r>
              <a:rPr lang="en-GB" altLang="en-US" dirty="0"/>
              <a:t>.</a:t>
            </a:r>
          </a:p>
        </p:txBody>
      </p:sp>
      <p:pic>
        <p:nvPicPr>
          <p:cNvPr id="10" name="Picture 9" descr="notes_icon">
            <a:extLst>
              <a:ext uri="{FF2B5EF4-FFF2-40B4-BE49-F238E27FC236}">
                <a16:creationId xmlns:a16="http://schemas.microsoft.com/office/drawing/2014/main" id="{BFF11DBA-9904-4FB2-9125-04F1B60F7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7EA2330-5F10-4AD6-998E-079224327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270CDA90-8F59-48CB-AF2A-6367140D8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Weight and mass on the Moon</a:t>
            </a:r>
          </a:p>
        </p:txBody>
      </p:sp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E34544FC-0F45-4EE7-BC41-90B1949D3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otes_icon">
            <a:extLst>
              <a:ext uri="{FF2B5EF4-FFF2-40B4-BE49-F238E27FC236}">
                <a16:creationId xmlns:a16="http://schemas.microsoft.com/office/drawing/2014/main" id="{48E2D948-4368-4EF7-9F6F-70081A92A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7248CF-1E53-48DB-B1A5-99C9A5F5D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54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30C083F0-1DE9-4E01-B188-74A344FCE01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D409020-824A-40D1-A5B7-3B4E7D3D2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do we calculate an object’s weight?</a:t>
            </a:r>
          </a:p>
        </p:txBody>
      </p:sp>
      <p:sp>
        <p:nvSpPr>
          <p:cNvPr id="24579" name="Text Box 33">
            <a:extLst>
              <a:ext uri="{FF2B5EF4-FFF2-40B4-BE49-F238E27FC236}">
                <a16:creationId xmlns:a16="http://schemas.microsoft.com/office/drawing/2014/main" id="{14DCC442-9162-4BC2-B684-5597C29FE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375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The weight of an object depends on its mass and the value of the gravitational field strength where that object is:</a:t>
            </a:r>
          </a:p>
        </p:txBody>
      </p:sp>
      <p:sp>
        <p:nvSpPr>
          <p:cNvPr id="24590" name="AutoShape 4">
            <a:extLst>
              <a:ext uri="{FF2B5EF4-FFF2-40B4-BE49-F238E27FC236}">
                <a16:creationId xmlns:a16="http://schemas.microsoft.com/office/drawing/2014/main" id="{033EF493-45B7-455E-BE99-CD2EFE58A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30050"/>
            <a:ext cx="6862763" cy="649288"/>
          </a:xfrm>
          <a:prstGeom prst="rect">
            <a:avLst/>
          </a:prstGeom>
          <a:solidFill>
            <a:srgbClr val="286DA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4591" name="AutoShape 5">
            <a:extLst>
              <a:ext uri="{FF2B5EF4-FFF2-40B4-BE49-F238E27FC236}">
                <a16:creationId xmlns:a16="http://schemas.microsoft.com/office/drawing/2014/main" id="{6E2E5D00-A387-46EA-9DE4-F16BC320D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213" y="1999900"/>
            <a:ext cx="6511925" cy="5095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>
                <a:solidFill>
                  <a:schemeClr val="bg1"/>
                </a:solidFill>
              </a:rPr>
              <a:t>weight = mass × gravitational field strength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209926" name="Text Box 6">
            <a:extLst>
              <a:ext uri="{FF2B5EF4-FFF2-40B4-BE49-F238E27FC236}">
                <a16:creationId xmlns:a16="http://schemas.microsoft.com/office/drawing/2014/main" id="{EA4D7ECA-0570-40A2-A952-4FA18B19B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93" y="2985912"/>
            <a:ext cx="6913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b="1" dirty="0">
                <a:solidFill>
                  <a:srgbClr val="286DA6"/>
                </a:solidFill>
              </a:rPr>
              <a:t>Weight</a:t>
            </a:r>
            <a:r>
              <a:rPr lang="en-GB" altLang="en-US" dirty="0"/>
              <a:t>, W, is measured in </a:t>
            </a:r>
            <a:r>
              <a:rPr lang="en-GB" altLang="en-US" b="1" dirty="0">
                <a:solidFill>
                  <a:srgbClr val="286DA6"/>
                </a:solidFill>
              </a:rPr>
              <a:t>newtons</a:t>
            </a:r>
            <a:r>
              <a:rPr lang="en-GB" altLang="en-US" dirty="0">
                <a:solidFill>
                  <a:srgbClr val="010066"/>
                </a:solidFill>
              </a:rPr>
              <a:t> (</a:t>
            </a:r>
            <a:r>
              <a:rPr lang="en-GB" altLang="en-US" b="1" dirty="0">
                <a:solidFill>
                  <a:srgbClr val="286DA6"/>
                </a:solidFill>
              </a:rPr>
              <a:t>N</a:t>
            </a:r>
            <a:r>
              <a:rPr lang="en-GB" altLang="en-US" dirty="0">
                <a:solidFill>
                  <a:srgbClr val="010066"/>
                </a:solidFill>
              </a:rPr>
              <a:t>).</a:t>
            </a:r>
          </a:p>
        </p:txBody>
      </p:sp>
      <p:sp>
        <p:nvSpPr>
          <p:cNvPr id="209927" name="Rectangle 7">
            <a:extLst>
              <a:ext uri="{FF2B5EF4-FFF2-40B4-BE49-F238E27FC236}">
                <a16:creationId xmlns:a16="http://schemas.microsoft.com/office/drawing/2014/main" id="{A396DE98-B5D4-4BA0-A066-ACEA5C933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293" y="3634964"/>
            <a:ext cx="6294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b="1">
                <a:solidFill>
                  <a:srgbClr val="286DA6"/>
                </a:solidFill>
              </a:rPr>
              <a:t>Mass</a:t>
            </a:r>
            <a:r>
              <a:rPr lang="en-GB" altLang="en-US"/>
              <a:t>, m, is measured in </a:t>
            </a:r>
            <a:r>
              <a:rPr lang="en-GB" altLang="en-US" b="1">
                <a:solidFill>
                  <a:srgbClr val="286DA6"/>
                </a:solidFill>
              </a:rPr>
              <a:t>kilograms</a:t>
            </a:r>
            <a:r>
              <a:rPr lang="en-GB" altLang="en-US">
                <a:solidFill>
                  <a:srgbClr val="010066"/>
                </a:solidFill>
              </a:rPr>
              <a:t> (</a:t>
            </a:r>
            <a:r>
              <a:rPr lang="en-GB" altLang="en-US" b="1">
                <a:solidFill>
                  <a:srgbClr val="286DA6"/>
                </a:solidFill>
              </a:rPr>
              <a:t>kg</a:t>
            </a:r>
            <a:r>
              <a:rPr lang="en-GB" altLang="en-US">
                <a:solidFill>
                  <a:srgbClr val="010066"/>
                </a:solidFill>
              </a:rPr>
              <a:t>).</a:t>
            </a:r>
          </a:p>
        </p:txBody>
      </p:sp>
      <p:sp>
        <p:nvSpPr>
          <p:cNvPr id="209928" name="Rectangle 8">
            <a:extLst>
              <a:ext uri="{FF2B5EF4-FFF2-40B4-BE49-F238E27FC236}">
                <a16:creationId xmlns:a16="http://schemas.microsoft.com/office/drawing/2014/main" id="{20B6DA9F-23F7-46B6-9676-57CACFE41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293" y="4284016"/>
            <a:ext cx="8089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38" indent="-7938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b="1" dirty="0">
                <a:solidFill>
                  <a:srgbClr val="286DA6"/>
                </a:solidFill>
              </a:rPr>
              <a:t>Gravitational field strength</a:t>
            </a:r>
            <a:r>
              <a:rPr lang="en-GB" altLang="en-US" dirty="0"/>
              <a:t>, g, is measured in </a:t>
            </a:r>
            <a:r>
              <a:rPr lang="en-GB" altLang="en-US" b="1" dirty="0">
                <a:solidFill>
                  <a:srgbClr val="286DA6"/>
                </a:solidFill>
              </a:rPr>
              <a:t>newtons per kilogram </a:t>
            </a:r>
            <a:r>
              <a:rPr lang="en-GB" altLang="en-US" dirty="0">
                <a:solidFill>
                  <a:srgbClr val="010066"/>
                </a:solidFill>
              </a:rPr>
              <a:t>(</a:t>
            </a:r>
            <a:r>
              <a:rPr lang="en-GB" altLang="en-US" b="1" dirty="0">
                <a:solidFill>
                  <a:srgbClr val="286DA6"/>
                </a:solidFill>
                <a:sym typeface="Symbol" panose="05050102010706020507" pitchFamily="18" charset="2"/>
              </a:rPr>
              <a:t>N/kg</a:t>
            </a:r>
            <a:r>
              <a:rPr lang="en-GB" altLang="en-US" dirty="0">
                <a:solidFill>
                  <a:srgbClr val="010066"/>
                </a:solidFill>
              </a:rPr>
              <a:t>).</a:t>
            </a: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73D58698-5AEC-498B-98C9-C1E5CB2F8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5301368"/>
            <a:ext cx="8447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Close to the Earth’s surface, the gravitational field strength is approximately </a:t>
            </a:r>
            <a:r>
              <a:rPr lang="en-GB" altLang="en-US" b="1" dirty="0">
                <a:solidFill>
                  <a:srgbClr val="286DA6"/>
                </a:solidFill>
              </a:rPr>
              <a:t>10</a:t>
            </a:r>
            <a:r>
              <a:rPr lang="en-GB" altLang="en-US" sz="1000" b="1" dirty="0">
                <a:solidFill>
                  <a:srgbClr val="286DA6"/>
                </a:solidFill>
              </a:rPr>
              <a:t> </a:t>
            </a:r>
            <a:r>
              <a:rPr lang="en-GB" altLang="en-US" b="1" dirty="0">
                <a:solidFill>
                  <a:srgbClr val="286DA6"/>
                </a:solidFill>
              </a:rPr>
              <a:t>N/kg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</a:p>
        </p:txBody>
      </p:sp>
      <p:pic>
        <p:nvPicPr>
          <p:cNvPr id="15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433990-B874-45F4-8860-05688E033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F71832-251C-4367-B956-5A94280D2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1" grpId="0"/>
      <p:bldP spid="209926" grpId="0"/>
      <p:bldP spid="209927" grpId="0"/>
      <p:bldP spid="20992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1629B27-FE95-4023-8F44-D7C601DAA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Calculating the weight of a car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CC958A2D-E9F8-49C3-80C3-96E12302B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4398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A car has a mass of 1,000</a:t>
            </a:r>
            <a:r>
              <a:rPr lang="en-GB" altLang="en-US" sz="1000"/>
              <a:t> </a:t>
            </a:r>
            <a:r>
              <a:rPr lang="en-GB" altLang="en-US"/>
              <a:t>kg. </a:t>
            </a:r>
          </a:p>
        </p:txBody>
      </p:sp>
      <p:sp>
        <p:nvSpPr>
          <p:cNvPr id="211972" name="Text Box 4">
            <a:extLst>
              <a:ext uri="{FF2B5EF4-FFF2-40B4-BE49-F238E27FC236}">
                <a16:creationId xmlns:a16="http://schemas.microsoft.com/office/drawing/2014/main" id="{292F6DF4-B451-42B3-AA21-AA5416434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3452813"/>
            <a:ext cx="2527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weight = mass ×</a:t>
            </a:r>
          </a:p>
        </p:txBody>
      </p:sp>
      <p:sp>
        <p:nvSpPr>
          <p:cNvPr id="211973" name="Text Box 5">
            <a:extLst>
              <a:ext uri="{FF2B5EF4-FFF2-40B4-BE49-F238E27FC236}">
                <a16:creationId xmlns:a16="http://schemas.microsoft.com/office/drawing/2014/main" id="{57FA4CD8-77AE-4856-BDC4-8E07F4243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378325"/>
            <a:ext cx="433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weight = 1,000</a:t>
            </a:r>
            <a:r>
              <a:rPr lang="en-GB" altLang="en-US" sz="1000"/>
              <a:t> </a:t>
            </a:r>
            <a:r>
              <a:rPr lang="en-GB" altLang="en-US"/>
              <a:t>kg × 10</a:t>
            </a:r>
            <a:r>
              <a:rPr lang="en-GB" altLang="en-US" sz="1000"/>
              <a:t> </a:t>
            </a:r>
            <a:r>
              <a:rPr lang="en-GB" altLang="en-US"/>
              <a:t>N/kg</a:t>
            </a:r>
            <a:endParaRPr lang="en-GB" altLang="en-US">
              <a:solidFill>
                <a:srgbClr val="010066"/>
              </a:solidFill>
            </a:endParaRPr>
          </a:p>
        </p:txBody>
      </p:sp>
      <p:sp>
        <p:nvSpPr>
          <p:cNvPr id="211974" name="Text Box 6">
            <a:extLst>
              <a:ext uri="{FF2B5EF4-FFF2-40B4-BE49-F238E27FC236}">
                <a16:creationId xmlns:a16="http://schemas.microsoft.com/office/drawing/2014/main" id="{79240AD8-CD70-414C-BBA9-BE95FF5DF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5078413"/>
            <a:ext cx="296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286DA6"/>
                </a:solidFill>
              </a:rPr>
              <a:t>weight = 10,000</a:t>
            </a:r>
            <a:r>
              <a:rPr lang="en-GB" altLang="en-US" sz="1000" b="1">
                <a:solidFill>
                  <a:srgbClr val="286DA6"/>
                </a:solidFill>
              </a:rPr>
              <a:t> </a:t>
            </a:r>
            <a:r>
              <a:rPr lang="en-GB" altLang="en-US" b="1">
                <a:solidFill>
                  <a:srgbClr val="286DA6"/>
                </a:solidFill>
              </a:rPr>
              <a:t>N</a:t>
            </a:r>
          </a:p>
        </p:txBody>
      </p:sp>
      <p:sp>
        <p:nvSpPr>
          <p:cNvPr id="211975" name="Text Box 7">
            <a:extLst>
              <a:ext uri="{FF2B5EF4-FFF2-40B4-BE49-F238E27FC236}">
                <a16:creationId xmlns:a16="http://schemas.microsoft.com/office/drawing/2014/main" id="{5B0E5ACB-56FF-44C4-A3FF-6343D1ACB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495425"/>
            <a:ext cx="4313237" cy="457200"/>
          </a:xfrm>
          <a:prstGeom prst="rect">
            <a:avLst/>
          </a:prstGeom>
          <a:solidFill>
            <a:srgbClr val="BE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What is the weight of the car?</a:t>
            </a:r>
          </a:p>
        </p:txBody>
      </p:sp>
      <p:sp>
        <p:nvSpPr>
          <p:cNvPr id="211976" name="Text Box 8">
            <a:extLst>
              <a:ext uri="{FF2B5EF4-FFF2-40B4-BE49-F238E27FC236}">
                <a16:creationId xmlns:a16="http://schemas.microsoft.com/office/drawing/2014/main" id="{4E6FA310-314A-4685-8BED-EB17C1200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2206625"/>
            <a:ext cx="4384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(Use 10</a:t>
            </a:r>
            <a:r>
              <a:rPr lang="en-GB" altLang="en-US" sz="1000"/>
              <a:t> </a:t>
            </a:r>
            <a:r>
              <a:rPr lang="en-GB" altLang="en-US"/>
              <a:t>N/kg</a:t>
            </a:r>
            <a:r>
              <a:rPr lang="en-GB" altLang="en-US">
                <a:solidFill>
                  <a:srgbClr val="010066"/>
                </a:solidFill>
              </a:rPr>
              <a:t> as </a:t>
            </a:r>
            <a:r>
              <a:rPr lang="en-GB" altLang="en-US"/>
              <a:t>the value of the gravitational field strength.)</a:t>
            </a:r>
          </a:p>
        </p:txBody>
      </p:sp>
      <p:pic>
        <p:nvPicPr>
          <p:cNvPr id="25609" name="Picture 9" descr="24234678">
            <a:extLst>
              <a:ext uri="{FF2B5EF4-FFF2-40B4-BE49-F238E27FC236}">
                <a16:creationId xmlns:a16="http://schemas.microsoft.com/office/drawing/2014/main" id="{138F281F-6396-4909-8123-023ED66BD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1039813"/>
            <a:ext cx="3763962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3ABBDE-EEB9-4691-91E6-43E61777B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68663"/>
            <a:ext cx="22971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gravitational field strength</a:t>
            </a:r>
          </a:p>
        </p:txBody>
      </p:sp>
      <p:pic>
        <p:nvPicPr>
          <p:cNvPr id="13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7352C72-6710-4DB9-83ED-BE2ABE5FF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0EE77E-3D47-4E0B-9F96-209A09F8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/>
      <p:bldP spid="211973" grpId="0"/>
      <p:bldP spid="211974" grpId="0"/>
      <p:bldP spid="211975" grpId="0" animBg="1"/>
      <p:bldP spid="21197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FBE429B0-C694-48EE-B1CA-1A6CA2E9F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Calculating weight and mass</a:t>
            </a:r>
          </a:p>
        </p:txBody>
      </p:sp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4C8309E7-A933-4852-8B27-0644008F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otes_icon">
            <a:extLst>
              <a:ext uri="{FF2B5EF4-FFF2-40B4-BE49-F238E27FC236}">
                <a16:creationId xmlns:a16="http://schemas.microsoft.com/office/drawing/2014/main" id="{AAA7867F-A6EF-467F-A5EC-429888DD3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C2071C-5749-4AE4-82B9-65730A30E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5527A6FE-5E54-407C-A642-67EC7EE43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286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79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BAB457F4-A9EB-4AB8-AA19-32845F7CDD1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FE39316C-4782-4E2F-9CDC-C3BCED95F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Proportionality of mass and weight</a:t>
            </a:r>
          </a:p>
        </p:txBody>
      </p:sp>
      <p:sp>
        <p:nvSpPr>
          <p:cNvPr id="26627" name="TextBox 2">
            <a:extLst>
              <a:ext uri="{FF2B5EF4-FFF2-40B4-BE49-F238E27FC236}">
                <a16:creationId xmlns:a16="http://schemas.microsoft.com/office/drawing/2014/main" id="{736B0787-AD1B-4806-AB3A-B7EAFDD5E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462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Remember that:</a:t>
            </a:r>
          </a:p>
        </p:txBody>
      </p:sp>
      <p:sp>
        <p:nvSpPr>
          <p:cNvPr id="26635" name="AutoShape 4">
            <a:extLst>
              <a:ext uri="{FF2B5EF4-FFF2-40B4-BE49-F238E27FC236}">
                <a16:creationId xmlns:a16="http://schemas.microsoft.com/office/drawing/2014/main" id="{F111C6DD-57DA-442C-8DF3-6B83E889B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392238"/>
            <a:ext cx="6862763" cy="630237"/>
          </a:xfrm>
          <a:prstGeom prst="rect">
            <a:avLst/>
          </a:prstGeom>
          <a:solidFill>
            <a:srgbClr val="286DA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6636" name="AutoShape 5">
            <a:extLst>
              <a:ext uri="{FF2B5EF4-FFF2-40B4-BE49-F238E27FC236}">
                <a16:creationId xmlns:a16="http://schemas.microsoft.com/office/drawing/2014/main" id="{CEC27661-DD7D-4E76-B568-4C4B21E7F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213" y="1452563"/>
            <a:ext cx="6511925" cy="5095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>
                <a:solidFill>
                  <a:schemeClr val="bg1"/>
                </a:solidFill>
              </a:rPr>
              <a:t>weight = mass × gravitational field strength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0F76E-7F33-4D3A-A692-112DC54C4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2187575"/>
            <a:ext cx="8108950" cy="830263"/>
          </a:xfrm>
          <a:prstGeom prst="rect">
            <a:avLst/>
          </a:prstGeom>
          <a:solidFill>
            <a:srgbClr val="BE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What would happen to the weight if the mass was doubled whilst keeping the gravitational field strength constant?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4654B-BC76-4F9B-8DBB-6118DF1B5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3163888"/>
            <a:ext cx="4637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8450" indent="-4572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/>
              <a:t>It would also double.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01164-6043-4C2A-8708-196E05F95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3771900"/>
            <a:ext cx="8108950" cy="831850"/>
          </a:xfrm>
          <a:prstGeom prst="rect">
            <a:avLst/>
          </a:prstGeom>
          <a:solidFill>
            <a:srgbClr val="BE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What would happen to the weight if the mass was halved whilst keeping the gravitational field strength constant?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B4D909-00F0-4C27-960E-FEFEB5E7B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4749800"/>
            <a:ext cx="406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8450" indent="-4572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/>
              <a:t>It would also halve.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1A2D9F-B8B4-4631-A345-1F73D919C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5357813"/>
            <a:ext cx="84518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Weight and mass are </a:t>
            </a:r>
            <a:r>
              <a:rPr lang="en-GB" altLang="en-US" b="1" dirty="0">
                <a:solidFill>
                  <a:srgbClr val="286DA6"/>
                </a:solidFill>
              </a:rPr>
              <a:t>directly proportional</a:t>
            </a:r>
            <a:r>
              <a:rPr lang="en-GB" altLang="en-US" dirty="0"/>
              <a:t>. If mass increases, weight will increase too. </a:t>
            </a:r>
          </a:p>
        </p:txBody>
      </p:sp>
      <p:pic>
        <p:nvPicPr>
          <p:cNvPr id="12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CB1E09-3B68-4E72-A01A-4037B6406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6" grpId="0"/>
      <p:bldP spid="7" grpId="0" animBg="1"/>
      <p:bldP spid="8" grpId="0"/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>
            <a:extLst>
              <a:ext uri="{FF2B5EF4-FFF2-40B4-BE49-F238E27FC236}">
                <a16:creationId xmlns:a16="http://schemas.microsoft.com/office/drawing/2014/main" id="{77FBD64F-8D31-4255-81D7-D2DF108A3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is </a:t>
            </a:r>
            <a:r>
              <a:rPr lang="en-GB" altLang="en-US" dirty="0" err="1"/>
              <a:t>center</a:t>
            </a:r>
            <a:r>
              <a:rPr lang="en-GB" altLang="en-US" dirty="0"/>
              <a:t> of mass?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547C019D-1B3E-4B2B-916C-732C9BA02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79463"/>
            <a:ext cx="8256588" cy="822325"/>
          </a:xfrm>
          <a:prstGeom prst="rect">
            <a:avLst/>
          </a:prstGeom>
          <a:solidFill>
            <a:srgbClr val="BE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10066"/>
                </a:solidFill>
              </a:rPr>
              <a:t>Can you balance a ruler on the flat end of a pencil? </a:t>
            </a:r>
          </a:p>
          <a:p>
            <a:pPr eaLnBrk="1" hangingPunct="1"/>
            <a:r>
              <a:rPr lang="en-GB" altLang="en-US">
                <a:solidFill>
                  <a:srgbClr val="010066"/>
                </a:solidFill>
              </a:rPr>
              <a:t>If so, where do you put the pencil to make it balance?</a:t>
            </a:r>
          </a:p>
        </p:txBody>
      </p:sp>
      <p:sp>
        <p:nvSpPr>
          <p:cNvPr id="252933" name="Text Box 5">
            <a:extLst>
              <a:ext uri="{FF2B5EF4-FFF2-40B4-BE49-F238E27FC236}">
                <a16:creationId xmlns:a16="http://schemas.microsoft.com/office/drawing/2014/main" id="{9734365D-133C-41EF-BD23-F3EB05D50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5407025"/>
            <a:ext cx="8064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The point at which the weight of an object appears to act is called the </a:t>
            </a:r>
            <a:r>
              <a:rPr lang="en-GB" altLang="en-US" b="1" dirty="0" err="1">
                <a:solidFill>
                  <a:srgbClr val="286DA6"/>
                </a:solidFill>
              </a:rPr>
              <a:t>center</a:t>
            </a:r>
            <a:r>
              <a:rPr lang="en-GB" altLang="en-US" b="1" dirty="0">
                <a:solidFill>
                  <a:srgbClr val="286DA6"/>
                </a:solidFill>
              </a:rPr>
              <a:t> of mass</a:t>
            </a:r>
            <a:r>
              <a:rPr lang="en-GB" altLang="en-US" dirty="0">
                <a:solidFill>
                  <a:srgbClr val="010066"/>
                </a:solidFill>
              </a:rPr>
              <a:t> of the object.</a:t>
            </a:r>
          </a:p>
        </p:txBody>
      </p:sp>
      <p:pic>
        <p:nvPicPr>
          <p:cNvPr id="252934" name="Picture 6" descr="turning_ruler_on_pencil">
            <a:extLst>
              <a:ext uri="{FF2B5EF4-FFF2-40B4-BE49-F238E27FC236}">
                <a16:creationId xmlns:a16="http://schemas.microsoft.com/office/drawing/2014/main" id="{25A50C94-AE73-4CDC-9B41-8C9639BB9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3481388"/>
            <a:ext cx="367347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5" name="Text Box 7">
            <a:extLst>
              <a:ext uri="{FF2B5EF4-FFF2-40B4-BE49-F238E27FC236}">
                <a16:creationId xmlns:a16="http://schemas.microsoft.com/office/drawing/2014/main" id="{817500AF-8AEC-439E-8ED4-C6000C314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50" y="1941513"/>
            <a:ext cx="4303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The ruler is stationary when the weights of its entire length balance out.</a:t>
            </a:r>
          </a:p>
        </p:txBody>
      </p:sp>
      <p:sp>
        <p:nvSpPr>
          <p:cNvPr id="252936" name="Text Box 8">
            <a:extLst>
              <a:ext uri="{FF2B5EF4-FFF2-40B4-BE49-F238E27FC236}">
                <a16:creationId xmlns:a16="http://schemas.microsoft.com/office/drawing/2014/main" id="{33A22DF4-3B7D-40C7-A3C1-503B63C69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3375025"/>
            <a:ext cx="47894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This is equivalent to one force acting through the </a:t>
            </a:r>
            <a:r>
              <a:rPr lang="en-GB" altLang="en-US" b="1" dirty="0" err="1">
                <a:solidFill>
                  <a:srgbClr val="286DA6"/>
                </a:solidFill>
              </a:rPr>
              <a:t>center</a:t>
            </a:r>
            <a:r>
              <a:rPr lang="en-GB" altLang="en-US" dirty="0"/>
              <a:t> of the ruler. It is as though the entire mass of the ruler is at one point </a:t>
            </a:r>
            <a:br>
              <a:rPr lang="en-GB" altLang="en-US" dirty="0"/>
            </a:br>
            <a:r>
              <a:rPr lang="en-GB" altLang="en-US" dirty="0"/>
              <a:t>at the </a:t>
            </a:r>
            <a:r>
              <a:rPr lang="en-GB" altLang="en-US" dirty="0" err="1"/>
              <a:t>center</a:t>
            </a:r>
            <a:r>
              <a:rPr lang="en-GB" altLang="en-US" dirty="0"/>
              <a:t> of the ruler.</a:t>
            </a:r>
            <a:endParaRPr lang="en-GB" altLang="en-US" dirty="0">
              <a:solidFill>
                <a:srgbClr val="010066"/>
              </a:solidFill>
            </a:endParaRPr>
          </a:p>
        </p:txBody>
      </p:sp>
      <p:pic>
        <p:nvPicPr>
          <p:cNvPr id="252937" name="Picture 9" descr="turning_ruler_on_pencil">
            <a:extLst>
              <a:ext uri="{FF2B5EF4-FFF2-40B4-BE49-F238E27FC236}">
                <a16:creationId xmlns:a16="http://schemas.microsoft.com/office/drawing/2014/main" id="{B50E0637-361D-4D6B-BDF7-14D215101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695450"/>
            <a:ext cx="36734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Gravity_13.1.png">
            <a:extLst>
              <a:ext uri="{FF2B5EF4-FFF2-40B4-BE49-F238E27FC236}">
                <a16:creationId xmlns:a16="http://schemas.microsoft.com/office/drawing/2014/main" id="{0118BAEA-1915-4A08-BE58-A1276E643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892300"/>
            <a:ext cx="3175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Gravity_13.2.png">
            <a:extLst>
              <a:ext uri="{FF2B5EF4-FFF2-40B4-BE49-F238E27FC236}">
                <a16:creationId xmlns:a16="http://schemas.microsoft.com/office/drawing/2014/main" id="{038DF347-77EF-424C-9ACB-EF699C2F35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3667125"/>
            <a:ext cx="4016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69C8E5-311C-4F36-8074-7F11B174B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3" grpId="0"/>
      <p:bldP spid="252935" grpId="0"/>
      <p:bldP spid="2529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15309</TotalTime>
  <Words>952</Words>
  <Application>Microsoft Office PowerPoint</Application>
  <PresentationFormat>On-screen Show (4:3)</PresentationFormat>
  <Paragraphs>96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Wingdings</vt:lpstr>
      <vt:lpstr>Arial</vt:lpstr>
      <vt:lpstr>Wingdings 2</vt:lpstr>
      <vt:lpstr>1_Default Design</vt:lpstr>
      <vt:lpstr>8_Default Design</vt:lpstr>
      <vt:lpstr>Mass and  Weight</vt:lpstr>
      <vt:lpstr>Information</vt:lpstr>
      <vt:lpstr>Weight and mass are not the same</vt:lpstr>
      <vt:lpstr>Weight and mass on the Moon</vt:lpstr>
      <vt:lpstr>How do we calculate an object’s weight?</vt:lpstr>
      <vt:lpstr>Calculating the weight of a car</vt:lpstr>
      <vt:lpstr>Calculating weight and mass</vt:lpstr>
      <vt:lpstr>Proportionality of mass and weight</vt:lpstr>
      <vt:lpstr>What is center of mass?</vt:lpstr>
      <vt:lpstr>Finding a center of mass</vt:lpstr>
      <vt:lpstr>Finding a center of mass</vt:lpstr>
      <vt:lpstr>Measuring weight</vt:lpstr>
      <vt:lpstr>Calibrating a spring balance</vt:lpstr>
      <vt:lpstr>Calibrating a spring balance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and Weight</dc:title>
  <dc:subject>Boardworks High School Physical Science</dc:subject>
  <dc:creator>Boardworks</dc:creator>
  <cp:lastModifiedBy>Tim Crilly</cp:lastModifiedBy>
  <cp:revision>643</cp:revision>
  <dcterms:created xsi:type="dcterms:W3CDTF">2003-10-06T13:07:42Z</dcterms:created>
  <dcterms:modified xsi:type="dcterms:W3CDTF">2019-01-31T15:30:45Z</dcterms:modified>
</cp:coreProperties>
</file>