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ctiveX/activeX2.xml" ContentType="application/vnd.ms-office.activeX+xml"/>
  <Override PartName="/ppt/notesSlides/notesSlide13.xml" ContentType="application/vnd.openxmlformats-officedocument.presentationml.notesSlide+xml"/>
  <Override PartName="/ppt/activeX/activeX3.xml" ContentType="application/vnd.ms-office.activeX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ctiveX/activeX4.xml" ContentType="application/vnd.ms-office.activeX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5974" r:id="rId1"/>
    <p:sldMasterId id="2147485989" r:id="rId2"/>
  </p:sldMasterIdLst>
  <p:notesMasterIdLst>
    <p:notesMasterId r:id="rId24"/>
  </p:notesMasterIdLst>
  <p:handoutMasterIdLst>
    <p:handoutMasterId r:id="rId25"/>
  </p:handoutMasterIdLst>
  <p:sldIdLst>
    <p:sldId id="430" r:id="rId3"/>
    <p:sldId id="517" r:id="rId4"/>
    <p:sldId id="482" r:id="rId5"/>
    <p:sldId id="487" r:id="rId6"/>
    <p:sldId id="488" r:id="rId7"/>
    <p:sldId id="500" r:id="rId8"/>
    <p:sldId id="502" r:id="rId9"/>
    <p:sldId id="503" r:id="rId10"/>
    <p:sldId id="485" r:id="rId11"/>
    <p:sldId id="490" r:id="rId12"/>
    <p:sldId id="507" r:id="rId13"/>
    <p:sldId id="491" r:id="rId14"/>
    <p:sldId id="492" r:id="rId15"/>
    <p:sldId id="505" r:id="rId16"/>
    <p:sldId id="504" r:id="rId17"/>
    <p:sldId id="512" r:id="rId18"/>
    <p:sldId id="513" r:id="rId19"/>
    <p:sldId id="514" r:id="rId20"/>
    <p:sldId id="508" r:id="rId21"/>
    <p:sldId id="515" r:id="rId22"/>
    <p:sldId id="516" r:id="rId23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7">
          <p15:clr>
            <a:srgbClr val="A4A3A4"/>
          </p15:clr>
        </p15:guide>
        <p15:guide id="2" orient="horz" pos="3883">
          <p15:clr>
            <a:srgbClr val="A4A3A4"/>
          </p15:clr>
        </p15:guide>
        <p15:guide id="3" pos="5385">
          <p15:clr>
            <a:srgbClr val="A4A3A4"/>
          </p15:clr>
        </p15:guide>
        <p15:guide id="4" pos="2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BFDAF0"/>
    <a:srgbClr val="286DA6"/>
    <a:srgbClr val="010066"/>
    <a:srgbClr val="CC0099"/>
    <a:srgbClr val="33CC33"/>
    <a:srgbClr val="009900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104" autoAdjust="0"/>
  </p:normalViewPr>
  <p:slideViewPr>
    <p:cSldViewPr snapToGrid="0">
      <p:cViewPr>
        <p:scale>
          <a:sx n="85" d="100"/>
          <a:sy n="85" d="100"/>
        </p:scale>
        <p:origin x="618" y="162"/>
      </p:cViewPr>
      <p:guideLst>
        <p:guide orient="horz" pos="497"/>
        <p:guide orient="horz" pos="3883"/>
        <p:guide pos="5385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D9CAA360-8A51-499F-85DE-F6548D2DAE7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F4AE74CE-43B9-4161-8437-B0086FF9025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2A44B65-8E56-41DD-9E04-20CA32AAA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E1A3EE6-F69A-4C7E-8B66-EA8033839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39404482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2D589373-4E6D-442F-83BD-DD173FB9CDE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8AA2EF5-8FDB-47D6-9843-CDDF23097F8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164E296-2D07-4F1A-9B61-90F2E83D85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BAE2311C-4E2A-47AF-AA46-9156496A64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39DD7FA-C7F1-4B9F-9527-EB7FAA05D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727FF6BA-F21A-424E-A8FF-97A99DC14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2919797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AF903DF2-1C58-4205-AE1E-7B59F23054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5FB07BF-28A2-42AE-A33F-19A17CAF7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7B9402-71CB-4019-9BE3-117D9E3669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311C-4E2A-47AF-AA46-9156496A641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C842F924-FD99-4B41-B523-06B4441617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FB83D75B-B8D6-4B6B-9C1D-01196A9A8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16C432-7A93-41DD-8FF3-15983EBC24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311C-4E2A-47AF-AA46-9156496A641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>
            <a:extLst>
              <a:ext uri="{FF2B5EF4-FFF2-40B4-BE49-F238E27FC236}">
                <a16:creationId xmlns:a16="http://schemas.microsoft.com/office/drawing/2014/main" id="{EB720704-FC4E-4A5D-9332-EFC59458FC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71E269C-3936-4B88-B4DD-4A3133B3A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59D26-E763-4BED-A4E1-9E77BA2107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311C-4E2A-47AF-AA46-9156496A641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A264378C-FDCA-4749-B209-9BEEB01D13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4DEB582-DCD8-4C45-BE85-CF2BD30DA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E02D7A-D8A9-4AA3-BEB4-612464574B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311C-4E2A-47AF-AA46-9156496A641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>
            <a:extLst>
              <a:ext uri="{FF2B5EF4-FFF2-40B4-BE49-F238E27FC236}">
                <a16:creationId xmlns:a16="http://schemas.microsoft.com/office/drawing/2014/main" id="{0B3DAD43-ECB1-464A-AC27-BA293DC5CF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1F549F71-B836-4254-96C0-D4E843FC1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This activity tests pupils’ understanding of both the moment equation and how to balance moments. Set up a combination of weights on the left-hand side of the scales and ask pupils to work out what to add to the right-hand side to balance the scales. Pupils could also be asked to think of as many different solutions as possible to each problem. </a:t>
            </a:r>
          </a:p>
          <a:p>
            <a:pPr>
              <a:spcBef>
                <a:spcPts val="432"/>
              </a:spcBef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Arrangements of weights on the left (and some possible answers) might include: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400 g at 10 cm (400 g at 10 cm; 200 g at 20 cm; 800 g at 5 cm)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100 g at 17 cm (100 g at 17 cm is the only solution)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700 g at 20 cm (using all four hooks: 600 g at 10 cm with 400 g at 20 cm; 1000 g at 12 cm with 100 g at 20 cm)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100 g at 20 cm, 12 cm and 6 cm (200 g at 19 cm is the only solution)</a:t>
            </a:r>
          </a:p>
          <a:p>
            <a:pPr>
              <a:spcBef>
                <a:spcPts val="432"/>
              </a:spcBef>
            </a:pPr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  <a:endParaRPr lang="en-GB" altLang="en-US" dirty="0"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Planning and Carrying Out Investigations: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Make directional hypotheses that specify what happens to a dependent variable when an independent variable is manipulated.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7C0B6E-A92F-4AE2-8C75-294314D1A2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311C-4E2A-47AF-AA46-9156496A641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B91E658E-E63A-481C-AAEB-9A3092895E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6A2D2DF-43C3-4718-88CA-BD5E1AB24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681763-24D3-45B5-8CFA-8F06768FB2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311C-4E2A-47AF-AA46-9156496A641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>
            <a:extLst>
              <a:ext uri="{FF2B5EF4-FFF2-40B4-BE49-F238E27FC236}">
                <a16:creationId xmlns:a16="http://schemas.microsoft.com/office/drawing/2014/main" id="{2C91C430-FBF9-4F57-9D35-3E021C7DEA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EAF0FD9A-59A3-40E9-A78B-04A40FC62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9CC4A6-6C5A-461A-97E0-47E894E8D9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311C-4E2A-47AF-AA46-9156496A641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>
            <a:extLst>
              <a:ext uri="{FF2B5EF4-FFF2-40B4-BE49-F238E27FC236}">
                <a16:creationId xmlns:a16="http://schemas.microsoft.com/office/drawing/2014/main" id="{20B41E29-478A-4C69-AE85-54EDA50FA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C5BC7487-0F64-4F54-B9E7-83200D195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For simplicity, it is assumed that the weight of the boulder acts as a single downwards force at the end of the pole, with a perpendicular distance of 0.1 m from the pivot point. 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techniques of algebra and functions to represent and solve scientific and engineering problems.</a:t>
            </a:r>
            <a:endParaRPr lang="en-GB" altLang="en-US" b="1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6BF8F-93D5-470C-981F-83F581D1CE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311C-4E2A-47AF-AA46-9156496A641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>
            <a:extLst>
              <a:ext uri="{FF2B5EF4-FFF2-40B4-BE49-F238E27FC236}">
                <a16:creationId xmlns:a16="http://schemas.microsoft.com/office/drawing/2014/main" id="{524A9E2F-3BC6-4B83-9977-DD28D55B1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9848EC77-43CF-4990-81EF-BE8D8C668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Again, for simplicity, it is assumed that Jane applies a single downwards force at her end of the pole, with a perpendicular distance of 5.9 m from the pivot point.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techniques of algebra and functions to represent and solve scientific and engineering problems.</a:t>
            </a:r>
            <a:endParaRPr lang="en-GB" altLang="en-US" b="1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FF5A39-32ED-4768-A8FF-51950BD1F8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311C-4E2A-47AF-AA46-9156496A641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>
            <a:extLst>
              <a:ext uri="{FF2B5EF4-FFF2-40B4-BE49-F238E27FC236}">
                <a16:creationId xmlns:a16="http://schemas.microsoft.com/office/drawing/2014/main" id="{87397800-5096-43FF-B7E7-1B61F210EC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3F38DDE-3CBF-4896-A1D7-66DE02BDF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7523A0-13F2-4666-AFE1-D83D72F577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311C-4E2A-47AF-AA46-9156496A641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F940BF56-3563-4CB9-8EAA-ACB6EDF2A4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9B826B4F-512F-41F2-825B-FD0326F25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6272F4-1A90-4C81-AE5B-DE27F02DDB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311C-4E2A-47AF-AA46-9156496A641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01DE0-1985-46FB-A4EF-7FDD52D572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311C-4E2A-47AF-AA46-9156496A641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717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20EEB0E6-5334-4D95-87EA-7160726E91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93981A54-EDD5-4ECC-A539-3E61D793B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The image on the left is a bevel gear mechanism in which a clockwise motion in the vertical plane is transformed into an </a:t>
            </a:r>
            <a:r>
              <a:rPr lang="en-GB" altLang="en-US" dirty="0" err="1">
                <a:latin typeface="Arial" panose="020B0604020202020204" pitchFamily="34" charset="0"/>
              </a:rPr>
              <a:t>counterclockwise</a:t>
            </a:r>
            <a:r>
              <a:rPr lang="en-GB" altLang="en-US" dirty="0">
                <a:latin typeface="Arial" panose="020B0604020202020204" pitchFamily="34" charset="0"/>
              </a:rPr>
              <a:t> motion in the horizontal plane. The image on the right is a rack and pin system. To extend this slide, ask students to come up with their own gear configurations and to describe the transformation of movement they create. 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Gears can also be used to change the speed and power of a movement.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E5FE8F-2332-485C-AA84-942107534A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311C-4E2A-47AF-AA46-9156496A641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EDC0BD9F-FEDD-4D8C-91A8-3B1DA01992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A89929A1-9D0A-4451-8111-0FA1A287B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76ABF7-81FD-4B6D-BCFD-6494C867E9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311C-4E2A-47AF-AA46-9156496A641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CFFEFCEC-C6BD-4093-A25E-BC0282925D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BA31BE9A-6271-45AC-8BDD-10BC21011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spcBef>
                <a:spcPts val="432"/>
              </a:spcBef>
            </a:pPr>
            <a:r>
              <a:rPr lang="en-US" altLang="en-US" dirty="0">
                <a:latin typeface="Arial" panose="020B0604020202020204" pitchFamily="34" charset="0"/>
              </a:rPr>
              <a:t>For more information about forces, please refer to the </a:t>
            </a:r>
            <a:r>
              <a:rPr lang="en-US" altLang="en-US" i="1" dirty="0">
                <a:latin typeface="Arial" panose="020B0604020202020204" pitchFamily="34" charset="0"/>
              </a:rPr>
              <a:t>Introduction to Forces</a:t>
            </a:r>
            <a:r>
              <a:rPr lang="en-US" altLang="en-US" dirty="0">
                <a:latin typeface="Arial" panose="020B0604020202020204" pitchFamily="34" charset="0"/>
              </a:rPr>
              <a:t> presentation.  </a:t>
            </a:r>
          </a:p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Photo credits</a:t>
            </a:r>
            <a:r>
              <a:rPr lang="en-GB" altLang="en-US" dirty="0">
                <a:latin typeface="Arial" panose="020B0604020202020204" pitchFamily="34" charset="0"/>
              </a:rPr>
              <a:t>: </a:t>
            </a:r>
            <a:r>
              <a:rPr lang="en-US" altLang="en-US" i="0" dirty="0">
                <a:latin typeface="Arial" panose="020B0604020202020204" pitchFamily="34" charset="0"/>
              </a:rPr>
              <a:t>wrench</a:t>
            </a:r>
            <a:r>
              <a:rPr lang="en-US" altLang="en-US" dirty="0">
                <a:latin typeface="Arial" panose="020B0604020202020204" pitchFamily="34" charset="0"/>
              </a:rPr>
              <a:t> © </a:t>
            </a:r>
            <a:r>
              <a:rPr lang="en-US" altLang="en-US" dirty="0" err="1">
                <a:latin typeface="Arial" panose="020B0604020202020204" pitchFamily="34" charset="0"/>
              </a:rPr>
              <a:t>PhotoMagicWorld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GB" altLang="en-US" i="0" dirty="0">
                <a:latin typeface="Arial" panose="020B0604020202020204" pitchFamily="34" charset="0"/>
              </a:rPr>
              <a:t>athlete</a:t>
            </a:r>
            <a:r>
              <a:rPr lang="en-GB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© mezzotint, both at shutterstock.com 2018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5D01C5-5844-470E-BBD7-7E76B8729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311C-4E2A-47AF-AA46-9156496A641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1C8BE773-C69A-4A90-8051-BD5517A4FA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9A5BED16-4B15-4E42-85B4-2214BBCBF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spcBef>
                <a:spcPts val="432"/>
              </a:spcBef>
            </a:pPr>
            <a:r>
              <a:rPr lang="en-US" altLang="en-US" dirty="0">
                <a:latin typeface="Arial" panose="020B0604020202020204" pitchFamily="34" charset="0"/>
              </a:rPr>
              <a:t>The door opens more readily for the second person because the second person is applying a force further from the hinges of the door, which act as a pivot. </a:t>
            </a:r>
          </a:p>
          <a:p>
            <a:pPr>
              <a:spcBef>
                <a:spcPts val="432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Develop, revise, and/or use a model based on evidence to illustrate and/or predict the relationships between systems or between components of a system.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D40F01-7E20-4BCD-BC68-47B5C3E042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311C-4E2A-47AF-AA46-9156496A641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>
            <a:extLst>
              <a:ext uri="{FF2B5EF4-FFF2-40B4-BE49-F238E27FC236}">
                <a16:creationId xmlns:a16="http://schemas.microsoft.com/office/drawing/2014/main" id="{18292834-2ED0-46B8-86F4-38DE3AA4C4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B9CAD86E-FE26-43E3-AC41-BAA188DA2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1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This multiple choice quiz tests students’ understanding of the relationship between distance from pivot and moment of the force for five different examples, including; an Allen key, a door, a wrench, a screwdriver and a wheelbarrow.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Develop, revise, and/or use a model based on evidence to illustrate and/or predict the relationships between systems or between components of a system.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315A0B-A8F5-4250-90D0-9C1790D2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311C-4E2A-47AF-AA46-9156496A641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2025C41C-DE61-455C-B22B-D53A933B27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1A17A814-12A2-4460-8E86-3C9AF6359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mathematical, computational, and/or algorithmic representations of phenomena or design solutions to describe and/or support claims and/or explanations.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6BAE1A-C4D4-4BB5-A2E1-0E0B93AB5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311C-4E2A-47AF-AA46-9156496A641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7A68C6D4-2ABA-48DD-A44F-F4723BD98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50E8B8C-8469-445E-BB7C-9235429BF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mathematical, computational, and/or algorithmic representations of phenomena or design solutions to describe and/or support claims and/or explanations.</a:t>
            </a:r>
            <a:endParaRPr lang="en-GB" sz="12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techniques of algebra and functions to represent and solve scientific and engineering problems.</a:t>
            </a:r>
            <a:endParaRPr lang="en-GB" altLang="en-US" b="1" dirty="0">
              <a:latin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</a:t>
            </a:r>
            <a:r>
              <a:rPr lang="en-GB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© Bird Hunter, shutterstock.com 2018</a:t>
            </a:r>
            <a:endParaRPr lang="en-GB" altLang="en-US" dirty="0">
              <a:latin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1A3F9F-C864-4E95-A00E-5BF4E35C0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311C-4E2A-47AF-AA46-9156496A641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17017D37-2BA0-4650-A953-041FE404D9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7579D58-C9DB-4286-9F58-77009C499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mathematical, computational, and/or algorithmic representations of phenomena or design solutions to describe and/or support claims and/or explanations.</a:t>
            </a:r>
            <a:endParaRPr lang="en-GB" sz="1200" b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techniques of algebra and functions to represent and solve scientific and engineering problems.</a:t>
            </a:r>
            <a:endParaRPr lang="en-GB" altLang="en-US" b="1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F3A396-785B-4A2D-AB7C-8155858D98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311C-4E2A-47AF-AA46-9156496A641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>
            <a:extLst>
              <a:ext uri="{FF2B5EF4-FFF2-40B4-BE49-F238E27FC236}">
                <a16:creationId xmlns:a16="http://schemas.microsoft.com/office/drawing/2014/main" id="{668FAD00-DCA8-4269-996D-D098ABF59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259ECE43-7B1D-4A9C-9BDB-DD7E1F906B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spcBef>
                <a:spcPts val="432"/>
              </a:spcBef>
            </a:pPr>
            <a:r>
              <a:rPr lang="en-US" altLang="en-US" dirty="0">
                <a:latin typeface="Arial" panose="020B0604020202020204" pitchFamily="34" charset="0"/>
              </a:rPr>
              <a:t>For more information about balanced and unbalanced forces, please refer to the </a:t>
            </a:r>
            <a:r>
              <a:rPr lang="en-US" altLang="en-US" i="1" dirty="0">
                <a:latin typeface="Arial" panose="020B0604020202020204" pitchFamily="34" charset="0"/>
              </a:rPr>
              <a:t>Acceleration</a:t>
            </a:r>
            <a:r>
              <a:rPr lang="en-US" altLang="en-US" dirty="0">
                <a:latin typeface="Arial" panose="020B0604020202020204" pitchFamily="34" charset="0"/>
              </a:rPr>
              <a:t>,</a:t>
            </a:r>
            <a:r>
              <a:rPr lang="en-US" altLang="en-US" i="1" dirty="0">
                <a:latin typeface="Arial" panose="020B0604020202020204" pitchFamily="34" charset="0"/>
              </a:rPr>
              <a:t> Newton’s First Law of Motion</a:t>
            </a:r>
            <a:r>
              <a:rPr lang="en-US" altLang="en-US" dirty="0">
                <a:latin typeface="Arial" panose="020B0604020202020204" pitchFamily="34" charset="0"/>
              </a:rPr>
              <a:t>,</a:t>
            </a:r>
            <a:r>
              <a:rPr lang="en-US" altLang="en-US" i="1" dirty="0">
                <a:latin typeface="Arial" panose="020B0604020202020204" pitchFamily="34" charset="0"/>
              </a:rPr>
              <a:t> Newton’s Second Law of Motion </a:t>
            </a:r>
            <a:r>
              <a:rPr lang="en-US" altLang="en-US" dirty="0">
                <a:latin typeface="Arial" panose="020B0604020202020204" pitchFamily="34" charset="0"/>
              </a:rPr>
              <a:t>and </a:t>
            </a:r>
            <a:r>
              <a:rPr lang="en-US" altLang="en-US" i="1" dirty="0">
                <a:latin typeface="Arial" panose="020B0604020202020204" pitchFamily="34" charset="0"/>
              </a:rPr>
              <a:t>Resultant Forces</a:t>
            </a:r>
            <a:r>
              <a:rPr lang="en-US" altLang="en-US" dirty="0">
                <a:latin typeface="Arial" panose="020B0604020202020204" pitchFamily="34" charset="0"/>
              </a:rPr>
              <a:t> presentations.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4BF019-7EFC-43E4-9B55-2F0F227D1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311C-4E2A-47AF-AA46-9156496A641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CC77EC-D8A8-4159-8546-3811CB4F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310" y="1187865"/>
            <a:ext cx="4990744" cy="3110670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286DA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FA866BAE-D38F-48BC-BE80-C8E5B8F67E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13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85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688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0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896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0740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313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781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267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553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49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216000" indent="-216000">
              <a:buFont typeface="Wingdings 2" panose="05020102010507070707" pitchFamily="18" charset="2"/>
              <a:buChar char=""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994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04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940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043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189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16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315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96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5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1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09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4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268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8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65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69678" name="Text Box 14">
            <a:extLst>
              <a:ext uri="{FF2B5EF4-FFF2-40B4-BE49-F238E27FC236}">
                <a16:creationId xmlns:a16="http://schemas.microsoft.com/office/drawing/2014/main" id="{77275881-F467-4DD5-98E8-48773865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21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E9E11B-3A97-4928-B183-7782102F547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</p:spTree>
    <p:custDataLst>
      <p:tags r:id="rId16"/>
    </p:custDataLst>
    <p:extLst>
      <p:ext uri="{BB962C8B-B14F-4D97-AF65-F5344CB8AC3E}">
        <p14:creationId xmlns:p14="http://schemas.microsoft.com/office/powerpoint/2010/main" val="13854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5" r:id="rId1"/>
    <p:sldLayoutId id="2147485976" r:id="rId2"/>
    <p:sldLayoutId id="2147485977" r:id="rId3"/>
    <p:sldLayoutId id="2147485978" r:id="rId4"/>
    <p:sldLayoutId id="2147485979" r:id="rId5"/>
    <p:sldLayoutId id="2147485980" r:id="rId6"/>
    <p:sldLayoutId id="2147485981" r:id="rId7"/>
    <p:sldLayoutId id="2147485982" r:id="rId8"/>
    <p:sldLayoutId id="2147485983" r:id="rId9"/>
    <p:sldLayoutId id="2147485984" r:id="rId10"/>
    <p:sldLayoutId id="2147485985" r:id="rId11"/>
    <p:sldLayoutId id="2147485986" r:id="rId12"/>
    <p:sldLayoutId id="2147485987" r:id="rId13"/>
    <p:sldLayoutId id="214748598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02B6023A-B143-4E07-96F9-6AA6CF89D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84297-AF36-4EF2-8699-8C45EA657B2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751B7692-ED58-4E5D-972C-227A346E82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21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44273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90" r:id="rId1"/>
    <p:sldLayoutId id="2147485991" r:id="rId2"/>
    <p:sldLayoutId id="2147485992" r:id="rId3"/>
    <p:sldLayoutId id="2147485993" r:id="rId4"/>
    <p:sldLayoutId id="2147485994" r:id="rId5"/>
    <p:sldLayoutId id="2147485995" r:id="rId6"/>
    <p:sldLayoutId id="2147485996" r:id="rId7"/>
    <p:sldLayoutId id="2147485997" r:id="rId8"/>
    <p:sldLayoutId id="2147485998" r:id="rId9"/>
    <p:sldLayoutId id="2147485999" r:id="rId10"/>
    <p:sldLayoutId id="2147486000" r:id="rId11"/>
    <p:sldLayoutId id="214748600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1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11" Type="http://schemas.openxmlformats.org/officeDocument/2006/relationships/image" Target="../media/image15.wmf"/><Relationship Id="rId5" Type="http://schemas.openxmlformats.org/officeDocument/2006/relationships/image" Target="../media/image6.png"/><Relationship Id="rId10" Type="http://schemas.openxmlformats.org/officeDocument/2006/relationships/image" Target="../media/image17.jp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7.jp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7.jp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1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5.w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00695139-ABA5-41E9-AA15-B2435DBA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Moments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222" descr="moments_seesaw_example_part1.png">
            <a:extLst>
              <a:ext uri="{FF2B5EF4-FFF2-40B4-BE49-F238E27FC236}">
                <a16:creationId xmlns:a16="http://schemas.microsoft.com/office/drawing/2014/main" id="{39B374DA-4B12-4101-86D0-C0D86CA24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992313"/>
            <a:ext cx="84502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6">
            <a:extLst>
              <a:ext uri="{FF2B5EF4-FFF2-40B4-BE49-F238E27FC236}">
                <a16:creationId xmlns:a16="http://schemas.microsoft.com/office/drawing/2014/main" id="{A6ACFF47-A5B0-4985-9670-8FD06EDE6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77875"/>
            <a:ext cx="7637463" cy="830263"/>
          </a:xfrm>
          <a:prstGeom prst="rect">
            <a:avLst/>
          </a:prstGeom>
          <a:solidFill>
            <a:srgbClr val="BF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When Johannes and Victor lift their feet off the ground, </a:t>
            </a:r>
            <a:br>
              <a:rPr lang="en-GB" altLang="en-US" dirty="0"/>
            </a:br>
            <a:r>
              <a:rPr lang="en-GB" altLang="en-US" dirty="0"/>
              <a:t>what will happen to the seesaw?</a:t>
            </a:r>
          </a:p>
        </p:txBody>
      </p:sp>
      <p:sp>
        <p:nvSpPr>
          <p:cNvPr id="25604" name="Rectangle 13">
            <a:extLst>
              <a:ext uri="{FF2B5EF4-FFF2-40B4-BE49-F238E27FC236}">
                <a16:creationId xmlns:a16="http://schemas.microsoft.com/office/drawing/2014/main" id="{2646469E-1B56-49B8-9795-106742085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363" y="53975"/>
            <a:ext cx="8315325" cy="549275"/>
          </a:xfrm>
        </p:spPr>
        <p:txBody>
          <a:bodyPr/>
          <a:lstStyle/>
          <a:p>
            <a:r>
              <a:rPr lang="en-GB" altLang="en-US" dirty="0"/>
              <a:t>Clockwise and </a:t>
            </a:r>
            <a:r>
              <a:rPr lang="en-GB" altLang="en-US" dirty="0" err="1"/>
              <a:t>counterclockwise</a:t>
            </a:r>
            <a:r>
              <a:rPr lang="en-GB" altLang="en-US" dirty="0"/>
              <a:t> moments (1)</a:t>
            </a:r>
          </a:p>
        </p:txBody>
      </p:sp>
      <p:sp>
        <p:nvSpPr>
          <p:cNvPr id="425999" name="Text Box 15">
            <a:extLst>
              <a:ext uri="{FF2B5EF4-FFF2-40B4-BE49-F238E27FC236}">
                <a16:creationId xmlns:a16="http://schemas.microsoft.com/office/drawing/2014/main" id="{3CBFB7AC-B30E-4A72-A2C0-87BC4FA64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953000"/>
            <a:ext cx="84502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The force of gravity acting on each person creates a turning effect on the seesaw. It creates an </a:t>
            </a:r>
            <a:r>
              <a:rPr lang="en-GB" altLang="en-US" b="1" dirty="0">
                <a:solidFill>
                  <a:srgbClr val="010066"/>
                </a:solidFill>
              </a:rPr>
              <a:t>clockwise</a:t>
            </a:r>
            <a:r>
              <a:rPr lang="en-GB" altLang="en-US" dirty="0"/>
              <a:t> moment on Victor. On Johannes, it creates a</a:t>
            </a:r>
            <a:r>
              <a:rPr lang="en-GB" altLang="en-US" dirty="0">
                <a:solidFill>
                  <a:srgbClr val="010066"/>
                </a:solidFill>
              </a:rPr>
              <a:t> </a:t>
            </a:r>
            <a:r>
              <a:rPr lang="en-GB" altLang="en-US" b="1" dirty="0" err="1">
                <a:solidFill>
                  <a:srgbClr val="010066"/>
                </a:solidFill>
              </a:rPr>
              <a:t>counterclockwise</a:t>
            </a:r>
            <a:r>
              <a:rPr lang="en-GB" altLang="en-US" dirty="0">
                <a:solidFill>
                  <a:srgbClr val="010066"/>
                </a:solidFill>
              </a:rPr>
              <a:t> </a:t>
            </a:r>
            <a:r>
              <a:rPr lang="en-GB" altLang="en-US" dirty="0"/>
              <a:t>moment.</a:t>
            </a:r>
          </a:p>
        </p:txBody>
      </p:sp>
      <p:sp>
        <p:nvSpPr>
          <p:cNvPr id="25607" name="Text Box 8123123">
            <a:extLst>
              <a:ext uri="{FF2B5EF4-FFF2-40B4-BE49-F238E27FC236}">
                <a16:creationId xmlns:a16="http://schemas.microsoft.com/office/drawing/2014/main" id="{BA572F8F-D703-4F2F-A8EA-998A3A872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2325688"/>
            <a:ext cx="1116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Victor</a:t>
            </a:r>
          </a:p>
        </p:txBody>
      </p:sp>
      <p:sp>
        <p:nvSpPr>
          <p:cNvPr id="25608" name="Text Box 923">
            <a:extLst>
              <a:ext uri="{FF2B5EF4-FFF2-40B4-BE49-F238E27FC236}">
                <a16:creationId xmlns:a16="http://schemas.microsoft.com/office/drawing/2014/main" id="{FDE74ACC-5AB6-40DF-A30D-C80191086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098675"/>
            <a:ext cx="176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Johannes</a:t>
            </a: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D36A5E3A-5547-4767-ABC9-667EF1F4E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213" y="2997200"/>
            <a:ext cx="186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pivot point</a:t>
            </a:r>
          </a:p>
        </p:txBody>
      </p:sp>
      <p:pic>
        <p:nvPicPr>
          <p:cNvPr id="12" name="Picture 11123" descr="arrow down 2 slide 12.png">
            <a:extLst>
              <a:ext uri="{FF2B5EF4-FFF2-40B4-BE49-F238E27FC236}">
                <a16:creationId xmlns:a16="http://schemas.microsoft.com/office/drawing/2014/main" id="{0C9A2330-7CD8-4CBA-A474-029A00BA1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3776663"/>
            <a:ext cx="66992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23" descr="arrow down slide 12 - 1.png">
            <a:extLst>
              <a:ext uri="{FF2B5EF4-FFF2-40B4-BE49-F238E27FC236}">
                <a16:creationId xmlns:a16="http://schemas.microsoft.com/office/drawing/2014/main" id="{0B3B8CD6-1336-41C0-986F-277F90BA5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986213"/>
            <a:ext cx="6889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83EB58-92D3-44B1-B5C7-8A2C80EA5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9B8836-517F-448E-93ED-6F0AA20AE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3">
            <a:extLst>
              <a:ext uri="{FF2B5EF4-FFF2-40B4-BE49-F238E27FC236}">
                <a16:creationId xmlns:a16="http://schemas.microsoft.com/office/drawing/2014/main" id="{54C18210-1C4C-43E6-887D-F33702092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363" y="53975"/>
            <a:ext cx="8434388" cy="549275"/>
          </a:xfrm>
        </p:spPr>
        <p:txBody>
          <a:bodyPr/>
          <a:lstStyle/>
          <a:p>
            <a:r>
              <a:rPr lang="en-GB" altLang="en-US" dirty="0"/>
              <a:t>Clockwise and </a:t>
            </a:r>
            <a:r>
              <a:rPr lang="en-GB" altLang="en-US" dirty="0" err="1"/>
              <a:t>counterclockwise</a:t>
            </a:r>
            <a:r>
              <a:rPr lang="en-GB" altLang="en-US" dirty="0"/>
              <a:t> moments (2)</a:t>
            </a:r>
          </a:p>
        </p:txBody>
      </p:sp>
      <p:sp>
        <p:nvSpPr>
          <p:cNvPr id="204805" name="Rectangle 5">
            <a:extLst>
              <a:ext uri="{FF2B5EF4-FFF2-40B4-BE49-F238E27FC236}">
                <a16:creationId xmlns:a16="http://schemas.microsoft.com/office/drawing/2014/main" id="{56B6CBD8-D163-4E27-9B95-BB145239A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718050"/>
            <a:ext cx="84343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dirty="0"/>
              <a:t>The clockwise moment is larger than the </a:t>
            </a:r>
            <a:r>
              <a:rPr lang="en-GB" altLang="en-US" dirty="0" err="1"/>
              <a:t>counterclockwise</a:t>
            </a:r>
            <a:r>
              <a:rPr lang="en-GB" altLang="en-US" dirty="0"/>
              <a:t> moment, so the seesaw will turn in </a:t>
            </a:r>
            <a:r>
              <a:rPr lang="en-GB" altLang="en-US" dirty="0">
                <a:solidFill>
                  <a:srgbClr val="010066"/>
                </a:solidFill>
              </a:rPr>
              <a:t>a </a:t>
            </a:r>
            <a:r>
              <a:rPr lang="en-GB" altLang="en-US" b="1" dirty="0">
                <a:solidFill>
                  <a:srgbClr val="010066"/>
                </a:solidFill>
              </a:rPr>
              <a:t>clockwise direction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The seesaw tips and Victor is lifted into the air.</a:t>
            </a:r>
          </a:p>
        </p:txBody>
      </p:sp>
      <p:pic>
        <p:nvPicPr>
          <p:cNvPr id="26629" name="Picture 11" descr="moments_seesaw_example_part2.png">
            <a:extLst>
              <a:ext uri="{FF2B5EF4-FFF2-40B4-BE49-F238E27FC236}">
                <a16:creationId xmlns:a16="http://schemas.microsoft.com/office/drawing/2014/main" id="{4BEC3EF2-9EFF-4BEB-BF6C-9E6B2268A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728788"/>
            <a:ext cx="8450263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>
            <a:extLst>
              <a:ext uri="{FF2B5EF4-FFF2-40B4-BE49-F238E27FC236}">
                <a16:creationId xmlns:a16="http://schemas.microsoft.com/office/drawing/2014/main" id="{C2F58F91-99C7-466D-BBE5-4C0F579C9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77875"/>
            <a:ext cx="7637463" cy="830263"/>
          </a:xfrm>
          <a:prstGeom prst="rect">
            <a:avLst/>
          </a:prstGeom>
          <a:solidFill>
            <a:srgbClr val="BF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When Johannes and Victor lift their feet off the ground, </a:t>
            </a:r>
            <a:br>
              <a:rPr lang="en-GB" altLang="en-US" dirty="0"/>
            </a:br>
            <a:r>
              <a:rPr lang="en-GB" altLang="en-US" dirty="0"/>
              <a:t>what will happen to the seesaw?</a:t>
            </a:r>
          </a:p>
        </p:txBody>
      </p:sp>
      <p:sp>
        <p:nvSpPr>
          <p:cNvPr id="26631" name="Text Box 8">
            <a:extLst>
              <a:ext uri="{FF2B5EF4-FFF2-40B4-BE49-F238E27FC236}">
                <a16:creationId xmlns:a16="http://schemas.microsoft.com/office/drawing/2014/main" id="{A28E08F2-B7D1-458E-96D7-9B6EF9635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75" y="1738313"/>
            <a:ext cx="1116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Victor</a:t>
            </a:r>
          </a:p>
        </p:txBody>
      </p:sp>
      <p:sp>
        <p:nvSpPr>
          <p:cNvPr id="26632" name="Text Box 9">
            <a:extLst>
              <a:ext uri="{FF2B5EF4-FFF2-40B4-BE49-F238E27FC236}">
                <a16:creationId xmlns:a16="http://schemas.microsoft.com/office/drawing/2014/main" id="{A7D8A43D-D595-4359-B4E5-AB0729626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460625"/>
            <a:ext cx="176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Johannes</a:t>
            </a:r>
          </a:p>
        </p:txBody>
      </p:sp>
      <p:pic>
        <p:nvPicPr>
          <p:cNvPr id="9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3CB96C-9029-455C-B7B0-A18FD1E7E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392993-B8D6-4FA9-AF23-C5F9768F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4" descr="moments_seesaw_example_two victors.png">
            <a:extLst>
              <a:ext uri="{FF2B5EF4-FFF2-40B4-BE49-F238E27FC236}">
                <a16:creationId xmlns:a16="http://schemas.microsoft.com/office/drawing/2014/main" id="{9245EAC4-7F06-4A15-82B6-11ECB24F1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685925"/>
            <a:ext cx="7750175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AutoShape 2">
            <a:extLst>
              <a:ext uri="{FF2B5EF4-FFF2-40B4-BE49-F238E27FC236}">
                <a16:creationId xmlns:a16="http://schemas.microsoft.com/office/drawing/2014/main" id="{CEE07BA6-40C0-44E8-B055-7CE71E446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5491163"/>
            <a:ext cx="7092950" cy="898525"/>
          </a:xfrm>
          <a:prstGeom prst="rect">
            <a:avLst/>
          </a:prstGeom>
          <a:solidFill>
            <a:srgbClr val="286DA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2" name="Rectangle 11">
            <a:extLst>
              <a:ext uri="{FF2B5EF4-FFF2-40B4-BE49-F238E27FC236}">
                <a16:creationId xmlns:a16="http://schemas.microsoft.com/office/drawing/2014/main" id="{9DC317A6-E8B9-4879-8C65-6A1D35045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Balancing moments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B5F97FA3-717D-4D1B-817C-6256AAA6F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884738"/>
            <a:ext cx="840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10066"/>
                </a:solidFill>
              </a:rPr>
              <a:t>If an object is balanced about a pivot, then we can say that: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AD80BA75-4EE0-467C-A9CA-7D4EE2A4F7DD}"/>
              </a:ext>
            </a:extLst>
          </p:cNvPr>
          <p:cNvGrpSpPr>
            <a:grpSpLocks/>
          </p:cNvGrpSpPr>
          <p:nvPr/>
        </p:nvGrpSpPr>
        <p:grpSpPr bwMode="auto">
          <a:xfrm>
            <a:off x="966788" y="5509843"/>
            <a:ext cx="7145337" cy="830997"/>
            <a:chOff x="-244679" y="5560970"/>
            <a:chExt cx="7142971" cy="831858"/>
          </a:xfrm>
        </p:grpSpPr>
        <p:sp>
          <p:nvSpPr>
            <p:cNvPr id="27658" name="Text Box 622">
              <a:extLst>
                <a:ext uri="{FF2B5EF4-FFF2-40B4-BE49-F238E27FC236}">
                  <a16:creationId xmlns:a16="http://schemas.microsoft.com/office/drawing/2014/main" id="{CA3A6328-8E9E-4778-80E2-78B23AB40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44679" y="5560970"/>
              <a:ext cx="3981173" cy="83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b="1" dirty="0">
                  <a:solidFill>
                    <a:schemeClr val="bg1"/>
                  </a:solidFill>
                </a:rPr>
                <a:t>sum of counter-</a:t>
              </a:r>
              <a:br>
                <a:rPr lang="en-GB" altLang="en-US" b="1" dirty="0">
                  <a:solidFill>
                    <a:schemeClr val="bg1"/>
                  </a:solidFill>
                </a:rPr>
              </a:br>
              <a:r>
                <a:rPr lang="en-GB" altLang="en-US" b="1" dirty="0">
                  <a:solidFill>
                    <a:schemeClr val="bg1"/>
                  </a:solidFill>
                </a:rPr>
                <a:t>clockwise moments</a:t>
              </a:r>
            </a:p>
          </p:txBody>
        </p:sp>
        <p:sp>
          <p:nvSpPr>
            <p:cNvPr id="27659" name="Text Box 9">
              <a:extLst>
                <a:ext uri="{FF2B5EF4-FFF2-40B4-BE49-F238E27FC236}">
                  <a16:creationId xmlns:a16="http://schemas.microsoft.com/office/drawing/2014/main" id="{D59D715D-C4E3-439F-AFB9-C48C013E48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6494" y="5561340"/>
              <a:ext cx="3161798" cy="831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b="1" dirty="0">
                  <a:solidFill>
                    <a:schemeClr val="bg1"/>
                  </a:solidFill>
                </a:rPr>
                <a:t>sum of </a:t>
              </a:r>
              <a:br>
                <a:rPr lang="en-GB" altLang="en-US" b="1" dirty="0">
                  <a:solidFill>
                    <a:schemeClr val="bg1"/>
                  </a:solidFill>
                </a:rPr>
              </a:br>
              <a:r>
                <a:rPr lang="en-GB" altLang="en-US" b="1" dirty="0">
                  <a:solidFill>
                    <a:schemeClr val="bg1"/>
                  </a:solidFill>
                </a:rPr>
                <a:t>clockwise moments</a:t>
              </a:r>
            </a:p>
          </p:txBody>
        </p:sp>
        <p:sp>
          <p:nvSpPr>
            <p:cNvPr id="27660" name="Text Box 10">
              <a:extLst>
                <a:ext uri="{FF2B5EF4-FFF2-40B4-BE49-F238E27FC236}">
                  <a16:creationId xmlns:a16="http://schemas.microsoft.com/office/drawing/2014/main" id="{4345A461-C7AD-4A01-A806-F5D9E8BDC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107" y="5748297"/>
              <a:ext cx="3603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b="1">
                  <a:solidFill>
                    <a:schemeClr val="bg1"/>
                  </a:solidFill>
                </a:rPr>
                <a:t>=</a:t>
              </a:r>
            </a:p>
          </p:txBody>
        </p:sp>
      </p:grpSp>
      <p:sp>
        <p:nvSpPr>
          <p:cNvPr id="27656" name="Text Box 61">
            <a:extLst>
              <a:ext uri="{FF2B5EF4-FFF2-40B4-BE49-F238E27FC236}">
                <a16:creationId xmlns:a16="http://schemas.microsoft.com/office/drawing/2014/main" id="{3FF73492-DC37-4D94-94C7-D21B65DC7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79463"/>
            <a:ext cx="7637463" cy="830262"/>
          </a:xfrm>
          <a:prstGeom prst="rect">
            <a:avLst/>
          </a:prstGeom>
          <a:solidFill>
            <a:srgbClr val="BF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What would happen if Victor sat on the seesaw with someone the same weight as him? 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65DC41E7-D7DC-4A54-BF21-417662896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629025"/>
            <a:ext cx="8205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They would each exert the same downward force. Since </a:t>
            </a:r>
            <a:br>
              <a:rPr lang="en-GB" altLang="en-US" dirty="0"/>
            </a:br>
            <a:r>
              <a:rPr lang="en-GB" altLang="en-US" dirty="0"/>
              <a:t>they are sitting the same distance away from the pivot, </a:t>
            </a:r>
            <a:br>
              <a:rPr lang="en-GB" altLang="en-US" dirty="0"/>
            </a:br>
            <a:r>
              <a:rPr lang="en-GB" altLang="en-US" dirty="0"/>
              <a:t>their moments are equal and the seesaw is </a:t>
            </a:r>
            <a:r>
              <a:rPr lang="en-GB" altLang="en-US" b="1" dirty="0">
                <a:solidFill>
                  <a:srgbClr val="010066"/>
                </a:solidFill>
              </a:rPr>
              <a:t>balanced</a:t>
            </a:r>
            <a:r>
              <a:rPr lang="en-GB" altLang="en-US" dirty="0"/>
              <a:t>.  </a:t>
            </a:r>
          </a:p>
        </p:txBody>
      </p:sp>
      <p:pic>
        <p:nvPicPr>
          <p:cNvPr id="13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D48CE9-F83E-42CA-A8D2-289D299D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E717C3-B2F2-46ED-AD12-80D4BFBD2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animBg="1"/>
      <p:bldP spid="2253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A00A79E8-067B-414F-8AAD-51AEE5DE2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Balancing scales</a:t>
            </a:r>
          </a:p>
        </p:txBody>
      </p:sp>
      <p:pic>
        <p:nvPicPr>
          <p:cNvPr id="9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DC1E554-C1A3-41E0-BE3D-A69A5DA50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flash_icon">
            <a:extLst>
              <a:ext uri="{FF2B5EF4-FFF2-40B4-BE49-F238E27FC236}">
                <a16:creationId xmlns:a16="http://schemas.microsoft.com/office/drawing/2014/main" id="{DA60C8EC-C494-4676-8E15-AD9CC7859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notes_icon">
            <a:extLst>
              <a:ext uri="{FF2B5EF4-FFF2-40B4-BE49-F238E27FC236}">
                <a16:creationId xmlns:a16="http://schemas.microsoft.com/office/drawing/2014/main" id="{12BD5155-7E2A-43EC-866F-3D1BF622C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2161DC-B490-4B52-AA52-36DA8F0847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559" y="136153"/>
            <a:ext cx="609685" cy="390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851291-8B7D-4892-8B80-C3D3550BB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1577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85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92633B13-F802-44C6-863B-6EE6B89B05C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A0D90B41-1E5F-4306-A422-240C788AD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Calculating forces and distances</a:t>
            </a:r>
          </a:p>
        </p:txBody>
      </p:sp>
      <p:pic>
        <p:nvPicPr>
          <p:cNvPr id="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616810-DBC9-4FF5-8BA4-4DFD61C77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680EF789-F655-4B74-A142-F712A1293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107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89EA1A29-4428-4920-8311-A114D95773D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623232" descr="moments_explorer_and_lever_p0.png">
            <a:extLst>
              <a:ext uri="{FF2B5EF4-FFF2-40B4-BE49-F238E27FC236}">
                <a16:creationId xmlns:a16="http://schemas.microsoft.com/office/drawing/2014/main" id="{8C54E737-ABE9-41E4-92E6-FF9C545F2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938463"/>
            <a:ext cx="527208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>
            <a:extLst>
              <a:ext uri="{FF2B5EF4-FFF2-40B4-BE49-F238E27FC236}">
                <a16:creationId xmlns:a16="http://schemas.microsoft.com/office/drawing/2014/main" id="{AE82BFDF-D9A1-44E9-9BDA-CAF59A912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Lifting heavy objects (1)</a:t>
            </a:r>
          </a:p>
        </p:txBody>
      </p:sp>
      <p:sp>
        <p:nvSpPr>
          <p:cNvPr id="29700" name="Text Box 8">
            <a:extLst>
              <a:ext uri="{FF2B5EF4-FFF2-40B4-BE49-F238E27FC236}">
                <a16:creationId xmlns:a16="http://schemas.microsoft.com/office/drawing/2014/main" id="{3F8D8B2D-5334-47F3-8806-93789D5DB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782638"/>
            <a:ext cx="8188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The explorer Jane Wolf needs to move a 1,000</a:t>
            </a:r>
            <a:r>
              <a:rPr lang="en-GB" altLang="en-US" sz="1000"/>
              <a:t> </a:t>
            </a:r>
            <a:r>
              <a:rPr lang="en-GB" altLang="en-US"/>
              <a:t>N boulder that is blocking an entrance. She can only apply a 20</a:t>
            </a:r>
            <a:r>
              <a:rPr lang="en-GB" altLang="en-US" sz="1000"/>
              <a:t> </a:t>
            </a:r>
            <a:r>
              <a:rPr lang="en-GB" altLang="en-US"/>
              <a:t>N </a:t>
            </a:r>
            <a:br>
              <a:rPr lang="en-GB" altLang="en-US"/>
            </a:br>
            <a:r>
              <a:rPr lang="en-GB" altLang="en-US"/>
              <a:t>force, but she also has a 6</a:t>
            </a:r>
            <a:r>
              <a:rPr lang="en-GB" altLang="en-US" sz="1000"/>
              <a:t> </a:t>
            </a:r>
            <a:r>
              <a:rPr lang="en-GB" altLang="en-US"/>
              <a:t>m metal pole.</a:t>
            </a:r>
          </a:p>
        </p:txBody>
      </p:sp>
      <p:pic>
        <p:nvPicPr>
          <p:cNvPr id="18" name="Picture 17" descr="moments_explorer_and_lever_p1.png">
            <a:extLst>
              <a:ext uri="{FF2B5EF4-FFF2-40B4-BE49-F238E27FC236}">
                <a16:creationId xmlns:a16="http://schemas.microsoft.com/office/drawing/2014/main" id="{F6E86CC0-8197-43AD-B798-057F45742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938463"/>
            <a:ext cx="527208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1334">
            <a:extLst>
              <a:ext uri="{FF2B5EF4-FFF2-40B4-BE49-F238E27FC236}">
                <a16:creationId xmlns:a16="http://schemas.microsoft.com/office/drawing/2014/main" id="{0D159F1D-1B84-4E04-85FB-4C7420F3A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085975"/>
            <a:ext cx="6999288" cy="461963"/>
          </a:xfrm>
          <a:prstGeom prst="rect">
            <a:avLst/>
          </a:prstGeom>
          <a:solidFill>
            <a:srgbClr val="BF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How can Jane use moments to move the boulder?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163C61-B890-4A79-8EB1-A39C621D676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79663" y="4289425"/>
            <a:ext cx="2765425" cy="1343025"/>
          </a:xfrm>
          <a:prstGeom prst="straightConnector1">
            <a:avLst/>
          </a:prstGeom>
          <a:noFill/>
          <a:ln w="76200" algn="ctr">
            <a:solidFill>
              <a:srgbClr val="286DA6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5" name="Down Arrow 14">
            <a:extLst>
              <a:ext uri="{FF2B5EF4-FFF2-40B4-BE49-F238E27FC236}">
                <a16:creationId xmlns:a16="http://schemas.microsoft.com/office/drawing/2014/main" id="{9CF37D18-A1AE-41C8-9A6D-C3BD182DF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5080000"/>
            <a:ext cx="247650" cy="1106488"/>
          </a:xfrm>
          <a:prstGeom prst="downArrow">
            <a:avLst>
              <a:gd name="adj1" fmla="val 50000"/>
              <a:gd name="adj2" fmla="val 49933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9706" name="TextBox 15">
            <a:extLst>
              <a:ext uri="{FF2B5EF4-FFF2-40B4-BE49-F238E27FC236}">
                <a16:creationId xmlns:a16="http://schemas.microsoft.com/office/drawing/2014/main" id="{00EC4EC4-D7AE-45EE-A988-CD390B064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4635500"/>
            <a:ext cx="1298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>
                <a:solidFill>
                  <a:srgbClr val="C00000"/>
                </a:solidFill>
              </a:rPr>
              <a:t>1,000</a:t>
            </a:r>
            <a:r>
              <a:rPr lang="en-GB" altLang="en-US" sz="1000" b="1">
                <a:solidFill>
                  <a:srgbClr val="C00000"/>
                </a:solidFill>
              </a:rPr>
              <a:t> </a:t>
            </a:r>
            <a:r>
              <a:rPr lang="en-GB" altLang="en-US" b="1">
                <a:solidFill>
                  <a:srgbClr val="C00000"/>
                </a:solidFill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6D098A-63EC-4F00-94D6-D2D99C0EC49A}"/>
              </a:ext>
            </a:extLst>
          </p:cNvPr>
          <p:cNvSpPr txBox="1">
            <a:spLocks noChangeArrowheads="1"/>
          </p:cNvSpPr>
          <p:nvPr/>
        </p:nvSpPr>
        <p:spPr bwMode="auto">
          <a:xfrm rot="-1574621">
            <a:off x="3308350" y="4760913"/>
            <a:ext cx="711200" cy="461962"/>
          </a:xfrm>
          <a:prstGeom prst="rect">
            <a:avLst/>
          </a:prstGeom>
          <a:solidFill>
            <a:srgbClr val="286D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>
                <a:solidFill>
                  <a:schemeClr val="bg1"/>
                </a:solidFill>
              </a:rPr>
              <a:t>6</a:t>
            </a:r>
            <a:r>
              <a:rPr lang="en-GB" altLang="en-US" sz="1000" b="1">
                <a:solidFill>
                  <a:schemeClr val="bg1"/>
                </a:solidFill>
              </a:rPr>
              <a:t> </a:t>
            </a:r>
            <a:r>
              <a:rPr lang="en-GB" altLang="en-US" b="1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8FCFE1-0C43-4136-BD37-95531D93D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0" y="2651125"/>
            <a:ext cx="4476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Jane uses the smaller stone as </a:t>
            </a:r>
            <a:br>
              <a:rPr lang="en-GB" altLang="en-US" dirty="0"/>
            </a:br>
            <a:r>
              <a:rPr lang="en-GB" altLang="en-US" dirty="0"/>
              <a:t>a </a:t>
            </a:r>
            <a:r>
              <a:rPr lang="en-GB" altLang="en-US" b="1" dirty="0">
                <a:solidFill>
                  <a:srgbClr val="286DA6"/>
                </a:solidFill>
              </a:rPr>
              <a:t>fulcrum</a:t>
            </a:r>
            <a:r>
              <a:rPr lang="en-GB" altLang="en-US" dirty="0"/>
              <a:t>, or a pivot point, and the metal pole as a </a:t>
            </a:r>
            <a:r>
              <a:rPr lang="en-GB" altLang="en-US" b="1" dirty="0">
                <a:solidFill>
                  <a:srgbClr val="286DA6"/>
                </a:solidFill>
              </a:rPr>
              <a:t>lever</a:t>
            </a:r>
            <a:r>
              <a:rPr lang="en-GB" altLang="en-US" dirty="0"/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049BE5-BD47-43B5-AAD1-F167D2A75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787" y="3954463"/>
            <a:ext cx="33131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To see why this works, we need to calculate the clockwise and </a:t>
            </a:r>
            <a:r>
              <a:rPr lang="en-GB" altLang="en-US" dirty="0" err="1"/>
              <a:t>counterclockwise</a:t>
            </a:r>
            <a:r>
              <a:rPr lang="en-GB" altLang="en-US" dirty="0"/>
              <a:t> moments around </a:t>
            </a:r>
            <a:br>
              <a:rPr lang="en-GB" altLang="en-US" dirty="0"/>
            </a:br>
            <a:r>
              <a:rPr lang="en-GB" altLang="en-US" dirty="0"/>
              <a:t>the stone.</a:t>
            </a:r>
          </a:p>
        </p:txBody>
      </p:sp>
      <p:pic>
        <p:nvPicPr>
          <p:cNvPr id="15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2627C40-8FFC-4447-A0A7-6DD1627F8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5" descr="moments_explorer_and_lever_p1.png">
            <a:extLst>
              <a:ext uri="{FF2B5EF4-FFF2-40B4-BE49-F238E27FC236}">
                <a16:creationId xmlns:a16="http://schemas.microsoft.com/office/drawing/2014/main" id="{5E2A78E4-7931-4900-8C4A-9E1144620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938463"/>
            <a:ext cx="527208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>
            <a:extLst>
              <a:ext uri="{FF2B5EF4-FFF2-40B4-BE49-F238E27FC236}">
                <a16:creationId xmlns:a16="http://schemas.microsoft.com/office/drawing/2014/main" id="{2ABF204B-E4FB-4121-8A81-BEE30422A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Lifting heavy objects (2)</a:t>
            </a:r>
          </a:p>
        </p:txBody>
      </p:sp>
      <p:sp>
        <p:nvSpPr>
          <p:cNvPr id="30725" name="Text Box 13">
            <a:extLst>
              <a:ext uri="{FF2B5EF4-FFF2-40B4-BE49-F238E27FC236}">
                <a16:creationId xmlns:a16="http://schemas.microsoft.com/office/drawing/2014/main" id="{31A0D2D0-141A-4D21-B715-D7C2CE89F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79463"/>
            <a:ext cx="7219950" cy="461962"/>
          </a:xfrm>
          <a:prstGeom prst="rect">
            <a:avLst/>
          </a:prstGeom>
          <a:solidFill>
            <a:srgbClr val="BF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How can Jane use moments to move the boulder?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FE1B21-C2BA-464B-BE6A-99BC52588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362075"/>
            <a:ext cx="8450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smaller stone is 0.1m from the boulder, which exerts a 1,000</a:t>
            </a:r>
            <a:r>
              <a:rPr lang="en-GB" altLang="en-US" sz="1000" dirty="0"/>
              <a:t> </a:t>
            </a:r>
            <a:r>
              <a:rPr lang="en-GB" altLang="en-US" dirty="0"/>
              <a:t>N force downwards. </a:t>
            </a:r>
          </a:p>
        </p:txBody>
      </p:sp>
      <p:sp>
        <p:nvSpPr>
          <p:cNvPr id="29712" name="Rectangle 23">
            <a:extLst>
              <a:ext uri="{FF2B5EF4-FFF2-40B4-BE49-F238E27FC236}">
                <a16:creationId xmlns:a16="http://schemas.microsoft.com/office/drawing/2014/main" id="{3EFF5166-EDD6-493A-AC2D-F49045323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2314575"/>
            <a:ext cx="8344161" cy="461665"/>
          </a:xfrm>
          <a:prstGeom prst="rect">
            <a:avLst/>
          </a:prstGeom>
          <a:solidFill>
            <a:srgbClr val="BF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Calculate the </a:t>
            </a:r>
            <a:r>
              <a:rPr lang="en-GB" altLang="en-US" dirty="0" err="1"/>
              <a:t>counterclockwise</a:t>
            </a:r>
            <a:r>
              <a:rPr lang="en-GB" altLang="en-US" dirty="0"/>
              <a:t> moment the boulder creates.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9E326F-B8FF-4622-BD6D-C5ECA75A5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963" y="3724275"/>
            <a:ext cx="2268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= 1,000 × 0.1</a:t>
            </a: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C670CC94-70DB-4222-8B9A-02D0B18E8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3021013"/>
            <a:ext cx="5360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010066"/>
                </a:solidFill>
              </a:rPr>
              <a:t>moment of a force =  force × distance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D50397-2945-4E97-9784-1C8993C1A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963" y="4429125"/>
            <a:ext cx="2268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= </a:t>
            </a:r>
            <a:r>
              <a:rPr lang="en-GB" altLang="en-US" b="1">
                <a:solidFill>
                  <a:srgbClr val="286DA6"/>
                </a:solidFill>
              </a:rPr>
              <a:t>100</a:t>
            </a:r>
            <a:r>
              <a:rPr lang="en-GB" altLang="en-US" sz="1000" b="1">
                <a:solidFill>
                  <a:srgbClr val="286DA6"/>
                </a:solidFill>
              </a:rPr>
              <a:t> </a:t>
            </a:r>
            <a:r>
              <a:rPr lang="en-GB" altLang="en-US" b="1">
                <a:solidFill>
                  <a:srgbClr val="286DA6"/>
                </a:solidFill>
              </a:rPr>
              <a:t>Nm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B1812E-1EAE-42F7-81FB-8EF84968B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75" y="5341938"/>
            <a:ext cx="1241425" cy="461962"/>
          </a:xfrm>
          <a:prstGeom prst="rect">
            <a:avLst/>
          </a:prstGeom>
          <a:solidFill>
            <a:srgbClr val="286DA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3"/>
                </a:solidFill>
                <a:latin typeface="Arial" charset="0"/>
              </a:rPr>
              <a:t>100</a:t>
            </a:r>
            <a:r>
              <a:rPr lang="en-GB" sz="1000" b="1" dirty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en-GB" b="1" dirty="0">
                <a:solidFill>
                  <a:schemeClr val="accent3"/>
                </a:solidFill>
                <a:latin typeface="Arial" charset="0"/>
              </a:rPr>
              <a:t>Nm</a:t>
            </a:r>
          </a:p>
        </p:txBody>
      </p:sp>
      <p:pic>
        <p:nvPicPr>
          <p:cNvPr id="15" name="Picture 14" descr="blue arrow slide 19.png">
            <a:extLst>
              <a:ext uri="{FF2B5EF4-FFF2-40B4-BE49-F238E27FC236}">
                <a16:creationId xmlns:a16="http://schemas.microsoft.com/office/drawing/2014/main" id="{62BA786A-CB45-4EF2-80FF-B5B46EC7B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5948363"/>
            <a:ext cx="5365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6DCCB6A-F55A-43AD-8080-613D6C666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notes_icon">
            <a:extLst>
              <a:ext uri="{FF2B5EF4-FFF2-40B4-BE49-F238E27FC236}">
                <a16:creationId xmlns:a16="http://schemas.microsoft.com/office/drawing/2014/main" id="{DEF898E1-8F39-40DB-AAA1-B0E6F5096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690BE292-E37E-4BFB-A677-CC8DF7A85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712" grpId="0" animBg="1"/>
      <p:bldP spid="25" grpId="0"/>
      <p:bldP spid="31" grpId="0"/>
      <p:bldP spid="32" grpId="0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5" descr="moments_explorer_and_lever_p1.png">
            <a:extLst>
              <a:ext uri="{FF2B5EF4-FFF2-40B4-BE49-F238E27FC236}">
                <a16:creationId xmlns:a16="http://schemas.microsoft.com/office/drawing/2014/main" id="{C57058C6-3B4D-415D-BE14-C63EC267B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938463"/>
            <a:ext cx="527208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1CBC4E8F-53BF-450A-A282-787AA15C26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Lifting heavy objects (3)</a:t>
            </a:r>
          </a:p>
        </p:txBody>
      </p:sp>
      <p:sp>
        <p:nvSpPr>
          <p:cNvPr id="31749" name="Text Box 13">
            <a:extLst>
              <a:ext uri="{FF2B5EF4-FFF2-40B4-BE49-F238E27FC236}">
                <a16:creationId xmlns:a16="http://schemas.microsoft.com/office/drawing/2014/main" id="{52ECCA90-3FFE-489B-96BF-DB7082B9D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77875"/>
            <a:ext cx="7219950" cy="461963"/>
          </a:xfrm>
          <a:prstGeom prst="rect">
            <a:avLst/>
          </a:prstGeom>
          <a:solidFill>
            <a:srgbClr val="BF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How can Jane use moments to move the boulder?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D6BF51-CF1E-4D1D-86F9-75572306D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363663"/>
            <a:ext cx="8450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Jane applies a downwards force of 20</a:t>
            </a:r>
            <a:r>
              <a:rPr lang="en-GB" altLang="en-US" sz="1000"/>
              <a:t> </a:t>
            </a:r>
            <a:r>
              <a:rPr lang="en-GB" altLang="en-US"/>
              <a:t>N to her end of the lever, at a perpendicular distance of 5.9</a:t>
            </a:r>
            <a:r>
              <a:rPr lang="en-GB" altLang="en-US" sz="1000"/>
              <a:t> </a:t>
            </a:r>
            <a:r>
              <a:rPr lang="en-GB" altLang="en-US"/>
              <a:t>m from the stone.</a:t>
            </a:r>
          </a:p>
        </p:txBody>
      </p:sp>
      <p:sp>
        <p:nvSpPr>
          <p:cNvPr id="30738" name="Rectangle 23">
            <a:extLst>
              <a:ext uri="{FF2B5EF4-FFF2-40B4-BE49-F238E27FC236}">
                <a16:creationId xmlns:a16="http://schemas.microsoft.com/office/drawing/2014/main" id="{DFC10918-BC7E-43AA-8F67-BA502BF38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2317750"/>
            <a:ext cx="6999288" cy="460375"/>
          </a:xfrm>
          <a:prstGeom prst="rect">
            <a:avLst/>
          </a:prstGeom>
          <a:solidFill>
            <a:srgbClr val="BF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Calculate the clockwise moment created by Jane.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5ED238-E716-4B58-B3B6-18391419C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538" y="3849688"/>
            <a:ext cx="1704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= 20 × 5.9</a:t>
            </a: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533D848C-9F59-4B84-B90B-DEE0AA6F0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3036888"/>
            <a:ext cx="5360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010066"/>
                </a:solidFill>
              </a:rPr>
              <a:t>moment of a force =  force × distance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8811C9-329D-459A-BECF-CAB4A4828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538" y="4662488"/>
            <a:ext cx="1566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= </a:t>
            </a:r>
            <a:r>
              <a:rPr lang="en-GB" altLang="en-US" b="1">
                <a:solidFill>
                  <a:srgbClr val="286DA6"/>
                </a:solidFill>
              </a:rPr>
              <a:t>118</a:t>
            </a:r>
            <a:r>
              <a:rPr lang="en-GB" altLang="en-US" sz="1000" b="1">
                <a:solidFill>
                  <a:srgbClr val="286DA6"/>
                </a:solidFill>
              </a:rPr>
              <a:t> </a:t>
            </a:r>
            <a:r>
              <a:rPr lang="en-GB" altLang="en-US" b="1">
                <a:solidFill>
                  <a:srgbClr val="286DA6"/>
                </a:solidFill>
              </a:rPr>
              <a:t>Nm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66F195-DCF5-4724-AEBE-09D2B54EA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75" y="5341938"/>
            <a:ext cx="1241425" cy="461962"/>
          </a:xfrm>
          <a:prstGeom prst="rect">
            <a:avLst/>
          </a:prstGeom>
          <a:solidFill>
            <a:srgbClr val="286DA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3"/>
                </a:solidFill>
                <a:latin typeface="Arial" charset="0"/>
              </a:rPr>
              <a:t>100</a:t>
            </a:r>
            <a:r>
              <a:rPr lang="en-GB" sz="1000" b="1" dirty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en-GB" b="1" dirty="0">
                <a:solidFill>
                  <a:schemeClr val="accent3"/>
                </a:solidFill>
                <a:latin typeface="Arial" charset="0"/>
              </a:rPr>
              <a:t>Nm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2F2CC7-93AB-41BB-BD3E-AC5261B47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3981450"/>
            <a:ext cx="1241425" cy="461963"/>
          </a:xfrm>
          <a:prstGeom prst="rect">
            <a:avLst/>
          </a:prstGeom>
          <a:solidFill>
            <a:srgbClr val="286DA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3"/>
                </a:solidFill>
                <a:latin typeface="Arial" charset="0"/>
              </a:rPr>
              <a:t>118</a:t>
            </a:r>
            <a:r>
              <a:rPr lang="en-GB" sz="1000" b="1" dirty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en-GB" b="1" dirty="0">
                <a:solidFill>
                  <a:schemeClr val="accent3"/>
                </a:solidFill>
                <a:latin typeface="Arial" charset="0"/>
              </a:rPr>
              <a:t>Nm</a:t>
            </a:r>
          </a:p>
        </p:txBody>
      </p:sp>
      <p:pic>
        <p:nvPicPr>
          <p:cNvPr id="31759" name="Picture 18" descr="blue arrow slide 19.png">
            <a:extLst>
              <a:ext uri="{FF2B5EF4-FFF2-40B4-BE49-F238E27FC236}">
                <a16:creationId xmlns:a16="http://schemas.microsoft.com/office/drawing/2014/main" id="{67F1BF00-3F46-40EA-8E53-C277D8F09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06" y="5950656"/>
            <a:ext cx="5365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blue arrow slide 20.png">
            <a:extLst>
              <a:ext uri="{FF2B5EF4-FFF2-40B4-BE49-F238E27FC236}">
                <a16:creationId xmlns:a16="http://schemas.microsoft.com/office/drawing/2014/main" id="{83AF5FC5-4621-4BCD-8054-AAE7D1131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587171"/>
            <a:ext cx="8461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4FF34A-06D9-4681-B2A3-B724C842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notes_icon">
            <a:extLst>
              <a:ext uri="{FF2B5EF4-FFF2-40B4-BE49-F238E27FC236}">
                <a16:creationId xmlns:a16="http://schemas.microsoft.com/office/drawing/2014/main" id="{A002F395-9ED4-4D75-81A4-B1DF4E664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330F1497-E05A-4E9A-905B-E88303671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738" grpId="0" animBg="1"/>
      <p:bldP spid="25" grpId="0"/>
      <p:bldP spid="31" grpId="0"/>
      <p:bldP spid="32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5" descr="moments_explorer_and_lever_p1.png">
            <a:extLst>
              <a:ext uri="{FF2B5EF4-FFF2-40B4-BE49-F238E27FC236}">
                <a16:creationId xmlns:a16="http://schemas.microsoft.com/office/drawing/2014/main" id="{DB8A8352-896C-40DE-8125-9BAEAE73B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938463"/>
            <a:ext cx="527208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>
            <a:extLst>
              <a:ext uri="{FF2B5EF4-FFF2-40B4-BE49-F238E27FC236}">
                <a16:creationId xmlns:a16="http://schemas.microsoft.com/office/drawing/2014/main" id="{F78EB6B2-2BAB-4CDD-AE22-E8CAEE3C5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Lifting heavy objects (4)</a:t>
            </a:r>
          </a:p>
        </p:txBody>
      </p:sp>
      <p:sp>
        <p:nvSpPr>
          <p:cNvPr id="32773" name="Text Box 13">
            <a:extLst>
              <a:ext uri="{FF2B5EF4-FFF2-40B4-BE49-F238E27FC236}">
                <a16:creationId xmlns:a16="http://schemas.microsoft.com/office/drawing/2014/main" id="{D66AA439-E3B9-4AAE-BD8E-6E2B47BAC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77875"/>
            <a:ext cx="7219950" cy="461963"/>
          </a:xfrm>
          <a:prstGeom prst="rect">
            <a:avLst/>
          </a:prstGeom>
          <a:solidFill>
            <a:srgbClr val="BF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How can Jane use moments to move the boulder?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521A20-BC0B-43BE-B949-DC027C12E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644650"/>
            <a:ext cx="8450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clockwise moment on the lever is </a:t>
            </a:r>
            <a:r>
              <a:rPr lang="en-GB" altLang="en-US" b="1" dirty="0"/>
              <a:t>greater than</a:t>
            </a:r>
            <a:r>
              <a:rPr lang="en-GB" altLang="en-US" dirty="0"/>
              <a:t> the </a:t>
            </a:r>
            <a:r>
              <a:rPr lang="en-GB" altLang="en-US" dirty="0" err="1"/>
              <a:t>counterclockwise</a:t>
            </a:r>
            <a:r>
              <a:rPr lang="en-GB" altLang="en-US" dirty="0"/>
              <a:t> moment on the lever.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A7C71B-CCCD-4741-83EF-941DFDA93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75" y="5341938"/>
            <a:ext cx="1241425" cy="461962"/>
          </a:xfrm>
          <a:prstGeom prst="rect">
            <a:avLst/>
          </a:prstGeom>
          <a:solidFill>
            <a:srgbClr val="286DA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3"/>
                </a:solidFill>
                <a:latin typeface="Arial" charset="0"/>
              </a:rPr>
              <a:t>100</a:t>
            </a:r>
            <a:r>
              <a:rPr lang="en-GB" sz="1000" b="1" dirty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en-GB" b="1" dirty="0">
                <a:solidFill>
                  <a:schemeClr val="accent3"/>
                </a:solidFill>
                <a:latin typeface="Arial" charset="0"/>
              </a:rPr>
              <a:t>Nm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BACB3-8068-4EBC-A123-7572AE969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3981450"/>
            <a:ext cx="1241425" cy="461963"/>
          </a:xfrm>
          <a:prstGeom prst="rect">
            <a:avLst/>
          </a:prstGeom>
          <a:solidFill>
            <a:srgbClr val="286DA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3"/>
                </a:solidFill>
                <a:latin typeface="Arial" charset="0"/>
              </a:rPr>
              <a:t>118</a:t>
            </a:r>
            <a:r>
              <a:rPr lang="en-GB" sz="1000" b="1" dirty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en-GB" b="1" dirty="0">
                <a:solidFill>
                  <a:schemeClr val="accent3"/>
                </a:solidFill>
                <a:latin typeface="Arial" charset="0"/>
              </a:rPr>
              <a:t>Nm</a:t>
            </a:r>
          </a:p>
        </p:txBody>
      </p:sp>
      <p:sp>
        <p:nvSpPr>
          <p:cNvPr id="27659" name="Rectangle 20">
            <a:extLst>
              <a:ext uri="{FF2B5EF4-FFF2-40B4-BE49-F238E27FC236}">
                <a16:creationId xmlns:a16="http://schemas.microsoft.com/office/drawing/2014/main" id="{50DBD1F6-0761-4399-8807-BD9296BFC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3319463"/>
            <a:ext cx="23129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The forces are </a:t>
            </a:r>
            <a:r>
              <a:rPr lang="en-GB" altLang="en-US" b="1"/>
              <a:t>unbalanced</a:t>
            </a:r>
            <a:r>
              <a:rPr lang="en-GB" altLang="en-US"/>
              <a:t>, and the lever rotates around the pivot, lifting the boulder.  </a:t>
            </a:r>
          </a:p>
        </p:txBody>
      </p:sp>
      <p:pic>
        <p:nvPicPr>
          <p:cNvPr id="32779" name="Picture 14" descr="blue arrow slide 20.png">
            <a:extLst>
              <a:ext uri="{FF2B5EF4-FFF2-40B4-BE49-F238E27FC236}">
                <a16:creationId xmlns:a16="http://schemas.microsoft.com/office/drawing/2014/main" id="{327F3404-31F9-4872-9F08-2812257A1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584700"/>
            <a:ext cx="8461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E0C770-D047-4FE5-BA92-1932FAA10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blue arrow slide 19.png">
            <a:extLst>
              <a:ext uri="{FF2B5EF4-FFF2-40B4-BE49-F238E27FC236}">
                <a16:creationId xmlns:a16="http://schemas.microsoft.com/office/drawing/2014/main" id="{B6C738CE-4210-4CDF-8E09-84B7BC4A7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06" y="5950656"/>
            <a:ext cx="5365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6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5DC3EDA4-392A-4BF5-AE98-BABA03A8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Levers</a:t>
            </a:r>
          </a:p>
        </p:txBody>
      </p:sp>
      <p:sp>
        <p:nvSpPr>
          <p:cNvPr id="33795" name="Text Box 63">
            <a:extLst>
              <a:ext uri="{FF2B5EF4-FFF2-40B4-BE49-F238E27FC236}">
                <a16:creationId xmlns:a16="http://schemas.microsoft.com/office/drawing/2014/main" id="{9A34660D-F6E2-4A35-BC8B-A58667ECD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79463"/>
            <a:ext cx="8434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Jane was able to move the boulder because she used a </a:t>
            </a:r>
            <a:r>
              <a:rPr lang="en-GB" altLang="en-US" b="1"/>
              <a:t>lever</a:t>
            </a:r>
            <a:r>
              <a:rPr lang="en-GB" altLang="en-US">
                <a:solidFill>
                  <a:srgbClr val="010066"/>
                </a:solidFill>
              </a:rPr>
              <a:t>. Levers</a:t>
            </a:r>
            <a:r>
              <a:rPr lang="en-GB" altLang="en-US"/>
              <a:t> are designed to transmit the rotational effects of forces in order to make it easier to lift objects. </a:t>
            </a:r>
          </a:p>
        </p:txBody>
      </p:sp>
      <p:sp>
        <p:nvSpPr>
          <p:cNvPr id="6" name="Text Box 62">
            <a:extLst>
              <a:ext uri="{FF2B5EF4-FFF2-40B4-BE49-F238E27FC236}">
                <a16:creationId xmlns:a16="http://schemas.microsoft.com/office/drawing/2014/main" id="{2F2A31C7-F292-4798-A217-115A4C0D4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5319713"/>
            <a:ext cx="3568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To lift the load, an upwards force is applied.</a:t>
            </a:r>
          </a:p>
        </p:txBody>
      </p:sp>
      <p:sp>
        <p:nvSpPr>
          <p:cNvPr id="8" name="Text Box 61">
            <a:extLst>
              <a:ext uri="{FF2B5EF4-FFF2-40B4-BE49-F238E27FC236}">
                <a16:creationId xmlns:a16="http://schemas.microsoft.com/office/drawing/2014/main" id="{C0A60826-882C-4642-A721-6553215A8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2170113"/>
            <a:ext cx="8194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Another example of a mechanical system that uses </a:t>
            </a:r>
            <a:br>
              <a:rPr lang="en-GB" altLang="en-US"/>
            </a:br>
            <a:r>
              <a:rPr lang="en-GB" altLang="en-US"/>
              <a:t>a lever is a wheelbarrow.</a:t>
            </a:r>
          </a:p>
        </p:txBody>
      </p:sp>
      <p:pic>
        <p:nvPicPr>
          <p:cNvPr id="9" name="Picture 8" descr="moments_wheelbarrow.png">
            <a:extLst>
              <a:ext uri="{FF2B5EF4-FFF2-40B4-BE49-F238E27FC236}">
                <a16:creationId xmlns:a16="http://schemas.microsoft.com/office/drawing/2014/main" id="{1F9CD084-5CC3-495E-B7B6-BCC26F5A9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3544888"/>
            <a:ext cx="3371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2B6C4C-E50F-4F41-B3DF-C37B456DC814}"/>
              </a:ext>
            </a:extLst>
          </p:cNvPr>
          <p:cNvCxnSpPr>
            <a:cxnSpLocks noChangeShapeType="1"/>
            <a:endCxn id="13" idx="2"/>
          </p:cNvCxnSpPr>
          <p:nvPr/>
        </p:nvCxnSpPr>
        <p:spPr bwMode="auto">
          <a:xfrm flipH="1" flipV="1">
            <a:off x="4024313" y="4865688"/>
            <a:ext cx="1387475" cy="439737"/>
          </a:xfrm>
          <a:prstGeom prst="line">
            <a:avLst/>
          </a:prstGeom>
          <a:noFill/>
          <a:ln w="28575" algn="ctr">
            <a:solidFill>
              <a:srgbClr val="286D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F458E0C-7609-4954-A0E1-01E392DA9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5" y="4403725"/>
            <a:ext cx="1350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fulcrum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3873BD-96DB-43FD-8DDF-609EADA64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763" y="3421063"/>
            <a:ext cx="132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/>
              <a:t>load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363E37-4486-4E76-B894-5D248FF5FA1A}"/>
              </a:ext>
            </a:extLst>
          </p:cNvPr>
          <p:cNvCxnSpPr>
            <a:cxnSpLocks noChangeShapeType="1"/>
            <a:stCxn id="15" idx="2"/>
          </p:cNvCxnSpPr>
          <p:nvPr/>
        </p:nvCxnSpPr>
        <p:spPr bwMode="auto">
          <a:xfrm>
            <a:off x="5491163" y="3883025"/>
            <a:ext cx="187325" cy="922338"/>
          </a:xfrm>
          <a:prstGeom prst="line">
            <a:avLst/>
          </a:prstGeom>
          <a:noFill/>
          <a:ln w="28575" algn="ctr">
            <a:solidFill>
              <a:srgbClr val="286D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6565">
            <a:extLst>
              <a:ext uri="{FF2B5EF4-FFF2-40B4-BE49-F238E27FC236}">
                <a16:creationId xmlns:a16="http://schemas.microsoft.com/office/drawing/2014/main" id="{2F37C9BF-120F-4B4A-93A8-E0D51975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3190875"/>
            <a:ext cx="33845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On a wheelbarrow, the </a:t>
            </a:r>
            <a:r>
              <a:rPr lang="en-GB" altLang="en-US" dirty="0" err="1"/>
              <a:t>center</a:t>
            </a:r>
            <a:r>
              <a:rPr lang="en-GB" altLang="en-US" dirty="0"/>
              <a:t> of the wheel is the </a:t>
            </a:r>
            <a:r>
              <a:rPr lang="en-GB" altLang="en-US" b="1" dirty="0"/>
              <a:t>fulcrum</a:t>
            </a:r>
            <a:r>
              <a:rPr lang="en-GB" altLang="en-US" dirty="0"/>
              <a:t>. The object to be lifted </a:t>
            </a:r>
            <a:br>
              <a:rPr lang="en-GB" altLang="en-US" dirty="0"/>
            </a:br>
            <a:r>
              <a:rPr lang="en-GB" altLang="en-US" dirty="0"/>
              <a:t>is called the </a:t>
            </a:r>
            <a:r>
              <a:rPr lang="en-GB" altLang="en-US" b="1" dirty="0"/>
              <a:t>load</a:t>
            </a:r>
            <a:r>
              <a:rPr lang="en-GB" altLang="en-US" dirty="0"/>
              <a:t>.</a:t>
            </a:r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7A6AE099-7681-4358-B27A-FF661B20A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650" y="2957513"/>
            <a:ext cx="203200" cy="631825"/>
          </a:xfrm>
          <a:prstGeom prst="upArrow">
            <a:avLst>
              <a:gd name="adj1" fmla="val 50000"/>
              <a:gd name="adj2" fmla="val 49966"/>
            </a:avLst>
          </a:prstGeom>
          <a:solidFill>
            <a:srgbClr val="286DA6"/>
          </a:solidFill>
          <a:ln w="9525" algn="ctr">
            <a:solidFill>
              <a:srgbClr val="286DA6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1B806180-6078-4064-BDEE-AA2CD7C0B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3132138"/>
            <a:ext cx="203200" cy="631825"/>
          </a:xfrm>
          <a:prstGeom prst="upArrow">
            <a:avLst>
              <a:gd name="adj1" fmla="val 50000"/>
              <a:gd name="adj2" fmla="val 49966"/>
            </a:avLst>
          </a:prstGeom>
          <a:solidFill>
            <a:srgbClr val="286DA6"/>
          </a:solidFill>
          <a:ln w="9525" algn="ctr">
            <a:solidFill>
              <a:srgbClr val="286DA6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1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494EAB-8E09-48C7-BF32-0C01CEBB7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5" grpId="0"/>
      <p:bldP spid="20" grpId="0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00000"/>
            </a:pPr>
            <a:r>
              <a:rPr lang="en-GB" sz="1600" dirty="0"/>
              <a:t>Developing and Using Models</a:t>
            </a:r>
          </a:p>
          <a:p>
            <a:pPr>
              <a:buSzPct val="100000"/>
            </a:pPr>
            <a:r>
              <a:rPr lang="en-GB" sz="1600" dirty="0"/>
              <a:t>Planning and Carrying Out Investigations</a:t>
            </a:r>
          </a:p>
          <a:p>
            <a:pPr>
              <a:buSzPct val="100000"/>
            </a:pPr>
            <a:r>
              <a:rPr lang="en-GB" sz="1600" dirty="0"/>
              <a:t>Using Mathematics and Computational Thinking</a:t>
            </a:r>
          </a:p>
          <a:p>
            <a:pPr>
              <a:buSzPct val="100000"/>
            </a:pPr>
            <a:r>
              <a:rPr lang="en-GB" sz="1600" dirty="0"/>
              <a:t>Constructing Explanations and Designing 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3. Scale, Proportion, and Quantity</a:t>
            </a:r>
          </a:p>
          <a:p>
            <a:r>
              <a:rPr lang="en-GB" sz="1600" dirty="0"/>
              <a:t>6. Structure and Function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>
            <a:extLst>
              <a:ext uri="{FF2B5EF4-FFF2-40B4-BE49-F238E27FC236}">
                <a16:creationId xmlns:a16="http://schemas.microsoft.com/office/drawing/2014/main" id="{F8088DA6-513A-4A17-8AD8-B578A47AD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Gears</a:t>
            </a:r>
          </a:p>
        </p:txBody>
      </p:sp>
      <p:sp>
        <p:nvSpPr>
          <p:cNvPr id="34819" name="Text Box 62">
            <a:extLst>
              <a:ext uri="{FF2B5EF4-FFF2-40B4-BE49-F238E27FC236}">
                <a16:creationId xmlns:a16="http://schemas.microsoft.com/office/drawing/2014/main" id="{13D6E08C-604E-4EE4-B78C-1C4C927BF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800100"/>
            <a:ext cx="8434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286DA6"/>
                </a:solidFill>
              </a:rPr>
              <a:t>Gears</a:t>
            </a:r>
            <a:r>
              <a:rPr lang="en-GB" altLang="en-US">
                <a:solidFill>
                  <a:srgbClr val="010066"/>
                </a:solidFill>
              </a:rPr>
              <a:t>, like levers, are also used to transmit the rotational effects of forces</a:t>
            </a:r>
            <a:r>
              <a:rPr lang="en-GB" altLang="en-US"/>
              <a:t>.</a:t>
            </a:r>
          </a:p>
        </p:txBody>
      </p:sp>
      <p:sp>
        <p:nvSpPr>
          <p:cNvPr id="6" name="Text Box 61">
            <a:extLst>
              <a:ext uri="{FF2B5EF4-FFF2-40B4-BE49-F238E27FC236}">
                <a16:creationId xmlns:a16="http://schemas.microsoft.com/office/drawing/2014/main" id="{942BDEE5-21D7-4C5E-BA04-A1D6F6FA3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778000"/>
            <a:ext cx="3586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Gears can be used to: </a:t>
            </a:r>
            <a:endParaRPr lang="en-GB" altLang="en-US"/>
          </a:p>
        </p:txBody>
      </p:sp>
      <p:sp>
        <p:nvSpPr>
          <p:cNvPr id="7" name="TextBox 63">
            <a:extLst>
              <a:ext uri="{FF2B5EF4-FFF2-40B4-BE49-F238E27FC236}">
                <a16:creationId xmlns:a16="http://schemas.microsoft.com/office/drawing/2014/main" id="{80B76C5D-4E0D-4B41-8B06-E4C57071D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5322888"/>
            <a:ext cx="3111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/>
              <a:t>change the </a:t>
            </a:r>
            <a:r>
              <a:rPr lang="en-GB" altLang="en-US" b="1"/>
              <a:t>direction</a:t>
            </a:r>
            <a:r>
              <a:rPr lang="en-GB" altLang="en-US"/>
              <a:t> of rotation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619CD5-BBEA-4D7E-B7D4-ACD2B86AD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5322888"/>
            <a:ext cx="3409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>
                <a:sym typeface="Wingdings" panose="05000000000000000000" pitchFamily="2" charset="2"/>
              </a:rPr>
              <a:t>c</a:t>
            </a:r>
            <a:r>
              <a:rPr lang="en-GB" altLang="en-US" b="1"/>
              <a:t>onvert </a:t>
            </a:r>
            <a:r>
              <a:rPr lang="en-GB" altLang="en-US"/>
              <a:t>from rotational to linear motion</a:t>
            </a:r>
            <a:r>
              <a:rPr lang="en-GB" altLang="en-US">
                <a:solidFill>
                  <a:schemeClr val="bg1"/>
                </a:solidFill>
                <a:sym typeface="Wingdings" panose="05000000000000000000" pitchFamily="2" charset="2"/>
              </a:rPr>
              <a:t></a:t>
            </a:r>
            <a:endParaRPr lang="en-GB" altLang="en-US"/>
          </a:p>
        </p:txBody>
      </p:sp>
      <p:pic>
        <p:nvPicPr>
          <p:cNvPr id="20" name="Picture 19" descr="moments_bevel_gear.png">
            <a:extLst>
              <a:ext uri="{FF2B5EF4-FFF2-40B4-BE49-F238E27FC236}">
                <a16:creationId xmlns:a16="http://schemas.microsoft.com/office/drawing/2014/main" id="{34AE65B3-9511-48B7-A8B7-0A7AC02FC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454275"/>
            <a:ext cx="2959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moments_rack_and_piston_gear.png">
            <a:extLst>
              <a:ext uri="{FF2B5EF4-FFF2-40B4-BE49-F238E27FC236}">
                <a16:creationId xmlns:a16="http://schemas.microsoft.com/office/drawing/2014/main" id="{8C069FD9-3972-419D-8365-CC0EC03AB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849438"/>
            <a:ext cx="2303463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442F77D-4C18-4669-9CEC-15F56D674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notes_icon">
            <a:extLst>
              <a:ext uri="{FF2B5EF4-FFF2-40B4-BE49-F238E27FC236}">
                <a16:creationId xmlns:a16="http://schemas.microsoft.com/office/drawing/2014/main" id="{7AD85314-841B-43C2-AC66-E34E1DBF3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3">
            <a:extLst>
              <a:ext uri="{FF2B5EF4-FFF2-40B4-BE49-F238E27FC236}">
                <a16:creationId xmlns:a16="http://schemas.microsoft.com/office/drawing/2014/main" id="{6EC7C942-48D4-4292-A766-FC54F0D26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How do bicycle gears work?</a:t>
            </a:r>
          </a:p>
        </p:txBody>
      </p:sp>
      <p:pic>
        <p:nvPicPr>
          <p:cNvPr id="6" name="Picture 6" descr="flash_icon">
            <a:extLst>
              <a:ext uri="{FF2B5EF4-FFF2-40B4-BE49-F238E27FC236}">
                <a16:creationId xmlns:a16="http://schemas.microsoft.com/office/drawing/2014/main" id="{184DF71A-871B-4CC5-9D1D-958584A57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E6E77CA9-DE71-4E02-9F80-6002E62F5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9570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4130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DA8D4DE2-1E74-40AF-9A35-ED47DA04BDE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ide 3 - 2.jpg">
            <a:extLst>
              <a:ext uri="{FF2B5EF4-FFF2-40B4-BE49-F238E27FC236}">
                <a16:creationId xmlns:a16="http://schemas.microsoft.com/office/drawing/2014/main" id="{ADB54BFC-5495-4F6F-AE06-1C717C6A9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305050"/>
            <a:ext cx="306705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slide 3.jpg">
            <a:extLst>
              <a:ext uri="{FF2B5EF4-FFF2-40B4-BE49-F238E27FC236}">
                <a16:creationId xmlns:a16="http://schemas.microsoft.com/office/drawing/2014/main" id="{53709813-D983-438D-9EB4-57A3167DB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43150"/>
            <a:ext cx="313372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le 1">
            <a:extLst>
              <a:ext uri="{FF2B5EF4-FFF2-40B4-BE49-F238E27FC236}">
                <a16:creationId xmlns:a16="http://schemas.microsoft.com/office/drawing/2014/main" id="{34DE1B94-D8CE-4BAF-9804-ADF124C4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Rotational forces</a:t>
            </a:r>
          </a:p>
        </p:txBody>
      </p:sp>
      <p:sp>
        <p:nvSpPr>
          <p:cNvPr id="17414" name="Text Box 5">
            <a:extLst>
              <a:ext uri="{FF2B5EF4-FFF2-40B4-BE49-F238E27FC236}">
                <a16:creationId xmlns:a16="http://schemas.microsoft.com/office/drawing/2014/main" id="{517094BD-ECBC-4824-BF21-E5BC6F39E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1899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10066"/>
                </a:solidFill>
              </a:rPr>
              <a:t>A force, or a system of forces, can be used to make objects </a:t>
            </a:r>
            <a:r>
              <a:rPr lang="en-GB" altLang="en-US" b="1">
                <a:solidFill>
                  <a:srgbClr val="286DA6"/>
                </a:solidFill>
              </a:rPr>
              <a:t>rotate </a:t>
            </a:r>
            <a:r>
              <a:rPr lang="en-GB" altLang="en-US">
                <a:solidFill>
                  <a:srgbClr val="010066"/>
                </a:solidFill>
              </a:rPr>
              <a:t>around a </a:t>
            </a:r>
            <a:r>
              <a:rPr lang="en-GB" altLang="en-US" b="1">
                <a:solidFill>
                  <a:srgbClr val="286DA6"/>
                </a:solidFill>
              </a:rPr>
              <a:t>pivot</a:t>
            </a:r>
            <a:r>
              <a:rPr lang="en-GB" altLang="en-US">
                <a:solidFill>
                  <a:srgbClr val="010066"/>
                </a:solidFill>
              </a:rPr>
              <a:t>.  </a:t>
            </a:r>
          </a:p>
        </p:txBody>
      </p:sp>
      <p:sp>
        <p:nvSpPr>
          <p:cNvPr id="17415" name="Text Box 5">
            <a:extLst>
              <a:ext uri="{FF2B5EF4-FFF2-40B4-BE49-F238E27FC236}">
                <a16:creationId xmlns:a16="http://schemas.microsoft.com/office/drawing/2014/main" id="{322E7C2A-C081-42D7-877B-282718833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806575"/>
            <a:ext cx="818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10066"/>
                </a:solidFill>
              </a:rPr>
              <a:t>For example: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C5BBB1-99AE-4005-B3CC-D184265AE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8" y="4953000"/>
            <a:ext cx="3068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dirty="0"/>
              <a:t>Applying a clockwise force to the wrench </a:t>
            </a:r>
            <a:r>
              <a:rPr lang="en-GB" altLang="en-US" dirty="0">
                <a:sym typeface="Wingdings" panose="05000000000000000000" pitchFamily="2" charset="2"/>
              </a:rPr>
              <a:t>tightens</a:t>
            </a:r>
            <a:r>
              <a:rPr lang="en-GB" altLang="en-US" dirty="0"/>
              <a:t> the bolt.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02AF7B-482E-44B3-9E49-DAE252C00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4953000"/>
            <a:ext cx="3084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>
                <a:sym typeface="Wingdings" panose="05000000000000000000" pitchFamily="2" charset="2"/>
              </a:rPr>
              <a:t>Wheelchair athletes spin their wheels by</a:t>
            </a:r>
            <a:r>
              <a:rPr lang="en-GB" altLang="en-US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GB" altLang="en-US">
                <a:sym typeface="Wingdings" panose="05000000000000000000" pitchFamily="2" charset="2"/>
              </a:rPr>
              <a:t>pushing downwards. </a:t>
            </a:r>
            <a:endParaRPr lang="en-GB" alt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818C7328-A696-4996-9450-2DF8837EE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0" y="4129088"/>
            <a:ext cx="395288" cy="869950"/>
          </a:xfrm>
          <a:prstGeom prst="downArrow">
            <a:avLst>
              <a:gd name="adj1" fmla="val 50000"/>
              <a:gd name="adj2" fmla="val 50017"/>
            </a:avLst>
          </a:prstGeom>
          <a:solidFill>
            <a:srgbClr val="286D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13" name="Picture 12" descr="down arrow.png">
            <a:extLst>
              <a:ext uri="{FF2B5EF4-FFF2-40B4-BE49-F238E27FC236}">
                <a16:creationId xmlns:a16="http://schemas.microsoft.com/office/drawing/2014/main" id="{E1E1BC3F-A8BB-4557-9C95-3395D504DF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4016375"/>
            <a:ext cx="530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0B1664-C6AC-4051-8D79-C713C26CE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notes_icon">
            <a:extLst>
              <a:ext uri="{FF2B5EF4-FFF2-40B4-BE49-F238E27FC236}">
                <a16:creationId xmlns:a16="http://schemas.microsoft.com/office/drawing/2014/main" id="{48A09491-FF20-4C21-97E2-E27AD9623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>
            <a:extLst>
              <a:ext uri="{FF2B5EF4-FFF2-40B4-BE49-F238E27FC236}">
                <a16:creationId xmlns:a16="http://schemas.microsoft.com/office/drawing/2014/main" id="{4859D28A-30CA-4A6E-944F-EFE5961064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a moment?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E582E586-D663-4FA3-A336-048C7E54C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79463"/>
            <a:ext cx="81740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When a force applied to an object makes it rotate around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a pivot, the turning effect is called a </a:t>
            </a:r>
            <a:r>
              <a:rPr lang="en-GB" altLang="en-US" b="1" dirty="0">
                <a:solidFill>
                  <a:srgbClr val="286DA6"/>
                </a:solidFill>
              </a:rPr>
              <a:t>moment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98661" name="Text Box 5">
            <a:extLst>
              <a:ext uri="{FF2B5EF4-FFF2-40B4-BE49-F238E27FC236}">
                <a16:creationId xmlns:a16="http://schemas.microsoft.com/office/drawing/2014/main" id="{E46F69D2-4894-4023-BAB7-181B89C04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670050"/>
            <a:ext cx="817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10066"/>
                </a:solidFill>
              </a:rPr>
              <a:t>The size of the moment depends on two factors. </a:t>
            </a:r>
          </a:p>
        </p:txBody>
      </p:sp>
      <p:sp>
        <p:nvSpPr>
          <p:cNvPr id="198662" name="Text Box 6">
            <a:extLst>
              <a:ext uri="{FF2B5EF4-FFF2-40B4-BE49-F238E27FC236}">
                <a16:creationId xmlns:a16="http://schemas.microsoft.com/office/drawing/2014/main" id="{069DB601-EC42-45D3-B429-B109E442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2171700"/>
            <a:ext cx="8189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23850" indent="-3048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286DA6"/>
              </a:buClr>
              <a:buFont typeface="Wingdings" panose="05000000000000000000" pitchFamily="2" charset="2"/>
              <a:buChar char=""/>
            </a:pPr>
            <a:r>
              <a:rPr lang="en-GB" altLang="en-US">
                <a:solidFill>
                  <a:srgbClr val="010066"/>
                </a:solidFill>
              </a:rPr>
              <a:t>The bigger the </a:t>
            </a:r>
            <a:r>
              <a:rPr lang="en-GB" altLang="en-US" b="1">
                <a:solidFill>
                  <a:srgbClr val="010066"/>
                </a:solidFill>
              </a:rPr>
              <a:t>force</a:t>
            </a:r>
            <a:r>
              <a:rPr lang="en-GB" altLang="en-US">
                <a:solidFill>
                  <a:srgbClr val="010066"/>
                </a:solidFill>
              </a:rPr>
              <a:t>, the larger the turning effect.</a:t>
            </a:r>
          </a:p>
        </p:txBody>
      </p:sp>
      <p:sp>
        <p:nvSpPr>
          <p:cNvPr id="198663" name="Text Box 7">
            <a:extLst>
              <a:ext uri="{FF2B5EF4-FFF2-40B4-BE49-F238E27FC236}">
                <a16:creationId xmlns:a16="http://schemas.microsoft.com/office/drawing/2014/main" id="{6D3F5378-CB71-4AB7-A574-EFF8EB106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2671763"/>
            <a:ext cx="81899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23850" indent="-3048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The greater the</a:t>
            </a:r>
            <a:r>
              <a:rPr lang="en-GB" altLang="en-US" b="1">
                <a:solidFill>
                  <a:srgbClr val="010066"/>
                </a:solidFill>
              </a:rPr>
              <a:t> distance</a:t>
            </a:r>
            <a:r>
              <a:rPr lang="en-GB" altLang="en-US">
                <a:solidFill>
                  <a:srgbClr val="010066"/>
                </a:solidFill>
              </a:rPr>
              <a:t> from the pivot to the point where the force is applied, the larger the turning effect.</a:t>
            </a:r>
          </a:p>
        </p:txBody>
      </p:sp>
      <p:pic>
        <p:nvPicPr>
          <p:cNvPr id="232459" name="Picture 11" descr="mech_beefy_door">
            <a:extLst>
              <a:ext uri="{FF2B5EF4-FFF2-40B4-BE49-F238E27FC236}">
                <a16:creationId xmlns:a16="http://schemas.microsoft.com/office/drawing/2014/main" id="{8C119711-2DA7-4FAA-8427-781D0A8E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3519488"/>
            <a:ext cx="231933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60" name="Picture 12" descr="mech_weedy_door">
            <a:extLst>
              <a:ext uri="{FF2B5EF4-FFF2-40B4-BE49-F238E27FC236}">
                <a16:creationId xmlns:a16="http://schemas.microsoft.com/office/drawing/2014/main" id="{25B06AFD-C36C-4719-917E-B966E6E45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567113"/>
            <a:ext cx="1893888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99A0CE-DE32-4A23-8216-28BBFEF84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5649913"/>
            <a:ext cx="8486775" cy="460375"/>
          </a:xfrm>
          <a:prstGeom prst="rect">
            <a:avLst/>
          </a:prstGeom>
          <a:solidFill>
            <a:srgbClr val="BF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Why does the door open more easily for the second person?</a:t>
            </a:r>
          </a:p>
        </p:txBody>
      </p:sp>
      <p:pic>
        <p:nvPicPr>
          <p:cNvPr id="12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8C057AB-1E74-4E86-A0B1-7EC032E8A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notes_icon">
            <a:extLst>
              <a:ext uri="{FF2B5EF4-FFF2-40B4-BE49-F238E27FC236}">
                <a16:creationId xmlns:a16="http://schemas.microsoft.com/office/drawing/2014/main" id="{551B6CD7-CE84-4196-9658-73E041423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7F9DD408-0AA2-4283-9FF3-3A41D7AC1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/>
      <p:bldP spid="198662" grpId="0"/>
      <p:bldP spid="198663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F11E7AAD-AD63-404A-BBCD-75128B362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Understanding moments</a:t>
            </a:r>
          </a:p>
        </p:txBody>
      </p:sp>
      <p:pic>
        <p:nvPicPr>
          <p:cNvPr id="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3631380-6653-4A64-B2DC-9359B6A58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A0CE93E3-52C8-4017-9B3A-DA702B8D1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otes_icon">
            <a:extLst>
              <a:ext uri="{FF2B5EF4-FFF2-40B4-BE49-F238E27FC236}">
                <a16:creationId xmlns:a16="http://schemas.microsoft.com/office/drawing/2014/main" id="{339A55AC-A454-47BB-8984-15437496E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4144EC-460D-4A11-B458-86F6294BE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310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60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1640B73D-F82F-4E67-AA81-176563ED2E8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0">
            <a:extLst>
              <a:ext uri="{FF2B5EF4-FFF2-40B4-BE49-F238E27FC236}">
                <a16:creationId xmlns:a16="http://schemas.microsoft.com/office/drawing/2014/main" id="{89581E78-FD2F-43B7-A4BD-40F0D4935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2638"/>
            <a:ext cx="858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10066"/>
                </a:solidFill>
              </a:rPr>
              <a:t>The size of a moment can be calculated using the equation:</a:t>
            </a:r>
          </a:p>
        </p:txBody>
      </p:sp>
      <p:sp>
        <p:nvSpPr>
          <p:cNvPr id="271364" name="Text Box 4">
            <a:extLst>
              <a:ext uri="{FF2B5EF4-FFF2-40B4-BE49-F238E27FC236}">
                <a16:creationId xmlns:a16="http://schemas.microsoft.com/office/drawing/2014/main" id="{4AF2F4CA-9D21-4617-9D60-D0D818135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4941888"/>
            <a:ext cx="8086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Distance (d) is the </a:t>
            </a:r>
            <a:r>
              <a:rPr lang="en-GB" altLang="en-US" b="1" dirty="0"/>
              <a:t>perpendicular</a:t>
            </a:r>
            <a:r>
              <a:rPr lang="en-GB" altLang="en-US" dirty="0"/>
              <a:t> distance from the</a:t>
            </a:r>
            <a:r>
              <a:rPr lang="en-GB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br>
              <a:rPr lang="en-GB" altLang="en-US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GB" altLang="en-US" dirty="0"/>
              <a:t>pivot to the line of action of the force. It is measured </a:t>
            </a:r>
            <a:br>
              <a:rPr lang="en-GB" altLang="en-US" dirty="0"/>
            </a:br>
            <a:r>
              <a:rPr lang="en-GB" altLang="en-US" dirty="0"/>
              <a:t>in </a:t>
            </a:r>
            <a:r>
              <a:rPr lang="en-GB" altLang="en-US" b="1" dirty="0">
                <a:solidFill>
                  <a:srgbClr val="286DA6"/>
                </a:solidFill>
              </a:rPr>
              <a:t>meters</a:t>
            </a:r>
            <a:r>
              <a:rPr lang="en-GB" altLang="en-US" dirty="0">
                <a:solidFill>
                  <a:srgbClr val="286DA6"/>
                </a:solidFill>
              </a:rPr>
              <a:t> </a:t>
            </a:r>
            <a:r>
              <a:rPr lang="en-GB" altLang="en-US" b="1" dirty="0">
                <a:solidFill>
                  <a:srgbClr val="286DA6"/>
                </a:solidFill>
              </a:rPr>
              <a:t>(m)</a:t>
            </a:r>
            <a:r>
              <a:rPr lang="en-GB" altLang="en-US" dirty="0"/>
              <a:t>.</a:t>
            </a:r>
          </a:p>
        </p:txBody>
      </p:sp>
      <p:sp>
        <p:nvSpPr>
          <p:cNvPr id="271365" name="Rectangle 5">
            <a:extLst>
              <a:ext uri="{FF2B5EF4-FFF2-40B4-BE49-F238E27FC236}">
                <a16:creationId xmlns:a16="http://schemas.microsoft.com/office/drawing/2014/main" id="{F590AF3A-78E6-49E6-A81F-173E92DBF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4310063"/>
            <a:ext cx="6407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Force (F) is measured in </a:t>
            </a:r>
            <a:r>
              <a:rPr lang="en-GB" altLang="en-US" b="1" dirty="0">
                <a:solidFill>
                  <a:srgbClr val="286DA6"/>
                </a:solidFill>
              </a:rPr>
              <a:t>newtons</a:t>
            </a:r>
            <a:r>
              <a:rPr lang="en-GB" altLang="en-US" dirty="0">
                <a:solidFill>
                  <a:srgbClr val="286DA6"/>
                </a:solidFill>
              </a:rPr>
              <a:t> </a:t>
            </a:r>
            <a:r>
              <a:rPr lang="en-GB" altLang="en-US" b="1" dirty="0">
                <a:solidFill>
                  <a:srgbClr val="286DA6"/>
                </a:solidFill>
              </a:rPr>
              <a:t>(N)</a:t>
            </a:r>
            <a:r>
              <a:rPr lang="en-GB" altLang="en-US" dirty="0"/>
              <a:t>.</a:t>
            </a:r>
          </a:p>
        </p:txBody>
      </p:sp>
      <p:sp>
        <p:nvSpPr>
          <p:cNvPr id="271366" name="Rectangle 6">
            <a:extLst>
              <a:ext uri="{FF2B5EF4-FFF2-40B4-BE49-F238E27FC236}">
                <a16:creationId xmlns:a16="http://schemas.microsoft.com/office/drawing/2014/main" id="{4022FB38-AA5D-4836-A490-83D1ABA4E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3306763"/>
            <a:ext cx="8801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The moment of a force (M) is measured in </a:t>
            </a:r>
            <a:br>
              <a:rPr lang="en-GB" altLang="en-US" dirty="0"/>
            </a:br>
            <a:r>
              <a:rPr lang="en-GB" altLang="en-US" b="1" dirty="0">
                <a:solidFill>
                  <a:srgbClr val="286DA6"/>
                </a:solidFill>
              </a:rPr>
              <a:t>newton meters</a:t>
            </a:r>
            <a:r>
              <a:rPr lang="en-GB" altLang="en-US" dirty="0">
                <a:solidFill>
                  <a:srgbClr val="286DA6"/>
                </a:solidFill>
              </a:rPr>
              <a:t> </a:t>
            </a:r>
            <a:r>
              <a:rPr lang="en-GB" altLang="en-US" b="1" dirty="0">
                <a:solidFill>
                  <a:srgbClr val="286DA6"/>
                </a:solidFill>
              </a:rPr>
              <a:t>(</a:t>
            </a:r>
            <a:r>
              <a:rPr lang="en-GB" altLang="en-US" b="1" dirty="0">
                <a:solidFill>
                  <a:srgbClr val="286DA6"/>
                </a:solidFill>
                <a:sym typeface="Symbol" panose="05050102010706020507" pitchFamily="18" charset="2"/>
              </a:rPr>
              <a:t>Nm</a:t>
            </a:r>
            <a:r>
              <a:rPr lang="en-GB" altLang="en-US" b="1" dirty="0">
                <a:solidFill>
                  <a:srgbClr val="286DA6"/>
                </a:solidFill>
              </a:rPr>
              <a:t>)</a:t>
            </a:r>
            <a:r>
              <a:rPr lang="en-GB" altLang="en-US" dirty="0"/>
              <a:t>.</a:t>
            </a:r>
          </a:p>
        </p:txBody>
      </p:sp>
      <p:sp>
        <p:nvSpPr>
          <p:cNvPr id="24590" name="AutoShape 10">
            <a:extLst>
              <a:ext uri="{FF2B5EF4-FFF2-40B4-BE49-F238E27FC236}">
                <a16:creationId xmlns:a16="http://schemas.microsoft.com/office/drawing/2014/main" id="{1BF33980-8D33-4479-A836-7B0442326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1509713"/>
            <a:ext cx="5689600" cy="592137"/>
          </a:xfrm>
          <a:prstGeom prst="rect">
            <a:avLst/>
          </a:prstGeom>
          <a:solidFill>
            <a:srgbClr val="286DA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GB" altLang="en-US">
              <a:solidFill>
                <a:srgbClr val="010066"/>
              </a:solidFill>
            </a:endParaRPr>
          </a:p>
        </p:txBody>
      </p:sp>
      <p:sp>
        <p:nvSpPr>
          <p:cNvPr id="220170" name="Text Box 11">
            <a:extLst>
              <a:ext uri="{FF2B5EF4-FFF2-40B4-BE49-F238E27FC236}">
                <a16:creationId xmlns:a16="http://schemas.microsoft.com/office/drawing/2014/main" id="{138B56E4-C750-4D47-8D55-B67354F2E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8" y="1574800"/>
            <a:ext cx="6526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moment of a force =  force × distance</a:t>
            </a:r>
          </a:p>
        </p:txBody>
      </p:sp>
      <p:sp>
        <p:nvSpPr>
          <p:cNvPr id="20488" name="Rectangle 18">
            <a:extLst>
              <a:ext uri="{FF2B5EF4-FFF2-40B4-BE49-F238E27FC236}">
                <a16:creationId xmlns:a16="http://schemas.microsoft.com/office/drawing/2014/main" id="{C6F0C679-63C4-48BD-B02F-FFB47CEA9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Calculating moments</a:t>
            </a:r>
          </a:p>
        </p:txBody>
      </p:sp>
      <p:sp>
        <p:nvSpPr>
          <p:cNvPr id="24588" name="AutoShape 101">
            <a:extLst>
              <a:ext uri="{FF2B5EF4-FFF2-40B4-BE49-F238E27FC236}">
                <a16:creationId xmlns:a16="http://schemas.microsoft.com/office/drawing/2014/main" id="{50B9F847-217F-40F6-86D9-09E715C8A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569" y="2436813"/>
            <a:ext cx="1820862" cy="549275"/>
          </a:xfrm>
          <a:prstGeom prst="rect">
            <a:avLst/>
          </a:prstGeom>
          <a:solidFill>
            <a:srgbClr val="286DA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GB" altLang="en-US">
              <a:solidFill>
                <a:srgbClr val="010066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029E2D-AF7A-4F50-A06A-7827B1BAD541}"/>
              </a:ext>
            </a:extLst>
          </p:cNvPr>
          <p:cNvSpPr/>
          <p:nvPr/>
        </p:nvSpPr>
        <p:spPr bwMode="auto">
          <a:xfrm>
            <a:off x="3609975" y="2479675"/>
            <a:ext cx="19240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M  =  F × d</a:t>
            </a:r>
            <a:endParaRPr lang="en-GB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54365A-6CD3-4855-AE1D-26240E768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352001-9254-47C2-8B0D-E89DB6F5F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4" grpId="0"/>
      <p:bldP spid="271365" grpId="0"/>
      <p:bldP spid="271366" grpId="0"/>
      <p:bldP spid="24590" grpId="0" animBg="1"/>
      <p:bldP spid="220170" grpId="0"/>
      <p:bldP spid="24588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0">
            <a:extLst>
              <a:ext uri="{FF2B5EF4-FFF2-40B4-BE49-F238E27FC236}">
                <a16:creationId xmlns:a16="http://schemas.microsoft.com/office/drawing/2014/main" id="{712E1031-4FEB-4044-BCDF-AA53ABBC8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77875"/>
            <a:ext cx="3348038" cy="3046413"/>
          </a:xfrm>
          <a:prstGeom prst="rect">
            <a:avLst/>
          </a:prstGeom>
          <a:solidFill>
            <a:srgbClr val="BF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10066"/>
                </a:solidFill>
              </a:rPr>
              <a:t>A sleeping bat hangs from a branch. If the force of its weight is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 b="1">
                <a:solidFill>
                  <a:srgbClr val="010066"/>
                </a:solidFill>
              </a:rPr>
              <a:t>8</a:t>
            </a:r>
            <a:r>
              <a:rPr lang="en-GB" altLang="en-US" sz="1000" b="1">
                <a:solidFill>
                  <a:srgbClr val="010066"/>
                </a:solidFill>
              </a:rPr>
              <a:t> </a:t>
            </a:r>
            <a:r>
              <a:rPr lang="en-GB" altLang="en-US" b="1">
                <a:solidFill>
                  <a:srgbClr val="010066"/>
                </a:solidFill>
              </a:rPr>
              <a:t>N</a:t>
            </a:r>
            <a:r>
              <a:rPr lang="en-GB" altLang="en-US">
                <a:solidFill>
                  <a:srgbClr val="010066"/>
                </a:solidFill>
              </a:rPr>
              <a:t> downwards and its perpendicular distance from the tree trunk is </a:t>
            </a:r>
            <a:r>
              <a:rPr lang="en-GB" altLang="en-US" b="1">
                <a:solidFill>
                  <a:srgbClr val="010066"/>
                </a:solidFill>
              </a:rPr>
              <a:t>20</a:t>
            </a:r>
            <a:r>
              <a:rPr lang="en-GB" altLang="en-US" sz="1000" b="1">
                <a:solidFill>
                  <a:srgbClr val="010066"/>
                </a:solidFill>
              </a:rPr>
              <a:t> </a:t>
            </a:r>
            <a:r>
              <a:rPr lang="en-GB" altLang="en-US" b="1">
                <a:solidFill>
                  <a:srgbClr val="010066"/>
                </a:solidFill>
              </a:rPr>
              <a:t>cm</a:t>
            </a:r>
            <a:r>
              <a:rPr lang="en-GB" altLang="en-US">
                <a:solidFill>
                  <a:srgbClr val="010066"/>
                </a:solidFill>
              </a:rPr>
              <a:t>, what is the moment of the force?  </a:t>
            </a:r>
          </a:p>
        </p:txBody>
      </p:sp>
      <p:sp>
        <p:nvSpPr>
          <p:cNvPr id="271364" name="Text Box 4">
            <a:extLst>
              <a:ext uri="{FF2B5EF4-FFF2-40B4-BE49-F238E27FC236}">
                <a16:creationId xmlns:a16="http://schemas.microsoft.com/office/drawing/2014/main" id="{CE90746A-3795-41EF-9118-39CD96930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4962525"/>
            <a:ext cx="353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286DA6"/>
              </a:buClr>
            </a:pPr>
            <a:r>
              <a:rPr lang="en-GB" altLang="en-US"/>
              <a:t>moment</a:t>
            </a:r>
            <a:endParaRPr lang="en-GB" altLang="en-US">
              <a:solidFill>
                <a:srgbClr val="286DA6"/>
              </a:solidFill>
            </a:endParaRPr>
          </a:p>
        </p:txBody>
      </p:sp>
      <p:sp>
        <p:nvSpPr>
          <p:cNvPr id="220170" name="Text Box 11">
            <a:extLst>
              <a:ext uri="{FF2B5EF4-FFF2-40B4-BE49-F238E27FC236}">
                <a16:creationId xmlns:a16="http://schemas.microsoft.com/office/drawing/2014/main" id="{F074E177-97A0-4D42-B468-22440624D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4270375"/>
            <a:ext cx="2901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rgbClr val="010066"/>
                </a:solidFill>
              </a:rPr>
              <a:t>moment of a force</a:t>
            </a:r>
          </a:p>
        </p:txBody>
      </p:sp>
      <p:sp>
        <p:nvSpPr>
          <p:cNvPr id="21509" name="Rectangle 18">
            <a:extLst>
              <a:ext uri="{FF2B5EF4-FFF2-40B4-BE49-F238E27FC236}">
                <a16:creationId xmlns:a16="http://schemas.microsoft.com/office/drawing/2014/main" id="{26C09F7B-FF96-469E-8824-41D533C800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Calculating moments example (1)</a:t>
            </a:r>
          </a:p>
        </p:txBody>
      </p:sp>
      <p:sp>
        <p:nvSpPr>
          <p:cNvPr id="12" name="Text Box 422">
            <a:extLst>
              <a:ext uri="{FF2B5EF4-FFF2-40B4-BE49-F238E27FC236}">
                <a16:creationId xmlns:a16="http://schemas.microsoft.com/office/drawing/2014/main" id="{5806AA32-58FB-48C3-B95A-B07EE15C6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638" y="5659438"/>
            <a:ext cx="2187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286DA6"/>
              </a:buClr>
            </a:pPr>
            <a:r>
              <a:rPr lang="en-GB" altLang="en-US">
                <a:solidFill>
                  <a:srgbClr val="010066"/>
                </a:solidFill>
              </a:rPr>
              <a:t>=  </a:t>
            </a:r>
            <a:r>
              <a:rPr lang="en-GB" altLang="en-US" b="1">
                <a:solidFill>
                  <a:srgbClr val="286DA6"/>
                </a:solidFill>
              </a:rPr>
              <a:t>1.6 Nm </a:t>
            </a:r>
          </a:p>
        </p:txBody>
      </p:sp>
      <p:pic>
        <p:nvPicPr>
          <p:cNvPr id="21512" name="Picture 13" descr="Bird-Hunter_481650838_small.jpg">
            <a:extLst>
              <a:ext uri="{FF2B5EF4-FFF2-40B4-BE49-F238E27FC236}">
                <a16:creationId xmlns:a16="http://schemas.microsoft.com/office/drawing/2014/main" id="{045F79E0-D026-4356-AE41-3C9120DC1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784225"/>
            <a:ext cx="46355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500CC6-5AB1-41D6-AD8B-45F095053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4270375"/>
            <a:ext cx="2716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10066"/>
                </a:solidFill>
              </a:rPr>
              <a:t>=  force × distance</a:t>
            </a:r>
          </a:p>
        </p:txBody>
      </p:sp>
      <p:sp>
        <p:nvSpPr>
          <p:cNvPr id="11" name="Rectangle 1011">
            <a:extLst>
              <a:ext uri="{FF2B5EF4-FFF2-40B4-BE49-F238E27FC236}">
                <a16:creationId xmlns:a16="http://schemas.microsoft.com/office/drawing/2014/main" id="{D8FEA50C-3213-44F9-8E15-BC6E9560C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4965700"/>
            <a:ext cx="156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=  8 × 0.2 </a:t>
            </a:r>
          </a:p>
        </p:txBody>
      </p:sp>
      <p:pic>
        <p:nvPicPr>
          <p:cNvPr id="13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90A197-45B7-49E3-8BC9-BB5A31D45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C243A2-45DF-4448-84CE-B79FA470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4" grpId="0"/>
      <p:bldP spid="220170" grpId="0"/>
      <p:bldP spid="12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834">
            <a:extLst>
              <a:ext uri="{FF2B5EF4-FFF2-40B4-BE49-F238E27FC236}">
                <a16:creationId xmlns:a16="http://schemas.microsoft.com/office/drawing/2014/main" id="{26715FAD-2CB2-4E06-BE76-50F1631DC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Calculating moments example (2)</a:t>
            </a:r>
          </a:p>
        </p:txBody>
      </p:sp>
      <p:pic>
        <p:nvPicPr>
          <p:cNvPr id="22532" name="Picture 4" descr="moments_turbine_example.png">
            <a:extLst>
              <a:ext uri="{FF2B5EF4-FFF2-40B4-BE49-F238E27FC236}">
                <a16:creationId xmlns:a16="http://schemas.microsoft.com/office/drawing/2014/main" id="{51CDF2D9-001B-4BE2-8CC9-62CBBE648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2265363"/>
            <a:ext cx="2347912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30">
            <a:extLst>
              <a:ext uri="{FF2B5EF4-FFF2-40B4-BE49-F238E27FC236}">
                <a16:creationId xmlns:a16="http://schemas.microsoft.com/office/drawing/2014/main" id="{141412B1-49BE-4551-92C5-EA97EB3A6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77875"/>
            <a:ext cx="8189913" cy="1200150"/>
          </a:xfrm>
          <a:prstGeom prst="rect">
            <a:avLst/>
          </a:prstGeom>
          <a:solidFill>
            <a:srgbClr val="BF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10066"/>
                </a:solidFill>
              </a:rPr>
              <a:t>A wind turbine has blades that are </a:t>
            </a:r>
            <a:r>
              <a:rPr lang="en-GB" altLang="en-US" b="1">
                <a:solidFill>
                  <a:srgbClr val="010066"/>
                </a:solidFill>
              </a:rPr>
              <a:t>30</a:t>
            </a:r>
            <a:r>
              <a:rPr lang="en-GB" altLang="en-US" sz="1000" b="1">
                <a:solidFill>
                  <a:srgbClr val="010066"/>
                </a:solidFill>
              </a:rPr>
              <a:t> </a:t>
            </a:r>
            <a:r>
              <a:rPr lang="en-GB" altLang="en-US" b="1">
                <a:solidFill>
                  <a:srgbClr val="010066"/>
                </a:solidFill>
              </a:rPr>
              <a:t>m</a:t>
            </a:r>
            <a:r>
              <a:rPr lang="en-GB" altLang="en-US">
                <a:solidFill>
                  <a:srgbClr val="010066"/>
                </a:solidFill>
              </a:rPr>
              <a:t> long. The wind pushes against the tip of the top blade to create a moment of </a:t>
            </a:r>
            <a:r>
              <a:rPr lang="en-GB" altLang="en-US" b="1">
                <a:solidFill>
                  <a:srgbClr val="010066"/>
                </a:solidFill>
              </a:rPr>
              <a:t>150,000</a:t>
            </a:r>
            <a:r>
              <a:rPr lang="en-GB" altLang="en-US" sz="1000" b="1">
                <a:solidFill>
                  <a:srgbClr val="010066"/>
                </a:solidFill>
              </a:rPr>
              <a:t> </a:t>
            </a:r>
            <a:r>
              <a:rPr lang="en-GB" altLang="en-US" b="1">
                <a:solidFill>
                  <a:srgbClr val="010066"/>
                </a:solidFill>
              </a:rPr>
              <a:t>Nm</a:t>
            </a:r>
            <a:r>
              <a:rPr lang="en-GB" altLang="en-US">
                <a:solidFill>
                  <a:srgbClr val="010066"/>
                </a:solidFill>
              </a:rPr>
              <a:t>. What is the force of the wind?  </a:t>
            </a:r>
          </a:p>
        </p:txBody>
      </p:sp>
      <p:sp>
        <p:nvSpPr>
          <p:cNvPr id="8" name="Text Box 42222">
            <a:extLst>
              <a:ext uri="{FF2B5EF4-FFF2-40B4-BE49-F238E27FC236}">
                <a16:creationId xmlns:a16="http://schemas.microsoft.com/office/drawing/2014/main" id="{2EAB1D1E-F493-4444-98E5-16B24B969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313113"/>
            <a:ext cx="1427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286DA6"/>
              </a:buClr>
            </a:pPr>
            <a:r>
              <a:rPr lang="en-GB" altLang="en-US"/>
              <a:t>force</a:t>
            </a:r>
            <a:endParaRPr lang="en-GB" altLang="en-US">
              <a:solidFill>
                <a:srgbClr val="286DA6"/>
              </a:solidFill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BA669D68-9EC5-411B-B061-73B97CCA3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327275"/>
            <a:ext cx="2820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>
                <a:solidFill>
                  <a:srgbClr val="010066"/>
                </a:solidFill>
              </a:rPr>
              <a:t>moment of a force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24E4C-E2D8-45F5-AC8A-070BCDE39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588" y="3086100"/>
            <a:ext cx="1296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286DA6"/>
              </a:buClr>
            </a:pPr>
            <a:r>
              <a:rPr lang="en-GB" altLang="en-US"/>
              <a:t>moment</a:t>
            </a:r>
            <a:endParaRPr lang="en-GB" altLang="en-US">
              <a:solidFill>
                <a:srgbClr val="286DA6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D56DD7-A9F6-4C37-A5AA-88575B1FC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3530600"/>
            <a:ext cx="1331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286DA6"/>
              </a:buClr>
            </a:pPr>
            <a:r>
              <a:rPr lang="en-GB" altLang="en-US"/>
              <a:t>distance</a:t>
            </a:r>
            <a:endParaRPr lang="en-GB" altLang="en-US">
              <a:solidFill>
                <a:srgbClr val="286DA6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20CC86-EDDF-41F0-A80C-0A771ABE29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98863" y="3543300"/>
            <a:ext cx="1468437" cy="0"/>
          </a:xfrm>
          <a:prstGeom prst="line">
            <a:avLst/>
          </a:prstGeom>
          <a:noFill/>
          <a:ln w="28575" algn="ctr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6931B2E-BFA0-44C2-BD4C-7FD6E4DAD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0" y="4346575"/>
            <a:ext cx="1298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286DA6"/>
              </a:buClr>
            </a:pPr>
            <a:r>
              <a:rPr lang="en-GB" altLang="en-US"/>
              <a:t>150,000</a:t>
            </a:r>
            <a:endParaRPr lang="en-GB" altLang="en-US">
              <a:solidFill>
                <a:srgbClr val="286DA6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CA3131-E6CE-4FA1-B2B3-BEC5783EF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4813300"/>
            <a:ext cx="527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286DA6"/>
              </a:buClr>
            </a:pPr>
            <a:r>
              <a:rPr lang="en-GB" altLang="en-US">
                <a:solidFill>
                  <a:srgbClr val="010066"/>
                </a:solidFill>
              </a:rPr>
              <a:t>30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84B283-A872-4280-BB00-D9F3312512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16325" y="4800600"/>
            <a:ext cx="1303338" cy="0"/>
          </a:xfrm>
          <a:prstGeom prst="line">
            <a:avLst/>
          </a:prstGeom>
          <a:noFill/>
          <a:ln w="28575" algn="ctr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4">
            <a:extLst>
              <a:ext uri="{FF2B5EF4-FFF2-40B4-BE49-F238E27FC236}">
                <a16:creationId xmlns:a16="http://schemas.microsoft.com/office/drawing/2014/main" id="{2945ACA5-565B-4498-840B-6EBD4E5DE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4568825"/>
            <a:ext cx="120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286DA6"/>
              </a:buClr>
            </a:pPr>
            <a:r>
              <a:rPr lang="en-GB" altLang="en-US"/>
              <a:t>force</a:t>
            </a:r>
            <a:endParaRPr lang="en-GB" altLang="en-US">
              <a:solidFill>
                <a:srgbClr val="286DA6"/>
              </a:solidFill>
            </a:endParaRPr>
          </a:p>
        </p:txBody>
      </p:sp>
      <p:sp>
        <p:nvSpPr>
          <p:cNvPr id="26" name="Text Box 411">
            <a:extLst>
              <a:ext uri="{FF2B5EF4-FFF2-40B4-BE49-F238E27FC236}">
                <a16:creationId xmlns:a16="http://schemas.microsoft.com/office/drawing/2014/main" id="{CC60F251-DBE5-4653-9148-686D07366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5670550"/>
            <a:ext cx="1065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286DA6"/>
              </a:buClr>
            </a:pPr>
            <a:r>
              <a:rPr lang="en-GB" altLang="en-US"/>
              <a:t>force</a:t>
            </a:r>
            <a:endParaRPr lang="en-GB" altLang="en-US" b="1">
              <a:solidFill>
                <a:srgbClr val="286DA6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911847-671E-43CE-8900-31BB1129E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2327275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10066"/>
                </a:solidFill>
              </a:rPr>
              <a:t>=  force × distance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99FBD5-1C62-40AF-803C-E9471C627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3313113"/>
            <a:ext cx="363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7280B2-A275-4335-907A-5438D94D5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4568825"/>
            <a:ext cx="36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286DA6"/>
              </a:buClr>
            </a:pPr>
            <a:r>
              <a:rPr lang="en-GB" altLang="en-US"/>
              <a:t>=</a:t>
            </a:r>
            <a:endParaRPr lang="en-GB" altLang="en-US">
              <a:solidFill>
                <a:srgbClr val="286DA6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965A10-C9C5-4FC5-BE7A-B802BEF6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5670550"/>
            <a:ext cx="1562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286DA6"/>
              </a:buClr>
            </a:pPr>
            <a:r>
              <a:rPr lang="en-GB" altLang="en-US"/>
              <a:t>=  </a:t>
            </a:r>
            <a:r>
              <a:rPr lang="en-GB" altLang="en-US" b="1">
                <a:solidFill>
                  <a:srgbClr val="286DA6"/>
                </a:solidFill>
              </a:rPr>
              <a:t>5,000</a:t>
            </a:r>
            <a:r>
              <a:rPr lang="en-GB" altLang="en-US" sz="1000" b="1">
                <a:solidFill>
                  <a:srgbClr val="286DA6"/>
                </a:solidFill>
              </a:rPr>
              <a:t> </a:t>
            </a:r>
            <a:r>
              <a:rPr lang="en-GB" altLang="en-US" b="1">
                <a:solidFill>
                  <a:srgbClr val="286DA6"/>
                </a:solidFill>
              </a:rPr>
              <a:t>N</a:t>
            </a:r>
          </a:p>
        </p:txBody>
      </p:sp>
      <p:pic>
        <p:nvPicPr>
          <p:cNvPr id="2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C93BAF3-9B2E-4457-B11F-5DD6C8679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A9F05A1-17D0-4F41-843D-E5229B449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21" grpId="0"/>
      <p:bldP spid="22" grpId="0"/>
      <p:bldP spid="25" grpId="0"/>
      <p:bldP spid="26" grpId="0"/>
      <p:bldP spid="18" grpId="0"/>
      <p:bldP spid="19" grpId="0"/>
      <p:bldP spid="20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urning_balanced_forces">
            <a:extLst>
              <a:ext uri="{FF2B5EF4-FFF2-40B4-BE49-F238E27FC236}">
                <a16:creationId xmlns:a16="http://schemas.microsoft.com/office/drawing/2014/main" id="{B5C44688-ADE1-445B-99D1-16201BC2B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484313"/>
            <a:ext cx="3335338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11098">
            <a:extLst>
              <a:ext uri="{FF2B5EF4-FFF2-40B4-BE49-F238E27FC236}">
                <a16:creationId xmlns:a16="http://schemas.microsoft.com/office/drawing/2014/main" id="{BD55F25A-3860-47F9-A8C5-31B574976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Balanced and unbalanced forces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D869E51F-931F-4035-BE3D-701ABF73A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779463"/>
            <a:ext cx="8174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10066"/>
                </a:solidFill>
              </a:rPr>
              <a:t>When forces in opposite directions have the same value, they cancel each other out. We say that the forces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are </a:t>
            </a:r>
            <a:r>
              <a:rPr lang="en-GB" altLang="en-US" b="1">
                <a:solidFill>
                  <a:srgbClr val="286DA6"/>
                </a:solidFill>
              </a:rPr>
              <a:t>balanced</a:t>
            </a:r>
            <a:r>
              <a:rPr lang="en-GB" altLang="en-US">
                <a:solidFill>
                  <a:srgbClr val="010066"/>
                </a:solidFill>
              </a:rPr>
              <a:t>. </a:t>
            </a:r>
          </a:p>
        </p:txBody>
      </p:sp>
      <p:sp>
        <p:nvSpPr>
          <p:cNvPr id="191494" name="Text Box 6">
            <a:extLst>
              <a:ext uri="{FF2B5EF4-FFF2-40B4-BE49-F238E27FC236}">
                <a16:creationId xmlns:a16="http://schemas.microsoft.com/office/drawing/2014/main" id="{43CC6B0C-DCF8-49BE-B5E6-B20480E98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4205288"/>
            <a:ext cx="8434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If the forces on an object are </a:t>
            </a:r>
            <a:r>
              <a:rPr lang="en-GB" altLang="en-US" b="1">
                <a:solidFill>
                  <a:srgbClr val="010066"/>
                </a:solidFill>
              </a:rPr>
              <a:t>not</a:t>
            </a:r>
            <a:r>
              <a:rPr lang="en-GB" altLang="en-US">
                <a:solidFill>
                  <a:srgbClr val="010066"/>
                </a:solidFill>
              </a:rPr>
              <a:t> balanced, there is a </a:t>
            </a:r>
            <a:r>
              <a:rPr lang="en-GB" altLang="en-US" b="1">
                <a:solidFill>
                  <a:srgbClr val="286DA6"/>
                </a:solidFill>
              </a:rPr>
              <a:t>resultant force</a:t>
            </a:r>
            <a:r>
              <a:rPr lang="en-GB" altLang="en-US">
                <a:solidFill>
                  <a:srgbClr val="010066"/>
                </a:solidFill>
              </a:rPr>
              <a:t>, and the object accelerates.</a:t>
            </a:r>
          </a:p>
        </p:txBody>
      </p:sp>
      <p:pic>
        <p:nvPicPr>
          <p:cNvPr id="191495" name="Picture 7" descr="turning_unbalanced_forces">
            <a:extLst>
              <a:ext uri="{FF2B5EF4-FFF2-40B4-BE49-F238E27FC236}">
                <a16:creationId xmlns:a16="http://schemas.microsoft.com/office/drawing/2014/main" id="{A44DCC2D-4E3C-4F75-91DA-3E3EE69FD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4813300"/>
            <a:ext cx="344487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45">
            <a:extLst>
              <a:ext uri="{FF2B5EF4-FFF2-40B4-BE49-F238E27FC236}">
                <a16:creationId xmlns:a16="http://schemas.microsoft.com/office/drawing/2014/main" id="{52C79764-BE7C-4764-B1D3-3DFB222AA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3265488"/>
            <a:ext cx="8439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10066"/>
                </a:solidFill>
              </a:rPr>
              <a:t>The object either remains stationary or continues to move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at a constant speed. </a:t>
            </a:r>
          </a:p>
        </p:txBody>
      </p:sp>
      <p:pic>
        <p:nvPicPr>
          <p:cNvPr id="14" name="Picture 13" descr="blow arrow left.png">
            <a:extLst>
              <a:ext uri="{FF2B5EF4-FFF2-40B4-BE49-F238E27FC236}">
                <a16:creationId xmlns:a16="http://schemas.microsoft.com/office/drawing/2014/main" id="{F5114EE0-BBC8-4D54-BA97-81701E074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2413000"/>
            <a:ext cx="87153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blue arrow right.png">
            <a:extLst>
              <a:ext uri="{FF2B5EF4-FFF2-40B4-BE49-F238E27FC236}">
                <a16:creationId xmlns:a16="http://schemas.microsoft.com/office/drawing/2014/main" id="{92A4CEFF-C632-4985-813D-01ABD28AE1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2343150"/>
            <a:ext cx="8778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blue arrow right wide.png">
            <a:extLst>
              <a:ext uri="{FF2B5EF4-FFF2-40B4-BE49-F238E27FC236}">
                <a16:creationId xmlns:a16="http://schemas.microsoft.com/office/drawing/2014/main" id="{523E50F4-D195-46A6-B4C0-6D592CD8D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5438775"/>
            <a:ext cx="12557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blow arrow left.png">
            <a:extLst>
              <a:ext uri="{FF2B5EF4-FFF2-40B4-BE49-F238E27FC236}">
                <a16:creationId xmlns:a16="http://schemas.microsoft.com/office/drawing/2014/main" id="{3B3CB9DB-5B32-40D7-822A-301CB0316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5648325"/>
            <a:ext cx="87153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0DB705-DAC1-4AAB-A7D8-A1597E37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notes_icon">
            <a:extLst>
              <a:ext uri="{FF2B5EF4-FFF2-40B4-BE49-F238E27FC236}">
                <a16:creationId xmlns:a16="http://schemas.microsoft.com/office/drawing/2014/main" id="{15B2E18A-3F41-432E-9A39-30773653E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15160</TotalTime>
  <Words>1719</Words>
  <Application>Microsoft Office PowerPoint</Application>
  <PresentationFormat>On-screen Show (4:3)</PresentationFormat>
  <Paragraphs>196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Wingdings</vt:lpstr>
      <vt:lpstr>Arial</vt:lpstr>
      <vt:lpstr>Wingdings 2</vt:lpstr>
      <vt:lpstr>1_Default Design</vt:lpstr>
      <vt:lpstr>8_Default Design</vt:lpstr>
      <vt:lpstr>Moments</vt:lpstr>
      <vt:lpstr>Information</vt:lpstr>
      <vt:lpstr>Rotational forces</vt:lpstr>
      <vt:lpstr>What is a moment?</vt:lpstr>
      <vt:lpstr>Understanding moments</vt:lpstr>
      <vt:lpstr>Calculating moments</vt:lpstr>
      <vt:lpstr>Calculating moments example (1)</vt:lpstr>
      <vt:lpstr>Calculating moments example (2)</vt:lpstr>
      <vt:lpstr>Balanced and unbalanced forces</vt:lpstr>
      <vt:lpstr>Clockwise and counterclockwise moments (1)</vt:lpstr>
      <vt:lpstr>Clockwise and counterclockwise moments (2)</vt:lpstr>
      <vt:lpstr>Balancing moments</vt:lpstr>
      <vt:lpstr>Balancing scales</vt:lpstr>
      <vt:lpstr>Calculating forces and distances</vt:lpstr>
      <vt:lpstr>Lifting heavy objects (1)</vt:lpstr>
      <vt:lpstr>Lifting heavy objects (2)</vt:lpstr>
      <vt:lpstr>Lifting heavy objects (3)</vt:lpstr>
      <vt:lpstr>Lifting heavy objects (4)</vt:lpstr>
      <vt:lpstr>Levers</vt:lpstr>
      <vt:lpstr>Gears</vt:lpstr>
      <vt:lpstr>How do bicycle gears work?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Moments</dc:title>
  <dc:subject>Boardworks High School Physical Science</dc:subject>
  <dc:creator>Boardworks</dc:creator>
  <cp:lastModifiedBy>Tim Crilly</cp:lastModifiedBy>
  <cp:revision>644</cp:revision>
  <dcterms:created xsi:type="dcterms:W3CDTF">2003-10-06T13:07:42Z</dcterms:created>
  <dcterms:modified xsi:type="dcterms:W3CDTF">2019-01-31T15:30:48Z</dcterms:modified>
</cp:coreProperties>
</file>