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4.xml" ContentType="application/vnd.openxmlformats-officedocument.presentationml.tags+xml"/>
  <Override PartName="/ppt/activeX/activeX2.xml" ContentType="application/vnd.ms-office.activeX+xml"/>
  <Override PartName="/ppt/notesSlides/notesSlide6.xml" ContentType="application/vnd.openxmlformats-officedocument.presentationml.notesSlide+xml"/>
  <Override PartName="/ppt/tags/tag15.xml" ContentType="application/vnd.openxmlformats-officedocument.presentationml.tags+xml"/>
  <Override PartName="/ppt/activeX/activeX3.xml" ContentType="application/vnd.ms-office.activeX+xml"/>
  <Override PartName="/ppt/notesSlides/notesSlide7.xml" ContentType="application/vnd.openxmlformats-officedocument.presentationml.notesSlide+xml"/>
  <Override PartName="/ppt/tags/tag16.xml" ContentType="application/vnd.openxmlformats-officedocument.presentationml.tags+xml"/>
  <Override PartName="/ppt/activeX/activeX4.xml" ContentType="application/vnd.ms-office.activeX+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287" r:id="rId1"/>
    <p:sldMasterId id="2147485302" r:id="rId2"/>
  </p:sldMasterIdLst>
  <p:notesMasterIdLst>
    <p:notesMasterId r:id="rId11"/>
  </p:notesMasterIdLst>
  <p:handoutMasterIdLst>
    <p:handoutMasterId r:id="rId12"/>
  </p:handoutMasterIdLst>
  <p:sldIdLst>
    <p:sldId id="430" r:id="rId3"/>
    <p:sldId id="527" r:id="rId4"/>
    <p:sldId id="493" r:id="rId5"/>
    <p:sldId id="494" r:id="rId6"/>
    <p:sldId id="482" r:id="rId7"/>
    <p:sldId id="501" r:id="rId8"/>
    <p:sldId id="500" r:id="rId9"/>
    <p:sldId id="495" r:id="rId10"/>
  </p:sldIdLst>
  <p:sldSz cx="9144000" cy="6858000" type="screen4x3"/>
  <p:notesSz cx="6858000" cy="9296400"/>
  <p:embeddedFontLst>
    <p:embeddedFont>
      <p:font typeface="Wingdings 2" panose="05020102010507070707" pitchFamily="18" charset="2"/>
      <p:regular r:id="rId13"/>
    </p:embeddedFont>
  </p:embeddedFontLst>
  <p:custDataLst>
    <p:tags r:id="rId14"/>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7">
          <p15:clr>
            <a:srgbClr val="A4A3A4"/>
          </p15:clr>
        </p15:guide>
        <p15:guide id="2" orient="horz" pos="3876">
          <p15:clr>
            <a:srgbClr val="A4A3A4"/>
          </p15:clr>
        </p15:guide>
        <p15:guide id="3" pos="5375">
          <p15:clr>
            <a:srgbClr val="A4A3A4"/>
          </p15:clr>
        </p15:guide>
        <p15:guide id="4" pos="22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DAF0"/>
    <a:srgbClr val="286DA6"/>
    <a:srgbClr val="FFFFFF"/>
    <a:srgbClr val="000066"/>
    <a:srgbClr val="CC0099"/>
    <a:srgbClr val="33CC33"/>
    <a:srgbClr val="009900"/>
    <a:srgbClr val="01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08" autoAdjust="0"/>
  </p:normalViewPr>
  <p:slideViewPr>
    <p:cSldViewPr snapToGrid="0" showGuides="1">
      <p:cViewPr>
        <p:scale>
          <a:sx n="85" d="100"/>
          <a:sy n="85" d="100"/>
        </p:scale>
        <p:origin x="618" y="162"/>
      </p:cViewPr>
      <p:guideLst>
        <p:guide orient="horz" pos="497"/>
        <p:guide orient="horz" pos="3876"/>
        <p:guide pos="5375"/>
        <p:guide pos="227"/>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179F645-F862-4D94-98BD-D3DA03CF49EF}"/>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276888A8-9CE6-4B4F-8186-524FA4300662}"/>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
        <p:nvSpPr>
          <p:cNvPr id="2" name="Slide Number Placeholder 1">
            <a:extLst>
              <a:ext uri="{FF2B5EF4-FFF2-40B4-BE49-F238E27FC236}">
                <a16:creationId xmlns:a16="http://schemas.microsoft.com/office/drawing/2014/main" id="{F1489D2D-F963-42A5-8EA8-961582A21C5C}"/>
              </a:ext>
            </a:extLst>
          </p:cNvPr>
          <p:cNvSpPr>
            <a:spLocks noGrp="1"/>
          </p:cNvSpPr>
          <p:nvPr>
            <p:ph type="sldNum" sz="quarter" idx="3"/>
          </p:nvPr>
        </p:nvSpPr>
        <p:spPr>
          <a:xfrm>
            <a:off x="3884613" y="8829968"/>
            <a:ext cx="2971800" cy="466434"/>
          </a:xfrm>
          <a:prstGeom prst="rect">
            <a:avLst/>
          </a:prstGeom>
        </p:spPr>
        <p:txBody>
          <a:bodyPr vert="horz" lIns="91440" tIns="45720" rIns="91440" bIns="45720" rtlCol="0" anchor="b"/>
          <a:lstStyle>
            <a:lvl1pPr algn="r">
              <a:defRPr sz="1200"/>
            </a:lvl1pPr>
          </a:lstStyle>
          <a:p>
            <a:fld id="{81CCE53C-ECA8-4263-BED3-DBD49484CDA6}" type="slidenum">
              <a:rPr lang="en-GB" b="1" smtClean="0">
                <a:solidFill>
                  <a:schemeClr val="tx1"/>
                </a:solidFill>
              </a:rPr>
              <a:t>‹#›</a:t>
            </a:fld>
            <a:endParaRPr lang="en-GB" b="1">
              <a:solidFill>
                <a:schemeClr val="tx1"/>
              </a:solidFill>
            </a:endParaRPr>
          </a:p>
        </p:txBody>
      </p:sp>
    </p:spTree>
    <p:extLst>
      <p:ext uri="{BB962C8B-B14F-4D97-AF65-F5344CB8AC3E}">
        <p14:creationId xmlns:p14="http://schemas.microsoft.com/office/powerpoint/2010/main" val="13202204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68FD9318-7352-40E0-9584-14721021CFD6}"/>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97CEC2A4-424F-477A-8E78-12268679582F}"/>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56F64352-D8C3-46A2-9F87-BF12A1665F6D}"/>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9DF8707D-53D6-4CE2-B355-211C656923A4}" type="slidenum">
              <a:rPr lang="en-US" altLang="en-US"/>
              <a:pPr/>
              <a:t>‹#›</a:t>
            </a:fld>
            <a:endParaRPr lang="en-US" altLang="en-US"/>
          </a:p>
        </p:txBody>
      </p:sp>
      <p:sp>
        <p:nvSpPr>
          <p:cNvPr id="7" name="Rectangle 7">
            <a:extLst>
              <a:ext uri="{FF2B5EF4-FFF2-40B4-BE49-F238E27FC236}">
                <a16:creationId xmlns:a16="http://schemas.microsoft.com/office/drawing/2014/main" id="{42473370-0F68-4D4B-8AAA-29C8CC3F5AB7}"/>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9B31FD33-6F09-4613-A451-2CEE9CF79BA9}"/>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134633246"/>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73F71F56-4CDE-4D64-AE6A-9577E8CE8393}"/>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5F2805DF-16FA-4E57-B26D-A9B3FE4634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29DE5A2-EF01-454C-B58A-99AEF2C48406}"/>
              </a:ext>
            </a:extLst>
          </p:cNvPr>
          <p:cNvSpPr>
            <a:spLocks noGrp="1"/>
          </p:cNvSpPr>
          <p:nvPr>
            <p:ph type="sldNum" sz="quarter" idx="10"/>
          </p:nvPr>
        </p:nvSpPr>
        <p:spPr/>
        <p:txBody>
          <a:bodyPr/>
          <a:lstStyle/>
          <a:p>
            <a:fld id="{9DF8707D-53D6-4CE2-B355-211C656923A4}"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C11FB609-9F10-410A-BFA8-C775ED079AF3}"/>
              </a:ext>
            </a:extLst>
          </p:cNvPr>
          <p:cNvSpPr>
            <a:spLocks noGrp="1"/>
          </p:cNvSpPr>
          <p:nvPr>
            <p:ph type="sldNum" sz="quarter" idx="10"/>
          </p:nvPr>
        </p:nvSpPr>
        <p:spPr/>
        <p:txBody>
          <a:bodyPr/>
          <a:lstStyle/>
          <a:p>
            <a:fld id="{9DF8707D-53D6-4CE2-B355-211C656923A4}" type="slidenum">
              <a:rPr lang="en-US" altLang="en-US" smtClean="0"/>
              <a:pPr/>
              <a:t>2</a:t>
            </a:fld>
            <a:endParaRPr lang="en-US" altLang="en-US"/>
          </a:p>
        </p:txBody>
      </p:sp>
    </p:spTree>
    <p:extLst>
      <p:ext uri="{BB962C8B-B14F-4D97-AF65-F5344CB8AC3E}">
        <p14:creationId xmlns:p14="http://schemas.microsoft.com/office/powerpoint/2010/main" val="1710014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4E3FDC22-C336-4BDF-A8D5-3BA17167AF42}"/>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C39A394E-9972-4343-8734-D2ED7FC474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introduces the idea of balanced forces, and that objects subject to balanced forces will move at constant speed or won’t move at all. In these examples, all objects are moving at constant speed.</a:t>
            </a:r>
          </a:p>
          <a:p>
            <a:endParaRPr lang="en-GB" altLang="en-US" dirty="0">
              <a:latin typeface="Arial" panose="020B0604020202020204" pitchFamily="34" charset="0"/>
            </a:endParaRPr>
          </a:p>
          <a:p>
            <a:r>
              <a:rPr lang="en-GB" altLang="en-US" dirty="0">
                <a:latin typeface="Arial" panose="020B0604020202020204" pitchFamily="34" charset="0"/>
              </a:rPr>
              <a:t>In examples 1 and 3, students could be asked why the air resistance and friction arrows are both shorter than the thrust arrow: if added together, these arrows would be equivalent to the thrust arrow.</a:t>
            </a:r>
          </a:p>
          <a:p>
            <a:endParaRPr lang="en-GB" altLang="en-US" dirty="0">
              <a:latin typeface="Arial" panose="020B0604020202020204" pitchFamily="34" charset="0"/>
            </a:endParaRPr>
          </a:p>
          <a:p>
            <a:r>
              <a:rPr lang="en-GB" altLang="en-US" dirty="0">
                <a:latin typeface="Arial" panose="020B0604020202020204" pitchFamily="34" charset="0"/>
              </a:rPr>
              <a:t>In the final example, the object is a deep space probe that has run out of fuel. There is no air resistance to slow it down so it moves at a constant speed, in a similar way to the NASA Voyager 1 &amp; 2 probes. Students could be made aware that the probe may be subject to gravitational force if it passes stars and/or planets, in which case the balanced forces would become unbalanced and the probe would change direction and/or speed.</a:t>
            </a:r>
          </a:p>
        </p:txBody>
      </p:sp>
      <p:sp>
        <p:nvSpPr>
          <p:cNvPr id="2" name="Slide Number Placeholder 1">
            <a:extLst>
              <a:ext uri="{FF2B5EF4-FFF2-40B4-BE49-F238E27FC236}">
                <a16:creationId xmlns:a16="http://schemas.microsoft.com/office/drawing/2014/main" id="{58682622-2A41-4A03-BDF2-55BD5BBAD8DF}"/>
              </a:ext>
            </a:extLst>
          </p:cNvPr>
          <p:cNvSpPr>
            <a:spLocks noGrp="1"/>
          </p:cNvSpPr>
          <p:nvPr>
            <p:ph type="sldNum" sz="quarter" idx="10"/>
          </p:nvPr>
        </p:nvSpPr>
        <p:spPr/>
        <p:txBody>
          <a:bodyPr/>
          <a:lstStyle/>
          <a:p>
            <a:fld id="{9DF8707D-53D6-4CE2-B355-211C656923A4}"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81594CF3-BCF0-4FE7-828B-CC58CEC8771F}"/>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787B1749-1E78-4CF5-9A44-18F2A96ACF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CAF031B-8798-4F5A-BC27-184BBDEB0FE5}"/>
              </a:ext>
            </a:extLst>
          </p:cNvPr>
          <p:cNvSpPr>
            <a:spLocks noGrp="1"/>
          </p:cNvSpPr>
          <p:nvPr>
            <p:ph type="sldNum" sz="quarter" idx="10"/>
          </p:nvPr>
        </p:nvSpPr>
        <p:spPr/>
        <p:txBody>
          <a:bodyPr/>
          <a:lstStyle/>
          <a:p>
            <a:fld id="{9DF8707D-53D6-4CE2-B355-211C656923A4}"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19BCF7B-C562-4080-9F69-85F45A6B87E3}"/>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905B31A7-3CFB-4B48-94A3-F504268617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12EC803B-89EA-4F16-AE60-97A6C7EB495F}"/>
              </a:ext>
            </a:extLst>
          </p:cNvPr>
          <p:cNvSpPr>
            <a:spLocks noGrp="1"/>
          </p:cNvSpPr>
          <p:nvPr>
            <p:ph type="sldNum" sz="quarter" idx="10"/>
          </p:nvPr>
        </p:nvSpPr>
        <p:spPr/>
        <p:txBody>
          <a:bodyPr/>
          <a:lstStyle/>
          <a:p>
            <a:fld id="{9DF8707D-53D6-4CE2-B355-211C656923A4}"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90629A36-8F4D-4671-AA04-B98B17612D5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BAC3B2DE-C37E-46F8-BF94-4B59C7B46B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“balanced-or-unbalanced” quiz could be used as </a:t>
            </a:r>
            <a:r>
              <a:rPr lang="en-US" dirty="0"/>
              <a:t>an </a:t>
            </a:r>
            <a:r>
              <a:rPr lang="en-GB" dirty="0"/>
              <a:t>introductory or summary activity</a:t>
            </a:r>
            <a:r>
              <a:rPr lang="en-GB" altLang="en-US" dirty="0">
                <a:latin typeface="Arial" panose="020B0604020202020204" pitchFamily="34" charset="0"/>
              </a:rPr>
              <a:t> on forces. Students could be given </a:t>
            </a:r>
            <a:r>
              <a:rPr lang="en-GB" altLang="en-US" dirty="0" err="1">
                <a:latin typeface="Arial" panose="020B0604020202020204" pitchFamily="34" charset="0"/>
              </a:rPr>
              <a:t>colored</a:t>
            </a:r>
            <a:r>
              <a:rPr lang="en-GB" altLang="en-US" dirty="0">
                <a:latin typeface="Arial" panose="020B0604020202020204" pitchFamily="34" charset="0"/>
              </a:rPr>
              <a:t> traffic light cards (green = balanced, red = unbalanced) to vote on the statements shown. To stretch students, they could be asked to explain their voting.</a:t>
            </a:r>
          </a:p>
        </p:txBody>
      </p:sp>
      <p:sp>
        <p:nvSpPr>
          <p:cNvPr id="2" name="Slide Number Placeholder 1">
            <a:extLst>
              <a:ext uri="{FF2B5EF4-FFF2-40B4-BE49-F238E27FC236}">
                <a16:creationId xmlns:a16="http://schemas.microsoft.com/office/drawing/2014/main" id="{67867AFB-C8D2-43CD-9F68-135735BBE5FD}"/>
              </a:ext>
            </a:extLst>
          </p:cNvPr>
          <p:cNvSpPr>
            <a:spLocks noGrp="1"/>
          </p:cNvSpPr>
          <p:nvPr>
            <p:ph type="sldNum" sz="quarter" idx="10"/>
          </p:nvPr>
        </p:nvSpPr>
        <p:spPr/>
        <p:txBody>
          <a:bodyPr/>
          <a:lstStyle/>
          <a:p>
            <a:fld id="{9DF8707D-53D6-4CE2-B355-211C656923A4}"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8A2A7D81-D764-4598-94D6-C3025B13A045}"/>
              </a:ext>
            </a:extLst>
          </p:cNvPr>
          <p:cNvSpPr>
            <a:spLocks noGrp="1" noRot="1" noChangeAspect="1" noChangeArrowheads="1" noTextEdit="1"/>
          </p:cNvSpPr>
          <p:nvPr>
            <p:ph type="sldImg"/>
          </p:nvPr>
        </p:nvSpPr>
        <p:spPr>
          <a:ln/>
        </p:spPr>
      </p:sp>
      <p:sp>
        <p:nvSpPr>
          <p:cNvPr id="44036" name="Rectangle 5">
            <a:extLst>
              <a:ext uri="{FF2B5EF4-FFF2-40B4-BE49-F238E27FC236}">
                <a16:creationId xmlns:a16="http://schemas.microsoft.com/office/drawing/2014/main" id="{3480D0EE-43AA-471E-A19D-2240D90614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drag and drop activity could be used as a summary exercise to check students’ ability to identify the resultant forces on stationary and moving objects. Students could work individually or in small groups, with mini-whiteboards used to convey the answers.</a:t>
            </a:r>
          </a:p>
        </p:txBody>
      </p:sp>
      <p:sp>
        <p:nvSpPr>
          <p:cNvPr id="2" name="Slide Number Placeholder 1">
            <a:extLst>
              <a:ext uri="{FF2B5EF4-FFF2-40B4-BE49-F238E27FC236}">
                <a16:creationId xmlns:a16="http://schemas.microsoft.com/office/drawing/2014/main" id="{16349797-A911-407F-ADAF-53F7B259E59A}"/>
              </a:ext>
            </a:extLst>
          </p:cNvPr>
          <p:cNvSpPr>
            <a:spLocks noGrp="1"/>
          </p:cNvSpPr>
          <p:nvPr>
            <p:ph type="sldNum" sz="quarter" idx="10"/>
          </p:nvPr>
        </p:nvSpPr>
        <p:spPr/>
        <p:txBody>
          <a:bodyPr/>
          <a:lstStyle/>
          <a:p>
            <a:fld id="{9DF8707D-53D6-4CE2-B355-211C656923A4}"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B5AB7392-50BD-445C-959A-40967E2400A5}"/>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BA35AE7C-E935-4390-990A-104E91AA5CDB}"/>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a:lnSpc>
                <a:spcPct val="110000"/>
              </a:lnSpc>
            </a:pPr>
            <a:r>
              <a:rPr lang="en-GB" altLang="en-US" b="1" dirty="0">
                <a:latin typeface="Arial" panose="020B0604020202020204" pitchFamily="34" charset="0"/>
              </a:rPr>
              <a:t>Teacher notes</a:t>
            </a:r>
          </a:p>
          <a:p>
            <a:pPr>
              <a:lnSpc>
                <a:spcPct val="110000"/>
              </a:lnSpc>
            </a:pPr>
            <a:r>
              <a:rPr lang="en-GB" altLang="en-US" dirty="0">
                <a:latin typeface="Arial" panose="020B0604020202020204" pitchFamily="34" charset="0"/>
              </a:rPr>
              <a:t>This activity introduces the idea of unbalanced forces, and that objects subject to unbalanced forces will either change speed and/or direction.</a:t>
            </a:r>
          </a:p>
          <a:p>
            <a:pPr>
              <a:lnSpc>
                <a:spcPct val="110000"/>
              </a:lnSpc>
            </a:pPr>
            <a:endParaRPr lang="en-GB" altLang="en-US" dirty="0">
              <a:latin typeface="Arial" panose="020B0604020202020204" pitchFamily="34" charset="0"/>
            </a:endParaRPr>
          </a:p>
          <a:p>
            <a:pPr>
              <a:lnSpc>
                <a:spcPct val="110000"/>
              </a:lnSpc>
            </a:pPr>
            <a:r>
              <a:rPr lang="en-GB" altLang="en-US" b="1" dirty="0">
                <a:latin typeface="Arial" panose="020B0604020202020204" pitchFamily="34" charset="0"/>
              </a:rPr>
              <a:t>In example 1</a:t>
            </a:r>
            <a:r>
              <a:rPr lang="en-GB" altLang="en-US" dirty="0">
                <a:latin typeface="Arial" panose="020B0604020202020204" pitchFamily="34" charset="0"/>
              </a:rPr>
              <a:t>, the </a:t>
            </a:r>
            <a:r>
              <a:rPr lang="en-GB" altLang="en-US" dirty="0" err="1">
                <a:latin typeface="Arial" panose="020B0604020202020204" pitchFamily="34" charset="0"/>
              </a:rPr>
              <a:t>upthrust</a:t>
            </a:r>
            <a:r>
              <a:rPr lang="en-GB" altLang="en-US" dirty="0">
                <a:latin typeface="Arial" panose="020B0604020202020204" pitchFamily="34" charset="0"/>
              </a:rPr>
              <a:t> of the balloon initially balances its weight. Clicking the inset image lights the burner. This increases the balloon’s </a:t>
            </a:r>
            <a:r>
              <a:rPr lang="en-GB" altLang="en-US" dirty="0" err="1">
                <a:latin typeface="Arial" panose="020B0604020202020204" pitchFamily="34" charset="0"/>
              </a:rPr>
              <a:t>upthrust</a:t>
            </a:r>
            <a:r>
              <a:rPr lang="en-GB" altLang="en-US" dirty="0">
                <a:latin typeface="Arial" panose="020B0604020202020204" pitchFamily="34" charset="0"/>
              </a:rPr>
              <a:t> but its weight is unchanged. The balloon therefore rises.</a:t>
            </a:r>
          </a:p>
          <a:p>
            <a:pPr>
              <a:lnSpc>
                <a:spcPct val="110000"/>
              </a:lnSpc>
            </a:pPr>
            <a:r>
              <a:rPr lang="en-GB" altLang="en-US" b="1" dirty="0">
                <a:latin typeface="Arial" panose="020B0604020202020204" pitchFamily="34" charset="0"/>
              </a:rPr>
              <a:t>In example 2</a:t>
            </a:r>
            <a:r>
              <a:rPr lang="en-GB" altLang="en-US" dirty="0">
                <a:latin typeface="Arial" panose="020B0604020202020204" pitchFamily="34" charset="0"/>
              </a:rPr>
              <a:t>, the friction of the handbrake initially balances the weight of the car. Clicking the inset image releases the handbrake. This greatly reduces the friction on the wheels, so the car starts to roll downhill. As the car accelerates, air resistance and friction from the car’s contact with the road gradually increase.</a:t>
            </a:r>
          </a:p>
          <a:p>
            <a:pPr>
              <a:lnSpc>
                <a:spcPct val="110000"/>
              </a:lnSpc>
            </a:pPr>
            <a:r>
              <a:rPr lang="en-GB" altLang="en-US" b="1" dirty="0">
                <a:latin typeface="Arial" panose="020B0604020202020204" pitchFamily="34" charset="0"/>
              </a:rPr>
              <a:t>In example 3</a:t>
            </a:r>
            <a:r>
              <a:rPr lang="en-GB" altLang="en-US" dirty="0">
                <a:latin typeface="Arial" panose="020B0604020202020204" pitchFamily="34" charset="0"/>
              </a:rPr>
              <a:t>, the thrust of the moped is initially balanced by friction and air resistance. Clicking the inset image causes a two-stage reaction. Firstly, the throttle is released. This leads to a decrease in thrust, causing deceleration. Secondly, the brakes are applied. This rapidly increases friction on the wheels, so thrust and therefore air resistance also decrease. When the moped stops, friction, air resistance and thrust are all zero. When the driver applies the throttle, thrust increases faster than friction and air resistance, so the moped accelerates. Eventually, all three forces balance each other and the moped reaches a constant speed.</a:t>
            </a:r>
          </a:p>
        </p:txBody>
      </p:sp>
      <p:sp>
        <p:nvSpPr>
          <p:cNvPr id="2" name="Slide Number Placeholder 1">
            <a:extLst>
              <a:ext uri="{FF2B5EF4-FFF2-40B4-BE49-F238E27FC236}">
                <a16:creationId xmlns:a16="http://schemas.microsoft.com/office/drawing/2014/main" id="{AFA827D3-EBC8-4518-BA61-65734958993D}"/>
              </a:ext>
            </a:extLst>
          </p:cNvPr>
          <p:cNvSpPr>
            <a:spLocks noGrp="1"/>
          </p:cNvSpPr>
          <p:nvPr>
            <p:ph type="sldNum" sz="quarter" idx="10"/>
          </p:nvPr>
        </p:nvSpPr>
        <p:spPr/>
        <p:txBody>
          <a:bodyPr/>
          <a:lstStyle/>
          <a:p>
            <a:fld id="{9DF8707D-53D6-4CE2-B355-211C656923A4}" type="slidenum">
              <a:rPr lang="en-US" altLang="en-US" smtClean="0"/>
              <a:pPr/>
              <a:t>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717421" y="1187865"/>
            <a:ext cx="3990886" cy="3085032"/>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8</a:t>
            </a:r>
          </a:p>
        </p:txBody>
      </p:sp>
    </p:spTree>
    <p:custDataLst>
      <p:tags r:id="rId1"/>
    </p:custDataLst>
    <p:extLst>
      <p:ext uri="{BB962C8B-B14F-4D97-AF65-F5344CB8AC3E}">
        <p14:creationId xmlns:p14="http://schemas.microsoft.com/office/powerpoint/2010/main" val="4100965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9083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7666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5011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8376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411645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942604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36713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70148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2245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125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8</a:t>
            </a:r>
          </a:p>
        </p:txBody>
      </p:sp>
    </p:spTree>
    <p:custDataLst>
      <p:tags r:id="rId1"/>
    </p:custDataLst>
    <p:extLst>
      <p:ext uri="{BB962C8B-B14F-4D97-AF65-F5344CB8AC3E}">
        <p14:creationId xmlns:p14="http://schemas.microsoft.com/office/powerpoint/2010/main" val="3060480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501104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61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2472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1844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2586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8141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4018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2356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68660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7917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609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566363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59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38461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8</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437448480"/>
      </p:ext>
    </p:extLst>
  </p:cSld>
  <p:clrMap bg1="lt1" tx1="dk1" bg2="lt2" tx2="dk2" accent1="accent1" accent2="accent2" accent3="accent3" accent4="accent4" accent5="accent5" accent6="accent6" hlink="hlink" folHlink="folHlink"/>
  <p:sldLayoutIdLst>
    <p:sldLayoutId id="2147485288" r:id="rId1"/>
    <p:sldLayoutId id="2147485289" r:id="rId2"/>
    <p:sldLayoutId id="2147485290" r:id="rId3"/>
    <p:sldLayoutId id="2147485291" r:id="rId4"/>
    <p:sldLayoutId id="2147485292" r:id="rId5"/>
    <p:sldLayoutId id="2147485293" r:id="rId6"/>
    <p:sldLayoutId id="2147485294" r:id="rId7"/>
    <p:sldLayoutId id="2147485295" r:id="rId8"/>
    <p:sldLayoutId id="2147485296" r:id="rId9"/>
    <p:sldLayoutId id="2147485297" r:id="rId10"/>
    <p:sldLayoutId id="2147485298" r:id="rId11"/>
    <p:sldLayoutId id="2147485299" r:id="rId12"/>
    <p:sldLayoutId id="2147485300" r:id="rId13"/>
    <p:sldLayoutId id="214748530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8</a:t>
            </a:r>
          </a:p>
        </p:txBody>
      </p:sp>
    </p:spTree>
    <p:custDataLst>
      <p:tags r:id="rId14"/>
    </p:custDataLst>
    <p:extLst>
      <p:ext uri="{BB962C8B-B14F-4D97-AF65-F5344CB8AC3E}">
        <p14:creationId xmlns:p14="http://schemas.microsoft.com/office/powerpoint/2010/main" val="4065275666"/>
      </p:ext>
    </p:extLst>
  </p:cSld>
  <p:clrMap bg1="lt1" tx1="dk1" bg2="lt2" tx2="dk2" accent1="accent1" accent2="accent2" accent3="accent3" accent4="accent4" accent5="accent5" accent6="accent6" hlink="hlink" folHlink="folHlink"/>
  <p:sldLayoutIdLst>
    <p:sldLayoutId id="2147485303" r:id="rId1"/>
    <p:sldLayoutId id="2147485304" r:id="rId2"/>
    <p:sldLayoutId id="2147485305" r:id="rId3"/>
    <p:sldLayoutId id="2147485306" r:id="rId4"/>
    <p:sldLayoutId id="2147485307" r:id="rId5"/>
    <p:sldLayoutId id="2147485308" r:id="rId6"/>
    <p:sldLayoutId id="2147485309" r:id="rId7"/>
    <p:sldLayoutId id="2147485310" r:id="rId8"/>
    <p:sldLayoutId id="2147485311" r:id="rId9"/>
    <p:sldLayoutId id="2147485312" r:id="rId10"/>
    <p:sldLayoutId id="2147485313" r:id="rId11"/>
    <p:sldLayoutId id="214748531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1.xml"/><Relationship Id="rId7" Type="http://schemas.openxmlformats.org/officeDocument/2006/relationships/image" Target="../media/image9.png"/><Relationship Id="rId2" Type="http://schemas.openxmlformats.org/officeDocument/2006/relationships/tags" Target="../tags/tag13.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3.xml"/><Relationship Id="rId10" Type="http://schemas.openxmlformats.org/officeDocument/2006/relationships/image" Target="../media/image8.wmf"/><Relationship Id="rId4" Type="http://schemas.openxmlformats.org/officeDocument/2006/relationships/slideLayout" Target="../slideLayouts/slideLayout7.xml"/><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2.xml"/><Relationship Id="rId7" Type="http://schemas.openxmlformats.org/officeDocument/2006/relationships/image" Target="../media/image9.png"/><Relationship Id="rId2" Type="http://schemas.openxmlformats.org/officeDocument/2006/relationships/tags" Target="../tags/tag14.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6.xml"/><Relationship Id="rId10" Type="http://schemas.openxmlformats.org/officeDocument/2006/relationships/image" Target="../media/image8.wmf"/><Relationship Id="rId4" Type="http://schemas.openxmlformats.org/officeDocument/2006/relationships/slideLayout" Target="../slideLayouts/slideLayout7.xml"/><Relationship Id="rId9"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3.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7.xml"/><Relationship Id="rId10" Type="http://schemas.openxmlformats.org/officeDocument/2006/relationships/image" Target="../media/image8.wmf"/><Relationship Id="rId4" Type="http://schemas.openxmlformats.org/officeDocument/2006/relationships/slideLayout" Target="../slideLayouts/slideLayout7.xml"/><Relationship Id="rId9" Type="http://schemas.openxmlformats.org/officeDocument/2006/relationships/image" Target="../media/image11.jpg"/></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control" Target="../activeX/activeX4.xml"/><Relationship Id="rId7" Type="http://schemas.openxmlformats.org/officeDocument/2006/relationships/image" Target="../media/image10.png"/><Relationship Id="rId2" Type="http://schemas.openxmlformats.org/officeDocument/2006/relationships/tags" Target="../tags/tag16.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notesSlide" Target="../notesSlides/notesSlide8.xml"/><Relationship Id="rId4" Type="http://schemas.openxmlformats.org/officeDocument/2006/relationships/slideLayout" Target="../slideLayouts/slideLayout20.xml"/><Relationship Id="rId9"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FD192E2C-9514-4C52-B0DE-AD3FF1EA8DC1}"/>
              </a:ext>
            </a:extLst>
          </p:cNvPr>
          <p:cNvSpPr>
            <a:spLocks noGrp="1"/>
          </p:cNvSpPr>
          <p:nvPr>
            <p:ph type="title"/>
          </p:nvPr>
        </p:nvSpPr>
        <p:spPr>
          <a:xfrm>
            <a:off x="3233854" y="1187864"/>
            <a:ext cx="4984595" cy="3124491"/>
          </a:xfrm>
        </p:spPr>
        <p:txBody>
          <a:bodyPr/>
          <a:lstStyle/>
          <a:p>
            <a:r>
              <a:rPr lang="en-GB" altLang="en-US" dirty="0"/>
              <a:t>Newton’s</a:t>
            </a:r>
            <a:br>
              <a:rPr lang="en-GB" altLang="en-US" dirty="0"/>
            </a:br>
            <a:r>
              <a:rPr lang="en-GB" altLang="en-US" dirty="0"/>
              <a:t>First Law </a:t>
            </a:r>
            <a:br>
              <a:rPr lang="en-GB" altLang="en-US" dirty="0"/>
            </a:br>
            <a:r>
              <a:rPr lang="en-GB" altLang="en-US" dirty="0"/>
              <a:t>of Motion</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
            <a:extLst>
              <a:ext uri="{FF2B5EF4-FFF2-40B4-BE49-F238E27FC236}">
                <a16:creationId xmlns:a16="http://schemas.microsoft.com/office/drawing/2014/main" id="{05C5A169-DC6C-4176-9001-03D1630FD498}"/>
              </a:ext>
            </a:extLst>
          </p:cNvPr>
          <p:cNvSpPr>
            <a:spLocks noGrp="1" noChangeArrowheads="1"/>
          </p:cNvSpPr>
          <p:nvPr>
            <p:ph type="title"/>
          </p:nvPr>
        </p:nvSpPr>
        <p:spPr/>
        <p:txBody>
          <a:bodyPr/>
          <a:lstStyle/>
          <a:p>
            <a:r>
              <a:rPr lang="en-GB" altLang="en-US" dirty="0"/>
              <a:t>Introducing balanced forces</a:t>
            </a:r>
          </a:p>
        </p:txBody>
      </p:sp>
      <p:pic>
        <p:nvPicPr>
          <p:cNvPr id="8" name="Picture 7">
            <a:extLst>
              <a:ext uri="{FF2B5EF4-FFF2-40B4-BE49-F238E27FC236}">
                <a16:creationId xmlns:a16="http://schemas.microsoft.com/office/drawing/2014/main" id="{AB1AA507-4FF2-49E3-A199-DD5A1550310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A55E4BAF-1E6F-4398-840E-4C1C24DED0C6}"/>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44262B13-93E6-4EE3-869E-6DBDE49BFDC4}"/>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4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9C4C0AE-AC4E-492E-B855-10678122A2F4}"/>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a:extLst>
              <a:ext uri="{FF2B5EF4-FFF2-40B4-BE49-F238E27FC236}">
                <a16:creationId xmlns:a16="http://schemas.microsoft.com/office/drawing/2014/main" id="{D0AB20CB-DCAF-4A7C-8120-F7ECB05FF7CF}"/>
              </a:ext>
            </a:extLst>
          </p:cNvPr>
          <p:cNvSpPr>
            <a:spLocks noGrp="1" noChangeArrowheads="1"/>
          </p:cNvSpPr>
          <p:nvPr>
            <p:ph type="title"/>
          </p:nvPr>
        </p:nvSpPr>
        <p:spPr/>
        <p:txBody>
          <a:bodyPr/>
          <a:lstStyle/>
          <a:p>
            <a:r>
              <a:rPr lang="en-GB" altLang="en-US"/>
              <a:t>What is Newton’s first law?</a:t>
            </a:r>
          </a:p>
        </p:txBody>
      </p:sp>
      <p:sp>
        <p:nvSpPr>
          <p:cNvPr id="943119" name="AutoShape 15">
            <a:extLst>
              <a:ext uri="{FF2B5EF4-FFF2-40B4-BE49-F238E27FC236}">
                <a16:creationId xmlns:a16="http://schemas.microsoft.com/office/drawing/2014/main" id="{7C923F29-470F-48C9-BC9C-B213FD2A61BD}"/>
              </a:ext>
            </a:extLst>
          </p:cNvPr>
          <p:cNvSpPr>
            <a:spLocks noChangeArrowheads="1"/>
          </p:cNvSpPr>
          <p:nvPr/>
        </p:nvSpPr>
        <p:spPr bwMode="auto">
          <a:xfrm>
            <a:off x="576263" y="2560638"/>
            <a:ext cx="7972425" cy="2728912"/>
          </a:xfrm>
          <a:prstGeom prst="roundRect">
            <a:avLst>
              <a:gd name="adj" fmla="val 0"/>
            </a:avLst>
          </a:prstGeom>
          <a:solidFill>
            <a:srgbClr val="286DA6"/>
          </a:solidFill>
          <a:ln w="38100" algn="ctr">
            <a:solidFill>
              <a:srgbClr val="286DA6"/>
            </a:solidFill>
            <a:round/>
            <a:headEnd/>
            <a:tailEnd/>
          </a:ln>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943114" name="Rectangle 10">
            <a:extLst>
              <a:ext uri="{FF2B5EF4-FFF2-40B4-BE49-F238E27FC236}">
                <a16:creationId xmlns:a16="http://schemas.microsoft.com/office/drawing/2014/main" id="{A0568D78-6E1A-45BC-815D-B434D8A0BF9D}"/>
              </a:ext>
            </a:extLst>
          </p:cNvPr>
          <p:cNvSpPr>
            <a:spLocks noChangeArrowheads="1"/>
          </p:cNvSpPr>
          <p:nvPr/>
        </p:nvSpPr>
        <p:spPr bwMode="auto">
          <a:xfrm>
            <a:off x="714375" y="2568575"/>
            <a:ext cx="7629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a:solidFill>
                  <a:schemeClr val="bg1"/>
                </a:solidFill>
              </a:rPr>
              <a:t>If the forces on an object are balanced, the object will continue to do what it is already doing:</a:t>
            </a:r>
          </a:p>
        </p:txBody>
      </p:sp>
      <p:sp>
        <p:nvSpPr>
          <p:cNvPr id="943116" name="Rectangle 12">
            <a:extLst>
              <a:ext uri="{FF2B5EF4-FFF2-40B4-BE49-F238E27FC236}">
                <a16:creationId xmlns:a16="http://schemas.microsoft.com/office/drawing/2014/main" id="{B9CFD0AA-BC6F-48DA-BE82-8ABFA4504EE4}"/>
              </a:ext>
            </a:extLst>
          </p:cNvPr>
          <p:cNvSpPr>
            <a:spLocks noChangeArrowheads="1"/>
          </p:cNvSpPr>
          <p:nvPr/>
        </p:nvSpPr>
        <p:spPr bwMode="auto">
          <a:xfrm>
            <a:off x="714375" y="3475038"/>
            <a:ext cx="7762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chemeClr val="bg1"/>
              </a:buClr>
              <a:buFont typeface="Wingdings" panose="05000000000000000000" pitchFamily="2" charset="2"/>
              <a:buChar char="l"/>
            </a:pPr>
            <a:r>
              <a:rPr lang="en-US" altLang="en-US">
                <a:solidFill>
                  <a:schemeClr val="bg1"/>
                </a:solidFill>
              </a:rPr>
              <a:t>if the object is </a:t>
            </a:r>
            <a:r>
              <a:rPr lang="en-US" altLang="en-US" b="1">
                <a:solidFill>
                  <a:schemeClr val="bg1"/>
                </a:solidFill>
              </a:rPr>
              <a:t>stationary, </a:t>
            </a:r>
            <a:r>
              <a:rPr lang="en-US" altLang="en-US">
                <a:solidFill>
                  <a:schemeClr val="bg1"/>
                </a:solidFill>
              </a:rPr>
              <a:t>it will</a:t>
            </a:r>
            <a:r>
              <a:rPr lang="en-US" altLang="en-US" b="1">
                <a:solidFill>
                  <a:schemeClr val="bg1"/>
                </a:solidFill>
              </a:rPr>
              <a:t> remain stationary</a:t>
            </a:r>
            <a:endParaRPr lang="en-US" altLang="en-US">
              <a:solidFill>
                <a:schemeClr val="bg1"/>
              </a:solidFill>
            </a:endParaRPr>
          </a:p>
        </p:txBody>
      </p:sp>
      <p:sp>
        <p:nvSpPr>
          <p:cNvPr id="943117" name="Rectangle 13">
            <a:extLst>
              <a:ext uri="{FF2B5EF4-FFF2-40B4-BE49-F238E27FC236}">
                <a16:creationId xmlns:a16="http://schemas.microsoft.com/office/drawing/2014/main" id="{01A1D0EE-3113-41FE-9A79-CF2C13728F17}"/>
              </a:ext>
            </a:extLst>
          </p:cNvPr>
          <p:cNvSpPr>
            <a:spLocks noChangeArrowheads="1"/>
          </p:cNvSpPr>
          <p:nvPr/>
        </p:nvSpPr>
        <p:spPr bwMode="auto">
          <a:xfrm>
            <a:off x="714375" y="4094163"/>
            <a:ext cx="7762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chemeClr val="bg1"/>
              </a:buClr>
              <a:buFont typeface="Wingdings" panose="05000000000000000000" pitchFamily="2" charset="2"/>
              <a:buChar char="l"/>
            </a:pPr>
            <a:r>
              <a:rPr lang="en-US" altLang="en-US">
                <a:solidFill>
                  <a:schemeClr val="bg1"/>
                </a:solidFill>
              </a:rPr>
              <a:t>if the object is </a:t>
            </a:r>
            <a:r>
              <a:rPr lang="en-US" altLang="en-US" b="1">
                <a:solidFill>
                  <a:schemeClr val="bg1"/>
                </a:solidFill>
              </a:rPr>
              <a:t>moving</a:t>
            </a:r>
            <a:r>
              <a:rPr lang="en-US" altLang="en-US">
                <a:solidFill>
                  <a:schemeClr val="bg1"/>
                </a:solidFill>
              </a:rPr>
              <a:t>, it will</a:t>
            </a:r>
            <a:r>
              <a:rPr lang="en-US" altLang="en-US" b="1">
                <a:solidFill>
                  <a:schemeClr val="bg1"/>
                </a:solidFill>
              </a:rPr>
              <a:t> continue to move </a:t>
            </a:r>
            <a:r>
              <a:rPr lang="en-US" altLang="en-US">
                <a:solidFill>
                  <a:schemeClr val="bg1"/>
                </a:solidFill>
              </a:rPr>
              <a:t>at the same </a:t>
            </a:r>
            <a:r>
              <a:rPr lang="en-US" altLang="en-US" b="1">
                <a:solidFill>
                  <a:schemeClr val="bg1"/>
                </a:solidFill>
              </a:rPr>
              <a:t>velocity</a:t>
            </a:r>
            <a:r>
              <a:rPr lang="en-US" altLang="en-US">
                <a:solidFill>
                  <a:schemeClr val="bg1"/>
                </a:solidFill>
              </a:rPr>
              <a:t> (at the same speed and in the same direction).</a:t>
            </a:r>
            <a:endParaRPr lang="en-GB" altLang="en-US">
              <a:solidFill>
                <a:schemeClr val="bg1"/>
              </a:solidFill>
            </a:endParaRPr>
          </a:p>
        </p:txBody>
      </p:sp>
      <p:sp>
        <p:nvSpPr>
          <p:cNvPr id="21511" name="Text Box 20">
            <a:extLst>
              <a:ext uri="{FF2B5EF4-FFF2-40B4-BE49-F238E27FC236}">
                <a16:creationId xmlns:a16="http://schemas.microsoft.com/office/drawing/2014/main" id="{73CE0B16-B934-42F2-AFCC-DDF4B1A706BD}"/>
              </a:ext>
            </a:extLst>
          </p:cNvPr>
          <p:cNvSpPr txBox="1">
            <a:spLocks noChangeArrowheads="1"/>
          </p:cNvSpPr>
          <p:nvPr/>
        </p:nvSpPr>
        <p:spPr bwMode="auto">
          <a:xfrm>
            <a:off x="350838" y="773113"/>
            <a:ext cx="8339137" cy="822325"/>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If the resultant force acting on an object is zero, all the forces are said to be </a:t>
            </a:r>
            <a:r>
              <a:rPr lang="en-GB" altLang="en-US" b="1">
                <a:solidFill>
                  <a:srgbClr val="286DA6"/>
                </a:solidFill>
              </a:rPr>
              <a:t>balanced</a:t>
            </a:r>
            <a:r>
              <a:rPr lang="en-GB" altLang="en-US"/>
              <a:t>.</a:t>
            </a:r>
          </a:p>
        </p:txBody>
      </p:sp>
      <p:sp>
        <p:nvSpPr>
          <p:cNvPr id="943125" name="Text Box 21">
            <a:extLst>
              <a:ext uri="{FF2B5EF4-FFF2-40B4-BE49-F238E27FC236}">
                <a16:creationId xmlns:a16="http://schemas.microsoft.com/office/drawing/2014/main" id="{BE1F0BD5-1BD5-45DC-A2CA-57F4B3CC7E3A}"/>
              </a:ext>
            </a:extLst>
          </p:cNvPr>
          <p:cNvSpPr txBox="1">
            <a:spLocks noChangeArrowheads="1"/>
          </p:cNvSpPr>
          <p:nvPr/>
        </p:nvSpPr>
        <p:spPr bwMode="auto">
          <a:xfrm>
            <a:off x="350838" y="1614488"/>
            <a:ext cx="8334375" cy="8318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forms the basis of </a:t>
            </a:r>
            <a:r>
              <a:rPr lang="en-GB" altLang="en-US" b="1">
                <a:solidFill>
                  <a:srgbClr val="286DA6"/>
                </a:solidFill>
              </a:rPr>
              <a:t>Newton’s first law of motion</a:t>
            </a:r>
            <a:r>
              <a:rPr lang="en-GB" altLang="en-US"/>
              <a:t>, </a:t>
            </a:r>
            <a:br>
              <a:rPr lang="en-GB" altLang="en-US"/>
            </a:br>
            <a:r>
              <a:rPr lang="en-GB" altLang="en-US"/>
              <a:t>which states:</a:t>
            </a:r>
          </a:p>
        </p:txBody>
      </p:sp>
      <p:sp>
        <p:nvSpPr>
          <p:cNvPr id="10" name="Text Box 212">
            <a:extLst>
              <a:ext uri="{FF2B5EF4-FFF2-40B4-BE49-F238E27FC236}">
                <a16:creationId xmlns:a16="http://schemas.microsoft.com/office/drawing/2014/main" id="{23CCE068-C232-464E-8613-895E49E04987}"/>
              </a:ext>
            </a:extLst>
          </p:cNvPr>
          <p:cNvSpPr txBox="1">
            <a:spLocks noChangeArrowheads="1"/>
          </p:cNvSpPr>
          <p:nvPr/>
        </p:nvSpPr>
        <p:spPr bwMode="auto">
          <a:xfrm>
            <a:off x="360363" y="5429250"/>
            <a:ext cx="8334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tendency of an object to continue in its state of rest </a:t>
            </a:r>
            <a:br>
              <a:rPr lang="en-GB" altLang="en-US"/>
            </a:br>
            <a:r>
              <a:rPr lang="en-GB" altLang="en-US"/>
              <a:t>or uniform motion is called </a:t>
            </a:r>
            <a:r>
              <a:rPr lang="en-GB" altLang="en-US" b="1">
                <a:solidFill>
                  <a:srgbClr val="286DA6"/>
                </a:solidFill>
              </a:rPr>
              <a:t>inertia</a:t>
            </a:r>
            <a:r>
              <a:rPr lang="en-GB" altLang="en-US"/>
              <a:t>.</a:t>
            </a:r>
          </a:p>
        </p:txBody>
      </p:sp>
      <p:pic>
        <p:nvPicPr>
          <p:cNvPr id="11" name="Picture 10">
            <a:extLst>
              <a:ext uri="{FF2B5EF4-FFF2-40B4-BE49-F238E27FC236}">
                <a16:creationId xmlns:a16="http://schemas.microsoft.com/office/drawing/2014/main" id="{1C537A36-9B4F-42F2-B957-EE8AC58E6E2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31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311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31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4311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19" grpId="0" animBg="1"/>
      <p:bldP spid="943114" grpId="0"/>
      <p:bldP spid="943116" grpId="0"/>
      <p:bldP spid="943117" grpId="0"/>
      <p:bldP spid="943125"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BACEA11-504B-4A7D-8425-A321D2D1A14A}"/>
              </a:ext>
            </a:extLst>
          </p:cNvPr>
          <p:cNvSpPr>
            <a:spLocks noGrp="1"/>
          </p:cNvSpPr>
          <p:nvPr>
            <p:ph type="title"/>
          </p:nvPr>
        </p:nvSpPr>
        <p:spPr/>
        <p:txBody>
          <a:bodyPr/>
          <a:lstStyle/>
          <a:p>
            <a:r>
              <a:rPr lang="en-GB" altLang="en-US"/>
              <a:t>Balanced and unbalanced forces</a:t>
            </a:r>
          </a:p>
        </p:txBody>
      </p:sp>
      <p:sp>
        <p:nvSpPr>
          <p:cNvPr id="22532" name="Text Box 210">
            <a:extLst>
              <a:ext uri="{FF2B5EF4-FFF2-40B4-BE49-F238E27FC236}">
                <a16:creationId xmlns:a16="http://schemas.microsoft.com/office/drawing/2014/main" id="{F432BF57-156D-47B2-BE47-915CF553F067}"/>
              </a:ext>
            </a:extLst>
          </p:cNvPr>
          <p:cNvSpPr txBox="1">
            <a:spLocks noChangeArrowheads="1"/>
          </p:cNvSpPr>
          <p:nvPr/>
        </p:nvSpPr>
        <p:spPr bwMode="auto">
          <a:xfrm>
            <a:off x="350838" y="773113"/>
            <a:ext cx="8339137" cy="830262"/>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Newton’s first law tells us that the forces acting on an object that is traveling at a constant velocity are </a:t>
            </a:r>
            <a:r>
              <a:rPr lang="en-GB" altLang="en-US" b="1" dirty="0">
                <a:solidFill>
                  <a:srgbClr val="286DA6"/>
                </a:solidFill>
              </a:rPr>
              <a:t>balanced</a:t>
            </a:r>
            <a:r>
              <a:rPr lang="en-GB" altLang="en-US" dirty="0"/>
              <a:t>.</a:t>
            </a:r>
          </a:p>
        </p:txBody>
      </p:sp>
      <p:sp>
        <p:nvSpPr>
          <p:cNvPr id="5" name="Text Box 220">
            <a:extLst>
              <a:ext uri="{FF2B5EF4-FFF2-40B4-BE49-F238E27FC236}">
                <a16:creationId xmlns:a16="http://schemas.microsoft.com/office/drawing/2014/main" id="{BB7F50D9-20CF-4D5F-9FAD-4F50D27158D1}"/>
              </a:ext>
            </a:extLst>
          </p:cNvPr>
          <p:cNvSpPr txBox="1">
            <a:spLocks noChangeArrowheads="1"/>
          </p:cNvSpPr>
          <p:nvPr/>
        </p:nvSpPr>
        <p:spPr bwMode="auto">
          <a:xfrm>
            <a:off x="349250" y="1708150"/>
            <a:ext cx="8339138" cy="12001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when a car travels at a constant speed in a straight line, the resistive forces acting on the car balance the driving force.</a:t>
            </a:r>
          </a:p>
        </p:txBody>
      </p:sp>
      <p:sp>
        <p:nvSpPr>
          <p:cNvPr id="6" name="Text Box 230">
            <a:extLst>
              <a:ext uri="{FF2B5EF4-FFF2-40B4-BE49-F238E27FC236}">
                <a16:creationId xmlns:a16="http://schemas.microsoft.com/office/drawing/2014/main" id="{70374173-1215-47A8-ABBE-D73F6667A51D}"/>
              </a:ext>
            </a:extLst>
          </p:cNvPr>
          <p:cNvSpPr txBox="1">
            <a:spLocks noChangeArrowheads="1"/>
          </p:cNvSpPr>
          <p:nvPr/>
        </p:nvSpPr>
        <p:spPr bwMode="auto">
          <a:xfrm>
            <a:off x="349250" y="3021013"/>
            <a:ext cx="5054600" cy="1570037"/>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Newton’s first law also tells us that an object that is changing speed or direction must have </a:t>
            </a:r>
            <a:r>
              <a:rPr lang="en-GB" altLang="en-US" b="1">
                <a:solidFill>
                  <a:srgbClr val="286DA6"/>
                </a:solidFill>
              </a:rPr>
              <a:t>unbalanced forces </a:t>
            </a:r>
            <a:r>
              <a:rPr lang="en-GB" altLang="en-US"/>
              <a:t>acting on it.</a:t>
            </a:r>
          </a:p>
        </p:txBody>
      </p:sp>
      <p:sp>
        <p:nvSpPr>
          <p:cNvPr id="7" name="Text Box 20">
            <a:extLst>
              <a:ext uri="{FF2B5EF4-FFF2-40B4-BE49-F238E27FC236}">
                <a16:creationId xmlns:a16="http://schemas.microsoft.com/office/drawing/2014/main" id="{4E51EE91-55F9-4BF8-AC22-DEC43D82C235}"/>
              </a:ext>
            </a:extLst>
          </p:cNvPr>
          <p:cNvSpPr txBox="1">
            <a:spLocks noChangeArrowheads="1"/>
          </p:cNvSpPr>
          <p:nvPr/>
        </p:nvSpPr>
        <p:spPr bwMode="auto">
          <a:xfrm>
            <a:off x="349250" y="4667250"/>
            <a:ext cx="39497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If the forces acting on the object are unbalanced, there is a </a:t>
            </a:r>
            <a:r>
              <a:rPr lang="en-GB" altLang="en-US" b="1">
                <a:solidFill>
                  <a:srgbClr val="286DA6"/>
                </a:solidFill>
              </a:rPr>
              <a:t>resultant force </a:t>
            </a:r>
            <a:r>
              <a:rPr lang="en-GB" altLang="en-US"/>
              <a:t>acting on the object.</a:t>
            </a:r>
          </a:p>
        </p:txBody>
      </p:sp>
      <p:pic>
        <p:nvPicPr>
          <p:cNvPr id="8" name="Picture 7" descr="Car_hill.png">
            <a:extLst>
              <a:ext uri="{FF2B5EF4-FFF2-40B4-BE49-F238E27FC236}">
                <a16:creationId xmlns:a16="http://schemas.microsoft.com/office/drawing/2014/main" id="{14ED8245-D93C-4699-A49A-6EB89A0DBE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2913957"/>
            <a:ext cx="4922838" cy="321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9C3D5B7-9658-43F0-81BA-81EFE5A015B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a:extLst>
              <a:ext uri="{FF2B5EF4-FFF2-40B4-BE49-F238E27FC236}">
                <a16:creationId xmlns:a16="http://schemas.microsoft.com/office/drawing/2014/main" id="{0A0FCF8C-58A9-49E8-BBA0-24B1C773315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a:extLst>
              <a:ext uri="{FF2B5EF4-FFF2-40B4-BE49-F238E27FC236}">
                <a16:creationId xmlns:a16="http://schemas.microsoft.com/office/drawing/2014/main" id="{0EF6C417-3AD6-4D81-912B-BC925D11427E}"/>
              </a:ext>
            </a:extLst>
          </p:cNvPr>
          <p:cNvSpPr>
            <a:spLocks noGrp="1" noChangeArrowheads="1"/>
          </p:cNvSpPr>
          <p:nvPr>
            <p:ph type="title"/>
          </p:nvPr>
        </p:nvSpPr>
        <p:spPr/>
        <p:txBody>
          <a:bodyPr/>
          <a:lstStyle/>
          <a:p>
            <a:r>
              <a:rPr lang="en-GB" altLang="en-US" dirty="0"/>
              <a:t>Examples of the first law?</a:t>
            </a:r>
          </a:p>
        </p:txBody>
      </p:sp>
      <p:pic>
        <p:nvPicPr>
          <p:cNvPr id="7" name="Picture 6">
            <a:extLst>
              <a:ext uri="{FF2B5EF4-FFF2-40B4-BE49-F238E27FC236}">
                <a16:creationId xmlns:a16="http://schemas.microsoft.com/office/drawing/2014/main" id="{3B32ECEB-828E-4927-8B18-1A70C8BA5F7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44042CAE-9B1F-418E-8BE3-F1BCAB3C2136}"/>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C8F37EFD-DF0D-4BE5-A607-98E591EB9A66}"/>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C22039F-9144-4C25-BEB1-D8655A1227BA}"/>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434B76C7-CB3F-44D1-9479-8493CA30E80C}"/>
              </a:ext>
            </a:extLst>
          </p:cNvPr>
          <p:cNvSpPr>
            <a:spLocks noGrp="1" noChangeArrowheads="1"/>
          </p:cNvSpPr>
          <p:nvPr>
            <p:ph type="title"/>
          </p:nvPr>
        </p:nvSpPr>
        <p:spPr/>
        <p:txBody>
          <a:bodyPr/>
          <a:lstStyle/>
          <a:p>
            <a:r>
              <a:rPr lang="en-GB" altLang="en-US" dirty="0"/>
              <a:t>The effect of resultant forces</a:t>
            </a:r>
          </a:p>
        </p:txBody>
      </p:sp>
      <p:pic>
        <p:nvPicPr>
          <p:cNvPr id="7" name="Picture 6">
            <a:extLst>
              <a:ext uri="{FF2B5EF4-FFF2-40B4-BE49-F238E27FC236}">
                <a16:creationId xmlns:a16="http://schemas.microsoft.com/office/drawing/2014/main" id="{A206AC11-61F5-4051-BB83-7C514448CB1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828FCA9C-41A6-4028-B72B-62EA4929B596}"/>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4916D4D6-5FAC-4D2F-8053-7955D72E4D3B}"/>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ECEABE9-E13E-4914-AC8F-1F41920F274F}"/>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4">
            <a:extLst>
              <a:ext uri="{FF2B5EF4-FFF2-40B4-BE49-F238E27FC236}">
                <a16:creationId xmlns:a16="http://schemas.microsoft.com/office/drawing/2014/main" id="{C60AA383-22B4-4E06-8B7F-CEE679F86275}"/>
              </a:ext>
            </a:extLst>
          </p:cNvPr>
          <p:cNvSpPr>
            <a:spLocks noGrp="1" noChangeArrowheads="1"/>
          </p:cNvSpPr>
          <p:nvPr>
            <p:ph type="title"/>
          </p:nvPr>
        </p:nvSpPr>
        <p:spPr/>
        <p:txBody>
          <a:bodyPr/>
          <a:lstStyle/>
          <a:p>
            <a:r>
              <a:rPr lang="en-GB" altLang="en-US" dirty="0"/>
              <a:t>Introducing unbalanced forces</a:t>
            </a:r>
          </a:p>
        </p:txBody>
      </p:sp>
      <p:pic>
        <p:nvPicPr>
          <p:cNvPr id="8" name="Picture 6" descr="flash_icon">
            <a:extLst>
              <a:ext uri="{FF2B5EF4-FFF2-40B4-BE49-F238E27FC236}">
                <a16:creationId xmlns:a16="http://schemas.microsoft.com/office/drawing/2014/main" id="{319C4ED1-F263-4EFA-899A-02062B71B3C2}"/>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FFBC621A-56A5-4B8D-A01A-ABE7653625EC}"/>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1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9B24AC2-E898-4D0C-A7E0-4BC6D768EEB5}"/>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
  <p:tag name="ARTICULATE_DESIGN_ID_7_DEFAULT DESIGN" val="rt3H9oCH"/>
  <p:tag name="ARTICULATE_DESIGN_ID_1_DEFAULT DESIGN" val="hJRc8MTF"/>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14358</TotalTime>
  <Words>805</Words>
  <Application>Microsoft Office PowerPoint</Application>
  <PresentationFormat>On-screen Show (4:3)</PresentationFormat>
  <Paragraphs>46</Paragraphs>
  <Slides>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Wingdings</vt:lpstr>
      <vt:lpstr>Arial</vt:lpstr>
      <vt:lpstr>Wingdings 2</vt:lpstr>
      <vt:lpstr>1_Default Design</vt:lpstr>
      <vt:lpstr>7_Default Design</vt:lpstr>
      <vt:lpstr>Newton’s First Law  of Motion</vt:lpstr>
      <vt:lpstr>Information</vt:lpstr>
      <vt:lpstr>Introducing balanced forces</vt:lpstr>
      <vt:lpstr>What is Newton’s first law?</vt:lpstr>
      <vt:lpstr>Balanced and unbalanced forces</vt:lpstr>
      <vt:lpstr>Examples of the first law?</vt:lpstr>
      <vt:lpstr>The effect of resultant forces</vt:lpstr>
      <vt:lpstr>Introducing unbalanced forces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Newton's First Law of Motion</dc:title>
  <dc:subject>Boardworks High School Physical Science</dc:subject>
  <dc:creator>Boardworks</dc:creator>
  <cp:lastModifiedBy>Tim Crilly</cp:lastModifiedBy>
  <cp:revision>534</cp:revision>
  <dcterms:created xsi:type="dcterms:W3CDTF">2003-10-06T13:07:42Z</dcterms:created>
  <dcterms:modified xsi:type="dcterms:W3CDTF">2019-01-31T15:30:53Z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7BEE1A0F-BBB2-49D0-8442-F00EBD74CBA5</vt:lpwstr>
  </property>
  <property fmtid="{D5CDD505-2E9C-101B-9397-08002B2CF9AE}" pid="3" name="ArticulatePath">
    <vt:lpwstr>Newtons Laws of Motion</vt:lpwstr>
  </property>
</Properties>
</file>