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ctiveX/activeX2.xml" ContentType="application/vnd.ms-office.activeX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5287" r:id="rId1"/>
    <p:sldMasterId id="2147485302" r:id="rId2"/>
  </p:sldMasterIdLst>
  <p:notesMasterIdLst>
    <p:notesMasterId r:id="rId10"/>
  </p:notesMasterIdLst>
  <p:handoutMasterIdLst>
    <p:handoutMasterId r:id="rId11"/>
  </p:handoutMasterIdLst>
  <p:sldIdLst>
    <p:sldId id="430" r:id="rId3"/>
    <p:sldId id="527" r:id="rId4"/>
    <p:sldId id="485" r:id="rId5"/>
    <p:sldId id="486" r:id="rId6"/>
    <p:sldId id="487" r:id="rId7"/>
    <p:sldId id="488" r:id="rId8"/>
    <p:sldId id="489" r:id="rId9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2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7">
          <p15:clr>
            <a:srgbClr val="A4A3A4"/>
          </p15:clr>
        </p15:guide>
        <p15:guide id="2" orient="horz" pos="3876">
          <p15:clr>
            <a:srgbClr val="A4A3A4"/>
          </p15:clr>
        </p15:guide>
        <p15:guide id="3" pos="5375">
          <p15:clr>
            <a:srgbClr val="A4A3A4"/>
          </p15:clr>
        </p15:guide>
        <p15:guide id="4" pos="2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AF0"/>
    <a:srgbClr val="286DA6"/>
    <a:srgbClr val="FFFFFF"/>
    <a:srgbClr val="000066"/>
    <a:srgbClr val="CC0099"/>
    <a:srgbClr val="33CC33"/>
    <a:srgbClr val="009900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3333" autoAdjust="0"/>
  </p:normalViewPr>
  <p:slideViewPr>
    <p:cSldViewPr snapToGrid="0" showGuides="1">
      <p:cViewPr>
        <p:scale>
          <a:sx n="85" d="100"/>
          <a:sy n="85" d="100"/>
        </p:scale>
        <p:origin x="618" y="162"/>
      </p:cViewPr>
      <p:guideLst>
        <p:guide orient="horz" pos="497"/>
        <p:guide orient="horz" pos="3876"/>
        <p:guide pos="5375"/>
        <p:guide pos="2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2064" y="108"/>
      </p:cViewPr>
      <p:guideLst>
        <p:guide orient="horz" pos="2928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ACA64B33-4E02-41CC-BC4A-30AC1A1B6A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5C9B4D3-7560-4C69-B01B-224090CE618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179F645-F862-4D94-98BD-D3DA03CF4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76888A8-9CE6-4B4F-8186-524FA4300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927361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>
            <a:extLst>
              <a:ext uri="{FF2B5EF4-FFF2-40B4-BE49-F238E27FC236}">
                <a16:creationId xmlns:a16="http://schemas.microsoft.com/office/drawing/2014/main" id="{68FD9318-7352-40E0-9584-14721021CFD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7CEC2A4-424F-477A-8E78-1226867958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6F64352-D8C3-46A2-9F87-BF12A1665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9DF8707D-53D6-4CE2-B355-211C656923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2473370-0F68-4D4B-8AAA-29C8CC3F5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9B31FD33-6F09-4613-A451-2CEE9CF79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14246272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>
            <a:extLst>
              <a:ext uri="{FF2B5EF4-FFF2-40B4-BE49-F238E27FC236}">
                <a16:creationId xmlns:a16="http://schemas.microsoft.com/office/drawing/2014/main" id="{73F71F56-4CDE-4D64-AE6A-9577E8CE83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5F2805DF-16FA-4E57-B26D-A9B3FE463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E3FFFF-79DC-4E83-A6B5-43F2C95D8B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8707D-53D6-4CE2-B355-211C656923A4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BF69D4-432C-49BC-8E71-9F5ABF7ED3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8707D-53D6-4CE2-B355-211C656923A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927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>
            <a:extLst>
              <a:ext uri="{FF2B5EF4-FFF2-40B4-BE49-F238E27FC236}">
                <a16:creationId xmlns:a16="http://schemas.microsoft.com/office/drawing/2014/main" id="{BDE95F99-49B1-408D-979A-8A3430FF70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5DF90A6F-7B3D-44F7-A916-232853209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Students should understand that action–reaction pairs are not the same as balanced forces – while the latter act on just </a:t>
            </a:r>
            <a:r>
              <a:rPr lang="en-GB" altLang="en-US" b="0" dirty="0">
                <a:latin typeface="Arial" panose="020B0604020202020204" pitchFamily="34" charset="0"/>
              </a:rPr>
              <a:t>one</a:t>
            </a:r>
            <a:r>
              <a:rPr lang="en-GB" altLang="en-US" dirty="0">
                <a:latin typeface="Arial" panose="020B0604020202020204" pitchFamily="34" charset="0"/>
              </a:rPr>
              <a:t> object, the former act on </a:t>
            </a:r>
            <a:r>
              <a:rPr lang="en-GB" altLang="en-US" b="0" dirty="0">
                <a:latin typeface="Arial" panose="020B0604020202020204" pitchFamily="34" charset="0"/>
              </a:rPr>
              <a:t>two</a:t>
            </a:r>
            <a:r>
              <a:rPr lang="en-GB" altLang="en-US" dirty="0">
                <a:latin typeface="Arial" panose="020B0604020202020204" pitchFamily="34" charset="0"/>
              </a:rPr>
              <a:t> separate but interacting objects.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Newton’s third law is sometimes written as: “</a:t>
            </a:r>
            <a:r>
              <a:rPr lang="en-US" altLang="en-US" dirty="0">
                <a:latin typeface="Arial" panose="020B0604020202020204" pitchFamily="34" charset="0"/>
              </a:rPr>
              <a:t>For every action, there is an equal and opposite reaction.”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latin typeface="Arial" panose="020B0604020202020204" pitchFamily="34" charset="0"/>
              </a:rPr>
              <a:t>This presentation is accompanied by the worksheet </a:t>
            </a:r>
            <a:r>
              <a:rPr lang="en-GB" altLang="en-US" i="1" dirty="0">
                <a:latin typeface="Arial" panose="020B0604020202020204" pitchFamily="34" charset="0"/>
              </a:rPr>
              <a:t>Newton’s Third Law of Motion</a:t>
            </a:r>
            <a:r>
              <a:rPr lang="en-GB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710563-BDFD-43ED-88B9-1CB217DB04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8707D-53D6-4CE2-B355-211C656923A4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>
            <a:extLst>
              <a:ext uri="{FF2B5EF4-FFF2-40B4-BE49-F238E27FC236}">
                <a16:creationId xmlns:a16="http://schemas.microsoft.com/office/drawing/2014/main" id="{1D2EDFA0-87D1-457B-A12C-AED098588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5">
            <a:extLst>
              <a:ext uri="{FF2B5EF4-FFF2-40B4-BE49-F238E27FC236}">
                <a16:creationId xmlns:a16="http://schemas.microsoft.com/office/drawing/2014/main" id="{FD891071-4A2D-4902-8546-4D269E386B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This activity provides the opportunity for informal assessment of students’ understanding of the action–reaction pairs.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Apply scientific ideas, principles, and/or evidence to provide an explanation of phenomena and solve design problems, taking into account possible unanticipated effects.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A1F803-F56C-470E-AD98-8DF34229C7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8707D-53D6-4CE2-B355-211C656923A4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>
            <a:extLst>
              <a:ext uri="{FF2B5EF4-FFF2-40B4-BE49-F238E27FC236}">
                <a16:creationId xmlns:a16="http://schemas.microsoft.com/office/drawing/2014/main" id="{5226DEB0-ADE9-4FDD-BC5B-EDC24EBC46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F7FFE20B-1263-4F67-8D75-0B550539C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FF22B5-F877-4FA3-B314-57C30AFDED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8707D-53D6-4CE2-B355-211C656923A4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>
            <a:extLst>
              <a:ext uri="{FF2B5EF4-FFF2-40B4-BE49-F238E27FC236}">
                <a16:creationId xmlns:a16="http://schemas.microsoft.com/office/drawing/2014/main" id="{1D307E37-A275-4B46-A45E-CF835ECD3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0AB558C5-0794-4BFF-949A-163112D94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5B62C7-BA02-41DC-80BD-05FCCA5B9B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8707D-53D6-4CE2-B355-211C656923A4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>
            <a:extLst>
              <a:ext uri="{FF2B5EF4-FFF2-40B4-BE49-F238E27FC236}">
                <a16:creationId xmlns:a16="http://schemas.microsoft.com/office/drawing/2014/main" id="{352A936F-8B81-4182-8986-9D07805E01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17D01D70-A11D-4A08-BCD8-9B9E3A730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Apply scientific ideas, principles, and/or evidence to provide an explanation of phenomena and solve design problems, taking into account possible unanticipated effects.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4641A0-CA00-4498-A887-74AB6284FE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8707D-53D6-4CE2-B355-211C656923A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1CC77EC-D8A8-4159-8546-3811CB4F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421" y="1187865"/>
            <a:ext cx="3990886" cy="3085032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286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FA866BAE-D38F-48BC-BE80-C8E5B8F67E3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096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083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66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011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376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11645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604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13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148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245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5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216000" indent="-216000">
              <a:buFont typeface="Wingdings 2" panose="05020102010507070707" pitchFamily="18" charset="2"/>
              <a:buChar char=""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0480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1104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61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472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18445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5868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418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18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56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660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917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09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636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5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846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69678" name="Text Box 14">
            <a:extLst>
              <a:ext uri="{FF2B5EF4-FFF2-40B4-BE49-F238E27FC236}">
                <a16:creationId xmlns:a16="http://schemas.microsoft.com/office/drawing/2014/main" id="{77275881-F467-4DD5-98E8-48773865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  <p:pic>
        <p:nvPicPr>
          <p:cNvPr id="1030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E9E11B-3A97-4928-B183-7782102F547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</p:spTree>
    <p:custDataLst>
      <p:tags r:id="rId16"/>
    </p:custDataLst>
    <p:extLst>
      <p:ext uri="{BB962C8B-B14F-4D97-AF65-F5344CB8AC3E}">
        <p14:creationId xmlns:p14="http://schemas.microsoft.com/office/powerpoint/2010/main" val="43744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88" r:id="rId1"/>
    <p:sldLayoutId id="2147485289" r:id="rId2"/>
    <p:sldLayoutId id="2147485290" r:id="rId3"/>
    <p:sldLayoutId id="2147485291" r:id="rId4"/>
    <p:sldLayoutId id="2147485292" r:id="rId5"/>
    <p:sldLayoutId id="2147485293" r:id="rId6"/>
    <p:sldLayoutId id="2147485294" r:id="rId7"/>
    <p:sldLayoutId id="2147485295" r:id="rId8"/>
    <p:sldLayoutId id="2147485296" r:id="rId9"/>
    <p:sldLayoutId id="2147485297" r:id="rId10"/>
    <p:sldLayoutId id="2147485298" r:id="rId11"/>
    <p:sldLayoutId id="2147485299" r:id="rId12"/>
    <p:sldLayoutId id="2147485300" r:id="rId13"/>
    <p:sldLayoutId id="2147485301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3">
            <a:extLst>
              <a:ext uri="{FF2B5EF4-FFF2-40B4-BE49-F238E27FC236}">
                <a16:creationId xmlns:a16="http://schemas.microsoft.com/office/drawing/2014/main" id="{02B6023A-B143-4E07-96F9-6AA6CF89D2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2054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E84297-AF36-4EF2-8699-8C45EA657B2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751B7692-ED58-4E5D-972C-227A346E82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406527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3" r:id="rId1"/>
    <p:sldLayoutId id="2147485304" r:id="rId2"/>
    <p:sldLayoutId id="2147485305" r:id="rId3"/>
    <p:sldLayoutId id="2147485306" r:id="rId4"/>
    <p:sldLayoutId id="2147485307" r:id="rId5"/>
    <p:sldLayoutId id="2147485308" r:id="rId6"/>
    <p:sldLayoutId id="2147485309" r:id="rId7"/>
    <p:sldLayoutId id="2147485310" r:id="rId8"/>
    <p:sldLayoutId id="2147485311" r:id="rId9"/>
    <p:sldLayoutId id="2147485312" r:id="rId10"/>
    <p:sldLayoutId id="2147485313" r:id="rId11"/>
    <p:sldLayoutId id="21474853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pn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wmf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3.jpg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>
            <a:extLst>
              <a:ext uri="{FF2B5EF4-FFF2-40B4-BE49-F238E27FC236}">
                <a16:creationId xmlns:a16="http://schemas.microsoft.com/office/drawing/2014/main" id="{FD192E2C-9514-4C52-B0DE-AD3FF1EA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702" y="1187865"/>
            <a:ext cx="4995747" cy="3085032"/>
          </a:xfrm>
        </p:spPr>
        <p:txBody>
          <a:bodyPr/>
          <a:lstStyle/>
          <a:p>
            <a:r>
              <a:rPr lang="en-GB" altLang="en-US" dirty="0"/>
              <a:t>Newton’s </a:t>
            </a:r>
            <a:br>
              <a:rPr lang="en-GB" altLang="en-US" dirty="0"/>
            </a:br>
            <a:r>
              <a:rPr lang="en-GB" altLang="en-US" dirty="0"/>
              <a:t>Third Law </a:t>
            </a:r>
            <a:br>
              <a:rPr lang="en-GB" altLang="en-US" dirty="0"/>
            </a:br>
            <a:r>
              <a:rPr lang="en-GB" altLang="en-US" dirty="0"/>
              <a:t>of Motion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100000"/>
            </a:pPr>
            <a:r>
              <a:rPr lang="en-GB" sz="1600" dirty="0"/>
              <a:t>Constructing Explanations and Designing Solutions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2. Cause and Effect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Text Box 2">
            <a:extLst>
              <a:ext uri="{FF2B5EF4-FFF2-40B4-BE49-F238E27FC236}">
                <a16:creationId xmlns:a16="http://schemas.microsoft.com/office/drawing/2014/main" id="{34447868-273E-4965-9AB3-EC5D44F9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1589088"/>
            <a:ext cx="8426450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 force cannot exist on its own – a force always causes a reaction in the form of a second force.</a:t>
            </a:r>
          </a:p>
        </p:txBody>
      </p:sp>
      <p:sp>
        <p:nvSpPr>
          <p:cNvPr id="1024003" name="Text Box 3">
            <a:extLst>
              <a:ext uri="{FF2B5EF4-FFF2-40B4-BE49-F238E27FC236}">
                <a16:creationId xmlns:a16="http://schemas.microsoft.com/office/drawing/2014/main" id="{A7834C90-3DEF-403A-90D8-317CCA24C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2760663"/>
            <a:ext cx="8334375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This forms the basis of </a:t>
            </a:r>
            <a:r>
              <a:rPr lang="en-GB" altLang="en-US" b="1">
                <a:solidFill>
                  <a:srgbClr val="286DA6"/>
                </a:solidFill>
              </a:rPr>
              <a:t>Newton’s third law of motion</a:t>
            </a:r>
            <a:r>
              <a:rPr lang="en-GB" altLang="en-US"/>
              <a:t>, which states: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D6246E25-6E0E-4421-B3AF-4B7EA7E54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Newton’s third law?</a:t>
            </a:r>
          </a:p>
        </p:txBody>
      </p:sp>
      <p:sp>
        <p:nvSpPr>
          <p:cNvPr id="1024009" name="Text Box 9">
            <a:extLst>
              <a:ext uri="{FF2B5EF4-FFF2-40B4-BE49-F238E27FC236}">
                <a16:creationId xmlns:a16="http://schemas.microsoft.com/office/drawing/2014/main" id="{9BCC0402-2404-4EF8-AEB9-E4D3D6250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375275"/>
            <a:ext cx="8580437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These pairs of forces that act between two objects are sometimes called </a:t>
            </a:r>
            <a:r>
              <a:rPr lang="en-GB" altLang="en-US" b="1" dirty="0">
                <a:solidFill>
                  <a:srgbClr val="286DA6"/>
                </a:solidFill>
              </a:rPr>
              <a:t>action–reaction</a:t>
            </a:r>
            <a:r>
              <a:rPr lang="en-GB" altLang="en-US" dirty="0"/>
              <a:t> pairs or </a:t>
            </a:r>
            <a:r>
              <a:rPr lang="en-GB" altLang="en-US" b="1" dirty="0">
                <a:solidFill>
                  <a:srgbClr val="286DA6"/>
                </a:solidFill>
              </a:rPr>
              <a:t>interaction</a:t>
            </a:r>
            <a:r>
              <a:rPr lang="en-GB" altLang="en-US" dirty="0"/>
              <a:t> pairs.</a:t>
            </a:r>
          </a:p>
        </p:txBody>
      </p:sp>
      <p:sp>
        <p:nvSpPr>
          <p:cNvPr id="1024010" name="AutoShape 10">
            <a:extLst>
              <a:ext uri="{FF2B5EF4-FFF2-40B4-BE49-F238E27FC236}">
                <a16:creationId xmlns:a16="http://schemas.microsoft.com/office/drawing/2014/main" id="{54593520-1612-45DC-B899-DC15A0802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3976688"/>
            <a:ext cx="7972425" cy="1052512"/>
          </a:xfrm>
          <a:prstGeom prst="roundRect">
            <a:avLst>
              <a:gd name="adj" fmla="val 0"/>
            </a:avLst>
          </a:prstGeom>
          <a:solidFill>
            <a:srgbClr val="286DA6"/>
          </a:solidFill>
          <a:ln w="38100" algn="ctr">
            <a:solidFill>
              <a:srgbClr val="286DA6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24007" name="Rectangle 7">
            <a:extLst>
              <a:ext uri="{FF2B5EF4-FFF2-40B4-BE49-F238E27FC236}">
                <a16:creationId xmlns:a16="http://schemas.microsoft.com/office/drawing/2014/main" id="{3743643C-7411-4B79-A736-A1024CA15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88" y="4090988"/>
            <a:ext cx="7643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CC00CC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1"/>
                </a:solidFill>
              </a:rPr>
              <a:t>If object A exerts a force on object B, then object B exerts an equal but opposite force on object A.</a:t>
            </a:r>
          </a:p>
        </p:txBody>
      </p:sp>
      <p:sp>
        <p:nvSpPr>
          <p:cNvPr id="31754" name="Text Box 16">
            <a:extLst>
              <a:ext uri="{FF2B5EF4-FFF2-40B4-BE49-F238E27FC236}">
                <a16:creationId xmlns:a16="http://schemas.microsoft.com/office/drawing/2014/main" id="{376791C7-CBDF-401A-BC84-806A437F1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773113"/>
            <a:ext cx="8426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Forces arise from interactions between two objects.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83DDBA-2FDF-4681-8392-90076698C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notes_icon">
            <a:extLst>
              <a:ext uri="{FF2B5EF4-FFF2-40B4-BE49-F238E27FC236}">
                <a16:creationId xmlns:a16="http://schemas.microsoft.com/office/drawing/2014/main" id="{7094506C-0EB3-4239-ACF9-E9132A456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1">
            <a:extLst>
              <a:ext uri="{FF2B5EF4-FFF2-40B4-BE49-F238E27FC236}">
                <a16:creationId xmlns:a16="http://schemas.microsoft.com/office/drawing/2014/main" id="{CA988FFE-EC3B-4ED6-A2D2-8ADF25C49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78089" y="82550"/>
            <a:ext cx="45030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02" grpId="0" animBg="1"/>
      <p:bldP spid="1024003" grpId="0" animBg="1"/>
      <p:bldP spid="1024009" grpId="0" animBg="1"/>
      <p:bldP spid="1024010" grpId="0" animBg="1"/>
      <p:bldP spid="10240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271C53B1-B378-4538-8DA6-0650D509A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Action–reaction pairs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607DF0-99A6-4DD1-B7BE-36C8840DF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flash_icon">
            <a:extLst>
              <a:ext uri="{FF2B5EF4-FFF2-40B4-BE49-F238E27FC236}">
                <a16:creationId xmlns:a16="http://schemas.microsoft.com/office/drawing/2014/main" id="{53E564A7-8D58-48C0-A721-29FEA7327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34413" y="115888"/>
            <a:ext cx="385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notes_icon">
            <a:extLst>
              <a:ext uri="{FF2B5EF4-FFF2-40B4-BE49-F238E27FC236}">
                <a16:creationId xmlns:a16="http://schemas.microsoft.com/office/drawing/2014/main" id="{077C5963-27AA-48DF-BF8E-83139AB02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3238" y="150813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BFEA8E-E3A1-4109-8B46-37F4352F5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99130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8215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F0BFE3F7-74AA-49EE-8D86-6D27B1E516F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4" descr="wheelchair_girl">
            <a:extLst>
              <a:ext uri="{FF2B5EF4-FFF2-40B4-BE49-F238E27FC236}">
                <a16:creationId xmlns:a16="http://schemas.microsoft.com/office/drawing/2014/main" id="{C5B56987-D3CF-4645-AE8D-4625749F9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1352550"/>
            <a:ext cx="4559300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>
            <a:extLst>
              <a:ext uri="{FF2B5EF4-FFF2-40B4-BE49-F238E27FC236}">
                <a16:creationId xmlns:a16="http://schemas.microsoft.com/office/drawing/2014/main" id="{8BF1BC5D-F039-4890-888C-63D124E18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773113"/>
            <a:ext cx="79200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What forces are acting between Mel’s computer and the table it is resting on?</a:t>
            </a:r>
          </a:p>
        </p:txBody>
      </p:sp>
      <p:sp>
        <p:nvSpPr>
          <p:cNvPr id="973828" name="Rectangle 4">
            <a:extLst>
              <a:ext uri="{FF2B5EF4-FFF2-40B4-BE49-F238E27FC236}">
                <a16:creationId xmlns:a16="http://schemas.microsoft.com/office/drawing/2014/main" id="{E382C3D5-E70C-43FE-ABEB-AF7064DD6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1843088"/>
            <a:ext cx="37465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 computer pushes down on the table because it is attracted by the Earth’s gravity.</a:t>
            </a:r>
          </a:p>
        </p:txBody>
      </p:sp>
      <p:sp>
        <p:nvSpPr>
          <p:cNvPr id="32773" name="Rectangle 17">
            <a:extLst>
              <a:ext uri="{FF2B5EF4-FFF2-40B4-BE49-F238E27FC236}">
                <a16:creationId xmlns:a16="http://schemas.microsoft.com/office/drawing/2014/main" id="{1EDF9C10-69AC-46F0-BB3C-B83D42C3B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forces support objects?</a:t>
            </a:r>
          </a:p>
        </p:txBody>
      </p:sp>
      <p:sp>
        <p:nvSpPr>
          <p:cNvPr id="973844" name="Text Box 20">
            <a:extLst>
              <a:ext uri="{FF2B5EF4-FFF2-40B4-BE49-F238E27FC236}">
                <a16:creationId xmlns:a16="http://schemas.microsoft.com/office/drawing/2014/main" id="{8A0C339C-1FFA-4200-839E-73437880F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1771650"/>
            <a:ext cx="1298575" cy="728663"/>
          </a:xfrm>
          <a:prstGeom prst="rect">
            <a:avLst/>
          </a:prstGeom>
          <a:solidFill>
            <a:srgbClr val="FFFFFF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rgbClr val="286DA6"/>
                </a:solidFill>
              </a:rPr>
              <a:t>contact force</a:t>
            </a:r>
          </a:p>
        </p:txBody>
      </p:sp>
      <p:sp>
        <p:nvSpPr>
          <p:cNvPr id="973848" name="AutoShape 24">
            <a:extLst>
              <a:ext uri="{FF2B5EF4-FFF2-40B4-BE49-F238E27FC236}">
                <a16:creationId xmlns:a16="http://schemas.microsoft.com/office/drawing/2014/main" id="{6367292E-08CA-4FBD-AB9C-AE1E170BAB72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5430838" y="3424238"/>
            <a:ext cx="419100" cy="630237"/>
          </a:xfrm>
          <a:prstGeom prst="downArrow">
            <a:avLst>
              <a:gd name="adj1" fmla="val 34093"/>
              <a:gd name="adj2" fmla="val 67810"/>
            </a:avLst>
          </a:prstGeom>
          <a:solidFill>
            <a:srgbClr val="286DA6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973849" name="AutoShape 25">
            <a:extLst>
              <a:ext uri="{FF2B5EF4-FFF2-40B4-BE49-F238E27FC236}">
                <a16:creationId xmlns:a16="http://schemas.microsoft.com/office/drawing/2014/main" id="{B6B9DBD1-A88B-4FF6-86E4-5DD6B01907F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30838" y="2773363"/>
            <a:ext cx="419100" cy="630237"/>
          </a:xfrm>
          <a:prstGeom prst="downArrow">
            <a:avLst>
              <a:gd name="adj1" fmla="val 34093"/>
              <a:gd name="adj2" fmla="val 67810"/>
            </a:avLst>
          </a:prstGeom>
          <a:solidFill>
            <a:srgbClr val="286DA6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2777" name="Text Box 28">
            <a:extLst>
              <a:ext uri="{FF2B5EF4-FFF2-40B4-BE49-F238E27FC236}">
                <a16:creationId xmlns:a16="http://schemas.microsoft.com/office/drawing/2014/main" id="{E9DD94BA-D44B-4075-8DC3-7E693B2A9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8" y="4141788"/>
            <a:ext cx="1379537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rgbClr val="286DA6"/>
                </a:solidFill>
              </a:rPr>
              <a:t>reaction</a:t>
            </a:r>
            <a:br>
              <a:rPr lang="en-GB" altLang="en-US" b="1">
                <a:solidFill>
                  <a:srgbClr val="286DA6"/>
                </a:solidFill>
              </a:rPr>
            </a:br>
            <a:r>
              <a:rPr lang="en-GB" altLang="en-US" b="1">
                <a:solidFill>
                  <a:srgbClr val="286DA6"/>
                </a:solidFill>
              </a:rPr>
              <a:t>force</a:t>
            </a:r>
          </a:p>
        </p:txBody>
      </p:sp>
      <p:sp>
        <p:nvSpPr>
          <p:cNvPr id="973854" name="Rectangle 30">
            <a:extLst>
              <a:ext uri="{FF2B5EF4-FFF2-40B4-BE49-F238E27FC236}">
                <a16:creationId xmlns:a16="http://schemas.microsoft.com/office/drawing/2014/main" id="{AE45385B-BF84-4F88-B6F2-50F54705F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3841750"/>
            <a:ext cx="39655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</a:t>
            </a:r>
            <a:r>
              <a:rPr lang="en-GB" altLang="en-US" b="1"/>
              <a:t> </a:t>
            </a:r>
            <a:r>
              <a:rPr lang="en-GB" altLang="en-US"/>
              <a:t>table exerts an </a:t>
            </a:r>
            <a:r>
              <a:rPr lang="en-GB" altLang="en-US" b="1"/>
              <a:t>equal and opposite</a:t>
            </a:r>
            <a:r>
              <a:rPr lang="en-GB" altLang="en-US"/>
              <a:t> force pushing upwards on the computer. This is called the </a:t>
            </a:r>
            <a:r>
              <a:rPr lang="en-GB" altLang="en-US" b="1">
                <a:solidFill>
                  <a:srgbClr val="286DA6"/>
                </a:solidFill>
              </a:rPr>
              <a:t>reaction of the surface</a:t>
            </a:r>
            <a:r>
              <a:rPr lang="en-GB" altLang="en-US"/>
              <a:t>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CA9DD9-0E62-4F00-94AE-82C2E95ED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828" grpId="0"/>
      <p:bldP spid="973844" grpId="0" animBg="1"/>
      <p:bldP spid="973848" grpId="0" animBg="1"/>
      <p:bldP spid="973849" grpId="0" animBg="1"/>
      <p:bldP spid="32777" grpId="0"/>
      <p:bldP spid="9738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>
            <a:extLst>
              <a:ext uri="{FF2B5EF4-FFF2-40B4-BE49-F238E27FC236}">
                <a16:creationId xmlns:a16="http://schemas.microsoft.com/office/drawing/2014/main" id="{2A694E19-4007-4C7F-8F47-44DF8C03AC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Reaction of the surface</a:t>
            </a:r>
          </a:p>
        </p:txBody>
      </p:sp>
      <p:sp>
        <p:nvSpPr>
          <p:cNvPr id="33795" name="Text Box 5">
            <a:extLst>
              <a:ext uri="{FF2B5EF4-FFF2-40B4-BE49-F238E27FC236}">
                <a16:creationId xmlns:a16="http://schemas.microsoft.com/office/drawing/2014/main" id="{E1D57757-3955-4F98-B6DE-322CEB373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773113"/>
            <a:ext cx="81438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If the downward force exerted by a stationary object increases (for example, if it gets heavier), the reaction of the surface will also increase to match it.</a:t>
            </a:r>
          </a:p>
        </p:txBody>
      </p:sp>
      <p:sp>
        <p:nvSpPr>
          <p:cNvPr id="1098758" name="Text Box 6">
            <a:extLst>
              <a:ext uri="{FF2B5EF4-FFF2-40B4-BE49-F238E27FC236}">
                <a16:creationId xmlns:a16="http://schemas.microsoft.com/office/drawing/2014/main" id="{176BC0E6-104A-4130-8ACA-13D1A4EA8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2419350"/>
            <a:ext cx="39909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This remains true up to a certain limit, when the downward force overcomes the reaction of the surface.</a:t>
            </a:r>
          </a:p>
        </p:txBody>
      </p:sp>
      <p:pic>
        <p:nvPicPr>
          <p:cNvPr id="1098759" name="Picture 7" descr="Computer_heavy">
            <a:extLst>
              <a:ext uri="{FF2B5EF4-FFF2-40B4-BE49-F238E27FC236}">
                <a16:creationId xmlns:a16="http://schemas.microsoft.com/office/drawing/2014/main" id="{5CE9B3B4-BECC-4614-A20D-000CE7AE4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2054225"/>
            <a:ext cx="40925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8760" name="Text Box 8">
            <a:extLst>
              <a:ext uri="{FF2B5EF4-FFF2-40B4-BE49-F238E27FC236}">
                <a16:creationId xmlns:a16="http://schemas.microsoft.com/office/drawing/2014/main" id="{C13CDEF5-8132-4167-AB75-65172A9A1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4489450"/>
            <a:ext cx="39909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At this point, the object will move downwards through the surface.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08BB70-6033-4E8B-8426-5C1AEE9A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8758" grpId="0"/>
      <p:bldP spid="10987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>
            <a:extLst>
              <a:ext uri="{FF2B5EF4-FFF2-40B4-BE49-F238E27FC236}">
                <a16:creationId xmlns:a16="http://schemas.microsoft.com/office/drawing/2014/main" id="{9B7CED43-F7D5-4AAE-8B11-F61611DA8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Reaction forces and thrust</a:t>
            </a:r>
          </a:p>
        </p:txBody>
      </p:sp>
      <p:pic>
        <p:nvPicPr>
          <p:cNvPr id="7" name="Picture 6" descr="flash_icon">
            <a:extLst>
              <a:ext uri="{FF2B5EF4-FFF2-40B4-BE49-F238E27FC236}">
                <a16:creationId xmlns:a16="http://schemas.microsoft.com/office/drawing/2014/main" id="{F12541C3-20C2-4AE2-95BC-FBB3EF88A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34413" y="115888"/>
            <a:ext cx="385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8A42CC72-E33B-46F7-B348-C6D4BC086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2756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9238" name="ShockwaveFlash1" r:id="rId2" imgW="8699400" imgH="5308560"/>
        </mc:Choice>
        <mc:Fallback>
          <p:control name="ShockwaveFlash1" r:id="rId2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E65A0C56-B5B2-4E80-9C90-F27009F14B6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14411</TotalTime>
  <Words>428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Wingdings</vt:lpstr>
      <vt:lpstr>Arial</vt:lpstr>
      <vt:lpstr>Wingdings 2</vt:lpstr>
      <vt:lpstr>1_Default Design</vt:lpstr>
      <vt:lpstr>7_Default Design</vt:lpstr>
      <vt:lpstr>Newton’s  Third Law  of Motion</vt:lpstr>
      <vt:lpstr>Information</vt:lpstr>
      <vt:lpstr>What is Newton’s third law?</vt:lpstr>
      <vt:lpstr>Action–reaction pairs</vt:lpstr>
      <vt:lpstr>What forces support objects?</vt:lpstr>
      <vt:lpstr>Reaction of the surface</vt:lpstr>
      <vt:lpstr>Reaction forces and thrust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Newton's Third Law of Motion</dc:title>
  <dc:subject>Boardworks High School Physical Science</dc:subject>
  <dc:creator>Boardworks</dc:creator>
  <cp:lastModifiedBy>Tim Crilly</cp:lastModifiedBy>
  <cp:revision>534</cp:revision>
  <dcterms:created xsi:type="dcterms:W3CDTF">2003-10-06T13:07:42Z</dcterms:created>
  <dcterms:modified xsi:type="dcterms:W3CDTF">2019-01-31T15:30:57Z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7BEE1A0F-BBB2-49D0-8442-F00EBD74CBA5</vt:lpwstr>
  </property>
  <property fmtid="{D5CDD505-2E9C-101B-9397-08002B2CF9AE}" pid="3" name="ArticulatePath">
    <vt:lpwstr>Newtons Laws of Motion</vt:lpwstr>
  </property>
</Properties>
</file>