
<file path=[Content_Types].xml><?xml version="1.0" encoding="utf-8"?>
<Types xmlns="http://schemas.openxmlformats.org/package/2006/content-types">
  <Default Extension="bin" ContentType="application/vnd.ms-office.activeX"/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ctiveX/activeX1.xml" ContentType="application/vnd.ms-office.activeX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ctiveX/activeX2.xml" ContentType="application/vnd.ms-office.activeX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5287" r:id="rId1"/>
    <p:sldMasterId id="2147485302" r:id="rId2"/>
  </p:sldMasterIdLst>
  <p:notesMasterIdLst>
    <p:notesMasterId r:id="rId10"/>
  </p:notesMasterIdLst>
  <p:handoutMasterIdLst>
    <p:handoutMasterId r:id="rId11"/>
  </p:handoutMasterIdLst>
  <p:sldIdLst>
    <p:sldId id="430" r:id="rId3"/>
    <p:sldId id="527" r:id="rId4"/>
    <p:sldId id="485" r:id="rId5"/>
    <p:sldId id="486" r:id="rId6"/>
    <p:sldId id="487" r:id="rId7"/>
    <p:sldId id="488" r:id="rId8"/>
    <p:sldId id="489" r:id="rId9"/>
  </p:sldIdLst>
  <p:sldSz cx="9144000" cy="6858000" type="screen4x3"/>
  <p:notesSz cx="6858000" cy="9296400"/>
  <p:embeddedFontLst>
    <p:embeddedFont>
      <p:font typeface="Wingdings 2" panose="05020102010507070707" pitchFamily="18" charset="2"/>
      <p:regular r:id="rId12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66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97">
          <p15:clr>
            <a:srgbClr val="A4A3A4"/>
          </p15:clr>
        </p15:guide>
        <p15:guide id="2" orient="horz" pos="3876">
          <p15:clr>
            <a:srgbClr val="A4A3A4"/>
          </p15:clr>
        </p15:guide>
        <p15:guide id="3" pos="5375">
          <p15:clr>
            <a:srgbClr val="A4A3A4"/>
          </p15:clr>
        </p15:guide>
        <p15:guide id="4" pos="22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DAF0"/>
    <a:srgbClr val="286DA6"/>
    <a:srgbClr val="FFFFFF"/>
    <a:srgbClr val="000066"/>
    <a:srgbClr val="CC0099"/>
    <a:srgbClr val="33CC33"/>
    <a:srgbClr val="009900"/>
    <a:srgbClr val="01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917" autoAdjust="0"/>
    <p:restoredTop sz="83333" autoAdjust="0"/>
  </p:normalViewPr>
  <p:slideViewPr>
    <p:cSldViewPr snapToGrid="0" showGuides="1">
      <p:cViewPr>
        <p:scale>
          <a:sx n="85" d="100"/>
          <a:sy n="85" d="100"/>
        </p:scale>
        <p:origin x="618" y="162"/>
      </p:cViewPr>
      <p:guideLst>
        <p:guide orient="horz" pos="497"/>
        <p:guide orient="horz" pos="3876"/>
        <p:guide pos="5375"/>
        <p:guide pos="2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7" d="100"/>
          <a:sy n="77" d="100"/>
        </p:scale>
        <p:origin x="2064" y="108"/>
      </p:cViewPr>
      <p:guideLst>
        <p:guide orient="horz" pos="2928"/>
        <p:guide pos="216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1.fntdata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7" name="Rectangle 5">
            <a:extLst>
              <a:ext uri="{FF2B5EF4-FFF2-40B4-BE49-F238E27FC236}">
                <a16:creationId xmlns:a16="http://schemas.microsoft.com/office/drawing/2014/main" id="{ACA64B33-4E02-41CC-BC4A-30AC1A1B6AA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6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65C9B4D3-7560-4C69-B01B-224090CE6182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179F645-F862-4D94-98BD-D3DA03CF4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05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© Boardworks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76888A8-9CE6-4B4F-8186-524FA4300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766" y="116205"/>
            <a:ext cx="376047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Boardworks High School Physical Science</a:t>
            </a:r>
          </a:p>
        </p:txBody>
      </p:sp>
    </p:spTree>
    <p:extLst>
      <p:ext uri="{BB962C8B-B14F-4D97-AF65-F5344CB8AC3E}">
        <p14:creationId xmlns:p14="http://schemas.microsoft.com/office/powerpoint/2010/main" val="9273612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>
            <a:extLst>
              <a:ext uri="{FF2B5EF4-FFF2-40B4-BE49-F238E27FC236}">
                <a16:creationId xmlns:a16="http://schemas.microsoft.com/office/drawing/2014/main" id="{68FD9318-7352-40E0-9584-14721021CFD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97CEC2A4-424F-477A-8E78-12268679582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1" y="4415790"/>
            <a:ext cx="50292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56F64352-D8C3-46A2-9F87-BF12A1665F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9DF8707D-53D6-4CE2-B355-211C656923A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2473370-0F68-4D4B-8AAA-29C8CC3F5A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050" y="883158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© Boardworks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9B31FD33-6F09-4613-A451-2CEE9CF79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766" y="116205"/>
            <a:ext cx="376047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Boardworks High School Physical Science</a:t>
            </a:r>
          </a:p>
        </p:txBody>
      </p:sp>
    </p:spTree>
    <p:extLst>
      <p:ext uri="{BB962C8B-B14F-4D97-AF65-F5344CB8AC3E}">
        <p14:creationId xmlns:p14="http://schemas.microsoft.com/office/powerpoint/2010/main" val="14246272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ts val="432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>
            <a:extLst>
              <a:ext uri="{FF2B5EF4-FFF2-40B4-BE49-F238E27FC236}">
                <a16:creationId xmlns:a16="http://schemas.microsoft.com/office/drawing/2014/main" id="{73F71F56-4CDE-4D64-AE6A-9577E8CE83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5F2805DF-16FA-4E57-B26D-A9B3FE4634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E3FFFF-79DC-4E83-A6B5-43F2C95D8B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8707D-53D6-4CE2-B355-211C656923A4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BF69D4-432C-49BC-8E71-9F5ABF7ED34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8707D-53D6-4CE2-B355-211C656923A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927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>
            <a:extLst>
              <a:ext uri="{FF2B5EF4-FFF2-40B4-BE49-F238E27FC236}">
                <a16:creationId xmlns:a16="http://schemas.microsoft.com/office/drawing/2014/main" id="{BDE95F99-49B1-408D-979A-8A3430FF70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5DF90A6F-7B3D-44F7-A916-2328532094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b="1" dirty="0">
                <a:latin typeface="Arial" panose="020B0604020202020204" pitchFamily="34" charset="0"/>
              </a:rPr>
              <a:t>Teacher notes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Students should understand that action–reaction pairs are not the same as balanced forces – while the latter act on just </a:t>
            </a:r>
            <a:r>
              <a:rPr lang="en-GB" altLang="en-US" b="0" dirty="0">
                <a:latin typeface="Arial" panose="020B0604020202020204" pitchFamily="34" charset="0"/>
              </a:rPr>
              <a:t>one</a:t>
            </a:r>
            <a:r>
              <a:rPr lang="en-GB" altLang="en-US" dirty="0">
                <a:latin typeface="Arial" panose="020B0604020202020204" pitchFamily="34" charset="0"/>
              </a:rPr>
              <a:t> object, the former act on </a:t>
            </a:r>
            <a:r>
              <a:rPr lang="en-GB" altLang="en-US" b="0" dirty="0">
                <a:latin typeface="Arial" panose="020B0604020202020204" pitchFamily="34" charset="0"/>
              </a:rPr>
              <a:t>two</a:t>
            </a:r>
            <a:r>
              <a:rPr lang="en-GB" altLang="en-US" dirty="0">
                <a:latin typeface="Arial" panose="020B0604020202020204" pitchFamily="34" charset="0"/>
              </a:rPr>
              <a:t> separate but interacting objects.</a:t>
            </a:r>
          </a:p>
          <a:p>
            <a:endParaRPr lang="en-GB" altLang="en-US" dirty="0">
              <a:latin typeface="Arial" panose="020B0604020202020204" pitchFamily="34" charset="0"/>
            </a:endParaRPr>
          </a:p>
          <a:p>
            <a:r>
              <a:rPr lang="en-GB" altLang="en-US" dirty="0">
                <a:latin typeface="Arial" panose="020B0604020202020204" pitchFamily="34" charset="0"/>
              </a:rPr>
              <a:t>Newton’s third law is sometimes written as: “</a:t>
            </a:r>
            <a:r>
              <a:rPr lang="en-US" altLang="en-US" dirty="0">
                <a:latin typeface="Arial" panose="020B0604020202020204" pitchFamily="34" charset="0"/>
              </a:rPr>
              <a:t>For every action, there is an equal and opposite reaction.”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>
                <a:latin typeface="Arial" panose="020B0604020202020204" pitchFamily="34" charset="0"/>
              </a:rPr>
              <a:t>This presentation is accompanied by the worksheet </a:t>
            </a:r>
            <a:r>
              <a:rPr lang="en-GB" altLang="en-US" i="1" dirty="0">
                <a:latin typeface="Arial" panose="020B0604020202020204" pitchFamily="34" charset="0"/>
              </a:rPr>
              <a:t>Newton’s Third Law of Motion</a:t>
            </a:r>
            <a:r>
              <a:rPr lang="en-GB" altLang="en-US" dirty="0"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710563-BDFD-43ED-88B9-1CB217DB04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8707D-53D6-4CE2-B355-211C656923A4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>
            <a:extLst>
              <a:ext uri="{FF2B5EF4-FFF2-40B4-BE49-F238E27FC236}">
                <a16:creationId xmlns:a16="http://schemas.microsoft.com/office/drawing/2014/main" id="{1D2EDFA0-87D1-457B-A12C-AED098588E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5">
            <a:extLst>
              <a:ext uri="{FF2B5EF4-FFF2-40B4-BE49-F238E27FC236}">
                <a16:creationId xmlns:a16="http://schemas.microsoft.com/office/drawing/2014/main" id="{FD891071-4A2D-4902-8546-4D269E386B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b="1" dirty="0">
                <a:latin typeface="Arial" panose="020B0604020202020204" pitchFamily="34" charset="0"/>
              </a:rPr>
              <a:t>Teacher notes</a:t>
            </a:r>
          </a:p>
          <a:p>
            <a:r>
              <a:rPr lang="en-GB" altLang="en-US" dirty="0">
                <a:latin typeface="Arial" panose="020B0604020202020204" pitchFamily="34" charset="0"/>
              </a:rPr>
              <a:t>This activity provides the opportunity for informal assessment of students’ understanding of the action–reaction pairs.</a:t>
            </a:r>
          </a:p>
          <a:p>
            <a:endParaRPr lang="en-GB" altLang="en-US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Practice:</a:t>
            </a:r>
          </a:p>
          <a:p>
            <a:pPr marL="171450" marR="0" lvl="0" indent="-171450" algn="l" defTabSz="914400" rtl="0" eaLnBrk="0" fontAlgn="base" latinLnBrk="0" hangingPunct="0"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Constructing Explanations and Designing Solutions: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Apply scientific ideas, principles, and/or evidence to provide an explanation of phenomena and solve design problems, taking into account possible unanticipated effects.</a:t>
            </a:r>
            <a:endParaRPr lang="en-GB" dirty="0">
              <a:effectLst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6A1F803-F56C-470E-AD98-8DF34229C7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8707D-53D6-4CE2-B355-211C656923A4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>
            <a:extLst>
              <a:ext uri="{FF2B5EF4-FFF2-40B4-BE49-F238E27FC236}">
                <a16:creationId xmlns:a16="http://schemas.microsoft.com/office/drawing/2014/main" id="{5226DEB0-ADE9-4FDD-BC5B-EDC24EBC46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F7FFE20B-1263-4F67-8D75-0B550539CE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FF22B5-F877-4FA3-B314-57C30AFDED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8707D-53D6-4CE2-B355-211C656923A4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2">
            <a:extLst>
              <a:ext uri="{FF2B5EF4-FFF2-40B4-BE49-F238E27FC236}">
                <a16:creationId xmlns:a16="http://schemas.microsoft.com/office/drawing/2014/main" id="{1D307E37-A275-4B46-A45E-CF835ECD38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0AB558C5-0794-4BFF-949A-163112D942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>
              <a:latin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05B62C7-BA02-41DC-80BD-05FCCA5B9B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8707D-53D6-4CE2-B355-211C656923A4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>
            <a:extLst>
              <a:ext uri="{FF2B5EF4-FFF2-40B4-BE49-F238E27FC236}">
                <a16:creationId xmlns:a16="http://schemas.microsoft.com/office/drawing/2014/main" id="{352A936F-8B81-4182-8986-9D07805E01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17D01D70-A11D-4A08-BCD8-9B9E3A7308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This slide covers the Science and Engineering Practice: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Constructing Explanations and Designing Solutions: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Apply scientific ideas, principles, and/or evidence to provide an explanation of phenomena and solve design problems, taking into account possible unanticipated effects.</a:t>
            </a:r>
            <a:endParaRPr lang="en-GB" dirty="0">
              <a:effectLst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84641A0-CA00-4498-A887-74AB6284FE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F8707D-53D6-4CE2-B355-211C656923A4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1CC77EC-D8A8-4159-8546-3811CB4FD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7421" y="1187865"/>
            <a:ext cx="3990886" cy="3085032"/>
          </a:xfrm>
        </p:spPr>
        <p:txBody>
          <a:bodyPr/>
          <a:lstStyle>
            <a:lvl1pPr algn="ctr">
              <a:lnSpc>
                <a:spcPct val="100000"/>
              </a:lnSpc>
              <a:defRPr sz="4400">
                <a:solidFill>
                  <a:srgbClr val="286DA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57710E3-B803-4BC1-B28F-DAEAEF4CF70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8" name="Text Box 14">
            <a:extLst>
              <a:ext uri="{FF2B5EF4-FFF2-40B4-BE49-F238E27FC236}">
                <a16:creationId xmlns:a16="http://schemas.microsoft.com/office/drawing/2014/main" id="{FA866BAE-D38F-48BC-BE80-C8E5B8F67E3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0965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083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66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072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0721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011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53975"/>
            <a:ext cx="8229600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76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363" y="53975"/>
            <a:ext cx="7735887" cy="549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11645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604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713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01481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2458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25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57710E3-B803-4BC1-B28F-DAEAEF4CF70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8BEDEB8-A9C3-4367-BF40-FB60AF6FA13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148552" y="1300899"/>
            <a:ext cx="5712644" cy="2375555"/>
          </a:xfrm>
          <a:prstGeom prst="rect">
            <a:avLst/>
          </a:prstGeom>
        </p:spPr>
        <p:txBody>
          <a:bodyPr/>
          <a:lstStyle>
            <a:lvl1pPr marL="216000" indent="-216000">
              <a:buFont typeface="Wingdings 2" panose="05020102010507070707" pitchFamily="18" charset="2"/>
              <a:buChar char=""/>
              <a:defRPr sz="1800">
                <a:solidFill>
                  <a:srgbClr val="44444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9474967-5D5D-47B0-9641-1895A87640BC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3148552" y="4271390"/>
            <a:ext cx="5712644" cy="235916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44444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44EB760-B304-407E-93E6-2BC1C04C1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63" y="53975"/>
            <a:ext cx="7735887" cy="549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F43ADC5B-499B-40DB-858C-27BBFD38862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04808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11046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611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4729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18445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5868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53975"/>
            <a:ext cx="2112962" cy="6072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363" y="53975"/>
            <a:ext cx="6188075" cy="60721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1418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3363" y="53975"/>
            <a:ext cx="8453437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182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3562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6606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9171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09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6636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459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846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ags" Target="../tags/tag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39766" cy="685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6"/>
          <p:cNvSpPr txBox="1">
            <a:spLocks noChangeArrowheads="1"/>
          </p:cNvSpPr>
          <p:nvPr/>
        </p:nvSpPr>
        <p:spPr bwMode="auto">
          <a:xfrm>
            <a:off x="828675" y="44450"/>
            <a:ext cx="604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800" b="1">
              <a:solidFill>
                <a:srgbClr val="5B0091"/>
              </a:solidFill>
              <a:cs typeface="Arial" charset="0"/>
            </a:endParaRP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53975"/>
            <a:ext cx="77358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369678" name="Text Box 14">
            <a:extLst>
              <a:ext uri="{FF2B5EF4-FFF2-40B4-BE49-F238E27FC236}">
                <a16:creationId xmlns:a16="http://schemas.microsoft.com/office/drawing/2014/main" id="{77275881-F467-4DD5-98E8-487738658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7</a:t>
            </a:r>
          </a:p>
        </p:txBody>
      </p:sp>
      <p:pic>
        <p:nvPicPr>
          <p:cNvPr id="1030" name="Picture 16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50" y="6177471"/>
            <a:ext cx="630238" cy="55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23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7088" y="6177471"/>
            <a:ext cx="630237" cy="554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E9E11B-3A97-4928-B183-7782102F5479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</p:spTree>
    <p:custDataLst>
      <p:tags r:id="rId16"/>
    </p:custDataLst>
    <p:extLst>
      <p:ext uri="{BB962C8B-B14F-4D97-AF65-F5344CB8AC3E}">
        <p14:creationId xmlns:p14="http://schemas.microsoft.com/office/powerpoint/2010/main" val="43744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288" r:id="rId1"/>
    <p:sldLayoutId id="2147485289" r:id="rId2"/>
    <p:sldLayoutId id="2147485290" r:id="rId3"/>
    <p:sldLayoutId id="2147485291" r:id="rId4"/>
    <p:sldLayoutId id="2147485292" r:id="rId5"/>
    <p:sldLayoutId id="2147485293" r:id="rId6"/>
    <p:sldLayoutId id="2147485294" r:id="rId7"/>
    <p:sldLayoutId id="2147485295" r:id="rId8"/>
    <p:sldLayoutId id="2147485296" r:id="rId9"/>
    <p:sldLayoutId id="2147485297" r:id="rId10"/>
    <p:sldLayoutId id="2147485298" r:id="rId11"/>
    <p:sldLayoutId id="2147485299" r:id="rId12"/>
    <p:sldLayoutId id="2147485300" r:id="rId13"/>
    <p:sldLayoutId id="2147485301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10BC45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3">
            <a:extLst>
              <a:ext uri="{FF2B5EF4-FFF2-40B4-BE49-F238E27FC236}">
                <a16:creationId xmlns:a16="http://schemas.microsoft.com/office/drawing/2014/main" id="{02B6023A-B143-4E07-96F9-6AA6CF89D2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39766" cy="685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828675" y="44450"/>
            <a:ext cx="6048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2800" b="1">
              <a:solidFill>
                <a:srgbClr val="5B0091"/>
              </a:solidFill>
              <a:cs typeface="Arial" charset="0"/>
            </a:endParaRP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33363" y="53975"/>
            <a:ext cx="773588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pic>
        <p:nvPicPr>
          <p:cNvPr id="2054" name="Picture 16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50" y="6177471"/>
            <a:ext cx="630238" cy="55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8E84297-AF36-4EF2-8699-8C45EA657B27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250" y="6633730"/>
            <a:ext cx="1339208" cy="221095"/>
          </a:xfrm>
          <a:prstGeom prst="rect">
            <a:avLst/>
          </a:prstGeom>
        </p:spPr>
      </p:pic>
      <p:sp>
        <p:nvSpPr>
          <p:cNvPr id="8" name="Text Box 14">
            <a:extLst>
              <a:ext uri="{FF2B5EF4-FFF2-40B4-BE49-F238E27FC236}">
                <a16:creationId xmlns:a16="http://schemas.microsoft.com/office/drawing/2014/main" id="{751B7692-ED58-4E5D-972C-227A346E82E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6139" y="6654800"/>
            <a:ext cx="6556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fld id="{40145087-C187-491B-93DB-48B963F291DF}" type="slidenum">
              <a:rPr lang="en-GB" altLang="en-US" sz="1000">
                <a:solidFill>
                  <a:srgbClr val="5B0091"/>
                </a:solidFill>
                <a:cs typeface="Arial" charset="0"/>
              </a:rPr>
              <a:pPr algn="ctr" eaLnBrk="1" hangingPunct="1">
                <a:spcBef>
                  <a:spcPct val="50000"/>
                </a:spcBef>
              </a:pPr>
              <a:t>‹#›</a:t>
            </a:fld>
            <a:r>
              <a:rPr lang="en-GB" altLang="en-US" sz="1000" dirty="0">
                <a:solidFill>
                  <a:srgbClr val="5B0091"/>
                </a:solidFill>
                <a:cs typeface="Arial" charset="0"/>
              </a:rPr>
              <a:t> of 7</a:t>
            </a:r>
          </a:p>
        </p:txBody>
      </p:sp>
    </p:spTree>
    <p:custDataLst>
      <p:tags r:id="rId14"/>
    </p:custDataLst>
    <p:extLst>
      <p:ext uri="{BB962C8B-B14F-4D97-AF65-F5344CB8AC3E}">
        <p14:creationId xmlns:p14="http://schemas.microsoft.com/office/powerpoint/2010/main" val="406527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03" r:id="rId1"/>
    <p:sldLayoutId id="2147485304" r:id="rId2"/>
    <p:sldLayoutId id="2147485305" r:id="rId3"/>
    <p:sldLayoutId id="2147485306" r:id="rId4"/>
    <p:sldLayoutId id="2147485307" r:id="rId5"/>
    <p:sldLayoutId id="2147485308" r:id="rId6"/>
    <p:sldLayoutId id="2147485309" r:id="rId7"/>
    <p:sldLayoutId id="2147485310" r:id="rId8"/>
    <p:sldLayoutId id="2147485311" r:id="rId9"/>
    <p:sldLayoutId id="2147485312" r:id="rId10"/>
    <p:sldLayoutId id="2147485313" r:id="rId11"/>
    <p:sldLayoutId id="214748531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.pn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image" Target="../media/image10.wmf"/><Relationship Id="rId4" Type="http://schemas.openxmlformats.org/officeDocument/2006/relationships/notesSlide" Target="../notesSlides/notesSlide4.xml"/><Relationship Id="rId9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13.jpg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>
            <a:extLst>
              <a:ext uri="{FF2B5EF4-FFF2-40B4-BE49-F238E27FC236}">
                <a16:creationId xmlns:a16="http://schemas.microsoft.com/office/drawing/2014/main" id="{FD192E2C-9514-4C52-B0DE-AD3FF1EA8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2702" y="1187865"/>
            <a:ext cx="4995747" cy="3085032"/>
          </a:xfrm>
        </p:spPr>
        <p:txBody>
          <a:bodyPr/>
          <a:lstStyle/>
          <a:p>
            <a:r>
              <a:rPr lang="en-GB" altLang="en-US" dirty="0"/>
              <a:t>Newton’s </a:t>
            </a:r>
            <a:br>
              <a:rPr lang="en-GB" altLang="en-US" dirty="0"/>
            </a:br>
            <a:r>
              <a:rPr lang="en-GB" altLang="en-US" dirty="0"/>
              <a:t>Third Law </a:t>
            </a:r>
            <a:br>
              <a:rPr lang="en-GB" altLang="en-US" dirty="0"/>
            </a:br>
            <a:r>
              <a:rPr lang="en-GB" altLang="en-US" dirty="0"/>
              <a:t>of Motion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4ABE34-7415-49D3-BEDF-B4936BDCA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SzPct val="100000"/>
            </a:pPr>
            <a:r>
              <a:rPr lang="en-GB" sz="1600" dirty="0"/>
              <a:t>Constructing Explanations and Designing Solutions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7178BF-770B-4F13-AFC6-5D12BD5713F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>
            <a:normAutofit/>
          </a:bodyPr>
          <a:lstStyle/>
          <a:p>
            <a:r>
              <a:rPr lang="en-GB" sz="1600" dirty="0"/>
              <a:t>2. Cause and Effect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A3BB19F-D25B-4762-BF2E-7C46604C9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Information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15316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02" name="Text Box 2">
            <a:extLst>
              <a:ext uri="{FF2B5EF4-FFF2-40B4-BE49-F238E27FC236}">
                <a16:creationId xmlns:a16="http://schemas.microsoft.com/office/drawing/2014/main" id="{34447868-273E-4965-9AB3-EC5D44F97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1589088"/>
            <a:ext cx="8426450" cy="822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A force cannot exist on its own – a force always causes a reaction in the form of a second force.</a:t>
            </a:r>
          </a:p>
        </p:txBody>
      </p:sp>
      <p:sp>
        <p:nvSpPr>
          <p:cNvPr id="1024003" name="Text Box 3">
            <a:extLst>
              <a:ext uri="{FF2B5EF4-FFF2-40B4-BE49-F238E27FC236}">
                <a16:creationId xmlns:a16="http://schemas.microsoft.com/office/drawing/2014/main" id="{A7834C90-3DEF-403A-90D8-317CCA24C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2760663"/>
            <a:ext cx="8334375" cy="822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This forms the basis of </a:t>
            </a:r>
            <a:r>
              <a:rPr lang="en-GB" altLang="en-US" b="1">
                <a:solidFill>
                  <a:srgbClr val="286DA6"/>
                </a:solidFill>
              </a:rPr>
              <a:t>Newton’s third law of motion</a:t>
            </a:r>
            <a:r>
              <a:rPr lang="en-GB" altLang="en-US"/>
              <a:t>, which states: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D6246E25-6E0E-4421-B3AF-4B7EA7E549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is Newton’s third law?</a:t>
            </a:r>
          </a:p>
        </p:txBody>
      </p:sp>
      <p:sp>
        <p:nvSpPr>
          <p:cNvPr id="1024009" name="Text Box 9">
            <a:extLst>
              <a:ext uri="{FF2B5EF4-FFF2-40B4-BE49-F238E27FC236}">
                <a16:creationId xmlns:a16="http://schemas.microsoft.com/office/drawing/2014/main" id="{9BCC0402-2404-4EF8-AEB9-E4D3D6250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5375275"/>
            <a:ext cx="8580437" cy="822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These pairs of forces that act between two objects are sometimes called </a:t>
            </a:r>
            <a:r>
              <a:rPr lang="en-GB" altLang="en-US" b="1" dirty="0">
                <a:solidFill>
                  <a:srgbClr val="286DA6"/>
                </a:solidFill>
              </a:rPr>
              <a:t>action–reaction</a:t>
            </a:r>
            <a:r>
              <a:rPr lang="en-GB" altLang="en-US" dirty="0"/>
              <a:t> pairs or </a:t>
            </a:r>
            <a:r>
              <a:rPr lang="en-GB" altLang="en-US" b="1" dirty="0">
                <a:solidFill>
                  <a:srgbClr val="286DA6"/>
                </a:solidFill>
              </a:rPr>
              <a:t>interaction</a:t>
            </a:r>
            <a:r>
              <a:rPr lang="en-GB" altLang="en-US" dirty="0"/>
              <a:t> pairs.</a:t>
            </a:r>
          </a:p>
        </p:txBody>
      </p:sp>
      <p:sp>
        <p:nvSpPr>
          <p:cNvPr id="1024010" name="AutoShape 10">
            <a:extLst>
              <a:ext uri="{FF2B5EF4-FFF2-40B4-BE49-F238E27FC236}">
                <a16:creationId xmlns:a16="http://schemas.microsoft.com/office/drawing/2014/main" id="{54593520-1612-45DC-B899-DC15A0802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175" y="3976688"/>
            <a:ext cx="7972425" cy="1052512"/>
          </a:xfrm>
          <a:prstGeom prst="roundRect">
            <a:avLst>
              <a:gd name="adj" fmla="val 0"/>
            </a:avLst>
          </a:prstGeom>
          <a:solidFill>
            <a:srgbClr val="286DA6"/>
          </a:solidFill>
          <a:ln w="38100" algn="ctr">
            <a:solidFill>
              <a:srgbClr val="286DA6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1024007" name="Rectangle 7">
            <a:extLst>
              <a:ext uri="{FF2B5EF4-FFF2-40B4-BE49-F238E27FC236}">
                <a16:creationId xmlns:a16="http://schemas.microsoft.com/office/drawing/2014/main" id="{3743643C-7411-4B79-A736-A1024CA15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688" y="4090988"/>
            <a:ext cx="764381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>
              <a:buClr>
                <a:srgbClr val="CC00CC"/>
              </a:buCl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chemeClr val="bg1"/>
                </a:solidFill>
              </a:rPr>
              <a:t>If object A exerts a force on object B, then object B exerts an equal but opposite force on object A.</a:t>
            </a:r>
          </a:p>
        </p:txBody>
      </p:sp>
      <p:sp>
        <p:nvSpPr>
          <p:cNvPr id="31754" name="Text Box 16">
            <a:extLst>
              <a:ext uri="{FF2B5EF4-FFF2-40B4-BE49-F238E27FC236}">
                <a16:creationId xmlns:a16="http://schemas.microsoft.com/office/drawing/2014/main" id="{376791C7-CBDF-401A-BC84-806A437F1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773113"/>
            <a:ext cx="842645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dirty="0"/>
              <a:t>Forces arise from interactions between two objects.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C83DDBA-2FDF-4681-8392-90076698C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8675" y="6179757"/>
            <a:ext cx="628650" cy="55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9" descr="notes_icon">
            <a:extLst>
              <a:ext uri="{FF2B5EF4-FFF2-40B4-BE49-F238E27FC236}">
                <a16:creationId xmlns:a16="http://schemas.microsoft.com/office/drawing/2014/main" id="{7094506C-0EB3-4239-ACF9-E9132A456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2813" y="153987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1">
            <a:extLst>
              <a:ext uri="{FF2B5EF4-FFF2-40B4-BE49-F238E27FC236}">
                <a16:creationId xmlns:a16="http://schemas.microsoft.com/office/drawing/2014/main" id="{CA988FFE-EC3B-4ED6-A2D2-8ADF25C49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78089" y="82550"/>
            <a:ext cx="45030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02" grpId="0" animBg="1"/>
      <p:bldP spid="1024003" grpId="0" animBg="1"/>
      <p:bldP spid="1024009" grpId="0" animBg="1"/>
      <p:bldP spid="1024010" grpId="0" animBg="1"/>
      <p:bldP spid="10240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>
            <a:extLst>
              <a:ext uri="{FF2B5EF4-FFF2-40B4-BE49-F238E27FC236}">
                <a16:creationId xmlns:a16="http://schemas.microsoft.com/office/drawing/2014/main" id="{271C53B1-B378-4538-8DA6-0650D509A3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Action–reaction pairs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607DF0-99A6-4DD1-B7BE-36C8840DF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8675" y="6179757"/>
            <a:ext cx="628650" cy="55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flash_icon">
            <a:extLst>
              <a:ext uri="{FF2B5EF4-FFF2-40B4-BE49-F238E27FC236}">
                <a16:creationId xmlns:a16="http://schemas.microsoft.com/office/drawing/2014/main" id="{53E564A7-8D58-48C0-A721-29FEA7327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34413" y="115888"/>
            <a:ext cx="3857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notes_icon">
            <a:extLst>
              <a:ext uri="{FF2B5EF4-FFF2-40B4-BE49-F238E27FC236}">
                <a16:creationId xmlns:a16="http://schemas.microsoft.com/office/drawing/2014/main" id="{077C5963-27AA-48DF-BF8E-83139AB02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23238" y="150813"/>
            <a:ext cx="442912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0BFEA8E-E3A1-4109-8B46-37F4352F5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99130" y="86520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25" y="800100"/>
            <a:ext cx="8699500" cy="5308600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8215" name="ShockwaveFlash1" r:id="rId2" imgW="8699400" imgH="5308560"/>
        </mc:Choice>
        <mc:Fallback>
          <p:control name="ShockwaveFlash1" r:id="rId2" imgW="8699400" imgH="5308560">
            <p:pic>
              <p:nvPicPr>
                <p:cNvPr id="4" name="ShockwaveFlash1">
                  <a:extLst>
                    <a:ext uri="{FF2B5EF4-FFF2-40B4-BE49-F238E27FC236}">
                      <a16:creationId xmlns:a16="http://schemas.microsoft.com/office/drawing/2014/main" id="{F0BFE3F7-74AA-49EE-8D86-6D27B1E516FF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212725" y="800100"/>
                  <a:ext cx="8699500" cy="5308600"/>
                </a:xfrm>
                <a:prstGeom prst="rect">
                  <a:avLst/>
                </a:prstGeom>
              </p:spPr>
            </p:pic>
          </p:control>
        </mc:Fallback>
      </mc:AlternateContent>
    </p:controls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34" descr="wheelchair_girl">
            <a:extLst>
              <a:ext uri="{FF2B5EF4-FFF2-40B4-BE49-F238E27FC236}">
                <a16:creationId xmlns:a16="http://schemas.microsoft.com/office/drawing/2014/main" id="{C5B56987-D3CF-4645-AE8D-4625749F9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5" y="1352550"/>
            <a:ext cx="4559300" cy="404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 Box 3">
            <a:extLst>
              <a:ext uri="{FF2B5EF4-FFF2-40B4-BE49-F238E27FC236}">
                <a16:creationId xmlns:a16="http://schemas.microsoft.com/office/drawing/2014/main" id="{8BF1BC5D-F039-4890-888C-63D124E18A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773113"/>
            <a:ext cx="79200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What forces are acting between Mel’s computer and the table it is resting on?</a:t>
            </a:r>
          </a:p>
        </p:txBody>
      </p:sp>
      <p:sp>
        <p:nvSpPr>
          <p:cNvPr id="973828" name="Rectangle 4">
            <a:extLst>
              <a:ext uri="{FF2B5EF4-FFF2-40B4-BE49-F238E27FC236}">
                <a16:creationId xmlns:a16="http://schemas.microsoft.com/office/drawing/2014/main" id="{E382C3D5-E70C-43FE-ABEB-AF7064DD6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38" y="1843088"/>
            <a:ext cx="37465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The computer pushes down on the table because it is attracted by the Earth’s gravity.</a:t>
            </a:r>
          </a:p>
        </p:txBody>
      </p:sp>
      <p:sp>
        <p:nvSpPr>
          <p:cNvPr id="32773" name="Rectangle 17">
            <a:extLst>
              <a:ext uri="{FF2B5EF4-FFF2-40B4-BE49-F238E27FC236}">
                <a16:creationId xmlns:a16="http://schemas.microsoft.com/office/drawing/2014/main" id="{1EDF9C10-69AC-46F0-BB3C-B83D42C3BE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What forces support objects?</a:t>
            </a:r>
          </a:p>
        </p:txBody>
      </p:sp>
      <p:sp>
        <p:nvSpPr>
          <p:cNvPr id="973844" name="Text Box 20">
            <a:extLst>
              <a:ext uri="{FF2B5EF4-FFF2-40B4-BE49-F238E27FC236}">
                <a16:creationId xmlns:a16="http://schemas.microsoft.com/office/drawing/2014/main" id="{8A0C339C-1FFA-4200-839E-73437880F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4900" y="1771650"/>
            <a:ext cx="1298575" cy="728663"/>
          </a:xfrm>
          <a:prstGeom prst="rect">
            <a:avLst/>
          </a:prstGeom>
          <a:solidFill>
            <a:srgbClr val="FFFFFF">
              <a:alpha val="89803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b="1">
                <a:solidFill>
                  <a:srgbClr val="286DA6"/>
                </a:solidFill>
              </a:rPr>
              <a:t>contact force</a:t>
            </a:r>
          </a:p>
        </p:txBody>
      </p:sp>
      <p:sp>
        <p:nvSpPr>
          <p:cNvPr id="973848" name="AutoShape 24">
            <a:extLst>
              <a:ext uri="{FF2B5EF4-FFF2-40B4-BE49-F238E27FC236}">
                <a16:creationId xmlns:a16="http://schemas.microsoft.com/office/drawing/2014/main" id="{6367292E-08CA-4FBD-AB9C-AE1E170BAB72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5430838" y="3424238"/>
            <a:ext cx="419100" cy="630237"/>
          </a:xfrm>
          <a:prstGeom prst="downArrow">
            <a:avLst>
              <a:gd name="adj1" fmla="val 34093"/>
              <a:gd name="adj2" fmla="val 67810"/>
            </a:avLst>
          </a:prstGeom>
          <a:solidFill>
            <a:srgbClr val="286DA6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973849" name="AutoShape 25">
            <a:extLst>
              <a:ext uri="{FF2B5EF4-FFF2-40B4-BE49-F238E27FC236}">
                <a16:creationId xmlns:a16="http://schemas.microsoft.com/office/drawing/2014/main" id="{B6B9DBD1-A88B-4FF6-86E4-5DD6B01907F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430838" y="2773363"/>
            <a:ext cx="419100" cy="630237"/>
          </a:xfrm>
          <a:prstGeom prst="downArrow">
            <a:avLst>
              <a:gd name="adj1" fmla="val 34093"/>
              <a:gd name="adj2" fmla="val 67810"/>
            </a:avLst>
          </a:prstGeom>
          <a:solidFill>
            <a:srgbClr val="286DA6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32777" name="Text Box 28">
            <a:extLst>
              <a:ext uri="{FF2B5EF4-FFF2-40B4-BE49-F238E27FC236}">
                <a16:creationId xmlns:a16="http://schemas.microsoft.com/office/drawing/2014/main" id="{E9DD94BA-D44B-4075-8DC3-7E693B2A9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1888" y="4141788"/>
            <a:ext cx="1379537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b="1">
                <a:solidFill>
                  <a:srgbClr val="286DA6"/>
                </a:solidFill>
              </a:rPr>
              <a:t>reaction</a:t>
            </a:r>
            <a:br>
              <a:rPr lang="en-GB" altLang="en-US" b="1">
                <a:solidFill>
                  <a:srgbClr val="286DA6"/>
                </a:solidFill>
              </a:rPr>
            </a:br>
            <a:r>
              <a:rPr lang="en-GB" altLang="en-US" b="1">
                <a:solidFill>
                  <a:srgbClr val="286DA6"/>
                </a:solidFill>
              </a:rPr>
              <a:t>force</a:t>
            </a:r>
          </a:p>
        </p:txBody>
      </p:sp>
      <p:sp>
        <p:nvSpPr>
          <p:cNvPr id="973854" name="Rectangle 30">
            <a:extLst>
              <a:ext uri="{FF2B5EF4-FFF2-40B4-BE49-F238E27FC236}">
                <a16:creationId xmlns:a16="http://schemas.microsoft.com/office/drawing/2014/main" id="{AE45385B-BF84-4F88-B6F2-50F54705F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38" y="3841750"/>
            <a:ext cx="39655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The</a:t>
            </a:r>
            <a:r>
              <a:rPr lang="en-GB" altLang="en-US" b="1"/>
              <a:t> </a:t>
            </a:r>
            <a:r>
              <a:rPr lang="en-GB" altLang="en-US"/>
              <a:t>table exerts an </a:t>
            </a:r>
            <a:r>
              <a:rPr lang="en-GB" altLang="en-US" b="1"/>
              <a:t>equal and opposite</a:t>
            </a:r>
            <a:r>
              <a:rPr lang="en-GB" altLang="en-US"/>
              <a:t> force pushing upwards on the computer. This is called the </a:t>
            </a:r>
            <a:r>
              <a:rPr lang="en-GB" altLang="en-US" b="1">
                <a:solidFill>
                  <a:srgbClr val="286DA6"/>
                </a:solidFill>
              </a:rPr>
              <a:t>reaction of the surface</a:t>
            </a:r>
            <a:r>
              <a:rPr lang="en-GB" altLang="en-US"/>
              <a:t>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BCA9DD9-0E62-4F00-94AE-82C2E95ED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8675" y="6179757"/>
            <a:ext cx="628650" cy="55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828" grpId="0"/>
      <p:bldP spid="973844" grpId="0" animBg="1"/>
      <p:bldP spid="973848" grpId="0" animBg="1"/>
      <p:bldP spid="973849" grpId="0" animBg="1"/>
      <p:bldP spid="32777" grpId="0"/>
      <p:bldP spid="9738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>
            <a:extLst>
              <a:ext uri="{FF2B5EF4-FFF2-40B4-BE49-F238E27FC236}">
                <a16:creationId xmlns:a16="http://schemas.microsoft.com/office/drawing/2014/main" id="{2A694E19-4007-4C7F-8F47-44DF8C03AC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Reaction of the surface</a:t>
            </a:r>
          </a:p>
        </p:txBody>
      </p:sp>
      <p:sp>
        <p:nvSpPr>
          <p:cNvPr id="33795" name="Text Box 5">
            <a:extLst>
              <a:ext uri="{FF2B5EF4-FFF2-40B4-BE49-F238E27FC236}">
                <a16:creationId xmlns:a16="http://schemas.microsoft.com/office/drawing/2014/main" id="{E1D57757-3955-4F98-B6DE-322CEB373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773113"/>
            <a:ext cx="81438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If the downward force exerted by a stationary object increases (for example, if it gets heavier), the reaction of the surface will also increase to match it.</a:t>
            </a:r>
          </a:p>
        </p:txBody>
      </p:sp>
      <p:sp>
        <p:nvSpPr>
          <p:cNvPr id="1098758" name="Text Box 6">
            <a:extLst>
              <a:ext uri="{FF2B5EF4-FFF2-40B4-BE49-F238E27FC236}">
                <a16:creationId xmlns:a16="http://schemas.microsoft.com/office/drawing/2014/main" id="{176BC0E6-104A-4130-8ACA-13D1A4EA8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2419350"/>
            <a:ext cx="39909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This remains true up to a certain limit, when the downward force overcomes the reaction of the surface.</a:t>
            </a:r>
          </a:p>
        </p:txBody>
      </p:sp>
      <p:pic>
        <p:nvPicPr>
          <p:cNvPr id="1098759" name="Picture 7" descr="Computer_heavy">
            <a:extLst>
              <a:ext uri="{FF2B5EF4-FFF2-40B4-BE49-F238E27FC236}">
                <a16:creationId xmlns:a16="http://schemas.microsoft.com/office/drawing/2014/main" id="{5CE9B3B4-BECC-4614-A20D-000CE7AE4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025" y="2054225"/>
            <a:ext cx="4092575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8760" name="Text Box 8">
            <a:extLst>
              <a:ext uri="{FF2B5EF4-FFF2-40B4-BE49-F238E27FC236}">
                <a16:creationId xmlns:a16="http://schemas.microsoft.com/office/drawing/2014/main" id="{C13CDEF5-8132-4167-AB75-65172A9A10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838" y="4489450"/>
            <a:ext cx="39909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66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/>
              <a:t>At this point, the object will move downwards through the surface.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F08BB70-6033-4E8B-8426-5C1AEE9A84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8675" y="6179757"/>
            <a:ext cx="628650" cy="55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8758" grpId="0"/>
      <p:bldP spid="10987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>
            <a:extLst>
              <a:ext uri="{FF2B5EF4-FFF2-40B4-BE49-F238E27FC236}">
                <a16:creationId xmlns:a16="http://schemas.microsoft.com/office/drawing/2014/main" id="{9B7CED43-F7D5-4AAE-8B11-F61611DA8E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Reaction forces and thrust</a:t>
            </a:r>
          </a:p>
        </p:txBody>
      </p:sp>
      <p:pic>
        <p:nvPicPr>
          <p:cNvPr id="7" name="Picture 6" descr="flash_icon">
            <a:extLst>
              <a:ext uri="{FF2B5EF4-FFF2-40B4-BE49-F238E27FC236}">
                <a16:creationId xmlns:a16="http://schemas.microsoft.com/office/drawing/2014/main" id="{F12541C3-20C2-4AE2-95BC-FBB3EF88A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34413" y="115888"/>
            <a:ext cx="3857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>
            <a:extLst>
              <a:ext uri="{FF2B5EF4-FFF2-40B4-BE49-F238E27FC236}">
                <a16:creationId xmlns:a16="http://schemas.microsoft.com/office/drawing/2014/main" id="{8A42CC72-E33B-46F7-B348-C6D4BC086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52756" y="86520"/>
            <a:ext cx="442911" cy="5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25" y="800100"/>
            <a:ext cx="8699500" cy="5308600"/>
          </a:xfrm>
          <a:prstGeom prst="rect">
            <a:avLst/>
          </a:prstGeom>
        </p:spPr>
      </p:pic>
    </p:spTree>
    <p:controls>
      <mc:AlternateContent xmlns:mc="http://schemas.openxmlformats.org/markup-compatibility/2006">
        <mc:Choice xmlns:v="urn:schemas-microsoft-com:vml" Requires="v">
          <p:control spid="9238" name="ShockwaveFlash1" r:id="rId2" imgW="8699400" imgH="5308560"/>
        </mc:Choice>
        <mc:Fallback>
          <p:control name="ShockwaveFlash1" r:id="rId2" imgW="8699400" imgH="5308560">
            <p:pic>
              <p:nvPicPr>
                <p:cNvPr id="4" name="ShockwaveFlash1">
                  <a:extLst>
                    <a:ext uri="{FF2B5EF4-FFF2-40B4-BE49-F238E27FC236}">
                      <a16:creationId xmlns:a16="http://schemas.microsoft.com/office/drawing/2014/main" id="{E65A0C56-B5B2-4E80-9C90-F27009F14B62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12725" y="800100"/>
                  <a:ext cx="8699500" cy="5308600"/>
                </a:xfrm>
                <a:prstGeom prst="rect">
                  <a:avLst/>
                </a:prstGeom>
              </p:spPr>
            </p:pic>
          </p:control>
        </mc:Fallback>
      </mc:AlternateContent>
    </p:controls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7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HD:Users:victoriablackburn:Desktop:master.ppt</Template>
  <TotalTime>14411</TotalTime>
  <Words>428</Words>
  <Application>Microsoft Office PowerPoint</Application>
  <PresentationFormat>On-screen Show (4:3)</PresentationFormat>
  <Paragraphs>42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Wingdings</vt:lpstr>
      <vt:lpstr>Arial</vt:lpstr>
      <vt:lpstr>Wingdings 2</vt:lpstr>
      <vt:lpstr>1_Default Design</vt:lpstr>
      <vt:lpstr>7_Default Design</vt:lpstr>
      <vt:lpstr>Newton’s  Third Law  of Motion</vt:lpstr>
      <vt:lpstr>Information</vt:lpstr>
      <vt:lpstr>What is Newton’s third law?</vt:lpstr>
      <vt:lpstr>Action–reaction pairs</vt:lpstr>
      <vt:lpstr>What forces support objects?</vt:lpstr>
      <vt:lpstr>Reaction of the surface</vt:lpstr>
      <vt:lpstr>Reaction forces and thrust</vt:lpstr>
    </vt:vector>
  </TitlesOfParts>
  <Company>Boardworks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Newton's Third Law of Motion</dc:title>
  <dc:subject>Boardworks High School Physical Science</dc:subject>
  <dc:creator>Boardworks</dc:creator>
  <cp:lastModifiedBy>Tim Crilly</cp:lastModifiedBy>
  <cp:revision>534</cp:revision>
  <dcterms:created xsi:type="dcterms:W3CDTF">2003-10-06T13:07:42Z</dcterms:created>
  <dcterms:modified xsi:type="dcterms:W3CDTF">2019-01-31T15:30:57Z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7BEE1A0F-BBB2-49D0-8442-F00EBD74CBA5</vt:lpwstr>
  </property>
  <property fmtid="{D5CDD505-2E9C-101B-9397-08002B2CF9AE}" pid="3" name="ArticulatePath">
    <vt:lpwstr>Newtons Laws of Motion</vt:lpwstr>
  </property>
</Properties>
</file>