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18.xml" ContentType="application/vnd.openxmlformats-officedocument.presentationml.tags+xml"/>
  <Override PartName="/ppt/activeX/activeX3.xml" ContentType="application/vnd.ms-office.activeX+xml"/>
  <Override PartName="/ppt/notesSlides/notesSlide9.xml" ContentType="application/vnd.openxmlformats-officedocument.presentationml.notesSlide+xml"/>
  <Override PartName="/ppt/tags/tag19.xml" ContentType="application/vnd.openxmlformats-officedocument.presentationml.tags+xml"/>
  <Override PartName="/ppt/activeX/activeX4.xml" ContentType="application/vnd.ms-office.activeX+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activeX/activeX5.xml" ContentType="application/vnd.ms-office.activeX+xml"/>
  <Override PartName="/ppt/notesSlides/notesSlide12.xml" ContentType="application/vnd.openxmlformats-officedocument.presentationml.notesSlide+xml"/>
  <Override PartName="/ppt/tags/tag22.xml" ContentType="application/vnd.openxmlformats-officedocument.presentationml.tags+xml"/>
  <Override PartName="/ppt/activeX/activeX6.xml" ContentType="application/vnd.ms-office.activeX+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69" r:id="rId1"/>
    <p:sldMasterId id="2147485183" r:id="rId2"/>
  </p:sldMasterIdLst>
  <p:notesMasterIdLst>
    <p:notesMasterId r:id="rId18"/>
  </p:notesMasterIdLst>
  <p:handoutMasterIdLst>
    <p:handoutMasterId r:id="rId19"/>
  </p:handoutMasterIdLst>
  <p:sldIdLst>
    <p:sldId id="430" r:id="rId3"/>
    <p:sldId id="507" r:id="rId4"/>
    <p:sldId id="484" r:id="rId5"/>
    <p:sldId id="485" r:id="rId6"/>
    <p:sldId id="506" r:id="rId7"/>
    <p:sldId id="487" r:id="rId8"/>
    <p:sldId id="488" r:id="rId9"/>
    <p:sldId id="489" r:id="rId10"/>
    <p:sldId id="490" r:id="rId11"/>
    <p:sldId id="492" r:id="rId12"/>
    <p:sldId id="493" r:id="rId13"/>
    <p:sldId id="495" r:id="rId14"/>
    <p:sldId id="499" r:id="rId15"/>
    <p:sldId id="497" r:id="rId16"/>
    <p:sldId id="498" r:id="rId17"/>
  </p:sldIdLst>
  <p:sldSz cx="9144000" cy="6858000" type="screen4x3"/>
  <p:notesSz cx="6858000" cy="9296400"/>
  <p:embeddedFontLst>
    <p:embeddedFont>
      <p:font typeface="Wingdings 2" panose="05020102010507070707" pitchFamily="18" charset="2"/>
      <p:regular r:id="rId20"/>
    </p:embeddedFont>
  </p:embeddedFontLst>
  <p:custDataLst>
    <p:tags r:id="rId21"/>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375">
          <p15:clr>
            <a:srgbClr val="A4A3A4"/>
          </p15:clr>
        </p15:guide>
        <p15:guide id="4" pos="226">
          <p15:clr>
            <a:srgbClr val="A4A3A4"/>
          </p15:clr>
        </p15:guide>
      </p15:sldGuideLst>
    </p:ext>
    <p:ext uri="{2D200454-40CA-4A62-9FC3-DE9A4176ACB9}">
      <p15:notesGuideLst xmlns:p15="http://schemas.microsoft.com/office/powerpoint/2012/main">
        <p15:guide id="1" orient="horz" pos="2954"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286DA6"/>
    <a:srgbClr val="CC0099"/>
    <a:srgbClr val="33CC33"/>
    <a:srgbClr val="009900"/>
    <a:srgbClr val="010066"/>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603" autoAdjust="0"/>
  </p:normalViewPr>
  <p:slideViewPr>
    <p:cSldViewPr snapToGrid="0" showGuides="1">
      <p:cViewPr>
        <p:scale>
          <a:sx n="85" d="100"/>
          <a:sy n="85" d="100"/>
        </p:scale>
        <p:origin x="618" y="150"/>
      </p:cViewPr>
      <p:guideLst>
        <p:guide orient="horz" pos="498"/>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54"/>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A25239C-7D69-466F-B804-F008A78CAC2A}"/>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CFFD670-622A-4AB7-9FF3-419149D051BA}" type="slidenum">
              <a:rPr lang="en-GB" altLang="en-US"/>
              <a:pPr/>
              <a:t>‹#›</a:t>
            </a:fld>
            <a:endParaRPr lang="en-GB" altLang="en-US"/>
          </a:p>
        </p:txBody>
      </p:sp>
      <p:sp>
        <p:nvSpPr>
          <p:cNvPr id="5" name="Rectangle 7">
            <a:extLst>
              <a:ext uri="{FF2B5EF4-FFF2-40B4-BE49-F238E27FC236}">
                <a16:creationId xmlns:a16="http://schemas.microsoft.com/office/drawing/2014/main" id="{C13F833E-A80F-434F-98DE-DF0F804AA88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FB71501D-A754-4891-8C1C-1EF7B8F863EB}"/>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859525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1A250753-2DD5-4D93-8F16-731C9E60669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FC144881-4C84-4815-B44B-2A630719C37D}"/>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A9FF8D8-B389-46A6-B2A4-FEF53296B774}"/>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7701F77-0C51-4324-B3D9-F23FB4F97751}" type="slidenum">
              <a:rPr lang="en-US" altLang="en-US"/>
              <a:pPr/>
              <a:t>‹#›</a:t>
            </a:fld>
            <a:endParaRPr lang="en-US" altLang="en-US"/>
          </a:p>
        </p:txBody>
      </p:sp>
      <p:sp>
        <p:nvSpPr>
          <p:cNvPr id="7" name="Rectangle 7">
            <a:extLst>
              <a:ext uri="{FF2B5EF4-FFF2-40B4-BE49-F238E27FC236}">
                <a16:creationId xmlns:a16="http://schemas.microsoft.com/office/drawing/2014/main" id="{BF7C1885-0664-4690-ACB6-035AD5B3A94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6B0ECCE9-78FA-43FA-9339-F0592B83649B}"/>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93806529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619071C6-C217-4477-9EB5-722C75AD42B3}"/>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9A9EA56-65BE-45DD-9A79-7532F4875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DDF851A-43D0-47EF-B843-FBAB18D589E1}"/>
              </a:ext>
            </a:extLst>
          </p:cNvPr>
          <p:cNvSpPr>
            <a:spLocks noGrp="1"/>
          </p:cNvSpPr>
          <p:nvPr>
            <p:ph type="sldNum" sz="quarter" idx="10"/>
          </p:nvPr>
        </p:nvSpPr>
        <p:spPr/>
        <p:txBody>
          <a:bodyPr/>
          <a:lstStyle/>
          <a:p>
            <a:fld id="{97701F77-0C51-4324-B3D9-F23FB4F9775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92A9EC1B-8B76-4470-83DB-A10AAD6BA3B0}"/>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D4DD0894-1472-4639-B1C7-4CA2D79B7B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three-stage animated sequence explains how a chain reaction occurs.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E4C9D8E-7ABD-46FB-A9B9-D31197206328}"/>
              </a:ext>
            </a:extLst>
          </p:cNvPr>
          <p:cNvSpPr>
            <a:spLocks noGrp="1"/>
          </p:cNvSpPr>
          <p:nvPr>
            <p:ph type="sldNum" sz="quarter" idx="10"/>
          </p:nvPr>
        </p:nvSpPr>
        <p:spPr/>
        <p:txBody>
          <a:bodyPr/>
          <a:lstStyle/>
          <a:p>
            <a:fld id="{97701F77-0C51-4324-B3D9-F23FB4F97751}"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398A03DF-0FD7-457F-AC4A-86101A234805}"/>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3B984F9F-6792-430A-9AF3-E1F2599811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B066855-BA69-4402-8592-A025019A49CF}"/>
              </a:ext>
            </a:extLst>
          </p:cNvPr>
          <p:cNvSpPr>
            <a:spLocks noGrp="1"/>
          </p:cNvSpPr>
          <p:nvPr>
            <p:ph type="sldNum" sz="quarter" idx="10"/>
          </p:nvPr>
        </p:nvSpPr>
        <p:spPr/>
        <p:txBody>
          <a:bodyPr/>
          <a:lstStyle/>
          <a:p>
            <a:fld id="{97701F77-0C51-4324-B3D9-F23FB4F9775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123A0C3D-1623-496C-8C93-BFE59F4C8E52}"/>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5D65827B-FB60-41E8-8C39-FBC396EDF6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44F7AB1F-5E47-4321-B921-2688B827266E}"/>
              </a:ext>
            </a:extLst>
          </p:cNvPr>
          <p:cNvSpPr>
            <a:spLocks noGrp="1"/>
          </p:cNvSpPr>
          <p:nvPr>
            <p:ph type="sldNum" sz="quarter" idx="10"/>
          </p:nvPr>
        </p:nvSpPr>
        <p:spPr/>
        <p:txBody>
          <a:bodyPr/>
          <a:lstStyle/>
          <a:p>
            <a:fld id="{97701F77-0C51-4324-B3D9-F23FB4F97751}"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A20693EF-542F-4560-9C19-571970EB00A3}"/>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DCCD0653-33C7-4B75-BB6E-F408019362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matching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chain reactions.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p:txBody>
      </p:sp>
      <p:sp>
        <p:nvSpPr>
          <p:cNvPr id="2" name="Slide Number Placeholder 1">
            <a:extLst>
              <a:ext uri="{FF2B5EF4-FFF2-40B4-BE49-F238E27FC236}">
                <a16:creationId xmlns:a16="http://schemas.microsoft.com/office/drawing/2014/main" id="{52BCE6AA-FC2C-439D-A2B9-660E64D49949}"/>
              </a:ext>
            </a:extLst>
          </p:cNvPr>
          <p:cNvSpPr>
            <a:spLocks noGrp="1"/>
          </p:cNvSpPr>
          <p:nvPr>
            <p:ph type="sldNum" sz="quarter" idx="10"/>
          </p:nvPr>
        </p:nvSpPr>
        <p:spPr/>
        <p:txBody>
          <a:bodyPr/>
          <a:lstStyle/>
          <a:p>
            <a:fld id="{97701F77-0C51-4324-B3D9-F23FB4F97751}"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7C4B6071-F873-4116-B585-4F5ED38CD255}"/>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A371326-1D7A-463A-97C6-81BDB18EA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Teacher notes</a:t>
            </a:r>
          </a:p>
          <a:p>
            <a:r>
              <a:rPr lang="en-GB" altLang="en-US" dirty="0">
                <a:latin typeface="Arial" panose="020B0604020202020204" pitchFamily="34" charset="0"/>
              </a:rPr>
              <a:t>The image shows an aerial view of the remains of the Chernobyl nuclear power station in the Ukraine (formerly part of the USSR) after the accident which occurred on April 25</a:t>
            </a:r>
            <a:r>
              <a:rPr lang="en-GB" altLang="en-US" baseline="30000" dirty="0">
                <a:latin typeface="Arial" panose="020B0604020202020204" pitchFamily="34" charset="0"/>
              </a:rPr>
              <a:t>th</a:t>
            </a:r>
            <a:r>
              <a:rPr lang="en-GB" altLang="en-US" dirty="0">
                <a:latin typeface="Arial" panose="020B0604020202020204" pitchFamily="34" charset="0"/>
              </a:rPr>
              <a:t>, 1986. It happened during a low-power experiment with the No.4 RBMK- type reactor. The core overheated and caused a steam explosion which breached its containment building. The RBMK design did not include a secondary containment structure which would have prevented release of the core's contents. Over a billion </a:t>
            </a:r>
            <a:r>
              <a:rPr lang="en-GB" altLang="en-US" dirty="0" err="1">
                <a:latin typeface="Arial" panose="020B0604020202020204" pitchFamily="34" charset="0"/>
              </a:rPr>
              <a:t>billion</a:t>
            </a:r>
            <a:r>
              <a:rPr lang="en-GB" altLang="en-US" dirty="0">
                <a:latin typeface="Arial" panose="020B0604020202020204" pitchFamily="34" charset="0"/>
              </a:rPr>
              <a:t> becquerels of radioactive nuclides were released into the atmosphere, contaminating much of northern Europe. The 3 other RBMK units at Chernobyl were returned to power within the year.</a:t>
            </a:r>
            <a:br>
              <a:rPr lang="en-GB" altLang="en-US" dirty="0">
                <a:latin typeface="Arial" panose="020B0604020202020204" pitchFamily="34" charset="0"/>
              </a:rPr>
            </a:br>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it-IT" altLang="en-US" dirty="0">
                <a:latin typeface="Arial" panose="020B0604020202020204" pitchFamily="34" charset="0"/>
              </a:rPr>
              <a:t>Ria Novosti/ Science Photo Library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A6AFEB7-C126-47FA-A5A9-1D2C9483EE2B}"/>
              </a:ext>
            </a:extLst>
          </p:cNvPr>
          <p:cNvSpPr>
            <a:spLocks noGrp="1"/>
          </p:cNvSpPr>
          <p:nvPr>
            <p:ph type="sldNum" sz="quarter" idx="10"/>
          </p:nvPr>
        </p:nvSpPr>
        <p:spPr/>
        <p:txBody>
          <a:bodyPr/>
          <a:lstStyle/>
          <a:p>
            <a:fld id="{97701F77-0C51-4324-B3D9-F23FB4F97751}"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DC0128DE-42C9-4F41-8A7A-B7C979489D3A}"/>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D5BBBC67-2DCC-4A2D-AFA8-72CE669A46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Teacher notes</a:t>
            </a: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The image shows the bomb called "Little Boy", an atomic fission bomb of the type dropped over Hiroshima, Japan on August 6</a:t>
            </a:r>
            <a:r>
              <a:rPr lang="en-GB" altLang="en-US" baseline="30000" dirty="0">
                <a:latin typeface="Arial" panose="020B0604020202020204" pitchFamily="34" charset="0"/>
              </a:rPr>
              <a:t>th</a:t>
            </a:r>
            <a:r>
              <a:rPr lang="en-GB" altLang="en-US" dirty="0">
                <a:latin typeface="Arial" panose="020B0604020202020204" pitchFamily="34" charset="0"/>
              </a:rPr>
              <a:t>, 1945. The bomb was triggered using a “gun” method whereby a subcritical mass of uranium is fired, using an explosive charge, at a target consisting of another similar subcritical mass. The assembly of this supercritical mass of fissionable material initiated a nuclear chain reaction which produced vast quantities of energy. It weighed only 4 tons, but had a yield equivalent to nearly 20,000 tons of high explosive.</a:t>
            </a:r>
          </a:p>
          <a:p>
            <a:pPr marL="0" marR="0" lvl="0" indent="0" algn="l" defTabSz="914400" rtl="0" eaLnBrk="0" fontAlgn="base" latinLnBrk="0" hangingPunct="0">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Los Alamos National Laboratory/ Science Photo Library 2018</a:t>
            </a:r>
          </a:p>
        </p:txBody>
      </p:sp>
      <p:sp>
        <p:nvSpPr>
          <p:cNvPr id="2" name="Slide Number Placeholder 1">
            <a:extLst>
              <a:ext uri="{FF2B5EF4-FFF2-40B4-BE49-F238E27FC236}">
                <a16:creationId xmlns:a16="http://schemas.microsoft.com/office/drawing/2014/main" id="{30EDB682-468D-47D0-A19A-BF9F18FD6F92}"/>
              </a:ext>
            </a:extLst>
          </p:cNvPr>
          <p:cNvSpPr>
            <a:spLocks noGrp="1"/>
          </p:cNvSpPr>
          <p:nvPr>
            <p:ph type="sldNum" sz="quarter" idx="10"/>
          </p:nvPr>
        </p:nvSpPr>
        <p:spPr/>
        <p:txBody>
          <a:bodyPr/>
          <a:lstStyle/>
          <a:p>
            <a:fld id="{97701F77-0C51-4324-B3D9-F23FB4F97751}" type="slidenum">
              <a:rPr lang="en-US" altLang="en-US" smtClean="0"/>
              <a:pPr/>
              <a:t>15</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DE64D323-4A89-4E42-8BB0-F26D1E386A2E}"/>
              </a:ext>
            </a:extLst>
          </p:cNvPr>
          <p:cNvSpPr>
            <a:spLocks noGrp="1"/>
          </p:cNvSpPr>
          <p:nvPr>
            <p:ph type="sldNum" sz="quarter" idx="10"/>
          </p:nvPr>
        </p:nvSpPr>
        <p:spPr/>
        <p:txBody>
          <a:bodyPr/>
          <a:lstStyle/>
          <a:p>
            <a:fld id="{97701F77-0C51-4324-B3D9-F23FB4F97751}" type="slidenum">
              <a:rPr lang="en-US" altLang="en-US" smtClean="0"/>
              <a:pPr/>
              <a:t>2</a:t>
            </a:fld>
            <a:endParaRPr lang="en-US" altLang="en-US"/>
          </a:p>
        </p:txBody>
      </p:sp>
    </p:spTree>
    <p:extLst>
      <p:ext uri="{BB962C8B-B14F-4D97-AF65-F5344CB8AC3E}">
        <p14:creationId xmlns:p14="http://schemas.microsoft.com/office/powerpoint/2010/main" val="186482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a:extLst>
              <a:ext uri="{FF2B5EF4-FFF2-40B4-BE49-F238E27FC236}">
                <a16:creationId xmlns:a16="http://schemas.microsoft.com/office/drawing/2014/main" id="{D96F3597-2F92-4214-ABE8-B756CCE49BC2}"/>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8170E62B-62EB-48F7-B7DA-2FBAADB0F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Nuclear Fission</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56538888-3FA3-474C-B838-F3E0D2CBDE07}"/>
              </a:ext>
            </a:extLst>
          </p:cNvPr>
          <p:cNvSpPr>
            <a:spLocks noGrp="1"/>
          </p:cNvSpPr>
          <p:nvPr>
            <p:ph type="sldNum" sz="quarter" idx="10"/>
          </p:nvPr>
        </p:nvSpPr>
        <p:spPr/>
        <p:txBody>
          <a:bodyPr/>
          <a:lstStyle/>
          <a:p>
            <a:fld id="{97701F77-0C51-4324-B3D9-F23FB4F9775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26670BE7-EAD4-4FCE-AB95-1D21E240EA74}"/>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CFA64FE9-7107-4652-B6FD-B799AA0A1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Teacher notes</a:t>
            </a: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The image shows fuel rods being inserted into an assembly which will then be put into the nuclear reactor.</a:t>
            </a:r>
          </a:p>
          <a:p>
            <a:pPr marL="0" marR="0" lvl="0" indent="0" algn="l" defTabSz="914400" rtl="0" eaLnBrk="0" fontAlgn="base" latinLnBrk="0" hangingPunct="0">
              <a:spcAft>
                <a:spcPct val="0"/>
              </a:spcAft>
              <a:buClrTx/>
              <a:buSzTx/>
              <a:buFontTx/>
              <a:buNone/>
              <a:tabLst/>
              <a:defRPr/>
            </a:pPr>
            <a:br>
              <a:rPr lang="en-GB" altLang="en-US" dirty="0">
                <a:latin typeface="Arial" panose="020B0604020202020204" pitchFamily="34" charset="0"/>
              </a:rPr>
            </a:br>
            <a:r>
              <a:rPr lang="en-GB" altLang="en-US" dirty="0">
                <a:latin typeface="Arial" panose="020B0604020202020204" pitchFamily="34" charset="0"/>
              </a:rPr>
              <a:t>These fuel rods are for use in an Advanced Gas-cooled Reactor (AGR). AGR fuel is made from uranium dioxide powder. An AGR fuel element is made up of uranium oxide pellets stacked inside stainless steel tubes. These tubes are then grouped together in a graphite “sleeve” to form a “fuel assembly.” An AGR assembly is made up of 36 steel tubes, each containing 64 pellets.</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BNFL, 2018</a:t>
            </a:r>
          </a:p>
        </p:txBody>
      </p:sp>
      <p:sp>
        <p:nvSpPr>
          <p:cNvPr id="2" name="Slide Number Placeholder 1">
            <a:extLst>
              <a:ext uri="{FF2B5EF4-FFF2-40B4-BE49-F238E27FC236}">
                <a16:creationId xmlns:a16="http://schemas.microsoft.com/office/drawing/2014/main" id="{5FA7DC66-2CB4-4582-9535-C0761A83F4C3}"/>
              </a:ext>
            </a:extLst>
          </p:cNvPr>
          <p:cNvSpPr>
            <a:spLocks noGrp="1"/>
          </p:cNvSpPr>
          <p:nvPr>
            <p:ph type="sldNum" sz="quarter" idx="10"/>
          </p:nvPr>
        </p:nvSpPr>
        <p:spPr/>
        <p:txBody>
          <a:bodyPr/>
          <a:lstStyle/>
          <a:p>
            <a:fld id="{97701F77-0C51-4324-B3D9-F23FB4F97751}"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4CFD305A-3618-4C3D-AF34-B8B07F6791D9}"/>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04D36708-6241-409A-97DA-1785215010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three-stage animated sequence explains nuclear fission.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E3FEECE6-1925-4E19-B2C1-B993B8B1253E}"/>
              </a:ext>
            </a:extLst>
          </p:cNvPr>
          <p:cNvSpPr>
            <a:spLocks noGrp="1"/>
          </p:cNvSpPr>
          <p:nvPr>
            <p:ph type="sldNum" sz="quarter" idx="10"/>
          </p:nvPr>
        </p:nvSpPr>
        <p:spPr/>
        <p:txBody>
          <a:bodyPr/>
          <a:lstStyle/>
          <a:p>
            <a:fld id="{97701F77-0C51-4324-B3D9-F23FB4F97751}"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059657F8-1917-4F69-AAB1-10666F88CBA4}"/>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DAC4439D-FE7C-4BF5-BBD0-2CC9351258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72D2EB0-BAC0-4746-8E63-7A29BFA4B527}"/>
              </a:ext>
            </a:extLst>
          </p:cNvPr>
          <p:cNvSpPr>
            <a:spLocks noGrp="1"/>
          </p:cNvSpPr>
          <p:nvPr>
            <p:ph type="sldNum" sz="quarter" idx="10"/>
          </p:nvPr>
        </p:nvSpPr>
        <p:spPr/>
        <p:txBody>
          <a:bodyPr/>
          <a:lstStyle/>
          <a:p>
            <a:fld id="{97701F77-0C51-4324-B3D9-F23FB4F97751}"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7ECE0A8E-EB2C-4D11-B45B-FAD0AC3ED060}"/>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6264AD5F-3DE4-4CF6-B368-4CA5EF939D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F3B65BD-055F-4370-A0EB-8C5B1A886E3F}"/>
              </a:ext>
            </a:extLst>
          </p:cNvPr>
          <p:cNvSpPr>
            <a:spLocks noGrp="1"/>
          </p:cNvSpPr>
          <p:nvPr>
            <p:ph type="sldNum" sz="quarter" idx="10"/>
          </p:nvPr>
        </p:nvSpPr>
        <p:spPr/>
        <p:txBody>
          <a:bodyPr/>
          <a:lstStyle/>
          <a:p>
            <a:fld id="{97701F77-0C51-4324-B3D9-F23FB4F97751}"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D0660ADC-BD92-4DD3-8BEC-75CEA04A03F8}"/>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9682A50D-AD76-4F2A-9CD0-1CB2105517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sequence explains how nuclear fission is used to create electricity in a nuclear power station.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86367F18-81FE-4146-8E25-B8C4D069EDB5}"/>
              </a:ext>
            </a:extLst>
          </p:cNvPr>
          <p:cNvSpPr>
            <a:spLocks noGrp="1"/>
          </p:cNvSpPr>
          <p:nvPr>
            <p:ph type="sldNum" sz="quarter" idx="10"/>
          </p:nvPr>
        </p:nvSpPr>
        <p:spPr/>
        <p:txBody>
          <a:bodyPr/>
          <a:lstStyle/>
          <a:p>
            <a:fld id="{97701F77-0C51-4324-B3D9-F23FB4F97751}"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6ACF5500-A6DC-4766-8257-6BC96F97E90D}"/>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1F921F24-0C15-4DFA-90A6-2530D39F1F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nuclear fission,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3702D154-33BB-4F03-94EE-638C09CC25F5}"/>
              </a:ext>
            </a:extLst>
          </p:cNvPr>
          <p:cNvSpPr>
            <a:spLocks noGrp="1"/>
          </p:cNvSpPr>
          <p:nvPr>
            <p:ph type="sldNum" sz="quarter" idx="10"/>
          </p:nvPr>
        </p:nvSpPr>
        <p:spPr/>
        <p:txBody>
          <a:bodyPr/>
          <a:lstStyle/>
          <a:p>
            <a:fld id="{97701F77-0C51-4324-B3D9-F23FB4F97751}"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0B8B12C-2C28-4C60-B1F1-FBDA69DFB77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179077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16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806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179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20736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503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922479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595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315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6400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577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101459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43911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713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3902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7728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3696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8521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318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896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412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246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584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54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365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314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81DF6493-C4F7-4800-8CFA-4E441D29FB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6"/>
    </p:custDataLst>
    <p:extLst>
      <p:ext uri="{BB962C8B-B14F-4D97-AF65-F5344CB8AC3E}">
        <p14:creationId xmlns:p14="http://schemas.microsoft.com/office/powerpoint/2010/main" val="2073840061"/>
      </p:ext>
    </p:extLst>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 id="2147485181" r:id="rId12"/>
    <p:sldLayoutId id="2147485182" r:id="rId13"/>
    <p:sldLayoutId id="214748521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68E9C3EF-B47F-4C9C-91F5-ACF507E50486}"/>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1896259171"/>
      </p:ext>
    </p:extLst>
  </p:cSld>
  <p:clrMap bg1="lt1" tx1="dk1" bg2="lt2" tx2="dk2" accent1="accent1" accent2="accent2" accent3="accent3" accent4="accent4" accent5="accent5" accent6="accent6" hlink="hlink" folHlink="folHlink"/>
  <p:sldLayoutIdLst>
    <p:sldLayoutId id="2147485184" r:id="rId1"/>
    <p:sldLayoutId id="2147485185" r:id="rId2"/>
    <p:sldLayoutId id="2147485186" r:id="rId3"/>
    <p:sldLayoutId id="2147485187" r:id="rId4"/>
    <p:sldLayoutId id="2147485188" r:id="rId5"/>
    <p:sldLayoutId id="2147485189" r:id="rId6"/>
    <p:sldLayoutId id="2147485190" r:id="rId7"/>
    <p:sldLayoutId id="2147485191" r:id="rId8"/>
    <p:sldLayoutId id="2147485192" r:id="rId9"/>
    <p:sldLayoutId id="2147485193" r:id="rId10"/>
    <p:sldLayoutId id="2147485194" r:id="rId11"/>
    <p:sldLayoutId id="214748519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4.xml"/><Relationship Id="rId7" Type="http://schemas.openxmlformats.org/officeDocument/2006/relationships/image" Target="../media/image13.png"/><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10.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5.xml"/><Relationship Id="rId7"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6.xml"/><Relationship Id="rId7" Type="http://schemas.openxmlformats.org/officeDocument/2006/relationships/image" Target="../media/image11.png"/><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image" Target="../media/image13.png"/><Relationship Id="rId11" Type="http://schemas.openxmlformats.org/officeDocument/2006/relationships/image" Target="../media/image12.wmf"/><Relationship Id="rId5" Type="http://schemas.openxmlformats.org/officeDocument/2006/relationships/notesSlide" Target="../notesSlides/notesSlide13.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5.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2.wmf"/><Relationship Id="rId5" Type="http://schemas.openxmlformats.org/officeDocument/2006/relationships/notesSlide" Target="../notesSlides/notesSlide8.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12.wmf"/><Relationship Id="rId4" Type="http://schemas.openxmlformats.org/officeDocument/2006/relationships/slideLayout" Target="../slideLayouts/slideLayout6.xm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274ACC47-7EA2-46AC-95BD-AC907B74B97C}"/>
              </a:ext>
            </a:extLst>
          </p:cNvPr>
          <p:cNvSpPr>
            <a:spLocks noGrp="1"/>
          </p:cNvSpPr>
          <p:nvPr>
            <p:ph type="title"/>
          </p:nvPr>
        </p:nvSpPr>
        <p:spPr>
          <a:xfrm>
            <a:off x="3233854" y="1176713"/>
            <a:ext cx="4973444" cy="3127657"/>
          </a:xfrm>
        </p:spPr>
        <p:txBody>
          <a:bodyPr/>
          <a:lstStyle/>
          <a:p>
            <a:r>
              <a:rPr lang="en-GB" altLang="en-US" dirty="0"/>
              <a:t>Nuclear</a:t>
            </a:r>
            <a:br>
              <a:rPr lang="en-GB" altLang="en-US" dirty="0"/>
            </a:br>
            <a:r>
              <a:rPr lang="en-GB" altLang="en-US" dirty="0"/>
              <a:t>Fission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B505A4AC-CB3B-4C2C-AE47-6D30612D2D09}"/>
              </a:ext>
            </a:extLst>
          </p:cNvPr>
          <p:cNvSpPr>
            <a:spLocks noGrp="1" noChangeArrowheads="1"/>
          </p:cNvSpPr>
          <p:nvPr>
            <p:ph type="title"/>
          </p:nvPr>
        </p:nvSpPr>
        <p:spPr/>
        <p:txBody>
          <a:bodyPr/>
          <a:lstStyle/>
          <a:p>
            <a:pPr eaLnBrk="1" hangingPunct="1"/>
            <a:r>
              <a:rPr lang="en-GB" altLang="en-US" dirty="0"/>
              <a:t>What happens in a chain reaction?</a:t>
            </a:r>
          </a:p>
        </p:txBody>
      </p:sp>
      <p:pic>
        <p:nvPicPr>
          <p:cNvPr id="7" name="Picture 10">
            <a:hlinkClick r:id="" action="ppaction://hlinkshowjump?jump=nextslide"/>
            <a:extLst>
              <a:ext uri="{FF2B5EF4-FFF2-40B4-BE49-F238E27FC236}">
                <a16:creationId xmlns:a16="http://schemas.microsoft.com/office/drawing/2014/main" id="{E352E32C-E161-4321-9F9D-7636BEF5784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F09AED9-EA77-4BEE-9187-933E8403342D}"/>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3C8CB4C-98D0-4A2E-AF06-D1A96FD39172}"/>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0759F08B-1E01-4BA9-9967-4E3D18DE60B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7927" y="89297"/>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BB712B8-A8FA-4EF1-A9FC-D3B9E1FDE55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123" descr="slide 12.png">
            <a:extLst>
              <a:ext uri="{FF2B5EF4-FFF2-40B4-BE49-F238E27FC236}">
                <a16:creationId xmlns:a16="http://schemas.microsoft.com/office/drawing/2014/main" id="{897FED88-55D6-40A7-BEDD-A481466D38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5842" y="768963"/>
            <a:ext cx="6640346" cy="50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98208028-1302-47BD-8E80-E5D960C26953}"/>
              </a:ext>
            </a:extLst>
          </p:cNvPr>
          <p:cNvSpPr>
            <a:spLocks noGrp="1" noChangeArrowheads="1"/>
          </p:cNvSpPr>
          <p:nvPr>
            <p:ph type="title"/>
          </p:nvPr>
        </p:nvSpPr>
        <p:spPr/>
        <p:txBody>
          <a:bodyPr/>
          <a:lstStyle/>
          <a:p>
            <a:pPr eaLnBrk="1" hangingPunct="1"/>
            <a:r>
              <a:rPr lang="en-GB" altLang="en-US"/>
              <a:t>What is a chain reaction?</a:t>
            </a:r>
          </a:p>
        </p:txBody>
      </p:sp>
      <p:sp>
        <p:nvSpPr>
          <p:cNvPr id="25604" name="Rectangle 3">
            <a:extLst>
              <a:ext uri="{FF2B5EF4-FFF2-40B4-BE49-F238E27FC236}">
                <a16:creationId xmlns:a16="http://schemas.microsoft.com/office/drawing/2014/main" id="{712990CC-8DC7-42BB-A8B9-161BBC24DD8E}"/>
              </a:ext>
            </a:extLst>
          </p:cNvPr>
          <p:cNvSpPr>
            <a:spLocks noChangeArrowheads="1"/>
          </p:cNvSpPr>
          <p:nvPr/>
        </p:nvSpPr>
        <p:spPr bwMode="auto">
          <a:xfrm>
            <a:off x="358775" y="790575"/>
            <a:ext cx="59832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Nuclear fission results in a </a:t>
            </a:r>
            <a:r>
              <a:rPr lang="en-GB" altLang="en-US" b="1">
                <a:solidFill>
                  <a:srgbClr val="286DA6"/>
                </a:solidFill>
              </a:rPr>
              <a:t>chain reaction </a:t>
            </a:r>
            <a:r>
              <a:rPr lang="en-GB" altLang="en-US">
                <a:solidFill>
                  <a:srgbClr val="010066"/>
                </a:solidFill>
              </a:rPr>
              <a:t>because each time a nucleus splits it releases more neutrons, which can </a:t>
            </a:r>
          </a:p>
          <a:p>
            <a:r>
              <a:rPr lang="en-GB" altLang="en-US">
                <a:solidFill>
                  <a:srgbClr val="010066"/>
                </a:solidFill>
              </a:rPr>
              <a:t>go on and cause more fission </a:t>
            </a:r>
          </a:p>
          <a:p>
            <a:r>
              <a:rPr lang="en-GB" altLang="en-US">
                <a:solidFill>
                  <a:srgbClr val="010066"/>
                </a:solidFill>
              </a:rPr>
              <a:t>reactions to occur, </a:t>
            </a:r>
          </a:p>
          <a:p>
            <a:r>
              <a:rPr lang="en-GB" altLang="en-US">
                <a:solidFill>
                  <a:srgbClr val="010066"/>
                </a:solidFill>
              </a:rPr>
              <a:t>and so on.</a:t>
            </a:r>
          </a:p>
        </p:txBody>
      </p:sp>
      <p:sp>
        <p:nvSpPr>
          <p:cNvPr id="555049" name="Text Box 41">
            <a:extLst>
              <a:ext uri="{FF2B5EF4-FFF2-40B4-BE49-F238E27FC236}">
                <a16:creationId xmlns:a16="http://schemas.microsoft.com/office/drawing/2014/main" id="{30E80369-EE67-4651-91DD-FAA76830D8BA}"/>
              </a:ext>
            </a:extLst>
          </p:cNvPr>
          <p:cNvSpPr txBox="1">
            <a:spLocks noChangeArrowheads="1"/>
          </p:cNvSpPr>
          <p:nvPr/>
        </p:nvSpPr>
        <p:spPr bwMode="auto">
          <a:xfrm>
            <a:off x="358775" y="4013200"/>
            <a:ext cx="4973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is why a chain reaction releases a lot of energy so rapidly.</a:t>
            </a:r>
          </a:p>
        </p:txBody>
      </p:sp>
      <p:sp>
        <p:nvSpPr>
          <p:cNvPr id="555050" name="Text Box 42">
            <a:extLst>
              <a:ext uri="{FF2B5EF4-FFF2-40B4-BE49-F238E27FC236}">
                <a16:creationId xmlns:a16="http://schemas.microsoft.com/office/drawing/2014/main" id="{26D1940F-A99C-4DE8-8F1A-D81DA8C1C813}"/>
              </a:ext>
            </a:extLst>
          </p:cNvPr>
          <p:cNvSpPr txBox="1">
            <a:spLocks noChangeArrowheads="1"/>
          </p:cNvSpPr>
          <p:nvPr/>
        </p:nvSpPr>
        <p:spPr bwMode="auto">
          <a:xfrm>
            <a:off x="358775" y="4965700"/>
            <a:ext cx="6972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If a chain reaction is uncontrolled, heat </a:t>
            </a:r>
          </a:p>
          <a:p>
            <a:r>
              <a:rPr lang="en-GB" altLang="en-US" dirty="0">
                <a:solidFill>
                  <a:srgbClr val="010066"/>
                </a:solidFill>
              </a:rPr>
              <a:t>builds up very quickly. A chain reaction must </a:t>
            </a:r>
          </a:p>
          <a:p>
            <a:r>
              <a:rPr lang="en-GB" altLang="en-US" dirty="0">
                <a:solidFill>
                  <a:srgbClr val="010066"/>
                </a:solidFill>
              </a:rPr>
              <a:t>be controlled to maintain a steady output of heat.</a:t>
            </a:r>
          </a:p>
        </p:txBody>
      </p:sp>
      <p:pic>
        <p:nvPicPr>
          <p:cNvPr id="8" name="Picture 10">
            <a:hlinkClick r:id="" action="ppaction://hlinkshowjump?jump=nextslide"/>
            <a:extLst>
              <a:ext uri="{FF2B5EF4-FFF2-40B4-BE49-F238E27FC236}">
                <a16:creationId xmlns:a16="http://schemas.microsoft.com/office/drawing/2014/main" id="{489475AA-D053-4B4F-9F5A-F8CB7F8BBF8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50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505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49" grpId="0"/>
      <p:bldP spid="5550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057E056A-E99A-4746-9D63-8897B9FE1249}"/>
              </a:ext>
            </a:extLst>
          </p:cNvPr>
          <p:cNvSpPr>
            <a:spLocks noGrp="1" noChangeArrowheads="1"/>
          </p:cNvSpPr>
          <p:nvPr>
            <p:ph type="title"/>
          </p:nvPr>
        </p:nvSpPr>
        <p:spPr/>
        <p:txBody>
          <a:bodyPr/>
          <a:lstStyle/>
          <a:p>
            <a:pPr eaLnBrk="1" hangingPunct="1"/>
            <a:r>
              <a:rPr lang="en-GB" altLang="en-US" dirty="0"/>
              <a:t>How are neutrons controlled?</a:t>
            </a:r>
          </a:p>
        </p:txBody>
      </p:sp>
      <p:pic>
        <p:nvPicPr>
          <p:cNvPr id="6" name="Picture 10">
            <a:hlinkClick r:id="" action="ppaction://hlinkshowjump?jump=nextslide"/>
            <a:extLst>
              <a:ext uri="{FF2B5EF4-FFF2-40B4-BE49-F238E27FC236}">
                <a16:creationId xmlns:a16="http://schemas.microsoft.com/office/drawing/2014/main" id="{75F9DFDA-19EC-4E32-926A-F8A3D9F85F7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11CE7C8F-093B-45E3-BCD8-DE76A73C8E4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AEA37A6E-291B-4CA9-BFB5-772E041E02E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614482A-0C95-4314-AACF-2F0364B58CE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6F10FC9C-E9C7-48D9-B5DC-46D9C51017AE}"/>
              </a:ext>
            </a:extLst>
          </p:cNvPr>
          <p:cNvSpPr>
            <a:spLocks noGrp="1" noChangeArrowheads="1"/>
          </p:cNvSpPr>
          <p:nvPr>
            <p:ph type="title"/>
          </p:nvPr>
        </p:nvSpPr>
        <p:spPr/>
        <p:txBody>
          <a:bodyPr/>
          <a:lstStyle/>
          <a:p>
            <a:pPr eaLnBrk="1" hangingPunct="1"/>
            <a:r>
              <a:rPr lang="en-GB" altLang="en-US" dirty="0"/>
              <a:t>Chain reactions – key words</a:t>
            </a:r>
          </a:p>
        </p:txBody>
      </p:sp>
      <p:pic>
        <p:nvPicPr>
          <p:cNvPr id="7" name="Picture 5" descr="flash_icon">
            <a:extLst>
              <a:ext uri="{FF2B5EF4-FFF2-40B4-BE49-F238E27FC236}">
                <a16:creationId xmlns:a16="http://schemas.microsoft.com/office/drawing/2014/main" id="{B6191D78-C916-4BB6-902C-991AE3121E5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71E0E475-02CB-40EF-8F71-C3C32AFE7D3E}"/>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6" name="Picture 10">
            <a:hlinkClick r:id="" action="ppaction://hlinkshowjump?jump=nextslide"/>
            <a:extLst>
              <a:ext uri="{FF2B5EF4-FFF2-40B4-BE49-F238E27FC236}">
                <a16:creationId xmlns:a16="http://schemas.microsoft.com/office/drawing/2014/main" id="{CADDA851-79A4-44D6-9C9C-30544C4F9BD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44F85CA2-52AF-4974-A5D9-59088CBFC09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7927" y="89297"/>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17D9478-EAB9-4972-9525-6E9F7906BBB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41AC2226-FF97-4338-B268-84BB990FDC89}"/>
              </a:ext>
            </a:extLst>
          </p:cNvPr>
          <p:cNvSpPr txBox="1">
            <a:spLocks noChangeArrowheads="1"/>
          </p:cNvSpPr>
          <p:nvPr/>
        </p:nvSpPr>
        <p:spPr bwMode="auto">
          <a:xfrm>
            <a:off x="358775" y="790575"/>
            <a:ext cx="7907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Chain reactions can generate a lot of heat and can be extremely dangerous if they are not properly controlled.</a:t>
            </a:r>
          </a:p>
        </p:txBody>
      </p:sp>
      <p:sp>
        <p:nvSpPr>
          <p:cNvPr id="26627" name="Rectangle 10">
            <a:extLst>
              <a:ext uri="{FF2B5EF4-FFF2-40B4-BE49-F238E27FC236}">
                <a16:creationId xmlns:a16="http://schemas.microsoft.com/office/drawing/2014/main" id="{DBDB7CF6-C903-41D4-BE02-EFF9CC8B6D6E}"/>
              </a:ext>
            </a:extLst>
          </p:cNvPr>
          <p:cNvSpPr>
            <a:spLocks noGrp="1" noChangeArrowheads="1"/>
          </p:cNvSpPr>
          <p:nvPr>
            <p:ph type="title"/>
          </p:nvPr>
        </p:nvSpPr>
        <p:spPr/>
        <p:txBody>
          <a:bodyPr/>
          <a:lstStyle/>
          <a:p>
            <a:pPr eaLnBrk="1" hangingPunct="1"/>
            <a:r>
              <a:rPr lang="en-GB" altLang="en-US"/>
              <a:t>Why must we control chain reactions?</a:t>
            </a:r>
          </a:p>
        </p:txBody>
      </p:sp>
      <p:sp>
        <p:nvSpPr>
          <p:cNvPr id="413708" name="Rectangle 12">
            <a:extLst>
              <a:ext uri="{FF2B5EF4-FFF2-40B4-BE49-F238E27FC236}">
                <a16:creationId xmlns:a16="http://schemas.microsoft.com/office/drawing/2014/main" id="{3D3310EA-64B0-44C7-87BE-5E2421BD10CD}"/>
              </a:ext>
            </a:extLst>
          </p:cNvPr>
          <p:cNvSpPr>
            <a:spLocks noChangeArrowheads="1"/>
          </p:cNvSpPr>
          <p:nvPr/>
        </p:nvSpPr>
        <p:spPr bwMode="auto">
          <a:xfrm>
            <a:off x="358775" y="1624013"/>
            <a:ext cx="5405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This is what happened at Chernobyl </a:t>
            </a:r>
            <a:br>
              <a:rPr lang="en-GB" altLang="en-US">
                <a:solidFill>
                  <a:srgbClr val="010066"/>
                </a:solidFill>
              </a:rPr>
            </a:br>
            <a:r>
              <a:rPr lang="en-GB" altLang="en-US">
                <a:solidFill>
                  <a:srgbClr val="010066"/>
                </a:solidFill>
              </a:rPr>
              <a:t>in Ukraine in 1986 in one of the most serious nuclear power accidents.</a:t>
            </a:r>
          </a:p>
        </p:txBody>
      </p:sp>
      <p:sp>
        <p:nvSpPr>
          <p:cNvPr id="413713" name="Rectangle 17">
            <a:extLst>
              <a:ext uri="{FF2B5EF4-FFF2-40B4-BE49-F238E27FC236}">
                <a16:creationId xmlns:a16="http://schemas.microsoft.com/office/drawing/2014/main" id="{CB37C5E8-D49B-4C26-A74F-B13F70D5479F}"/>
              </a:ext>
            </a:extLst>
          </p:cNvPr>
          <p:cNvSpPr>
            <a:spLocks noChangeArrowheads="1"/>
          </p:cNvSpPr>
          <p:nvPr/>
        </p:nvSpPr>
        <p:spPr bwMode="auto">
          <a:xfrm>
            <a:off x="358775" y="2863850"/>
            <a:ext cx="5372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Most of the control rods had been removed from a reactor during a test.</a:t>
            </a:r>
          </a:p>
        </p:txBody>
      </p:sp>
      <p:sp>
        <p:nvSpPr>
          <p:cNvPr id="413715" name="Rectangle 19">
            <a:extLst>
              <a:ext uri="{FF2B5EF4-FFF2-40B4-BE49-F238E27FC236}">
                <a16:creationId xmlns:a16="http://schemas.microsoft.com/office/drawing/2014/main" id="{52160290-8D7A-459E-9177-6C5669A998BE}"/>
              </a:ext>
            </a:extLst>
          </p:cNvPr>
          <p:cNvSpPr>
            <a:spLocks noChangeArrowheads="1"/>
          </p:cNvSpPr>
          <p:nvPr/>
        </p:nvSpPr>
        <p:spPr bwMode="auto">
          <a:xfrm>
            <a:off x="358775" y="3736975"/>
            <a:ext cx="5346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chain reactions were uncontrolled and generated too much heat. </a:t>
            </a:r>
          </a:p>
        </p:txBody>
      </p:sp>
      <p:sp>
        <p:nvSpPr>
          <p:cNvPr id="413716" name="Rectangle 20">
            <a:extLst>
              <a:ext uri="{FF2B5EF4-FFF2-40B4-BE49-F238E27FC236}">
                <a16:creationId xmlns:a16="http://schemas.microsoft.com/office/drawing/2014/main" id="{207B354D-F25F-4E11-9386-044E9487C816}"/>
              </a:ext>
            </a:extLst>
          </p:cNvPr>
          <p:cNvSpPr>
            <a:spLocks noChangeArrowheads="1"/>
          </p:cNvSpPr>
          <p:nvPr/>
        </p:nvSpPr>
        <p:spPr bwMode="auto">
          <a:xfrm>
            <a:off x="358775" y="4600575"/>
            <a:ext cx="52784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reactor overheated and caused a steam explosion, which blew the building apart and released a lot of radiation into the environment.</a:t>
            </a:r>
          </a:p>
        </p:txBody>
      </p:sp>
      <p:pic>
        <p:nvPicPr>
          <p:cNvPr id="11" name="Picture 10" descr="slide 16.jpg">
            <a:extLst>
              <a:ext uri="{FF2B5EF4-FFF2-40B4-BE49-F238E27FC236}">
                <a16:creationId xmlns:a16="http://schemas.microsoft.com/office/drawing/2014/main" id="{8F1A7771-5C3D-4137-8F8B-AE7C0D356E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1730375"/>
            <a:ext cx="2859088"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hlinkClick r:id="" action="ppaction://hlinkshowjump?jump=nextslide"/>
            <a:extLst>
              <a:ext uri="{FF2B5EF4-FFF2-40B4-BE49-F238E27FC236}">
                <a16:creationId xmlns:a16="http://schemas.microsoft.com/office/drawing/2014/main" id="{52BCFC12-9352-4E02-8EEE-697EBDA32C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7D1D16D6-70C2-4D11-BF69-1694289C56C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A0DB99D0-FE48-4F26-8F51-9A70EE8FA96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7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7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37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37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8" grpId="0"/>
      <p:bldP spid="413713" grpId="0"/>
      <p:bldP spid="413715" grpId="0"/>
      <p:bldP spid="4137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601656A2-697D-40AD-BE1D-9376C87E366A}"/>
              </a:ext>
            </a:extLst>
          </p:cNvPr>
          <p:cNvSpPr txBox="1">
            <a:spLocks noChangeArrowheads="1"/>
          </p:cNvSpPr>
          <p:nvPr/>
        </p:nvSpPr>
        <p:spPr bwMode="auto">
          <a:xfrm>
            <a:off x="358775" y="790575"/>
            <a:ext cx="714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Nuclear bombs use uncontrolled chain reactions.</a:t>
            </a:r>
          </a:p>
        </p:txBody>
      </p:sp>
      <p:sp>
        <p:nvSpPr>
          <p:cNvPr id="27651" name="Rectangle 9">
            <a:extLst>
              <a:ext uri="{FF2B5EF4-FFF2-40B4-BE49-F238E27FC236}">
                <a16:creationId xmlns:a16="http://schemas.microsoft.com/office/drawing/2014/main" id="{FDCAF482-F3FB-4FB1-B691-C2E98B6EA1AC}"/>
              </a:ext>
            </a:extLst>
          </p:cNvPr>
          <p:cNvSpPr>
            <a:spLocks noGrp="1" noChangeArrowheads="1"/>
          </p:cNvSpPr>
          <p:nvPr>
            <p:ph type="title"/>
          </p:nvPr>
        </p:nvSpPr>
        <p:spPr/>
        <p:txBody>
          <a:bodyPr/>
          <a:lstStyle/>
          <a:p>
            <a:pPr eaLnBrk="1" hangingPunct="1"/>
            <a:r>
              <a:rPr lang="en-GB" altLang="en-US"/>
              <a:t>How do nuclear weapons work?</a:t>
            </a:r>
          </a:p>
        </p:txBody>
      </p:sp>
      <p:sp>
        <p:nvSpPr>
          <p:cNvPr id="415754" name="Rectangle 10123">
            <a:extLst>
              <a:ext uri="{FF2B5EF4-FFF2-40B4-BE49-F238E27FC236}">
                <a16:creationId xmlns:a16="http://schemas.microsoft.com/office/drawing/2014/main" id="{D077ED2F-09C5-4F82-9922-A3E732D8A746}"/>
              </a:ext>
            </a:extLst>
          </p:cNvPr>
          <p:cNvSpPr>
            <a:spLocks noChangeArrowheads="1"/>
          </p:cNvSpPr>
          <p:nvPr/>
        </p:nvSpPr>
        <p:spPr bwMode="auto">
          <a:xfrm>
            <a:off x="358775" y="2168525"/>
            <a:ext cx="3603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 nuclear weapon works by forcing together two masses of uranium-235 to create a critical mass.</a:t>
            </a:r>
          </a:p>
        </p:txBody>
      </p:sp>
      <p:sp>
        <p:nvSpPr>
          <p:cNvPr id="415755" name="Rectangle 11">
            <a:extLst>
              <a:ext uri="{FF2B5EF4-FFF2-40B4-BE49-F238E27FC236}">
                <a16:creationId xmlns:a16="http://schemas.microsoft.com/office/drawing/2014/main" id="{680BD0CE-D76C-4C0F-803D-AA4398F9E846}"/>
              </a:ext>
            </a:extLst>
          </p:cNvPr>
          <p:cNvSpPr>
            <a:spLocks noChangeArrowheads="1"/>
          </p:cNvSpPr>
          <p:nvPr/>
        </p:nvSpPr>
        <p:spPr bwMode="auto">
          <a:xfrm>
            <a:off x="358775" y="1271588"/>
            <a:ext cx="8250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For such a chain reaction to occur, there must be a certain amount of uranium atoms. This is called the </a:t>
            </a:r>
            <a:r>
              <a:rPr lang="en-GB" altLang="en-US" b="1" dirty="0">
                <a:solidFill>
                  <a:srgbClr val="286DA6"/>
                </a:solidFill>
              </a:rPr>
              <a:t>critical mass</a:t>
            </a:r>
            <a:r>
              <a:rPr lang="en-GB" altLang="en-US" dirty="0">
                <a:solidFill>
                  <a:srgbClr val="010066"/>
                </a:solidFill>
              </a:rPr>
              <a:t>.</a:t>
            </a:r>
          </a:p>
        </p:txBody>
      </p:sp>
      <p:sp>
        <p:nvSpPr>
          <p:cNvPr id="415756" name="Rectangle 12">
            <a:extLst>
              <a:ext uri="{FF2B5EF4-FFF2-40B4-BE49-F238E27FC236}">
                <a16:creationId xmlns:a16="http://schemas.microsoft.com/office/drawing/2014/main" id="{345F09FD-A5A1-4499-9AEF-D99762A59A97}"/>
              </a:ext>
            </a:extLst>
          </p:cNvPr>
          <p:cNvSpPr>
            <a:spLocks noChangeArrowheads="1"/>
          </p:cNvSpPr>
          <p:nvPr/>
        </p:nvSpPr>
        <p:spPr bwMode="auto">
          <a:xfrm>
            <a:off x="358775" y="3773488"/>
            <a:ext cx="3924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This results in uncontrolled chain reactions releasing huge amounts of energy.</a:t>
            </a:r>
          </a:p>
        </p:txBody>
      </p:sp>
      <p:sp>
        <p:nvSpPr>
          <p:cNvPr id="228363" name="Text Box 5">
            <a:extLst>
              <a:ext uri="{FF2B5EF4-FFF2-40B4-BE49-F238E27FC236}">
                <a16:creationId xmlns:a16="http://schemas.microsoft.com/office/drawing/2014/main" id="{1E3D8ADD-73FC-4B5D-949E-CCE2612DFE61}"/>
              </a:ext>
            </a:extLst>
          </p:cNvPr>
          <p:cNvSpPr txBox="1">
            <a:spLocks noChangeArrowheads="1"/>
          </p:cNvSpPr>
          <p:nvPr/>
        </p:nvSpPr>
        <p:spPr bwMode="auto">
          <a:xfrm>
            <a:off x="358775" y="5022850"/>
            <a:ext cx="8262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This four ton uranium bomb is similar to one used during the Second World War in Hiroshima, Japan. It has the same power as 22,000 tons of high explosive.</a:t>
            </a:r>
          </a:p>
        </p:txBody>
      </p:sp>
      <p:pic>
        <p:nvPicPr>
          <p:cNvPr id="11" name="Picture 10" descr="slide 17.jpg">
            <a:extLst>
              <a:ext uri="{FF2B5EF4-FFF2-40B4-BE49-F238E27FC236}">
                <a16:creationId xmlns:a16="http://schemas.microsoft.com/office/drawing/2014/main" id="{7EC8D493-03BC-4CEE-9E39-53A7BCC076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2108200"/>
            <a:ext cx="3913188"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notes_icon">
            <a:extLst>
              <a:ext uri="{FF2B5EF4-FFF2-40B4-BE49-F238E27FC236}">
                <a16:creationId xmlns:a16="http://schemas.microsoft.com/office/drawing/2014/main" id="{5E3059A3-B401-4E05-9A49-786C5F6DC79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934F56A5-1D4D-4EA3-AB2D-0ACEE5D6B42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7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57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575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8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4" grpId="0"/>
      <p:bldP spid="415755" grpId="0"/>
      <p:bldP spid="415756" grpId="0"/>
      <p:bldP spid="2283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4. Systems and System Models</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a:extLst>
              <a:ext uri="{FF2B5EF4-FFF2-40B4-BE49-F238E27FC236}">
                <a16:creationId xmlns:a16="http://schemas.microsoft.com/office/drawing/2014/main" id="{BDE2BEB3-7622-4D78-8D24-D423DC06388B}"/>
              </a:ext>
            </a:extLst>
          </p:cNvPr>
          <p:cNvSpPr txBox="1">
            <a:spLocks noChangeArrowheads="1"/>
          </p:cNvSpPr>
          <p:nvPr/>
        </p:nvSpPr>
        <p:spPr bwMode="auto">
          <a:xfrm>
            <a:off x="358775" y="790575"/>
            <a:ext cx="8580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Nuclear fission</a:t>
            </a:r>
            <a:r>
              <a:rPr lang="en-GB" altLang="en-US">
                <a:solidFill>
                  <a:srgbClr val="010066"/>
                </a:solidFill>
              </a:rPr>
              <a:t> is when a large and unstable nucleus splits into two smaller nuclei, releasing large amounts of energy. </a:t>
            </a:r>
          </a:p>
        </p:txBody>
      </p:sp>
      <p:sp>
        <p:nvSpPr>
          <p:cNvPr id="20483" name="Rectangle 8">
            <a:extLst>
              <a:ext uri="{FF2B5EF4-FFF2-40B4-BE49-F238E27FC236}">
                <a16:creationId xmlns:a16="http://schemas.microsoft.com/office/drawing/2014/main" id="{B8B15B47-86E1-4C80-B7C5-91D6BBDEB26A}"/>
              </a:ext>
            </a:extLst>
          </p:cNvPr>
          <p:cNvSpPr>
            <a:spLocks noGrp="1" noChangeArrowheads="1"/>
          </p:cNvSpPr>
          <p:nvPr>
            <p:ph type="title"/>
          </p:nvPr>
        </p:nvSpPr>
        <p:spPr/>
        <p:txBody>
          <a:bodyPr/>
          <a:lstStyle/>
          <a:p>
            <a:pPr eaLnBrk="1" hangingPunct="1"/>
            <a:r>
              <a:rPr lang="en-GB" altLang="en-US"/>
              <a:t>What is nuclear fission?</a:t>
            </a:r>
          </a:p>
        </p:txBody>
      </p:sp>
      <p:pic>
        <p:nvPicPr>
          <p:cNvPr id="20484" name="Picture 9" descr="nuclear_explosion">
            <a:extLst>
              <a:ext uri="{FF2B5EF4-FFF2-40B4-BE49-F238E27FC236}">
                <a16:creationId xmlns:a16="http://schemas.microsoft.com/office/drawing/2014/main" id="{2EEB21FF-7BF8-4C54-A6EC-A340C0EEB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2141538"/>
            <a:ext cx="3286125"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418" name="Rectangle 10">
            <a:extLst>
              <a:ext uri="{FF2B5EF4-FFF2-40B4-BE49-F238E27FC236}">
                <a16:creationId xmlns:a16="http://schemas.microsoft.com/office/drawing/2014/main" id="{AF5DAA15-F972-4C3E-9692-F44D2CC56C8F}"/>
              </a:ext>
            </a:extLst>
          </p:cNvPr>
          <p:cNvSpPr>
            <a:spLocks noChangeArrowheads="1"/>
          </p:cNvSpPr>
          <p:nvPr/>
        </p:nvSpPr>
        <p:spPr bwMode="auto">
          <a:xfrm>
            <a:off x="358775" y="4953000"/>
            <a:ext cx="5659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fission of 1 kilogram of uranium-235 releases more energy than burning </a:t>
            </a:r>
          </a:p>
          <a:p>
            <a:r>
              <a:rPr lang="en-GB" altLang="en-US">
                <a:solidFill>
                  <a:srgbClr val="010066"/>
                </a:solidFill>
              </a:rPr>
              <a:t>2 million kilograms of coal!</a:t>
            </a:r>
          </a:p>
        </p:txBody>
      </p:sp>
      <p:sp>
        <p:nvSpPr>
          <p:cNvPr id="401419" name="Rectangle 11">
            <a:extLst>
              <a:ext uri="{FF2B5EF4-FFF2-40B4-BE49-F238E27FC236}">
                <a16:creationId xmlns:a16="http://schemas.microsoft.com/office/drawing/2014/main" id="{ABB09035-B3D6-453A-B46A-672A53E23843}"/>
              </a:ext>
            </a:extLst>
          </p:cNvPr>
          <p:cNvSpPr>
            <a:spLocks noChangeArrowheads="1"/>
          </p:cNvSpPr>
          <p:nvPr/>
        </p:nvSpPr>
        <p:spPr bwMode="auto">
          <a:xfrm>
            <a:off x="358775" y="1822450"/>
            <a:ext cx="5429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Unlike radioactive decay, fission rarely occurs naturally. Fission usually occurs when a heavy nucleus </a:t>
            </a:r>
            <a:br>
              <a:rPr lang="en-GB" altLang="en-US">
                <a:solidFill>
                  <a:srgbClr val="010066"/>
                </a:solidFill>
              </a:rPr>
            </a:br>
            <a:r>
              <a:rPr lang="en-GB" altLang="en-US">
                <a:solidFill>
                  <a:srgbClr val="010066"/>
                </a:solidFill>
              </a:rPr>
              <a:t>absorbs a </a:t>
            </a:r>
            <a:r>
              <a:rPr lang="en-GB" altLang="en-US" b="1">
                <a:solidFill>
                  <a:srgbClr val="286DA6"/>
                </a:solidFill>
              </a:rPr>
              <a:t>neutron</a:t>
            </a:r>
            <a:r>
              <a:rPr lang="en-GB" altLang="en-US">
                <a:solidFill>
                  <a:srgbClr val="010066"/>
                </a:solidFill>
              </a:rPr>
              <a:t>.</a:t>
            </a:r>
          </a:p>
        </p:txBody>
      </p:sp>
      <p:sp>
        <p:nvSpPr>
          <p:cNvPr id="401420" name="Rectangle 12">
            <a:extLst>
              <a:ext uri="{FF2B5EF4-FFF2-40B4-BE49-F238E27FC236}">
                <a16:creationId xmlns:a16="http://schemas.microsoft.com/office/drawing/2014/main" id="{EAE8C56C-3ECF-42C8-95BA-FD2A17A8D0A9}"/>
              </a:ext>
            </a:extLst>
          </p:cNvPr>
          <p:cNvSpPr>
            <a:spLocks noChangeArrowheads="1"/>
          </p:cNvSpPr>
          <p:nvPr/>
        </p:nvSpPr>
        <p:spPr bwMode="auto">
          <a:xfrm>
            <a:off x="358775" y="3540125"/>
            <a:ext cx="57991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Isotopes that undergo fission include uranium-235 and plutonium-239. </a:t>
            </a:r>
            <a:br>
              <a:rPr lang="en-GB" altLang="en-US">
                <a:solidFill>
                  <a:srgbClr val="010066"/>
                </a:solidFill>
              </a:rPr>
            </a:br>
            <a:r>
              <a:rPr lang="en-GB" altLang="en-US">
                <a:solidFill>
                  <a:srgbClr val="010066"/>
                </a:solidFill>
              </a:rPr>
              <a:t>Most nuclear reactors use uranium-235.</a:t>
            </a:r>
          </a:p>
        </p:txBody>
      </p:sp>
      <p:pic>
        <p:nvPicPr>
          <p:cNvPr id="10" name="Picture 10">
            <a:hlinkClick r:id="" action="ppaction://hlinkshowjump?jump=nextslide"/>
            <a:extLst>
              <a:ext uri="{FF2B5EF4-FFF2-40B4-BE49-F238E27FC236}">
                <a16:creationId xmlns:a16="http://schemas.microsoft.com/office/drawing/2014/main" id="{F35ECAD0-2BAF-454F-A717-BBE06CD1A1A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a:extLst>
              <a:ext uri="{FF2B5EF4-FFF2-40B4-BE49-F238E27FC236}">
                <a16:creationId xmlns:a16="http://schemas.microsoft.com/office/drawing/2014/main" id="{6DE0D829-AC00-42D3-9134-FB4778EDBC9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14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141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8" grpId="0"/>
      <p:bldP spid="401419" grpId="0"/>
      <p:bldP spid="4014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67670AD3-1BD9-4C89-9221-87D2638EE80D}"/>
              </a:ext>
            </a:extLst>
          </p:cNvPr>
          <p:cNvSpPr txBox="1">
            <a:spLocks noChangeArrowheads="1"/>
          </p:cNvSpPr>
          <p:nvPr/>
        </p:nvSpPr>
        <p:spPr bwMode="auto">
          <a:xfrm>
            <a:off x="358775" y="790575"/>
            <a:ext cx="8440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There are two major isotopes of </a:t>
            </a:r>
            <a:r>
              <a:rPr lang="en-GB" altLang="en-US" b="1">
                <a:solidFill>
                  <a:srgbClr val="286DA6"/>
                </a:solidFill>
              </a:rPr>
              <a:t>uranium</a:t>
            </a:r>
            <a:r>
              <a:rPr lang="en-GB" altLang="en-US">
                <a:solidFill>
                  <a:srgbClr val="010066"/>
                </a:solidFill>
              </a:rPr>
              <a:t> – 238 and 235. Uranium-238 is more common, but it does not undergo nuclear fission. </a:t>
            </a:r>
          </a:p>
        </p:txBody>
      </p:sp>
      <p:sp>
        <p:nvSpPr>
          <p:cNvPr id="428039" name="Text Box 7">
            <a:extLst>
              <a:ext uri="{FF2B5EF4-FFF2-40B4-BE49-F238E27FC236}">
                <a16:creationId xmlns:a16="http://schemas.microsoft.com/office/drawing/2014/main" id="{F26C2E78-FA72-4658-926E-9AC23C62742D}"/>
              </a:ext>
            </a:extLst>
          </p:cNvPr>
          <p:cNvSpPr txBox="1">
            <a:spLocks noChangeArrowheads="1"/>
          </p:cNvSpPr>
          <p:nvPr/>
        </p:nvSpPr>
        <p:spPr bwMode="auto">
          <a:xfrm>
            <a:off x="4545013" y="2041525"/>
            <a:ext cx="4573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a:solidFill>
                  <a:srgbClr val="010066"/>
                </a:solidFill>
              </a:rPr>
              <a:t>Only 0.7% of naturally-occurring uranium is uranium-235, which does undergo nuclear fission. </a:t>
            </a:r>
          </a:p>
        </p:txBody>
      </p:sp>
      <p:sp>
        <p:nvSpPr>
          <p:cNvPr id="428041" name="Rectangle 9">
            <a:extLst>
              <a:ext uri="{FF2B5EF4-FFF2-40B4-BE49-F238E27FC236}">
                <a16:creationId xmlns:a16="http://schemas.microsoft.com/office/drawing/2014/main" id="{F32F5292-28E6-41E5-9EE7-7403D1454F3B}"/>
              </a:ext>
            </a:extLst>
          </p:cNvPr>
          <p:cNvSpPr>
            <a:spLocks noChangeArrowheads="1"/>
          </p:cNvSpPr>
          <p:nvPr/>
        </p:nvSpPr>
        <p:spPr bwMode="auto">
          <a:xfrm>
            <a:off x="4545013" y="4973638"/>
            <a:ext cx="3987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enriched fuel is made into rods which are used in the reactor. </a:t>
            </a:r>
          </a:p>
        </p:txBody>
      </p:sp>
      <p:sp>
        <p:nvSpPr>
          <p:cNvPr id="428043" name="Rectangle 11">
            <a:extLst>
              <a:ext uri="{FF2B5EF4-FFF2-40B4-BE49-F238E27FC236}">
                <a16:creationId xmlns:a16="http://schemas.microsoft.com/office/drawing/2014/main" id="{E8B23A94-2130-475C-AD5C-B6BFCC476E12}"/>
              </a:ext>
            </a:extLst>
          </p:cNvPr>
          <p:cNvSpPr>
            <a:spLocks noChangeArrowheads="1"/>
          </p:cNvSpPr>
          <p:nvPr/>
        </p:nvSpPr>
        <p:spPr bwMode="auto">
          <a:xfrm>
            <a:off x="4545013" y="3327400"/>
            <a:ext cx="44719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Before it can be used as the fuel in nuclear power stations, uranium needs to be enriched until it has 3% uranium-235.</a:t>
            </a:r>
          </a:p>
        </p:txBody>
      </p:sp>
      <p:sp>
        <p:nvSpPr>
          <p:cNvPr id="21512" name="Rectangle 10">
            <a:extLst>
              <a:ext uri="{FF2B5EF4-FFF2-40B4-BE49-F238E27FC236}">
                <a16:creationId xmlns:a16="http://schemas.microsoft.com/office/drawing/2014/main" id="{74032B75-F026-4942-8EC1-8BBC7B8A128A}"/>
              </a:ext>
            </a:extLst>
          </p:cNvPr>
          <p:cNvSpPr>
            <a:spLocks noGrp="1" noChangeArrowheads="1"/>
          </p:cNvSpPr>
          <p:nvPr>
            <p:ph type="title"/>
          </p:nvPr>
        </p:nvSpPr>
        <p:spPr/>
        <p:txBody>
          <a:bodyPr/>
          <a:lstStyle/>
          <a:p>
            <a:r>
              <a:rPr lang="en-GB" altLang="en-US"/>
              <a:t>How is uranium used in nuclear reactors?</a:t>
            </a:r>
          </a:p>
        </p:txBody>
      </p:sp>
      <p:pic>
        <p:nvPicPr>
          <p:cNvPr id="10" name="Picture 9123" descr="slide 4.jpg">
            <a:extLst>
              <a:ext uri="{FF2B5EF4-FFF2-40B4-BE49-F238E27FC236}">
                <a16:creationId xmlns:a16="http://schemas.microsoft.com/office/drawing/2014/main" id="{CB7C9CE2-06C2-4498-A641-19BEA2207C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109788"/>
            <a:ext cx="378618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hlinkClick r:id="" action="ppaction://hlinkshowjump?jump=nextslide"/>
            <a:extLst>
              <a:ext uri="{FF2B5EF4-FFF2-40B4-BE49-F238E27FC236}">
                <a16:creationId xmlns:a16="http://schemas.microsoft.com/office/drawing/2014/main" id="{0BE23DB6-0D88-4C0B-B769-B47B46F292B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004CDFC9-9795-442E-9E8C-3D735E62DB5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0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80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80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9" grpId="0"/>
      <p:bldP spid="428041" grpId="0"/>
      <p:bldP spid="4280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3B2F84E4-CA0D-4BC7-814A-2EFD9492677C}"/>
              </a:ext>
            </a:extLst>
          </p:cNvPr>
          <p:cNvSpPr>
            <a:spLocks noGrp="1" noChangeArrowheads="1"/>
          </p:cNvSpPr>
          <p:nvPr>
            <p:ph type="title"/>
          </p:nvPr>
        </p:nvSpPr>
        <p:spPr/>
        <p:txBody>
          <a:bodyPr/>
          <a:lstStyle/>
          <a:p>
            <a:pPr eaLnBrk="1" hangingPunct="1"/>
            <a:r>
              <a:rPr lang="en-GB" altLang="en-US" dirty="0"/>
              <a:t>What happens in nuclear fission?</a:t>
            </a:r>
          </a:p>
        </p:txBody>
      </p:sp>
      <p:pic>
        <p:nvPicPr>
          <p:cNvPr id="7" name="Picture 10">
            <a:hlinkClick r:id="" action="ppaction://hlinkshowjump?jump=nextslide"/>
            <a:extLst>
              <a:ext uri="{FF2B5EF4-FFF2-40B4-BE49-F238E27FC236}">
                <a16:creationId xmlns:a16="http://schemas.microsoft.com/office/drawing/2014/main" id="{F591E107-CFB2-4F49-822C-F4C7ABD8DB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ABEA3B63-7F19-4DA6-8504-6B3820F4944E}"/>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EC66046B-46F4-4A18-B37B-5C14F32DD112}"/>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BCF2C78C-4DC4-466C-AAFE-A6512032157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7927" y="89297"/>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48FB1DE-4240-4108-9EDB-22BBB4B0DCE7}"/>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70" name="Picture 17" descr="fission_explosion">
            <a:extLst>
              <a:ext uri="{FF2B5EF4-FFF2-40B4-BE49-F238E27FC236}">
                <a16:creationId xmlns:a16="http://schemas.microsoft.com/office/drawing/2014/main" id="{F4397106-0888-456A-9CB9-0121B178B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3398838"/>
            <a:ext cx="197802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F2B963C1-9F7D-431E-95F9-CCCFF83BDD11}"/>
              </a:ext>
            </a:extLst>
          </p:cNvPr>
          <p:cNvSpPr>
            <a:spLocks noGrp="1" noChangeArrowheads="1"/>
          </p:cNvSpPr>
          <p:nvPr>
            <p:ph type="title"/>
          </p:nvPr>
        </p:nvSpPr>
        <p:spPr/>
        <p:txBody>
          <a:bodyPr/>
          <a:lstStyle/>
          <a:p>
            <a:pPr eaLnBrk="1" hangingPunct="1"/>
            <a:r>
              <a:rPr lang="en-GB" altLang="en-US"/>
              <a:t>What are the products of fission?</a:t>
            </a:r>
          </a:p>
        </p:txBody>
      </p:sp>
      <p:sp>
        <p:nvSpPr>
          <p:cNvPr id="22532" name="Text Box 3">
            <a:extLst>
              <a:ext uri="{FF2B5EF4-FFF2-40B4-BE49-F238E27FC236}">
                <a16:creationId xmlns:a16="http://schemas.microsoft.com/office/drawing/2014/main" id="{AF0A8E60-6B2D-49FF-9721-599263CC1D2E}"/>
              </a:ext>
            </a:extLst>
          </p:cNvPr>
          <p:cNvSpPr txBox="1">
            <a:spLocks noChangeArrowheads="1"/>
          </p:cNvSpPr>
          <p:nvPr/>
        </p:nvSpPr>
        <p:spPr bwMode="auto">
          <a:xfrm>
            <a:off x="358775" y="790575"/>
            <a:ext cx="8580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When fission of uranium-235 occurs, it splits into two smaller nuclei, roughly equal in size, known as </a:t>
            </a:r>
            <a:r>
              <a:rPr lang="en-GB" altLang="en-US" b="1">
                <a:solidFill>
                  <a:srgbClr val="286DA6"/>
                </a:solidFill>
              </a:rPr>
              <a:t>daughter nuclei</a:t>
            </a:r>
            <a:r>
              <a:rPr lang="en-GB" altLang="en-US">
                <a:solidFill>
                  <a:srgbClr val="010066"/>
                </a:solidFill>
              </a:rPr>
              <a:t>, and emits a couple of neutrons and gamma rays.</a:t>
            </a:r>
          </a:p>
        </p:txBody>
      </p:sp>
      <p:sp>
        <p:nvSpPr>
          <p:cNvPr id="552964" name="Rectangle 4">
            <a:extLst>
              <a:ext uri="{FF2B5EF4-FFF2-40B4-BE49-F238E27FC236}">
                <a16:creationId xmlns:a16="http://schemas.microsoft.com/office/drawing/2014/main" id="{55E3F6D4-15E1-4D0C-AAD9-D070B4F239A7}"/>
              </a:ext>
            </a:extLst>
          </p:cNvPr>
          <p:cNvSpPr>
            <a:spLocks noChangeArrowheads="1"/>
          </p:cNvSpPr>
          <p:nvPr/>
        </p:nvSpPr>
        <p:spPr bwMode="auto">
          <a:xfrm>
            <a:off x="358775" y="2117725"/>
            <a:ext cx="7627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Many possible daughter nuclei may be formed in a fission process. One example is shown below.</a:t>
            </a:r>
          </a:p>
        </p:txBody>
      </p:sp>
      <p:sp>
        <p:nvSpPr>
          <p:cNvPr id="202758" name="AutoShape 5">
            <a:extLst>
              <a:ext uri="{FF2B5EF4-FFF2-40B4-BE49-F238E27FC236}">
                <a16:creationId xmlns:a16="http://schemas.microsoft.com/office/drawing/2014/main" id="{B8C68B57-EC1B-4983-B4AA-8FB8EEC36B28}"/>
              </a:ext>
            </a:extLst>
          </p:cNvPr>
          <p:cNvSpPr>
            <a:spLocks noChangeArrowheads="1"/>
          </p:cNvSpPr>
          <p:nvPr/>
        </p:nvSpPr>
        <p:spPr bwMode="auto">
          <a:xfrm>
            <a:off x="198438" y="2979738"/>
            <a:ext cx="8856662" cy="3113087"/>
          </a:xfrm>
          <a:prstGeom prst="roundRect">
            <a:avLst>
              <a:gd name="adj" fmla="val 0"/>
            </a:avLst>
          </a:prstGeom>
          <a:noFill/>
          <a:ln w="381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202759" name="Text Box 6">
            <a:extLst>
              <a:ext uri="{FF2B5EF4-FFF2-40B4-BE49-F238E27FC236}">
                <a16:creationId xmlns:a16="http://schemas.microsoft.com/office/drawing/2014/main" id="{0ED30ECB-12F9-4C72-B446-179FE00D1630}"/>
              </a:ext>
            </a:extLst>
          </p:cNvPr>
          <p:cNvSpPr txBox="1">
            <a:spLocks noChangeArrowheads="1"/>
          </p:cNvSpPr>
          <p:nvPr/>
        </p:nvSpPr>
        <p:spPr bwMode="auto">
          <a:xfrm>
            <a:off x="1397000" y="4013200"/>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800" b="1">
                <a:solidFill>
                  <a:srgbClr val="010066"/>
                </a:solidFill>
              </a:rPr>
              <a:t>+</a:t>
            </a:r>
          </a:p>
        </p:txBody>
      </p:sp>
      <p:sp>
        <p:nvSpPr>
          <p:cNvPr id="202761" name="Text Box 8">
            <a:extLst>
              <a:ext uri="{FF2B5EF4-FFF2-40B4-BE49-F238E27FC236}">
                <a16:creationId xmlns:a16="http://schemas.microsoft.com/office/drawing/2014/main" id="{6937ADF5-D76F-4B7E-9DBC-31DEEE32D6CE}"/>
              </a:ext>
            </a:extLst>
          </p:cNvPr>
          <p:cNvSpPr txBox="1">
            <a:spLocks noChangeArrowheads="1"/>
          </p:cNvSpPr>
          <p:nvPr/>
        </p:nvSpPr>
        <p:spPr bwMode="auto">
          <a:xfrm>
            <a:off x="6197600" y="4013200"/>
            <a:ext cx="469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800" b="1">
                <a:solidFill>
                  <a:srgbClr val="010066"/>
                </a:solidFill>
              </a:rPr>
              <a:t>+</a:t>
            </a:r>
          </a:p>
        </p:txBody>
      </p:sp>
      <p:sp>
        <p:nvSpPr>
          <p:cNvPr id="202763" name="Text Box 10">
            <a:extLst>
              <a:ext uri="{FF2B5EF4-FFF2-40B4-BE49-F238E27FC236}">
                <a16:creationId xmlns:a16="http://schemas.microsoft.com/office/drawing/2014/main" id="{589F628F-735B-4CF2-8D8B-21073DA19AB4}"/>
              </a:ext>
            </a:extLst>
          </p:cNvPr>
          <p:cNvSpPr txBox="1">
            <a:spLocks noChangeArrowheads="1"/>
          </p:cNvSpPr>
          <p:nvPr/>
        </p:nvSpPr>
        <p:spPr bwMode="auto">
          <a:xfrm>
            <a:off x="1625600" y="5043488"/>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solidFill>
                  <a:srgbClr val="010066"/>
                </a:solidFill>
              </a:rPr>
              <a:t>neutron</a:t>
            </a:r>
          </a:p>
        </p:txBody>
      </p:sp>
      <p:sp>
        <p:nvSpPr>
          <p:cNvPr id="202764" name="Text Box 11">
            <a:extLst>
              <a:ext uri="{FF2B5EF4-FFF2-40B4-BE49-F238E27FC236}">
                <a16:creationId xmlns:a16="http://schemas.microsoft.com/office/drawing/2014/main" id="{CF796B55-7F98-457F-A437-F144C27A17F2}"/>
              </a:ext>
            </a:extLst>
          </p:cNvPr>
          <p:cNvSpPr txBox="1">
            <a:spLocks noChangeArrowheads="1"/>
          </p:cNvSpPr>
          <p:nvPr/>
        </p:nvSpPr>
        <p:spPr bwMode="auto">
          <a:xfrm>
            <a:off x="152400" y="5081588"/>
            <a:ext cx="1346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spcBef>
                <a:spcPct val="30000"/>
              </a:spcBef>
            </a:pPr>
            <a:r>
              <a:rPr lang="en-GB" altLang="en-US">
                <a:solidFill>
                  <a:srgbClr val="010066"/>
                </a:solidFill>
              </a:rPr>
              <a:t>uranium235</a:t>
            </a:r>
          </a:p>
        </p:txBody>
      </p:sp>
      <p:sp>
        <p:nvSpPr>
          <p:cNvPr id="202765" name="Text Box 12">
            <a:extLst>
              <a:ext uri="{FF2B5EF4-FFF2-40B4-BE49-F238E27FC236}">
                <a16:creationId xmlns:a16="http://schemas.microsoft.com/office/drawing/2014/main" id="{7291CD85-265F-4FAE-911B-6FC7E19484B3}"/>
              </a:ext>
            </a:extLst>
          </p:cNvPr>
          <p:cNvSpPr txBox="1">
            <a:spLocks noChangeArrowheads="1"/>
          </p:cNvSpPr>
          <p:nvPr/>
        </p:nvSpPr>
        <p:spPr bwMode="auto">
          <a:xfrm>
            <a:off x="4851400" y="5081588"/>
            <a:ext cx="15367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spcBef>
                <a:spcPct val="30000"/>
              </a:spcBef>
            </a:pPr>
            <a:r>
              <a:rPr lang="en-GB" altLang="en-US">
                <a:solidFill>
                  <a:srgbClr val="010066"/>
                </a:solidFill>
              </a:rPr>
              <a:t>strontium90</a:t>
            </a:r>
          </a:p>
        </p:txBody>
      </p:sp>
      <p:sp>
        <p:nvSpPr>
          <p:cNvPr id="202766" name="Text Box 13">
            <a:extLst>
              <a:ext uri="{FF2B5EF4-FFF2-40B4-BE49-F238E27FC236}">
                <a16:creationId xmlns:a16="http://schemas.microsoft.com/office/drawing/2014/main" id="{BBD0D8C8-E455-46CC-846B-892FFB03B8D6}"/>
              </a:ext>
            </a:extLst>
          </p:cNvPr>
          <p:cNvSpPr txBox="1">
            <a:spLocks noChangeArrowheads="1"/>
          </p:cNvSpPr>
          <p:nvPr/>
        </p:nvSpPr>
        <p:spPr bwMode="auto">
          <a:xfrm>
            <a:off x="6540500" y="5081588"/>
            <a:ext cx="10541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spcBef>
                <a:spcPct val="30000"/>
              </a:spcBef>
            </a:pPr>
            <a:r>
              <a:rPr lang="en-GB" altLang="en-US">
                <a:solidFill>
                  <a:srgbClr val="010066"/>
                </a:solidFill>
              </a:rPr>
              <a:t>xenon144</a:t>
            </a:r>
          </a:p>
        </p:txBody>
      </p:sp>
      <p:sp>
        <p:nvSpPr>
          <p:cNvPr id="202767" name="Text Box 14">
            <a:extLst>
              <a:ext uri="{FF2B5EF4-FFF2-40B4-BE49-F238E27FC236}">
                <a16:creationId xmlns:a16="http://schemas.microsoft.com/office/drawing/2014/main" id="{0FEF195B-A840-4A31-A8BE-DEB7343F84C2}"/>
              </a:ext>
            </a:extLst>
          </p:cNvPr>
          <p:cNvSpPr txBox="1">
            <a:spLocks noChangeArrowheads="1"/>
          </p:cNvSpPr>
          <p:nvPr/>
        </p:nvSpPr>
        <p:spPr bwMode="auto">
          <a:xfrm>
            <a:off x="3071813" y="3089275"/>
            <a:ext cx="1498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spcBef>
                <a:spcPct val="30000"/>
              </a:spcBef>
            </a:pPr>
            <a:r>
              <a:rPr lang="en-GB" altLang="en-US" b="1">
                <a:solidFill>
                  <a:srgbClr val="286DA6"/>
                </a:solidFill>
              </a:rPr>
              <a:t>fission</a:t>
            </a:r>
          </a:p>
        </p:txBody>
      </p:sp>
      <p:pic>
        <p:nvPicPr>
          <p:cNvPr id="202768" name="Picture 15" descr="uranium_nucleus">
            <a:extLst>
              <a:ext uri="{FF2B5EF4-FFF2-40B4-BE49-F238E27FC236}">
                <a16:creationId xmlns:a16="http://schemas.microsoft.com/office/drawing/2014/main" id="{8644270C-94AF-4963-8DD2-8B41104735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300" y="3687763"/>
            <a:ext cx="1168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9" name="Picture 16" descr="neutron">
            <a:extLst>
              <a:ext uri="{FF2B5EF4-FFF2-40B4-BE49-F238E27FC236}">
                <a16:creationId xmlns:a16="http://schemas.microsoft.com/office/drawing/2014/main" id="{1CAFF27B-3A48-43C8-AA27-384613DA4C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50" y="4068763"/>
            <a:ext cx="40798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71" name="Picture 18" descr="neutron">
            <a:extLst>
              <a:ext uri="{FF2B5EF4-FFF2-40B4-BE49-F238E27FC236}">
                <a16:creationId xmlns:a16="http://schemas.microsoft.com/office/drawing/2014/main" id="{64A958A3-A87F-4608-8DDC-6D70788988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150" y="434340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72" name="Picture 19" descr="neutron">
            <a:extLst>
              <a:ext uri="{FF2B5EF4-FFF2-40B4-BE49-F238E27FC236}">
                <a16:creationId xmlns:a16="http://schemas.microsoft.com/office/drawing/2014/main" id="{E5630F39-8EB6-4996-8016-7A38FDA496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5150" y="378460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73" name="Picture 20" descr="strontium-90">
            <a:extLst>
              <a:ext uri="{FF2B5EF4-FFF2-40B4-BE49-F238E27FC236}">
                <a16:creationId xmlns:a16="http://schemas.microsoft.com/office/drawing/2014/main" id="{DA5A587D-1B21-46D9-88BE-2AF7AFDCCA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7150" y="3789363"/>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74" name="Picture 21" descr="xenon-144">
            <a:extLst>
              <a:ext uri="{FF2B5EF4-FFF2-40B4-BE49-F238E27FC236}">
                <a16:creationId xmlns:a16="http://schemas.microsoft.com/office/drawing/2014/main" id="{F6B63B4F-B5F8-44CE-A387-9107639323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375761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75" name="Text Box 22">
            <a:extLst>
              <a:ext uri="{FF2B5EF4-FFF2-40B4-BE49-F238E27FC236}">
                <a16:creationId xmlns:a16="http://schemas.microsoft.com/office/drawing/2014/main" id="{3CC00DC6-A46D-413C-A52D-CF4A5388F207}"/>
              </a:ext>
            </a:extLst>
          </p:cNvPr>
          <p:cNvSpPr txBox="1">
            <a:spLocks noChangeArrowheads="1"/>
          </p:cNvSpPr>
          <p:nvPr/>
        </p:nvSpPr>
        <p:spPr bwMode="auto">
          <a:xfrm>
            <a:off x="7404100" y="4013200"/>
            <a:ext cx="469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800" b="1">
                <a:solidFill>
                  <a:srgbClr val="010066"/>
                </a:solidFill>
              </a:rPr>
              <a:t>+</a:t>
            </a:r>
          </a:p>
        </p:txBody>
      </p:sp>
      <p:sp>
        <p:nvSpPr>
          <p:cNvPr id="202776" name="Text Box 23">
            <a:extLst>
              <a:ext uri="{FF2B5EF4-FFF2-40B4-BE49-F238E27FC236}">
                <a16:creationId xmlns:a16="http://schemas.microsoft.com/office/drawing/2014/main" id="{F95D1D62-D3AC-4B43-95DD-593B56F08523}"/>
              </a:ext>
            </a:extLst>
          </p:cNvPr>
          <p:cNvSpPr txBox="1">
            <a:spLocks noChangeArrowheads="1"/>
          </p:cNvSpPr>
          <p:nvPr/>
        </p:nvSpPr>
        <p:spPr bwMode="auto">
          <a:xfrm>
            <a:off x="7670800" y="5043488"/>
            <a:ext cx="142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solidFill>
                  <a:srgbClr val="010066"/>
                </a:solidFill>
              </a:rPr>
              <a:t>neutrons</a:t>
            </a:r>
          </a:p>
        </p:txBody>
      </p:sp>
      <p:sp>
        <p:nvSpPr>
          <p:cNvPr id="202777" name="Text Box 24">
            <a:extLst>
              <a:ext uri="{FF2B5EF4-FFF2-40B4-BE49-F238E27FC236}">
                <a16:creationId xmlns:a16="http://schemas.microsoft.com/office/drawing/2014/main" id="{2FCC3C06-2480-4603-9705-EF1270CE949D}"/>
              </a:ext>
            </a:extLst>
          </p:cNvPr>
          <p:cNvSpPr txBox="1">
            <a:spLocks noChangeArrowheads="1"/>
          </p:cNvSpPr>
          <p:nvPr/>
        </p:nvSpPr>
        <p:spPr bwMode="auto">
          <a:xfrm>
            <a:off x="1397000" y="4997450"/>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800" b="1">
                <a:solidFill>
                  <a:srgbClr val="010066"/>
                </a:solidFill>
              </a:rPr>
              <a:t>+</a:t>
            </a:r>
          </a:p>
        </p:txBody>
      </p:sp>
      <p:sp>
        <p:nvSpPr>
          <p:cNvPr id="202778" name="Text Box 25">
            <a:extLst>
              <a:ext uri="{FF2B5EF4-FFF2-40B4-BE49-F238E27FC236}">
                <a16:creationId xmlns:a16="http://schemas.microsoft.com/office/drawing/2014/main" id="{63585CC5-7EE1-448D-B165-2181002B807B}"/>
              </a:ext>
            </a:extLst>
          </p:cNvPr>
          <p:cNvSpPr txBox="1">
            <a:spLocks noChangeArrowheads="1"/>
          </p:cNvSpPr>
          <p:nvPr/>
        </p:nvSpPr>
        <p:spPr bwMode="auto">
          <a:xfrm>
            <a:off x="6223000" y="4997450"/>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800" b="1">
                <a:solidFill>
                  <a:srgbClr val="010066"/>
                </a:solidFill>
              </a:rPr>
              <a:t>+</a:t>
            </a:r>
          </a:p>
        </p:txBody>
      </p:sp>
      <p:sp>
        <p:nvSpPr>
          <p:cNvPr id="202779" name="Text Box 26">
            <a:extLst>
              <a:ext uri="{FF2B5EF4-FFF2-40B4-BE49-F238E27FC236}">
                <a16:creationId xmlns:a16="http://schemas.microsoft.com/office/drawing/2014/main" id="{F47ADB64-7653-483A-BB04-430C2688BA91}"/>
              </a:ext>
            </a:extLst>
          </p:cNvPr>
          <p:cNvSpPr txBox="1">
            <a:spLocks noChangeArrowheads="1"/>
          </p:cNvSpPr>
          <p:nvPr/>
        </p:nvSpPr>
        <p:spPr bwMode="auto">
          <a:xfrm>
            <a:off x="7404100" y="4997450"/>
            <a:ext cx="44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800" b="1">
                <a:solidFill>
                  <a:srgbClr val="010066"/>
                </a:solidFill>
              </a:rPr>
              <a:t>+</a:t>
            </a:r>
          </a:p>
        </p:txBody>
      </p:sp>
      <p:sp>
        <p:nvSpPr>
          <p:cNvPr id="202782" name="Text Box 29">
            <a:extLst>
              <a:ext uri="{FF2B5EF4-FFF2-40B4-BE49-F238E27FC236}">
                <a16:creationId xmlns:a16="http://schemas.microsoft.com/office/drawing/2014/main" id="{8AB42805-672F-44DA-9C59-F28F4E716912}"/>
              </a:ext>
            </a:extLst>
          </p:cNvPr>
          <p:cNvSpPr txBox="1">
            <a:spLocks noChangeArrowheads="1"/>
          </p:cNvSpPr>
          <p:nvPr/>
        </p:nvSpPr>
        <p:spPr bwMode="auto">
          <a:xfrm>
            <a:off x="3109913" y="5081588"/>
            <a:ext cx="1498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pPr>
            <a:r>
              <a:rPr lang="en-GB" altLang="en-US">
                <a:solidFill>
                  <a:srgbClr val="010066"/>
                </a:solidFill>
              </a:rPr>
              <a:t>uranium</a:t>
            </a:r>
          </a:p>
          <a:p>
            <a:pPr algn="ctr">
              <a:lnSpc>
                <a:spcPct val="85000"/>
              </a:lnSpc>
            </a:pPr>
            <a:r>
              <a:rPr lang="en-GB" altLang="en-US">
                <a:solidFill>
                  <a:srgbClr val="010066"/>
                </a:solidFill>
              </a:rPr>
              <a:t>236</a:t>
            </a:r>
          </a:p>
        </p:txBody>
      </p:sp>
      <p:pic>
        <p:nvPicPr>
          <p:cNvPr id="22555" name="Picture 30" descr="arrow.png">
            <a:extLst>
              <a:ext uri="{FF2B5EF4-FFF2-40B4-BE49-F238E27FC236}">
                <a16:creationId xmlns:a16="http://schemas.microsoft.com/office/drawing/2014/main" id="{56AC6C01-F5D6-4076-A0DF-A761388C27A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89188" y="3963988"/>
            <a:ext cx="70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313434" descr="arrow.png">
            <a:extLst>
              <a:ext uri="{FF2B5EF4-FFF2-40B4-BE49-F238E27FC236}">
                <a16:creationId xmlns:a16="http://schemas.microsoft.com/office/drawing/2014/main" id="{394F8E2E-A66F-4200-9378-18DC12E652E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8113" y="5030788"/>
            <a:ext cx="7064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32" descr="arrow.png">
            <a:extLst>
              <a:ext uri="{FF2B5EF4-FFF2-40B4-BE49-F238E27FC236}">
                <a16:creationId xmlns:a16="http://schemas.microsoft.com/office/drawing/2014/main" id="{3F138D60-D502-49DF-8A04-4A202189175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06913" y="3968750"/>
            <a:ext cx="70643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33" descr="arrow.png">
            <a:extLst>
              <a:ext uri="{FF2B5EF4-FFF2-40B4-BE49-F238E27FC236}">
                <a16:creationId xmlns:a16="http://schemas.microsoft.com/office/drawing/2014/main" id="{8D4BAE0F-B930-4DA7-A3BE-AFD42E9968E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59275" y="5018088"/>
            <a:ext cx="7080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a:hlinkClick r:id="" action="ppaction://hlinkshowjump?jump=nextslide"/>
            <a:extLst>
              <a:ext uri="{FF2B5EF4-FFF2-40B4-BE49-F238E27FC236}">
                <a16:creationId xmlns:a16="http://schemas.microsoft.com/office/drawing/2014/main" id="{18E76561-8ED4-4F9C-A929-EAB7D9507706}"/>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58"/>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0275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275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276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276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276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0276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276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276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276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276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277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277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0277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277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0277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277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0277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0277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0277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0277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2782"/>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4" grpId="0"/>
      <p:bldP spid="202758" grpId="0" animBg="1"/>
      <p:bldP spid="202759" grpId="0"/>
      <p:bldP spid="202761" grpId="0"/>
      <p:bldP spid="202763" grpId="0"/>
      <p:bldP spid="202764" grpId="0"/>
      <p:bldP spid="202765" grpId="0"/>
      <p:bldP spid="202766" grpId="0"/>
      <p:bldP spid="202767" grpId="0"/>
      <p:bldP spid="202775" grpId="0"/>
      <p:bldP spid="202776" grpId="0"/>
      <p:bldP spid="202777" grpId="0"/>
      <p:bldP spid="202778" grpId="0"/>
      <p:bldP spid="202779" grpId="0"/>
      <p:bldP spid="2027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21" name="Text Box 17">
            <a:extLst>
              <a:ext uri="{FF2B5EF4-FFF2-40B4-BE49-F238E27FC236}">
                <a16:creationId xmlns:a16="http://schemas.microsoft.com/office/drawing/2014/main" id="{5EA05882-AD2B-4B8E-8DC1-44FAC3276D01}"/>
              </a:ext>
            </a:extLst>
          </p:cNvPr>
          <p:cNvSpPr txBox="1">
            <a:spLocks noChangeArrowheads="1"/>
          </p:cNvSpPr>
          <p:nvPr/>
        </p:nvSpPr>
        <p:spPr bwMode="auto">
          <a:xfrm>
            <a:off x="358775" y="2788735"/>
            <a:ext cx="8605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25" algn="l"/>
              </a:tabLst>
              <a:defRPr sz="2400">
                <a:solidFill>
                  <a:srgbClr val="000066"/>
                </a:solidFill>
                <a:latin typeface="Arial" panose="020B0604020202020204" pitchFamily="34" charset="0"/>
              </a:defRPr>
            </a:lvl1pPr>
            <a:lvl2pPr marL="742950" indent="-285750">
              <a:tabLst>
                <a:tab pos="2333625" algn="l"/>
              </a:tabLst>
              <a:defRPr sz="2400">
                <a:solidFill>
                  <a:srgbClr val="000066"/>
                </a:solidFill>
                <a:latin typeface="Arial" panose="020B0604020202020204" pitchFamily="34" charset="0"/>
              </a:defRPr>
            </a:lvl2pPr>
            <a:lvl3pPr marL="1143000" indent="-228600">
              <a:tabLst>
                <a:tab pos="2333625" algn="l"/>
              </a:tabLst>
              <a:defRPr sz="2400">
                <a:solidFill>
                  <a:srgbClr val="000066"/>
                </a:solidFill>
                <a:latin typeface="Arial" panose="020B0604020202020204" pitchFamily="34" charset="0"/>
              </a:defRPr>
            </a:lvl3pPr>
            <a:lvl4pPr marL="1600200" indent="-228600">
              <a:tabLst>
                <a:tab pos="2333625" algn="l"/>
              </a:tabLst>
              <a:defRPr sz="2400">
                <a:solidFill>
                  <a:srgbClr val="000066"/>
                </a:solidFill>
                <a:latin typeface="Arial" panose="020B0604020202020204" pitchFamily="34" charset="0"/>
              </a:defRPr>
            </a:lvl4pPr>
            <a:lvl5pPr marL="2057400" indent="-228600">
              <a:tabLst>
                <a:tab pos="2333625"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2333625" algn="l"/>
              </a:tabLs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In this decay equation, the number of protons and the mass numbers on both sides of the equation balance. </a:t>
            </a:r>
          </a:p>
        </p:txBody>
      </p:sp>
      <p:sp>
        <p:nvSpPr>
          <p:cNvPr id="23555" name="Rectangle 18">
            <a:extLst>
              <a:ext uri="{FF2B5EF4-FFF2-40B4-BE49-F238E27FC236}">
                <a16:creationId xmlns:a16="http://schemas.microsoft.com/office/drawing/2014/main" id="{F4C29DD2-5F68-4867-90ED-F5205A75CE74}"/>
              </a:ext>
            </a:extLst>
          </p:cNvPr>
          <p:cNvSpPr>
            <a:spLocks noGrp="1" noChangeArrowheads="1"/>
          </p:cNvSpPr>
          <p:nvPr>
            <p:ph type="title"/>
          </p:nvPr>
        </p:nvSpPr>
        <p:spPr/>
        <p:txBody>
          <a:bodyPr/>
          <a:lstStyle/>
          <a:p>
            <a:pPr eaLnBrk="1" hangingPunct="1"/>
            <a:r>
              <a:rPr lang="en-GB" altLang="en-US"/>
              <a:t>Where does the energy come from?</a:t>
            </a:r>
          </a:p>
        </p:txBody>
      </p:sp>
      <p:sp>
        <p:nvSpPr>
          <p:cNvPr id="23556" name="Rectangle 31">
            <a:extLst>
              <a:ext uri="{FF2B5EF4-FFF2-40B4-BE49-F238E27FC236}">
                <a16:creationId xmlns:a16="http://schemas.microsoft.com/office/drawing/2014/main" id="{EEE35518-E68D-4780-8FFD-59F7DA61A0EC}"/>
              </a:ext>
            </a:extLst>
          </p:cNvPr>
          <p:cNvSpPr>
            <a:spLocks noChangeArrowheads="1"/>
          </p:cNvSpPr>
          <p:nvPr/>
        </p:nvSpPr>
        <p:spPr bwMode="auto">
          <a:xfrm>
            <a:off x="358775" y="790575"/>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Barium and krypton are often the daughter nuclei formed by the fission of uranium-235. The decay equation for this is:</a:t>
            </a:r>
          </a:p>
        </p:txBody>
      </p:sp>
      <p:sp>
        <p:nvSpPr>
          <p:cNvPr id="405536" name="Rectangle 321232323">
            <a:extLst>
              <a:ext uri="{FF2B5EF4-FFF2-40B4-BE49-F238E27FC236}">
                <a16:creationId xmlns:a16="http://schemas.microsoft.com/office/drawing/2014/main" id="{70768296-9EFF-471E-8B87-64947CDAABCA}"/>
              </a:ext>
            </a:extLst>
          </p:cNvPr>
          <p:cNvSpPr>
            <a:spLocks noChangeArrowheads="1"/>
          </p:cNvSpPr>
          <p:nvPr/>
        </p:nvSpPr>
        <p:spPr bwMode="auto">
          <a:xfrm>
            <a:off x="358775" y="4478113"/>
            <a:ext cx="858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mass that has been lost has turned into </a:t>
            </a:r>
            <a:r>
              <a:rPr lang="en-GB" altLang="en-US" b="1" dirty="0">
                <a:solidFill>
                  <a:srgbClr val="286DA6"/>
                </a:solidFill>
              </a:rPr>
              <a:t>energy</a:t>
            </a:r>
            <a:r>
              <a:rPr lang="en-GB" altLang="en-US" dirty="0">
                <a:solidFill>
                  <a:srgbClr val="010066"/>
                </a:solidFill>
              </a:rPr>
              <a:t>.</a:t>
            </a:r>
            <a:endParaRPr lang="en-GB" altLang="en-US" dirty="0">
              <a:solidFill>
                <a:srgbClr val="CC00CC"/>
              </a:solidFill>
            </a:endParaRPr>
          </a:p>
        </p:txBody>
      </p:sp>
      <p:sp>
        <p:nvSpPr>
          <p:cNvPr id="23558" name="AutoShape 34">
            <a:extLst>
              <a:ext uri="{FF2B5EF4-FFF2-40B4-BE49-F238E27FC236}">
                <a16:creationId xmlns:a16="http://schemas.microsoft.com/office/drawing/2014/main" id="{726EE11F-AA03-46B4-9F10-E9B356D915B8}"/>
              </a:ext>
            </a:extLst>
          </p:cNvPr>
          <p:cNvSpPr>
            <a:spLocks noChangeArrowheads="1"/>
          </p:cNvSpPr>
          <p:nvPr/>
        </p:nvSpPr>
        <p:spPr bwMode="auto">
          <a:xfrm>
            <a:off x="566738" y="1693863"/>
            <a:ext cx="8047037" cy="1017587"/>
          </a:xfrm>
          <a:prstGeom prst="roundRect">
            <a:avLst>
              <a:gd name="adj" fmla="val 0"/>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23559" name="Text Box 21">
            <a:extLst>
              <a:ext uri="{FF2B5EF4-FFF2-40B4-BE49-F238E27FC236}">
                <a16:creationId xmlns:a16="http://schemas.microsoft.com/office/drawing/2014/main" id="{D1706CC8-2EEB-46A6-AB63-74F633C24A3F}"/>
              </a:ext>
            </a:extLst>
          </p:cNvPr>
          <p:cNvSpPr txBox="1">
            <a:spLocks noChangeArrowheads="1"/>
          </p:cNvSpPr>
          <p:nvPr/>
        </p:nvSpPr>
        <p:spPr bwMode="auto">
          <a:xfrm>
            <a:off x="654050" y="1811338"/>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a:solidFill>
                  <a:schemeClr val="bg1"/>
                </a:solidFill>
              </a:rPr>
              <a:t>235</a:t>
            </a:r>
          </a:p>
        </p:txBody>
      </p:sp>
      <p:sp>
        <p:nvSpPr>
          <p:cNvPr id="23560" name="Text Box 22">
            <a:extLst>
              <a:ext uri="{FF2B5EF4-FFF2-40B4-BE49-F238E27FC236}">
                <a16:creationId xmlns:a16="http://schemas.microsoft.com/office/drawing/2014/main" id="{938B7A4C-C167-4E1B-ADEA-7858518C07D7}"/>
              </a:ext>
            </a:extLst>
          </p:cNvPr>
          <p:cNvSpPr txBox="1">
            <a:spLocks noChangeArrowheads="1"/>
          </p:cNvSpPr>
          <p:nvPr/>
        </p:nvSpPr>
        <p:spPr bwMode="auto">
          <a:xfrm>
            <a:off x="2451100" y="181133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1</a:t>
            </a:r>
          </a:p>
        </p:txBody>
      </p:sp>
      <p:sp>
        <p:nvSpPr>
          <p:cNvPr id="23561" name="Text Box 23">
            <a:extLst>
              <a:ext uri="{FF2B5EF4-FFF2-40B4-BE49-F238E27FC236}">
                <a16:creationId xmlns:a16="http://schemas.microsoft.com/office/drawing/2014/main" id="{22EBE735-F4C1-430C-A604-FBE5B3EB86A3}"/>
              </a:ext>
            </a:extLst>
          </p:cNvPr>
          <p:cNvSpPr txBox="1">
            <a:spLocks noChangeArrowheads="1"/>
          </p:cNvSpPr>
          <p:nvPr/>
        </p:nvSpPr>
        <p:spPr bwMode="auto">
          <a:xfrm>
            <a:off x="4011613" y="17986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a:solidFill>
                  <a:schemeClr val="bg1"/>
                </a:solidFill>
              </a:rPr>
              <a:t>90</a:t>
            </a:r>
          </a:p>
        </p:txBody>
      </p:sp>
      <p:sp>
        <p:nvSpPr>
          <p:cNvPr id="23562" name="Text Box 24">
            <a:extLst>
              <a:ext uri="{FF2B5EF4-FFF2-40B4-BE49-F238E27FC236}">
                <a16:creationId xmlns:a16="http://schemas.microsoft.com/office/drawing/2014/main" id="{BA6F39EF-6013-427D-B833-127033172DCE}"/>
              </a:ext>
            </a:extLst>
          </p:cNvPr>
          <p:cNvSpPr txBox="1">
            <a:spLocks noChangeArrowheads="1"/>
          </p:cNvSpPr>
          <p:nvPr/>
        </p:nvSpPr>
        <p:spPr bwMode="auto">
          <a:xfrm>
            <a:off x="5672138" y="1798638"/>
            <a:ext cx="69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143</a:t>
            </a:r>
          </a:p>
        </p:txBody>
      </p:sp>
      <p:sp>
        <p:nvSpPr>
          <p:cNvPr id="23563" name="Text Box 25">
            <a:extLst>
              <a:ext uri="{FF2B5EF4-FFF2-40B4-BE49-F238E27FC236}">
                <a16:creationId xmlns:a16="http://schemas.microsoft.com/office/drawing/2014/main" id="{4CB55827-739F-4FBE-A4FC-D1907E2395FF}"/>
              </a:ext>
            </a:extLst>
          </p:cNvPr>
          <p:cNvSpPr txBox="1">
            <a:spLocks noChangeArrowheads="1"/>
          </p:cNvSpPr>
          <p:nvPr/>
        </p:nvSpPr>
        <p:spPr bwMode="auto">
          <a:xfrm>
            <a:off x="7759700" y="179863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1</a:t>
            </a:r>
          </a:p>
        </p:txBody>
      </p:sp>
      <p:sp>
        <p:nvSpPr>
          <p:cNvPr id="23564" name="Text Box 26">
            <a:extLst>
              <a:ext uri="{FF2B5EF4-FFF2-40B4-BE49-F238E27FC236}">
                <a16:creationId xmlns:a16="http://schemas.microsoft.com/office/drawing/2014/main" id="{B7F8F890-7293-4858-A831-EDB4FA8F50BF}"/>
              </a:ext>
            </a:extLst>
          </p:cNvPr>
          <p:cNvSpPr txBox="1">
            <a:spLocks noChangeArrowheads="1"/>
          </p:cNvSpPr>
          <p:nvPr/>
        </p:nvSpPr>
        <p:spPr bwMode="auto">
          <a:xfrm>
            <a:off x="823913" y="22177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a:solidFill>
                  <a:schemeClr val="bg1"/>
                </a:solidFill>
              </a:rPr>
              <a:t>92</a:t>
            </a:r>
          </a:p>
        </p:txBody>
      </p:sp>
      <p:sp>
        <p:nvSpPr>
          <p:cNvPr id="23565" name="Text Box 27">
            <a:extLst>
              <a:ext uri="{FF2B5EF4-FFF2-40B4-BE49-F238E27FC236}">
                <a16:creationId xmlns:a16="http://schemas.microsoft.com/office/drawing/2014/main" id="{CE65346F-42CC-4BA5-BB3A-54D49E4AB68D}"/>
              </a:ext>
            </a:extLst>
          </p:cNvPr>
          <p:cNvSpPr txBox="1">
            <a:spLocks noChangeArrowheads="1"/>
          </p:cNvSpPr>
          <p:nvPr/>
        </p:nvSpPr>
        <p:spPr bwMode="auto">
          <a:xfrm>
            <a:off x="2451100" y="221773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0</a:t>
            </a:r>
          </a:p>
        </p:txBody>
      </p:sp>
      <p:sp>
        <p:nvSpPr>
          <p:cNvPr id="23566" name="Text Box 28">
            <a:extLst>
              <a:ext uri="{FF2B5EF4-FFF2-40B4-BE49-F238E27FC236}">
                <a16:creationId xmlns:a16="http://schemas.microsoft.com/office/drawing/2014/main" id="{C896FE82-A5F8-46AE-A018-663BB545FC21}"/>
              </a:ext>
            </a:extLst>
          </p:cNvPr>
          <p:cNvSpPr txBox="1">
            <a:spLocks noChangeArrowheads="1"/>
          </p:cNvSpPr>
          <p:nvPr/>
        </p:nvSpPr>
        <p:spPr bwMode="auto">
          <a:xfrm>
            <a:off x="4011613" y="22177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a:solidFill>
                  <a:schemeClr val="bg1"/>
                </a:solidFill>
              </a:rPr>
              <a:t>36</a:t>
            </a:r>
          </a:p>
        </p:txBody>
      </p:sp>
      <p:sp>
        <p:nvSpPr>
          <p:cNvPr id="23567" name="Text Box 29">
            <a:extLst>
              <a:ext uri="{FF2B5EF4-FFF2-40B4-BE49-F238E27FC236}">
                <a16:creationId xmlns:a16="http://schemas.microsoft.com/office/drawing/2014/main" id="{8060285A-EDD7-490E-89E3-9264F24122C3}"/>
              </a:ext>
            </a:extLst>
          </p:cNvPr>
          <p:cNvSpPr txBox="1">
            <a:spLocks noChangeArrowheads="1"/>
          </p:cNvSpPr>
          <p:nvPr/>
        </p:nvSpPr>
        <p:spPr bwMode="auto">
          <a:xfrm>
            <a:off x="5819775" y="221773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56</a:t>
            </a:r>
          </a:p>
        </p:txBody>
      </p:sp>
      <p:sp>
        <p:nvSpPr>
          <p:cNvPr id="23568" name="Text Box 30">
            <a:extLst>
              <a:ext uri="{FF2B5EF4-FFF2-40B4-BE49-F238E27FC236}">
                <a16:creationId xmlns:a16="http://schemas.microsoft.com/office/drawing/2014/main" id="{C6A1AD55-257B-48C2-90E7-82FDB41080AC}"/>
              </a:ext>
            </a:extLst>
          </p:cNvPr>
          <p:cNvSpPr txBox="1">
            <a:spLocks noChangeArrowheads="1"/>
          </p:cNvSpPr>
          <p:nvPr/>
        </p:nvSpPr>
        <p:spPr bwMode="auto">
          <a:xfrm>
            <a:off x="7759700" y="223043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solidFill>
                  <a:schemeClr val="bg1"/>
                </a:solidFill>
              </a:rPr>
              <a:t>0</a:t>
            </a:r>
          </a:p>
        </p:txBody>
      </p:sp>
      <p:sp>
        <p:nvSpPr>
          <p:cNvPr id="23569" name="Text Box 37">
            <a:extLst>
              <a:ext uri="{FF2B5EF4-FFF2-40B4-BE49-F238E27FC236}">
                <a16:creationId xmlns:a16="http://schemas.microsoft.com/office/drawing/2014/main" id="{E79F9E40-DB8D-453A-A360-02E6BCEC5BCA}"/>
              </a:ext>
            </a:extLst>
          </p:cNvPr>
          <p:cNvSpPr txBox="1">
            <a:spLocks noChangeArrowheads="1"/>
          </p:cNvSpPr>
          <p:nvPr/>
        </p:nvSpPr>
        <p:spPr bwMode="auto">
          <a:xfrm>
            <a:off x="1104900" y="1968500"/>
            <a:ext cx="58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U</a:t>
            </a:r>
          </a:p>
        </p:txBody>
      </p:sp>
      <p:sp>
        <p:nvSpPr>
          <p:cNvPr id="23570" name="Text Box 38">
            <a:extLst>
              <a:ext uri="{FF2B5EF4-FFF2-40B4-BE49-F238E27FC236}">
                <a16:creationId xmlns:a16="http://schemas.microsoft.com/office/drawing/2014/main" id="{3C28E232-C46D-4E5C-B4DD-9D28F3769EC2}"/>
              </a:ext>
            </a:extLst>
          </p:cNvPr>
          <p:cNvSpPr txBox="1">
            <a:spLocks noChangeArrowheads="1"/>
          </p:cNvSpPr>
          <p:nvPr/>
        </p:nvSpPr>
        <p:spPr bwMode="auto">
          <a:xfrm>
            <a:off x="1892300" y="1998663"/>
            <a:ext cx="444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600" b="1">
                <a:solidFill>
                  <a:schemeClr val="bg1"/>
                </a:solidFill>
              </a:rPr>
              <a:t>+</a:t>
            </a:r>
          </a:p>
        </p:txBody>
      </p:sp>
      <p:sp>
        <p:nvSpPr>
          <p:cNvPr id="23571" name="Text Box 39">
            <a:extLst>
              <a:ext uri="{FF2B5EF4-FFF2-40B4-BE49-F238E27FC236}">
                <a16:creationId xmlns:a16="http://schemas.microsoft.com/office/drawing/2014/main" id="{7F6D061A-70C3-451D-A61D-25E489A24E50}"/>
              </a:ext>
            </a:extLst>
          </p:cNvPr>
          <p:cNvSpPr txBox="1">
            <a:spLocks noChangeArrowheads="1"/>
          </p:cNvSpPr>
          <p:nvPr/>
        </p:nvSpPr>
        <p:spPr bwMode="auto">
          <a:xfrm>
            <a:off x="2514600" y="1943100"/>
            <a:ext cx="58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n</a:t>
            </a:r>
          </a:p>
        </p:txBody>
      </p:sp>
      <p:sp>
        <p:nvSpPr>
          <p:cNvPr id="23572" name="Text Box 40">
            <a:extLst>
              <a:ext uri="{FF2B5EF4-FFF2-40B4-BE49-F238E27FC236}">
                <a16:creationId xmlns:a16="http://schemas.microsoft.com/office/drawing/2014/main" id="{3536EB8D-1395-4EFD-9A70-F206F6F862FE}"/>
              </a:ext>
            </a:extLst>
          </p:cNvPr>
          <p:cNvSpPr txBox="1">
            <a:spLocks noChangeArrowheads="1"/>
          </p:cNvSpPr>
          <p:nvPr/>
        </p:nvSpPr>
        <p:spPr bwMode="auto">
          <a:xfrm>
            <a:off x="4330700" y="1968500"/>
            <a:ext cx="698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Kr</a:t>
            </a:r>
          </a:p>
        </p:txBody>
      </p:sp>
      <p:sp>
        <p:nvSpPr>
          <p:cNvPr id="23573" name="Text Box 41">
            <a:extLst>
              <a:ext uri="{FF2B5EF4-FFF2-40B4-BE49-F238E27FC236}">
                <a16:creationId xmlns:a16="http://schemas.microsoft.com/office/drawing/2014/main" id="{0FCF42B6-2999-44FA-AD81-11537913A5C7}"/>
              </a:ext>
            </a:extLst>
          </p:cNvPr>
          <p:cNvSpPr txBox="1">
            <a:spLocks noChangeArrowheads="1"/>
          </p:cNvSpPr>
          <p:nvPr/>
        </p:nvSpPr>
        <p:spPr bwMode="auto">
          <a:xfrm>
            <a:off x="6108700" y="1968500"/>
            <a:ext cx="78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Ba</a:t>
            </a:r>
          </a:p>
        </p:txBody>
      </p:sp>
      <p:sp>
        <p:nvSpPr>
          <p:cNvPr id="23574" name="Text Box 42">
            <a:extLst>
              <a:ext uri="{FF2B5EF4-FFF2-40B4-BE49-F238E27FC236}">
                <a16:creationId xmlns:a16="http://schemas.microsoft.com/office/drawing/2014/main" id="{32ACB19C-4BBF-442A-975C-7E1C19335F13}"/>
              </a:ext>
            </a:extLst>
          </p:cNvPr>
          <p:cNvSpPr txBox="1">
            <a:spLocks noChangeArrowheads="1"/>
          </p:cNvSpPr>
          <p:nvPr/>
        </p:nvSpPr>
        <p:spPr bwMode="auto">
          <a:xfrm>
            <a:off x="5156200" y="1998663"/>
            <a:ext cx="469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600" b="1">
                <a:solidFill>
                  <a:schemeClr val="bg1"/>
                </a:solidFill>
              </a:rPr>
              <a:t>+</a:t>
            </a:r>
          </a:p>
        </p:txBody>
      </p:sp>
      <p:sp>
        <p:nvSpPr>
          <p:cNvPr id="23575" name="Text Box 43">
            <a:extLst>
              <a:ext uri="{FF2B5EF4-FFF2-40B4-BE49-F238E27FC236}">
                <a16:creationId xmlns:a16="http://schemas.microsoft.com/office/drawing/2014/main" id="{D26091D1-5659-49F6-BFF5-000D0582229D}"/>
              </a:ext>
            </a:extLst>
          </p:cNvPr>
          <p:cNvSpPr txBox="1">
            <a:spLocks noChangeArrowheads="1"/>
          </p:cNvSpPr>
          <p:nvPr/>
        </p:nvSpPr>
        <p:spPr bwMode="auto">
          <a:xfrm>
            <a:off x="7924800" y="1943100"/>
            <a:ext cx="444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n</a:t>
            </a:r>
          </a:p>
        </p:txBody>
      </p:sp>
      <p:sp>
        <p:nvSpPr>
          <p:cNvPr id="23576" name="Text Box 44">
            <a:extLst>
              <a:ext uri="{FF2B5EF4-FFF2-40B4-BE49-F238E27FC236}">
                <a16:creationId xmlns:a16="http://schemas.microsoft.com/office/drawing/2014/main" id="{76A1DD23-301A-44D8-9AB2-9F1F65451345}"/>
              </a:ext>
            </a:extLst>
          </p:cNvPr>
          <p:cNvSpPr txBox="1">
            <a:spLocks noChangeArrowheads="1"/>
          </p:cNvSpPr>
          <p:nvPr/>
        </p:nvSpPr>
        <p:spPr bwMode="auto">
          <a:xfrm>
            <a:off x="7543800" y="1968500"/>
            <a:ext cx="43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3</a:t>
            </a:r>
          </a:p>
        </p:txBody>
      </p:sp>
      <p:sp>
        <p:nvSpPr>
          <p:cNvPr id="23577" name="Text Box 46">
            <a:extLst>
              <a:ext uri="{FF2B5EF4-FFF2-40B4-BE49-F238E27FC236}">
                <a16:creationId xmlns:a16="http://schemas.microsoft.com/office/drawing/2014/main" id="{250C8451-11C2-4513-8110-1260F2C7E5C0}"/>
              </a:ext>
            </a:extLst>
          </p:cNvPr>
          <p:cNvSpPr txBox="1">
            <a:spLocks noChangeArrowheads="1"/>
          </p:cNvSpPr>
          <p:nvPr/>
        </p:nvSpPr>
        <p:spPr bwMode="auto">
          <a:xfrm>
            <a:off x="6959600" y="1998663"/>
            <a:ext cx="469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600" b="1">
                <a:solidFill>
                  <a:schemeClr val="bg1"/>
                </a:solidFill>
              </a:rPr>
              <a:t>+</a:t>
            </a:r>
          </a:p>
        </p:txBody>
      </p:sp>
      <p:sp>
        <p:nvSpPr>
          <p:cNvPr id="405555" name="Rectangle 51">
            <a:extLst>
              <a:ext uri="{FF2B5EF4-FFF2-40B4-BE49-F238E27FC236}">
                <a16:creationId xmlns:a16="http://schemas.microsoft.com/office/drawing/2014/main" id="{4B6F1F7A-D02C-43C9-9ED2-E06699150CD7}"/>
              </a:ext>
            </a:extLst>
          </p:cNvPr>
          <p:cNvSpPr>
            <a:spLocks noChangeArrowheads="1"/>
          </p:cNvSpPr>
          <p:nvPr/>
        </p:nvSpPr>
        <p:spPr bwMode="auto">
          <a:xfrm>
            <a:off x="358775" y="3633424"/>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However, the particles after decay have slightly less mass than the particles before decay. </a:t>
            </a:r>
          </a:p>
        </p:txBody>
      </p:sp>
      <p:sp>
        <p:nvSpPr>
          <p:cNvPr id="29" name="Rectangle 32123">
            <a:extLst>
              <a:ext uri="{FF2B5EF4-FFF2-40B4-BE49-F238E27FC236}">
                <a16:creationId xmlns:a16="http://schemas.microsoft.com/office/drawing/2014/main" id="{9A193259-1D82-4133-8068-31873C4F60D6}"/>
              </a:ext>
            </a:extLst>
          </p:cNvPr>
          <p:cNvSpPr>
            <a:spLocks noChangeArrowheads="1"/>
          </p:cNvSpPr>
          <p:nvPr/>
        </p:nvSpPr>
        <p:spPr bwMode="auto">
          <a:xfrm>
            <a:off x="358775" y="4957676"/>
            <a:ext cx="85804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Some of this energy is transformed into the kinetic energy of the fission products and some energy is released in the form of gamma rays.</a:t>
            </a:r>
            <a:endParaRPr lang="en-GB" altLang="en-US" dirty="0">
              <a:solidFill>
                <a:srgbClr val="CC00CC"/>
              </a:solidFill>
            </a:endParaRPr>
          </a:p>
        </p:txBody>
      </p:sp>
      <p:pic>
        <p:nvPicPr>
          <p:cNvPr id="23581" name="Picture 29" descr="white arrow.png">
            <a:extLst>
              <a:ext uri="{FF2B5EF4-FFF2-40B4-BE49-F238E27FC236}">
                <a16:creationId xmlns:a16="http://schemas.microsoft.com/office/drawing/2014/main" id="{0CD1F0FB-1BE7-4481-AEC1-AF7FE1A5C1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65463" y="1900238"/>
            <a:ext cx="8223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a:hlinkClick r:id="" action="ppaction://hlinkshowjump?jump=nextslide"/>
            <a:extLst>
              <a:ext uri="{FF2B5EF4-FFF2-40B4-BE49-F238E27FC236}">
                <a16:creationId xmlns:a16="http://schemas.microsoft.com/office/drawing/2014/main" id="{141B5DE1-0E85-4E18-B22E-B1ACC8B4271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2" name="Picture 31">
            <a:extLst>
              <a:ext uri="{FF2B5EF4-FFF2-40B4-BE49-F238E27FC236}">
                <a16:creationId xmlns:a16="http://schemas.microsoft.com/office/drawing/2014/main" id="{9423DE1A-73ED-4E95-ADE5-6D0E72BE343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21" grpId="0"/>
      <p:bldP spid="405536" grpId="0"/>
      <p:bldP spid="405555"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8">
            <a:extLst>
              <a:ext uri="{FF2B5EF4-FFF2-40B4-BE49-F238E27FC236}">
                <a16:creationId xmlns:a16="http://schemas.microsoft.com/office/drawing/2014/main" id="{7497AC52-6431-43C8-B63A-F7ACBF09DF5D}"/>
              </a:ext>
            </a:extLst>
          </p:cNvPr>
          <p:cNvSpPr>
            <a:spLocks noGrp="1" noChangeArrowheads="1"/>
          </p:cNvSpPr>
          <p:nvPr>
            <p:ph type="title"/>
          </p:nvPr>
        </p:nvSpPr>
        <p:spPr>
          <a:xfrm>
            <a:off x="233363" y="53975"/>
            <a:ext cx="7735887" cy="549275"/>
          </a:xfrm>
        </p:spPr>
        <p:txBody>
          <a:bodyPr/>
          <a:lstStyle/>
          <a:p>
            <a:r>
              <a:rPr lang="en-GB" altLang="en-US" dirty="0"/>
              <a:t>How does nuclear power work?</a:t>
            </a:r>
          </a:p>
        </p:txBody>
      </p:sp>
      <p:pic>
        <p:nvPicPr>
          <p:cNvPr id="7" name="Picture 10">
            <a:hlinkClick r:id="" action="ppaction://hlinkshowjump?jump=nextslide"/>
            <a:extLst>
              <a:ext uri="{FF2B5EF4-FFF2-40B4-BE49-F238E27FC236}">
                <a16:creationId xmlns:a16="http://schemas.microsoft.com/office/drawing/2014/main" id="{E489CEDC-B033-41DD-955C-A6A468837D3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B2ABAC22-8F12-4845-A7FB-513D1B4C9FB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42F5FA94-91C6-4175-9C32-2EE79050E03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CBB51371-3A94-4925-BB07-AA773F4252F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7927" y="89297"/>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5C0BC0A-D25C-4B0B-807A-C6458D0EAF68}"/>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a16="http://schemas.microsoft.com/office/drawing/2014/main" id="{38B7C621-2E47-437C-BB53-8827D0B3F04E}"/>
              </a:ext>
            </a:extLst>
          </p:cNvPr>
          <p:cNvSpPr>
            <a:spLocks noGrp="1" noChangeArrowheads="1"/>
          </p:cNvSpPr>
          <p:nvPr>
            <p:ph type="title"/>
          </p:nvPr>
        </p:nvSpPr>
        <p:spPr/>
        <p:txBody>
          <a:bodyPr/>
          <a:lstStyle/>
          <a:p>
            <a:pPr eaLnBrk="1" hangingPunct="1"/>
            <a:r>
              <a:rPr lang="en-GB" altLang="en-US" dirty="0"/>
              <a:t>Nuclear fission – true or false?</a:t>
            </a:r>
          </a:p>
        </p:txBody>
      </p:sp>
      <p:pic>
        <p:nvPicPr>
          <p:cNvPr id="7" name="Picture 10">
            <a:hlinkClick r:id="" action="ppaction://hlinkshowjump?jump=nextslide"/>
            <a:extLst>
              <a:ext uri="{FF2B5EF4-FFF2-40B4-BE49-F238E27FC236}">
                <a16:creationId xmlns:a16="http://schemas.microsoft.com/office/drawing/2014/main" id="{0684D6BE-85F6-4826-86C6-43696F7CC5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AAD40731-296D-45B9-988B-C2369F1CB87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591D34E-30D5-4FA8-A1FF-DFEE532CCC2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EB24219-B1C9-4C4D-8855-02301FF6D0C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QDRR9rQ2"/>
  <p:tag name="ARTICULATE_DESIGN_ID_6_DEFAULT DESIGN" val="WBLsyaEE"/>
  <p:tag name="ARTICULATE_DESIGN_ID_1_DEFAULT DESIGN" val="hmhngTso"/>
  <p:tag name="ARTICULATE_DESIGN_ID_3_DEFAULT DESIGN" val="J1E4j75K"/>
  <p:tag name="ARTICULATE_DESIGN_ID_2_DEFAULT DESIGN" val="0OLYLgnX"/>
  <p:tag name="ARTICULATE_DESIGN_ID_4_DEFAULT DESIGN" val="0tjEQfd3"/>
  <p:tag name="ARTICULATE_DESIGN_ID_5_DEFAULT DESIGN" val="1MLkEglX"/>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14899</TotalTime>
  <Words>1470</Words>
  <Application>Microsoft Office PowerPoint</Application>
  <PresentationFormat>On-screen Show (4:3)</PresentationFormat>
  <Paragraphs>151</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Wingdings 2</vt:lpstr>
      <vt:lpstr>1_Default Design</vt:lpstr>
      <vt:lpstr>6_Default Design</vt:lpstr>
      <vt:lpstr>Nuclear Fission</vt:lpstr>
      <vt:lpstr>Information</vt:lpstr>
      <vt:lpstr>What is nuclear fission?</vt:lpstr>
      <vt:lpstr>How is uranium used in nuclear reactors?</vt:lpstr>
      <vt:lpstr>What happens in nuclear fission?</vt:lpstr>
      <vt:lpstr>What are the products of fission?</vt:lpstr>
      <vt:lpstr>Where does the energy come from?</vt:lpstr>
      <vt:lpstr>How does nuclear power work?</vt:lpstr>
      <vt:lpstr>Nuclear fission – true or false?</vt:lpstr>
      <vt:lpstr>What happens in a chain reaction?</vt:lpstr>
      <vt:lpstr>What is a chain reaction?</vt:lpstr>
      <vt:lpstr>How are neutrons controlled?</vt:lpstr>
      <vt:lpstr>Chain reactions – key words</vt:lpstr>
      <vt:lpstr>Why must we control chain reactions?</vt:lpstr>
      <vt:lpstr>How do nuclear weapons work?</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Fission</dc:title>
  <dc:subject>Boardworks High School Physical Science</dc:subject>
  <dc:creator>Boardworks</dc:creator>
  <cp:lastModifiedBy>Tim Crilly</cp:lastModifiedBy>
  <cp:revision>586</cp:revision>
  <dcterms:created xsi:type="dcterms:W3CDTF">2003-10-06T13:07:42Z</dcterms:created>
  <dcterms:modified xsi:type="dcterms:W3CDTF">2019-01-31T15:30:59Z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B29B4C46-6E4F-4A8F-B4C1-4385E0ECAD3F</vt:lpwstr>
  </property>
  <property fmtid="{D5CDD505-2E9C-101B-9397-08002B2CF9AE}" pid="3" name="ArticulatePath">
    <vt:lpwstr>Nuclear Fission</vt:lpwstr>
  </property>
</Properties>
</file>