
<file path=[Content_Types].xml><?xml version="1.0" encoding="utf-8"?>
<Types xmlns="http://schemas.openxmlformats.org/package/2006/content-types">
  <Default Extension="bin" ContentType="application/vnd.ms-office.activeX"/>
  <Default Extension="fntdata" ContentType="application/x-fontdata"/>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activeX/activeX1.xml" ContentType="application/vnd.ms-office.activeX+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45" r:id="rId1"/>
    <p:sldMasterId id="2147483760" r:id="rId2"/>
  </p:sldMasterIdLst>
  <p:notesMasterIdLst>
    <p:notesMasterId r:id="rId8"/>
  </p:notesMasterIdLst>
  <p:handoutMasterIdLst>
    <p:handoutMasterId r:id="rId9"/>
  </p:handoutMasterIdLst>
  <p:sldIdLst>
    <p:sldId id="426" r:id="rId3"/>
    <p:sldId id="671" r:id="rId4"/>
    <p:sldId id="599" r:id="rId5"/>
    <p:sldId id="670" r:id="rId6"/>
    <p:sldId id="668" r:id="rId7"/>
  </p:sldIdLst>
  <p:sldSz cx="9144000" cy="6858000" type="screen4x3"/>
  <p:notesSz cx="6858000" cy="9296400"/>
  <p:embeddedFontLst>
    <p:embeddedFont>
      <p:font typeface="Wingdings 2" panose="05020102010507070707" pitchFamily="18" charset="2"/>
      <p:regular r:id="rId10"/>
    </p:embeddedFont>
  </p:embeddedFontLst>
  <p:defaultTextStyle>
    <a:defPPr>
      <a:defRPr lang="en-US"/>
    </a:defPPr>
    <a:lvl1pPr algn="l" rtl="0" fontAlgn="base">
      <a:spcBef>
        <a:spcPct val="50000"/>
      </a:spcBef>
      <a:spcAft>
        <a:spcPct val="0"/>
      </a:spcAft>
      <a:defRPr sz="2400" kern="1200">
        <a:solidFill>
          <a:srgbClr val="010066"/>
        </a:solidFill>
        <a:latin typeface="Arial" panose="020B0604020202020204" pitchFamily="34" charset="0"/>
        <a:ea typeface="+mn-ea"/>
        <a:cs typeface="+mn-cs"/>
      </a:defRPr>
    </a:lvl1pPr>
    <a:lvl2pPr marL="457200" algn="l" rtl="0" fontAlgn="base">
      <a:spcBef>
        <a:spcPct val="50000"/>
      </a:spcBef>
      <a:spcAft>
        <a:spcPct val="0"/>
      </a:spcAft>
      <a:defRPr sz="2400" kern="1200">
        <a:solidFill>
          <a:srgbClr val="010066"/>
        </a:solidFill>
        <a:latin typeface="Arial" panose="020B0604020202020204" pitchFamily="34" charset="0"/>
        <a:ea typeface="+mn-ea"/>
        <a:cs typeface="+mn-cs"/>
      </a:defRPr>
    </a:lvl2pPr>
    <a:lvl3pPr marL="914400" algn="l" rtl="0" fontAlgn="base">
      <a:spcBef>
        <a:spcPct val="50000"/>
      </a:spcBef>
      <a:spcAft>
        <a:spcPct val="0"/>
      </a:spcAft>
      <a:defRPr sz="2400" kern="1200">
        <a:solidFill>
          <a:srgbClr val="010066"/>
        </a:solidFill>
        <a:latin typeface="Arial" panose="020B0604020202020204" pitchFamily="34" charset="0"/>
        <a:ea typeface="+mn-ea"/>
        <a:cs typeface="+mn-cs"/>
      </a:defRPr>
    </a:lvl3pPr>
    <a:lvl4pPr marL="1371600" algn="l" rtl="0" fontAlgn="base">
      <a:spcBef>
        <a:spcPct val="50000"/>
      </a:spcBef>
      <a:spcAft>
        <a:spcPct val="0"/>
      </a:spcAft>
      <a:defRPr sz="2400" kern="1200">
        <a:solidFill>
          <a:srgbClr val="010066"/>
        </a:solidFill>
        <a:latin typeface="Arial" panose="020B0604020202020204" pitchFamily="34" charset="0"/>
        <a:ea typeface="+mn-ea"/>
        <a:cs typeface="+mn-cs"/>
      </a:defRPr>
    </a:lvl4pPr>
    <a:lvl5pPr marL="1828800" algn="l" rtl="0" fontAlgn="base">
      <a:spcBef>
        <a:spcPct val="50000"/>
      </a:spcBef>
      <a:spcAft>
        <a:spcPct val="0"/>
      </a:spcAft>
      <a:defRPr sz="2400" kern="1200">
        <a:solidFill>
          <a:srgbClr val="010066"/>
        </a:solidFill>
        <a:latin typeface="Arial" panose="020B0604020202020204" pitchFamily="34" charset="0"/>
        <a:ea typeface="+mn-ea"/>
        <a:cs typeface="+mn-cs"/>
      </a:defRPr>
    </a:lvl5pPr>
    <a:lvl6pPr marL="2286000" algn="l" defTabSz="914400" rtl="0" eaLnBrk="1" latinLnBrk="0" hangingPunct="1">
      <a:defRPr sz="2400" kern="1200">
        <a:solidFill>
          <a:srgbClr val="010066"/>
        </a:solidFill>
        <a:latin typeface="Arial" panose="020B0604020202020204" pitchFamily="34" charset="0"/>
        <a:ea typeface="+mn-ea"/>
        <a:cs typeface="+mn-cs"/>
      </a:defRPr>
    </a:lvl6pPr>
    <a:lvl7pPr marL="2743200" algn="l" defTabSz="914400" rtl="0" eaLnBrk="1" latinLnBrk="0" hangingPunct="1">
      <a:defRPr sz="2400" kern="1200">
        <a:solidFill>
          <a:srgbClr val="010066"/>
        </a:solidFill>
        <a:latin typeface="Arial" panose="020B0604020202020204" pitchFamily="34" charset="0"/>
        <a:ea typeface="+mn-ea"/>
        <a:cs typeface="+mn-cs"/>
      </a:defRPr>
    </a:lvl7pPr>
    <a:lvl8pPr marL="3200400" algn="l" defTabSz="914400" rtl="0" eaLnBrk="1" latinLnBrk="0" hangingPunct="1">
      <a:defRPr sz="2400" kern="1200">
        <a:solidFill>
          <a:srgbClr val="010066"/>
        </a:solidFill>
        <a:latin typeface="Arial" panose="020B0604020202020204" pitchFamily="34" charset="0"/>
        <a:ea typeface="+mn-ea"/>
        <a:cs typeface="+mn-cs"/>
      </a:defRPr>
    </a:lvl8pPr>
    <a:lvl9pPr marL="3657600" algn="l" defTabSz="914400" rtl="0" eaLnBrk="1" latinLnBrk="0" hangingPunct="1">
      <a:defRPr sz="2400" kern="1200">
        <a:solidFill>
          <a:srgbClr val="010066"/>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04" userDrawn="1">
          <p15:clr>
            <a:srgbClr val="A4A3A4"/>
          </p15:clr>
        </p15:guide>
      </p15:sldGuideLst>
    </p:ext>
    <p:ext uri="{2D200454-40CA-4A62-9FC3-DE9A4176ACB9}">
      <p15:notesGuideLst xmlns:p15="http://schemas.microsoft.com/office/powerpoint/2012/main">
        <p15:guide id="1" orient="horz" pos="2836"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286DA6"/>
    <a:srgbClr val="6600CC"/>
    <a:srgbClr val="663300"/>
    <a:srgbClr val="10BC45"/>
    <a:srgbClr val="B71562"/>
    <a:srgbClr val="FFCCFF"/>
    <a:srgbClr val="FF99FF"/>
    <a:srgbClr val="CC0000"/>
    <a:srgbClr val="01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661" autoAdjust="0"/>
    <p:restoredTop sz="82832" autoAdjust="0"/>
  </p:normalViewPr>
  <p:slideViewPr>
    <p:cSldViewPr snapToGrid="0">
      <p:cViewPr>
        <p:scale>
          <a:sx n="85" d="100"/>
          <a:sy n="85" d="100"/>
        </p:scale>
        <p:origin x="666" y="156"/>
      </p:cViewPr>
      <p:guideLst>
        <p:guide orient="horz" pos="2160"/>
        <p:guide pos="2880"/>
        <p:guide pos="204"/>
      </p:guideLst>
    </p:cSldViewPr>
  </p:slideViewPr>
  <p:outlineViewPr>
    <p:cViewPr>
      <p:scale>
        <a:sx n="33" d="100"/>
        <a:sy n="33" d="100"/>
      </p:scale>
      <p:origin x="0" y="0"/>
    </p:cViewPr>
  </p:outlineViewPr>
  <p:notesTextViewPr>
    <p:cViewPr>
      <p:scale>
        <a:sx n="150" d="100"/>
        <a:sy n="150" d="100"/>
      </p:scale>
      <p:origin x="0" y="0"/>
    </p:cViewPr>
  </p:notesTextViewPr>
  <p:sorterViewPr>
    <p:cViewPr varScale="1">
      <p:scale>
        <a:sx n="100" d="100"/>
        <a:sy n="100" d="100"/>
      </p:scale>
      <p:origin x="0" y="0"/>
    </p:cViewPr>
  </p:sorterViewPr>
  <p:notesViewPr>
    <p:cSldViewPr snapToGrid="0">
      <p:cViewPr varScale="1">
        <p:scale>
          <a:sx n="77" d="100"/>
          <a:sy n="77" d="100"/>
        </p:scale>
        <p:origin x="2064" y="108"/>
      </p:cViewPr>
      <p:guideLst>
        <p:guide orient="horz" pos="2836"/>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7" name="Rectangle 5">
            <a:extLst>
              <a:ext uri="{FF2B5EF4-FFF2-40B4-BE49-F238E27FC236}">
                <a16:creationId xmlns:a16="http://schemas.microsoft.com/office/drawing/2014/main" id="{26EFEA30-DBB1-4724-8B18-28BD36AF9D3D}"/>
              </a:ext>
            </a:extLst>
          </p:cNvPr>
          <p:cNvSpPr>
            <a:spLocks noGrp="1" noChangeArrowheads="1"/>
          </p:cNvSpPr>
          <p:nvPr>
            <p:ph type="sldNum" sz="quarter" idx="3"/>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a:solidFill>
                  <a:schemeClr val="tx1"/>
                </a:solidFill>
              </a:defRPr>
            </a:lvl1pPr>
          </a:lstStyle>
          <a:p>
            <a:fld id="{26641D38-A5C8-4335-857B-F3B3861E847A}" type="slidenum">
              <a:rPr lang="en-GB" altLang="en-US"/>
              <a:pPr/>
              <a:t>‹#›</a:t>
            </a:fld>
            <a:endParaRPr lang="en-GB" altLang="en-US"/>
          </a:p>
        </p:txBody>
      </p:sp>
      <p:sp>
        <p:nvSpPr>
          <p:cNvPr id="5" name="Rectangle 7">
            <a:extLst>
              <a:ext uri="{FF2B5EF4-FFF2-40B4-BE49-F238E27FC236}">
                <a16:creationId xmlns:a16="http://schemas.microsoft.com/office/drawing/2014/main" id="{A8D3C9EF-BEA2-4677-A865-BA7FD03DCBBE}"/>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6" name="Rectangle 9">
            <a:extLst>
              <a:ext uri="{FF2B5EF4-FFF2-40B4-BE49-F238E27FC236}">
                <a16:creationId xmlns:a16="http://schemas.microsoft.com/office/drawing/2014/main" id="{CE19A3EC-39A7-467C-8629-11175A09ACBF}"/>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25051112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1" name="Rectangle 4">
            <a:extLst>
              <a:ext uri="{FF2B5EF4-FFF2-40B4-BE49-F238E27FC236}">
                <a16:creationId xmlns:a16="http://schemas.microsoft.com/office/drawing/2014/main" id="{49680B38-8C91-4EF3-AF46-EB86E2FFB023}"/>
              </a:ext>
            </a:extLst>
          </p:cNvPr>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Rectangle 5">
            <a:extLst>
              <a:ext uri="{FF2B5EF4-FFF2-40B4-BE49-F238E27FC236}">
                <a16:creationId xmlns:a16="http://schemas.microsoft.com/office/drawing/2014/main" id="{2E76205D-C193-4A49-9500-9B1824C99AEE}"/>
              </a:ext>
            </a:extLst>
          </p:cNvPr>
          <p:cNvSpPr>
            <a:spLocks noGrp="1" noChangeArrowheads="1"/>
          </p:cNvSpPr>
          <p:nvPr>
            <p:ph type="body" sz="quarter" idx="3"/>
          </p:nvPr>
        </p:nvSpPr>
        <p:spPr bwMode="auto">
          <a:xfrm>
            <a:off x="914401" y="4415790"/>
            <a:ext cx="502920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7591" name="Rectangle 7">
            <a:extLst>
              <a:ext uri="{FF2B5EF4-FFF2-40B4-BE49-F238E27FC236}">
                <a16:creationId xmlns:a16="http://schemas.microsoft.com/office/drawing/2014/main" id="{7C11D57A-8BCA-4461-AFBA-A7C551A60600}"/>
              </a:ext>
            </a:extLst>
          </p:cNvPr>
          <p:cNvSpPr>
            <a:spLocks noGrp="1" noChangeArrowheads="1"/>
          </p:cNvSpPr>
          <p:nvPr>
            <p:ph type="sldNum" sz="quarter" idx="5"/>
          </p:nvPr>
        </p:nvSpPr>
        <p:spPr bwMode="auto">
          <a:xfrm>
            <a:off x="3884613" y="8829966"/>
            <a:ext cx="297180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b="1">
                <a:solidFill>
                  <a:schemeClr val="tx1"/>
                </a:solidFill>
              </a:defRPr>
            </a:lvl1pPr>
          </a:lstStyle>
          <a:p>
            <a:fld id="{53B5160D-A546-414F-8B72-EE72339FF8C1}" type="slidenum">
              <a:rPr lang="en-GB" altLang="en-US"/>
              <a:pPr/>
              <a:t>‹#›</a:t>
            </a:fld>
            <a:endParaRPr lang="en-GB" altLang="en-US"/>
          </a:p>
        </p:txBody>
      </p:sp>
      <p:sp>
        <p:nvSpPr>
          <p:cNvPr id="7" name="Rectangle 9">
            <a:extLst>
              <a:ext uri="{FF2B5EF4-FFF2-40B4-BE49-F238E27FC236}">
                <a16:creationId xmlns:a16="http://schemas.microsoft.com/office/drawing/2014/main" id="{1C477AF6-EBEE-4084-A1D4-39D3B75F1DB5}"/>
              </a:ext>
            </a:extLst>
          </p:cNvPr>
          <p:cNvSpPr>
            <a:spLocks noChangeArrowheads="1"/>
          </p:cNvSpPr>
          <p:nvPr/>
        </p:nvSpPr>
        <p:spPr bwMode="auto">
          <a:xfrm>
            <a:off x="1924050" y="8831580"/>
            <a:ext cx="2971800" cy="464820"/>
          </a:xfrm>
          <a:prstGeom prst="rect">
            <a:avLst/>
          </a:prstGeom>
          <a:noFill/>
          <a:ln w="9525">
            <a:noFill/>
            <a:miter lim="800000"/>
            <a:headEnd/>
            <a:tailEnd/>
          </a:ln>
        </p:spPr>
        <p:txBody>
          <a:bodyPr anchor="b"/>
          <a:lstStyle/>
          <a:p>
            <a:pPr algn="ctr"/>
            <a:r>
              <a:rPr lang="en-GB" sz="1200" b="1" dirty="0">
                <a:solidFill>
                  <a:schemeClr val="tx1"/>
                </a:solidFill>
              </a:rPr>
              <a:t>© Boardworks</a:t>
            </a:r>
          </a:p>
        </p:txBody>
      </p:sp>
      <p:sp>
        <p:nvSpPr>
          <p:cNvPr id="8" name="Rectangle 9">
            <a:extLst>
              <a:ext uri="{FF2B5EF4-FFF2-40B4-BE49-F238E27FC236}">
                <a16:creationId xmlns:a16="http://schemas.microsoft.com/office/drawing/2014/main" id="{0A6E7145-B7E7-45CD-93A2-7D3C43AFE57F}"/>
              </a:ext>
            </a:extLst>
          </p:cNvPr>
          <p:cNvSpPr>
            <a:spLocks noChangeArrowheads="1"/>
          </p:cNvSpPr>
          <p:nvPr/>
        </p:nvSpPr>
        <p:spPr bwMode="auto">
          <a:xfrm>
            <a:off x="1548766" y="116205"/>
            <a:ext cx="3760470" cy="464820"/>
          </a:xfrm>
          <a:prstGeom prst="rect">
            <a:avLst/>
          </a:prstGeom>
          <a:noFill/>
          <a:ln w="9525">
            <a:noFill/>
            <a:miter lim="800000"/>
            <a:headEnd/>
            <a:tailEnd/>
          </a:ln>
        </p:spPr>
        <p:txBody>
          <a:bodyPr anchor="b"/>
          <a:lstStyle/>
          <a:p>
            <a:pPr algn="ctr"/>
            <a:r>
              <a:rPr lang="en-GB" sz="1200" b="1" dirty="0">
                <a:solidFill>
                  <a:schemeClr val="tx1"/>
                </a:solidFill>
              </a:rPr>
              <a:t>Boardworks High School Physical Science</a:t>
            </a:r>
          </a:p>
        </p:txBody>
      </p:sp>
    </p:spTree>
    <p:extLst>
      <p:ext uri="{BB962C8B-B14F-4D97-AF65-F5344CB8AC3E}">
        <p14:creationId xmlns:p14="http://schemas.microsoft.com/office/powerpoint/2010/main" val="112796952"/>
      </p:ext>
    </p:extLst>
  </p:cSld>
  <p:clrMap bg1="lt1" tx1="dk1" bg2="lt2" tx2="dk2" accent1="accent1" accent2="accent2" accent3="accent3" accent4="accent4" accent5="accent5" accent6="accent6" hlink="hlink" folHlink="folHlink"/>
  <p:hf hdr="0" ftr="0" dt="0"/>
  <p:notesStyle>
    <a:lvl1pPr algn="l" rtl="0" eaLnBrk="0" fontAlgn="base" hangingPunct="0">
      <a:spcBef>
        <a:spcPts val="432"/>
      </a:spcBef>
      <a:spcAft>
        <a:spcPct val="0"/>
      </a:spcAft>
      <a:defRPr sz="1200" kern="1200">
        <a:solidFill>
          <a:schemeClr val="tx1"/>
        </a:solidFill>
        <a:latin typeface="Arial" charset="0"/>
        <a:ea typeface="+mn-ea"/>
        <a:cs typeface="+mn-cs"/>
      </a:defRPr>
    </a:lvl1pPr>
    <a:lvl2pPr marL="457200" algn="l" rtl="0" eaLnBrk="0" fontAlgn="base" hangingPunct="0">
      <a:spcBef>
        <a:spcPts val="432"/>
      </a:spcBef>
      <a:spcAft>
        <a:spcPct val="0"/>
      </a:spcAft>
      <a:defRPr sz="1200" kern="1200">
        <a:solidFill>
          <a:schemeClr val="tx1"/>
        </a:solidFill>
        <a:latin typeface="Arial" charset="0"/>
        <a:ea typeface="+mn-ea"/>
        <a:cs typeface="+mn-cs"/>
      </a:defRPr>
    </a:lvl2pPr>
    <a:lvl3pPr marL="914400" algn="l" rtl="0" eaLnBrk="0" fontAlgn="base" hangingPunct="0">
      <a:spcBef>
        <a:spcPts val="432"/>
      </a:spcBef>
      <a:spcAft>
        <a:spcPct val="0"/>
      </a:spcAft>
      <a:defRPr sz="1200" kern="1200">
        <a:solidFill>
          <a:schemeClr val="tx1"/>
        </a:solidFill>
        <a:latin typeface="Arial" charset="0"/>
        <a:ea typeface="+mn-ea"/>
        <a:cs typeface="+mn-cs"/>
      </a:defRPr>
    </a:lvl3pPr>
    <a:lvl4pPr marL="1371600" algn="l" rtl="0" eaLnBrk="0" fontAlgn="base" hangingPunct="0">
      <a:spcBef>
        <a:spcPts val="432"/>
      </a:spcBef>
      <a:spcAft>
        <a:spcPct val="0"/>
      </a:spcAft>
      <a:defRPr sz="1200" kern="1200">
        <a:solidFill>
          <a:schemeClr val="tx1"/>
        </a:solidFill>
        <a:latin typeface="Arial" charset="0"/>
        <a:ea typeface="+mn-ea"/>
        <a:cs typeface="+mn-cs"/>
      </a:defRPr>
    </a:lvl4pPr>
    <a:lvl5pPr marL="1828800" algn="l" rtl="0" eaLnBrk="0" fontAlgn="base" hangingPunct="0">
      <a:spcBef>
        <a:spcPts val="432"/>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8BB3EF4D-FF43-4783-87B6-28253D08C014}"/>
              </a:ext>
            </a:extLst>
          </p:cNvPr>
          <p:cNvSpPr>
            <a:spLocks noGrp="1" noRot="1" noChangeAspect="1" noChangeArrowheads="1" noTextEdit="1"/>
          </p:cNvSpPr>
          <p:nvPr>
            <p:ph type="sldImg"/>
          </p:nvPr>
        </p:nvSpPr>
        <p:spPr>
          <a:ln/>
        </p:spPr>
      </p:sp>
      <p:sp>
        <p:nvSpPr>
          <p:cNvPr id="8197" name="Rectangle 3">
            <a:extLst>
              <a:ext uri="{FF2B5EF4-FFF2-40B4-BE49-F238E27FC236}">
                <a16:creationId xmlns:a16="http://schemas.microsoft.com/office/drawing/2014/main" id="{520452C8-5E81-4EC7-B6BD-EF931C0B6305}"/>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dirty="0">
              <a:latin typeface="Arial" panose="020B0604020202020204" pitchFamily="34" charset="0"/>
            </a:endParaRPr>
          </a:p>
        </p:txBody>
      </p:sp>
      <p:sp>
        <p:nvSpPr>
          <p:cNvPr id="2" name="Slide Number Placeholder 1">
            <a:extLst>
              <a:ext uri="{FF2B5EF4-FFF2-40B4-BE49-F238E27FC236}">
                <a16:creationId xmlns:a16="http://schemas.microsoft.com/office/drawing/2014/main" id="{9579646F-CD4E-4458-BD26-7BEEE56DEB2B}"/>
              </a:ext>
            </a:extLst>
          </p:cNvPr>
          <p:cNvSpPr>
            <a:spLocks noGrp="1"/>
          </p:cNvSpPr>
          <p:nvPr>
            <p:ph type="sldNum" sz="quarter" idx="10"/>
          </p:nvPr>
        </p:nvSpPr>
        <p:spPr/>
        <p:txBody>
          <a:bodyPr/>
          <a:lstStyle/>
          <a:p>
            <a:fld id="{53B5160D-A546-414F-8B72-EE72339FF8C1}" type="slidenum">
              <a:rPr lang="en-GB" altLang="en-US" smtClean="0"/>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14401" y="4415790"/>
            <a:ext cx="5029200" cy="4183380"/>
          </a:xfrm>
        </p:spPr>
        <p:txBody>
          <a:bodyPr/>
          <a:lstStyle/>
          <a:p>
            <a:endParaRPr lang="en-GB" dirty="0"/>
          </a:p>
        </p:txBody>
      </p:sp>
      <p:sp>
        <p:nvSpPr>
          <p:cNvPr id="5" name="Slide Number Placeholder 4">
            <a:extLst>
              <a:ext uri="{FF2B5EF4-FFF2-40B4-BE49-F238E27FC236}">
                <a16:creationId xmlns:a16="http://schemas.microsoft.com/office/drawing/2014/main" id="{24674874-A464-4F35-BA9E-139273111529}"/>
              </a:ext>
            </a:extLst>
          </p:cNvPr>
          <p:cNvSpPr>
            <a:spLocks noGrp="1"/>
          </p:cNvSpPr>
          <p:nvPr>
            <p:ph type="sldNum" sz="quarter" idx="10"/>
          </p:nvPr>
        </p:nvSpPr>
        <p:spPr/>
        <p:txBody>
          <a:bodyPr/>
          <a:lstStyle/>
          <a:p>
            <a:fld id="{53B5160D-A546-414F-8B72-EE72339FF8C1}" type="slidenum">
              <a:rPr lang="en-GB" altLang="en-US" smtClean="0"/>
              <a:pPr/>
              <a:t>2</a:t>
            </a:fld>
            <a:endParaRPr lang="en-GB" altLang="en-US"/>
          </a:p>
        </p:txBody>
      </p:sp>
    </p:spTree>
    <p:extLst>
      <p:ext uri="{BB962C8B-B14F-4D97-AF65-F5344CB8AC3E}">
        <p14:creationId xmlns:p14="http://schemas.microsoft.com/office/powerpoint/2010/main" val="3051334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D61D15F2-64F4-4C36-BC56-B9C70CBF0968}"/>
              </a:ext>
            </a:extLst>
          </p:cNvPr>
          <p:cNvSpPr>
            <a:spLocks noGrp="1" noRot="1" noChangeAspect="1" noChangeArrowheads="1" noTextEdit="1"/>
          </p:cNvSpPr>
          <p:nvPr>
            <p:ph type="sldImg"/>
          </p:nvPr>
        </p:nvSpPr>
        <p:spPr>
          <a:ln/>
        </p:spPr>
      </p:sp>
      <p:sp>
        <p:nvSpPr>
          <p:cNvPr id="9221" name="Rectangle 3">
            <a:extLst>
              <a:ext uri="{FF2B5EF4-FFF2-40B4-BE49-F238E27FC236}">
                <a16:creationId xmlns:a16="http://schemas.microsoft.com/office/drawing/2014/main" id="{131661EB-C0D8-4B3E-9D22-6C7A675BF311}"/>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The “missing” vibrations are absorbed by the polarizing filter.</a:t>
            </a:r>
          </a:p>
          <a:p>
            <a:pPr eaLnBrk="1" hangingPunct="1"/>
            <a:endParaRPr lang="en-GB" altLang="en-US" dirty="0">
              <a:latin typeface="Arial" panose="020B0604020202020204" pitchFamily="34" charset="0"/>
            </a:endParaRPr>
          </a:p>
          <a:p>
            <a:pPr marL="0" marR="0" lvl="0" indent="0" algn="l" defTabSz="914400" rtl="0" eaLnBrk="1" fontAlgn="base" latinLnBrk="0" hangingPunct="1">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Constructing Explanations and Designing Solutions:</a:t>
            </a:r>
            <a:r>
              <a:rPr lang="en-GB" sz="1200" kern="1200" dirty="0">
                <a:solidFill>
                  <a:schemeClr val="tx1"/>
                </a:solidFill>
                <a:effectLst/>
                <a:latin typeface="Arial" charset="0"/>
                <a:ea typeface="+mn-ea"/>
                <a:cs typeface="+mn-cs"/>
              </a:rPr>
              <a:t> Apply scientific ideas, principles, and/or evidence to provide an explanation of phenomena and solve design problems, taking into account possible unanticipated effects.</a:t>
            </a:r>
            <a:endParaRPr lang="en-GB" dirty="0">
              <a:effectLst/>
            </a:endParaRPr>
          </a:p>
        </p:txBody>
      </p:sp>
      <p:sp>
        <p:nvSpPr>
          <p:cNvPr id="2" name="Slide Number Placeholder 1">
            <a:extLst>
              <a:ext uri="{FF2B5EF4-FFF2-40B4-BE49-F238E27FC236}">
                <a16:creationId xmlns:a16="http://schemas.microsoft.com/office/drawing/2014/main" id="{0AB912F0-BE86-406E-9DBD-D529280FBC08}"/>
              </a:ext>
            </a:extLst>
          </p:cNvPr>
          <p:cNvSpPr>
            <a:spLocks noGrp="1"/>
          </p:cNvSpPr>
          <p:nvPr>
            <p:ph type="sldNum" sz="quarter" idx="10"/>
          </p:nvPr>
        </p:nvSpPr>
        <p:spPr/>
        <p:txBody>
          <a:bodyPr/>
          <a:lstStyle/>
          <a:p>
            <a:fld id="{53B5160D-A546-414F-8B72-EE72339FF8C1}" type="slidenum">
              <a:rPr lang="en-GB" altLang="en-US" smtClean="0"/>
              <a:pPr/>
              <a:t>3</a:t>
            </a:fld>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a:extLst>
              <a:ext uri="{FF2B5EF4-FFF2-40B4-BE49-F238E27FC236}">
                <a16:creationId xmlns:a16="http://schemas.microsoft.com/office/drawing/2014/main" id="{C3E05DB1-BD11-405D-9850-2B2F1A1B9521}"/>
              </a:ext>
            </a:extLst>
          </p:cNvPr>
          <p:cNvSpPr>
            <a:spLocks noGrp="1" noRot="1" noChangeAspect="1" noChangeArrowheads="1" noTextEdit="1"/>
          </p:cNvSpPr>
          <p:nvPr>
            <p:ph type="sldImg"/>
          </p:nvPr>
        </p:nvSpPr>
        <p:spPr>
          <a:ln/>
        </p:spPr>
      </p:sp>
      <p:sp>
        <p:nvSpPr>
          <p:cNvPr id="10245" name="Rectangle 3">
            <a:extLst>
              <a:ext uri="{FF2B5EF4-FFF2-40B4-BE49-F238E27FC236}">
                <a16:creationId xmlns:a16="http://schemas.microsoft.com/office/drawing/2014/main" id="{97E007C2-8660-4B7A-AC63-9911FD167655}"/>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Aft>
                <a:spcPct val="0"/>
              </a:spcAft>
              <a:buClrTx/>
              <a:buSzTx/>
              <a:buFontTx/>
              <a:buNone/>
              <a:tabLst/>
              <a:defRPr/>
            </a:pPr>
            <a:r>
              <a:rPr lang="en-GB" sz="1200" kern="1200" dirty="0">
                <a:solidFill>
                  <a:schemeClr val="tx1"/>
                </a:solidFill>
                <a:effectLst/>
                <a:latin typeface="Arial" charset="0"/>
                <a:ea typeface="+mn-ea"/>
                <a:cs typeface="+mn-cs"/>
              </a:rPr>
              <a:t>This slide covers the Science and Engineering Practice:</a:t>
            </a:r>
          </a:p>
          <a:p>
            <a:pPr marL="171450" marR="0" lvl="0" indent="-171450" algn="l" defTabSz="914400" rtl="0" eaLnBrk="1" fontAlgn="base" latinLnBrk="0" hangingPunct="1">
              <a:lnSpc>
                <a:spcPct val="100000"/>
              </a:lnSpc>
              <a:spcAft>
                <a:spcPct val="0"/>
              </a:spcAft>
              <a:buClrTx/>
              <a:buSzTx/>
              <a:buFont typeface="Arial" panose="020B0604020202020204" pitchFamily="34" charset="0"/>
              <a:buChar char="•"/>
              <a:tabLst/>
              <a:defRPr/>
            </a:pPr>
            <a:r>
              <a:rPr lang="en-GB" sz="1200" b="1" kern="1200" dirty="0">
                <a:solidFill>
                  <a:schemeClr val="tx1"/>
                </a:solidFill>
                <a:effectLst/>
                <a:latin typeface="Arial" charset="0"/>
                <a:ea typeface="+mn-ea"/>
                <a:cs typeface="+mn-cs"/>
              </a:rPr>
              <a:t>Using Mathematics and Computational Thinking: </a:t>
            </a:r>
            <a:r>
              <a:rPr lang="en-GB" sz="1200" kern="1200" dirty="0">
                <a:solidFill>
                  <a:schemeClr val="tx1"/>
                </a:solidFill>
                <a:effectLst/>
                <a:latin typeface="Arial" charset="0"/>
                <a:ea typeface="+mn-ea"/>
                <a:cs typeface="+mn-cs"/>
              </a:rPr>
              <a:t>Use mathematical, computational, and/or algorithmic representations of phenomena or design solutions to describe and/or support claims and/or explanations.</a:t>
            </a:r>
            <a:endParaRPr lang="en-GB" dirty="0">
              <a:effectLst/>
            </a:endParaRPr>
          </a:p>
        </p:txBody>
      </p:sp>
      <p:sp>
        <p:nvSpPr>
          <p:cNvPr id="2" name="Slide Number Placeholder 1">
            <a:extLst>
              <a:ext uri="{FF2B5EF4-FFF2-40B4-BE49-F238E27FC236}">
                <a16:creationId xmlns:a16="http://schemas.microsoft.com/office/drawing/2014/main" id="{01D22008-1C46-4228-B9D6-D6C26ACCCA77}"/>
              </a:ext>
            </a:extLst>
          </p:cNvPr>
          <p:cNvSpPr>
            <a:spLocks noGrp="1"/>
          </p:cNvSpPr>
          <p:nvPr>
            <p:ph type="sldNum" sz="quarter" idx="10"/>
          </p:nvPr>
        </p:nvSpPr>
        <p:spPr/>
        <p:txBody>
          <a:bodyPr/>
          <a:lstStyle/>
          <a:p>
            <a:fld id="{53B5160D-A546-414F-8B72-EE72339FF8C1}" type="slidenum">
              <a:rPr lang="en-GB" altLang="en-US" smtClean="0"/>
              <a:pPr/>
              <a:t>4</a:t>
            </a:fld>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a:extLst>
              <a:ext uri="{FF2B5EF4-FFF2-40B4-BE49-F238E27FC236}">
                <a16:creationId xmlns:a16="http://schemas.microsoft.com/office/drawing/2014/main" id="{6D8CDB32-C2D4-49B2-8A57-1FA1548567DA}"/>
              </a:ext>
            </a:extLst>
          </p:cNvPr>
          <p:cNvSpPr>
            <a:spLocks noGrp="1" noRot="1" noChangeAspect="1" noChangeArrowheads="1" noTextEdit="1"/>
          </p:cNvSpPr>
          <p:nvPr>
            <p:ph type="sldImg"/>
          </p:nvPr>
        </p:nvSpPr>
        <p:spPr>
          <a:ln/>
        </p:spPr>
      </p:sp>
      <p:sp>
        <p:nvSpPr>
          <p:cNvPr id="11269" name="Rectangle 3">
            <a:extLst>
              <a:ext uri="{FF2B5EF4-FFF2-40B4-BE49-F238E27FC236}">
                <a16:creationId xmlns:a16="http://schemas.microsoft.com/office/drawing/2014/main" id="{B65F553E-7F8E-4178-B856-219B5AE427CB}"/>
              </a:ext>
            </a:extLst>
          </p:cNvPr>
          <p:cNvSpPr>
            <a:spLocks noGrp="1" noChangeArrowheads="1"/>
          </p:cNvSpPr>
          <p:nvPr>
            <p:ph type="body" idx="1"/>
          </p:nvPr>
        </p:nvSpPr>
        <p:spPr>
          <a:xfrm>
            <a:off x="914401" y="4415790"/>
            <a:ext cx="5029200" cy="41833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b="1" dirty="0">
                <a:latin typeface="Arial" panose="020B0604020202020204" pitchFamily="34" charset="0"/>
              </a:rPr>
              <a:t>Teacher notes</a:t>
            </a:r>
          </a:p>
          <a:p>
            <a:pPr eaLnBrk="1" hangingPunct="1"/>
            <a:r>
              <a:rPr lang="en-GB" altLang="en-US" dirty="0">
                <a:latin typeface="Arial" panose="020B0604020202020204" pitchFamily="34" charset="0"/>
              </a:rPr>
              <a:t>Students could be asked to research more examples of polarization in nature and technology.</a:t>
            </a:r>
          </a:p>
          <a:p>
            <a:pPr eaLnBrk="1" hangingPunct="1"/>
            <a:endParaRPr lang="en-GB" altLang="en-US" dirty="0">
              <a:latin typeface="Arial" panose="020B0604020202020204" pitchFamily="34" charset="0"/>
            </a:endParaRPr>
          </a:p>
          <a:p>
            <a:pPr eaLnBrk="1" hangingPunct="1"/>
            <a:r>
              <a:rPr lang="en-US" altLang="en-US" dirty="0">
                <a:latin typeface="Arial" panose="020B0604020202020204" pitchFamily="34" charset="0"/>
              </a:rPr>
              <a:t>Radio waves can also be polarized. Radio waves from transmitters are polarized, so receivers need to be rotated to the same plane to be able to receive the radio waves clearly and ensure a good reception.</a:t>
            </a:r>
            <a:r>
              <a:rPr lang="en-GB" altLang="en-US" b="1" dirty="0">
                <a:latin typeface="Arial" panose="020B0604020202020204" pitchFamily="34" charset="0"/>
              </a:rPr>
              <a:t> </a:t>
            </a:r>
          </a:p>
          <a:p>
            <a:pPr eaLnBrk="1" hangingPunct="1"/>
            <a:endParaRPr lang="en-GB" altLang="en-US" b="1" dirty="0">
              <a:latin typeface="Arial" panose="020B0604020202020204" pitchFamily="34" charset="0"/>
            </a:endParaRPr>
          </a:p>
          <a:p>
            <a:pPr eaLnBrk="1" hangingPunct="1"/>
            <a:r>
              <a:rPr lang="en-GB" altLang="en-US" b="1" dirty="0">
                <a:latin typeface="Arial" panose="020B0604020202020204" pitchFamily="34" charset="0"/>
              </a:rPr>
              <a:t>Photo credit: </a:t>
            </a:r>
            <a:r>
              <a:rPr lang="en-GB" altLang="en-US" b="0" dirty="0">
                <a:latin typeface="Arial" panose="020B0604020202020204" pitchFamily="34" charset="0"/>
              </a:rPr>
              <a:t>Dirk Wiersma / Science Photo Library</a:t>
            </a:r>
          </a:p>
          <a:p>
            <a:pPr eaLnBrk="1" hangingPunct="1"/>
            <a:r>
              <a:rPr lang="en-GB" altLang="en-US" dirty="0">
                <a:latin typeface="Arial" panose="020B0604020202020204" pitchFamily="34" charset="0"/>
              </a:rPr>
              <a:t>Paracetamol crystals. Polarized light micrograph of crystals of the drug paracetamol, also known as acetaminophen. These radial crystal rosettes have been precipitated from an aqueous solution and imaged in transient, plane-polarized light. Paracetamol is an analgesic (pain-killer) and antipyretic (reduces fever).</a:t>
            </a:r>
            <a:endParaRPr lang="en-GB" altLang="en-US" b="1" dirty="0">
              <a:latin typeface="Arial" panose="020B0604020202020204" pitchFamily="34" charset="0"/>
            </a:endParaRPr>
          </a:p>
        </p:txBody>
      </p:sp>
      <p:sp>
        <p:nvSpPr>
          <p:cNvPr id="2" name="Slide Number Placeholder 1">
            <a:extLst>
              <a:ext uri="{FF2B5EF4-FFF2-40B4-BE49-F238E27FC236}">
                <a16:creationId xmlns:a16="http://schemas.microsoft.com/office/drawing/2014/main" id="{84534FB6-1889-4565-AE78-CB2F87250365}"/>
              </a:ext>
            </a:extLst>
          </p:cNvPr>
          <p:cNvSpPr>
            <a:spLocks noGrp="1"/>
          </p:cNvSpPr>
          <p:nvPr>
            <p:ph type="sldNum" sz="quarter" idx="10"/>
          </p:nvPr>
        </p:nvSpPr>
        <p:spPr/>
        <p:txBody>
          <a:bodyPr/>
          <a:lstStyle/>
          <a:p>
            <a:fld id="{53B5160D-A546-414F-8B72-EE72339FF8C1}" type="slidenum">
              <a:rPr lang="en-GB" altLang="en-US" smtClean="0"/>
              <a:pPr/>
              <a:t>5</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sp>
        <p:nvSpPr>
          <p:cNvPr id="6" name="Title 1">
            <a:extLst>
              <a:ext uri="{FF2B5EF4-FFF2-40B4-BE49-F238E27FC236}">
                <a16:creationId xmlns:a16="http://schemas.microsoft.com/office/drawing/2014/main" id="{21CC77EC-D8A8-4159-8546-3811CB4FD639}"/>
              </a:ext>
            </a:extLst>
          </p:cNvPr>
          <p:cNvSpPr>
            <a:spLocks noGrp="1"/>
          </p:cNvSpPr>
          <p:nvPr>
            <p:ph type="title"/>
          </p:nvPr>
        </p:nvSpPr>
        <p:spPr>
          <a:xfrm>
            <a:off x="3230310" y="1187865"/>
            <a:ext cx="4990744" cy="3110670"/>
          </a:xfrm>
        </p:spPr>
        <p:txBody>
          <a:bodyPr/>
          <a:lstStyle>
            <a:lvl1pPr algn="ctr">
              <a:lnSpc>
                <a:spcPct val="100000"/>
              </a:lnSpc>
              <a:defRPr sz="4400">
                <a:solidFill>
                  <a:srgbClr val="286DA6"/>
                </a:solidFill>
              </a:defRPr>
            </a:lvl1pPr>
          </a:lstStyle>
          <a:p>
            <a:r>
              <a:rPr lang="en-US" dirty="0"/>
              <a:t>Click to edit Master title style</a:t>
            </a:r>
            <a:endParaRPr lang="en-GB" dirty="0"/>
          </a:p>
        </p:txBody>
      </p:sp>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FA866BAE-D38F-48BC-BE80-C8E5B8F67E3B}"/>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5</a:t>
            </a:r>
          </a:p>
        </p:txBody>
      </p:sp>
    </p:spTree>
    <p:custDataLst>
      <p:tags r:id="rId1"/>
    </p:custDataLst>
    <p:extLst>
      <p:ext uri="{BB962C8B-B14F-4D97-AF65-F5344CB8AC3E}">
        <p14:creationId xmlns:p14="http://schemas.microsoft.com/office/powerpoint/2010/main" val="153286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55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2934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975"/>
            <a:ext cx="2057400"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53975"/>
            <a:ext cx="6019800"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943955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975"/>
            <a:ext cx="8229600"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66173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3" name="SmartArt Placeholder 2"/>
          <p:cNvSpPr>
            <a:spLocks noGrp="1"/>
          </p:cNvSpPr>
          <p:nvPr>
            <p:ph type="dgm" idx="1"/>
          </p:nvPr>
        </p:nvSpPr>
        <p:spPr>
          <a:xfrm>
            <a:off x="457200" y="1600200"/>
            <a:ext cx="8229600" cy="4525963"/>
          </a:xfrm>
          <a:prstGeom prst="rect">
            <a:avLst/>
          </a:prstGeom>
        </p:spPr>
        <p:txBody>
          <a:bodyPr/>
          <a:lstStyle/>
          <a:p>
            <a:pPr lvl="0"/>
            <a:endParaRPr lang="en-GB" noProof="0"/>
          </a:p>
        </p:txBody>
      </p:sp>
    </p:spTree>
    <p:extLst>
      <p:ext uri="{BB962C8B-B14F-4D97-AF65-F5344CB8AC3E}">
        <p14:creationId xmlns:p14="http://schemas.microsoft.com/office/powerpoint/2010/main" val="15564236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544004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38752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8590376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60498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5842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17"/>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pic>
        <p:nvPicPr>
          <p:cNvPr id="4" name="Picture 8">
            <a:hlinkClick r:id="" action="ppaction://hlinkshowjump?jump=nextslide"/>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7" name="Picture 6">
            <a:extLst>
              <a:ext uri="{FF2B5EF4-FFF2-40B4-BE49-F238E27FC236}">
                <a16:creationId xmlns:a16="http://schemas.microsoft.com/office/drawing/2014/main" id="{757710E3-B803-4BC1-B28F-DAEAEF4CF70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9" name="Content Placeholder 2">
            <a:extLst>
              <a:ext uri="{FF2B5EF4-FFF2-40B4-BE49-F238E27FC236}">
                <a16:creationId xmlns:a16="http://schemas.microsoft.com/office/drawing/2014/main" id="{58BEDEB8-A9C3-4367-BF40-FB60AF6FA132}"/>
              </a:ext>
            </a:extLst>
          </p:cNvPr>
          <p:cNvSpPr>
            <a:spLocks noGrp="1"/>
          </p:cNvSpPr>
          <p:nvPr>
            <p:ph idx="1" hasCustomPrompt="1"/>
          </p:nvPr>
        </p:nvSpPr>
        <p:spPr>
          <a:xfrm>
            <a:off x="3148552" y="1300899"/>
            <a:ext cx="5712644" cy="2375555"/>
          </a:xfrm>
          <a:prstGeom prst="rect">
            <a:avLst/>
          </a:prstGeom>
        </p:spPr>
        <p:txBody>
          <a:bodyPr/>
          <a:lstStyle>
            <a:lvl1pPr marL="216000" indent="-216000">
              <a:buFont typeface="Wingdings 2" panose="05020102010507070707" pitchFamily="18" charset="2"/>
              <a:buChar char=""/>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0" name="Content Placeholder 2">
            <a:extLst>
              <a:ext uri="{FF2B5EF4-FFF2-40B4-BE49-F238E27FC236}">
                <a16:creationId xmlns:a16="http://schemas.microsoft.com/office/drawing/2014/main" id="{B9474967-5D5D-47B0-9641-1895A87640BC}"/>
              </a:ext>
            </a:extLst>
          </p:cNvPr>
          <p:cNvSpPr>
            <a:spLocks noGrp="1"/>
          </p:cNvSpPr>
          <p:nvPr>
            <p:ph idx="10" hasCustomPrompt="1"/>
          </p:nvPr>
        </p:nvSpPr>
        <p:spPr>
          <a:xfrm>
            <a:off x="3148552" y="4271390"/>
            <a:ext cx="5712644" cy="2359165"/>
          </a:xfrm>
          <a:prstGeom prst="rect">
            <a:avLst/>
          </a:prstGeom>
        </p:spPr>
        <p:txBody>
          <a:bodyPr/>
          <a:lstStyle>
            <a:lvl1pPr marL="0" indent="0">
              <a:buFontTx/>
              <a:buNone/>
              <a:defRPr sz="1800">
                <a:solidFill>
                  <a:srgbClr val="444444"/>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12" name="Title 1">
            <a:extLst>
              <a:ext uri="{FF2B5EF4-FFF2-40B4-BE49-F238E27FC236}">
                <a16:creationId xmlns:a16="http://schemas.microsoft.com/office/drawing/2014/main" id="{D44EB760-B304-407E-93E6-2BC1C04C1A40}"/>
              </a:ext>
            </a:extLst>
          </p:cNvPr>
          <p:cNvSpPr>
            <a:spLocks noGrp="1"/>
          </p:cNvSpPr>
          <p:nvPr>
            <p:ph type="title"/>
          </p:nvPr>
        </p:nvSpPr>
        <p:spPr>
          <a:xfrm>
            <a:off x="233363" y="53975"/>
            <a:ext cx="7735887" cy="549275"/>
          </a:xfrm>
        </p:spPr>
        <p:txBody>
          <a:bodyPr/>
          <a:lstStyle/>
          <a:p>
            <a:r>
              <a:rPr lang="en-US"/>
              <a:t>Click to edit Master title style</a:t>
            </a:r>
            <a:endParaRPr lang="en-GB"/>
          </a:p>
        </p:txBody>
      </p:sp>
      <p:sp>
        <p:nvSpPr>
          <p:cNvPr id="13" name="Text Box 14">
            <a:extLst>
              <a:ext uri="{FF2B5EF4-FFF2-40B4-BE49-F238E27FC236}">
                <a16:creationId xmlns:a16="http://schemas.microsoft.com/office/drawing/2014/main" id="{F43ADC5B-499B-40DB-858C-27BBFD388620}"/>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5</a:t>
            </a:r>
          </a:p>
        </p:txBody>
      </p:sp>
    </p:spTree>
    <p:custDataLst>
      <p:tags r:id="rId1"/>
    </p:custDataLst>
    <p:extLst>
      <p:ext uri="{BB962C8B-B14F-4D97-AF65-F5344CB8AC3E}">
        <p14:creationId xmlns:p14="http://schemas.microsoft.com/office/powerpoint/2010/main" val="2928919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9902097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5882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8169118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264717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7132600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53975"/>
            <a:ext cx="2112962" cy="607218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33363" y="53975"/>
            <a:ext cx="6188075" cy="60721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40099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33363" y="53975"/>
            <a:ext cx="8453437" cy="60721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12453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1674627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ustDataLst>
      <p:tags r:id="rId1"/>
    </p:custDataLst>
    <p:extLst>
      <p:ext uri="{BB962C8B-B14F-4D97-AF65-F5344CB8AC3E}">
        <p14:creationId xmlns:p14="http://schemas.microsoft.com/office/powerpoint/2010/main" val="2490543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ustDataLst>
      <p:tags r:id="rId1"/>
    </p:custDataLst>
    <p:extLst>
      <p:ext uri="{BB962C8B-B14F-4D97-AF65-F5344CB8AC3E}">
        <p14:creationId xmlns:p14="http://schemas.microsoft.com/office/powerpoint/2010/main" val="2347904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87009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ustDataLst>
      <p:tags r:id="rId1"/>
    </p:custDataLst>
    <p:extLst>
      <p:ext uri="{BB962C8B-B14F-4D97-AF65-F5344CB8AC3E}">
        <p14:creationId xmlns:p14="http://schemas.microsoft.com/office/powerpoint/2010/main" val="236196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55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68943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ags" Target="../tags/tag1.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image" Target="../media/image4.png"/><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3"/>
          <p:cNvPicPr>
            <a:picLocks noChangeAspect="1" noChangeArrowheads="1"/>
          </p:cNvPicPr>
          <p:nvPr/>
        </p:nvPicPr>
        <p:blipFill>
          <a:blip r:embed="rId17">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1027"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1028"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69678" name="Text Box 14">
            <a:extLst>
              <a:ext uri="{FF2B5EF4-FFF2-40B4-BE49-F238E27FC236}">
                <a16:creationId xmlns:a16="http://schemas.microsoft.com/office/drawing/2014/main" id="{77275881-F467-4DD5-98E8-487738658B0E}"/>
              </a:ext>
            </a:extLst>
          </p:cNvPr>
          <p:cNvSpPr txBox="1">
            <a:spLocks noChangeArrowheads="1"/>
          </p:cNvSpPr>
          <p:nvPr/>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5</a:t>
            </a:r>
          </a:p>
        </p:txBody>
      </p:sp>
      <p:pic>
        <p:nvPicPr>
          <p:cNvPr id="1030" name="Picture 16">
            <a:hlinkClick r:id="" action="ppaction://hlinkshowjump?jump=previousslide"/>
          </p:cNvPr>
          <p:cNvPicPr>
            <a:picLocks noChangeAspect="1" noChangeArrowheads="1"/>
          </p:cNvPicPr>
          <p:nvPr/>
        </p:nvPicPr>
        <p:blipFill>
          <a:blip r:embed="rId18">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1031" name="Picture 23">
            <a:hlinkClick r:id="" action="ppaction://hlinkshowjump?jump=nextslide"/>
          </p:cNvPr>
          <p:cNvPicPr>
            <a:picLocks noChangeAspect="1" noChangeArrowheads="1"/>
          </p:cNvPicPr>
          <p:nvPr/>
        </p:nvPicPr>
        <p:blipFill>
          <a:blip r:embed="rId19">
            <a:extLst>
              <a:ext uri="{28A0092B-C50C-407E-A947-70E740481C1C}">
                <a14:useLocalDpi xmlns:a14="http://schemas.microsoft.com/office/drawing/2010/main" val="0"/>
              </a:ext>
            </a:extLst>
          </a:blip>
          <a:stretch>
            <a:fillRect/>
          </a:stretch>
        </p:blipFill>
        <p:spPr bwMode="auto">
          <a:xfrm>
            <a:off x="8447088" y="6177471"/>
            <a:ext cx="630237" cy="554608"/>
          </a:xfrm>
          <a:prstGeom prst="rect">
            <a:avLst/>
          </a:prstGeom>
          <a:noFill/>
          <a:ln w="9525">
            <a:noFill/>
            <a:miter lim="800000"/>
            <a:headEnd/>
            <a:tailEnd/>
          </a:ln>
        </p:spPr>
      </p:pic>
      <p:pic>
        <p:nvPicPr>
          <p:cNvPr id="8" name="Picture 7">
            <a:extLst>
              <a:ext uri="{FF2B5EF4-FFF2-40B4-BE49-F238E27FC236}">
                <a16:creationId xmlns:a16="http://schemas.microsoft.com/office/drawing/2014/main" id="{EFE9E11B-3A97-4928-B183-7782102F5479}"/>
              </a:ext>
            </a:extLst>
          </p:cNvPr>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Tree>
    <p:custDataLst>
      <p:tags r:id="rId16"/>
    </p:custDataLst>
    <p:extLst>
      <p:ext uri="{BB962C8B-B14F-4D97-AF65-F5344CB8AC3E}">
        <p14:creationId xmlns:p14="http://schemas.microsoft.com/office/powerpoint/2010/main" val="1343936792"/>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10BC45"/>
          </a:solidFill>
          <a:latin typeface="Arial" charset="0"/>
        </a:defRPr>
      </a:lvl6pPr>
      <a:lvl7pPr marL="914400" algn="l" rtl="0" fontAlgn="base">
        <a:spcBef>
          <a:spcPct val="0"/>
        </a:spcBef>
        <a:spcAft>
          <a:spcPct val="0"/>
        </a:spcAft>
        <a:defRPr sz="2800" b="1">
          <a:solidFill>
            <a:srgbClr val="10BC45"/>
          </a:solidFill>
          <a:latin typeface="Arial" charset="0"/>
        </a:defRPr>
      </a:lvl7pPr>
      <a:lvl8pPr marL="1371600" algn="l" rtl="0" fontAlgn="base">
        <a:spcBef>
          <a:spcPct val="0"/>
        </a:spcBef>
        <a:spcAft>
          <a:spcPct val="0"/>
        </a:spcAft>
        <a:defRPr sz="2800" b="1">
          <a:solidFill>
            <a:srgbClr val="10BC45"/>
          </a:solidFill>
          <a:latin typeface="Arial" charset="0"/>
        </a:defRPr>
      </a:lvl8pPr>
      <a:lvl9pPr marL="1828800" algn="l" rtl="0" fontAlgn="base">
        <a:spcBef>
          <a:spcPct val="0"/>
        </a:spcBef>
        <a:spcAft>
          <a:spcPct val="0"/>
        </a:spcAft>
        <a:defRPr sz="2800" b="1">
          <a:solidFill>
            <a:srgbClr val="10BC45"/>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13">
            <a:extLst>
              <a:ext uri="{FF2B5EF4-FFF2-40B4-BE49-F238E27FC236}">
                <a16:creationId xmlns:a16="http://schemas.microsoft.com/office/drawing/2014/main" id="{02B6023A-B143-4E07-96F9-6AA6CF89D2C9}"/>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39766" cy="6854824"/>
          </a:xfrm>
          <a:prstGeom prst="rect">
            <a:avLst/>
          </a:prstGeom>
          <a:noFill/>
          <a:ln w="9525">
            <a:noFill/>
            <a:miter lim="800000"/>
            <a:headEnd/>
            <a:tailEnd/>
          </a:ln>
        </p:spPr>
      </p:pic>
      <p:sp>
        <p:nvSpPr>
          <p:cNvPr id="2051" name="Text Box 6"/>
          <p:cNvSpPr txBox="1">
            <a:spLocks noChangeArrowheads="1"/>
          </p:cNvSpPr>
          <p:nvPr/>
        </p:nvSpPr>
        <p:spPr bwMode="auto">
          <a:xfrm>
            <a:off x="828675" y="44450"/>
            <a:ext cx="6048375" cy="519113"/>
          </a:xfrm>
          <a:prstGeom prst="rect">
            <a:avLst/>
          </a:prstGeom>
          <a:noFill/>
          <a:ln w="9525">
            <a:noFill/>
            <a:miter lim="800000"/>
            <a:headEnd/>
            <a:tailEnd/>
          </a:ln>
        </p:spPr>
        <p:txBody>
          <a:bodyPr>
            <a:spAutoFit/>
          </a:bodyPr>
          <a:lstStyle/>
          <a:p>
            <a:pPr>
              <a:spcBef>
                <a:spcPct val="50000"/>
              </a:spcBef>
            </a:pPr>
            <a:endParaRPr lang="en-GB" sz="2800" b="1">
              <a:solidFill>
                <a:srgbClr val="5B0091"/>
              </a:solidFill>
              <a:cs typeface="Arial" charset="0"/>
            </a:endParaRPr>
          </a:p>
        </p:txBody>
      </p:sp>
      <p:sp>
        <p:nvSpPr>
          <p:cNvPr id="2052" name="Rectangle 8"/>
          <p:cNvSpPr>
            <a:spLocks noGrp="1" noChangeArrowheads="1"/>
          </p:cNvSpPr>
          <p:nvPr>
            <p:ph type="title"/>
          </p:nvPr>
        </p:nvSpPr>
        <p:spPr bwMode="auto">
          <a:xfrm>
            <a:off x="233363" y="53975"/>
            <a:ext cx="7735887" cy="5492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pic>
        <p:nvPicPr>
          <p:cNvPr id="2054" name="Picture 16">
            <a:hlinkClick r:id="" action="ppaction://hlinkshowjump?jump=previousslide"/>
          </p:cNvPr>
          <p:cNvPicPr>
            <a:picLocks noChangeAspect="1" noChangeArrowheads="1"/>
          </p:cNvPicPr>
          <p:nvPr/>
        </p:nvPicPr>
        <p:blipFill>
          <a:blip r:embed="rId16">
            <a:extLst>
              <a:ext uri="{28A0092B-C50C-407E-A947-70E740481C1C}">
                <a14:useLocalDpi xmlns:a14="http://schemas.microsoft.com/office/drawing/2010/main" val="0"/>
              </a:ext>
            </a:extLst>
          </a:blip>
          <a:stretch>
            <a:fillRect/>
          </a:stretch>
        </p:blipFill>
        <p:spPr bwMode="auto">
          <a:xfrm>
            <a:off x="107950" y="6177471"/>
            <a:ext cx="630238" cy="554609"/>
          </a:xfrm>
          <a:prstGeom prst="rect">
            <a:avLst/>
          </a:prstGeom>
          <a:noFill/>
          <a:ln w="9525">
            <a:noFill/>
            <a:miter lim="800000"/>
            <a:headEnd/>
            <a:tailEnd/>
          </a:ln>
        </p:spPr>
      </p:pic>
      <p:pic>
        <p:nvPicPr>
          <p:cNvPr id="7" name="Picture 6">
            <a:extLst>
              <a:ext uri="{FF2B5EF4-FFF2-40B4-BE49-F238E27FC236}">
                <a16:creationId xmlns:a16="http://schemas.microsoft.com/office/drawing/2014/main" id="{B8E84297-AF36-4EF2-8699-8C45EA657B27}"/>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148250" y="6633730"/>
            <a:ext cx="1339208" cy="221095"/>
          </a:xfrm>
          <a:prstGeom prst="rect">
            <a:avLst/>
          </a:prstGeom>
        </p:spPr>
      </p:pic>
      <p:sp>
        <p:nvSpPr>
          <p:cNvPr id="8" name="Text Box 14">
            <a:extLst>
              <a:ext uri="{FF2B5EF4-FFF2-40B4-BE49-F238E27FC236}">
                <a16:creationId xmlns:a16="http://schemas.microsoft.com/office/drawing/2014/main" id="{751B7692-ED58-4E5D-972C-227A346E82E7}"/>
              </a:ext>
            </a:extLst>
          </p:cNvPr>
          <p:cNvSpPr txBox="1">
            <a:spLocks noChangeArrowheads="1"/>
          </p:cNvSpPr>
          <p:nvPr userDrawn="1"/>
        </p:nvSpPr>
        <p:spPr bwMode="auto">
          <a:xfrm>
            <a:off x="716139" y="6654800"/>
            <a:ext cx="655638" cy="246063"/>
          </a:xfrm>
          <a:prstGeom prst="rect">
            <a:avLst/>
          </a:prstGeom>
          <a:noFill/>
          <a:ln w="9525">
            <a:noFill/>
            <a:miter lim="800000"/>
            <a:headEnd/>
            <a:tailEnd/>
          </a:ln>
          <a:effectLst/>
        </p:spPr>
        <p:txBody>
          <a:bodyPr>
            <a:spAutoFit/>
          </a:bodyPr>
          <a:lstStyle/>
          <a:p>
            <a:pPr algn="ctr" eaLnBrk="1" hangingPunct="1">
              <a:spcBef>
                <a:spcPct val="50000"/>
              </a:spcBef>
            </a:pPr>
            <a:fld id="{40145087-C187-491B-93DB-48B963F291DF}" type="slidenum">
              <a:rPr lang="en-GB" altLang="en-US" sz="1000">
                <a:solidFill>
                  <a:srgbClr val="5B0091"/>
                </a:solidFill>
                <a:cs typeface="Arial" charset="0"/>
              </a:rPr>
              <a:pPr algn="ctr" eaLnBrk="1" hangingPunct="1">
                <a:spcBef>
                  <a:spcPct val="50000"/>
                </a:spcBef>
              </a:pPr>
              <a:t>‹#›</a:t>
            </a:fld>
            <a:r>
              <a:rPr lang="en-GB" altLang="en-US" sz="1000" dirty="0">
                <a:solidFill>
                  <a:srgbClr val="5B0091"/>
                </a:solidFill>
                <a:cs typeface="Arial" charset="0"/>
              </a:rPr>
              <a:t> of 5</a:t>
            </a:r>
          </a:p>
        </p:txBody>
      </p:sp>
    </p:spTree>
    <p:custDataLst>
      <p:tags r:id="rId14"/>
    </p:custDataLst>
    <p:extLst>
      <p:ext uri="{BB962C8B-B14F-4D97-AF65-F5344CB8AC3E}">
        <p14:creationId xmlns:p14="http://schemas.microsoft.com/office/powerpoint/2010/main" val="361735255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Lst>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fontAlgn="base">
        <a:spcBef>
          <a:spcPct val="0"/>
        </a:spcBef>
        <a:spcAft>
          <a:spcPct val="0"/>
        </a:spcAft>
        <a:defRPr sz="2800" b="1">
          <a:solidFill>
            <a:srgbClr val="FF6600"/>
          </a:solidFill>
          <a:latin typeface="Arial" charset="0"/>
        </a:defRPr>
      </a:lvl6pPr>
      <a:lvl7pPr marL="914400" algn="l" rtl="0" fontAlgn="base">
        <a:spcBef>
          <a:spcPct val="0"/>
        </a:spcBef>
        <a:spcAft>
          <a:spcPct val="0"/>
        </a:spcAft>
        <a:defRPr sz="2800" b="1">
          <a:solidFill>
            <a:srgbClr val="FF6600"/>
          </a:solidFill>
          <a:latin typeface="Arial" charset="0"/>
        </a:defRPr>
      </a:lvl7pPr>
      <a:lvl8pPr marL="1371600" algn="l" rtl="0" fontAlgn="base">
        <a:spcBef>
          <a:spcPct val="0"/>
        </a:spcBef>
        <a:spcAft>
          <a:spcPct val="0"/>
        </a:spcAft>
        <a:defRPr sz="2800" b="1">
          <a:solidFill>
            <a:srgbClr val="FF6600"/>
          </a:solidFill>
          <a:latin typeface="Arial" charset="0"/>
        </a:defRPr>
      </a:lvl8pPr>
      <a:lvl9pPr marL="1828800" algn="l" rtl="0" fontAlgn="base">
        <a:spcBef>
          <a:spcPct val="0"/>
        </a:spcBef>
        <a:spcAft>
          <a:spcPct val="0"/>
        </a:spcAft>
        <a:defRPr sz="2800" b="1">
          <a:solidFill>
            <a:srgbClr val="FF6600"/>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8.wmf"/><Relationship Id="rId4" Type="http://schemas.openxmlformats.org/officeDocument/2006/relationships/notesSlide" Target="../notesSlides/notesSlide3.xml"/><Relationship Id="rId9" Type="http://schemas.openxmlformats.org/officeDocument/2006/relationships/image" Target="../media/image12.jp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6.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20.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054B1-B55C-45D2-9325-E7B7359BDB9D}"/>
              </a:ext>
            </a:extLst>
          </p:cNvPr>
          <p:cNvSpPr>
            <a:spLocks noGrp="1"/>
          </p:cNvSpPr>
          <p:nvPr>
            <p:ph type="title"/>
          </p:nvPr>
        </p:nvSpPr>
        <p:spPr/>
        <p:txBody>
          <a:bodyPr/>
          <a:lstStyle/>
          <a:p>
            <a:r>
              <a:rPr lang="en-GB" dirty="0"/>
              <a:t>Polarization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A4ABE34-7415-49D3-BEDF-B4936BDCAE32}"/>
              </a:ext>
            </a:extLst>
          </p:cNvPr>
          <p:cNvSpPr>
            <a:spLocks noGrp="1"/>
          </p:cNvSpPr>
          <p:nvPr>
            <p:ph idx="1"/>
          </p:nvPr>
        </p:nvSpPr>
        <p:spPr/>
        <p:txBody>
          <a:bodyPr>
            <a:noAutofit/>
          </a:bodyPr>
          <a:lstStyle/>
          <a:p>
            <a:pPr>
              <a:buSzPct val="100000"/>
            </a:pPr>
            <a:r>
              <a:rPr lang="en-GB" sz="1600" dirty="0"/>
              <a:t>Using Mathematics and Computational Thinking</a:t>
            </a:r>
          </a:p>
          <a:p>
            <a:pPr>
              <a:buSzPct val="100000"/>
            </a:pPr>
            <a:r>
              <a:rPr lang="en-GB" sz="1600" dirty="0"/>
              <a:t>Constructing Explanations and Designing Solutions</a:t>
            </a:r>
          </a:p>
        </p:txBody>
      </p:sp>
      <p:sp>
        <p:nvSpPr>
          <p:cNvPr id="5" name="Content Placeholder 4">
            <a:extLst>
              <a:ext uri="{FF2B5EF4-FFF2-40B4-BE49-F238E27FC236}">
                <a16:creationId xmlns:a16="http://schemas.microsoft.com/office/drawing/2014/main" id="{097178BF-770B-4F13-AFC6-5D12BD5713F6}"/>
              </a:ext>
            </a:extLst>
          </p:cNvPr>
          <p:cNvSpPr>
            <a:spLocks noGrp="1"/>
          </p:cNvSpPr>
          <p:nvPr>
            <p:ph idx="10"/>
          </p:nvPr>
        </p:nvSpPr>
        <p:spPr/>
        <p:txBody>
          <a:bodyPr>
            <a:normAutofit/>
          </a:bodyPr>
          <a:lstStyle/>
          <a:p>
            <a:r>
              <a:rPr lang="en-GB" sz="1600" dirty="0"/>
              <a:t>2. Cause and Effect</a:t>
            </a:r>
          </a:p>
        </p:txBody>
      </p:sp>
      <p:sp>
        <p:nvSpPr>
          <p:cNvPr id="7" name="Title 6">
            <a:extLst>
              <a:ext uri="{FF2B5EF4-FFF2-40B4-BE49-F238E27FC236}">
                <a16:creationId xmlns:a16="http://schemas.microsoft.com/office/drawing/2014/main" id="{0A3BB19F-D25B-4762-BF2E-7C46604C9743}"/>
              </a:ext>
            </a:extLst>
          </p:cNvPr>
          <p:cNvSpPr>
            <a:spLocks noGrp="1"/>
          </p:cNvSpPr>
          <p:nvPr>
            <p:ph type="title"/>
          </p:nvPr>
        </p:nvSpPr>
        <p:spPr/>
        <p:txBody>
          <a:bodyPr/>
          <a:lstStyle/>
          <a:p>
            <a:r>
              <a:rPr lang="en-GB" dirty="0"/>
              <a:t>Information</a:t>
            </a:r>
            <a:endParaRPr lang="en-US" dirty="0"/>
          </a:p>
        </p:txBody>
      </p:sp>
    </p:spTree>
    <p:custDataLst>
      <p:tags r:id="rId1"/>
    </p:custDataLst>
    <p:extLst>
      <p:ext uri="{BB962C8B-B14F-4D97-AF65-F5344CB8AC3E}">
        <p14:creationId xmlns:p14="http://schemas.microsoft.com/office/powerpoint/2010/main" val="141531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D0B4016D-0DC0-4F5A-A37B-0BC18B681496}"/>
              </a:ext>
            </a:extLst>
          </p:cNvPr>
          <p:cNvSpPr>
            <a:spLocks noGrp="1" noChangeArrowheads="1"/>
          </p:cNvSpPr>
          <p:nvPr>
            <p:ph type="title"/>
          </p:nvPr>
        </p:nvSpPr>
        <p:spPr/>
        <p:txBody>
          <a:bodyPr/>
          <a:lstStyle/>
          <a:p>
            <a:pPr eaLnBrk="1" hangingPunct="1"/>
            <a:r>
              <a:rPr lang="en-US" altLang="en-US" dirty="0"/>
              <a:t>Polarization</a:t>
            </a:r>
          </a:p>
        </p:txBody>
      </p:sp>
      <p:pic>
        <p:nvPicPr>
          <p:cNvPr id="8" name="Picture 6" descr="flash_icon">
            <a:extLst>
              <a:ext uri="{FF2B5EF4-FFF2-40B4-BE49-F238E27FC236}">
                <a16:creationId xmlns:a16="http://schemas.microsoft.com/office/drawing/2014/main" id="{0951ED11-8389-4BB3-BCE3-54406E9A2400}"/>
              </a:ext>
            </a:extLst>
          </p:cNvPr>
          <p:cNvPicPr>
            <a:picLocks noChangeAspect="1" noChangeArrowheads="1"/>
          </p:cNvPicPr>
          <p:nvPr/>
        </p:nvPicPr>
        <p:blipFill>
          <a:blip r:embed="rId5" cstate="print"/>
          <a:srcRect/>
          <a:stretch>
            <a:fillRect/>
          </a:stretch>
        </p:blipFill>
        <p:spPr bwMode="auto">
          <a:xfrm>
            <a:off x="8634413" y="115888"/>
            <a:ext cx="385762" cy="431800"/>
          </a:xfrm>
          <a:prstGeom prst="rect">
            <a:avLst/>
          </a:prstGeom>
          <a:noFill/>
          <a:ln w="9525">
            <a:noFill/>
            <a:miter lim="800000"/>
            <a:headEnd/>
            <a:tailEnd/>
          </a:ln>
        </p:spPr>
      </p:pic>
      <p:pic>
        <p:nvPicPr>
          <p:cNvPr id="9" name="Picture 7" descr="notes_icon">
            <a:extLst>
              <a:ext uri="{FF2B5EF4-FFF2-40B4-BE49-F238E27FC236}">
                <a16:creationId xmlns:a16="http://schemas.microsoft.com/office/drawing/2014/main" id="{5FE7B44C-2417-49E1-A4BF-B5022065CC12}"/>
              </a:ext>
            </a:extLst>
          </p:cNvPr>
          <p:cNvPicPr>
            <a:picLocks noChangeAspect="1" noChangeArrowheads="1"/>
          </p:cNvPicPr>
          <p:nvPr/>
        </p:nvPicPr>
        <p:blipFill>
          <a:blip r:embed="rId6" cstate="print"/>
          <a:srcRect/>
          <a:stretch>
            <a:fillRect/>
          </a:stretch>
        </p:blipFill>
        <p:spPr bwMode="auto">
          <a:xfrm>
            <a:off x="8123238" y="150813"/>
            <a:ext cx="442912" cy="387350"/>
          </a:xfrm>
          <a:prstGeom prst="rect">
            <a:avLst/>
          </a:prstGeom>
          <a:noFill/>
          <a:ln w="9525">
            <a:noFill/>
            <a:miter lim="800000"/>
            <a:headEnd/>
            <a:tailEnd/>
          </a:ln>
        </p:spPr>
      </p:pic>
      <p:pic>
        <p:nvPicPr>
          <p:cNvPr id="10" name="Picture 9">
            <a:extLst>
              <a:ext uri="{FF2B5EF4-FFF2-40B4-BE49-F238E27FC236}">
                <a16:creationId xmlns:a16="http://schemas.microsoft.com/office/drawing/2014/main" id="{2F075948-D8A9-40C5-87EB-251CD241412D}"/>
              </a:ext>
            </a:extLst>
          </p:cNvPr>
          <p:cNvPicPr>
            <a:picLocks noChangeAspect="1" noChangeArrowheads="1"/>
          </p:cNvPicPr>
          <p:nvPr/>
        </p:nvPicPr>
        <p:blipFill>
          <a:blip r:embed="rId7">
            <a:extLst>
              <a:ext uri="{28A0092B-C50C-407E-A947-70E740481C1C}">
                <a14:useLocalDpi xmlns:a14="http://schemas.microsoft.com/office/drawing/2010/main" val="0"/>
              </a:ext>
            </a:extLst>
          </a:blip>
          <a:stretch>
            <a:fillRect/>
          </a:stretch>
        </p:blipFill>
        <p:spPr bwMode="auto">
          <a:xfrm>
            <a:off x="8448675" y="6179757"/>
            <a:ext cx="628650" cy="553212"/>
          </a:xfrm>
          <a:prstGeom prst="rect">
            <a:avLst/>
          </a:prstGeom>
          <a:noFill/>
          <a:ln w="9525">
            <a:noFill/>
            <a:miter lim="800000"/>
            <a:headEnd/>
            <a:tailEnd/>
          </a:ln>
        </p:spPr>
      </p:pic>
      <p:pic>
        <p:nvPicPr>
          <p:cNvPr id="11" name="Picture 9">
            <a:extLst>
              <a:ext uri="{FF2B5EF4-FFF2-40B4-BE49-F238E27FC236}">
                <a16:creationId xmlns:a16="http://schemas.microsoft.com/office/drawing/2014/main" id="{E3428BB5-F91C-4E9B-90BA-7CF2E97DC04E}"/>
              </a:ext>
            </a:extLst>
          </p:cNvPr>
          <p:cNvPicPr>
            <a:picLocks noChangeAspect="1" noChangeArrowheads="1"/>
          </p:cNvPicPr>
          <p:nvPr/>
        </p:nvPicPr>
        <p:blipFill>
          <a:blip r:embed="rId8">
            <a:extLst>
              <a:ext uri="{28A0092B-C50C-407E-A947-70E740481C1C}">
                <a14:useLocalDpi xmlns:a14="http://schemas.microsoft.com/office/drawing/2010/main" val="0"/>
              </a:ext>
            </a:extLst>
          </a:blip>
          <a:stretch>
            <a:fillRect/>
          </a:stretch>
        </p:blipFill>
        <p:spPr bwMode="auto">
          <a:xfrm>
            <a:off x="7655575" y="86520"/>
            <a:ext cx="442911" cy="516730"/>
          </a:xfrm>
          <a:prstGeom prst="rect">
            <a:avLst/>
          </a:prstGeom>
          <a:noFill/>
          <a:ln w="9525">
            <a:noFill/>
            <a:miter lim="800000"/>
            <a:headEnd/>
            <a:tailEnd/>
          </a:ln>
        </p:spPr>
      </p:pic>
      <p:pic>
        <p:nvPicPr>
          <p:cNvPr id="2" name="Picture 1"/>
          <p:cNvPicPr>
            <a:picLocks/>
          </p:cNvPicPr>
          <p:nvPr/>
        </p:nvPicPr>
        <p:blipFill>
          <a:blip r:embed="rId9">
            <a:extLst>
              <a:ext uri="{28A0092B-C50C-407E-A947-70E740481C1C}">
                <a14:useLocalDpi xmlns:a14="http://schemas.microsoft.com/office/drawing/2010/main" val="0"/>
              </a:ext>
            </a:extLst>
          </a:blip>
          <a:stretch>
            <a:fillRect/>
          </a:stretch>
        </p:blipFill>
        <p:spPr>
          <a:xfrm>
            <a:off x="212725" y="800100"/>
            <a:ext cx="8699500" cy="5308600"/>
          </a:xfrm>
          <a:prstGeom prst="rect">
            <a:avLst/>
          </a:prstGeom>
        </p:spPr>
      </p:pic>
    </p:spTree>
    <p:controls>
      <mc:AlternateContent xmlns:mc="http://schemas.openxmlformats.org/markup-compatibility/2006">
        <mc:Choice xmlns:v="urn:schemas-microsoft-com:vml" Requires="v">
          <p:control spid="1054" name="ShockwaveFlash1" r:id="rId2" imgW="8699400" imgH="5308560"/>
        </mc:Choice>
        <mc:Fallback>
          <p:control name="ShockwaveFlash1" r:id="rId2" imgW="8699400" imgH="5308560">
            <p:pic>
              <p:nvPicPr>
                <p:cNvPr id="4" name="ShockwaveFlash1">
                  <a:extLst>
                    <a:ext uri="{FF2B5EF4-FFF2-40B4-BE49-F238E27FC236}">
                      <a16:creationId xmlns:a16="http://schemas.microsoft.com/office/drawing/2014/main" id="{C5F11BFD-A263-461A-BD2C-22A35C948ED4}"/>
                    </a:ext>
                  </a:extLst>
                </p:cNvPr>
                <p:cNvPicPr>
                  <a:picLocks/>
                </p:cNvPicPr>
                <p:nvPr/>
              </p:nvPicPr>
              <p:blipFill>
                <a:blip r:embed="rId10"/>
                <a:stretch>
                  <a:fillRect/>
                </a:stretch>
              </p:blipFill>
              <p:spPr>
                <a:xfrm>
                  <a:off x="212725" y="800100"/>
                  <a:ext cx="8699500" cy="5308600"/>
                </a:xfrm>
                <a:prstGeom prst="rect">
                  <a:avLst/>
                </a:prstGeom>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C6FCCAE-80EF-4BEB-9109-90F0E39EEC7D}"/>
              </a:ext>
            </a:extLst>
          </p:cNvPr>
          <p:cNvSpPr>
            <a:spLocks noGrp="1" noChangeArrowheads="1"/>
          </p:cNvSpPr>
          <p:nvPr>
            <p:ph type="title"/>
          </p:nvPr>
        </p:nvSpPr>
        <p:spPr/>
        <p:txBody>
          <a:bodyPr/>
          <a:lstStyle/>
          <a:p>
            <a:pPr eaLnBrk="1" hangingPunct="1"/>
            <a:r>
              <a:rPr lang="en-GB" altLang="en-US"/>
              <a:t>Malus’s law</a:t>
            </a:r>
          </a:p>
        </p:txBody>
      </p:sp>
      <p:sp>
        <p:nvSpPr>
          <p:cNvPr id="5123" name="Text Box 4">
            <a:extLst>
              <a:ext uri="{FF2B5EF4-FFF2-40B4-BE49-F238E27FC236}">
                <a16:creationId xmlns:a16="http://schemas.microsoft.com/office/drawing/2014/main" id="{4A3C4128-F2C2-4BED-AB93-D11EB354384F}"/>
              </a:ext>
            </a:extLst>
          </p:cNvPr>
          <p:cNvSpPr txBox="1">
            <a:spLocks noChangeArrowheads="1"/>
          </p:cNvSpPr>
          <p:nvPr/>
        </p:nvSpPr>
        <p:spPr bwMode="auto">
          <a:xfrm>
            <a:off x="358775" y="784225"/>
            <a:ext cx="85709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10BC45"/>
              </a:buClr>
              <a:buSzPct val="75000"/>
              <a:buFont typeface="Wingdings" panose="05000000000000000000" pitchFamily="2" charset="2"/>
              <a:buNone/>
            </a:pPr>
            <a:r>
              <a:rPr lang="en-US" altLang="en-US" dirty="0"/>
              <a:t>If a beam of plane-polarized light is shone through a polarizer, its subsequent intensity, I, is calculated as follows:</a:t>
            </a:r>
          </a:p>
        </p:txBody>
      </p:sp>
      <p:grpSp>
        <p:nvGrpSpPr>
          <p:cNvPr id="2" name="Group 20">
            <a:extLst>
              <a:ext uri="{FF2B5EF4-FFF2-40B4-BE49-F238E27FC236}">
                <a16:creationId xmlns:a16="http://schemas.microsoft.com/office/drawing/2014/main" id="{057F5117-317B-4C90-ACAC-473D934133D6}"/>
              </a:ext>
            </a:extLst>
          </p:cNvPr>
          <p:cNvGrpSpPr>
            <a:grpSpLocks/>
          </p:cNvGrpSpPr>
          <p:nvPr/>
        </p:nvGrpSpPr>
        <p:grpSpPr bwMode="auto">
          <a:xfrm>
            <a:off x="635000" y="2141538"/>
            <a:ext cx="2184400" cy="511175"/>
            <a:chOff x="2192" y="1467"/>
            <a:chExt cx="1376" cy="322"/>
          </a:xfrm>
          <a:solidFill>
            <a:srgbClr val="286DA6"/>
          </a:solidFill>
        </p:grpSpPr>
        <p:sp>
          <p:nvSpPr>
            <p:cNvPr id="5132" name="AutoShape 12">
              <a:extLst>
                <a:ext uri="{FF2B5EF4-FFF2-40B4-BE49-F238E27FC236}">
                  <a16:creationId xmlns:a16="http://schemas.microsoft.com/office/drawing/2014/main" id="{71D2FE3D-5A2C-469A-A5D4-6C8B4E696C9B}"/>
                </a:ext>
              </a:extLst>
            </p:cNvPr>
            <p:cNvSpPr>
              <a:spLocks noChangeArrowheads="1"/>
            </p:cNvSpPr>
            <p:nvPr/>
          </p:nvSpPr>
          <p:spPr bwMode="auto">
            <a:xfrm>
              <a:off x="2192" y="1467"/>
              <a:ext cx="1376" cy="322"/>
            </a:xfrm>
            <a:prstGeom prst="roundRect">
              <a:avLst>
                <a:gd name="adj" fmla="val 0"/>
              </a:avLst>
            </a:prstGeom>
            <a:grpFill/>
            <a:ln w="38100" algn="ctr">
              <a:noFill/>
              <a:round/>
              <a:headEnd/>
              <a:tailEnd/>
            </a:ln>
          </p:spPr>
          <p:txBody>
            <a:bodyPr anchor="ct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endParaRPr lang="en-GB" altLang="en-US">
                <a:solidFill>
                  <a:schemeClr val="bg1"/>
                </a:solidFill>
              </a:endParaRPr>
            </a:p>
          </p:txBody>
        </p:sp>
        <p:sp>
          <p:nvSpPr>
            <p:cNvPr id="5133" name="Text Box 6">
              <a:extLst>
                <a:ext uri="{FF2B5EF4-FFF2-40B4-BE49-F238E27FC236}">
                  <a16:creationId xmlns:a16="http://schemas.microsoft.com/office/drawing/2014/main" id="{723F1268-0C0A-4F9C-A877-1E62F3EE3E83}"/>
                </a:ext>
              </a:extLst>
            </p:cNvPr>
            <p:cNvSpPr txBox="1">
              <a:spLocks noChangeArrowheads="1"/>
            </p:cNvSpPr>
            <p:nvPr/>
          </p:nvSpPr>
          <p:spPr bwMode="auto">
            <a:xfrm>
              <a:off x="2220" y="1484"/>
              <a:ext cx="1320" cy="288"/>
            </a:xfrm>
            <a:prstGeom prst="rect">
              <a:avLst/>
            </a:prstGeom>
            <a:grpFill/>
            <a:ln w="25400" algn="ctr">
              <a:noFill/>
              <a:miter lim="800000"/>
              <a:headEnd/>
              <a:tailEnd type="none" w="lg" len="lg"/>
            </a:ln>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algn="ctr" eaLnBrk="1" hangingPunct="1"/>
              <a:r>
                <a:rPr lang="en-GB" altLang="en-US" b="1" dirty="0">
                  <a:solidFill>
                    <a:schemeClr val="bg1"/>
                  </a:solidFill>
                  <a:cs typeface="Arial" panose="020B0604020202020204" pitchFamily="34" charset="0"/>
                </a:rPr>
                <a:t>I  = I</a:t>
              </a:r>
              <a:r>
                <a:rPr lang="en-GB" altLang="en-US" b="1" baseline="-25000" dirty="0">
                  <a:solidFill>
                    <a:schemeClr val="bg1"/>
                  </a:solidFill>
                  <a:cs typeface="Arial" panose="020B0604020202020204" pitchFamily="34" charset="0"/>
                </a:rPr>
                <a:t>0</a:t>
              </a:r>
              <a:r>
                <a:rPr lang="en-GB" altLang="en-US" b="1" dirty="0">
                  <a:solidFill>
                    <a:schemeClr val="bg1"/>
                  </a:solidFill>
                  <a:cs typeface="Arial" panose="020B0604020202020204" pitchFamily="34" charset="0"/>
                </a:rPr>
                <a:t>cos</a:t>
              </a:r>
              <a:r>
                <a:rPr lang="en-GB" altLang="en-US" b="1" baseline="30000" dirty="0">
                  <a:solidFill>
                    <a:schemeClr val="bg1"/>
                  </a:solidFill>
                  <a:cs typeface="Arial" panose="020B0604020202020204" pitchFamily="34" charset="0"/>
                </a:rPr>
                <a:t>2</a:t>
              </a:r>
              <a:r>
                <a:rPr lang="el-GR" altLang="en-US" b="1" dirty="0">
                  <a:solidFill>
                    <a:schemeClr val="bg1"/>
                  </a:solidFill>
                  <a:cs typeface="Arial" panose="020B0604020202020204" pitchFamily="34" charset="0"/>
                </a:rPr>
                <a:t>θ</a:t>
              </a:r>
            </a:p>
          </p:txBody>
        </p:sp>
      </p:grpSp>
      <p:sp>
        <p:nvSpPr>
          <p:cNvPr id="1154055" name="Text Box 7">
            <a:extLst>
              <a:ext uri="{FF2B5EF4-FFF2-40B4-BE49-F238E27FC236}">
                <a16:creationId xmlns:a16="http://schemas.microsoft.com/office/drawing/2014/main" id="{1008DFFE-03B9-4147-A85E-D9203DA793B9}"/>
              </a:ext>
            </a:extLst>
          </p:cNvPr>
          <p:cNvSpPr txBox="1">
            <a:spLocks noChangeArrowheads="1"/>
          </p:cNvSpPr>
          <p:nvPr/>
        </p:nvSpPr>
        <p:spPr bwMode="auto">
          <a:xfrm>
            <a:off x="358775" y="3187700"/>
            <a:ext cx="1100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type="none" w="lg" len="lg"/>
              </a14:hiddenLine>
            </a:ext>
          </a:extLst>
        </p:spPr>
        <p:txBody>
          <a:bodyPr wrap="none">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r>
              <a:rPr lang="en-GB" altLang="en-US" dirty="0"/>
              <a:t>where:</a:t>
            </a:r>
          </a:p>
        </p:txBody>
      </p:sp>
      <p:sp>
        <p:nvSpPr>
          <p:cNvPr id="1154056" name="Text Box 8">
            <a:extLst>
              <a:ext uri="{FF2B5EF4-FFF2-40B4-BE49-F238E27FC236}">
                <a16:creationId xmlns:a16="http://schemas.microsoft.com/office/drawing/2014/main" id="{E7A3232C-3D75-4881-B8F9-5F0AC09B437C}"/>
              </a:ext>
            </a:extLst>
          </p:cNvPr>
          <p:cNvSpPr txBox="1">
            <a:spLocks noChangeArrowheads="1"/>
          </p:cNvSpPr>
          <p:nvPr/>
        </p:nvSpPr>
        <p:spPr bwMode="auto">
          <a:xfrm>
            <a:off x="358775" y="3754438"/>
            <a:ext cx="878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type="none" w="lg" len="lg"/>
              </a14:hiddenLine>
            </a:ext>
          </a:extLst>
        </p:spPr>
        <p:txBody>
          <a:bodyPr>
            <a:spAutoFit/>
          </a:bodyPr>
          <a:lstStyle>
            <a:lvl1pPr marL="355600" indent="-355600"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286DA6"/>
              </a:buClr>
              <a:buSzPct val="100000"/>
              <a:buFont typeface="Wingdings" panose="05000000000000000000" pitchFamily="2" charset="2"/>
              <a:buChar char=""/>
            </a:pPr>
            <a:r>
              <a:rPr lang="en-GB" altLang="en-US" dirty="0">
                <a:cs typeface="Arial" panose="020B0604020202020204" pitchFamily="34" charset="0"/>
              </a:rPr>
              <a:t>I</a:t>
            </a:r>
            <a:r>
              <a:rPr lang="en-GB" altLang="en-US" baseline="-25000" dirty="0">
                <a:cs typeface="Arial" panose="020B0604020202020204" pitchFamily="34" charset="0"/>
              </a:rPr>
              <a:t>0</a:t>
            </a:r>
            <a:r>
              <a:rPr lang="en-GB" altLang="en-US" dirty="0">
                <a:cs typeface="Arial" panose="020B0604020202020204" pitchFamily="34" charset="0"/>
              </a:rPr>
              <a:t> </a:t>
            </a:r>
            <a:r>
              <a:rPr lang="en-GB" altLang="en-US" dirty="0"/>
              <a:t>= initial intensity of light</a:t>
            </a:r>
          </a:p>
        </p:txBody>
      </p:sp>
      <p:sp>
        <p:nvSpPr>
          <p:cNvPr id="1154057" name="Text Box 9">
            <a:extLst>
              <a:ext uri="{FF2B5EF4-FFF2-40B4-BE49-F238E27FC236}">
                <a16:creationId xmlns:a16="http://schemas.microsoft.com/office/drawing/2014/main" id="{794FC88B-7E63-4894-9077-BAD18AAFFEA2}"/>
              </a:ext>
            </a:extLst>
          </p:cNvPr>
          <p:cNvSpPr txBox="1">
            <a:spLocks noChangeArrowheads="1"/>
          </p:cNvSpPr>
          <p:nvPr/>
        </p:nvSpPr>
        <p:spPr bwMode="auto">
          <a:xfrm>
            <a:off x="371475" y="4321175"/>
            <a:ext cx="79359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type="none" w="lg" len="lg"/>
              </a14:hiddenLine>
            </a:ext>
          </a:extLst>
        </p:spPr>
        <p:txBody>
          <a:bodyPr>
            <a:spAutoFit/>
          </a:bodyPr>
          <a:lstStyle>
            <a:lvl1pPr marL="355600" indent="-355600"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286DA6"/>
              </a:buClr>
              <a:buSzPct val="100000"/>
              <a:buFont typeface="Wingdings" panose="05000000000000000000" pitchFamily="2" charset="2"/>
              <a:buChar char="l"/>
            </a:pPr>
            <a:r>
              <a:rPr lang="el-GR" altLang="en-US" dirty="0">
                <a:cs typeface="Arial" panose="020B0604020202020204" pitchFamily="34" charset="0"/>
              </a:rPr>
              <a:t>θ</a:t>
            </a:r>
            <a:r>
              <a:rPr lang="en-GB" altLang="en-US" dirty="0">
                <a:cs typeface="Arial" panose="020B0604020202020204" pitchFamily="34" charset="0"/>
              </a:rPr>
              <a:t> </a:t>
            </a:r>
            <a:r>
              <a:rPr lang="en-GB" altLang="en-US" dirty="0"/>
              <a:t>= angle of polarizer relative to position of initial polarized light</a:t>
            </a:r>
          </a:p>
        </p:txBody>
      </p:sp>
      <p:sp>
        <p:nvSpPr>
          <p:cNvPr id="1154058" name="Text Box 10">
            <a:extLst>
              <a:ext uri="{FF2B5EF4-FFF2-40B4-BE49-F238E27FC236}">
                <a16:creationId xmlns:a16="http://schemas.microsoft.com/office/drawing/2014/main" id="{CC08DFC6-581A-400E-8E1B-DB8ADF8A9212}"/>
              </a:ext>
            </a:extLst>
          </p:cNvPr>
          <p:cNvSpPr txBox="1">
            <a:spLocks noChangeArrowheads="1"/>
          </p:cNvSpPr>
          <p:nvPr/>
        </p:nvSpPr>
        <p:spPr bwMode="auto">
          <a:xfrm>
            <a:off x="358775" y="5254625"/>
            <a:ext cx="85709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10BC45"/>
              </a:buClr>
              <a:buSzPct val="75000"/>
              <a:buFont typeface="Wingdings" panose="05000000000000000000" pitchFamily="2" charset="2"/>
              <a:buNone/>
            </a:pPr>
            <a:r>
              <a:rPr lang="en-US" altLang="en-US" dirty="0"/>
              <a:t>This is </a:t>
            </a:r>
            <a:r>
              <a:rPr lang="en-US" altLang="en-US" b="1" dirty="0">
                <a:solidFill>
                  <a:srgbClr val="286DA6"/>
                </a:solidFill>
              </a:rPr>
              <a:t>Malus’s law</a:t>
            </a:r>
            <a:r>
              <a:rPr lang="en-US" altLang="en-US" dirty="0"/>
              <a:t>, named after </a:t>
            </a:r>
            <a:r>
              <a:rPr lang="en-US" altLang="en-US" dirty="0">
                <a:cs typeface="Arial" panose="020B0604020202020204" pitchFamily="34" charset="0"/>
              </a:rPr>
              <a:t>É</a:t>
            </a:r>
            <a:r>
              <a:rPr lang="en-US" altLang="en-US" dirty="0"/>
              <a:t>tienne-Louis Malus, a French physicist, mathematician and officer.</a:t>
            </a:r>
          </a:p>
        </p:txBody>
      </p:sp>
      <p:pic>
        <p:nvPicPr>
          <p:cNvPr id="1154070" name="Picture 22" descr="polarizer">
            <a:extLst>
              <a:ext uri="{FF2B5EF4-FFF2-40B4-BE49-F238E27FC236}">
                <a16:creationId xmlns:a16="http://schemas.microsoft.com/office/drawing/2014/main" id="{9E964BE7-7F58-42BE-8E7A-D15B627D54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1313" y="1555750"/>
            <a:ext cx="3902075" cy="276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4079" name="Picture 31" descr="Polarization_thetaangle_3">
            <a:extLst>
              <a:ext uri="{FF2B5EF4-FFF2-40B4-BE49-F238E27FC236}">
                <a16:creationId xmlns:a16="http://schemas.microsoft.com/office/drawing/2014/main" id="{D6ED7860-C388-4F2C-B5CD-7A7AB680AA5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7350" y="2220913"/>
            <a:ext cx="62230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5">
            <a:extLst>
              <a:ext uri="{FF2B5EF4-FFF2-40B4-BE49-F238E27FC236}">
                <a16:creationId xmlns:a16="http://schemas.microsoft.com/office/drawing/2014/main" id="{B37C0F45-4E87-489E-8626-46BEC88759CD}"/>
              </a:ext>
            </a:extLst>
          </p:cNvPr>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8448675" y="6179757"/>
            <a:ext cx="628650" cy="553212"/>
          </a:xfrm>
          <a:prstGeom prst="rect">
            <a:avLst/>
          </a:prstGeom>
          <a:noFill/>
          <a:ln w="9525">
            <a:noFill/>
            <a:miter lim="800000"/>
            <a:headEnd/>
            <a:tailEnd/>
          </a:ln>
        </p:spPr>
      </p:pic>
      <p:pic>
        <p:nvPicPr>
          <p:cNvPr id="17" name="Picture 16">
            <a:extLst>
              <a:ext uri="{FF2B5EF4-FFF2-40B4-BE49-F238E27FC236}">
                <a16:creationId xmlns:a16="http://schemas.microsoft.com/office/drawing/2014/main" id="{50005CF3-69B6-4C2A-AB80-5217817B7CD1}"/>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8623262" y="86520"/>
            <a:ext cx="442911" cy="5167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5407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54079"/>
                                        </p:tgtEl>
                                        <p:attrNameLst>
                                          <p:attrName>style.visibility</p:attrName>
                                        </p:attrNameLst>
                                      </p:cBhvr>
                                      <p:to>
                                        <p:strVal val="visible"/>
                                      </p:to>
                                    </p:set>
                                  </p:childTnLst>
                                </p:cTn>
                              </p:par>
                            </p:childTnLst>
                          </p:cTn>
                        </p:par>
                        <p:par>
                          <p:cTn id="9" fill="hold" nodeType="afterGroup">
                            <p:stCondLst>
                              <p:cond delay="0"/>
                            </p:stCondLst>
                            <p:childTnLst>
                              <p:par>
                                <p:cTn id="10" presetID="1" presetClass="entr" presetSubtype="0"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54055"/>
                                        </p:tgtEl>
                                        <p:attrNameLst>
                                          <p:attrName>style.visibility</p:attrName>
                                        </p:attrNameLst>
                                      </p:cBhvr>
                                      <p:to>
                                        <p:strVal val="visible"/>
                                      </p:to>
                                    </p:set>
                                  </p:childTnLst>
                                </p:cTn>
                              </p:par>
                            </p:childTnLst>
                          </p:cTn>
                        </p:par>
                        <p:par>
                          <p:cTn id="16" fill="hold" nodeType="afterGroup">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1154056"/>
                                        </p:tgtEl>
                                        <p:attrNameLst>
                                          <p:attrName>style.visibility</p:attrName>
                                        </p:attrNameLst>
                                      </p:cBhvr>
                                      <p:to>
                                        <p:strVal val="visible"/>
                                      </p:to>
                                    </p:set>
                                  </p:childTnLst>
                                </p:cTn>
                              </p:par>
                            </p:childTnLst>
                          </p:cTn>
                        </p:par>
                        <p:par>
                          <p:cTn id="19" fill="hold" nodeType="afterGroup">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154057"/>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15405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4055" grpId="0"/>
      <p:bldP spid="1154056" grpId="0"/>
      <p:bldP spid="1154057" grpId="0"/>
      <p:bldP spid="11540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B3FE014-265C-4CD4-80BA-F5933610AD79}"/>
              </a:ext>
            </a:extLst>
          </p:cNvPr>
          <p:cNvSpPr>
            <a:spLocks noGrp="1" noChangeArrowheads="1"/>
          </p:cNvSpPr>
          <p:nvPr>
            <p:ph type="title"/>
          </p:nvPr>
        </p:nvSpPr>
        <p:spPr/>
        <p:txBody>
          <a:bodyPr/>
          <a:lstStyle/>
          <a:p>
            <a:pPr eaLnBrk="1" hangingPunct="1"/>
            <a:r>
              <a:rPr lang="en-GB" altLang="en-US"/>
              <a:t>Uses of polarization</a:t>
            </a:r>
          </a:p>
        </p:txBody>
      </p:sp>
      <p:sp>
        <p:nvSpPr>
          <p:cNvPr id="6147" name="Text Box 4">
            <a:extLst>
              <a:ext uri="{FF2B5EF4-FFF2-40B4-BE49-F238E27FC236}">
                <a16:creationId xmlns:a16="http://schemas.microsoft.com/office/drawing/2014/main" id="{F67F9706-1941-489C-8139-B1D75C38C64D}"/>
              </a:ext>
            </a:extLst>
          </p:cNvPr>
          <p:cNvSpPr txBox="1">
            <a:spLocks noChangeArrowheads="1"/>
          </p:cNvSpPr>
          <p:nvPr/>
        </p:nvSpPr>
        <p:spPr bwMode="auto">
          <a:xfrm>
            <a:off x="358775" y="784225"/>
            <a:ext cx="85709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10BC45"/>
              </a:buClr>
              <a:buSzPct val="75000"/>
              <a:buFont typeface="Wingdings" panose="05000000000000000000" pitchFamily="2" charset="2"/>
              <a:buNone/>
            </a:pPr>
            <a:r>
              <a:rPr lang="en-US" altLang="en-US" dirty="0"/>
              <a:t>Polarizing filters in objects such as sunglasses can reduce glare by reducing the partially plane-polarized light created when light is reflected by transparent materials like water.</a:t>
            </a:r>
          </a:p>
        </p:txBody>
      </p:sp>
      <p:sp>
        <p:nvSpPr>
          <p:cNvPr id="1149960" name="Text Box 8">
            <a:extLst>
              <a:ext uri="{FF2B5EF4-FFF2-40B4-BE49-F238E27FC236}">
                <a16:creationId xmlns:a16="http://schemas.microsoft.com/office/drawing/2014/main" id="{9B8BC305-05E4-4435-9E7A-0453AE871C65}"/>
              </a:ext>
            </a:extLst>
          </p:cNvPr>
          <p:cNvSpPr txBox="1">
            <a:spLocks noChangeArrowheads="1"/>
          </p:cNvSpPr>
          <p:nvPr/>
        </p:nvSpPr>
        <p:spPr bwMode="auto">
          <a:xfrm>
            <a:off x="358775" y="2155825"/>
            <a:ext cx="8570913"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10BC45"/>
              </a:buClr>
              <a:buSzPct val="75000"/>
              <a:buFont typeface="Wingdings" panose="05000000000000000000" pitchFamily="2" charset="2"/>
              <a:buNone/>
            </a:pPr>
            <a:r>
              <a:rPr lang="en-US" altLang="en-US" dirty="0"/>
              <a:t>Polarizing filters are used by photographers to alter the appearance of the sky. This is because particles in the atmosphere cause partial polarization by scattering sunlight.</a:t>
            </a:r>
          </a:p>
        </p:txBody>
      </p:sp>
      <p:sp>
        <p:nvSpPr>
          <p:cNvPr id="1149961" name="Text Box 9">
            <a:extLst>
              <a:ext uri="{FF2B5EF4-FFF2-40B4-BE49-F238E27FC236}">
                <a16:creationId xmlns:a16="http://schemas.microsoft.com/office/drawing/2014/main" id="{C48CE391-6DC4-4191-AA57-AB15CB641BEC}"/>
              </a:ext>
            </a:extLst>
          </p:cNvPr>
          <p:cNvSpPr txBox="1">
            <a:spLocks noChangeArrowheads="1"/>
          </p:cNvSpPr>
          <p:nvPr/>
        </p:nvSpPr>
        <p:spPr bwMode="auto">
          <a:xfrm>
            <a:off x="358775" y="3527425"/>
            <a:ext cx="4278313"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lgn="ctr">
                <a:solidFill>
                  <a:srgbClr val="000000"/>
                </a:solidFill>
                <a:miter lim="800000"/>
                <a:headEnd/>
                <a:tailEnd/>
              </a14:hiddenLine>
            </a:ext>
          </a:extLst>
        </p:spPr>
        <p:txBody>
          <a:bodyPr>
            <a:spAutoFit/>
          </a:bodyPr>
          <a:lstStyle>
            <a:lvl1pPr eaLnBrk="0" hangingPunct="0">
              <a:defRPr sz="2400">
                <a:solidFill>
                  <a:srgbClr val="010066"/>
                </a:solidFill>
                <a:latin typeface="Arial" panose="020B0604020202020204" pitchFamily="34" charset="0"/>
              </a:defRPr>
            </a:lvl1pPr>
            <a:lvl2pPr marL="742950" indent="-285750" eaLnBrk="0" hangingPunct="0">
              <a:defRPr sz="2400">
                <a:solidFill>
                  <a:srgbClr val="010066"/>
                </a:solidFill>
                <a:latin typeface="Arial" panose="020B0604020202020204" pitchFamily="34" charset="0"/>
              </a:defRPr>
            </a:lvl2pPr>
            <a:lvl3pPr marL="1143000" indent="-228600" eaLnBrk="0" hangingPunct="0">
              <a:defRPr sz="2400">
                <a:solidFill>
                  <a:srgbClr val="010066"/>
                </a:solidFill>
                <a:latin typeface="Arial" panose="020B0604020202020204" pitchFamily="34" charset="0"/>
              </a:defRPr>
            </a:lvl3pPr>
            <a:lvl4pPr marL="1600200" indent="-228600" eaLnBrk="0" hangingPunct="0">
              <a:defRPr sz="2400">
                <a:solidFill>
                  <a:srgbClr val="010066"/>
                </a:solidFill>
                <a:latin typeface="Arial" panose="020B0604020202020204" pitchFamily="34" charset="0"/>
              </a:defRPr>
            </a:lvl4pPr>
            <a:lvl5pPr marL="2057400" indent="-228600" eaLnBrk="0" hangingPunct="0">
              <a:defRPr sz="2400">
                <a:solidFill>
                  <a:srgbClr val="010066"/>
                </a:solidFill>
                <a:latin typeface="Arial" panose="020B0604020202020204" pitchFamily="34" charset="0"/>
              </a:defRPr>
            </a:lvl5pPr>
            <a:lvl6pPr marL="2514600" indent="-228600" eaLnBrk="0" fontAlgn="base" hangingPunct="0">
              <a:spcBef>
                <a:spcPct val="50000"/>
              </a:spcBef>
              <a:spcAft>
                <a:spcPct val="0"/>
              </a:spcAft>
              <a:defRPr sz="2400">
                <a:solidFill>
                  <a:srgbClr val="010066"/>
                </a:solidFill>
                <a:latin typeface="Arial" panose="020B0604020202020204" pitchFamily="34" charset="0"/>
              </a:defRPr>
            </a:lvl6pPr>
            <a:lvl7pPr marL="2971800" indent="-228600" eaLnBrk="0" fontAlgn="base" hangingPunct="0">
              <a:spcBef>
                <a:spcPct val="50000"/>
              </a:spcBef>
              <a:spcAft>
                <a:spcPct val="0"/>
              </a:spcAft>
              <a:defRPr sz="2400">
                <a:solidFill>
                  <a:srgbClr val="010066"/>
                </a:solidFill>
                <a:latin typeface="Arial" panose="020B0604020202020204" pitchFamily="34" charset="0"/>
              </a:defRPr>
            </a:lvl7pPr>
            <a:lvl8pPr marL="3429000" indent="-228600" eaLnBrk="0" fontAlgn="base" hangingPunct="0">
              <a:spcBef>
                <a:spcPct val="50000"/>
              </a:spcBef>
              <a:spcAft>
                <a:spcPct val="0"/>
              </a:spcAft>
              <a:defRPr sz="2400">
                <a:solidFill>
                  <a:srgbClr val="010066"/>
                </a:solidFill>
                <a:latin typeface="Arial" panose="020B0604020202020204" pitchFamily="34" charset="0"/>
              </a:defRPr>
            </a:lvl8pPr>
            <a:lvl9pPr marL="3886200" indent="-228600" eaLnBrk="0" fontAlgn="base" hangingPunct="0">
              <a:spcBef>
                <a:spcPct val="50000"/>
              </a:spcBef>
              <a:spcAft>
                <a:spcPct val="0"/>
              </a:spcAft>
              <a:defRPr sz="2400">
                <a:solidFill>
                  <a:srgbClr val="010066"/>
                </a:solidFill>
                <a:latin typeface="Arial" panose="020B0604020202020204" pitchFamily="34" charset="0"/>
              </a:defRPr>
            </a:lvl9pPr>
          </a:lstStyle>
          <a:p>
            <a:pPr eaLnBrk="1" hangingPunct="1">
              <a:buClr>
                <a:srgbClr val="10BC45"/>
              </a:buClr>
              <a:buSzPct val="75000"/>
              <a:buFont typeface="Wingdings" panose="05000000000000000000" pitchFamily="2" charset="2"/>
              <a:buNone/>
            </a:pPr>
            <a:r>
              <a:rPr lang="en-US" altLang="en-US" dirty="0"/>
              <a:t>Polarization can be used in stress and strain analysis of certain plastics, such as </a:t>
            </a:r>
            <a:r>
              <a:rPr lang="en-US" altLang="en-US" dirty="0" err="1"/>
              <a:t>plexiglas</a:t>
            </a:r>
            <a:r>
              <a:rPr lang="en-US" altLang="en-US" dirty="0"/>
              <a:t>. Polarized light micrography is a useful technique in the analysis of crystal structures.</a:t>
            </a:r>
          </a:p>
        </p:txBody>
      </p:sp>
      <p:pic>
        <p:nvPicPr>
          <p:cNvPr id="1149966" name="Picture 14" descr="para_crystals">
            <a:extLst>
              <a:ext uri="{FF2B5EF4-FFF2-40B4-BE49-F238E27FC236}">
                <a16:creationId xmlns:a16="http://schemas.microsoft.com/office/drawing/2014/main" id="{C05C8E1F-88A7-4354-9C87-2357299ABB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476625"/>
            <a:ext cx="3810000" cy="302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9" descr="notes_icon">
            <a:extLst>
              <a:ext uri="{FF2B5EF4-FFF2-40B4-BE49-F238E27FC236}">
                <a16:creationId xmlns:a16="http://schemas.microsoft.com/office/drawing/2014/main" id="{AD1041F1-39C9-44F3-94A5-8F565D18AD84}"/>
              </a:ext>
            </a:extLst>
          </p:cNvPr>
          <p:cNvPicPr>
            <a:picLocks noChangeAspect="1" noChangeArrowheads="1"/>
          </p:cNvPicPr>
          <p:nvPr/>
        </p:nvPicPr>
        <p:blipFill>
          <a:blip r:embed="rId4" cstate="print"/>
          <a:srcRect/>
          <a:stretch>
            <a:fillRect/>
          </a:stretch>
        </p:blipFill>
        <p:spPr bwMode="auto">
          <a:xfrm>
            <a:off x="8532813" y="153987"/>
            <a:ext cx="442912" cy="3873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996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49961"/>
                                        </p:tgtEl>
                                        <p:attrNameLst>
                                          <p:attrName>style.visibility</p:attrName>
                                        </p:attrNameLst>
                                      </p:cBhvr>
                                      <p:to>
                                        <p:strVal val="visible"/>
                                      </p:to>
                                    </p:set>
                                  </p:childTnLst>
                                </p:cTn>
                              </p:par>
                            </p:childTnLst>
                          </p:cTn>
                        </p:par>
                        <p:par>
                          <p:cTn id="11" fill="hold" nodeType="afterGroup">
                            <p:stCondLst>
                              <p:cond delay="0"/>
                            </p:stCondLst>
                            <p:childTnLst>
                              <p:par>
                                <p:cTn id="12" presetID="1" presetClass="entr" presetSubtype="0" fill="hold" nodeType="afterEffect">
                                  <p:stCondLst>
                                    <p:cond delay="0"/>
                                  </p:stCondLst>
                                  <p:childTnLst>
                                    <p:set>
                                      <p:cBhvr>
                                        <p:cTn id="13" dur="1" fill="hold">
                                          <p:stCondLst>
                                            <p:cond delay="0"/>
                                          </p:stCondLst>
                                        </p:cTn>
                                        <p:tgtEl>
                                          <p:spTgt spid="11499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960" grpId="0"/>
      <p:bldP spid="1149961"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000066"/>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32069</TotalTime>
  <Words>393</Words>
  <Application>Microsoft Office PowerPoint</Application>
  <PresentationFormat>On-screen Show (4:3)</PresentationFormat>
  <Paragraphs>36</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Wingdings</vt:lpstr>
      <vt:lpstr>Arial</vt:lpstr>
      <vt:lpstr>Wingdings 2</vt:lpstr>
      <vt:lpstr>2_Default Design</vt:lpstr>
      <vt:lpstr>3_Default Design</vt:lpstr>
      <vt:lpstr>Polarization</vt:lpstr>
      <vt:lpstr>Information</vt:lpstr>
      <vt:lpstr>Polarization</vt:lpstr>
      <vt:lpstr>Malus’s law</vt:lpstr>
      <vt:lpstr>Uses of polarization</vt:lpstr>
    </vt:vector>
  </TitlesOfParts>
  <Company>Boardworks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Polarization</dc:title>
  <dc:subject>Boardworks High School Physical Science</dc:subject>
  <dc:creator>Boardworks</dc:creator>
  <cp:lastModifiedBy>Tim Crilly</cp:lastModifiedBy>
  <cp:revision>738</cp:revision>
  <dcterms:created xsi:type="dcterms:W3CDTF">2003-09-13T07:39:42Z</dcterms:created>
  <dcterms:modified xsi:type="dcterms:W3CDTF">2019-01-31T15:31:03Z</dcterms:modified>
</cp:coreProperties>
</file>