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activeX/activeX1.xml" ContentType="application/vnd.ms-office.activeX+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activeX/activeX2.xml" ContentType="application/vnd.ms-office.activeX+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activeX/activeX3.xml" ContentType="application/vnd.ms-office.activeX+xml"/>
  <Override PartName="/ppt/notesSlides/notesSlide22.xml" ContentType="application/vnd.openxmlformats-officedocument.presentationml.notesSlide+xml"/>
  <Override PartName="/ppt/tags/tag53.xml" ContentType="application/vnd.openxmlformats-officedocument.presentationml.tags+xml"/>
  <Override PartName="/ppt/activeX/activeX4.xml" ContentType="application/vnd.ms-office.activeX+xml"/>
  <Override PartName="/ppt/notesSlides/notesSlide23.xml" ContentType="application/vnd.openxmlformats-officedocument.presentationml.notesSlide+xml"/>
  <Override PartName="/ppt/tags/tag54.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229" r:id="rId1"/>
    <p:sldMasterId id="2147485244" r:id="rId2"/>
  </p:sldMasterIdLst>
  <p:notesMasterIdLst>
    <p:notesMasterId r:id="rId27"/>
  </p:notesMasterIdLst>
  <p:handoutMasterIdLst>
    <p:handoutMasterId r:id="rId28"/>
  </p:handoutMasterIdLst>
  <p:sldIdLst>
    <p:sldId id="430" r:id="rId3"/>
    <p:sldId id="537" r:id="rId4"/>
    <p:sldId id="482" r:id="rId5"/>
    <p:sldId id="518" r:id="rId6"/>
    <p:sldId id="530" r:id="rId7"/>
    <p:sldId id="532" r:id="rId8"/>
    <p:sldId id="533" r:id="rId9"/>
    <p:sldId id="529" r:id="rId10"/>
    <p:sldId id="524" r:id="rId11"/>
    <p:sldId id="526" r:id="rId12"/>
    <p:sldId id="527" r:id="rId13"/>
    <p:sldId id="528" r:id="rId14"/>
    <p:sldId id="492" r:id="rId15"/>
    <p:sldId id="493" r:id="rId16"/>
    <p:sldId id="494" r:id="rId17"/>
    <p:sldId id="495" r:id="rId18"/>
    <p:sldId id="496" r:id="rId19"/>
    <p:sldId id="497" r:id="rId20"/>
    <p:sldId id="534" r:id="rId21"/>
    <p:sldId id="535" r:id="rId22"/>
    <p:sldId id="506" r:id="rId23"/>
    <p:sldId id="507" r:id="rId24"/>
    <p:sldId id="509" r:id="rId25"/>
    <p:sldId id="539" r:id="rId26"/>
  </p:sldIdLst>
  <p:sldSz cx="9144000" cy="6858000" type="screen4x3"/>
  <p:notesSz cx="6858000" cy="9296400"/>
  <p:embeddedFontLst>
    <p:embeddedFont>
      <p:font typeface="Wingdings 2" panose="05020102010507070707" pitchFamily="18" charset="2"/>
      <p:regular r:id="rId29"/>
    </p:embeddedFont>
  </p:embeddedFontLst>
  <p:custDataLst>
    <p:tags r:id="rId30"/>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8">
          <p15:clr>
            <a:srgbClr val="A4A3A4"/>
          </p15:clr>
        </p15:guide>
        <p15:guide id="2" orient="horz" pos="3866">
          <p15:clr>
            <a:srgbClr val="A4A3A4"/>
          </p15:clr>
        </p15:guide>
        <p15:guide id="3" pos="5284" userDrawn="1">
          <p15:clr>
            <a:srgbClr val="A4A3A4"/>
          </p15:clr>
        </p15:guide>
        <p15:guide id="4" pos="22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286DA6"/>
    <a:srgbClr val="BEDAF0"/>
    <a:srgbClr val="010066"/>
    <a:srgbClr val="CC0099"/>
    <a:srgbClr val="33CC33"/>
    <a:srgbClr val="0099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728" autoAdjust="0"/>
  </p:normalViewPr>
  <p:slideViewPr>
    <p:cSldViewPr snapToGrid="0" showGuides="1">
      <p:cViewPr>
        <p:scale>
          <a:sx n="85" d="100"/>
          <a:sy n="85" d="100"/>
        </p:scale>
        <p:origin x="618" y="150"/>
      </p:cViewPr>
      <p:guideLst>
        <p:guide orient="horz" pos="498"/>
        <p:guide orient="horz" pos="3866"/>
        <p:guide pos="5284"/>
        <p:guide pos="22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59A29434-35FF-4032-85A4-B7693F4BFA7C}"/>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65FAE965-58D9-4966-95C0-031234BF41CA}" type="slidenum">
              <a:rPr lang="en-GB" altLang="en-US"/>
              <a:pPr/>
              <a:t>‹#›</a:t>
            </a:fld>
            <a:endParaRPr lang="en-GB" altLang="en-US"/>
          </a:p>
        </p:txBody>
      </p:sp>
      <p:sp>
        <p:nvSpPr>
          <p:cNvPr id="5" name="Rectangle 7">
            <a:extLst>
              <a:ext uri="{FF2B5EF4-FFF2-40B4-BE49-F238E27FC236}">
                <a16:creationId xmlns:a16="http://schemas.microsoft.com/office/drawing/2014/main" id="{7C2BDAB8-8C37-47C7-90B5-82C6628DB534}"/>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8F5DD7CA-1858-4480-BEAD-B00B4E643BD0}"/>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3465184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4">
            <a:extLst>
              <a:ext uri="{FF2B5EF4-FFF2-40B4-BE49-F238E27FC236}">
                <a16:creationId xmlns:a16="http://schemas.microsoft.com/office/drawing/2014/main" id="{2C7128B4-346A-41CB-B90C-E84CA71E7FBC}"/>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662A30E9-E181-461F-B7F8-64F396F22B0E}"/>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03B29CDD-8B08-424E-9860-ED0F2669864F}"/>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CE4E3DF8-3B03-4F10-8A9A-CD1E607FD780}" type="slidenum">
              <a:rPr lang="en-US" altLang="en-US"/>
              <a:pPr/>
              <a:t>‹#›</a:t>
            </a:fld>
            <a:endParaRPr lang="en-US" altLang="en-US"/>
          </a:p>
        </p:txBody>
      </p:sp>
      <p:sp>
        <p:nvSpPr>
          <p:cNvPr id="8" name="Rectangle 7">
            <a:extLst>
              <a:ext uri="{FF2B5EF4-FFF2-40B4-BE49-F238E27FC236}">
                <a16:creationId xmlns:a16="http://schemas.microsoft.com/office/drawing/2014/main" id="{E87AF92C-2DAA-479A-9D03-6B2772D10311}"/>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07740A7D-3402-4A64-AA89-35ABD54B9A05}"/>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211095484"/>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0129FBB2-8024-47DA-BF73-9597DA7C8802}"/>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4D5C2BBD-E8ED-4DD5-9359-A1B6225F50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3AB7052-962B-4F06-8D2F-9A3F3BCC0595}"/>
              </a:ext>
            </a:extLst>
          </p:cNvPr>
          <p:cNvSpPr>
            <a:spLocks noGrp="1"/>
          </p:cNvSpPr>
          <p:nvPr>
            <p:ph type="sldNum" sz="quarter" idx="10"/>
          </p:nvPr>
        </p:nvSpPr>
        <p:spPr/>
        <p:txBody>
          <a:bodyPr/>
          <a:lstStyle/>
          <a:p>
            <a:fld id="{CE4E3DF8-3B03-4F10-8A9A-CD1E607FD780}"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A7D2DD6C-CF72-4F44-9E98-2B35E68AFF3B}"/>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5BA25898-49EA-4A72-9BA0-6EF7411FA6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Muellek</a:t>
            </a:r>
            <a:r>
              <a:rPr lang="en-GB" altLang="en-US" dirty="0">
                <a:latin typeface="Arial" panose="020B0604020202020204" pitchFamily="34" charset="0"/>
              </a:rPr>
              <a:t> Josef, shutterstock.com 2018</a:t>
            </a:r>
          </a:p>
        </p:txBody>
      </p:sp>
      <p:sp>
        <p:nvSpPr>
          <p:cNvPr id="2" name="Slide Number Placeholder 1">
            <a:extLst>
              <a:ext uri="{FF2B5EF4-FFF2-40B4-BE49-F238E27FC236}">
                <a16:creationId xmlns:a16="http://schemas.microsoft.com/office/drawing/2014/main" id="{BF4E88C6-888D-41C6-B2E9-689C661A9A5D}"/>
              </a:ext>
            </a:extLst>
          </p:cNvPr>
          <p:cNvSpPr>
            <a:spLocks noGrp="1"/>
          </p:cNvSpPr>
          <p:nvPr>
            <p:ph type="sldNum" sz="quarter" idx="10"/>
          </p:nvPr>
        </p:nvSpPr>
        <p:spPr/>
        <p:txBody>
          <a:bodyPr/>
          <a:lstStyle/>
          <a:p>
            <a:fld id="{CE4E3DF8-3B03-4F10-8A9A-CD1E607FD780}"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2F2E6197-8847-4DC6-9099-2244415C2C0C}"/>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BE8C5C8A-5EDC-46C9-8DD0-6A787BADE1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eAlisa</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19495D54-5026-4454-8F84-A42DF2B870C8}"/>
              </a:ext>
            </a:extLst>
          </p:cNvPr>
          <p:cNvSpPr>
            <a:spLocks noGrp="1"/>
          </p:cNvSpPr>
          <p:nvPr>
            <p:ph type="sldNum" sz="quarter" idx="10"/>
          </p:nvPr>
        </p:nvSpPr>
        <p:spPr/>
        <p:txBody>
          <a:bodyPr/>
          <a:lstStyle/>
          <a:p>
            <a:fld id="{CE4E3DF8-3B03-4F10-8A9A-CD1E607FD780}"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96949F49-3188-4DAE-825A-559C32EAEB5C}"/>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7A889078-23A7-454B-B9F5-FD046B0728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multiple-choice activity has four questions and provides an opportunity for students to practice using the equation for gravitational potential energy.</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F95ECE39-253C-4C3B-AA8C-2733512D7EA3}"/>
              </a:ext>
            </a:extLst>
          </p:cNvPr>
          <p:cNvSpPr>
            <a:spLocks noGrp="1"/>
          </p:cNvSpPr>
          <p:nvPr>
            <p:ph type="sldNum" sz="quarter" idx="10"/>
          </p:nvPr>
        </p:nvSpPr>
        <p:spPr/>
        <p:txBody>
          <a:bodyPr/>
          <a:lstStyle/>
          <a:p>
            <a:fld id="{CE4E3DF8-3B03-4F10-8A9A-CD1E607FD780}"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4A04BD5E-F4A5-409A-83DB-62B57BE729AC}"/>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D0F3864B-2476-4732-A3D9-6FCF13DA6E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05EC248-2A2B-4B35-8D0A-5938A986E852}"/>
              </a:ext>
            </a:extLst>
          </p:cNvPr>
          <p:cNvSpPr>
            <a:spLocks noGrp="1"/>
          </p:cNvSpPr>
          <p:nvPr>
            <p:ph type="sldNum" sz="quarter" idx="10"/>
          </p:nvPr>
        </p:nvSpPr>
        <p:spPr/>
        <p:txBody>
          <a:bodyPr/>
          <a:lstStyle/>
          <a:p>
            <a:fld id="{CE4E3DF8-3B03-4F10-8A9A-CD1E607FD780}"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0308DF2B-53C1-48E9-862B-91256311C9EC}"/>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9F0A3D93-E22C-40C0-B2BA-3562B54CF9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Potential and Kinetic Energy</a:t>
            </a:r>
            <a:r>
              <a:rPr lang="en-GB" altLang="en-US" dirty="0">
                <a:latin typeface="Arial" panose="020B0604020202020204" pitchFamily="34" charset="0"/>
              </a:rPr>
              <a:t>.</a:t>
            </a:r>
          </a:p>
          <a:p>
            <a:pPr marL="0" marR="0" lvl="0" indent="0" algn="l" defTabSz="914400" rtl="0" eaLnBrk="0" fontAlgn="base" latinLnBrk="0" hangingPunct="0">
              <a:lnSpc>
                <a:spcPct val="100000"/>
              </a:lnSpc>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Create and/or revise a computational model or simulation of a phenomenon, designed device, process, or system.</a:t>
            </a:r>
            <a:endParaRPr lang="en-GB" dirty="0">
              <a:effectLst/>
            </a:endParaRPr>
          </a:p>
        </p:txBody>
      </p:sp>
      <p:sp>
        <p:nvSpPr>
          <p:cNvPr id="2" name="Slide Number Placeholder 1">
            <a:extLst>
              <a:ext uri="{FF2B5EF4-FFF2-40B4-BE49-F238E27FC236}">
                <a16:creationId xmlns:a16="http://schemas.microsoft.com/office/drawing/2014/main" id="{2526D08F-B6B8-44D4-A109-AAD61342A8C2}"/>
              </a:ext>
            </a:extLst>
          </p:cNvPr>
          <p:cNvSpPr>
            <a:spLocks noGrp="1"/>
          </p:cNvSpPr>
          <p:nvPr>
            <p:ph type="sldNum" sz="quarter" idx="10"/>
          </p:nvPr>
        </p:nvSpPr>
        <p:spPr/>
        <p:txBody>
          <a:bodyPr/>
          <a:lstStyle/>
          <a:p>
            <a:fld id="{CE4E3DF8-3B03-4F10-8A9A-CD1E607FD780}"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id="{64D5B877-22C4-4C2F-89BE-A33FF9E51ED7}"/>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ABB83E8B-6247-4AE7-B105-970C20F05D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Sarp</a:t>
            </a:r>
            <a:r>
              <a:rPr lang="en-GB" altLang="en-US" dirty="0">
                <a:latin typeface="Arial" panose="020B0604020202020204" pitchFamily="34" charset="0"/>
              </a:rPr>
              <a:t> </a:t>
            </a:r>
            <a:r>
              <a:rPr lang="en-GB" altLang="en-US" dirty="0" err="1">
                <a:latin typeface="Arial" panose="020B0604020202020204" pitchFamily="34" charset="0"/>
              </a:rPr>
              <a:t>Sencer</a:t>
            </a:r>
            <a:r>
              <a:rPr lang="en-GB" altLang="en-US" dirty="0">
                <a:latin typeface="Arial" panose="020B0604020202020204" pitchFamily="34" charset="0"/>
              </a:rPr>
              <a:t>, 2018</a:t>
            </a:r>
          </a:p>
        </p:txBody>
      </p:sp>
      <p:sp>
        <p:nvSpPr>
          <p:cNvPr id="2" name="Slide Number Placeholder 1">
            <a:extLst>
              <a:ext uri="{FF2B5EF4-FFF2-40B4-BE49-F238E27FC236}">
                <a16:creationId xmlns:a16="http://schemas.microsoft.com/office/drawing/2014/main" id="{2D61B6DD-7318-4BCA-AF2D-9B74D9A6334A}"/>
              </a:ext>
            </a:extLst>
          </p:cNvPr>
          <p:cNvSpPr>
            <a:spLocks noGrp="1"/>
          </p:cNvSpPr>
          <p:nvPr>
            <p:ph type="sldNum" sz="quarter" idx="10"/>
          </p:nvPr>
        </p:nvSpPr>
        <p:spPr/>
        <p:txBody>
          <a:bodyPr/>
          <a:lstStyle/>
          <a:p>
            <a:fld id="{CE4E3DF8-3B03-4F10-8A9A-CD1E607FD780}"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5C5643D0-AD13-465C-814D-C50CD0E14BE8}"/>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0B41BEEE-CE37-493D-A80A-BAE2017F5B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0E011BD-D39A-4FEC-814D-380031DE83F6}"/>
              </a:ext>
            </a:extLst>
          </p:cNvPr>
          <p:cNvSpPr>
            <a:spLocks noGrp="1"/>
          </p:cNvSpPr>
          <p:nvPr>
            <p:ph type="sldNum" sz="quarter" idx="10"/>
          </p:nvPr>
        </p:nvSpPr>
        <p:spPr/>
        <p:txBody>
          <a:bodyPr/>
          <a:lstStyle/>
          <a:p>
            <a:fld id="{CE4E3DF8-3B03-4F10-8A9A-CD1E607FD780}"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7AD729AE-D4FC-4C43-93D5-D1B1E87A8C01}"/>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F9E55E75-A035-48A4-BD3E-6F6FC1B50C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 </a:t>
            </a:r>
            <a:r>
              <a:rPr lang="en-GB" altLang="en-US" dirty="0">
                <a:latin typeface="Arial" panose="020B0604020202020204" pitchFamily="34" charset="0"/>
              </a:rPr>
              <a:t>Eric </a:t>
            </a:r>
            <a:r>
              <a:rPr lang="en-GB" altLang="en-US" dirty="0" err="1">
                <a:latin typeface="Arial" panose="020B0604020202020204" pitchFamily="34" charset="0"/>
              </a:rPr>
              <a:t>Gevaert</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12E3873B-F72D-44BB-BF61-11D0C6BA0E84}"/>
              </a:ext>
            </a:extLst>
          </p:cNvPr>
          <p:cNvSpPr>
            <a:spLocks noGrp="1"/>
          </p:cNvSpPr>
          <p:nvPr>
            <p:ph type="sldNum" sz="quarter" idx="10"/>
          </p:nvPr>
        </p:nvSpPr>
        <p:spPr/>
        <p:txBody>
          <a:bodyPr/>
          <a:lstStyle/>
          <a:p>
            <a:fld id="{CE4E3DF8-3B03-4F10-8A9A-CD1E607FD780}"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97F71C51-B571-4F01-BEC1-C405C85550BF}"/>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16D1AA8B-586D-4FAE-A40F-5CD3EE0667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multiple-choice activity has three questions and provides an opportunity for students to practice using the equation </a:t>
            </a:r>
            <a:r>
              <a:rPr lang="en-GB" altLang="en-US" dirty="0" err="1">
                <a:latin typeface="Arial" panose="020B0604020202020204" pitchFamily="34" charset="0"/>
              </a:rPr>
              <a:t>E</a:t>
            </a:r>
            <a:r>
              <a:rPr lang="en-GB" altLang="en-US" baseline="-25000" dirty="0" err="1">
                <a:latin typeface="Arial" panose="020B0604020202020204" pitchFamily="34" charset="0"/>
              </a:rPr>
              <a:t>k</a:t>
            </a:r>
            <a:r>
              <a:rPr lang="en-GB" altLang="en-US" dirty="0">
                <a:latin typeface="Arial" panose="020B0604020202020204" pitchFamily="34" charset="0"/>
              </a:rPr>
              <a:t> = </a:t>
            </a:r>
            <a:r>
              <a:rPr lang="en-US" altLang="en-US" dirty="0">
                <a:latin typeface="Arial" panose="020B0604020202020204" pitchFamily="34" charset="0"/>
                <a:cs typeface="Arial" panose="020B0604020202020204" pitchFamily="34" charset="0"/>
              </a:rPr>
              <a:t>½mv</a:t>
            </a:r>
            <a:r>
              <a:rPr lang="en-US" altLang="en-US" baseline="30000" dirty="0">
                <a:latin typeface="Arial" panose="020B0604020202020204" pitchFamily="34" charset="0"/>
                <a:cs typeface="Arial" panose="020B0604020202020204" pitchFamily="34" charset="0"/>
              </a:rPr>
              <a:t>2</a:t>
            </a:r>
            <a:r>
              <a:rPr lang="en-GB" altLang="en-US" dirty="0">
                <a:latin typeface="Arial" panose="020B0604020202020204" pitchFamily="34" charset="0"/>
              </a:rPr>
              <a:t>.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9859BE3A-4A7D-4BF0-AC92-CCBF24272DBD}"/>
              </a:ext>
            </a:extLst>
          </p:cNvPr>
          <p:cNvSpPr>
            <a:spLocks noGrp="1"/>
          </p:cNvSpPr>
          <p:nvPr>
            <p:ph type="sldNum" sz="quarter" idx="10"/>
          </p:nvPr>
        </p:nvSpPr>
        <p:spPr/>
        <p:txBody>
          <a:bodyPr/>
          <a:lstStyle/>
          <a:p>
            <a:fld id="{CE4E3DF8-3B03-4F10-8A9A-CD1E607FD780}"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BEC66CA9-8D5D-48F1-9DB7-A8CAE6370FEF}"/>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E887094F-6DB9-449C-8665-8E58C06407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Create and/or revise a computational model or simulation of a phenomenon, designed device, process, or system.</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B88E48D-494B-42DB-8AC3-30A2D272A30F}"/>
              </a:ext>
            </a:extLst>
          </p:cNvPr>
          <p:cNvSpPr>
            <a:spLocks noGrp="1"/>
          </p:cNvSpPr>
          <p:nvPr>
            <p:ph type="sldNum" sz="quarter" idx="10"/>
          </p:nvPr>
        </p:nvSpPr>
        <p:spPr/>
        <p:txBody>
          <a:bodyPr/>
          <a:lstStyle/>
          <a:p>
            <a:fld id="{CE4E3DF8-3B03-4F10-8A9A-CD1E607FD780}"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4F46A18E-BEAE-47C8-806C-143378B523BE}"/>
              </a:ext>
            </a:extLst>
          </p:cNvPr>
          <p:cNvSpPr>
            <a:spLocks noGrp="1"/>
          </p:cNvSpPr>
          <p:nvPr>
            <p:ph type="sldNum" sz="quarter" idx="10"/>
          </p:nvPr>
        </p:nvSpPr>
        <p:spPr/>
        <p:txBody>
          <a:bodyPr/>
          <a:lstStyle/>
          <a:p>
            <a:fld id="{CE4E3DF8-3B03-4F10-8A9A-CD1E607FD780}" type="slidenum">
              <a:rPr lang="en-US" altLang="en-US" smtClean="0"/>
              <a:pPr/>
              <a:t>2</a:t>
            </a:fld>
            <a:endParaRPr lang="en-US" altLang="en-US"/>
          </a:p>
        </p:txBody>
      </p:sp>
    </p:spTree>
    <p:extLst>
      <p:ext uri="{BB962C8B-B14F-4D97-AF65-F5344CB8AC3E}">
        <p14:creationId xmlns:p14="http://schemas.microsoft.com/office/powerpoint/2010/main" val="46625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574760CF-3E14-4822-B48A-9D6E61DA2A16}"/>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090181C4-58FE-4FCF-9630-8F13E8315F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slide ignores the effects of air resistance.</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Create and/or revise a computational model or simulation of a phenomenon, designed device, process, or system.</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72F8C966-597A-44AF-9A36-C4FABD4A1B83}"/>
              </a:ext>
            </a:extLst>
          </p:cNvPr>
          <p:cNvSpPr>
            <a:spLocks noGrp="1"/>
          </p:cNvSpPr>
          <p:nvPr>
            <p:ph type="sldNum" sz="quarter" idx="10"/>
          </p:nvPr>
        </p:nvSpPr>
        <p:spPr/>
        <p:txBody>
          <a:bodyPr/>
          <a:lstStyle/>
          <a:p>
            <a:fld id="{CE4E3DF8-3B03-4F10-8A9A-CD1E607FD780}"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a:extLst>
              <a:ext uri="{FF2B5EF4-FFF2-40B4-BE49-F238E27FC236}">
                <a16:creationId xmlns:a16="http://schemas.microsoft.com/office/drawing/2014/main" id="{9A3DDFFB-754E-45FA-94CD-EEF110A9BB99}"/>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24239AB2-2EEA-4974-9C52-2DD30C958A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Potential and Kinetic Energy</a:t>
            </a:r>
            <a:r>
              <a:rPr lang="en-GB" altLang="en-US" dirty="0">
                <a:latin typeface="Arial" panose="020B0604020202020204" pitchFamily="34" charset="0"/>
              </a:rPr>
              <a:t>.</a:t>
            </a:r>
          </a:p>
          <a:p>
            <a:pPr marL="0" marR="0" lvl="0" indent="0" algn="l" defTabSz="914400" rtl="0" eaLnBrk="0" fontAlgn="base" latinLnBrk="0" hangingPunct="0">
              <a:lnSpc>
                <a:spcPct val="100000"/>
              </a:lnSpc>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Create and/or revise a computational model or simulation of a phenomenon, designed device, process, or system.</a:t>
            </a:r>
          </a:p>
        </p:txBody>
      </p:sp>
      <p:sp>
        <p:nvSpPr>
          <p:cNvPr id="2" name="Slide Number Placeholder 1">
            <a:extLst>
              <a:ext uri="{FF2B5EF4-FFF2-40B4-BE49-F238E27FC236}">
                <a16:creationId xmlns:a16="http://schemas.microsoft.com/office/drawing/2014/main" id="{DF5F6124-139F-4ED5-970C-EEAB7173266D}"/>
              </a:ext>
            </a:extLst>
          </p:cNvPr>
          <p:cNvSpPr>
            <a:spLocks noGrp="1"/>
          </p:cNvSpPr>
          <p:nvPr>
            <p:ph type="sldNum" sz="quarter" idx="10"/>
          </p:nvPr>
        </p:nvSpPr>
        <p:spPr/>
        <p:txBody>
          <a:bodyPr/>
          <a:lstStyle/>
          <a:p>
            <a:fld id="{CE4E3DF8-3B03-4F10-8A9A-CD1E607FD780}"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a:extLst>
              <a:ext uri="{FF2B5EF4-FFF2-40B4-BE49-F238E27FC236}">
                <a16:creationId xmlns:a16="http://schemas.microsoft.com/office/drawing/2014/main" id="{862DB6E3-A03B-4D55-8B57-6D04C0053BA6}"/>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56832B76-1FB2-44D6-9A7F-46382B504F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a:lnSpc>
                <a:spcPct val="110000"/>
              </a:lnSpc>
            </a:pPr>
            <a:r>
              <a:rPr lang="en-GB" altLang="en-US" b="1" dirty="0">
                <a:latin typeface="Arial" panose="020B0604020202020204" pitchFamily="34" charset="0"/>
              </a:rPr>
              <a:t>Teacher notes</a:t>
            </a:r>
          </a:p>
          <a:p>
            <a:pPr>
              <a:lnSpc>
                <a:spcPct val="110000"/>
              </a:lnSpc>
            </a:pPr>
            <a:r>
              <a:rPr lang="en-GB" altLang="en-US" dirty="0">
                <a:latin typeface="Arial" panose="020B0604020202020204" pitchFamily="34" charset="0"/>
              </a:rPr>
              <a:t>This simulation of a roller coaster illustrates the link between GPE and KE; that as one increases, the other decreases. It should be noted that the GPE and KE always add up to the same value (251kJ) and the simulation assumes no loss of energy to friction or air resistance. Students could simply observe the relationship between GPE and KE by seeing how the bars change during the simulation, or one value could be revealed to enable the students to calculate the other value.</a:t>
            </a:r>
          </a:p>
          <a:p>
            <a:pPr>
              <a:lnSpc>
                <a:spcPct val="110000"/>
              </a:lnSpc>
            </a:pPr>
            <a:endParaRPr lang="en-GB" altLang="en-US" dirty="0">
              <a:latin typeface="Arial" panose="020B0604020202020204" pitchFamily="34" charset="0"/>
            </a:endParaRPr>
          </a:p>
          <a:p>
            <a:pPr>
              <a:lnSpc>
                <a:spcPct val="110000"/>
              </a:lnSpc>
            </a:pPr>
            <a:r>
              <a:rPr lang="en-GB" altLang="en-US" dirty="0">
                <a:latin typeface="Arial" panose="020B0604020202020204" pitchFamily="34" charset="0"/>
              </a:rPr>
              <a:t>Students could be asked to calculate the GPE and KE of the roller coaster at various different points in the simulation, using the two equations they have learned. By hiding the height or velocity and revealing the GPE or KE, students could also be asked to find the missing value to practice using the rearranged GPE and KE equations.</a:t>
            </a:r>
          </a:p>
          <a:p>
            <a:pPr>
              <a:lnSpc>
                <a:spcPct val="110000"/>
              </a:lnSpc>
            </a:pPr>
            <a:endParaRPr lang="en-GB" altLang="en-US" dirty="0">
              <a:latin typeface="Arial" panose="020B0604020202020204" pitchFamily="34" charset="0"/>
            </a:endParaRPr>
          </a:p>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Create and/or revise a computational model or simulation of a phenomenon, designed device, process, or system.</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B2730E64-1191-4E92-A529-6AB5F4B06275}"/>
              </a:ext>
            </a:extLst>
          </p:cNvPr>
          <p:cNvSpPr>
            <a:spLocks noGrp="1"/>
          </p:cNvSpPr>
          <p:nvPr>
            <p:ph type="sldNum" sz="quarter" idx="10"/>
          </p:nvPr>
        </p:nvSpPr>
        <p:spPr/>
        <p:txBody>
          <a:bodyPr/>
          <a:lstStyle/>
          <a:p>
            <a:fld id="{CE4E3DF8-3B03-4F10-8A9A-CD1E607FD780}"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a:extLst>
              <a:ext uri="{FF2B5EF4-FFF2-40B4-BE49-F238E27FC236}">
                <a16:creationId xmlns:a16="http://schemas.microsoft.com/office/drawing/2014/main" id="{C6291F9D-C285-43EE-AC3F-50F39F8EFE1E}"/>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83E1FCBA-8AF2-48E1-B299-16F2D0AC05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4F120D3-627A-4B4E-91D8-0587BBE75C20}"/>
              </a:ext>
            </a:extLst>
          </p:cNvPr>
          <p:cNvSpPr>
            <a:spLocks noGrp="1"/>
          </p:cNvSpPr>
          <p:nvPr>
            <p:ph type="sldNum" sz="quarter" idx="10"/>
          </p:nvPr>
        </p:nvSpPr>
        <p:spPr/>
        <p:txBody>
          <a:bodyPr/>
          <a:lstStyle/>
          <a:p>
            <a:fld id="{CE4E3DF8-3B03-4F10-8A9A-CD1E607FD780}"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66C714F-353C-433C-87B7-8ECCBA169E7F}"/>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D1A4B11A-FCED-4E0A-A0E4-476BC07EE9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dissipated energy and thermal energy, please refer to the </a:t>
            </a:r>
            <a:r>
              <a:rPr lang="en-GB" altLang="en-US" i="1" dirty="0">
                <a:latin typeface="Arial" panose="020B0604020202020204" pitchFamily="34" charset="0"/>
              </a:rPr>
              <a:t>Energy Transfers and Thermal Energy </a:t>
            </a:r>
            <a:r>
              <a:rPr lang="en-GB" altLang="en-US" dirty="0">
                <a:latin typeface="Arial" panose="020B0604020202020204" pitchFamily="34" charset="0"/>
              </a:rPr>
              <a:t>presentations.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altLang="en-US" b="1" dirty="0">
                <a:latin typeface="Arial" panose="020B0604020202020204" pitchFamily="34" charset="0"/>
              </a:rPr>
              <a:t>Photo credit: © </a:t>
            </a:r>
            <a:r>
              <a:rPr lang="en-GB" altLang="en-US" dirty="0" err="1">
                <a:latin typeface="Arial" panose="020B0604020202020204" pitchFamily="34" charset="0"/>
              </a:rPr>
              <a:t>Dchauy</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6A1ED52B-4BB0-442B-B0F6-59F13FFFC1B2}"/>
              </a:ext>
            </a:extLst>
          </p:cNvPr>
          <p:cNvSpPr>
            <a:spLocks noGrp="1"/>
          </p:cNvSpPr>
          <p:nvPr>
            <p:ph type="sldNum" sz="quarter" idx="10"/>
          </p:nvPr>
        </p:nvSpPr>
        <p:spPr/>
        <p:txBody>
          <a:bodyPr/>
          <a:lstStyle/>
          <a:p>
            <a:fld id="{CE4E3DF8-3B03-4F10-8A9A-CD1E607FD780}" type="slidenum">
              <a:rPr lang="en-US" altLang="en-US" smtClean="0"/>
              <a:pPr/>
              <a:t>24</a:t>
            </a:fld>
            <a:endParaRPr lang="en-US" altLang="en-US"/>
          </a:p>
        </p:txBody>
      </p:sp>
    </p:spTree>
    <p:extLst>
      <p:ext uri="{BB962C8B-B14F-4D97-AF65-F5344CB8AC3E}">
        <p14:creationId xmlns:p14="http://schemas.microsoft.com/office/powerpoint/2010/main" val="1289648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66C714F-353C-433C-87B7-8ECCBA169E7F}"/>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D1A4B11A-FCED-4E0A-A0E4-476BC07EE9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forms of energy and the principle of conservation of energy, please refer to the </a:t>
            </a:r>
            <a:r>
              <a:rPr lang="en-GB" altLang="en-US" i="1" dirty="0">
                <a:latin typeface="Arial" panose="020B0604020202020204" pitchFamily="34" charset="0"/>
              </a:rPr>
              <a:t>Energy Transfers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0078E1D4-60C5-4459-AA83-56C488D9EDA9}"/>
              </a:ext>
            </a:extLst>
          </p:cNvPr>
          <p:cNvSpPr>
            <a:spLocks noGrp="1"/>
          </p:cNvSpPr>
          <p:nvPr>
            <p:ph type="sldNum" sz="quarter" idx="10"/>
          </p:nvPr>
        </p:nvSpPr>
        <p:spPr/>
        <p:txBody>
          <a:bodyPr/>
          <a:lstStyle/>
          <a:p>
            <a:fld id="{CE4E3DF8-3B03-4F10-8A9A-CD1E607FD780}"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92461D2F-C2D7-416F-931C-55D83AEA71F2}"/>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20D7CDA9-D006-4F26-923B-EB8330B4D9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Cylonphoto</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BC09A5DF-D700-4537-9C7A-CD230E87C72A}"/>
              </a:ext>
            </a:extLst>
          </p:cNvPr>
          <p:cNvSpPr>
            <a:spLocks noGrp="1"/>
          </p:cNvSpPr>
          <p:nvPr>
            <p:ph type="sldNum" sz="quarter" idx="10"/>
          </p:nvPr>
        </p:nvSpPr>
        <p:spPr/>
        <p:txBody>
          <a:bodyPr/>
          <a:lstStyle/>
          <a:p>
            <a:fld id="{CE4E3DF8-3B03-4F10-8A9A-CD1E607FD780}"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8DE483CC-9359-4753-9835-B0447314C9FB}"/>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9E312C67-AB8B-4FDC-81B7-B19451894C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To extend this slide, students could be asked to continue describing what happens to the energy in the system after the ball has hit the floor. </a:t>
            </a:r>
          </a:p>
          <a:p>
            <a:endParaRPr lang="en-GB" altLang="en-US" b="1"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Brocreative</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408881D5-6CFF-4581-B46A-322BF8EDFE02}"/>
              </a:ext>
            </a:extLst>
          </p:cNvPr>
          <p:cNvSpPr>
            <a:spLocks noGrp="1"/>
          </p:cNvSpPr>
          <p:nvPr>
            <p:ph type="sldNum" sz="quarter" idx="10"/>
          </p:nvPr>
        </p:nvSpPr>
        <p:spPr/>
        <p:txBody>
          <a:bodyPr/>
          <a:lstStyle/>
          <a:p>
            <a:fld id="{CE4E3DF8-3B03-4F10-8A9A-CD1E607FD780}"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2E19FBD-9023-401C-8E95-1BA37FB6889B}"/>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0E878E84-7464-4000-92C3-FC5EE88D71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NorGal</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6D49F2AE-3EE4-4133-80AB-15AE5CFBBCE7}"/>
              </a:ext>
            </a:extLst>
          </p:cNvPr>
          <p:cNvSpPr>
            <a:spLocks noGrp="1"/>
          </p:cNvSpPr>
          <p:nvPr>
            <p:ph type="sldNum" sz="quarter" idx="10"/>
          </p:nvPr>
        </p:nvSpPr>
        <p:spPr/>
        <p:txBody>
          <a:bodyPr/>
          <a:lstStyle/>
          <a:p>
            <a:fld id="{CE4E3DF8-3B03-4F10-8A9A-CD1E607FD780}"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445ABAF8-E478-4DE6-8685-EEEB33FA249C}"/>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12A982A3-FEF8-4219-9A32-F8BFA15942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To extend this section, students could be asked to come up with their own examples of systems in which the way energy is stored is changing. This section could also be easily connected to other taught material, such as pendulums, springs, circuits or falling objects.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96320297-1E10-4F5E-BADB-DF5C397B732C}"/>
              </a:ext>
            </a:extLst>
          </p:cNvPr>
          <p:cNvSpPr>
            <a:spLocks noGrp="1"/>
          </p:cNvSpPr>
          <p:nvPr>
            <p:ph type="sldNum" sz="quarter" idx="10"/>
          </p:nvPr>
        </p:nvSpPr>
        <p:spPr/>
        <p:txBody>
          <a:bodyPr/>
          <a:lstStyle/>
          <a:p>
            <a:fld id="{CE4E3DF8-3B03-4F10-8A9A-CD1E607FD780}"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7777F76-B0DD-41B8-BDA4-BE52AE988104}"/>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24AB64A2-6D12-48E0-9EE8-C77E640974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gravity, please refer to the </a:t>
            </a:r>
            <a:r>
              <a:rPr lang="en-GB" altLang="en-US" i="1" dirty="0">
                <a:latin typeface="Arial" panose="020B0604020202020204" pitchFamily="34" charset="0"/>
              </a:rPr>
              <a:t>Gravity</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A674D962-F0D5-4CCC-991C-36E8F0433D05}"/>
              </a:ext>
            </a:extLst>
          </p:cNvPr>
          <p:cNvSpPr>
            <a:spLocks noGrp="1"/>
          </p:cNvSpPr>
          <p:nvPr>
            <p:ph type="sldNum" sz="quarter" idx="10"/>
          </p:nvPr>
        </p:nvSpPr>
        <p:spPr/>
        <p:txBody>
          <a:bodyPr/>
          <a:lstStyle/>
          <a:p>
            <a:fld id="{CE4E3DF8-3B03-4F10-8A9A-CD1E607FD780}"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7DA53D0C-C90A-44C7-996C-CBD42313F46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E62007C9-7B3F-468E-BAB9-438D2476A6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An alternate version of this equation would be “GPE = weight × height,” as “weight = mass × gravitational field strength.”</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Potential and Kinetic Energy</a:t>
            </a:r>
            <a:r>
              <a:rPr lang="en-GB" altLang="en-US" dirty="0">
                <a:latin typeface="Arial" panose="020B0604020202020204" pitchFamily="34" charset="0"/>
              </a:rPr>
              <a:t>.</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Create and/or revise a computational model or simulation of a phenomenon, designed device, process, or system.</a:t>
            </a:r>
            <a:endParaRPr lang="en-GB" dirty="0">
              <a:effectLst/>
            </a:endParaRPr>
          </a:p>
        </p:txBody>
      </p:sp>
      <p:sp>
        <p:nvSpPr>
          <p:cNvPr id="2" name="Slide Number Placeholder 1">
            <a:extLst>
              <a:ext uri="{FF2B5EF4-FFF2-40B4-BE49-F238E27FC236}">
                <a16:creationId xmlns:a16="http://schemas.microsoft.com/office/drawing/2014/main" id="{7DEACF1E-44A7-450E-8105-3598FC506D6A}"/>
              </a:ext>
            </a:extLst>
          </p:cNvPr>
          <p:cNvSpPr>
            <a:spLocks noGrp="1"/>
          </p:cNvSpPr>
          <p:nvPr>
            <p:ph type="sldNum" sz="quarter" idx="10"/>
          </p:nvPr>
        </p:nvSpPr>
        <p:spPr/>
        <p:txBody>
          <a:bodyPr/>
          <a:lstStyle/>
          <a:p>
            <a:fld id="{CE4E3DF8-3B03-4F10-8A9A-CD1E607FD780}"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717421" y="1187865"/>
            <a:ext cx="3990886" cy="3085032"/>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24</a:t>
            </a:r>
          </a:p>
        </p:txBody>
      </p:sp>
    </p:spTree>
    <p:custDataLst>
      <p:tags r:id="rId1"/>
    </p:custDataLst>
    <p:extLst>
      <p:ext uri="{BB962C8B-B14F-4D97-AF65-F5344CB8AC3E}">
        <p14:creationId xmlns:p14="http://schemas.microsoft.com/office/powerpoint/2010/main" val="223375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483349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48690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70799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34018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2834252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605343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49275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174751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18142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5366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24</a:t>
            </a:r>
          </a:p>
        </p:txBody>
      </p:sp>
    </p:spTree>
    <p:custDataLst>
      <p:tags r:id="rId1"/>
    </p:custDataLst>
    <p:extLst>
      <p:ext uri="{BB962C8B-B14F-4D97-AF65-F5344CB8AC3E}">
        <p14:creationId xmlns:p14="http://schemas.microsoft.com/office/powerpoint/2010/main" val="3457203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774515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20752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867052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42562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28124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2900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7196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4871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26280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48975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9442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62436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679835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85784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24</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1389895879"/>
      </p:ext>
    </p:extLst>
  </p:cSld>
  <p:clrMap bg1="lt1" tx1="dk1" bg2="lt2" tx2="dk2" accent1="accent1" accent2="accent2" accent3="accent3" accent4="accent4" accent5="accent5" accent6="accent6" hlink="hlink" folHlink="folHlink"/>
  <p:sldLayoutIdLst>
    <p:sldLayoutId id="2147485230" r:id="rId1"/>
    <p:sldLayoutId id="2147485231" r:id="rId2"/>
    <p:sldLayoutId id="2147485232" r:id="rId3"/>
    <p:sldLayoutId id="2147485233" r:id="rId4"/>
    <p:sldLayoutId id="2147485234" r:id="rId5"/>
    <p:sldLayoutId id="2147485235" r:id="rId6"/>
    <p:sldLayoutId id="2147485236" r:id="rId7"/>
    <p:sldLayoutId id="2147485237" r:id="rId8"/>
    <p:sldLayoutId id="2147485238" r:id="rId9"/>
    <p:sldLayoutId id="2147485239" r:id="rId10"/>
    <p:sldLayoutId id="2147485240" r:id="rId11"/>
    <p:sldLayoutId id="2147485241" r:id="rId12"/>
    <p:sldLayoutId id="2147485242" r:id="rId13"/>
    <p:sldLayoutId id="2147485243"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24</a:t>
            </a:r>
          </a:p>
        </p:txBody>
      </p:sp>
    </p:spTree>
    <p:custDataLst>
      <p:tags r:id="rId14"/>
    </p:custDataLst>
    <p:extLst>
      <p:ext uri="{BB962C8B-B14F-4D97-AF65-F5344CB8AC3E}">
        <p14:creationId xmlns:p14="http://schemas.microsoft.com/office/powerpoint/2010/main" val="723983569"/>
      </p:ext>
    </p:extLst>
  </p:cSld>
  <p:clrMap bg1="lt1" tx1="dk1" bg2="lt2" tx2="dk2" accent1="accent1" accent2="accent2" accent3="accent3" accent4="accent4" accent5="accent5" accent6="accent6" hlink="hlink" folHlink="folHlink"/>
  <p:sldLayoutIdLst>
    <p:sldLayoutId id="2147485245" r:id="rId1"/>
    <p:sldLayoutId id="2147485246" r:id="rId2"/>
    <p:sldLayoutId id="2147485247" r:id="rId3"/>
    <p:sldLayoutId id="2147485248" r:id="rId4"/>
    <p:sldLayoutId id="2147485249" r:id="rId5"/>
    <p:sldLayoutId id="2147485250" r:id="rId6"/>
    <p:sldLayoutId id="2147485251" r:id="rId7"/>
    <p:sldLayoutId id="2147485252" r:id="rId8"/>
    <p:sldLayoutId id="2147485253" r:id="rId9"/>
    <p:sldLayoutId id="2147485254" r:id="rId10"/>
    <p:sldLayoutId id="2147485255" r:id="rId11"/>
    <p:sldLayoutId id="2147485256"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1.xml"/><Relationship Id="rId7" Type="http://schemas.openxmlformats.org/officeDocument/2006/relationships/image" Target="../media/image8.png"/><Relationship Id="rId2" Type="http://schemas.openxmlformats.org/officeDocument/2006/relationships/tags" Target="../tags/tag42.xml"/><Relationship Id="rId1" Type="http://schemas.openxmlformats.org/officeDocument/2006/relationships/vmlDrawing" Target="../drawings/vmlDrawing1.vml"/><Relationship Id="rId6" Type="http://schemas.openxmlformats.org/officeDocument/2006/relationships/image" Target="../media/image22.png"/><Relationship Id="rId11" Type="http://schemas.openxmlformats.org/officeDocument/2006/relationships/image" Target="../media/image21.wmf"/><Relationship Id="rId5" Type="http://schemas.openxmlformats.org/officeDocument/2006/relationships/notesSlide" Target="../notesSlides/notesSlide12.xml"/><Relationship Id="rId10" Type="http://schemas.openxmlformats.org/officeDocument/2006/relationships/image" Target="../media/image23.jpg"/><Relationship Id="rId4" Type="http://schemas.openxmlformats.org/officeDocument/2006/relationships/slideLayout" Target="../slideLayouts/slideLayout7.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44.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46.xml"/><Relationship Id="rId5" Type="http://schemas.openxmlformats.org/officeDocument/2006/relationships/image" Target="../media/image6.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notesSlide" Target="../notesSlides/notesSlide17.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47.xml"/><Relationship Id="rId6" Type="http://schemas.openxmlformats.org/officeDocument/2006/relationships/image" Target="../media/image28.png"/><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27.pn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2.xml"/><Relationship Id="rId7" Type="http://schemas.openxmlformats.org/officeDocument/2006/relationships/image" Target="../media/image8.png"/><Relationship Id="rId2" Type="http://schemas.openxmlformats.org/officeDocument/2006/relationships/tags" Target="../tags/tag48.xml"/><Relationship Id="rId1" Type="http://schemas.openxmlformats.org/officeDocument/2006/relationships/vmlDrawing" Target="../drawings/vmlDrawing2.vml"/><Relationship Id="rId6" Type="http://schemas.openxmlformats.org/officeDocument/2006/relationships/image" Target="../media/image22.png"/><Relationship Id="rId11" Type="http://schemas.openxmlformats.org/officeDocument/2006/relationships/image" Target="../media/image21.wmf"/><Relationship Id="rId5" Type="http://schemas.openxmlformats.org/officeDocument/2006/relationships/notesSlide" Target="../notesSlides/notesSlide18.xml"/><Relationship Id="rId10" Type="http://schemas.openxmlformats.org/officeDocument/2006/relationships/image" Target="../media/image23.jpg"/><Relationship Id="rId4" Type="http://schemas.openxmlformats.org/officeDocument/2006/relationships/slideLayout" Target="../slideLayouts/slideLayout7.xml"/><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49.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0.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50.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11.png"/><Relationship Id="rId4" Type="http://schemas.openxmlformats.org/officeDocument/2006/relationships/image" Target="../media/image30.png"/><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3.xml"/><Relationship Id="rId7" Type="http://schemas.openxmlformats.org/officeDocument/2006/relationships/image" Target="../media/image8.png"/><Relationship Id="rId2" Type="http://schemas.openxmlformats.org/officeDocument/2006/relationships/tags" Target="../tags/tag52.xml"/><Relationship Id="rId1" Type="http://schemas.openxmlformats.org/officeDocument/2006/relationships/vmlDrawing" Target="../drawings/vmlDrawing3.vml"/><Relationship Id="rId6" Type="http://schemas.openxmlformats.org/officeDocument/2006/relationships/image" Target="../media/image22.png"/><Relationship Id="rId11" Type="http://schemas.openxmlformats.org/officeDocument/2006/relationships/image" Target="../media/image21.wmf"/><Relationship Id="rId5" Type="http://schemas.openxmlformats.org/officeDocument/2006/relationships/notesSlide" Target="../notesSlides/notesSlide22.xml"/><Relationship Id="rId10" Type="http://schemas.openxmlformats.org/officeDocument/2006/relationships/image" Target="../media/image23.jpg"/><Relationship Id="rId4" Type="http://schemas.openxmlformats.org/officeDocument/2006/relationships/slideLayout" Target="../slideLayouts/slideLayout7.xml"/><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control" Target="../activeX/activeX4.xml"/><Relationship Id="rId7" Type="http://schemas.openxmlformats.org/officeDocument/2006/relationships/image" Target="../media/image6.png"/><Relationship Id="rId2" Type="http://schemas.openxmlformats.org/officeDocument/2006/relationships/tags" Target="../tags/tag53.xml"/><Relationship Id="rId1" Type="http://schemas.openxmlformats.org/officeDocument/2006/relationships/vmlDrawing" Target="../drawings/vmlDrawing4.vml"/><Relationship Id="rId6" Type="http://schemas.openxmlformats.org/officeDocument/2006/relationships/image" Target="../media/image22.png"/><Relationship Id="rId5" Type="http://schemas.openxmlformats.org/officeDocument/2006/relationships/notesSlide" Target="../notesSlides/notesSlide23.xml"/><Relationship Id="rId4" Type="http://schemas.openxmlformats.org/officeDocument/2006/relationships/slideLayout" Target="../slideLayouts/slideLayout7.xml"/><Relationship Id="rId9" Type="http://schemas.openxmlformats.org/officeDocument/2006/relationships/image" Target="../media/image21.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54.xml"/><Relationship Id="rId5" Type="http://schemas.openxmlformats.org/officeDocument/2006/relationships/image" Target="../media/image35.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6.png"/><Relationship Id="rId5" Type="http://schemas.openxmlformats.org/officeDocument/2006/relationships/image" Target="../media/image13.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7.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68B8C45B-FFC4-4C06-B649-86F64FA3702A}"/>
              </a:ext>
            </a:extLst>
          </p:cNvPr>
          <p:cNvSpPr>
            <a:spLocks noGrp="1"/>
          </p:cNvSpPr>
          <p:nvPr>
            <p:ph type="title"/>
          </p:nvPr>
        </p:nvSpPr>
        <p:spPr>
          <a:xfrm>
            <a:off x="3206044" y="1187864"/>
            <a:ext cx="5000978" cy="3124491"/>
          </a:xfrm>
        </p:spPr>
        <p:txBody>
          <a:bodyPr/>
          <a:lstStyle/>
          <a:p>
            <a:r>
              <a:rPr lang="en-GB" altLang="en-US" dirty="0"/>
              <a:t>Potential </a:t>
            </a:r>
            <a:br>
              <a:rPr lang="en-GB" altLang="en-US" dirty="0"/>
            </a:br>
            <a:r>
              <a:rPr lang="en-GB" altLang="en-US" dirty="0"/>
              <a:t>and Kinetic Energy</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ext Box 3">
            <a:extLst>
              <a:ext uri="{FF2B5EF4-FFF2-40B4-BE49-F238E27FC236}">
                <a16:creationId xmlns:a16="http://schemas.microsoft.com/office/drawing/2014/main" id="{CBE0AF6D-34FE-40AA-A437-C3ABA448203A}"/>
              </a:ext>
            </a:extLst>
          </p:cNvPr>
          <p:cNvSpPr txBox="1">
            <a:spLocks noChangeArrowheads="1"/>
          </p:cNvSpPr>
          <p:nvPr/>
        </p:nvSpPr>
        <p:spPr bwMode="auto">
          <a:xfrm>
            <a:off x="354013" y="784225"/>
            <a:ext cx="3883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 plane with a mass of</a:t>
            </a:r>
            <a:br>
              <a:rPr lang="en-GB" altLang="en-US"/>
            </a:br>
            <a:r>
              <a:rPr lang="en-GB" altLang="en-US"/>
              <a:t>5,000</a:t>
            </a:r>
            <a:r>
              <a:rPr lang="en-GB" altLang="en-US" sz="1000"/>
              <a:t> </a:t>
            </a:r>
            <a:r>
              <a:rPr lang="en-GB" altLang="en-US"/>
              <a:t>kg travels at a height of 10</a:t>
            </a:r>
            <a:r>
              <a:rPr lang="en-GB" altLang="en-US" sz="1000"/>
              <a:t> </a:t>
            </a:r>
            <a:r>
              <a:rPr lang="en-GB" altLang="en-US"/>
              <a:t>km above the ground.</a:t>
            </a:r>
          </a:p>
        </p:txBody>
      </p:sp>
      <p:sp>
        <p:nvSpPr>
          <p:cNvPr id="26627" name="Rectangle 4">
            <a:extLst>
              <a:ext uri="{FF2B5EF4-FFF2-40B4-BE49-F238E27FC236}">
                <a16:creationId xmlns:a16="http://schemas.microsoft.com/office/drawing/2014/main" id="{7E59BB22-1C61-442A-9E60-FB59A38088C4}"/>
              </a:ext>
            </a:extLst>
          </p:cNvPr>
          <p:cNvSpPr>
            <a:spLocks noGrp="1" noChangeArrowheads="1"/>
          </p:cNvSpPr>
          <p:nvPr>
            <p:ph type="title"/>
          </p:nvPr>
        </p:nvSpPr>
        <p:spPr/>
        <p:txBody>
          <a:bodyPr/>
          <a:lstStyle/>
          <a:p>
            <a:r>
              <a:rPr lang="en-GB" altLang="en-US"/>
              <a:t>Calculating GPE question 1</a:t>
            </a:r>
          </a:p>
        </p:txBody>
      </p:sp>
      <p:sp>
        <p:nvSpPr>
          <p:cNvPr id="197637" name="Rectangle 5">
            <a:extLst>
              <a:ext uri="{FF2B5EF4-FFF2-40B4-BE49-F238E27FC236}">
                <a16:creationId xmlns:a16="http://schemas.microsoft.com/office/drawing/2014/main" id="{3B7E9807-7BA5-40C9-83F7-1B2F6DB00B8C}"/>
              </a:ext>
            </a:extLst>
          </p:cNvPr>
          <p:cNvSpPr>
            <a:spLocks noChangeArrowheads="1"/>
          </p:cNvSpPr>
          <p:nvPr/>
        </p:nvSpPr>
        <p:spPr bwMode="auto">
          <a:xfrm>
            <a:off x="354013" y="2078038"/>
            <a:ext cx="3529365" cy="1201737"/>
          </a:xfrm>
          <a:prstGeom prst="rect">
            <a:avLst/>
          </a:prstGeom>
          <a:solidFill>
            <a:srgbClr val="BEDAF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How much gravitational potential energy does </a:t>
            </a:r>
            <a:br>
              <a:rPr lang="en-GB" altLang="en-US" dirty="0"/>
            </a:br>
            <a:r>
              <a:rPr lang="en-GB" altLang="en-US" dirty="0"/>
              <a:t>the plane have?</a:t>
            </a:r>
          </a:p>
        </p:txBody>
      </p:sp>
      <p:sp>
        <p:nvSpPr>
          <p:cNvPr id="197638" name="Text Box 6">
            <a:extLst>
              <a:ext uri="{FF2B5EF4-FFF2-40B4-BE49-F238E27FC236}">
                <a16:creationId xmlns:a16="http://schemas.microsoft.com/office/drawing/2014/main" id="{72797710-D300-4D3B-89B8-65CE7FC078A0}"/>
              </a:ext>
            </a:extLst>
          </p:cNvPr>
          <p:cNvSpPr txBox="1">
            <a:spLocks noChangeArrowheads="1"/>
          </p:cNvSpPr>
          <p:nvPr/>
        </p:nvSpPr>
        <p:spPr bwMode="auto">
          <a:xfrm>
            <a:off x="1416050" y="5214938"/>
            <a:ext cx="3524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 5,000 × 10 × 10,000 </a:t>
            </a:r>
            <a:endParaRPr lang="en-GB" altLang="en-US" u="sng" dirty="0">
              <a:solidFill>
                <a:srgbClr val="010066"/>
              </a:solidFill>
              <a:sym typeface="Symbol" panose="05050102010706020507" pitchFamily="18" charset="2"/>
            </a:endParaRPr>
          </a:p>
        </p:txBody>
      </p:sp>
      <p:sp>
        <p:nvSpPr>
          <p:cNvPr id="197639" name="Text Box 7">
            <a:extLst>
              <a:ext uri="{FF2B5EF4-FFF2-40B4-BE49-F238E27FC236}">
                <a16:creationId xmlns:a16="http://schemas.microsoft.com/office/drawing/2014/main" id="{2F14FC08-4C3C-4906-A695-F56BC7C892BE}"/>
              </a:ext>
            </a:extLst>
          </p:cNvPr>
          <p:cNvSpPr txBox="1">
            <a:spLocks noChangeArrowheads="1"/>
          </p:cNvSpPr>
          <p:nvPr/>
        </p:nvSpPr>
        <p:spPr bwMode="auto">
          <a:xfrm>
            <a:off x="617538" y="4530725"/>
            <a:ext cx="791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a:solidFill>
                  <a:srgbClr val="010066"/>
                </a:solidFill>
              </a:rPr>
              <a:t>GPE  =  mass × gravitational field strength × height</a:t>
            </a:r>
          </a:p>
        </p:txBody>
      </p:sp>
      <p:sp>
        <p:nvSpPr>
          <p:cNvPr id="197640" name="Text Box 8">
            <a:extLst>
              <a:ext uri="{FF2B5EF4-FFF2-40B4-BE49-F238E27FC236}">
                <a16:creationId xmlns:a16="http://schemas.microsoft.com/office/drawing/2014/main" id="{6E1B373C-7D09-4285-A62C-ADB296ABF699}"/>
              </a:ext>
            </a:extLst>
          </p:cNvPr>
          <p:cNvSpPr txBox="1">
            <a:spLocks noChangeArrowheads="1"/>
          </p:cNvSpPr>
          <p:nvPr/>
        </p:nvSpPr>
        <p:spPr bwMode="auto">
          <a:xfrm>
            <a:off x="1416050" y="5913438"/>
            <a:ext cx="3260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 500,000,000</a:t>
            </a:r>
            <a:r>
              <a:rPr lang="en-GB" altLang="en-US" sz="1000">
                <a:solidFill>
                  <a:srgbClr val="010066"/>
                </a:solidFill>
              </a:rPr>
              <a:t> </a:t>
            </a:r>
            <a:r>
              <a:rPr lang="en-GB" altLang="en-US">
                <a:solidFill>
                  <a:srgbClr val="010066"/>
                </a:solidFill>
              </a:rPr>
              <a:t>J</a:t>
            </a:r>
            <a:endParaRPr lang="en-GB" altLang="en-US" u="sng">
              <a:solidFill>
                <a:srgbClr val="010066"/>
              </a:solidFill>
              <a:sym typeface="Symbol" panose="05050102010706020507" pitchFamily="18" charset="2"/>
            </a:endParaRPr>
          </a:p>
        </p:txBody>
      </p:sp>
      <p:sp>
        <p:nvSpPr>
          <p:cNvPr id="10" name="Rectangle 15">
            <a:extLst>
              <a:ext uri="{FF2B5EF4-FFF2-40B4-BE49-F238E27FC236}">
                <a16:creationId xmlns:a16="http://schemas.microsoft.com/office/drawing/2014/main" id="{1A4DB61B-C8FE-42A4-861A-13F7CACDB208}"/>
              </a:ext>
            </a:extLst>
          </p:cNvPr>
          <p:cNvSpPr>
            <a:spLocks noChangeArrowheads="1"/>
          </p:cNvSpPr>
          <p:nvPr/>
        </p:nvSpPr>
        <p:spPr bwMode="auto">
          <a:xfrm>
            <a:off x="354013" y="3397250"/>
            <a:ext cx="42179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Assume a value of 10</a:t>
            </a:r>
            <a:r>
              <a:rPr lang="en-GB" altLang="en-US" sz="1000" dirty="0"/>
              <a:t> </a:t>
            </a:r>
            <a:r>
              <a:rPr lang="en-GB" altLang="en-US" dirty="0"/>
              <a:t>N/kg </a:t>
            </a:r>
            <a:br>
              <a:rPr lang="en-GB" altLang="en-US" dirty="0"/>
            </a:br>
            <a:r>
              <a:rPr lang="en-GB" altLang="en-US" dirty="0"/>
              <a:t>for gravitational field strength.</a:t>
            </a:r>
          </a:p>
        </p:txBody>
      </p:sp>
      <p:sp>
        <p:nvSpPr>
          <p:cNvPr id="12" name="Rectangle 11">
            <a:extLst>
              <a:ext uri="{FF2B5EF4-FFF2-40B4-BE49-F238E27FC236}">
                <a16:creationId xmlns:a16="http://schemas.microsoft.com/office/drawing/2014/main" id="{85D1E5C1-FEA2-4FBC-B071-481C735540FA}"/>
              </a:ext>
            </a:extLst>
          </p:cNvPr>
          <p:cNvSpPr>
            <a:spLocks noChangeArrowheads="1"/>
          </p:cNvSpPr>
          <p:nvPr/>
        </p:nvSpPr>
        <p:spPr bwMode="auto">
          <a:xfrm>
            <a:off x="3678238" y="5919788"/>
            <a:ext cx="1476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 </a:t>
            </a:r>
            <a:r>
              <a:rPr lang="en-GB" altLang="en-US" b="1">
                <a:solidFill>
                  <a:srgbClr val="286DA6"/>
                </a:solidFill>
              </a:rPr>
              <a:t>500</a:t>
            </a:r>
            <a:r>
              <a:rPr lang="en-GB" altLang="en-US" sz="1000" b="1">
                <a:solidFill>
                  <a:srgbClr val="286DA6"/>
                </a:solidFill>
              </a:rPr>
              <a:t> </a:t>
            </a:r>
            <a:r>
              <a:rPr lang="en-GB" altLang="en-US" b="1">
                <a:solidFill>
                  <a:srgbClr val="286DA6"/>
                </a:solidFill>
              </a:rPr>
              <a:t>MJ</a:t>
            </a:r>
            <a:endParaRPr lang="en-GB" altLang="en-US"/>
          </a:p>
        </p:txBody>
      </p:sp>
      <p:pic>
        <p:nvPicPr>
          <p:cNvPr id="26636" name="Picture 12" descr="Muellek Josef_197113472.jpg">
            <a:extLst>
              <a:ext uri="{FF2B5EF4-FFF2-40B4-BE49-F238E27FC236}">
                <a16:creationId xmlns:a16="http://schemas.microsoft.com/office/drawing/2014/main" id="{F432160E-BD2C-4825-A342-A5583CC9B2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81687" y="887414"/>
            <a:ext cx="4291013" cy="286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214BDB07-E5DB-4E12-B1F1-E1B3864FCBC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14">
            <a:extLst>
              <a:ext uri="{FF2B5EF4-FFF2-40B4-BE49-F238E27FC236}">
                <a16:creationId xmlns:a16="http://schemas.microsoft.com/office/drawing/2014/main" id="{62526866-4BC0-47F2-96F6-0F1248314C6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76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76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764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animBg="1"/>
      <p:bldP spid="197638" grpId="0"/>
      <p:bldP spid="197639" grpId="0"/>
      <p:bldP spid="197640"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ext Box 3">
            <a:extLst>
              <a:ext uri="{FF2B5EF4-FFF2-40B4-BE49-F238E27FC236}">
                <a16:creationId xmlns:a16="http://schemas.microsoft.com/office/drawing/2014/main" id="{D4694C57-2D67-4900-8AA0-30203F6A84A2}"/>
              </a:ext>
            </a:extLst>
          </p:cNvPr>
          <p:cNvSpPr txBox="1">
            <a:spLocks noChangeArrowheads="1"/>
          </p:cNvSpPr>
          <p:nvPr/>
        </p:nvSpPr>
        <p:spPr bwMode="auto">
          <a:xfrm>
            <a:off x="354013" y="784225"/>
            <a:ext cx="4625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An orange with a mass of 250</a:t>
            </a:r>
            <a:r>
              <a:rPr lang="en-GB" altLang="en-US" sz="1000"/>
              <a:t> </a:t>
            </a:r>
            <a:r>
              <a:rPr lang="en-GB" altLang="en-US"/>
              <a:t>g falls 2.5</a:t>
            </a:r>
            <a:r>
              <a:rPr lang="en-GB" altLang="en-US" sz="1000"/>
              <a:t> </a:t>
            </a:r>
            <a:r>
              <a:rPr lang="en-GB" altLang="en-US"/>
              <a:t>m from its branch to </a:t>
            </a:r>
            <a:br>
              <a:rPr lang="en-GB" altLang="en-US"/>
            </a:br>
            <a:r>
              <a:rPr lang="en-GB" altLang="en-US"/>
              <a:t>the ground.</a:t>
            </a:r>
          </a:p>
        </p:txBody>
      </p:sp>
      <p:sp>
        <p:nvSpPr>
          <p:cNvPr id="27651" name="Rectangle 4">
            <a:extLst>
              <a:ext uri="{FF2B5EF4-FFF2-40B4-BE49-F238E27FC236}">
                <a16:creationId xmlns:a16="http://schemas.microsoft.com/office/drawing/2014/main" id="{9DEABA04-B4E9-446E-80EB-4845745E1F74}"/>
              </a:ext>
            </a:extLst>
          </p:cNvPr>
          <p:cNvSpPr>
            <a:spLocks noGrp="1" noChangeArrowheads="1"/>
          </p:cNvSpPr>
          <p:nvPr>
            <p:ph type="title"/>
          </p:nvPr>
        </p:nvSpPr>
        <p:spPr/>
        <p:txBody>
          <a:bodyPr/>
          <a:lstStyle/>
          <a:p>
            <a:r>
              <a:rPr lang="en-GB" altLang="en-US"/>
              <a:t>Calculating GPE question 2</a:t>
            </a:r>
          </a:p>
        </p:txBody>
      </p:sp>
      <p:sp>
        <p:nvSpPr>
          <p:cNvPr id="199685" name="Rectangle 5">
            <a:extLst>
              <a:ext uri="{FF2B5EF4-FFF2-40B4-BE49-F238E27FC236}">
                <a16:creationId xmlns:a16="http://schemas.microsoft.com/office/drawing/2014/main" id="{4A3AE77D-1D37-4E88-844A-17FFBEBD924C}"/>
              </a:ext>
            </a:extLst>
          </p:cNvPr>
          <p:cNvSpPr>
            <a:spLocks noChangeArrowheads="1"/>
          </p:cNvSpPr>
          <p:nvPr/>
        </p:nvSpPr>
        <p:spPr bwMode="auto">
          <a:xfrm>
            <a:off x="354013" y="2179638"/>
            <a:ext cx="4862512" cy="831850"/>
          </a:xfrm>
          <a:prstGeom prst="rect">
            <a:avLst/>
          </a:prstGeom>
          <a:solidFill>
            <a:srgbClr val="BEDAF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How much GPE will the orange have lost when it hits the ground?</a:t>
            </a:r>
          </a:p>
        </p:txBody>
      </p:sp>
      <p:sp>
        <p:nvSpPr>
          <p:cNvPr id="199686" name="Text Box 6">
            <a:extLst>
              <a:ext uri="{FF2B5EF4-FFF2-40B4-BE49-F238E27FC236}">
                <a16:creationId xmlns:a16="http://schemas.microsoft.com/office/drawing/2014/main" id="{0500B8EA-2C54-45B5-BAC1-3DB6268FBC47}"/>
              </a:ext>
            </a:extLst>
          </p:cNvPr>
          <p:cNvSpPr txBox="1">
            <a:spLocks noChangeArrowheads="1"/>
          </p:cNvSpPr>
          <p:nvPr/>
        </p:nvSpPr>
        <p:spPr bwMode="auto">
          <a:xfrm>
            <a:off x="1504950" y="5059363"/>
            <a:ext cx="3524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  0.25 × 10 × 2.5 </a:t>
            </a:r>
            <a:endParaRPr lang="en-GB" altLang="en-US" u="sng" dirty="0">
              <a:solidFill>
                <a:srgbClr val="010066"/>
              </a:solidFill>
              <a:sym typeface="Symbol" panose="05050102010706020507" pitchFamily="18" charset="2"/>
            </a:endParaRPr>
          </a:p>
        </p:txBody>
      </p:sp>
      <p:sp>
        <p:nvSpPr>
          <p:cNvPr id="199687" name="Text Box 7">
            <a:extLst>
              <a:ext uri="{FF2B5EF4-FFF2-40B4-BE49-F238E27FC236}">
                <a16:creationId xmlns:a16="http://schemas.microsoft.com/office/drawing/2014/main" id="{4020A628-66C3-4397-A2DF-0C90F6FB21DF}"/>
              </a:ext>
            </a:extLst>
          </p:cNvPr>
          <p:cNvSpPr txBox="1">
            <a:spLocks noChangeArrowheads="1"/>
          </p:cNvSpPr>
          <p:nvPr/>
        </p:nvSpPr>
        <p:spPr bwMode="auto">
          <a:xfrm>
            <a:off x="1504950" y="5757863"/>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  </a:t>
            </a:r>
            <a:r>
              <a:rPr lang="en-GB" altLang="en-US" b="1">
                <a:solidFill>
                  <a:srgbClr val="286DA6"/>
                </a:solidFill>
              </a:rPr>
              <a:t>6.25</a:t>
            </a:r>
            <a:r>
              <a:rPr lang="en-GB" altLang="en-US" sz="1000" b="1">
                <a:solidFill>
                  <a:srgbClr val="286DA6"/>
                </a:solidFill>
              </a:rPr>
              <a:t> </a:t>
            </a:r>
            <a:r>
              <a:rPr lang="en-GB" altLang="en-US" b="1">
                <a:solidFill>
                  <a:srgbClr val="286DA6"/>
                </a:solidFill>
              </a:rPr>
              <a:t>J</a:t>
            </a:r>
            <a:r>
              <a:rPr lang="en-GB" altLang="en-US">
                <a:solidFill>
                  <a:srgbClr val="010066"/>
                </a:solidFill>
              </a:rPr>
              <a:t> </a:t>
            </a:r>
            <a:endParaRPr lang="en-GB" altLang="en-US" u="sng">
              <a:solidFill>
                <a:srgbClr val="010066"/>
              </a:solidFill>
              <a:sym typeface="Symbol" panose="05050102010706020507" pitchFamily="18" charset="2"/>
            </a:endParaRPr>
          </a:p>
        </p:txBody>
      </p:sp>
      <p:sp>
        <p:nvSpPr>
          <p:cNvPr id="27656" name="Text Box 9">
            <a:extLst>
              <a:ext uri="{FF2B5EF4-FFF2-40B4-BE49-F238E27FC236}">
                <a16:creationId xmlns:a16="http://schemas.microsoft.com/office/drawing/2014/main" id="{1218F1BB-02C6-4D8B-9660-6E5B52F85A59}"/>
              </a:ext>
            </a:extLst>
          </p:cNvPr>
          <p:cNvSpPr txBox="1">
            <a:spLocks noChangeArrowheads="1"/>
          </p:cNvSpPr>
          <p:nvPr/>
        </p:nvSpPr>
        <p:spPr bwMode="auto">
          <a:xfrm>
            <a:off x="1090613" y="4365625"/>
            <a:ext cx="6149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US" altLang="en-US">
                <a:solidFill>
                  <a:srgbClr val="010066"/>
                </a:solidFill>
              </a:rPr>
              <a:t>=  mass × gravitational field strength ×</a:t>
            </a:r>
          </a:p>
        </p:txBody>
      </p:sp>
      <p:sp>
        <p:nvSpPr>
          <p:cNvPr id="27657" name="Text Box 10">
            <a:extLst>
              <a:ext uri="{FF2B5EF4-FFF2-40B4-BE49-F238E27FC236}">
                <a16:creationId xmlns:a16="http://schemas.microsoft.com/office/drawing/2014/main" id="{201B4F4C-3D9A-4651-96EF-72DC59C2E8CD}"/>
              </a:ext>
            </a:extLst>
          </p:cNvPr>
          <p:cNvSpPr txBox="1">
            <a:spLocks noChangeArrowheads="1"/>
          </p:cNvSpPr>
          <p:nvPr/>
        </p:nvSpPr>
        <p:spPr bwMode="auto">
          <a:xfrm>
            <a:off x="446088" y="4183063"/>
            <a:ext cx="930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US" altLang="en-US">
                <a:solidFill>
                  <a:srgbClr val="010066"/>
                </a:solidFill>
              </a:rPr>
              <a:t>GPE</a:t>
            </a:r>
            <a:br>
              <a:rPr lang="en-US" altLang="en-US">
                <a:solidFill>
                  <a:srgbClr val="010066"/>
                </a:solidFill>
              </a:rPr>
            </a:br>
            <a:r>
              <a:rPr lang="en-US" altLang="en-US">
                <a:solidFill>
                  <a:srgbClr val="010066"/>
                </a:solidFill>
              </a:rPr>
              <a:t>lost</a:t>
            </a:r>
          </a:p>
        </p:txBody>
      </p:sp>
      <p:sp>
        <p:nvSpPr>
          <p:cNvPr id="27658" name="Text Box 11">
            <a:extLst>
              <a:ext uri="{FF2B5EF4-FFF2-40B4-BE49-F238E27FC236}">
                <a16:creationId xmlns:a16="http://schemas.microsoft.com/office/drawing/2014/main" id="{BF154090-FB88-43F4-8DD7-F72D88AB1268}"/>
              </a:ext>
            </a:extLst>
          </p:cNvPr>
          <p:cNvSpPr txBox="1">
            <a:spLocks noChangeArrowheads="1"/>
          </p:cNvSpPr>
          <p:nvPr/>
        </p:nvSpPr>
        <p:spPr bwMode="auto">
          <a:xfrm>
            <a:off x="6759575" y="4178300"/>
            <a:ext cx="1463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US" altLang="en-US">
                <a:solidFill>
                  <a:srgbClr val="010066"/>
                </a:solidFill>
              </a:rPr>
              <a:t>change</a:t>
            </a:r>
            <a:br>
              <a:rPr lang="en-US" altLang="en-US">
                <a:solidFill>
                  <a:srgbClr val="010066"/>
                </a:solidFill>
              </a:rPr>
            </a:br>
            <a:r>
              <a:rPr lang="en-US" altLang="en-US">
                <a:solidFill>
                  <a:srgbClr val="010066"/>
                </a:solidFill>
              </a:rPr>
              <a:t>in height</a:t>
            </a:r>
          </a:p>
        </p:txBody>
      </p:sp>
      <p:sp>
        <p:nvSpPr>
          <p:cNvPr id="13" name="Rectangle 15">
            <a:extLst>
              <a:ext uri="{FF2B5EF4-FFF2-40B4-BE49-F238E27FC236}">
                <a16:creationId xmlns:a16="http://schemas.microsoft.com/office/drawing/2014/main" id="{51C8E591-83A1-4940-8DE2-09E0FB2FA36A}"/>
              </a:ext>
            </a:extLst>
          </p:cNvPr>
          <p:cNvSpPr>
            <a:spLocks noChangeArrowheads="1"/>
          </p:cNvSpPr>
          <p:nvPr/>
        </p:nvSpPr>
        <p:spPr bwMode="auto">
          <a:xfrm>
            <a:off x="354013" y="3209925"/>
            <a:ext cx="4803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Assume a value of 10</a:t>
            </a:r>
            <a:r>
              <a:rPr lang="en-GB" altLang="en-US" sz="1000"/>
              <a:t> </a:t>
            </a:r>
            <a:r>
              <a:rPr lang="en-GB" altLang="en-US"/>
              <a:t>N/kg for g.</a:t>
            </a:r>
          </a:p>
        </p:txBody>
      </p:sp>
      <p:pic>
        <p:nvPicPr>
          <p:cNvPr id="27661" name="Picture 13" descr="eAlisa_189609029.jpg">
            <a:extLst>
              <a:ext uri="{FF2B5EF4-FFF2-40B4-BE49-F238E27FC236}">
                <a16:creationId xmlns:a16="http://schemas.microsoft.com/office/drawing/2014/main" id="{E27CCE1F-626E-4D0A-A971-3AAAE95255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42000" y="784225"/>
            <a:ext cx="2360613"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883C93BB-9CED-4A42-94E1-A10AFF32D6B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14">
            <a:extLst>
              <a:ext uri="{FF2B5EF4-FFF2-40B4-BE49-F238E27FC236}">
                <a16:creationId xmlns:a16="http://schemas.microsoft.com/office/drawing/2014/main" id="{58AB9521-522F-4213-B68A-E71D12F98F0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968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9687"/>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5" grpId="0" animBg="1"/>
      <p:bldP spid="199686" grpId="0"/>
      <p:bldP spid="199687" grpId="0"/>
      <p:bldP spid="27656" grpId="0"/>
      <p:bldP spid="27657" grpId="0"/>
      <p:bldP spid="27658"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AFBF89B5-51B6-4857-A292-EEE88C25AB00}"/>
              </a:ext>
            </a:extLst>
          </p:cNvPr>
          <p:cNvSpPr>
            <a:spLocks noGrp="1" noChangeArrowheads="1"/>
          </p:cNvSpPr>
          <p:nvPr>
            <p:ph type="title"/>
          </p:nvPr>
        </p:nvSpPr>
        <p:spPr/>
        <p:txBody>
          <a:bodyPr/>
          <a:lstStyle/>
          <a:p>
            <a:r>
              <a:rPr lang="en-GB" altLang="en-US" dirty="0"/>
              <a:t>GPE, mass and height calculations</a:t>
            </a:r>
          </a:p>
        </p:txBody>
      </p:sp>
      <p:pic>
        <p:nvPicPr>
          <p:cNvPr id="8" name="Picture 7" descr="flash_icon">
            <a:extLst>
              <a:ext uri="{FF2B5EF4-FFF2-40B4-BE49-F238E27FC236}">
                <a16:creationId xmlns:a16="http://schemas.microsoft.com/office/drawing/2014/main" id="{27B734AD-5051-4FE4-876C-E0831AAA1908}"/>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8" descr="notes_icon">
            <a:extLst>
              <a:ext uri="{FF2B5EF4-FFF2-40B4-BE49-F238E27FC236}">
                <a16:creationId xmlns:a16="http://schemas.microsoft.com/office/drawing/2014/main" id="{84710402-564E-45FD-A0AE-755130CB7040}"/>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FF0361CD-BD1A-4E2E-BE27-214C4C99AEB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9">
            <a:extLst>
              <a:ext uri="{FF2B5EF4-FFF2-40B4-BE49-F238E27FC236}">
                <a16:creationId xmlns:a16="http://schemas.microsoft.com/office/drawing/2014/main" id="{7D129B0B-2ABF-4297-B25D-865D942E344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665A283-A0F2-4766-86E1-71B8099772EC}"/>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277FC41E-E337-4F33-BDE2-0659B5177294}"/>
              </a:ext>
            </a:extLst>
          </p:cNvPr>
          <p:cNvSpPr>
            <a:spLocks noChangeArrowheads="1"/>
          </p:cNvSpPr>
          <p:nvPr/>
        </p:nvSpPr>
        <p:spPr bwMode="auto">
          <a:xfrm>
            <a:off x="352425" y="2268538"/>
            <a:ext cx="375761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rPr>
              <a:t>Kinetic energy</a:t>
            </a:r>
            <a:r>
              <a:rPr lang="en-GB" altLang="en-US" dirty="0">
                <a:solidFill>
                  <a:srgbClr val="010066"/>
                </a:solidFill>
              </a:rPr>
              <a:t> is the energy an object has because it is moving.</a:t>
            </a:r>
            <a:endParaRPr lang="en-GB" altLang="en-US" dirty="0">
              <a:solidFill>
                <a:schemeClr val="tx1"/>
              </a:solidFill>
            </a:endParaRPr>
          </a:p>
        </p:txBody>
      </p:sp>
      <p:sp>
        <p:nvSpPr>
          <p:cNvPr id="29699" name="Rectangle 3">
            <a:extLst>
              <a:ext uri="{FF2B5EF4-FFF2-40B4-BE49-F238E27FC236}">
                <a16:creationId xmlns:a16="http://schemas.microsoft.com/office/drawing/2014/main" id="{A6132BE5-6D87-46F2-932A-8ABF61A3A618}"/>
              </a:ext>
            </a:extLst>
          </p:cNvPr>
          <p:cNvSpPr>
            <a:spLocks noGrp="1" noChangeArrowheads="1"/>
          </p:cNvSpPr>
          <p:nvPr>
            <p:ph type="title"/>
          </p:nvPr>
        </p:nvSpPr>
        <p:spPr/>
        <p:txBody>
          <a:bodyPr/>
          <a:lstStyle/>
          <a:p>
            <a:r>
              <a:rPr lang="en-GB" altLang="en-US"/>
              <a:t>What is kinetic energy?</a:t>
            </a:r>
          </a:p>
        </p:txBody>
      </p:sp>
      <p:sp>
        <p:nvSpPr>
          <p:cNvPr id="29700" name="Rectangle 4">
            <a:extLst>
              <a:ext uri="{FF2B5EF4-FFF2-40B4-BE49-F238E27FC236}">
                <a16:creationId xmlns:a16="http://schemas.microsoft.com/office/drawing/2014/main" id="{90E4D232-14BF-42FA-9D10-989CDA5C38C7}"/>
              </a:ext>
            </a:extLst>
          </p:cNvPr>
          <p:cNvSpPr>
            <a:spLocks noChangeArrowheads="1"/>
          </p:cNvSpPr>
          <p:nvPr/>
        </p:nvSpPr>
        <p:spPr bwMode="auto">
          <a:xfrm>
            <a:off x="354013" y="784225"/>
            <a:ext cx="3756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word “kinetic” comes from the Greek word “</a:t>
            </a:r>
            <a:r>
              <a:rPr lang="en-GB" altLang="en-US" i="1" dirty="0">
                <a:solidFill>
                  <a:srgbClr val="010066"/>
                </a:solidFill>
              </a:rPr>
              <a:t>kinesis</a:t>
            </a:r>
            <a:r>
              <a:rPr lang="en-GB" altLang="en-US" dirty="0">
                <a:solidFill>
                  <a:srgbClr val="010066"/>
                </a:solidFill>
              </a:rPr>
              <a:t>,” meaning motion.</a:t>
            </a:r>
          </a:p>
        </p:txBody>
      </p:sp>
      <p:pic>
        <p:nvPicPr>
          <p:cNvPr id="29701" name="Picture 5" descr="cartoon1">
            <a:extLst>
              <a:ext uri="{FF2B5EF4-FFF2-40B4-BE49-F238E27FC236}">
                <a16:creationId xmlns:a16="http://schemas.microsoft.com/office/drawing/2014/main" id="{7A3CF5C0-B1C9-4EBA-ACE2-7A86F990E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6563" y="815975"/>
            <a:ext cx="45974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4" name="Rectangle 6">
            <a:extLst>
              <a:ext uri="{FF2B5EF4-FFF2-40B4-BE49-F238E27FC236}">
                <a16:creationId xmlns:a16="http://schemas.microsoft.com/office/drawing/2014/main" id="{5C903F7C-DA5B-46EF-B5F5-51A10C498DDF}"/>
              </a:ext>
            </a:extLst>
          </p:cNvPr>
          <p:cNvSpPr>
            <a:spLocks noChangeArrowheads="1"/>
          </p:cNvSpPr>
          <p:nvPr/>
        </p:nvSpPr>
        <p:spPr bwMode="auto">
          <a:xfrm>
            <a:off x="352425" y="3756025"/>
            <a:ext cx="79454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All moving things have kinetic energy, but the amount of energy they have is not just dependent on how fast they are moving.</a:t>
            </a:r>
          </a:p>
        </p:txBody>
      </p:sp>
      <p:sp>
        <p:nvSpPr>
          <p:cNvPr id="206855" name="Rectangle 7">
            <a:extLst>
              <a:ext uri="{FF2B5EF4-FFF2-40B4-BE49-F238E27FC236}">
                <a16:creationId xmlns:a16="http://schemas.microsoft.com/office/drawing/2014/main" id="{9DF61EE5-A243-430C-8354-F48198007D76}"/>
              </a:ext>
            </a:extLst>
          </p:cNvPr>
          <p:cNvSpPr>
            <a:spLocks noChangeArrowheads="1"/>
          </p:cNvSpPr>
          <p:nvPr/>
        </p:nvSpPr>
        <p:spPr bwMode="auto">
          <a:xfrm>
            <a:off x="352425" y="5302250"/>
            <a:ext cx="7583488" cy="830263"/>
          </a:xfrm>
          <a:prstGeom prst="rect">
            <a:avLst/>
          </a:prstGeom>
          <a:solidFill>
            <a:srgbClr val="BEDAF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What other factors might affect the kinetic energy of </a:t>
            </a:r>
            <a:br>
              <a:rPr lang="en-GB" altLang="en-US">
                <a:solidFill>
                  <a:srgbClr val="010066"/>
                </a:solidFill>
              </a:rPr>
            </a:br>
            <a:r>
              <a:rPr lang="en-GB" altLang="en-US">
                <a:solidFill>
                  <a:srgbClr val="010066"/>
                </a:solidFill>
              </a:rPr>
              <a:t>a moving object?</a:t>
            </a:r>
          </a:p>
        </p:txBody>
      </p:sp>
      <p:pic>
        <p:nvPicPr>
          <p:cNvPr id="9" name="Picture 8">
            <a:extLst>
              <a:ext uri="{FF2B5EF4-FFF2-40B4-BE49-F238E27FC236}">
                <a16:creationId xmlns:a16="http://schemas.microsoft.com/office/drawing/2014/main" id="{06AFF754-AB3A-4276-85B4-A0E8D16EE00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8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68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685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p:bldP spid="206854" grpId="0"/>
      <p:bldP spid="2068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A8B2319-7DC5-4768-B554-B8555BF43C1E}"/>
              </a:ext>
            </a:extLst>
          </p:cNvPr>
          <p:cNvSpPr>
            <a:spLocks noGrp="1" noChangeArrowheads="1"/>
          </p:cNvSpPr>
          <p:nvPr>
            <p:ph type="title"/>
          </p:nvPr>
        </p:nvSpPr>
        <p:spPr/>
        <p:txBody>
          <a:bodyPr/>
          <a:lstStyle/>
          <a:p>
            <a:r>
              <a:rPr lang="en-GB" altLang="en-US"/>
              <a:t>How is kinetic energy calculated?</a:t>
            </a:r>
          </a:p>
        </p:txBody>
      </p:sp>
      <p:sp>
        <p:nvSpPr>
          <p:cNvPr id="30723" name="Text Box 31">
            <a:extLst>
              <a:ext uri="{FF2B5EF4-FFF2-40B4-BE49-F238E27FC236}">
                <a16:creationId xmlns:a16="http://schemas.microsoft.com/office/drawing/2014/main" id="{8091CD45-5DE6-4A9A-AABB-D9BCE81D0D89}"/>
              </a:ext>
            </a:extLst>
          </p:cNvPr>
          <p:cNvSpPr txBox="1">
            <a:spLocks noChangeArrowheads="1"/>
          </p:cNvSpPr>
          <p:nvPr/>
        </p:nvSpPr>
        <p:spPr bwMode="auto">
          <a:xfrm>
            <a:off x="352425"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a:t>
            </a:r>
            <a:r>
              <a:rPr lang="en-GB" altLang="en-US" b="1">
                <a:solidFill>
                  <a:srgbClr val="286DA6"/>
                </a:solidFill>
              </a:rPr>
              <a:t>kinetic energy </a:t>
            </a:r>
            <a:r>
              <a:rPr lang="en-GB" altLang="en-US">
                <a:solidFill>
                  <a:srgbClr val="010066"/>
                </a:solidFill>
              </a:rPr>
              <a:t>(</a:t>
            </a:r>
            <a:r>
              <a:rPr lang="en-GB" altLang="en-US" b="1">
                <a:solidFill>
                  <a:srgbClr val="286DA6"/>
                </a:solidFill>
              </a:rPr>
              <a:t>E</a:t>
            </a:r>
            <a:r>
              <a:rPr lang="en-GB" altLang="en-US" b="1" baseline="-25000">
                <a:solidFill>
                  <a:srgbClr val="286DA6"/>
                </a:solidFill>
              </a:rPr>
              <a:t>k</a:t>
            </a:r>
            <a:r>
              <a:rPr lang="en-GB" altLang="en-US">
                <a:solidFill>
                  <a:srgbClr val="010066"/>
                </a:solidFill>
              </a:rPr>
              <a:t>) of an object can be calculated using this equation: </a:t>
            </a:r>
          </a:p>
        </p:txBody>
      </p:sp>
      <p:sp>
        <p:nvSpPr>
          <p:cNvPr id="208900" name="Text Box 4">
            <a:extLst>
              <a:ext uri="{FF2B5EF4-FFF2-40B4-BE49-F238E27FC236}">
                <a16:creationId xmlns:a16="http://schemas.microsoft.com/office/drawing/2014/main" id="{BF2A445C-D24E-45BD-9E47-220D87EB4348}"/>
              </a:ext>
            </a:extLst>
          </p:cNvPr>
          <p:cNvSpPr txBox="1">
            <a:spLocks noChangeArrowheads="1"/>
          </p:cNvSpPr>
          <p:nvPr/>
        </p:nvSpPr>
        <p:spPr bwMode="auto">
          <a:xfrm>
            <a:off x="352425" y="4845050"/>
            <a:ext cx="8510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b="1" dirty="0">
                <a:solidFill>
                  <a:srgbClr val="286DA6"/>
                </a:solidFill>
              </a:rPr>
              <a:t>Velocity</a:t>
            </a:r>
            <a:r>
              <a:rPr lang="en-GB" altLang="en-US" dirty="0">
                <a:solidFill>
                  <a:srgbClr val="010066"/>
                </a:solidFill>
              </a:rPr>
              <a:t>, v, is measured in </a:t>
            </a:r>
            <a:r>
              <a:rPr lang="en-GB" altLang="en-US" b="1" dirty="0">
                <a:solidFill>
                  <a:srgbClr val="286DA6"/>
                </a:solidFill>
              </a:rPr>
              <a:t>meters per second (m/s)</a:t>
            </a:r>
            <a:r>
              <a:rPr lang="en-GB" altLang="en-US" dirty="0">
                <a:solidFill>
                  <a:srgbClr val="010066"/>
                </a:solidFill>
              </a:rPr>
              <a:t>.</a:t>
            </a:r>
          </a:p>
        </p:txBody>
      </p:sp>
      <p:sp>
        <p:nvSpPr>
          <p:cNvPr id="208901" name="Rectangle 5">
            <a:extLst>
              <a:ext uri="{FF2B5EF4-FFF2-40B4-BE49-F238E27FC236}">
                <a16:creationId xmlns:a16="http://schemas.microsoft.com/office/drawing/2014/main" id="{C6800F26-3A11-4488-8A50-E8BC8F8E81A1}"/>
              </a:ext>
            </a:extLst>
          </p:cNvPr>
          <p:cNvSpPr>
            <a:spLocks noChangeArrowheads="1"/>
          </p:cNvSpPr>
          <p:nvPr/>
        </p:nvSpPr>
        <p:spPr bwMode="auto">
          <a:xfrm>
            <a:off x="352425" y="4178300"/>
            <a:ext cx="8510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b="1" dirty="0">
                <a:solidFill>
                  <a:srgbClr val="286DA6"/>
                </a:solidFill>
              </a:rPr>
              <a:t>Mass</a:t>
            </a:r>
            <a:r>
              <a:rPr lang="en-GB" altLang="en-US" dirty="0">
                <a:solidFill>
                  <a:srgbClr val="010066"/>
                </a:solidFill>
              </a:rPr>
              <a:t>, m, is measured in </a:t>
            </a:r>
            <a:r>
              <a:rPr lang="en-GB" altLang="en-US" b="1" dirty="0">
                <a:solidFill>
                  <a:srgbClr val="286DA6"/>
                </a:solidFill>
              </a:rPr>
              <a:t>kilograms</a:t>
            </a:r>
            <a:r>
              <a:rPr lang="en-GB" altLang="en-US" dirty="0">
                <a:solidFill>
                  <a:srgbClr val="010066"/>
                </a:solidFill>
              </a:rPr>
              <a:t> </a:t>
            </a:r>
            <a:r>
              <a:rPr lang="en-GB" altLang="en-US" b="1" dirty="0">
                <a:solidFill>
                  <a:srgbClr val="286DA6"/>
                </a:solidFill>
              </a:rPr>
              <a:t>(</a:t>
            </a:r>
            <a:r>
              <a:rPr lang="en-GB" altLang="en-US" b="1" dirty="0">
                <a:solidFill>
                  <a:srgbClr val="286DA6"/>
                </a:solidFill>
                <a:sym typeface="Symbol" panose="05050102010706020507" pitchFamily="18" charset="2"/>
              </a:rPr>
              <a:t>kg</a:t>
            </a:r>
            <a:r>
              <a:rPr lang="en-GB" altLang="en-US" b="1" dirty="0">
                <a:solidFill>
                  <a:srgbClr val="286DA6"/>
                </a:solidFill>
              </a:rPr>
              <a:t>)</a:t>
            </a:r>
            <a:r>
              <a:rPr lang="en-GB" altLang="en-US" dirty="0">
                <a:solidFill>
                  <a:srgbClr val="010066"/>
                </a:solidFill>
              </a:rPr>
              <a:t>.</a:t>
            </a:r>
          </a:p>
        </p:txBody>
      </p:sp>
      <p:sp>
        <p:nvSpPr>
          <p:cNvPr id="208902" name="Text Box 6">
            <a:extLst>
              <a:ext uri="{FF2B5EF4-FFF2-40B4-BE49-F238E27FC236}">
                <a16:creationId xmlns:a16="http://schemas.microsoft.com/office/drawing/2014/main" id="{55613584-34E5-43C8-9927-7E9B72EB1909}"/>
              </a:ext>
            </a:extLst>
          </p:cNvPr>
          <p:cNvSpPr txBox="1">
            <a:spLocks noChangeArrowheads="1"/>
          </p:cNvSpPr>
          <p:nvPr/>
        </p:nvSpPr>
        <p:spPr bwMode="auto">
          <a:xfrm>
            <a:off x="352425" y="5510213"/>
            <a:ext cx="8510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b="1" dirty="0">
                <a:solidFill>
                  <a:srgbClr val="286DA6"/>
                </a:solidFill>
              </a:rPr>
              <a:t>Kinetic energy</a:t>
            </a:r>
            <a:r>
              <a:rPr lang="en-GB" altLang="en-US" dirty="0">
                <a:solidFill>
                  <a:srgbClr val="010066"/>
                </a:solidFill>
              </a:rPr>
              <a:t>, </a:t>
            </a:r>
            <a:r>
              <a:rPr lang="en-GB" altLang="en-US" dirty="0" err="1">
                <a:solidFill>
                  <a:srgbClr val="010066"/>
                </a:solidFill>
              </a:rPr>
              <a:t>E</a:t>
            </a:r>
            <a:r>
              <a:rPr lang="en-GB" altLang="en-US" baseline="-25000" dirty="0" err="1">
                <a:solidFill>
                  <a:srgbClr val="010066"/>
                </a:solidFill>
              </a:rPr>
              <a:t>k</a:t>
            </a:r>
            <a:r>
              <a:rPr lang="en-GB" altLang="en-US" dirty="0">
                <a:solidFill>
                  <a:srgbClr val="010066"/>
                </a:solidFill>
              </a:rPr>
              <a:t>, is measured in </a:t>
            </a:r>
            <a:r>
              <a:rPr lang="en-GB" altLang="en-US" b="1" dirty="0">
                <a:solidFill>
                  <a:srgbClr val="286DA6"/>
                </a:solidFill>
              </a:rPr>
              <a:t>joules</a:t>
            </a:r>
            <a:r>
              <a:rPr lang="en-GB" altLang="en-US" b="1" dirty="0">
                <a:solidFill>
                  <a:srgbClr val="010066"/>
                </a:solidFill>
              </a:rPr>
              <a:t> </a:t>
            </a:r>
            <a:r>
              <a:rPr lang="en-GB" altLang="en-US" b="1" dirty="0">
                <a:solidFill>
                  <a:srgbClr val="286DA6"/>
                </a:solidFill>
              </a:rPr>
              <a:t>(J)</a:t>
            </a:r>
            <a:r>
              <a:rPr lang="en-GB" altLang="en-US" dirty="0">
                <a:solidFill>
                  <a:srgbClr val="010066"/>
                </a:solidFill>
              </a:rPr>
              <a:t>.</a:t>
            </a:r>
          </a:p>
        </p:txBody>
      </p:sp>
      <p:grpSp>
        <p:nvGrpSpPr>
          <p:cNvPr id="2" name="Group 112">
            <a:extLst>
              <a:ext uri="{FF2B5EF4-FFF2-40B4-BE49-F238E27FC236}">
                <a16:creationId xmlns:a16="http://schemas.microsoft.com/office/drawing/2014/main" id="{3C079099-C5E1-4463-9F7F-EAEAC5F999F5}"/>
              </a:ext>
            </a:extLst>
          </p:cNvPr>
          <p:cNvGrpSpPr>
            <a:grpSpLocks/>
          </p:cNvGrpSpPr>
          <p:nvPr/>
        </p:nvGrpSpPr>
        <p:grpSpPr bwMode="auto">
          <a:xfrm>
            <a:off x="1985963" y="1819275"/>
            <a:ext cx="5060950" cy="681038"/>
            <a:chOff x="1986455" y="1876096"/>
            <a:chExt cx="5060731" cy="680425"/>
          </a:xfrm>
        </p:grpSpPr>
        <p:sp>
          <p:nvSpPr>
            <p:cNvPr id="30733" name="Rectangle 10">
              <a:extLst>
                <a:ext uri="{FF2B5EF4-FFF2-40B4-BE49-F238E27FC236}">
                  <a16:creationId xmlns:a16="http://schemas.microsoft.com/office/drawing/2014/main" id="{75C17E16-9AD6-4857-B910-D5BC262E80E9}"/>
                </a:ext>
              </a:extLst>
            </p:cNvPr>
            <p:cNvSpPr>
              <a:spLocks noChangeArrowheads="1"/>
            </p:cNvSpPr>
            <p:nvPr/>
          </p:nvSpPr>
          <p:spPr bwMode="auto">
            <a:xfrm>
              <a:off x="1986455" y="1876096"/>
              <a:ext cx="5060731" cy="680425"/>
            </a:xfrm>
            <a:prstGeom prst="rect">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0734" name="Text Box 10">
              <a:extLst>
                <a:ext uri="{FF2B5EF4-FFF2-40B4-BE49-F238E27FC236}">
                  <a16:creationId xmlns:a16="http://schemas.microsoft.com/office/drawing/2014/main" id="{02DFA910-774A-438F-B38A-9F3BD35CB97A}"/>
                </a:ext>
              </a:extLst>
            </p:cNvPr>
            <p:cNvSpPr txBox="1">
              <a:spLocks noChangeArrowheads="1"/>
            </p:cNvSpPr>
            <p:nvPr/>
          </p:nvSpPr>
          <p:spPr bwMode="auto">
            <a:xfrm>
              <a:off x="2114550" y="1950052"/>
              <a:ext cx="49149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600" b="1">
                  <a:solidFill>
                    <a:schemeClr val="bg1"/>
                  </a:solidFill>
                </a:rPr>
                <a:t>E</a:t>
              </a:r>
              <a:r>
                <a:rPr lang="en-GB" altLang="en-US" sz="2600" b="1" baseline="-25000">
                  <a:solidFill>
                    <a:schemeClr val="bg1"/>
                  </a:solidFill>
                </a:rPr>
                <a:t>k</a:t>
              </a:r>
              <a:r>
                <a:rPr lang="en-GB" altLang="en-US" sz="2600" b="1">
                  <a:solidFill>
                    <a:schemeClr val="bg1"/>
                  </a:solidFill>
                </a:rPr>
                <a:t>  =  </a:t>
              </a:r>
              <a:r>
                <a:rPr lang="en-US" altLang="en-US" sz="2600" b="1">
                  <a:solidFill>
                    <a:schemeClr val="bg1"/>
                  </a:solidFill>
                  <a:cs typeface="Arial" panose="020B0604020202020204" pitchFamily="34" charset="0"/>
                </a:rPr>
                <a:t>½  ×  </a:t>
              </a:r>
              <a:r>
                <a:rPr lang="en-GB" altLang="en-US" sz="2600" b="1">
                  <a:solidFill>
                    <a:schemeClr val="bg1"/>
                  </a:solidFill>
                </a:rPr>
                <a:t>mass  ×  velocity</a:t>
              </a:r>
              <a:r>
                <a:rPr lang="en-GB" altLang="en-US" sz="2600" b="1" baseline="30000">
                  <a:solidFill>
                    <a:schemeClr val="bg1"/>
                  </a:solidFill>
                </a:rPr>
                <a:t>2</a:t>
              </a:r>
            </a:p>
          </p:txBody>
        </p:sp>
      </p:grpSp>
      <p:grpSp>
        <p:nvGrpSpPr>
          <p:cNvPr id="3" name="Group 11">
            <a:extLst>
              <a:ext uri="{FF2B5EF4-FFF2-40B4-BE49-F238E27FC236}">
                <a16:creationId xmlns:a16="http://schemas.microsoft.com/office/drawing/2014/main" id="{D4ADE692-6530-4043-87D0-48029E35E613}"/>
              </a:ext>
            </a:extLst>
          </p:cNvPr>
          <p:cNvGrpSpPr>
            <a:grpSpLocks/>
          </p:cNvGrpSpPr>
          <p:nvPr/>
        </p:nvGrpSpPr>
        <p:grpSpPr bwMode="auto">
          <a:xfrm>
            <a:off x="3317875" y="3371850"/>
            <a:ext cx="2397125" cy="601663"/>
            <a:chOff x="1971183" y="2393590"/>
            <a:chExt cx="2207075" cy="601860"/>
          </a:xfrm>
        </p:grpSpPr>
        <p:sp>
          <p:nvSpPr>
            <p:cNvPr id="30731" name="Rectangle 10">
              <a:extLst>
                <a:ext uri="{FF2B5EF4-FFF2-40B4-BE49-F238E27FC236}">
                  <a16:creationId xmlns:a16="http://schemas.microsoft.com/office/drawing/2014/main" id="{A5E8EA98-D3A0-4E5C-BD2A-E49A484D4CAF}"/>
                </a:ext>
              </a:extLst>
            </p:cNvPr>
            <p:cNvSpPr>
              <a:spLocks noChangeArrowheads="1"/>
            </p:cNvSpPr>
            <p:nvPr/>
          </p:nvSpPr>
          <p:spPr bwMode="auto">
            <a:xfrm>
              <a:off x="1986454" y="2393590"/>
              <a:ext cx="2191804" cy="601860"/>
            </a:xfrm>
            <a:prstGeom prst="rect">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0732" name="Text Box 11">
              <a:extLst>
                <a:ext uri="{FF2B5EF4-FFF2-40B4-BE49-F238E27FC236}">
                  <a16:creationId xmlns:a16="http://schemas.microsoft.com/office/drawing/2014/main" id="{FBDB1BE5-3B2A-4494-B84B-230247744893}"/>
                </a:ext>
              </a:extLst>
            </p:cNvPr>
            <p:cNvSpPr txBox="1">
              <a:spLocks noChangeArrowheads="1"/>
            </p:cNvSpPr>
            <p:nvPr/>
          </p:nvSpPr>
          <p:spPr bwMode="auto">
            <a:xfrm>
              <a:off x="1971183" y="2444751"/>
              <a:ext cx="2206550" cy="49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600" b="1">
                  <a:solidFill>
                    <a:schemeClr val="bg1"/>
                  </a:solidFill>
                </a:rPr>
                <a:t>E</a:t>
              </a:r>
              <a:r>
                <a:rPr lang="en-GB" altLang="en-US" sz="2600" b="1" baseline="-25000">
                  <a:solidFill>
                    <a:schemeClr val="bg1"/>
                  </a:solidFill>
                </a:rPr>
                <a:t>k</a:t>
              </a:r>
              <a:r>
                <a:rPr lang="en-GB" altLang="en-US" sz="2600" b="1">
                  <a:solidFill>
                    <a:schemeClr val="bg1"/>
                  </a:solidFill>
                </a:rPr>
                <a:t> =  </a:t>
              </a:r>
              <a:r>
                <a:rPr lang="en-US" altLang="en-US" sz="2600" b="1">
                  <a:solidFill>
                    <a:schemeClr val="bg1"/>
                  </a:solidFill>
                  <a:cs typeface="Arial" panose="020B0604020202020204" pitchFamily="34" charset="0"/>
                </a:rPr>
                <a:t>½</a:t>
              </a:r>
              <a:r>
                <a:rPr lang="en-US" altLang="en-US" sz="1000" b="1">
                  <a:solidFill>
                    <a:schemeClr val="bg1"/>
                  </a:solidFill>
                  <a:cs typeface="Arial" panose="020B0604020202020204" pitchFamily="34" charset="0"/>
                </a:rPr>
                <a:t> </a:t>
              </a:r>
              <a:r>
                <a:rPr lang="en-GB" altLang="en-US" sz="2600" b="1">
                  <a:solidFill>
                    <a:schemeClr val="bg1"/>
                  </a:solidFill>
                </a:rPr>
                <a:t>m</a:t>
              </a:r>
              <a:r>
                <a:rPr lang="en-GB" altLang="en-US" sz="1000" b="1">
                  <a:solidFill>
                    <a:schemeClr val="bg1"/>
                  </a:solidFill>
                </a:rPr>
                <a:t> </a:t>
              </a:r>
              <a:r>
                <a:rPr lang="en-GB" altLang="en-US" sz="2600" b="1">
                  <a:solidFill>
                    <a:schemeClr val="bg1"/>
                  </a:solidFill>
                </a:rPr>
                <a:t>v</a:t>
              </a:r>
              <a:r>
                <a:rPr lang="en-GB" altLang="en-US" sz="2600" b="1" baseline="30000">
                  <a:solidFill>
                    <a:schemeClr val="bg1"/>
                  </a:solidFill>
                </a:rPr>
                <a:t>2</a:t>
              </a:r>
            </a:p>
          </p:txBody>
        </p:sp>
      </p:grpSp>
      <p:sp>
        <p:nvSpPr>
          <p:cNvPr id="16" name="Text Box 3">
            <a:extLst>
              <a:ext uri="{FF2B5EF4-FFF2-40B4-BE49-F238E27FC236}">
                <a16:creationId xmlns:a16="http://schemas.microsoft.com/office/drawing/2014/main" id="{94A8AB65-5C6D-4856-AD6C-4F30C390A327}"/>
              </a:ext>
            </a:extLst>
          </p:cNvPr>
          <p:cNvSpPr txBox="1">
            <a:spLocks noChangeArrowheads="1"/>
          </p:cNvSpPr>
          <p:nvPr/>
        </p:nvSpPr>
        <p:spPr bwMode="auto">
          <a:xfrm>
            <a:off x="4211638" y="27051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or</a:t>
            </a:r>
          </a:p>
        </p:txBody>
      </p:sp>
      <p:pic>
        <p:nvPicPr>
          <p:cNvPr id="15" name="Picture 14">
            <a:extLst>
              <a:ext uri="{FF2B5EF4-FFF2-40B4-BE49-F238E27FC236}">
                <a16:creationId xmlns:a16="http://schemas.microsoft.com/office/drawing/2014/main" id="{10F8B8F5-562A-4E6F-9299-B4329682247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8" name="Picture 9">
            <a:extLst>
              <a:ext uri="{FF2B5EF4-FFF2-40B4-BE49-F238E27FC236}">
                <a16:creationId xmlns:a16="http://schemas.microsoft.com/office/drawing/2014/main" id="{54D62794-EC86-4E28-B5E9-ABB0E66164F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19" name="Picture 9">
            <a:extLst>
              <a:ext uri="{FF2B5EF4-FFF2-40B4-BE49-F238E27FC236}">
                <a16:creationId xmlns:a16="http://schemas.microsoft.com/office/drawing/2014/main" id="{1B56A359-BF9C-496A-B3B7-B43D8C55BE3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66128" y="95697"/>
            <a:ext cx="432906" cy="44564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9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90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90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p:bldP spid="208901" grpId="0"/>
      <p:bldP spid="208902"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 descr="rally-car">
            <a:extLst>
              <a:ext uri="{FF2B5EF4-FFF2-40B4-BE49-F238E27FC236}">
                <a16:creationId xmlns:a16="http://schemas.microsoft.com/office/drawing/2014/main" id="{1C737454-82FE-4477-BC78-75C279F815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790575"/>
            <a:ext cx="3471863"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7" name="Text Box 3">
            <a:extLst>
              <a:ext uri="{FF2B5EF4-FFF2-40B4-BE49-F238E27FC236}">
                <a16:creationId xmlns:a16="http://schemas.microsoft.com/office/drawing/2014/main" id="{FCA4B6EB-BC6C-4EA5-8E32-130315F803E6}"/>
              </a:ext>
            </a:extLst>
          </p:cNvPr>
          <p:cNvSpPr txBox="1">
            <a:spLocks noChangeArrowheads="1"/>
          </p:cNvSpPr>
          <p:nvPr/>
        </p:nvSpPr>
        <p:spPr bwMode="auto">
          <a:xfrm>
            <a:off x="560388" y="3975100"/>
            <a:ext cx="6276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kinetic energy  =  </a:t>
            </a:r>
            <a:r>
              <a:rPr lang="en-GB" altLang="en-US" dirty="0">
                <a:cs typeface="Times New Roman" panose="02020603050405020304" pitchFamily="18" charset="0"/>
              </a:rPr>
              <a:t>½  </a:t>
            </a:r>
            <a:r>
              <a:rPr lang="en-GB" altLang="en-US" dirty="0">
                <a:solidFill>
                  <a:srgbClr val="010066"/>
                </a:solidFill>
              </a:rPr>
              <a:t>×</a:t>
            </a:r>
            <a:r>
              <a:rPr lang="en-GB" altLang="en-US" dirty="0"/>
              <a:t>  </a:t>
            </a:r>
            <a:r>
              <a:rPr lang="en-GB" altLang="en-US" dirty="0">
                <a:cs typeface="Times New Roman" panose="02020603050405020304" pitchFamily="18" charset="0"/>
              </a:rPr>
              <a:t>mass  </a:t>
            </a:r>
            <a:r>
              <a:rPr lang="en-GB" altLang="en-US" dirty="0">
                <a:solidFill>
                  <a:srgbClr val="010066"/>
                </a:solidFill>
              </a:rPr>
              <a:t>×</a:t>
            </a:r>
            <a:r>
              <a:rPr lang="en-GB" altLang="en-US" dirty="0">
                <a:cs typeface="Times New Roman" panose="02020603050405020304" pitchFamily="18" charset="0"/>
              </a:rPr>
              <a:t>  velocity</a:t>
            </a:r>
            <a:r>
              <a:rPr lang="en-GB" altLang="en-US" baseline="30000" dirty="0">
                <a:cs typeface="Times New Roman" panose="02020603050405020304" pitchFamily="18" charset="0"/>
              </a:rPr>
              <a:t>2</a:t>
            </a:r>
            <a:endParaRPr lang="en-GB" altLang="en-US" dirty="0">
              <a:solidFill>
                <a:srgbClr val="CC00CC"/>
              </a:solidFill>
              <a:cs typeface="Times New Roman" panose="02020603050405020304" pitchFamily="18" charset="0"/>
            </a:endParaRPr>
          </a:p>
        </p:txBody>
      </p:sp>
      <p:sp>
        <p:nvSpPr>
          <p:cNvPr id="31748" name="Text Box 4">
            <a:extLst>
              <a:ext uri="{FF2B5EF4-FFF2-40B4-BE49-F238E27FC236}">
                <a16:creationId xmlns:a16="http://schemas.microsoft.com/office/drawing/2014/main" id="{A6A11B7D-D35E-416B-83F5-B3105411FA51}"/>
              </a:ext>
            </a:extLst>
          </p:cNvPr>
          <p:cNvSpPr txBox="1">
            <a:spLocks noChangeArrowheads="1"/>
          </p:cNvSpPr>
          <p:nvPr/>
        </p:nvSpPr>
        <p:spPr bwMode="auto">
          <a:xfrm>
            <a:off x="352425" y="779463"/>
            <a:ext cx="43449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 car with a mass of 1,000</a:t>
            </a:r>
            <a:r>
              <a:rPr lang="en-GB" altLang="en-US" sz="1000" dirty="0"/>
              <a:t> </a:t>
            </a:r>
            <a:r>
              <a:rPr lang="en-GB" altLang="en-US" dirty="0"/>
              <a:t>kg travels at a velocity of 20</a:t>
            </a:r>
            <a:r>
              <a:rPr lang="en-GB" altLang="en-US" sz="1000" dirty="0"/>
              <a:t> </a:t>
            </a:r>
            <a:r>
              <a:rPr lang="en-GB" altLang="en-US" dirty="0"/>
              <a:t>m/s.</a:t>
            </a:r>
          </a:p>
        </p:txBody>
      </p:sp>
      <p:sp>
        <p:nvSpPr>
          <p:cNvPr id="31749" name="Rectangle 5">
            <a:extLst>
              <a:ext uri="{FF2B5EF4-FFF2-40B4-BE49-F238E27FC236}">
                <a16:creationId xmlns:a16="http://schemas.microsoft.com/office/drawing/2014/main" id="{8FCBDE30-5E9F-4B1A-95EA-591BDB7FFA67}"/>
              </a:ext>
            </a:extLst>
          </p:cNvPr>
          <p:cNvSpPr>
            <a:spLocks noGrp="1" noChangeArrowheads="1"/>
          </p:cNvSpPr>
          <p:nvPr>
            <p:ph type="title"/>
          </p:nvPr>
        </p:nvSpPr>
        <p:spPr>
          <a:xfrm>
            <a:off x="233363" y="53975"/>
            <a:ext cx="7735887" cy="549275"/>
          </a:xfrm>
        </p:spPr>
        <p:txBody>
          <a:bodyPr/>
          <a:lstStyle/>
          <a:p>
            <a:r>
              <a:rPr lang="en-GB" altLang="en-US" dirty="0"/>
              <a:t>Calculating kinetic energy question</a:t>
            </a:r>
          </a:p>
        </p:txBody>
      </p:sp>
      <p:sp>
        <p:nvSpPr>
          <p:cNvPr id="210950" name="Rectangle 6">
            <a:extLst>
              <a:ext uri="{FF2B5EF4-FFF2-40B4-BE49-F238E27FC236}">
                <a16:creationId xmlns:a16="http://schemas.microsoft.com/office/drawing/2014/main" id="{B16574A6-CF5F-4BC1-AEA0-C6DC35F71E89}"/>
              </a:ext>
            </a:extLst>
          </p:cNvPr>
          <p:cNvSpPr>
            <a:spLocks noChangeArrowheads="1"/>
          </p:cNvSpPr>
          <p:nvPr/>
        </p:nvSpPr>
        <p:spPr bwMode="auto">
          <a:xfrm>
            <a:off x="349250" y="2143125"/>
            <a:ext cx="3914775" cy="830263"/>
          </a:xfrm>
          <a:prstGeom prst="rect">
            <a:avLst/>
          </a:prstGeom>
          <a:solidFill>
            <a:srgbClr val="BEDAF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What is the </a:t>
            </a:r>
            <a:r>
              <a:rPr lang="en-GB" altLang="en-US" b="1"/>
              <a:t>kinetic energy </a:t>
            </a:r>
            <a:r>
              <a:rPr lang="en-GB" altLang="en-US"/>
              <a:t>of the car?</a:t>
            </a:r>
          </a:p>
        </p:txBody>
      </p:sp>
      <p:sp>
        <p:nvSpPr>
          <p:cNvPr id="210951" name="Rectangle 7">
            <a:extLst>
              <a:ext uri="{FF2B5EF4-FFF2-40B4-BE49-F238E27FC236}">
                <a16:creationId xmlns:a16="http://schemas.microsoft.com/office/drawing/2014/main" id="{61E0CE7B-2B16-45D7-9130-32C324CA3A81}"/>
              </a:ext>
            </a:extLst>
          </p:cNvPr>
          <p:cNvSpPr>
            <a:spLocks noChangeArrowheads="1"/>
          </p:cNvSpPr>
          <p:nvPr/>
        </p:nvSpPr>
        <p:spPr bwMode="auto">
          <a:xfrm>
            <a:off x="2617082" y="5307013"/>
            <a:ext cx="3249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cs typeface="Times New Roman" panose="02020603050405020304" pitchFamily="18" charset="0"/>
              </a:rPr>
              <a:t>=  200,000</a:t>
            </a:r>
            <a:r>
              <a:rPr lang="en-GB" altLang="en-US" sz="1000" dirty="0">
                <a:solidFill>
                  <a:srgbClr val="010066"/>
                </a:solidFill>
                <a:cs typeface="Times New Roman" panose="02020603050405020304" pitchFamily="18" charset="0"/>
              </a:rPr>
              <a:t> </a:t>
            </a:r>
            <a:r>
              <a:rPr lang="en-GB" altLang="en-US" dirty="0">
                <a:solidFill>
                  <a:srgbClr val="010066"/>
                </a:solidFill>
                <a:cs typeface="Times New Roman" panose="02020603050405020304" pitchFamily="18" charset="0"/>
              </a:rPr>
              <a:t>J  =</a:t>
            </a:r>
            <a:r>
              <a:rPr lang="en-GB" altLang="en-US" dirty="0">
                <a:solidFill>
                  <a:srgbClr val="CC00CC"/>
                </a:solidFill>
                <a:cs typeface="Times New Roman" panose="02020603050405020304" pitchFamily="18" charset="0"/>
              </a:rPr>
              <a:t>  </a:t>
            </a:r>
            <a:r>
              <a:rPr lang="en-GB" altLang="en-US" b="1" dirty="0">
                <a:solidFill>
                  <a:srgbClr val="286DA6"/>
                </a:solidFill>
                <a:cs typeface="Times New Roman" panose="02020603050405020304" pitchFamily="18" charset="0"/>
              </a:rPr>
              <a:t>200</a:t>
            </a:r>
            <a:r>
              <a:rPr lang="en-GB" altLang="en-US" sz="1000" b="1" dirty="0">
                <a:solidFill>
                  <a:srgbClr val="286DA6"/>
                </a:solidFill>
                <a:cs typeface="Times New Roman" panose="02020603050405020304" pitchFamily="18" charset="0"/>
              </a:rPr>
              <a:t> </a:t>
            </a:r>
            <a:r>
              <a:rPr lang="en-GB" altLang="en-US" b="1" dirty="0">
                <a:solidFill>
                  <a:srgbClr val="286DA6"/>
                </a:solidFill>
                <a:cs typeface="Times New Roman" panose="02020603050405020304" pitchFamily="18" charset="0"/>
              </a:rPr>
              <a:t>kJ</a:t>
            </a:r>
          </a:p>
        </p:txBody>
      </p:sp>
      <p:sp>
        <p:nvSpPr>
          <p:cNvPr id="210952" name="Rectangle 8">
            <a:extLst>
              <a:ext uri="{FF2B5EF4-FFF2-40B4-BE49-F238E27FC236}">
                <a16:creationId xmlns:a16="http://schemas.microsoft.com/office/drawing/2014/main" id="{48275C92-BFB4-44BD-AE17-25F335E4301F}"/>
              </a:ext>
            </a:extLst>
          </p:cNvPr>
          <p:cNvSpPr>
            <a:spLocks noChangeArrowheads="1"/>
          </p:cNvSpPr>
          <p:nvPr/>
        </p:nvSpPr>
        <p:spPr bwMode="auto">
          <a:xfrm>
            <a:off x="2619199" y="4638675"/>
            <a:ext cx="3057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  </a:t>
            </a:r>
            <a:r>
              <a:rPr lang="en-GB" altLang="en-US" dirty="0">
                <a:cs typeface="Times New Roman" panose="02020603050405020304" pitchFamily="18" charset="0"/>
              </a:rPr>
              <a:t>½  </a:t>
            </a:r>
            <a:r>
              <a:rPr lang="en-GB" altLang="en-US" dirty="0">
                <a:solidFill>
                  <a:srgbClr val="010066"/>
                </a:solidFill>
              </a:rPr>
              <a:t>×</a:t>
            </a:r>
            <a:r>
              <a:rPr lang="en-GB" altLang="en-US" dirty="0">
                <a:cs typeface="Times New Roman" panose="02020603050405020304" pitchFamily="18" charset="0"/>
              </a:rPr>
              <a:t>  1,000  </a:t>
            </a:r>
            <a:r>
              <a:rPr lang="en-GB" altLang="en-US" dirty="0">
                <a:solidFill>
                  <a:srgbClr val="010066"/>
                </a:solidFill>
              </a:rPr>
              <a:t>×</a:t>
            </a:r>
            <a:r>
              <a:rPr lang="en-GB" altLang="en-US" dirty="0">
                <a:cs typeface="Times New Roman" panose="02020603050405020304" pitchFamily="18" charset="0"/>
              </a:rPr>
              <a:t>  20</a:t>
            </a:r>
            <a:r>
              <a:rPr lang="en-GB" altLang="en-US" baseline="30000" dirty="0">
                <a:cs typeface="Times New Roman" panose="02020603050405020304" pitchFamily="18" charset="0"/>
              </a:rPr>
              <a:t>2</a:t>
            </a:r>
          </a:p>
        </p:txBody>
      </p:sp>
      <p:pic>
        <p:nvPicPr>
          <p:cNvPr id="11" name="Picture 10">
            <a:extLst>
              <a:ext uri="{FF2B5EF4-FFF2-40B4-BE49-F238E27FC236}">
                <a16:creationId xmlns:a16="http://schemas.microsoft.com/office/drawing/2014/main" id="{A932D287-5A0E-4186-A8A5-FCB62CAFD45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a:extLst>
              <a:ext uri="{FF2B5EF4-FFF2-40B4-BE49-F238E27FC236}">
                <a16:creationId xmlns:a16="http://schemas.microsoft.com/office/drawing/2014/main" id="{B6924BFC-34BE-47AF-BDE1-95DAC13898E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09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09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095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p:bldP spid="210950" grpId="0" animBg="1"/>
      <p:bldP spid="210951" grpId="0"/>
      <p:bldP spid="21095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 name="Picture 26" descr="Picture3.jpg">
            <a:extLst>
              <a:ext uri="{FF2B5EF4-FFF2-40B4-BE49-F238E27FC236}">
                <a16:creationId xmlns:a16="http://schemas.microsoft.com/office/drawing/2014/main" id="{C4FA103B-6F8D-410B-AB8A-AD277D6248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1613" y="4521200"/>
            <a:ext cx="3152775"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Straight Arrow Connector 36">
            <a:extLst>
              <a:ext uri="{FF2B5EF4-FFF2-40B4-BE49-F238E27FC236}">
                <a16:creationId xmlns:a16="http://schemas.microsoft.com/office/drawing/2014/main" id="{386E0086-9589-40CE-875F-0B08DCA61008}"/>
              </a:ext>
            </a:extLst>
          </p:cNvPr>
          <p:cNvCxnSpPr>
            <a:cxnSpLocks noChangeShapeType="1"/>
          </p:cNvCxnSpPr>
          <p:nvPr/>
        </p:nvCxnSpPr>
        <p:spPr bwMode="auto">
          <a:xfrm>
            <a:off x="4551363" y="2573338"/>
            <a:ext cx="2224087" cy="2019300"/>
          </a:xfrm>
          <a:prstGeom prst="straightConnector1">
            <a:avLst/>
          </a:prstGeom>
          <a:noFill/>
          <a:ln w="57150" algn="ctr">
            <a:solidFill>
              <a:srgbClr val="286DA6"/>
            </a:solidFill>
            <a:round/>
            <a:headEnd/>
            <a:tailEnd type="arrow" w="med" len="med"/>
          </a:ln>
          <a:extLst>
            <a:ext uri="{909E8E84-426E-40DD-AFC4-6F175D3DCCD1}">
              <a14:hiddenFill xmlns:a14="http://schemas.microsoft.com/office/drawing/2010/main">
                <a:noFill/>
              </a14:hiddenFill>
            </a:ext>
          </a:extLst>
        </p:spPr>
      </p:cxnSp>
      <p:cxnSp>
        <p:nvCxnSpPr>
          <p:cNvPr id="29" name="Straight Arrow Connector 28">
            <a:extLst>
              <a:ext uri="{FF2B5EF4-FFF2-40B4-BE49-F238E27FC236}">
                <a16:creationId xmlns:a16="http://schemas.microsoft.com/office/drawing/2014/main" id="{B18FBD3B-04B2-45BE-8C93-3AF7D25F6873}"/>
              </a:ext>
            </a:extLst>
          </p:cNvPr>
          <p:cNvCxnSpPr>
            <a:cxnSpLocks noChangeShapeType="1"/>
          </p:cNvCxnSpPr>
          <p:nvPr/>
        </p:nvCxnSpPr>
        <p:spPr bwMode="auto">
          <a:xfrm flipH="1">
            <a:off x="2349500" y="2578100"/>
            <a:ext cx="2222500" cy="2019300"/>
          </a:xfrm>
          <a:prstGeom prst="straightConnector1">
            <a:avLst/>
          </a:prstGeom>
          <a:noFill/>
          <a:ln w="57150" algn="ctr">
            <a:solidFill>
              <a:srgbClr val="286DA6"/>
            </a:solidFill>
            <a:round/>
            <a:headEnd/>
            <a:tailEnd type="arrow" w="med" len="med"/>
          </a:ln>
          <a:extLst>
            <a:ext uri="{909E8E84-426E-40DD-AFC4-6F175D3DCCD1}">
              <a14:hiddenFill xmlns:a14="http://schemas.microsoft.com/office/drawing/2010/main">
                <a:noFill/>
              </a14:hiddenFill>
            </a:ext>
          </a:extLst>
        </p:spPr>
      </p:cxnSp>
      <p:sp>
        <p:nvSpPr>
          <p:cNvPr id="32773" name="Text Box 2">
            <a:extLst>
              <a:ext uri="{FF2B5EF4-FFF2-40B4-BE49-F238E27FC236}">
                <a16:creationId xmlns:a16="http://schemas.microsoft.com/office/drawing/2014/main" id="{D9FB1322-5773-48E2-9E5F-793A474A3AB5}"/>
              </a:ext>
            </a:extLst>
          </p:cNvPr>
          <p:cNvSpPr txBox="1">
            <a:spLocks noChangeArrowheads="1"/>
          </p:cNvSpPr>
          <p:nvPr/>
        </p:nvSpPr>
        <p:spPr bwMode="auto">
          <a:xfrm>
            <a:off x="360363" y="784225"/>
            <a:ext cx="862806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If you know the kinetic energy of an object, you can rearrange the equation in order to calculate its </a:t>
            </a:r>
            <a:r>
              <a:rPr lang="en-GB" altLang="en-US" b="1">
                <a:solidFill>
                  <a:srgbClr val="286DA6"/>
                </a:solidFill>
              </a:rPr>
              <a:t>mass</a:t>
            </a:r>
            <a:r>
              <a:rPr lang="en-GB" altLang="en-US"/>
              <a:t> or </a:t>
            </a:r>
            <a:r>
              <a:rPr lang="en-GB" altLang="en-US" b="1">
                <a:solidFill>
                  <a:srgbClr val="286DA6"/>
                </a:solidFill>
              </a:rPr>
              <a:t>velocity</a:t>
            </a:r>
            <a:r>
              <a:rPr lang="en-GB" altLang="en-US"/>
              <a:t>.</a:t>
            </a:r>
          </a:p>
        </p:txBody>
      </p:sp>
      <p:grpSp>
        <p:nvGrpSpPr>
          <p:cNvPr id="2" name="Group 23">
            <a:extLst>
              <a:ext uri="{FF2B5EF4-FFF2-40B4-BE49-F238E27FC236}">
                <a16:creationId xmlns:a16="http://schemas.microsoft.com/office/drawing/2014/main" id="{29678F1D-E0E8-4867-87DF-26772CBB152D}"/>
              </a:ext>
            </a:extLst>
          </p:cNvPr>
          <p:cNvGrpSpPr>
            <a:grpSpLocks/>
          </p:cNvGrpSpPr>
          <p:nvPr/>
        </p:nvGrpSpPr>
        <p:grpSpPr bwMode="auto">
          <a:xfrm>
            <a:off x="3246438" y="1838325"/>
            <a:ext cx="2652712" cy="739775"/>
            <a:chOff x="3244850" y="2101850"/>
            <a:chExt cx="2652713" cy="739775"/>
          </a:xfrm>
        </p:grpSpPr>
        <p:sp>
          <p:nvSpPr>
            <p:cNvPr id="3" name="AutoShape 4">
              <a:extLst>
                <a:ext uri="{FF2B5EF4-FFF2-40B4-BE49-F238E27FC236}">
                  <a16:creationId xmlns:a16="http://schemas.microsoft.com/office/drawing/2014/main" id="{C519AA6E-8669-4FF4-BF8C-851893DFB3D7}"/>
                </a:ext>
              </a:extLst>
            </p:cNvPr>
            <p:cNvSpPr>
              <a:spLocks noChangeArrowheads="1"/>
            </p:cNvSpPr>
            <p:nvPr/>
          </p:nvSpPr>
          <p:spPr bwMode="auto">
            <a:xfrm>
              <a:off x="3244850" y="2101850"/>
              <a:ext cx="2652713" cy="739775"/>
            </a:xfrm>
            <a:prstGeom prst="rect">
              <a:avLst/>
            </a:prstGeom>
            <a:solidFill>
              <a:srgbClr val="286DA6"/>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 name="Text Box 5">
              <a:extLst>
                <a:ext uri="{FF2B5EF4-FFF2-40B4-BE49-F238E27FC236}">
                  <a16:creationId xmlns:a16="http://schemas.microsoft.com/office/drawing/2014/main" id="{C913E220-C7F4-4565-9CF8-B7CD1A7CCF98}"/>
                </a:ext>
              </a:extLst>
            </p:cNvPr>
            <p:cNvSpPr txBox="1">
              <a:spLocks noChangeArrowheads="1"/>
            </p:cNvSpPr>
            <p:nvPr/>
          </p:nvSpPr>
          <p:spPr bwMode="auto">
            <a:xfrm>
              <a:off x="3386138" y="2227263"/>
              <a:ext cx="2371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600" b="1" dirty="0" err="1">
                  <a:solidFill>
                    <a:schemeClr val="bg1"/>
                  </a:solidFill>
                </a:rPr>
                <a:t>E</a:t>
              </a:r>
              <a:r>
                <a:rPr lang="en-GB" altLang="en-US" sz="2600" b="1" baseline="-25000" dirty="0" err="1">
                  <a:solidFill>
                    <a:schemeClr val="bg1"/>
                  </a:solidFill>
                </a:rPr>
                <a:t>k</a:t>
              </a:r>
              <a:r>
                <a:rPr lang="en-GB" altLang="en-US" sz="2600" b="1" dirty="0">
                  <a:solidFill>
                    <a:schemeClr val="bg1"/>
                  </a:solidFill>
                </a:rPr>
                <a:t>  </a:t>
              </a:r>
              <a:r>
                <a:rPr lang="en-US" altLang="en-US" sz="2600" b="1" dirty="0">
                  <a:solidFill>
                    <a:schemeClr val="bg1"/>
                  </a:solidFill>
                </a:rPr>
                <a:t>=</a:t>
              </a:r>
              <a:r>
                <a:rPr lang="en-GB" altLang="en-US" sz="2600" b="1" dirty="0">
                  <a:solidFill>
                    <a:schemeClr val="bg1"/>
                  </a:solidFill>
                </a:rPr>
                <a:t>  ½mv</a:t>
              </a:r>
              <a:r>
                <a:rPr lang="en-GB" altLang="en-US" sz="2600" b="1" baseline="30000" dirty="0">
                  <a:solidFill>
                    <a:schemeClr val="bg1"/>
                  </a:solidFill>
                </a:rPr>
                <a:t>2</a:t>
              </a:r>
            </a:p>
          </p:txBody>
        </p:sp>
      </p:grpSp>
      <p:sp>
        <p:nvSpPr>
          <p:cNvPr id="32775" name="Rectangle 19">
            <a:extLst>
              <a:ext uri="{FF2B5EF4-FFF2-40B4-BE49-F238E27FC236}">
                <a16:creationId xmlns:a16="http://schemas.microsoft.com/office/drawing/2014/main" id="{DA34D50C-897F-49BD-A77C-1E217DE7F12F}"/>
              </a:ext>
            </a:extLst>
          </p:cNvPr>
          <p:cNvSpPr>
            <a:spLocks noGrp="1" noChangeArrowheads="1"/>
          </p:cNvSpPr>
          <p:nvPr>
            <p:ph type="title"/>
          </p:nvPr>
        </p:nvSpPr>
        <p:spPr/>
        <p:txBody>
          <a:bodyPr/>
          <a:lstStyle/>
          <a:p>
            <a:r>
              <a:rPr lang="en-GB" altLang="en-US"/>
              <a:t>Rearranging the kinetic energy equation</a:t>
            </a:r>
          </a:p>
        </p:txBody>
      </p:sp>
      <p:sp>
        <p:nvSpPr>
          <p:cNvPr id="32781" name="AutoShape 8">
            <a:extLst>
              <a:ext uri="{FF2B5EF4-FFF2-40B4-BE49-F238E27FC236}">
                <a16:creationId xmlns:a16="http://schemas.microsoft.com/office/drawing/2014/main" id="{4A98DC4C-9B26-4F05-8137-DE7F71214D42}"/>
              </a:ext>
            </a:extLst>
          </p:cNvPr>
          <p:cNvSpPr>
            <a:spLocks noChangeArrowheads="1"/>
          </p:cNvSpPr>
          <p:nvPr/>
        </p:nvSpPr>
        <p:spPr bwMode="auto">
          <a:xfrm>
            <a:off x="817563" y="4764088"/>
            <a:ext cx="3052762" cy="1193800"/>
          </a:xfrm>
          <a:prstGeom prst="rect">
            <a:avLst/>
          </a:prstGeom>
          <a:solidFill>
            <a:srgbClr val="286DA6"/>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2783" name="Text Box 9">
            <a:extLst>
              <a:ext uri="{FF2B5EF4-FFF2-40B4-BE49-F238E27FC236}">
                <a16:creationId xmlns:a16="http://schemas.microsoft.com/office/drawing/2014/main" id="{DEAB43A0-A3A5-4E3E-98BE-91D5E69A0D49}"/>
              </a:ext>
            </a:extLst>
          </p:cNvPr>
          <p:cNvSpPr txBox="1">
            <a:spLocks noChangeArrowheads="1"/>
          </p:cNvSpPr>
          <p:nvPr/>
        </p:nvSpPr>
        <p:spPr bwMode="auto">
          <a:xfrm>
            <a:off x="1331913" y="5116513"/>
            <a:ext cx="11223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600" b="1">
                <a:solidFill>
                  <a:schemeClr val="bg1"/>
                </a:solidFill>
              </a:rPr>
              <a:t>m  </a:t>
            </a:r>
            <a:r>
              <a:rPr lang="en-US" altLang="en-US" sz="2600" b="1">
                <a:solidFill>
                  <a:schemeClr val="bg1"/>
                </a:solidFill>
              </a:rPr>
              <a:t>=</a:t>
            </a:r>
            <a:r>
              <a:rPr lang="en-GB" altLang="en-US" sz="2600" b="1">
                <a:solidFill>
                  <a:schemeClr val="bg1"/>
                </a:solidFill>
              </a:rPr>
              <a:t> </a:t>
            </a:r>
            <a:endParaRPr lang="en-GB" altLang="en-US" sz="2600" b="1" baseline="30000">
              <a:solidFill>
                <a:schemeClr val="bg1"/>
              </a:solidFill>
            </a:endParaRPr>
          </a:p>
        </p:txBody>
      </p:sp>
      <p:sp>
        <p:nvSpPr>
          <p:cNvPr id="32785" name="Rectangle 10">
            <a:extLst>
              <a:ext uri="{FF2B5EF4-FFF2-40B4-BE49-F238E27FC236}">
                <a16:creationId xmlns:a16="http://schemas.microsoft.com/office/drawing/2014/main" id="{A3C1885B-1040-47B2-A093-434C340C4BA2}"/>
              </a:ext>
            </a:extLst>
          </p:cNvPr>
          <p:cNvSpPr>
            <a:spLocks noChangeArrowheads="1"/>
          </p:cNvSpPr>
          <p:nvPr/>
        </p:nvSpPr>
        <p:spPr bwMode="auto">
          <a:xfrm>
            <a:off x="2451100" y="4814888"/>
            <a:ext cx="8096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600" b="1" dirty="0">
                <a:solidFill>
                  <a:schemeClr val="bg1"/>
                </a:solidFill>
              </a:rPr>
              <a:t>2E</a:t>
            </a:r>
            <a:r>
              <a:rPr lang="en-GB" altLang="en-US" sz="2600" b="1" baseline="-25000" dirty="0">
                <a:solidFill>
                  <a:schemeClr val="bg1"/>
                </a:solidFill>
              </a:rPr>
              <a:t>k</a:t>
            </a:r>
            <a:endParaRPr lang="en-GB" altLang="en-US" sz="2600" b="1" dirty="0">
              <a:solidFill>
                <a:schemeClr val="bg1"/>
              </a:solidFill>
            </a:endParaRPr>
          </a:p>
        </p:txBody>
      </p:sp>
      <p:sp>
        <p:nvSpPr>
          <p:cNvPr id="32786" name="Line 11">
            <a:extLst>
              <a:ext uri="{FF2B5EF4-FFF2-40B4-BE49-F238E27FC236}">
                <a16:creationId xmlns:a16="http://schemas.microsoft.com/office/drawing/2014/main" id="{975AD448-9EF5-46D1-8F96-C1935AE07501}"/>
              </a:ext>
            </a:extLst>
          </p:cNvPr>
          <p:cNvSpPr>
            <a:spLocks noChangeShapeType="1"/>
          </p:cNvSpPr>
          <p:nvPr/>
        </p:nvSpPr>
        <p:spPr bwMode="auto">
          <a:xfrm>
            <a:off x="2355850" y="5376863"/>
            <a:ext cx="10001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2787" name="Rectangle 18">
            <a:extLst>
              <a:ext uri="{FF2B5EF4-FFF2-40B4-BE49-F238E27FC236}">
                <a16:creationId xmlns:a16="http://schemas.microsoft.com/office/drawing/2014/main" id="{285322B8-F67C-48D8-92CE-46E8093204AB}"/>
              </a:ext>
            </a:extLst>
          </p:cNvPr>
          <p:cNvSpPr>
            <a:spLocks noChangeArrowheads="1"/>
          </p:cNvSpPr>
          <p:nvPr/>
        </p:nvSpPr>
        <p:spPr bwMode="auto">
          <a:xfrm>
            <a:off x="2620963" y="5429250"/>
            <a:ext cx="469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v</a:t>
            </a:r>
            <a:r>
              <a:rPr lang="en-GB" altLang="en-US" b="1" baseline="30000">
                <a:solidFill>
                  <a:schemeClr val="bg1"/>
                </a:solidFill>
              </a:rPr>
              <a:t>2</a:t>
            </a:r>
          </a:p>
        </p:txBody>
      </p:sp>
      <p:sp>
        <p:nvSpPr>
          <p:cNvPr id="212998" name="Text Box 6">
            <a:extLst>
              <a:ext uri="{FF2B5EF4-FFF2-40B4-BE49-F238E27FC236}">
                <a16:creationId xmlns:a16="http://schemas.microsoft.com/office/drawing/2014/main" id="{D5E613C1-BE21-4B5D-BDA9-A83252B02036}"/>
              </a:ext>
            </a:extLst>
          </p:cNvPr>
          <p:cNvSpPr txBox="1">
            <a:spLocks noChangeArrowheads="1"/>
          </p:cNvSpPr>
          <p:nvPr/>
        </p:nvSpPr>
        <p:spPr bwMode="auto">
          <a:xfrm>
            <a:off x="1487488" y="3067050"/>
            <a:ext cx="3013075" cy="831850"/>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Rearranged to calculate mass:</a:t>
            </a:r>
          </a:p>
        </p:txBody>
      </p:sp>
      <p:sp>
        <p:nvSpPr>
          <p:cNvPr id="25" name="Text Box 61">
            <a:extLst>
              <a:ext uri="{FF2B5EF4-FFF2-40B4-BE49-F238E27FC236}">
                <a16:creationId xmlns:a16="http://schemas.microsoft.com/office/drawing/2014/main" id="{65DDE528-5B76-46EF-B6EF-53BB5E14D7B1}"/>
              </a:ext>
            </a:extLst>
          </p:cNvPr>
          <p:cNvSpPr txBox="1">
            <a:spLocks noChangeArrowheads="1"/>
          </p:cNvSpPr>
          <p:nvPr/>
        </p:nvSpPr>
        <p:spPr bwMode="auto">
          <a:xfrm>
            <a:off x="4643438" y="3067050"/>
            <a:ext cx="3013075" cy="831850"/>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Rearranged to calculate velocity:</a:t>
            </a:r>
          </a:p>
        </p:txBody>
      </p:sp>
      <p:pic>
        <p:nvPicPr>
          <p:cNvPr id="19" name="Picture 18">
            <a:extLst>
              <a:ext uri="{FF2B5EF4-FFF2-40B4-BE49-F238E27FC236}">
                <a16:creationId xmlns:a16="http://schemas.microsoft.com/office/drawing/2014/main" id="{2530B65D-2192-4D3D-8D0E-539B466B6A6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right)">
                                      <p:cBhvr>
                                        <p:cTn id="11" dur="500"/>
                                        <p:tgtEl>
                                          <p:spTgt spid="29"/>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2129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7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78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7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78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1" grpId="0" animBg="1"/>
      <p:bldP spid="32783" grpId="0"/>
      <p:bldP spid="32785" grpId="0"/>
      <p:bldP spid="32787" grpId="0"/>
      <p:bldP spid="212998"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 name="Picture 19" descr="Potential_and_kinetic_energy_20.2.png">
            <a:extLst>
              <a:ext uri="{FF2B5EF4-FFF2-40B4-BE49-F238E27FC236}">
                <a16:creationId xmlns:a16="http://schemas.microsoft.com/office/drawing/2014/main" id="{9E498E79-EB39-4030-B6A9-4D305EF8AA2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362" b="89362" l="9605" r="99718">
                        <a14:foregroundMark x1="38983" y1="55745" x2="38418" y2="77872"/>
                        <a14:foregroundMark x1="56780" y1="27234" x2="99153" y2="23830"/>
                        <a14:foregroundMark x1="46893" y1="25532" x2="70339" y2="20426"/>
                        <a14:foregroundMark x1="70339" y1="20426" x2="99718" y2="24681"/>
                      </a14:backgroundRemoval>
                    </a14:imgEffect>
                  </a14:imgLayer>
                </a14:imgProps>
              </a:ext>
              <a:ext uri="{28A0092B-C50C-407E-A947-70E740481C1C}">
                <a14:useLocalDpi xmlns:a14="http://schemas.microsoft.com/office/drawing/2010/main" val="0"/>
              </a:ext>
            </a:extLst>
          </a:blip>
          <a:srcRect/>
          <a:stretch>
            <a:fillRect/>
          </a:stretch>
        </p:blipFill>
        <p:spPr bwMode="auto">
          <a:xfrm>
            <a:off x="1672166" y="2811463"/>
            <a:ext cx="2159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Potential_and_kinetic_energy_20.1.png">
            <a:extLst>
              <a:ext uri="{FF2B5EF4-FFF2-40B4-BE49-F238E27FC236}">
                <a16:creationId xmlns:a16="http://schemas.microsoft.com/office/drawing/2014/main" id="{795408AE-2E09-41B2-BD93-8A68FDF2072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29" b="89744" l="9928" r="97292">
                        <a14:foregroundMark x1="89350" y1="24359" x2="97292" y2="23504"/>
                      </a14:backgroundRemoval>
                    </a14:imgEffect>
                  </a14:imgLayer>
                </a14:imgProps>
              </a:ext>
              <a:ext uri="{28A0092B-C50C-407E-A947-70E740481C1C}">
                <a14:useLocalDpi xmlns:a14="http://schemas.microsoft.com/office/drawing/2010/main" val="0"/>
              </a:ext>
            </a:extLst>
          </a:blip>
          <a:srcRect/>
          <a:stretch>
            <a:fillRect/>
          </a:stretch>
        </p:blipFill>
        <p:spPr bwMode="auto">
          <a:xfrm>
            <a:off x="1606550" y="4066257"/>
            <a:ext cx="3711053" cy="156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2">
            <a:extLst>
              <a:ext uri="{FF2B5EF4-FFF2-40B4-BE49-F238E27FC236}">
                <a16:creationId xmlns:a16="http://schemas.microsoft.com/office/drawing/2014/main" id="{77946D88-015D-45AB-85F7-F9CB71E00120}"/>
              </a:ext>
            </a:extLst>
          </p:cNvPr>
          <p:cNvSpPr txBox="1">
            <a:spLocks noChangeArrowheads="1"/>
          </p:cNvSpPr>
          <p:nvPr/>
        </p:nvSpPr>
        <p:spPr bwMode="auto">
          <a:xfrm>
            <a:off x="355600" y="784225"/>
            <a:ext cx="4594225" cy="120015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 truck has a mass of 20,000</a:t>
            </a:r>
            <a:r>
              <a:rPr lang="en-GB" altLang="en-US" sz="1000" dirty="0"/>
              <a:t> </a:t>
            </a:r>
            <a:r>
              <a:rPr lang="en-GB" altLang="en-US" dirty="0"/>
              <a:t>kg. If its kinetic energy is 2.25</a:t>
            </a:r>
            <a:r>
              <a:rPr lang="en-GB" altLang="en-US" sz="1000" dirty="0"/>
              <a:t> </a:t>
            </a:r>
            <a:r>
              <a:rPr lang="en-GB" altLang="en-US" dirty="0"/>
              <a:t>MJ, </a:t>
            </a:r>
            <a:br>
              <a:rPr lang="en-GB" altLang="en-US" dirty="0"/>
            </a:br>
            <a:r>
              <a:rPr lang="en-GB" altLang="en-US" dirty="0"/>
              <a:t>at what velocity is it traveling?</a:t>
            </a:r>
          </a:p>
        </p:txBody>
      </p:sp>
      <p:sp>
        <p:nvSpPr>
          <p:cNvPr id="33797" name="Rectangle 3">
            <a:extLst>
              <a:ext uri="{FF2B5EF4-FFF2-40B4-BE49-F238E27FC236}">
                <a16:creationId xmlns:a16="http://schemas.microsoft.com/office/drawing/2014/main" id="{546EA8AE-361A-447D-B4BF-7AF5D2223CF0}"/>
              </a:ext>
            </a:extLst>
          </p:cNvPr>
          <p:cNvSpPr>
            <a:spLocks noGrp="1" noChangeArrowheads="1"/>
          </p:cNvSpPr>
          <p:nvPr>
            <p:ph type="title"/>
          </p:nvPr>
        </p:nvSpPr>
        <p:spPr/>
        <p:txBody>
          <a:bodyPr/>
          <a:lstStyle/>
          <a:p>
            <a:r>
              <a:rPr lang="en-GB" altLang="en-US"/>
              <a:t>Calculating velocity question</a:t>
            </a:r>
          </a:p>
        </p:txBody>
      </p:sp>
      <p:sp>
        <p:nvSpPr>
          <p:cNvPr id="215044" name="Text Box 4">
            <a:extLst>
              <a:ext uri="{FF2B5EF4-FFF2-40B4-BE49-F238E27FC236}">
                <a16:creationId xmlns:a16="http://schemas.microsoft.com/office/drawing/2014/main" id="{1585CD9A-11EA-4EA0-A197-7A303E708EC0}"/>
              </a:ext>
            </a:extLst>
          </p:cNvPr>
          <p:cNvSpPr txBox="1">
            <a:spLocks noChangeArrowheads="1"/>
          </p:cNvSpPr>
          <p:nvPr/>
        </p:nvSpPr>
        <p:spPr bwMode="auto">
          <a:xfrm>
            <a:off x="1133475" y="2320925"/>
            <a:ext cx="200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E</a:t>
            </a:r>
            <a:r>
              <a:rPr lang="en-GB" altLang="en-US" baseline="-25000"/>
              <a:t>k</a:t>
            </a:r>
            <a:r>
              <a:rPr lang="en-GB" altLang="en-US"/>
              <a:t>  =  </a:t>
            </a:r>
            <a:r>
              <a:rPr lang="en-GB" altLang="en-US">
                <a:cs typeface="Times New Roman" panose="02020603050405020304" pitchFamily="18" charset="0"/>
              </a:rPr>
              <a:t>½</a:t>
            </a:r>
            <a:r>
              <a:rPr lang="en-GB" altLang="en-US" sz="1000">
                <a:cs typeface="Times New Roman" panose="02020603050405020304" pitchFamily="18" charset="0"/>
              </a:rPr>
              <a:t> </a:t>
            </a:r>
            <a:r>
              <a:rPr lang="en-GB" altLang="en-US">
                <a:cs typeface="Times New Roman" panose="02020603050405020304" pitchFamily="18" charset="0"/>
              </a:rPr>
              <a:t>m</a:t>
            </a:r>
            <a:r>
              <a:rPr lang="en-GB" altLang="en-US" sz="1000">
                <a:cs typeface="Times New Roman" panose="02020603050405020304" pitchFamily="18" charset="0"/>
              </a:rPr>
              <a:t> </a:t>
            </a:r>
            <a:r>
              <a:rPr lang="en-GB" altLang="en-US">
                <a:cs typeface="Times New Roman" panose="02020603050405020304" pitchFamily="18" charset="0"/>
              </a:rPr>
              <a:t>v</a:t>
            </a:r>
            <a:r>
              <a:rPr lang="en-GB" altLang="en-US" baseline="30000">
                <a:cs typeface="Times New Roman" panose="02020603050405020304" pitchFamily="18" charset="0"/>
              </a:rPr>
              <a:t>2</a:t>
            </a:r>
            <a:endParaRPr lang="en-GB" altLang="en-US">
              <a:solidFill>
                <a:srgbClr val="CC00CC"/>
              </a:solidFill>
              <a:cs typeface="Times New Roman" panose="02020603050405020304" pitchFamily="18" charset="0"/>
            </a:endParaRPr>
          </a:p>
        </p:txBody>
      </p:sp>
      <p:sp>
        <p:nvSpPr>
          <p:cNvPr id="215045" name="Rectangle 5">
            <a:extLst>
              <a:ext uri="{FF2B5EF4-FFF2-40B4-BE49-F238E27FC236}">
                <a16:creationId xmlns:a16="http://schemas.microsoft.com/office/drawing/2014/main" id="{FD176AE0-B4B2-42C1-8351-A66CDCB80FE6}"/>
              </a:ext>
            </a:extLst>
          </p:cNvPr>
          <p:cNvSpPr>
            <a:spLocks noChangeArrowheads="1"/>
          </p:cNvSpPr>
          <p:nvPr/>
        </p:nvSpPr>
        <p:spPr bwMode="auto">
          <a:xfrm>
            <a:off x="1606550" y="5680075"/>
            <a:ext cx="1430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cs typeface="Times New Roman" panose="02020603050405020304" pitchFamily="18" charset="0"/>
              </a:rPr>
              <a:t>=  </a:t>
            </a:r>
            <a:r>
              <a:rPr lang="en-GB" altLang="en-US" b="1">
                <a:solidFill>
                  <a:srgbClr val="286DA6"/>
                </a:solidFill>
                <a:cs typeface="Times New Roman" panose="02020603050405020304" pitchFamily="18" charset="0"/>
              </a:rPr>
              <a:t>15</a:t>
            </a:r>
            <a:r>
              <a:rPr lang="en-GB" altLang="en-US" sz="1000" b="1">
                <a:solidFill>
                  <a:srgbClr val="286DA6"/>
                </a:solidFill>
                <a:cs typeface="Times New Roman" panose="02020603050405020304" pitchFamily="18" charset="0"/>
              </a:rPr>
              <a:t> </a:t>
            </a:r>
            <a:r>
              <a:rPr lang="en-GB" altLang="en-US" b="1">
                <a:solidFill>
                  <a:srgbClr val="286DA6"/>
                </a:solidFill>
                <a:cs typeface="Times New Roman" panose="02020603050405020304" pitchFamily="18" charset="0"/>
              </a:rPr>
              <a:t>m/s</a:t>
            </a:r>
          </a:p>
        </p:txBody>
      </p:sp>
      <p:sp>
        <p:nvSpPr>
          <p:cNvPr id="215047" name="Text Box 7">
            <a:extLst>
              <a:ext uri="{FF2B5EF4-FFF2-40B4-BE49-F238E27FC236}">
                <a16:creationId xmlns:a16="http://schemas.microsoft.com/office/drawing/2014/main" id="{D4708ED9-C7B5-478F-A059-5CB24669DFB6}"/>
              </a:ext>
            </a:extLst>
          </p:cNvPr>
          <p:cNvSpPr txBox="1">
            <a:spLocks noChangeArrowheads="1"/>
          </p:cNvSpPr>
          <p:nvPr/>
        </p:nvSpPr>
        <p:spPr bwMode="auto">
          <a:xfrm>
            <a:off x="428625" y="3333750"/>
            <a:ext cx="196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velocity  </a:t>
            </a:r>
            <a:r>
              <a:rPr lang="en-US" altLang="en-US">
                <a:solidFill>
                  <a:srgbClr val="010066"/>
                </a:solidFill>
              </a:rPr>
              <a:t>=</a:t>
            </a:r>
            <a:r>
              <a:rPr lang="en-GB" altLang="en-US">
                <a:solidFill>
                  <a:srgbClr val="010066"/>
                </a:solidFill>
              </a:rPr>
              <a:t>  </a:t>
            </a:r>
            <a:endParaRPr lang="en-GB" altLang="en-US" baseline="30000">
              <a:solidFill>
                <a:srgbClr val="010066"/>
              </a:solidFill>
            </a:endParaRPr>
          </a:p>
        </p:txBody>
      </p:sp>
      <p:sp>
        <p:nvSpPr>
          <p:cNvPr id="215054" name="Text Box 14">
            <a:extLst>
              <a:ext uri="{FF2B5EF4-FFF2-40B4-BE49-F238E27FC236}">
                <a16:creationId xmlns:a16="http://schemas.microsoft.com/office/drawing/2014/main" id="{E41C181E-71A8-4716-8A35-8811C5A167E0}"/>
              </a:ext>
            </a:extLst>
          </p:cNvPr>
          <p:cNvSpPr txBox="1">
            <a:spLocks noChangeArrowheads="1"/>
          </p:cNvSpPr>
          <p:nvPr/>
        </p:nvSpPr>
        <p:spPr bwMode="auto">
          <a:xfrm>
            <a:off x="1592263" y="4625975"/>
            <a:ext cx="3889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US" altLang="en-US">
                <a:solidFill>
                  <a:srgbClr val="010066"/>
                </a:solidFill>
              </a:rPr>
              <a:t>=</a:t>
            </a:r>
            <a:r>
              <a:rPr lang="en-GB" altLang="en-US" sz="2600">
                <a:solidFill>
                  <a:srgbClr val="010066"/>
                </a:solidFill>
              </a:rPr>
              <a:t>  </a:t>
            </a:r>
            <a:endParaRPr lang="en-GB" altLang="en-US" sz="2600" baseline="30000">
              <a:solidFill>
                <a:srgbClr val="010066"/>
              </a:solidFill>
            </a:endParaRPr>
          </a:p>
        </p:txBody>
      </p:sp>
      <p:pic>
        <p:nvPicPr>
          <p:cNvPr id="33803" name="Picture 17" descr="Eric Gevaert_2105313.jpg">
            <a:extLst>
              <a:ext uri="{FF2B5EF4-FFF2-40B4-BE49-F238E27FC236}">
                <a16:creationId xmlns:a16="http://schemas.microsoft.com/office/drawing/2014/main" id="{CAF010C0-D892-46E7-8B80-D9D267DC5B8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21275" y="790575"/>
            <a:ext cx="356235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53994676-67AD-43A8-8CD4-4CAE52D5622D}"/>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11">
            <a:extLst>
              <a:ext uri="{FF2B5EF4-FFF2-40B4-BE49-F238E27FC236}">
                <a16:creationId xmlns:a16="http://schemas.microsoft.com/office/drawing/2014/main" id="{CC1E3B66-F2B2-4DF9-A651-B001B59E317E}"/>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
        <p:nvSpPr>
          <p:cNvPr id="14" name="Rectangle 10">
            <a:extLst>
              <a:ext uri="{FF2B5EF4-FFF2-40B4-BE49-F238E27FC236}">
                <a16:creationId xmlns:a16="http://schemas.microsoft.com/office/drawing/2014/main" id="{6CA5F6D0-2FD9-44CF-B68C-7386851FF8C7}"/>
              </a:ext>
            </a:extLst>
          </p:cNvPr>
          <p:cNvSpPr>
            <a:spLocks noChangeArrowheads="1"/>
          </p:cNvSpPr>
          <p:nvPr/>
        </p:nvSpPr>
        <p:spPr bwMode="auto">
          <a:xfrm>
            <a:off x="2846916" y="3182144"/>
            <a:ext cx="8096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600" dirty="0"/>
              <a:t>2E</a:t>
            </a:r>
            <a:r>
              <a:rPr lang="en-GB" altLang="en-US" sz="2600" baseline="-25000" dirty="0"/>
              <a:t>k</a:t>
            </a:r>
            <a:endParaRPr lang="en-GB" altLang="en-US" sz="2600" dirty="0"/>
          </a:p>
        </p:txBody>
      </p:sp>
      <p:sp>
        <p:nvSpPr>
          <p:cNvPr id="15" name="Line 11">
            <a:extLst>
              <a:ext uri="{FF2B5EF4-FFF2-40B4-BE49-F238E27FC236}">
                <a16:creationId xmlns:a16="http://schemas.microsoft.com/office/drawing/2014/main" id="{BE218F28-4684-48E3-8634-5DBDCD40A911}"/>
              </a:ext>
            </a:extLst>
          </p:cNvPr>
          <p:cNvSpPr>
            <a:spLocks noChangeShapeType="1"/>
          </p:cNvSpPr>
          <p:nvPr/>
        </p:nvSpPr>
        <p:spPr bwMode="auto">
          <a:xfrm>
            <a:off x="2751666" y="3685504"/>
            <a:ext cx="10001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6" name="Rectangle 18">
            <a:extLst>
              <a:ext uri="{FF2B5EF4-FFF2-40B4-BE49-F238E27FC236}">
                <a16:creationId xmlns:a16="http://schemas.microsoft.com/office/drawing/2014/main" id="{FCBA9624-C239-473A-A14A-3803BBA2CD86}"/>
              </a:ext>
            </a:extLst>
          </p:cNvPr>
          <p:cNvSpPr>
            <a:spLocks noChangeArrowheads="1"/>
          </p:cNvSpPr>
          <p:nvPr/>
        </p:nvSpPr>
        <p:spPr bwMode="auto">
          <a:xfrm>
            <a:off x="3031155" y="3644107"/>
            <a:ext cx="441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m</a:t>
            </a:r>
            <a:endParaRPr lang="en-GB" altLang="en-US" baseline="30000" dirty="0"/>
          </a:p>
        </p:txBody>
      </p:sp>
      <p:sp>
        <p:nvSpPr>
          <p:cNvPr id="17" name="Rectangle 10">
            <a:extLst>
              <a:ext uri="{FF2B5EF4-FFF2-40B4-BE49-F238E27FC236}">
                <a16:creationId xmlns:a16="http://schemas.microsoft.com/office/drawing/2014/main" id="{83AAD2A1-8A85-439B-AEE6-BF6555B715E5}"/>
              </a:ext>
            </a:extLst>
          </p:cNvPr>
          <p:cNvSpPr>
            <a:spLocks noChangeArrowheads="1"/>
          </p:cNvSpPr>
          <p:nvPr/>
        </p:nvSpPr>
        <p:spPr bwMode="auto">
          <a:xfrm>
            <a:off x="2819400" y="4496594"/>
            <a:ext cx="22435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600" dirty="0"/>
              <a:t>2 × 2,250,000</a:t>
            </a:r>
          </a:p>
        </p:txBody>
      </p:sp>
      <p:sp>
        <p:nvSpPr>
          <p:cNvPr id="18" name="Line 11">
            <a:extLst>
              <a:ext uri="{FF2B5EF4-FFF2-40B4-BE49-F238E27FC236}">
                <a16:creationId xmlns:a16="http://schemas.microsoft.com/office/drawing/2014/main" id="{0BA7435F-F771-47E8-8C41-93719B4A317A}"/>
              </a:ext>
            </a:extLst>
          </p:cNvPr>
          <p:cNvSpPr>
            <a:spLocks noChangeShapeType="1"/>
          </p:cNvSpPr>
          <p:nvPr/>
        </p:nvSpPr>
        <p:spPr bwMode="auto">
          <a:xfrm>
            <a:off x="2811476" y="4999954"/>
            <a:ext cx="2259352"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1" name="Rectangle 18">
            <a:extLst>
              <a:ext uri="{FF2B5EF4-FFF2-40B4-BE49-F238E27FC236}">
                <a16:creationId xmlns:a16="http://schemas.microsoft.com/office/drawing/2014/main" id="{BAA0A8FC-E9EB-4785-BC85-50D812B38A28}"/>
              </a:ext>
            </a:extLst>
          </p:cNvPr>
          <p:cNvSpPr>
            <a:spLocks noChangeArrowheads="1"/>
          </p:cNvSpPr>
          <p:nvPr/>
        </p:nvSpPr>
        <p:spPr bwMode="auto">
          <a:xfrm>
            <a:off x="3377536" y="4958557"/>
            <a:ext cx="1127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20,000</a:t>
            </a:r>
            <a:endParaRPr lang="en-GB" altLang="en-US" baseline="300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50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04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p:bldP spid="215045" grpId="0"/>
      <p:bldP spid="215047" grpId="0"/>
      <p:bldP spid="215054" grpId="0"/>
      <p:bldP spid="14" grpId="0"/>
      <p:bldP spid="16" grpId="0"/>
      <p:bldP spid="17"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4">
            <a:extLst>
              <a:ext uri="{FF2B5EF4-FFF2-40B4-BE49-F238E27FC236}">
                <a16:creationId xmlns:a16="http://schemas.microsoft.com/office/drawing/2014/main" id="{8BF4E2FC-47DD-4AB0-AB72-88FB2B20620E}"/>
              </a:ext>
            </a:extLst>
          </p:cNvPr>
          <p:cNvSpPr>
            <a:spLocks noGrp="1" noChangeArrowheads="1"/>
          </p:cNvSpPr>
          <p:nvPr>
            <p:ph type="title"/>
          </p:nvPr>
        </p:nvSpPr>
        <p:spPr/>
        <p:txBody>
          <a:bodyPr/>
          <a:lstStyle/>
          <a:p>
            <a:r>
              <a:rPr lang="en-GB" altLang="en-US" dirty="0"/>
              <a:t>Using the kinetic energy equation</a:t>
            </a:r>
          </a:p>
        </p:txBody>
      </p:sp>
      <p:pic>
        <p:nvPicPr>
          <p:cNvPr id="8" name="Picture 7" descr="flash_icon">
            <a:extLst>
              <a:ext uri="{FF2B5EF4-FFF2-40B4-BE49-F238E27FC236}">
                <a16:creationId xmlns:a16="http://schemas.microsoft.com/office/drawing/2014/main" id="{B2042420-C1BF-4588-ACDF-8E03BC239AAB}"/>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8" descr="notes_icon">
            <a:extLst>
              <a:ext uri="{FF2B5EF4-FFF2-40B4-BE49-F238E27FC236}">
                <a16:creationId xmlns:a16="http://schemas.microsoft.com/office/drawing/2014/main" id="{7CE42F41-EA9C-4BD1-B652-AA1071C7342F}"/>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147C7D23-346E-49A5-BCCE-2E05243C0F0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9">
            <a:extLst>
              <a:ext uri="{FF2B5EF4-FFF2-40B4-BE49-F238E27FC236}">
                <a16:creationId xmlns:a16="http://schemas.microsoft.com/office/drawing/2014/main" id="{098B3CFE-CE7D-42DA-A5A7-D657F2DFBBAD}"/>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1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18688D4-DD13-43FD-8407-179D714F50B6}"/>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8DA380CC-BA50-4DE1-9BDE-22386DE42DF1}"/>
              </a:ext>
            </a:extLst>
          </p:cNvPr>
          <p:cNvSpPr>
            <a:spLocks noGrp="1"/>
          </p:cNvSpPr>
          <p:nvPr>
            <p:ph type="title"/>
          </p:nvPr>
        </p:nvSpPr>
        <p:spPr/>
        <p:txBody>
          <a:bodyPr/>
          <a:lstStyle/>
          <a:p>
            <a:r>
              <a:rPr lang="en-GB" altLang="en-US"/>
              <a:t>Energy transfers within a system</a:t>
            </a:r>
          </a:p>
        </p:txBody>
      </p:sp>
      <p:sp>
        <p:nvSpPr>
          <p:cNvPr id="35843" name="TextBox 2">
            <a:extLst>
              <a:ext uri="{FF2B5EF4-FFF2-40B4-BE49-F238E27FC236}">
                <a16:creationId xmlns:a16="http://schemas.microsoft.com/office/drawing/2014/main" id="{9E3E9D7E-BD10-439A-8E47-C0019ACC661B}"/>
              </a:ext>
            </a:extLst>
          </p:cNvPr>
          <p:cNvSpPr txBox="1">
            <a:spLocks noChangeArrowheads="1"/>
          </p:cNvSpPr>
          <p:nvPr/>
        </p:nvSpPr>
        <p:spPr bwMode="auto">
          <a:xfrm>
            <a:off x="355600" y="784225"/>
            <a:ext cx="850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Imagine a tennis ball with a mass of 60</a:t>
            </a:r>
            <a:r>
              <a:rPr lang="en-GB" altLang="en-US" sz="1000"/>
              <a:t> </a:t>
            </a:r>
            <a:r>
              <a:rPr lang="en-GB" altLang="en-US"/>
              <a:t>g dropped from </a:t>
            </a:r>
            <a:br>
              <a:rPr lang="en-GB" altLang="en-US"/>
            </a:br>
            <a:r>
              <a:rPr lang="en-GB" altLang="en-US"/>
              <a:t>a height of 50</a:t>
            </a:r>
            <a:r>
              <a:rPr lang="en-GB" altLang="en-US" sz="1000"/>
              <a:t> </a:t>
            </a:r>
            <a:r>
              <a:rPr lang="en-GB" altLang="en-US"/>
              <a:t>cm. </a:t>
            </a:r>
          </a:p>
        </p:txBody>
      </p:sp>
      <p:pic>
        <p:nvPicPr>
          <p:cNvPr id="35844" name="Picture 3" descr="potential_kinetic_energy_tennis_ball_part1.png">
            <a:extLst>
              <a:ext uri="{FF2B5EF4-FFF2-40B4-BE49-F238E27FC236}">
                <a16:creationId xmlns:a16="http://schemas.microsoft.com/office/drawing/2014/main" id="{0DA2815A-EF1D-434E-B13D-3DB5AAB1AC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1565275"/>
            <a:ext cx="228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167CE6F5-7A3E-439C-9CE1-29279FFDA23E}"/>
              </a:ext>
            </a:extLst>
          </p:cNvPr>
          <p:cNvCxnSpPr>
            <a:cxnSpLocks noChangeShapeType="1"/>
          </p:cNvCxnSpPr>
          <p:nvPr/>
        </p:nvCxnSpPr>
        <p:spPr bwMode="auto">
          <a:xfrm>
            <a:off x="7677150" y="2459038"/>
            <a:ext cx="0" cy="2870200"/>
          </a:xfrm>
          <a:prstGeom prst="straightConnector1">
            <a:avLst/>
          </a:prstGeom>
          <a:noFill/>
          <a:ln w="28575" algn="ctr">
            <a:solidFill>
              <a:srgbClr val="286DA6"/>
            </a:solidFill>
            <a:round/>
            <a:headEnd type="arrow" w="med" len="med"/>
            <a:tailEnd type="arrow" w="med" len="me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E2515F88-F07D-4C14-9C05-A620A51077A9}"/>
              </a:ext>
            </a:extLst>
          </p:cNvPr>
          <p:cNvSpPr txBox="1">
            <a:spLocks noChangeArrowheads="1"/>
          </p:cNvSpPr>
          <p:nvPr/>
        </p:nvSpPr>
        <p:spPr bwMode="auto">
          <a:xfrm>
            <a:off x="6946900" y="3663950"/>
            <a:ext cx="1501775" cy="460375"/>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 = 0.5</a:t>
            </a:r>
            <a:r>
              <a:rPr lang="en-GB" altLang="en-US" sz="1000" b="1">
                <a:solidFill>
                  <a:schemeClr val="bg1"/>
                </a:solidFill>
              </a:rPr>
              <a:t> </a:t>
            </a:r>
            <a:r>
              <a:rPr lang="en-GB" altLang="en-US" b="1">
                <a:solidFill>
                  <a:schemeClr val="bg1"/>
                </a:solidFill>
              </a:rPr>
              <a:t>m</a:t>
            </a:r>
          </a:p>
        </p:txBody>
      </p:sp>
      <p:sp>
        <p:nvSpPr>
          <p:cNvPr id="8" name="TextBox 7">
            <a:extLst>
              <a:ext uri="{FF2B5EF4-FFF2-40B4-BE49-F238E27FC236}">
                <a16:creationId xmlns:a16="http://schemas.microsoft.com/office/drawing/2014/main" id="{952B66B4-37BA-4705-B1D6-91CF090D6828}"/>
              </a:ext>
            </a:extLst>
          </p:cNvPr>
          <p:cNvSpPr txBox="1">
            <a:spLocks noChangeArrowheads="1"/>
          </p:cNvSpPr>
          <p:nvPr/>
        </p:nvSpPr>
        <p:spPr bwMode="auto">
          <a:xfrm>
            <a:off x="5159375" y="1878013"/>
            <a:ext cx="2062163" cy="461962"/>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m = 0.06</a:t>
            </a:r>
            <a:r>
              <a:rPr lang="en-GB" altLang="en-US" sz="1000" b="1">
                <a:solidFill>
                  <a:schemeClr val="bg1"/>
                </a:solidFill>
              </a:rPr>
              <a:t> </a:t>
            </a:r>
            <a:r>
              <a:rPr lang="en-GB" altLang="en-US" b="1">
                <a:solidFill>
                  <a:schemeClr val="bg1"/>
                </a:solidFill>
              </a:rPr>
              <a:t>kg</a:t>
            </a:r>
          </a:p>
        </p:txBody>
      </p:sp>
      <p:sp>
        <p:nvSpPr>
          <p:cNvPr id="11" name="TextBox 10">
            <a:extLst>
              <a:ext uri="{FF2B5EF4-FFF2-40B4-BE49-F238E27FC236}">
                <a16:creationId xmlns:a16="http://schemas.microsoft.com/office/drawing/2014/main" id="{D2E240D9-5807-4E68-84A5-9F890DE89C8F}"/>
              </a:ext>
            </a:extLst>
          </p:cNvPr>
          <p:cNvSpPr txBox="1">
            <a:spLocks noChangeArrowheads="1"/>
          </p:cNvSpPr>
          <p:nvPr/>
        </p:nvSpPr>
        <p:spPr bwMode="auto">
          <a:xfrm>
            <a:off x="355600" y="1722438"/>
            <a:ext cx="3952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Initially, the tennis ball has some </a:t>
            </a:r>
            <a:r>
              <a:rPr lang="en-GB" altLang="en-US" b="1">
                <a:solidFill>
                  <a:srgbClr val="286DA6"/>
                </a:solidFill>
              </a:rPr>
              <a:t>gravitational potential energy</a:t>
            </a:r>
            <a:r>
              <a:rPr lang="en-GB" altLang="en-US"/>
              <a:t> (</a:t>
            </a:r>
            <a:r>
              <a:rPr lang="en-GB" altLang="en-US" b="1">
                <a:solidFill>
                  <a:srgbClr val="286DA6"/>
                </a:solidFill>
              </a:rPr>
              <a:t>E</a:t>
            </a:r>
            <a:r>
              <a:rPr lang="en-GB" altLang="en-US" b="1" baseline="-25000">
                <a:solidFill>
                  <a:srgbClr val="286DA6"/>
                </a:solidFill>
              </a:rPr>
              <a:t>p</a:t>
            </a:r>
            <a:r>
              <a:rPr lang="en-GB" altLang="en-US"/>
              <a:t>):</a:t>
            </a:r>
          </a:p>
        </p:txBody>
      </p:sp>
      <p:sp>
        <p:nvSpPr>
          <p:cNvPr id="12" name="TextBox 11">
            <a:extLst>
              <a:ext uri="{FF2B5EF4-FFF2-40B4-BE49-F238E27FC236}">
                <a16:creationId xmlns:a16="http://schemas.microsoft.com/office/drawing/2014/main" id="{23751BDC-0F3C-4337-BF47-E7E5264A32A2}"/>
              </a:ext>
            </a:extLst>
          </p:cNvPr>
          <p:cNvSpPr txBox="1">
            <a:spLocks noChangeArrowheads="1"/>
          </p:cNvSpPr>
          <p:nvPr/>
        </p:nvSpPr>
        <p:spPr bwMode="auto">
          <a:xfrm>
            <a:off x="682625" y="3030538"/>
            <a:ext cx="2933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a:t>
            </a:r>
            <a:r>
              <a:rPr lang="en-GB" altLang="en-US" baseline="-25000"/>
              <a:t>p</a:t>
            </a:r>
            <a:r>
              <a:rPr lang="en-GB" altLang="en-US"/>
              <a:t> = m</a:t>
            </a:r>
            <a:r>
              <a:rPr lang="en-GB" altLang="en-US" sz="1000"/>
              <a:t> </a:t>
            </a:r>
            <a:r>
              <a:rPr lang="en-GB" altLang="en-US"/>
              <a:t>g</a:t>
            </a:r>
            <a:r>
              <a:rPr lang="en-GB" altLang="en-US" sz="1000"/>
              <a:t> </a:t>
            </a:r>
            <a:r>
              <a:rPr lang="en-GB" altLang="en-US"/>
              <a:t>h</a:t>
            </a:r>
          </a:p>
        </p:txBody>
      </p:sp>
      <p:sp>
        <p:nvSpPr>
          <p:cNvPr id="13" name="TextBox 12">
            <a:extLst>
              <a:ext uri="{FF2B5EF4-FFF2-40B4-BE49-F238E27FC236}">
                <a16:creationId xmlns:a16="http://schemas.microsoft.com/office/drawing/2014/main" id="{F0960569-11AD-4B25-95E9-0B831E5DCCC1}"/>
              </a:ext>
            </a:extLst>
          </p:cNvPr>
          <p:cNvSpPr txBox="1">
            <a:spLocks noChangeArrowheads="1"/>
          </p:cNvSpPr>
          <p:nvPr/>
        </p:nvSpPr>
        <p:spPr bwMode="auto">
          <a:xfrm>
            <a:off x="1077913" y="3598863"/>
            <a:ext cx="2933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 0.06 × 10 × 0.5  </a:t>
            </a:r>
          </a:p>
        </p:txBody>
      </p:sp>
      <p:sp>
        <p:nvSpPr>
          <p:cNvPr id="14" name="TextBox 13">
            <a:extLst>
              <a:ext uri="{FF2B5EF4-FFF2-40B4-BE49-F238E27FC236}">
                <a16:creationId xmlns:a16="http://schemas.microsoft.com/office/drawing/2014/main" id="{E2825296-6511-4364-8129-63A51C3AA3FD}"/>
              </a:ext>
            </a:extLst>
          </p:cNvPr>
          <p:cNvSpPr txBox="1">
            <a:spLocks noChangeArrowheads="1"/>
          </p:cNvSpPr>
          <p:nvPr/>
        </p:nvSpPr>
        <p:spPr bwMode="auto">
          <a:xfrm>
            <a:off x="1077913" y="4168775"/>
            <a:ext cx="2935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 </a:t>
            </a:r>
            <a:r>
              <a:rPr lang="en-GB" altLang="en-US" b="1" dirty="0">
                <a:solidFill>
                  <a:srgbClr val="286DA6"/>
                </a:solidFill>
              </a:rPr>
              <a:t>0.3</a:t>
            </a:r>
            <a:r>
              <a:rPr lang="en-GB" altLang="en-US" sz="1000" b="1" dirty="0">
                <a:solidFill>
                  <a:srgbClr val="286DA6"/>
                </a:solidFill>
              </a:rPr>
              <a:t> </a:t>
            </a:r>
            <a:r>
              <a:rPr lang="en-GB" altLang="en-US" b="1" dirty="0">
                <a:solidFill>
                  <a:srgbClr val="286DA6"/>
                </a:solidFill>
              </a:rPr>
              <a:t>J</a:t>
            </a:r>
          </a:p>
        </p:txBody>
      </p:sp>
      <p:sp>
        <p:nvSpPr>
          <p:cNvPr id="15" name="TextBox 14">
            <a:extLst>
              <a:ext uri="{FF2B5EF4-FFF2-40B4-BE49-F238E27FC236}">
                <a16:creationId xmlns:a16="http://schemas.microsoft.com/office/drawing/2014/main" id="{87C16DE5-1E66-4163-8F43-1855F6689FAC}"/>
              </a:ext>
            </a:extLst>
          </p:cNvPr>
          <p:cNvSpPr txBox="1">
            <a:spLocks noChangeArrowheads="1"/>
          </p:cNvSpPr>
          <p:nvPr/>
        </p:nvSpPr>
        <p:spPr bwMode="auto">
          <a:xfrm>
            <a:off x="355600" y="4737100"/>
            <a:ext cx="5180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And </a:t>
            </a:r>
            <a:r>
              <a:rPr lang="en-GB" altLang="en-US" b="1">
                <a:solidFill>
                  <a:srgbClr val="286DA6"/>
                </a:solidFill>
              </a:rPr>
              <a:t>no</a:t>
            </a:r>
            <a:r>
              <a:rPr lang="en-GB" altLang="en-US"/>
              <a:t> </a:t>
            </a:r>
            <a:r>
              <a:rPr lang="en-GB" altLang="en-US" b="1">
                <a:solidFill>
                  <a:srgbClr val="286DA6"/>
                </a:solidFill>
              </a:rPr>
              <a:t>kinetic energy </a:t>
            </a:r>
            <a:r>
              <a:rPr lang="en-GB" altLang="en-US"/>
              <a:t>(</a:t>
            </a:r>
            <a:r>
              <a:rPr lang="en-GB" altLang="en-US" b="1">
                <a:solidFill>
                  <a:srgbClr val="286DA6"/>
                </a:solidFill>
              </a:rPr>
              <a:t>E</a:t>
            </a:r>
            <a:r>
              <a:rPr lang="en-GB" altLang="en-US" b="1" baseline="-25000">
                <a:solidFill>
                  <a:srgbClr val="286DA6"/>
                </a:solidFill>
              </a:rPr>
              <a:t>k</a:t>
            </a:r>
            <a:r>
              <a:rPr lang="en-GB" altLang="en-US"/>
              <a:t>), because it is not moving.</a:t>
            </a:r>
          </a:p>
        </p:txBody>
      </p:sp>
      <p:sp>
        <p:nvSpPr>
          <p:cNvPr id="16" name="TextBox 15">
            <a:extLst>
              <a:ext uri="{FF2B5EF4-FFF2-40B4-BE49-F238E27FC236}">
                <a16:creationId xmlns:a16="http://schemas.microsoft.com/office/drawing/2014/main" id="{4F1E849E-DEE7-461D-AFFB-BB1F6C164D89}"/>
              </a:ext>
            </a:extLst>
          </p:cNvPr>
          <p:cNvSpPr txBox="1">
            <a:spLocks noChangeArrowheads="1"/>
          </p:cNvSpPr>
          <p:nvPr/>
        </p:nvSpPr>
        <p:spPr bwMode="auto">
          <a:xfrm>
            <a:off x="355600" y="5675313"/>
            <a:ext cx="5699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a:t>
            </a:r>
            <a:r>
              <a:rPr lang="en-GB" altLang="en-US" b="1">
                <a:solidFill>
                  <a:srgbClr val="286DA6"/>
                </a:solidFill>
              </a:rPr>
              <a:t>total</a:t>
            </a:r>
            <a:r>
              <a:rPr lang="en-GB" altLang="en-US"/>
              <a:t> energy in the system is </a:t>
            </a:r>
            <a:r>
              <a:rPr lang="en-GB" altLang="en-US" b="1">
                <a:solidFill>
                  <a:srgbClr val="286DA6"/>
                </a:solidFill>
              </a:rPr>
              <a:t>0.3</a:t>
            </a:r>
            <a:r>
              <a:rPr lang="en-GB" altLang="en-US" sz="1000" b="1">
                <a:solidFill>
                  <a:srgbClr val="286DA6"/>
                </a:solidFill>
              </a:rPr>
              <a:t> </a:t>
            </a:r>
            <a:r>
              <a:rPr lang="en-GB" altLang="en-US" b="1">
                <a:solidFill>
                  <a:srgbClr val="286DA6"/>
                </a:solidFill>
              </a:rPr>
              <a:t>J</a:t>
            </a:r>
            <a:r>
              <a:rPr lang="en-GB" altLang="en-US"/>
              <a:t>.</a:t>
            </a:r>
          </a:p>
        </p:txBody>
      </p:sp>
      <p:pic>
        <p:nvPicPr>
          <p:cNvPr id="18" name="Picture 17">
            <a:extLst>
              <a:ext uri="{FF2B5EF4-FFF2-40B4-BE49-F238E27FC236}">
                <a16:creationId xmlns:a16="http://schemas.microsoft.com/office/drawing/2014/main" id="{60F7A495-4169-453C-B58D-C18EBE2D124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16">
            <a:extLst>
              <a:ext uri="{FF2B5EF4-FFF2-40B4-BE49-F238E27FC236}">
                <a16:creationId xmlns:a16="http://schemas.microsoft.com/office/drawing/2014/main" id="{4AE18840-9C02-428A-AC70-00BBE48E983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Using Mathematics and Computational Thinking</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4. Systems and System Models</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potential_kinetic_energy_tennis_ball_part1.png">
            <a:extLst>
              <a:ext uri="{FF2B5EF4-FFF2-40B4-BE49-F238E27FC236}">
                <a16:creationId xmlns:a16="http://schemas.microsoft.com/office/drawing/2014/main" id="{0CBFDF98-1E48-412C-A83C-B98859B57E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1565275"/>
            <a:ext cx="228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20">
            <a:extLst>
              <a:ext uri="{FF2B5EF4-FFF2-40B4-BE49-F238E27FC236}">
                <a16:creationId xmlns:a16="http://schemas.microsoft.com/office/drawing/2014/main" id="{F00210F2-647B-4C83-98F2-8372AE70A939}"/>
              </a:ext>
            </a:extLst>
          </p:cNvPr>
          <p:cNvSpPr txBox="1">
            <a:spLocks noChangeArrowheads="1"/>
          </p:cNvSpPr>
          <p:nvPr/>
        </p:nvSpPr>
        <p:spPr bwMode="auto">
          <a:xfrm>
            <a:off x="4289425" y="2447925"/>
            <a:ext cx="2943225" cy="461963"/>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total energy = 0.3</a:t>
            </a:r>
            <a:r>
              <a:rPr lang="en-GB" altLang="en-US" sz="1000" b="1">
                <a:solidFill>
                  <a:schemeClr val="bg1"/>
                </a:solidFill>
              </a:rPr>
              <a:t> </a:t>
            </a:r>
            <a:r>
              <a:rPr lang="en-GB" altLang="en-US" b="1">
                <a:solidFill>
                  <a:schemeClr val="bg1"/>
                </a:solidFill>
              </a:rPr>
              <a:t>J</a:t>
            </a:r>
          </a:p>
        </p:txBody>
      </p:sp>
      <p:sp>
        <p:nvSpPr>
          <p:cNvPr id="36868" name="TextBox 18">
            <a:extLst>
              <a:ext uri="{FF2B5EF4-FFF2-40B4-BE49-F238E27FC236}">
                <a16:creationId xmlns:a16="http://schemas.microsoft.com/office/drawing/2014/main" id="{99B38E5A-4B06-49C5-92F1-7BC94A4636D4}"/>
              </a:ext>
            </a:extLst>
          </p:cNvPr>
          <p:cNvSpPr txBox="1">
            <a:spLocks noChangeArrowheads="1"/>
          </p:cNvSpPr>
          <p:nvPr/>
        </p:nvSpPr>
        <p:spPr bwMode="auto">
          <a:xfrm>
            <a:off x="4289425" y="1912938"/>
            <a:ext cx="2944813" cy="461962"/>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E</a:t>
            </a:r>
            <a:r>
              <a:rPr lang="en-GB" altLang="en-US" b="1" baseline="-25000">
                <a:solidFill>
                  <a:schemeClr val="bg1"/>
                </a:solidFill>
              </a:rPr>
              <a:t>k</a:t>
            </a:r>
            <a:r>
              <a:rPr lang="en-GB" altLang="en-US" b="1">
                <a:solidFill>
                  <a:schemeClr val="bg1"/>
                </a:solidFill>
              </a:rPr>
              <a:t> = 0</a:t>
            </a:r>
            <a:r>
              <a:rPr lang="en-GB" altLang="en-US" sz="1000" b="1">
                <a:solidFill>
                  <a:schemeClr val="bg1"/>
                </a:solidFill>
              </a:rPr>
              <a:t> </a:t>
            </a:r>
            <a:r>
              <a:rPr lang="en-GB" altLang="en-US" b="1">
                <a:solidFill>
                  <a:schemeClr val="bg1"/>
                </a:solidFill>
              </a:rPr>
              <a:t>J</a:t>
            </a:r>
          </a:p>
        </p:txBody>
      </p:sp>
      <p:sp>
        <p:nvSpPr>
          <p:cNvPr id="36869" name="TextBox 19">
            <a:extLst>
              <a:ext uri="{FF2B5EF4-FFF2-40B4-BE49-F238E27FC236}">
                <a16:creationId xmlns:a16="http://schemas.microsoft.com/office/drawing/2014/main" id="{D9795576-BC05-44CE-A248-CCA76EB6BAE5}"/>
              </a:ext>
            </a:extLst>
          </p:cNvPr>
          <p:cNvSpPr txBox="1">
            <a:spLocks noChangeArrowheads="1"/>
          </p:cNvSpPr>
          <p:nvPr/>
        </p:nvSpPr>
        <p:spPr bwMode="auto">
          <a:xfrm>
            <a:off x="4289425" y="1377950"/>
            <a:ext cx="2944813" cy="461963"/>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E</a:t>
            </a:r>
            <a:r>
              <a:rPr lang="en-GB" altLang="en-US" b="1" baseline="-25000">
                <a:solidFill>
                  <a:schemeClr val="bg1"/>
                </a:solidFill>
              </a:rPr>
              <a:t>p</a:t>
            </a:r>
            <a:r>
              <a:rPr lang="en-GB" altLang="en-US" b="1">
                <a:solidFill>
                  <a:schemeClr val="bg1"/>
                </a:solidFill>
              </a:rPr>
              <a:t> = 0.3</a:t>
            </a:r>
            <a:r>
              <a:rPr lang="en-GB" altLang="en-US" sz="1000" b="1">
                <a:solidFill>
                  <a:schemeClr val="bg1"/>
                </a:solidFill>
              </a:rPr>
              <a:t> </a:t>
            </a:r>
            <a:r>
              <a:rPr lang="en-GB" altLang="en-US" b="1">
                <a:solidFill>
                  <a:schemeClr val="bg1"/>
                </a:solidFill>
              </a:rPr>
              <a:t>J</a:t>
            </a:r>
          </a:p>
        </p:txBody>
      </p:sp>
      <p:sp>
        <p:nvSpPr>
          <p:cNvPr id="9" name="Rectangle 8">
            <a:extLst>
              <a:ext uri="{FF2B5EF4-FFF2-40B4-BE49-F238E27FC236}">
                <a16:creationId xmlns:a16="http://schemas.microsoft.com/office/drawing/2014/main" id="{568B5387-12C8-4B71-8D75-2225FACDCB12}"/>
              </a:ext>
            </a:extLst>
          </p:cNvPr>
          <p:cNvSpPr>
            <a:spLocks noChangeArrowheads="1"/>
          </p:cNvSpPr>
          <p:nvPr/>
        </p:nvSpPr>
        <p:spPr bwMode="auto">
          <a:xfrm>
            <a:off x="4913313" y="1392238"/>
            <a:ext cx="3949700" cy="47450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2" name="Rectangle 21">
            <a:extLst>
              <a:ext uri="{FF2B5EF4-FFF2-40B4-BE49-F238E27FC236}">
                <a16:creationId xmlns:a16="http://schemas.microsoft.com/office/drawing/2014/main" id="{9C266A95-078E-4EC1-AC15-4BC70F6659A4}"/>
              </a:ext>
            </a:extLst>
          </p:cNvPr>
          <p:cNvSpPr>
            <a:spLocks noChangeArrowheads="1"/>
          </p:cNvSpPr>
          <p:nvPr/>
        </p:nvSpPr>
        <p:spPr bwMode="auto">
          <a:xfrm>
            <a:off x="4075113" y="1314450"/>
            <a:ext cx="3360737" cy="18383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10" name="Picture 9" descr="potential_kinetic_energy_tennis_ball_part2.png">
            <a:extLst>
              <a:ext uri="{FF2B5EF4-FFF2-40B4-BE49-F238E27FC236}">
                <a16:creationId xmlns:a16="http://schemas.microsoft.com/office/drawing/2014/main" id="{E8B29184-6EA4-4D87-A553-9F4FFE9830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77013" y="1565275"/>
            <a:ext cx="228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7827F904-8368-4070-99A2-255040DBACDB}"/>
              </a:ext>
            </a:extLst>
          </p:cNvPr>
          <p:cNvSpPr txBox="1">
            <a:spLocks noChangeArrowheads="1"/>
          </p:cNvSpPr>
          <p:nvPr/>
        </p:nvSpPr>
        <p:spPr bwMode="auto">
          <a:xfrm>
            <a:off x="4294188" y="2897188"/>
            <a:ext cx="2944812" cy="461962"/>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E</a:t>
            </a:r>
            <a:r>
              <a:rPr lang="en-GB" altLang="en-US" b="1" baseline="-25000">
                <a:solidFill>
                  <a:schemeClr val="bg1"/>
                </a:solidFill>
              </a:rPr>
              <a:t>k</a:t>
            </a:r>
            <a:r>
              <a:rPr lang="en-GB" altLang="en-US" b="1">
                <a:solidFill>
                  <a:schemeClr val="bg1"/>
                </a:solidFill>
              </a:rPr>
              <a:t> = 0.1</a:t>
            </a:r>
            <a:r>
              <a:rPr lang="en-GB" altLang="en-US" sz="1000" b="1">
                <a:solidFill>
                  <a:schemeClr val="bg1"/>
                </a:solidFill>
              </a:rPr>
              <a:t> </a:t>
            </a:r>
            <a:r>
              <a:rPr lang="en-GB" altLang="en-US" b="1">
                <a:solidFill>
                  <a:schemeClr val="bg1"/>
                </a:solidFill>
              </a:rPr>
              <a:t>J</a:t>
            </a:r>
          </a:p>
        </p:txBody>
      </p:sp>
      <p:sp>
        <p:nvSpPr>
          <p:cNvPr id="24" name="TextBox 23">
            <a:extLst>
              <a:ext uri="{FF2B5EF4-FFF2-40B4-BE49-F238E27FC236}">
                <a16:creationId xmlns:a16="http://schemas.microsoft.com/office/drawing/2014/main" id="{F707B968-C6F4-4094-A6AE-5FE2874054B0}"/>
              </a:ext>
            </a:extLst>
          </p:cNvPr>
          <p:cNvSpPr txBox="1">
            <a:spLocks noChangeArrowheads="1"/>
          </p:cNvSpPr>
          <p:nvPr/>
        </p:nvSpPr>
        <p:spPr bwMode="auto">
          <a:xfrm>
            <a:off x="4294188" y="2362200"/>
            <a:ext cx="2944812" cy="461963"/>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E</a:t>
            </a:r>
            <a:r>
              <a:rPr lang="en-GB" altLang="en-US" b="1" baseline="-25000">
                <a:solidFill>
                  <a:schemeClr val="bg1"/>
                </a:solidFill>
              </a:rPr>
              <a:t>p</a:t>
            </a:r>
            <a:r>
              <a:rPr lang="en-GB" altLang="en-US" b="1">
                <a:solidFill>
                  <a:schemeClr val="bg1"/>
                </a:solidFill>
              </a:rPr>
              <a:t> = 0.2</a:t>
            </a:r>
            <a:r>
              <a:rPr lang="en-GB" altLang="en-US" sz="1000" b="1">
                <a:solidFill>
                  <a:schemeClr val="bg1"/>
                </a:solidFill>
              </a:rPr>
              <a:t> </a:t>
            </a:r>
            <a:r>
              <a:rPr lang="en-GB" altLang="en-US" b="1">
                <a:solidFill>
                  <a:schemeClr val="bg1"/>
                </a:solidFill>
              </a:rPr>
              <a:t>J</a:t>
            </a:r>
          </a:p>
        </p:txBody>
      </p:sp>
      <p:sp>
        <p:nvSpPr>
          <p:cNvPr id="25" name="TextBox 24">
            <a:extLst>
              <a:ext uri="{FF2B5EF4-FFF2-40B4-BE49-F238E27FC236}">
                <a16:creationId xmlns:a16="http://schemas.microsoft.com/office/drawing/2014/main" id="{33DB0884-CE03-485D-9A8A-F7ACD0087E38}"/>
              </a:ext>
            </a:extLst>
          </p:cNvPr>
          <p:cNvSpPr txBox="1">
            <a:spLocks noChangeArrowheads="1"/>
          </p:cNvSpPr>
          <p:nvPr/>
        </p:nvSpPr>
        <p:spPr bwMode="auto">
          <a:xfrm>
            <a:off x="4294188" y="3432175"/>
            <a:ext cx="2944812" cy="461963"/>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total energy = 0.3</a:t>
            </a:r>
            <a:r>
              <a:rPr lang="en-GB" altLang="en-US" sz="1000" b="1">
                <a:solidFill>
                  <a:schemeClr val="bg1"/>
                </a:solidFill>
              </a:rPr>
              <a:t> </a:t>
            </a:r>
            <a:r>
              <a:rPr lang="en-GB" altLang="en-US" b="1">
                <a:solidFill>
                  <a:schemeClr val="bg1"/>
                </a:solidFill>
              </a:rPr>
              <a:t>J</a:t>
            </a:r>
          </a:p>
        </p:txBody>
      </p:sp>
      <p:sp>
        <p:nvSpPr>
          <p:cNvPr id="17" name="Rectangle 16">
            <a:extLst>
              <a:ext uri="{FF2B5EF4-FFF2-40B4-BE49-F238E27FC236}">
                <a16:creationId xmlns:a16="http://schemas.microsoft.com/office/drawing/2014/main" id="{CAB37300-0BA2-40F5-89FF-EADA6D08C7EE}"/>
              </a:ext>
            </a:extLst>
          </p:cNvPr>
          <p:cNvSpPr>
            <a:spLocks noChangeArrowheads="1"/>
          </p:cNvSpPr>
          <p:nvPr/>
        </p:nvSpPr>
        <p:spPr bwMode="auto">
          <a:xfrm>
            <a:off x="5194300" y="1392238"/>
            <a:ext cx="3949700" cy="47450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6" name="Rectangle 25">
            <a:extLst>
              <a:ext uri="{FF2B5EF4-FFF2-40B4-BE49-F238E27FC236}">
                <a16:creationId xmlns:a16="http://schemas.microsoft.com/office/drawing/2014/main" id="{AE2A31FA-94D9-4923-A440-D27E0B1AF4D2}"/>
              </a:ext>
            </a:extLst>
          </p:cNvPr>
          <p:cNvSpPr>
            <a:spLocks noChangeArrowheads="1"/>
          </p:cNvSpPr>
          <p:nvPr/>
        </p:nvSpPr>
        <p:spPr bwMode="auto">
          <a:xfrm>
            <a:off x="4186238" y="2108200"/>
            <a:ext cx="1131887" cy="20685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18" name="Picture 17" descr="potential_kinetic_energy_tennis_ball_part3.png">
            <a:extLst>
              <a:ext uri="{FF2B5EF4-FFF2-40B4-BE49-F238E27FC236}">
                <a16:creationId xmlns:a16="http://schemas.microsoft.com/office/drawing/2014/main" id="{CD8F646C-C743-4276-B9DC-8A94380158D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77013" y="1565275"/>
            <a:ext cx="228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F8017B42-EDF2-4982-93B5-9FEAB8983711}"/>
              </a:ext>
            </a:extLst>
          </p:cNvPr>
          <p:cNvSpPr txBox="1">
            <a:spLocks noChangeArrowheads="1"/>
          </p:cNvSpPr>
          <p:nvPr/>
        </p:nvSpPr>
        <p:spPr bwMode="auto">
          <a:xfrm>
            <a:off x="4421188" y="4033838"/>
            <a:ext cx="2944812" cy="461962"/>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E</a:t>
            </a:r>
            <a:r>
              <a:rPr lang="en-GB" altLang="en-US" b="1" baseline="-25000">
                <a:solidFill>
                  <a:schemeClr val="bg1"/>
                </a:solidFill>
              </a:rPr>
              <a:t>k</a:t>
            </a:r>
            <a:r>
              <a:rPr lang="en-GB" altLang="en-US" b="1">
                <a:solidFill>
                  <a:schemeClr val="bg1"/>
                </a:solidFill>
              </a:rPr>
              <a:t> = 0.2</a:t>
            </a:r>
            <a:r>
              <a:rPr lang="en-GB" altLang="en-US" sz="1000" b="1">
                <a:solidFill>
                  <a:schemeClr val="bg1"/>
                </a:solidFill>
              </a:rPr>
              <a:t> </a:t>
            </a:r>
            <a:r>
              <a:rPr lang="en-GB" altLang="en-US" b="1">
                <a:solidFill>
                  <a:schemeClr val="bg1"/>
                </a:solidFill>
              </a:rPr>
              <a:t>J</a:t>
            </a:r>
          </a:p>
        </p:txBody>
      </p:sp>
      <p:sp>
        <p:nvSpPr>
          <p:cNvPr id="28" name="TextBox 27">
            <a:extLst>
              <a:ext uri="{FF2B5EF4-FFF2-40B4-BE49-F238E27FC236}">
                <a16:creationId xmlns:a16="http://schemas.microsoft.com/office/drawing/2014/main" id="{8A682EBD-C495-4C27-A611-76A11764EDDD}"/>
              </a:ext>
            </a:extLst>
          </p:cNvPr>
          <p:cNvSpPr txBox="1">
            <a:spLocks noChangeArrowheads="1"/>
          </p:cNvSpPr>
          <p:nvPr/>
        </p:nvSpPr>
        <p:spPr bwMode="auto">
          <a:xfrm>
            <a:off x="4421188" y="3498850"/>
            <a:ext cx="2944812" cy="461963"/>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E</a:t>
            </a:r>
            <a:r>
              <a:rPr lang="en-GB" altLang="en-US" b="1" baseline="-25000">
                <a:solidFill>
                  <a:schemeClr val="bg1"/>
                </a:solidFill>
              </a:rPr>
              <a:t>p</a:t>
            </a:r>
            <a:r>
              <a:rPr lang="en-GB" altLang="en-US" b="1">
                <a:solidFill>
                  <a:schemeClr val="bg1"/>
                </a:solidFill>
              </a:rPr>
              <a:t> = 0.1</a:t>
            </a:r>
            <a:r>
              <a:rPr lang="en-GB" altLang="en-US" sz="1000" b="1">
                <a:solidFill>
                  <a:schemeClr val="bg1"/>
                </a:solidFill>
              </a:rPr>
              <a:t> </a:t>
            </a:r>
            <a:r>
              <a:rPr lang="en-GB" altLang="en-US" b="1">
                <a:solidFill>
                  <a:schemeClr val="bg1"/>
                </a:solidFill>
              </a:rPr>
              <a:t>J</a:t>
            </a:r>
          </a:p>
        </p:txBody>
      </p:sp>
      <p:sp>
        <p:nvSpPr>
          <p:cNvPr id="29" name="TextBox 28">
            <a:extLst>
              <a:ext uri="{FF2B5EF4-FFF2-40B4-BE49-F238E27FC236}">
                <a16:creationId xmlns:a16="http://schemas.microsoft.com/office/drawing/2014/main" id="{E0236F7E-9226-4172-A16A-005F98640BF3}"/>
              </a:ext>
            </a:extLst>
          </p:cNvPr>
          <p:cNvSpPr txBox="1">
            <a:spLocks noChangeArrowheads="1"/>
          </p:cNvSpPr>
          <p:nvPr/>
        </p:nvSpPr>
        <p:spPr bwMode="auto">
          <a:xfrm>
            <a:off x="4421188" y="4570413"/>
            <a:ext cx="2944812" cy="460375"/>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total energy = 0.3</a:t>
            </a:r>
            <a:r>
              <a:rPr lang="en-GB" altLang="en-US" sz="1000" b="1">
                <a:solidFill>
                  <a:schemeClr val="bg1"/>
                </a:solidFill>
              </a:rPr>
              <a:t> </a:t>
            </a:r>
            <a:r>
              <a:rPr lang="en-GB" altLang="en-US" b="1">
                <a:solidFill>
                  <a:schemeClr val="bg1"/>
                </a:solidFill>
              </a:rPr>
              <a:t>J</a:t>
            </a:r>
          </a:p>
        </p:txBody>
      </p:sp>
      <p:sp>
        <p:nvSpPr>
          <p:cNvPr id="32" name="Rectangle 31">
            <a:extLst>
              <a:ext uri="{FF2B5EF4-FFF2-40B4-BE49-F238E27FC236}">
                <a16:creationId xmlns:a16="http://schemas.microsoft.com/office/drawing/2014/main" id="{39A558FA-21B9-4E9E-A8B2-5DE0C4D57C6F}"/>
              </a:ext>
            </a:extLst>
          </p:cNvPr>
          <p:cNvSpPr>
            <a:spLocks noChangeArrowheads="1"/>
          </p:cNvSpPr>
          <p:nvPr/>
        </p:nvSpPr>
        <p:spPr bwMode="auto">
          <a:xfrm>
            <a:off x="5727700" y="1250950"/>
            <a:ext cx="3135313" cy="48863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6" name="Rectangle 35">
            <a:extLst>
              <a:ext uri="{FF2B5EF4-FFF2-40B4-BE49-F238E27FC236}">
                <a16:creationId xmlns:a16="http://schemas.microsoft.com/office/drawing/2014/main" id="{F1106127-1DD7-435D-8D72-5C869BF56ECA}"/>
              </a:ext>
            </a:extLst>
          </p:cNvPr>
          <p:cNvSpPr>
            <a:spLocks noChangeArrowheads="1"/>
          </p:cNvSpPr>
          <p:nvPr/>
        </p:nvSpPr>
        <p:spPr bwMode="auto">
          <a:xfrm>
            <a:off x="4379913" y="3368675"/>
            <a:ext cx="1708150" cy="17811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37" name="Picture 36" descr="potential_kinetic_energy_tennis_ball_part4.png">
            <a:extLst>
              <a:ext uri="{FF2B5EF4-FFF2-40B4-BE49-F238E27FC236}">
                <a16:creationId xmlns:a16="http://schemas.microsoft.com/office/drawing/2014/main" id="{76BB650C-7D9A-4470-88D7-2EDDB295DC8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77013" y="1565275"/>
            <a:ext cx="228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F4011C01-A2E3-48C1-B599-11C3B6032B14}"/>
              </a:ext>
            </a:extLst>
          </p:cNvPr>
          <p:cNvSpPr txBox="1">
            <a:spLocks noChangeArrowheads="1"/>
          </p:cNvSpPr>
          <p:nvPr/>
        </p:nvSpPr>
        <p:spPr bwMode="auto">
          <a:xfrm>
            <a:off x="4429125" y="4749800"/>
            <a:ext cx="2944813" cy="461963"/>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E</a:t>
            </a:r>
            <a:r>
              <a:rPr lang="en-GB" altLang="en-US" b="1" baseline="-25000">
                <a:solidFill>
                  <a:schemeClr val="bg1"/>
                </a:solidFill>
              </a:rPr>
              <a:t>k</a:t>
            </a:r>
            <a:r>
              <a:rPr lang="en-GB" altLang="en-US" b="1">
                <a:solidFill>
                  <a:schemeClr val="bg1"/>
                </a:solidFill>
              </a:rPr>
              <a:t> = 0.3</a:t>
            </a:r>
            <a:r>
              <a:rPr lang="en-GB" altLang="en-US" sz="1000" b="1">
                <a:solidFill>
                  <a:schemeClr val="bg1"/>
                </a:solidFill>
              </a:rPr>
              <a:t> </a:t>
            </a:r>
            <a:r>
              <a:rPr lang="en-GB" altLang="en-US" b="1">
                <a:solidFill>
                  <a:schemeClr val="bg1"/>
                </a:solidFill>
              </a:rPr>
              <a:t>J</a:t>
            </a:r>
          </a:p>
        </p:txBody>
      </p:sp>
      <p:sp>
        <p:nvSpPr>
          <p:cNvPr id="34" name="TextBox 33">
            <a:extLst>
              <a:ext uri="{FF2B5EF4-FFF2-40B4-BE49-F238E27FC236}">
                <a16:creationId xmlns:a16="http://schemas.microsoft.com/office/drawing/2014/main" id="{302E269E-B843-4254-93EC-822616C4096C}"/>
              </a:ext>
            </a:extLst>
          </p:cNvPr>
          <p:cNvSpPr txBox="1">
            <a:spLocks noChangeArrowheads="1"/>
          </p:cNvSpPr>
          <p:nvPr/>
        </p:nvSpPr>
        <p:spPr bwMode="auto">
          <a:xfrm>
            <a:off x="4429125" y="4214813"/>
            <a:ext cx="2944813" cy="461962"/>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E</a:t>
            </a:r>
            <a:r>
              <a:rPr lang="en-GB" altLang="en-US" b="1" baseline="-25000">
                <a:solidFill>
                  <a:schemeClr val="bg1"/>
                </a:solidFill>
              </a:rPr>
              <a:t>p</a:t>
            </a:r>
            <a:r>
              <a:rPr lang="en-GB" altLang="en-US" b="1">
                <a:solidFill>
                  <a:schemeClr val="bg1"/>
                </a:solidFill>
              </a:rPr>
              <a:t> = 0</a:t>
            </a:r>
            <a:r>
              <a:rPr lang="en-GB" altLang="en-US" sz="1000" b="1">
                <a:solidFill>
                  <a:schemeClr val="bg1"/>
                </a:solidFill>
              </a:rPr>
              <a:t> </a:t>
            </a:r>
            <a:r>
              <a:rPr lang="en-GB" altLang="en-US" b="1">
                <a:solidFill>
                  <a:schemeClr val="bg1"/>
                </a:solidFill>
              </a:rPr>
              <a:t>J</a:t>
            </a:r>
          </a:p>
        </p:txBody>
      </p:sp>
      <p:sp>
        <p:nvSpPr>
          <p:cNvPr id="35" name="TextBox 34">
            <a:extLst>
              <a:ext uri="{FF2B5EF4-FFF2-40B4-BE49-F238E27FC236}">
                <a16:creationId xmlns:a16="http://schemas.microsoft.com/office/drawing/2014/main" id="{79F6AA29-61E5-4734-9613-6C4B172A29BB}"/>
              </a:ext>
            </a:extLst>
          </p:cNvPr>
          <p:cNvSpPr txBox="1">
            <a:spLocks noChangeArrowheads="1"/>
          </p:cNvSpPr>
          <p:nvPr/>
        </p:nvSpPr>
        <p:spPr bwMode="auto">
          <a:xfrm>
            <a:off x="4429125" y="5286375"/>
            <a:ext cx="2944813" cy="460375"/>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total energy = 0.3</a:t>
            </a:r>
            <a:r>
              <a:rPr lang="en-GB" altLang="en-US" sz="1000" b="1">
                <a:solidFill>
                  <a:schemeClr val="bg1"/>
                </a:solidFill>
              </a:rPr>
              <a:t> </a:t>
            </a:r>
            <a:r>
              <a:rPr lang="en-GB" altLang="en-US" b="1">
                <a:solidFill>
                  <a:schemeClr val="bg1"/>
                </a:solidFill>
              </a:rPr>
              <a:t>J</a:t>
            </a:r>
          </a:p>
        </p:txBody>
      </p:sp>
      <p:sp>
        <p:nvSpPr>
          <p:cNvPr id="36888" name="TextBox 29">
            <a:extLst>
              <a:ext uri="{FF2B5EF4-FFF2-40B4-BE49-F238E27FC236}">
                <a16:creationId xmlns:a16="http://schemas.microsoft.com/office/drawing/2014/main" id="{D8162EA7-F4F2-4178-A582-E4A8A7578BED}"/>
              </a:ext>
            </a:extLst>
          </p:cNvPr>
          <p:cNvSpPr txBox="1">
            <a:spLocks noChangeArrowheads="1"/>
          </p:cNvSpPr>
          <p:nvPr/>
        </p:nvSpPr>
        <p:spPr bwMode="auto">
          <a:xfrm>
            <a:off x="355600" y="784225"/>
            <a:ext cx="850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Imagine a tennis ball with a mass of 60</a:t>
            </a:r>
            <a:r>
              <a:rPr lang="en-GB" altLang="en-US" sz="1000"/>
              <a:t> </a:t>
            </a:r>
            <a:r>
              <a:rPr lang="en-GB" altLang="en-US"/>
              <a:t>g dropped from </a:t>
            </a:r>
            <a:br>
              <a:rPr lang="en-GB" altLang="en-US"/>
            </a:br>
            <a:r>
              <a:rPr lang="en-GB" altLang="en-US"/>
              <a:t>a height of 50</a:t>
            </a:r>
            <a:r>
              <a:rPr lang="en-GB" altLang="en-US" sz="1000"/>
              <a:t> </a:t>
            </a:r>
            <a:r>
              <a:rPr lang="en-GB" altLang="en-US"/>
              <a:t>cm. </a:t>
            </a:r>
          </a:p>
        </p:txBody>
      </p:sp>
      <p:sp>
        <p:nvSpPr>
          <p:cNvPr id="36889" name="Title 1">
            <a:extLst>
              <a:ext uri="{FF2B5EF4-FFF2-40B4-BE49-F238E27FC236}">
                <a16:creationId xmlns:a16="http://schemas.microsoft.com/office/drawing/2014/main" id="{113FFE07-D84A-4E49-A999-D7CE02CE6DFE}"/>
              </a:ext>
            </a:extLst>
          </p:cNvPr>
          <p:cNvSpPr>
            <a:spLocks noGrp="1"/>
          </p:cNvSpPr>
          <p:nvPr>
            <p:ph type="title"/>
          </p:nvPr>
        </p:nvSpPr>
        <p:spPr/>
        <p:txBody>
          <a:bodyPr/>
          <a:lstStyle/>
          <a:p>
            <a:r>
              <a:rPr lang="en-GB" altLang="en-US"/>
              <a:t>Energy transfers within a system</a:t>
            </a:r>
          </a:p>
        </p:txBody>
      </p:sp>
      <p:sp>
        <p:nvSpPr>
          <p:cNvPr id="11" name="TextBox 10">
            <a:extLst>
              <a:ext uri="{FF2B5EF4-FFF2-40B4-BE49-F238E27FC236}">
                <a16:creationId xmlns:a16="http://schemas.microsoft.com/office/drawing/2014/main" id="{9DB5A928-575E-491B-8B64-FDFFDE962D6C}"/>
              </a:ext>
            </a:extLst>
          </p:cNvPr>
          <p:cNvSpPr txBox="1">
            <a:spLocks noChangeArrowheads="1"/>
          </p:cNvSpPr>
          <p:nvPr/>
        </p:nvSpPr>
        <p:spPr bwMode="auto">
          <a:xfrm>
            <a:off x="355600" y="1676400"/>
            <a:ext cx="44275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it is dropped, E</a:t>
            </a:r>
            <a:r>
              <a:rPr lang="en-GB" altLang="en-US" baseline="-25000"/>
              <a:t>p</a:t>
            </a:r>
            <a:r>
              <a:rPr lang="en-GB" altLang="en-US"/>
              <a:t> is converted to E</a:t>
            </a:r>
            <a:r>
              <a:rPr lang="en-GB" altLang="en-US" baseline="-25000"/>
              <a:t>k</a:t>
            </a:r>
            <a:r>
              <a:rPr lang="en-GB" altLang="en-US"/>
              <a:t>. </a:t>
            </a:r>
          </a:p>
        </p:txBody>
      </p:sp>
      <p:sp>
        <p:nvSpPr>
          <p:cNvPr id="31" name="TextBox 30">
            <a:extLst>
              <a:ext uri="{FF2B5EF4-FFF2-40B4-BE49-F238E27FC236}">
                <a16:creationId xmlns:a16="http://schemas.microsoft.com/office/drawing/2014/main" id="{BDB633F0-630E-49B9-8CDE-04D7F626D219}"/>
              </a:ext>
            </a:extLst>
          </p:cNvPr>
          <p:cNvSpPr txBox="1">
            <a:spLocks noChangeArrowheads="1"/>
          </p:cNvSpPr>
          <p:nvPr/>
        </p:nvSpPr>
        <p:spPr bwMode="auto">
          <a:xfrm>
            <a:off x="355600" y="4198938"/>
            <a:ext cx="44275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it hits the ground, E</a:t>
            </a:r>
            <a:r>
              <a:rPr lang="en-GB" altLang="en-US" baseline="-25000"/>
              <a:t>p</a:t>
            </a:r>
            <a:r>
              <a:rPr lang="en-GB" altLang="en-US"/>
              <a:t> </a:t>
            </a:r>
            <a:br>
              <a:rPr lang="en-GB" altLang="en-US"/>
            </a:br>
            <a:r>
              <a:rPr lang="en-GB" altLang="en-US"/>
              <a:t>is reduced to </a:t>
            </a:r>
            <a:r>
              <a:rPr lang="en-GB" altLang="en-US" b="1">
                <a:solidFill>
                  <a:srgbClr val="286DA6"/>
                </a:solidFill>
              </a:rPr>
              <a:t>zero</a:t>
            </a:r>
            <a:r>
              <a:rPr lang="en-GB" altLang="en-US"/>
              <a:t>. All of </a:t>
            </a:r>
            <a:br>
              <a:rPr lang="en-GB" altLang="en-US"/>
            </a:br>
            <a:r>
              <a:rPr lang="en-GB" altLang="en-US"/>
              <a:t>the gravitational potential </a:t>
            </a:r>
            <a:br>
              <a:rPr lang="en-GB" altLang="en-US"/>
            </a:br>
            <a:r>
              <a:rPr lang="en-GB" altLang="en-US"/>
              <a:t>energy has been transferred </a:t>
            </a:r>
            <a:br>
              <a:rPr lang="en-GB" altLang="en-US"/>
            </a:br>
            <a:r>
              <a:rPr lang="en-GB" altLang="en-US"/>
              <a:t>to </a:t>
            </a:r>
            <a:r>
              <a:rPr lang="en-GB" altLang="en-US" b="1">
                <a:solidFill>
                  <a:srgbClr val="286DA6"/>
                </a:solidFill>
              </a:rPr>
              <a:t>kinetic energy</a:t>
            </a:r>
            <a:r>
              <a:rPr lang="en-GB" altLang="en-US"/>
              <a:t>. </a:t>
            </a:r>
          </a:p>
        </p:txBody>
      </p:sp>
      <p:sp>
        <p:nvSpPr>
          <p:cNvPr id="16" name="TextBox 15">
            <a:extLst>
              <a:ext uri="{FF2B5EF4-FFF2-40B4-BE49-F238E27FC236}">
                <a16:creationId xmlns:a16="http://schemas.microsoft.com/office/drawing/2014/main" id="{BFC5A236-4A76-403D-BA9B-7A92797E1C43}"/>
              </a:ext>
            </a:extLst>
          </p:cNvPr>
          <p:cNvSpPr txBox="1">
            <a:spLocks noChangeArrowheads="1"/>
          </p:cNvSpPr>
          <p:nvPr/>
        </p:nvSpPr>
        <p:spPr bwMode="auto">
          <a:xfrm>
            <a:off x="355600" y="2568575"/>
            <a:ext cx="38401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As it falls, E</a:t>
            </a:r>
            <a:r>
              <a:rPr lang="en-GB" altLang="en-US" baseline="-25000"/>
              <a:t>p</a:t>
            </a:r>
            <a:r>
              <a:rPr lang="en-GB" altLang="en-US"/>
              <a:t> </a:t>
            </a:r>
            <a:r>
              <a:rPr lang="en-GB" altLang="en-US" b="1">
                <a:solidFill>
                  <a:srgbClr val="286DA6"/>
                </a:solidFill>
              </a:rPr>
              <a:t>decreases</a:t>
            </a:r>
            <a:r>
              <a:rPr lang="en-GB" altLang="en-US"/>
              <a:t> </a:t>
            </a:r>
            <a:br>
              <a:rPr lang="en-GB" altLang="en-US"/>
            </a:br>
            <a:r>
              <a:rPr lang="en-GB" altLang="en-US"/>
              <a:t>and E</a:t>
            </a:r>
            <a:r>
              <a:rPr lang="en-GB" altLang="en-US" baseline="-25000"/>
              <a:t>k</a:t>
            </a:r>
            <a:r>
              <a:rPr lang="en-GB" altLang="en-US"/>
              <a:t> </a:t>
            </a:r>
            <a:r>
              <a:rPr lang="en-GB" altLang="en-US" b="1">
                <a:solidFill>
                  <a:srgbClr val="286DA6"/>
                </a:solidFill>
              </a:rPr>
              <a:t>increases</a:t>
            </a:r>
            <a:r>
              <a:rPr lang="en-GB" altLang="en-US"/>
              <a:t>, but the </a:t>
            </a:r>
            <a:br>
              <a:rPr lang="en-GB" altLang="en-US"/>
            </a:br>
            <a:r>
              <a:rPr lang="en-GB" altLang="en-US" b="1">
                <a:solidFill>
                  <a:srgbClr val="286DA6"/>
                </a:solidFill>
              </a:rPr>
              <a:t>total</a:t>
            </a:r>
            <a:r>
              <a:rPr lang="en-GB" altLang="en-US"/>
              <a:t> energy of the system stays the </a:t>
            </a:r>
            <a:r>
              <a:rPr lang="en-GB" altLang="en-US" b="1">
                <a:solidFill>
                  <a:srgbClr val="286DA6"/>
                </a:solidFill>
              </a:rPr>
              <a:t>same</a:t>
            </a:r>
            <a:r>
              <a:rPr lang="en-GB" altLang="en-US"/>
              <a:t>.</a:t>
            </a:r>
          </a:p>
        </p:txBody>
      </p:sp>
      <p:pic>
        <p:nvPicPr>
          <p:cNvPr id="39" name="Picture 38" descr="notes_icon">
            <a:extLst>
              <a:ext uri="{FF2B5EF4-FFF2-40B4-BE49-F238E27FC236}">
                <a16:creationId xmlns:a16="http://schemas.microsoft.com/office/drawing/2014/main" id="{5C61693E-707E-4881-B2F8-811396141BFB}"/>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pic>
        <p:nvPicPr>
          <p:cNvPr id="40" name="Picture 39">
            <a:extLst>
              <a:ext uri="{FF2B5EF4-FFF2-40B4-BE49-F238E27FC236}">
                <a16:creationId xmlns:a16="http://schemas.microsoft.com/office/drawing/2014/main" id="{FB46DD27-9C11-4AA1-BDD1-EF0CDD9C53B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8" name="Picture 9">
            <a:extLst>
              <a:ext uri="{FF2B5EF4-FFF2-40B4-BE49-F238E27FC236}">
                <a16:creationId xmlns:a16="http://schemas.microsoft.com/office/drawing/2014/main" id="{B39CDF8A-724F-4634-B6F7-EDB0D6EE4389}"/>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nodeType="afterEffect">
                                  <p:stCondLst>
                                    <p:cond delay="0"/>
                                  </p:stCondLst>
                                  <p:childTnLst>
                                    <p:set>
                                      <p:cBhvr>
                                        <p:cTn id="7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P spid="23" grpId="0" animBg="1"/>
      <p:bldP spid="24" grpId="0" animBg="1"/>
      <p:bldP spid="25" grpId="0" animBg="1"/>
      <p:bldP spid="17" grpId="0" animBg="1"/>
      <p:bldP spid="26" grpId="0" animBg="1"/>
      <p:bldP spid="27" grpId="0" animBg="1"/>
      <p:bldP spid="28" grpId="0" animBg="1"/>
      <p:bldP spid="29" grpId="0" animBg="1"/>
      <p:bldP spid="32" grpId="0" animBg="1"/>
      <p:bldP spid="36" grpId="0" animBg="1"/>
      <p:bldP spid="33" grpId="0" animBg="1"/>
      <p:bldP spid="34" grpId="0" animBg="1"/>
      <p:bldP spid="35" grpId="0" animBg="1"/>
      <p:bldP spid="11" grpId="0"/>
      <p:bldP spid="31"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AA610F97-750A-419F-B999-E71879FD8D88}"/>
              </a:ext>
            </a:extLst>
          </p:cNvPr>
          <p:cNvSpPr txBox="1">
            <a:spLocks noChangeArrowheads="1"/>
          </p:cNvSpPr>
          <p:nvPr/>
        </p:nvSpPr>
        <p:spPr bwMode="auto">
          <a:xfrm>
            <a:off x="352425" y="784225"/>
            <a:ext cx="8580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solidFill>
                  <a:srgbClr val="010066"/>
                </a:solidFill>
              </a:rPr>
              <a:t>As the roller coaster loses height, the stored </a:t>
            </a:r>
            <a:r>
              <a:rPr lang="en-GB" altLang="en-US" b="1" dirty="0">
                <a:solidFill>
                  <a:srgbClr val="286DA6"/>
                </a:solidFill>
              </a:rPr>
              <a:t>gravitational potential energy</a:t>
            </a:r>
            <a:r>
              <a:rPr lang="en-GB" altLang="en-US" dirty="0">
                <a:solidFill>
                  <a:srgbClr val="010066"/>
                </a:solidFill>
              </a:rPr>
              <a:t> is transferred into </a:t>
            </a:r>
            <a:r>
              <a:rPr lang="en-GB" altLang="en-US" b="1" dirty="0">
                <a:solidFill>
                  <a:srgbClr val="286DA6"/>
                </a:solidFill>
              </a:rPr>
              <a:t>kinetic energy</a:t>
            </a:r>
            <a:r>
              <a:rPr lang="en-GB" altLang="en-US" dirty="0">
                <a:solidFill>
                  <a:srgbClr val="010066"/>
                </a:solidFill>
              </a:rPr>
              <a:t>.</a:t>
            </a:r>
          </a:p>
        </p:txBody>
      </p:sp>
      <p:sp>
        <p:nvSpPr>
          <p:cNvPr id="232451" name="Text Box 3">
            <a:extLst>
              <a:ext uri="{FF2B5EF4-FFF2-40B4-BE49-F238E27FC236}">
                <a16:creationId xmlns:a16="http://schemas.microsoft.com/office/drawing/2014/main" id="{CE2C4BF7-C67A-4D9A-871E-4B8BF8BBFBA3}"/>
              </a:ext>
            </a:extLst>
          </p:cNvPr>
          <p:cNvSpPr txBox="1">
            <a:spLocks noChangeArrowheads="1"/>
          </p:cNvSpPr>
          <p:nvPr/>
        </p:nvSpPr>
        <p:spPr bwMode="auto">
          <a:xfrm>
            <a:off x="352425" y="3205163"/>
            <a:ext cx="5060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This equation is only true if air resistance and friction are ignored.</a:t>
            </a:r>
          </a:p>
        </p:txBody>
      </p:sp>
      <p:sp>
        <p:nvSpPr>
          <p:cNvPr id="38916" name="AutoShape 5">
            <a:extLst>
              <a:ext uri="{FF2B5EF4-FFF2-40B4-BE49-F238E27FC236}">
                <a16:creationId xmlns:a16="http://schemas.microsoft.com/office/drawing/2014/main" id="{F16574C6-76E4-4535-AC99-49691A0AAC20}"/>
              </a:ext>
            </a:extLst>
          </p:cNvPr>
          <p:cNvSpPr>
            <a:spLocks noChangeArrowheads="1"/>
          </p:cNvSpPr>
          <p:nvPr/>
        </p:nvSpPr>
        <p:spPr bwMode="auto">
          <a:xfrm>
            <a:off x="660400" y="1981200"/>
            <a:ext cx="4087813" cy="900113"/>
          </a:xfrm>
          <a:prstGeom prst="rect">
            <a:avLst/>
          </a:prstGeom>
          <a:solidFill>
            <a:srgbClr val="286DA6"/>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8917" name="AutoShape 6">
            <a:extLst>
              <a:ext uri="{FF2B5EF4-FFF2-40B4-BE49-F238E27FC236}">
                <a16:creationId xmlns:a16="http://schemas.microsoft.com/office/drawing/2014/main" id="{0CBCBA3F-5DF3-4A0E-A763-DB5D95E821BD}"/>
              </a:ext>
            </a:extLst>
          </p:cNvPr>
          <p:cNvSpPr>
            <a:spLocks noChangeArrowheads="1"/>
          </p:cNvSpPr>
          <p:nvPr/>
        </p:nvSpPr>
        <p:spPr bwMode="auto">
          <a:xfrm>
            <a:off x="768350" y="2159000"/>
            <a:ext cx="3873500" cy="5445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0" rIns="0"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600" b="1">
                <a:solidFill>
                  <a:schemeClr val="bg1"/>
                </a:solidFill>
              </a:rPr>
              <a:t>E</a:t>
            </a:r>
            <a:r>
              <a:rPr lang="en-GB" altLang="en-US" sz="2600" b="1" baseline="-25000">
                <a:solidFill>
                  <a:schemeClr val="bg1"/>
                </a:solidFill>
              </a:rPr>
              <a:t>p</a:t>
            </a:r>
            <a:r>
              <a:rPr lang="en-GB" altLang="en-US" sz="2600" b="1">
                <a:solidFill>
                  <a:schemeClr val="bg1"/>
                </a:solidFill>
              </a:rPr>
              <a:t> lost  =  E</a:t>
            </a:r>
            <a:r>
              <a:rPr lang="en-GB" altLang="en-US" sz="2600" b="1" baseline="-25000">
                <a:solidFill>
                  <a:schemeClr val="bg1"/>
                </a:solidFill>
              </a:rPr>
              <a:t>k</a:t>
            </a:r>
            <a:r>
              <a:rPr lang="en-GB" altLang="en-US" sz="2600" b="1">
                <a:solidFill>
                  <a:schemeClr val="bg1"/>
                </a:solidFill>
              </a:rPr>
              <a:t> gained</a:t>
            </a:r>
            <a:endParaRPr lang="en-GB" altLang="en-US" sz="2600">
              <a:solidFill>
                <a:schemeClr val="bg1"/>
              </a:solidFill>
            </a:endParaRPr>
          </a:p>
        </p:txBody>
      </p:sp>
      <p:sp>
        <p:nvSpPr>
          <p:cNvPr id="38918" name="Rectangle 7">
            <a:extLst>
              <a:ext uri="{FF2B5EF4-FFF2-40B4-BE49-F238E27FC236}">
                <a16:creationId xmlns:a16="http://schemas.microsoft.com/office/drawing/2014/main" id="{53D3CAF0-527F-448D-9B90-D4A49D6D3273}"/>
              </a:ext>
            </a:extLst>
          </p:cNvPr>
          <p:cNvSpPr>
            <a:spLocks noGrp="1" noChangeArrowheads="1"/>
          </p:cNvSpPr>
          <p:nvPr>
            <p:ph type="title"/>
          </p:nvPr>
        </p:nvSpPr>
        <p:spPr/>
        <p:txBody>
          <a:bodyPr/>
          <a:lstStyle/>
          <a:p>
            <a:r>
              <a:rPr lang="en-GB" altLang="en-US"/>
              <a:t>The relationship between GPE and KE</a:t>
            </a:r>
          </a:p>
        </p:txBody>
      </p:sp>
      <p:pic>
        <p:nvPicPr>
          <p:cNvPr id="232456" name="Picture 8" descr="PA3_cartoon">
            <a:extLst>
              <a:ext uri="{FF2B5EF4-FFF2-40B4-BE49-F238E27FC236}">
                <a16:creationId xmlns:a16="http://schemas.microsoft.com/office/drawing/2014/main" id="{253B70F2-E00C-4FF6-A37F-0D7678C7F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9063" y="1720850"/>
            <a:ext cx="3686175"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7" name="Text Box 9">
            <a:extLst>
              <a:ext uri="{FF2B5EF4-FFF2-40B4-BE49-F238E27FC236}">
                <a16:creationId xmlns:a16="http://schemas.microsoft.com/office/drawing/2014/main" id="{F5C443E3-E92E-4489-ACD7-D393B1A8E3D4}"/>
              </a:ext>
            </a:extLst>
          </p:cNvPr>
          <p:cNvSpPr txBox="1">
            <a:spLocks noChangeArrowheads="1"/>
          </p:cNvSpPr>
          <p:nvPr/>
        </p:nvSpPr>
        <p:spPr bwMode="auto">
          <a:xfrm>
            <a:off x="352425" y="4235450"/>
            <a:ext cx="42402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In reality, E</a:t>
            </a:r>
            <a:r>
              <a:rPr lang="en-GB" altLang="en-US" baseline="-25000" dirty="0">
                <a:solidFill>
                  <a:srgbClr val="010066"/>
                </a:solidFill>
              </a:rPr>
              <a:t>p</a:t>
            </a:r>
            <a:r>
              <a:rPr lang="en-GB" altLang="en-US" dirty="0">
                <a:solidFill>
                  <a:srgbClr val="010066"/>
                </a:solidFill>
              </a:rPr>
              <a:t> would also be transferred into </a:t>
            </a:r>
            <a:r>
              <a:rPr lang="en-GB" altLang="en-US" b="1" dirty="0">
                <a:solidFill>
                  <a:srgbClr val="286DA6"/>
                </a:solidFill>
              </a:rPr>
              <a:t>heat</a:t>
            </a:r>
            <a:r>
              <a:rPr lang="en-GB" altLang="en-US" dirty="0">
                <a:solidFill>
                  <a:srgbClr val="010066"/>
                </a:solidFill>
              </a:rPr>
              <a:t> and </a:t>
            </a:r>
            <a:r>
              <a:rPr lang="en-GB" altLang="en-US" b="1" dirty="0">
                <a:solidFill>
                  <a:srgbClr val="286DA6"/>
                </a:solidFill>
              </a:rPr>
              <a:t>sound</a:t>
            </a:r>
            <a:r>
              <a:rPr lang="en-GB" altLang="en-US" dirty="0">
                <a:solidFill>
                  <a:srgbClr val="010066"/>
                </a:solidFill>
              </a:rPr>
              <a:t> energy, so the </a:t>
            </a:r>
            <a:r>
              <a:rPr lang="en-GB" altLang="en-US" dirty="0" err="1">
                <a:solidFill>
                  <a:srgbClr val="010066"/>
                </a:solidFill>
              </a:rPr>
              <a:t>E</a:t>
            </a:r>
            <a:r>
              <a:rPr lang="en-GB" altLang="en-US" baseline="-25000" dirty="0" err="1">
                <a:solidFill>
                  <a:srgbClr val="010066"/>
                </a:solidFill>
              </a:rPr>
              <a:t>k</a:t>
            </a:r>
            <a:r>
              <a:rPr lang="en-GB" altLang="en-US" dirty="0">
                <a:solidFill>
                  <a:srgbClr val="010066"/>
                </a:solidFill>
              </a:rPr>
              <a:t> of </a:t>
            </a:r>
            <a:br>
              <a:rPr lang="en-GB" altLang="en-US" dirty="0">
                <a:solidFill>
                  <a:srgbClr val="010066"/>
                </a:solidFill>
              </a:rPr>
            </a:br>
            <a:r>
              <a:rPr lang="en-GB" altLang="en-US" dirty="0">
                <a:solidFill>
                  <a:srgbClr val="010066"/>
                </a:solidFill>
              </a:rPr>
              <a:t>the roller coaster would be </a:t>
            </a:r>
            <a:br>
              <a:rPr lang="en-GB" altLang="en-US" dirty="0">
                <a:solidFill>
                  <a:srgbClr val="010066"/>
                </a:solidFill>
              </a:rPr>
            </a:br>
            <a:r>
              <a:rPr lang="en-GB" altLang="en-US" dirty="0">
                <a:solidFill>
                  <a:srgbClr val="010066"/>
                </a:solidFill>
              </a:rPr>
              <a:t>a bit less than the E</a:t>
            </a:r>
            <a:r>
              <a:rPr lang="en-GB" altLang="en-US" baseline="-25000" dirty="0">
                <a:solidFill>
                  <a:srgbClr val="010066"/>
                </a:solidFill>
              </a:rPr>
              <a:t>p</a:t>
            </a:r>
            <a:r>
              <a:rPr lang="en-GB" altLang="en-US" dirty="0">
                <a:solidFill>
                  <a:srgbClr val="010066"/>
                </a:solidFill>
              </a:rPr>
              <a:t> lost.</a:t>
            </a:r>
          </a:p>
        </p:txBody>
      </p:sp>
      <p:pic>
        <p:nvPicPr>
          <p:cNvPr id="10" name="Picture 9">
            <a:extLst>
              <a:ext uri="{FF2B5EF4-FFF2-40B4-BE49-F238E27FC236}">
                <a16:creationId xmlns:a16="http://schemas.microsoft.com/office/drawing/2014/main" id="{694DE77D-9DC2-4BF7-95DC-9B2CA66A923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a:extLst>
              <a:ext uri="{FF2B5EF4-FFF2-40B4-BE49-F238E27FC236}">
                <a16:creationId xmlns:a16="http://schemas.microsoft.com/office/drawing/2014/main" id="{78BD9AE3-B08C-43B5-95AA-431DE8CFB89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14" name="Picture 9">
            <a:extLst>
              <a:ext uri="{FF2B5EF4-FFF2-40B4-BE49-F238E27FC236}">
                <a16:creationId xmlns:a16="http://schemas.microsoft.com/office/drawing/2014/main" id="{1A3721E3-5093-4BAE-93B8-FB417E5C5BA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66128" y="95697"/>
            <a:ext cx="432906" cy="44564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45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3245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3245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p:bldP spid="2324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82421B1A-20B6-4A7F-AC8F-7ACF48BD5156}"/>
              </a:ext>
            </a:extLst>
          </p:cNvPr>
          <p:cNvSpPr>
            <a:spLocks noGrp="1" noChangeArrowheads="1"/>
          </p:cNvSpPr>
          <p:nvPr>
            <p:ph type="title"/>
          </p:nvPr>
        </p:nvSpPr>
        <p:spPr/>
        <p:txBody>
          <a:bodyPr/>
          <a:lstStyle/>
          <a:p>
            <a:r>
              <a:rPr lang="en-GB" altLang="en-US" dirty="0"/>
              <a:t>Energy transfer of roller coasters</a:t>
            </a:r>
          </a:p>
        </p:txBody>
      </p:sp>
      <p:pic>
        <p:nvPicPr>
          <p:cNvPr id="8" name="Picture 7" descr="flash_icon">
            <a:extLst>
              <a:ext uri="{FF2B5EF4-FFF2-40B4-BE49-F238E27FC236}">
                <a16:creationId xmlns:a16="http://schemas.microsoft.com/office/drawing/2014/main" id="{60CE6B74-D202-489D-AFD3-44ADF5ED6E30}"/>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8" descr="notes_icon">
            <a:extLst>
              <a:ext uri="{FF2B5EF4-FFF2-40B4-BE49-F238E27FC236}">
                <a16:creationId xmlns:a16="http://schemas.microsoft.com/office/drawing/2014/main" id="{371E47FC-EF2E-414A-B46A-A421124326CB}"/>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2D2C24F6-F10B-420C-AC47-977E8982F79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9">
            <a:extLst>
              <a:ext uri="{FF2B5EF4-FFF2-40B4-BE49-F238E27FC236}">
                <a16:creationId xmlns:a16="http://schemas.microsoft.com/office/drawing/2014/main" id="{3BCB14E9-3559-44D9-9361-7C613CB5DB1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3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121C1C6-50E9-4F69-961B-F2B19D238D5B}"/>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a:extLst>
              <a:ext uri="{FF2B5EF4-FFF2-40B4-BE49-F238E27FC236}">
                <a16:creationId xmlns:a16="http://schemas.microsoft.com/office/drawing/2014/main" id="{CC924FC1-C58E-4E0B-B6F9-B3BFF0F3860A}"/>
              </a:ext>
            </a:extLst>
          </p:cNvPr>
          <p:cNvSpPr>
            <a:spLocks noGrp="1" noChangeArrowheads="1"/>
          </p:cNvSpPr>
          <p:nvPr>
            <p:ph type="title"/>
          </p:nvPr>
        </p:nvSpPr>
        <p:spPr/>
        <p:txBody>
          <a:bodyPr/>
          <a:lstStyle/>
          <a:p>
            <a:r>
              <a:rPr lang="en-GB" altLang="en-US" dirty="0"/>
              <a:t>Terminal velocity</a:t>
            </a:r>
          </a:p>
        </p:txBody>
      </p:sp>
      <p:pic>
        <p:nvPicPr>
          <p:cNvPr id="5" name="Picture 4" descr="flash_icon">
            <a:extLst>
              <a:ext uri="{FF2B5EF4-FFF2-40B4-BE49-F238E27FC236}">
                <a16:creationId xmlns:a16="http://schemas.microsoft.com/office/drawing/2014/main" id="{3D2C4C81-BC4A-4273-BAE2-7E476B7EDB51}"/>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6" name="Picture 5">
            <a:extLst>
              <a:ext uri="{FF2B5EF4-FFF2-40B4-BE49-F238E27FC236}">
                <a16:creationId xmlns:a16="http://schemas.microsoft.com/office/drawing/2014/main" id="{EE5228A4-6537-489D-B692-C7C14C21B1B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BD2E0D4-E7CE-4AFA-84FD-7FBC715EC54E}"/>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1AEB8D2-F8C3-418C-B83B-57AFFC2DBFDD}"/>
              </a:ext>
            </a:extLst>
          </p:cNvPr>
          <p:cNvSpPr>
            <a:spLocks noGrp="1"/>
          </p:cNvSpPr>
          <p:nvPr>
            <p:ph type="title"/>
          </p:nvPr>
        </p:nvSpPr>
        <p:spPr>
          <a:xfrm>
            <a:off x="233363" y="53975"/>
            <a:ext cx="8198256" cy="549275"/>
          </a:xfrm>
        </p:spPr>
        <p:txBody>
          <a:bodyPr/>
          <a:lstStyle/>
          <a:p>
            <a:r>
              <a:rPr lang="en-GB" altLang="en-US" dirty="0"/>
              <a:t>Dissipated energy</a:t>
            </a:r>
          </a:p>
        </p:txBody>
      </p:sp>
      <p:sp>
        <p:nvSpPr>
          <p:cNvPr id="18436" name="TextBox 3">
            <a:extLst>
              <a:ext uri="{FF2B5EF4-FFF2-40B4-BE49-F238E27FC236}">
                <a16:creationId xmlns:a16="http://schemas.microsoft.com/office/drawing/2014/main" id="{D8BCC704-DABD-463F-A1DA-C68D6996B781}"/>
              </a:ext>
            </a:extLst>
          </p:cNvPr>
          <p:cNvSpPr txBox="1">
            <a:spLocks noChangeArrowheads="1"/>
          </p:cNvSpPr>
          <p:nvPr/>
        </p:nvSpPr>
        <p:spPr bwMode="auto">
          <a:xfrm>
            <a:off x="354013" y="784225"/>
            <a:ext cx="850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A </a:t>
            </a:r>
            <a:r>
              <a:rPr kumimoji="0" lang="en-GB" altLang="en-US" sz="2400" b="1" i="0" u="none" strike="noStrike" kern="1200" cap="none" spc="0" normalizeH="0" baseline="0" noProof="0" dirty="0">
                <a:ln>
                  <a:noFill/>
                </a:ln>
                <a:solidFill>
                  <a:srgbClr val="286DA6"/>
                </a:solidFill>
                <a:effectLst/>
                <a:uLnTx/>
                <a:uFillTx/>
                <a:latin typeface="Arial" panose="020B0604020202020204" pitchFamily="34" charset="0"/>
                <a:ea typeface="+mn-ea"/>
                <a:cs typeface="+mn-cs"/>
              </a:rPr>
              <a:t>spontaneous process</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 is one that can happen without an outside source of energy. In a spontaneous process, potential energy stored in a system is </a:t>
            </a:r>
            <a:r>
              <a:rPr kumimoji="0" lang="en-GB" altLang="en-US" sz="2400" b="1" i="0" u="none" strike="noStrike" kern="1200" cap="none" spc="0" normalizeH="0" baseline="0" noProof="0" dirty="0">
                <a:ln>
                  <a:noFill/>
                </a:ln>
                <a:solidFill>
                  <a:srgbClr val="286DA6"/>
                </a:solidFill>
                <a:effectLst/>
                <a:uLnTx/>
                <a:uFillTx/>
                <a:latin typeface="Arial" panose="020B0604020202020204" pitchFamily="34" charset="0"/>
                <a:ea typeface="+mn-ea"/>
                <a:cs typeface="+mn-cs"/>
              </a:rPr>
              <a:t>dissipated</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 (or “lost”).</a:t>
            </a:r>
          </a:p>
        </p:txBody>
      </p:sp>
      <p:sp>
        <p:nvSpPr>
          <p:cNvPr id="18439" name="TextBox 71">
            <a:extLst>
              <a:ext uri="{FF2B5EF4-FFF2-40B4-BE49-F238E27FC236}">
                <a16:creationId xmlns:a16="http://schemas.microsoft.com/office/drawing/2014/main" id="{2A3DAFCE-D643-414F-87BC-AC90065C2BDB}"/>
              </a:ext>
            </a:extLst>
          </p:cNvPr>
          <p:cNvSpPr txBox="1">
            <a:spLocks noChangeArrowheads="1"/>
          </p:cNvSpPr>
          <p:nvPr/>
        </p:nvSpPr>
        <p:spPr bwMode="auto">
          <a:xfrm>
            <a:off x="354013" y="3388813"/>
            <a:ext cx="630196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A short</a:t>
            </a:r>
            <a:r>
              <a:rPr kumimoji="0" lang="en-GB" altLang="en-US" sz="2400" b="0" i="0" u="none" strike="noStrike" kern="1200" cap="none" spc="0" normalizeH="0" noProof="0" dirty="0">
                <a:ln>
                  <a:noFill/>
                </a:ln>
                <a:solidFill>
                  <a:srgbClr val="000066"/>
                </a:solidFill>
                <a:effectLst/>
                <a:uLnTx/>
                <a:uFillTx/>
                <a:latin typeface="Arial" panose="020B0604020202020204" pitchFamily="34" charset="0"/>
                <a:ea typeface="+mn-ea"/>
                <a:cs typeface="+mn-cs"/>
              </a:rPr>
              <a:t> distance from the bottom of </a:t>
            </a:r>
            <a:br>
              <a:rPr kumimoji="0" lang="en-GB" altLang="en-US" sz="2400" b="0" i="0" u="none" strike="noStrike" kern="1200" cap="none" spc="0" normalizeH="0" noProof="0" dirty="0">
                <a:ln>
                  <a:noFill/>
                </a:ln>
                <a:solidFill>
                  <a:srgbClr val="000066"/>
                </a:solidFill>
                <a:effectLst/>
                <a:uLnTx/>
                <a:uFillTx/>
                <a:latin typeface="Arial" panose="020B0604020202020204" pitchFamily="34" charset="0"/>
                <a:ea typeface="+mn-ea"/>
                <a:cs typeface="+mn-cs"/>
              </a:rPr>
            </a:br>
            <a:r>
              <a:rPr kumimoji="0" lang="en-GB" altLang="en-US" sz="2400" b="0" i="0" u="none" strike="noStrike" kern="1200" cap="none" spc="0" normalizeH="0" noProof="0" dirty="0">
                <a:ln>
                  <a:noFill/>
                </a:ln>
                <a:solidFill>
                  <a:srgbClr val="000066"/>
                </a:solidFill>
                <a:effectLst/>
                <a:uLnTx/>
                <a:uFillTx/>
                <a:latin typeface="Arial" panose="020B0604020202020204" pitchFamily="34" charset="0"/>
                <a:ea typeface="+mn-ea"/>
                <a:cs typeface="+mn-cs"/>
              </a:rPr>
              <a:t>the waterfall, the water is flowing at the same rate as at the top. It </a:t>
            </a:r>
            <a:r>
              <a:rPr lang="en-GB" altLang="en-US" dirty="0"/>
              <a:t>has the same amount of kinetic energy as at the top of the waterfall, but less gravitational potential energy</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a:t>
            </a:r>
          </a:p>
        </p:txBody>
      </p:sp>
      <p:sp>
        <p:nvSpPr>
          <p:cNvPr id="8" name="TextBox 7">
            <a:extLst>
              <a:ext uri="{FF2B5EF4-FFF2-40B4-BE49-F238E27FC236}">
                <a16:creationId xmlns:a16="http://schemas.microsoft.com/office/drawing/2014/main" id="{B248EBFC-F0B6-4354-BB6D-00828C3E2DF2}"/>
              </a:ext>
            </a:extLst>
          </p:cNvPr>
          <p:cNvSpPr txBox="1">
            <a:spLocks noChangeArrowheads="1"/>
          </p:cNvSpPr>
          <p:nvPr/>
        </p:nvSpPr>
        <p:spPr bwMode="auto">
          <a:xfrm>
            <a:off x="354013" y="2086519"/>
            <a:ext cx="83434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Water flowing down</a:t>
            </a:r>
            <a:r>
              <a:rPr kumimoji="0" lang="en-GB" altLang="en-US" sz="2400" b="0" i="0" u="none" strike="noStrike" kern="1200" cap="none" spc="0" normalizeH="0" noProof="0" dirty="0">
                <a:ln>
                  <a:noFill/>
                </a:ln>
                <a:solidFill>
                  <a:srgbClr val="000066"/>
                </a:solidFill>
                <a:effectLst/>
                <a:uLnTx/>
                <a:uFillTx/>
                <a:latin typeface="Arial" panose="020B0604020202020204" pitchFamily="34" charset="0"/>
                <a:ea typeface="+mn-ea"/>
                <a:cs typeface="+mn-cs"/>
              </a:rPr>
              <a:t> a waterfall is a spontaneous process. </a:t>
            </a:r>
            <a:br>
              <a:rPr kumimoji="0" lang="en-GB" altLang="en-US" sz="2400" b="0" i="0" u="none" strike="noStrike" kern="1200" cap="none" spc="0" normalizeH="0" noProof="0" dirty="0">
                <a:ln>
                  <a:noFill/>
                </a:ln>
                <a:solidFill>
                  <a:srgbClr val="000066"/>
                </a:solidFill>
                <a:effectLst/>
                <a:uLnTx/>
                <a:uFillTx/>
                <a:latin typeface="Arial" panose="020B0604020202020204" pitchFamily="34" charset="0"/>
                <a:ea typeface="+mn-ea"/>
                <a:cs typeface="+mn-cs"/>
              </a:rPr>
            </a:br>
            <a:r>
              <a:rPr kumimoji="0" lang="en-GB" altLang="en-US" sz="2400" b="0" i="0" u="none" strike="noStrike" kern="1200" cap="none" spc="0" normalizeH="0" noProof="0" dirty="0">
                <a:ln>
                  <a:noFill/>
                </a:ln>
                <a:solidFill>
                  <a:srgbClr val="000066"/>
                </a:solidFill>
                <a:effectLst/>
                <a:uLnTx/>
                <a:uFillTx/>
                <a:latin typeface="Arial" panose="020B0604020202020204" pitchFamily="34" charset="0"/>
                <a:ea typeface="+mn-ea"/>
                <a:cs typeface="+mn-cs"/>
              </a:rPr>
              <a:t>At the top of a waterfall, the water has gravitational potential energy. This is converted to kinetic energy as the water falls.</a:t>
            </a:r>
            <a:endPar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endParaRPr>
          </a:p>
        </p:txBody>
      </p:sp>
      <p:pic>
        <p:nvPicPr>
          <p:cNvPr id="12" name="Picture 11" descr="notes_icon">
            <a:extLst>
              <a:ext uri="{FF2B5EF4-FFF2-40B4-BE49-F238E27FC236}">
                <a16:creationId xmlns:a16="http://schemas.microsoft.com/office/drawing/2014/main" id="{7E0BEC92-9AF2-4D39-859F-D99290544464}"/>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sp>
        <p:nvSpPr>
          <p:cNvPr id="14" name="TextBox 71">
            <a:extLst>
              <a:ext uri="{FF2B5EF4-FFF2-40B4-BE49-F238E27FC236}">
                <a16:creationId xmlns:a16="http://schemas.microsoft.com/office/drawing/2014/main" id="{D84025C7-1B4C-4742-A5C9-0E9300C92482}"/>
              </a:ext>
            </a:extLst>
          </p:cNvPr>
          <p:cNvSpPr txBox="1">
            <a:spLocks noChangeArrowheads="1"/>
          </p:cNvSpPr>
          <p:nvPr/>
        </p:nvSpPr>
        <p:spPr bwMode="auto">
          <a:xfrm>
            <a:off x="354014" y="5429770"/>
            <a:ext cx="6099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The</a:t>
            </a:r>
            <a:r>
              <a:rPr kumimoji="0" lang="en-GB" altLang="en-US" sz="2400" b="0" i="0" u="none" strike="noStrike" kern="1200" cap="none" spc="0" normalizeH="0" noProof="0" dirty="0">
                <a:ln>
                  <a:noFill/>
                </a:ln>
                <a:solidFill>
                  <a:srgbClr val="000066"/>
                </a:solidFill>
                <a:effectLst/>
                <a:uLnTx/>
                <a:uFillTx/>
                <a:latin typeface="Arial" panose="020B0604020202020204" pitchFamily="34" charset="0"/>
                <a:ea typeface="+mn-ea"/>
                <a:cs typeface="+mn-cs"/>
              </a:rPr>
              <a:t> </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gravitational</a:t>
            </a:r>
            <a:r>
              <a:rPr kumimoji="0" lang="en-GB" altLang="en-US" sz="2400" b="0" i="0" u="none" strike="noStrike" kern="1200" cap="none" spc="0" normalizeH="0" noProof="0" dirty="0">
                <a:ln>
                  <a:noFill/>
                </a:ln>
                <a:solidFill>
                  <a:srgbClr val="000066"/>
                </a:solidFill>
                <a:effectLst/>
                <a:uLnTx/>
                <a:uFillTx/>
                <a:latin typeface="Arial" panose="020B0604020202020204" pitchFamily="34" charset="0"/>
                <a:ea typeface="+mn-ea"/>
                <a:cs typeface="+mn-cs"/>
              </a:rPr>
              <a:t> potential energy has been dissipated as </a:t>
            </a:r>
            <a:r>
              <a:rPr kumimoji="0" lang="en-GB" altLang="en-US" sz="2400" b="1" i="0" u="none" strike="noStrike" kern="1200" cap="none" spc="0" normalizeH="0" noProof="0" dirty="0">
                <a:ln>
                  <a:noFill/>
                </a:ln>
                <a:solidFill>
                  <a:srgbClr val="286DA6"/>
                </a:solidFill>
                <a:effectLst/>
                <a:uLnTx/>
                <a:uFillTx/>
                <a:latin typeface="Arial" panose="020B0604020202020204" pitchFamily="34" charset="0"/>
                <a:ea typeface="+mn-ea"/>
                <a:cs typeface="+mn-cs"/>
              </a:rPr>
              <a:t>sound</a:t>
            </a:r>
            <a:r>
              <a:rPr kumimoji="0" lang="en-GB" altLang="en-US" sz="2400" b="0" i="0" u="none" strike="noStrike" kern="1200" cap="none" spc="0" normalizeH="0" noProof="0" dirty="0">
                <a:ln>
                  <a:noFill/>
                </a:ln>
                <a:solidFill>
                  <a:srgbClr val="000066"/>
                </a:solidFill>
                <a:effectLst/>
                <a:uLnTx/>
                <a:uFillTx/>
                <a:latin typeface="Arial" panose="020B0604020202020204" pitchFamily="34" charset="0"/>
                <a:ea typeface="+mn-ea"/>
                <a:cs typeface="+mn-cs"/>
              </a:rPr>
              <a:t> and </a:t>
            </a:r>
            <a:r>
              <a:rPr kumimoji="0" lang="en-GB" altLang="en-US" sz="2400" b="1" i="0" u="none" strike="noStrike" kern="1200" cap="none" spc="0" normalizeH="0" noProof="0" dirty="0">
                <a:ln>
                  <a:noFill/>
                </a:ln>
                <a:solidFill>
                  <a:srgbClr val="286DA6"/>
                </a:solidFill>
                <a:effectLst/>
                <a:uLnTx/>
                <a:uFillTx/>
                <a:latin typeface="Arial" panose="020B0604020202020204" pitchFamily="34" charset="0"/>
                <a:ea typeface="+mn-ea"/>
                <a:cs typeface="+mn-cs"/>
              </a:rPr>
              <a:t>thermal</a:t>
            </a:r>
            <a:r>
              <a:rPr kumimoji="0" lang="en-GB" altLang="en-US" sz="2400" b="0" i="0" u="none" strike="noStrike" kern="1200" cap="none" spc="0" normalizeH="0" noProof="0" dirty="0">
                <a:ln>
                  <a:noFill/>
                </a:ln>
                <a:solidFill>
                  <a:srgbClr val="000066"/>
                </a:solidFill>
                <a:effectLst/>
                <a:uLnTx/>
                <a:uFillTx/>
                <a:latin typeface="Arial" panose="020B0604020202020204" pitchFamily="34" charset="0"/>
                <a:ea typeface="+mn-ea"/>
                <a:cs typeface="+mn-cs"/>
              </a:rPr>
              <a:t> energy</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a:t>
            </a:r>
          </a:p>
        </p:txBody>
      </p:sp>
      <p:pic>
        <p:nvPicPr>
          <p:cNvPr id="3" name="Picture 2">
            <a:extLst>
              <a:ext uri="{FF2B5EF4-FFF2-40B4-BE49-F238E27FC236}">
                <a16:creationId xmlns:a16="http://schemas.microsoft.com/office/drawing/2014/main" id="{F882F6E0-5409-4C16-B63A-91443BBB4A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6736" y="3357755"/>
            <a:ext cx="1953250" cy="2926823"/>
          </a:xfrm>
          <a:prstGeom prst="rect">
            <a:avLst/>
          </a:prstGeom>
        </p:spPr>
      </p:pic>
    </p:spTree>
    <p:custDataLst>
      <p:tags r:id="rId1"/>
    </p:custDataLst>
    <p:extLst>
      <p:ext uri="{BB962C8B-B14F-4D97-AF65-F5344CB8AC3E}">
        <p14:creationId xmlns:p14="http://schemas.microsoft.com/office/powerpoint/2010/main" val="1127248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8"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1AEB8D2-F8C3-418C-B83B-57AFFC2DBFDD}"/>
              </a:ext>
            </a:extLst>
          </p:cNvPr>
          <p:cNvSpPr>
            <a:spLocks noGrp="1"/>
          </p:cNvSpPr>
          <p:nvPr>
            <p:ph type="title"/>
          </p:nvPr>
        </p:nvSpPr>
        <p:spPr/>
        <p:txBody>
          <a:bodyPr/>
          <a:lstStyle/>
          <a:p>
            <a:r>
              <a:rPr lang="en-GB" altLang="en-US"/>
              <a:t>What is a system?</a:t>
            </a:r>
          </a:p>
        </p:txBody>
      </p:sp>
      <p:sp>
        <p:nvSpPr>
          <p:cNvPr id="18436" name="TextBox 3">
            <a:extLst>
              <a:ext uri="{FF2B5EF4-FFF2-40B4-BE49-F238E27FC236}">
                <a16:creationId xmlns:a16="http://schemas.microsoft.com/office/drawing/2014/main" id="{D8BCC704-DABD-463F-A1DA-C68D6996B781}"/>
              </a:ext>
            </a:extLst>
          </p:cNvPr>
          <p:cNvSpPr txBox="1">
            <a:spLocks noChangeArrowheads="1"/>
          </p:cNvSpPr>
          <p:nvPr/>
        </p:nvSpPr>
        <p:spPr bwMode="auto">
          <a:xfrm>
            <a:off x="354013" y="784225"/>
            <a:ext cx="8442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a:t>
            </a:r>
            <a:r>
              <a:rPr lang="en-GB" altLang="en-US" b="1" dirty="0">
                <a:solidFill>
                  <a:srgbClr val="286DA6"/>
                </a:solidFill>
              </a:rPr>
              <a:t>system</a:t>
            </a:r>
            <a:r>
              <a:rPr lang="en-GB" altLang="en-US" dirty="0"/>
              <a:t> is an object or a group of objects. It is a useful way of thinking about some physics problems.  </a:t>
            </a:r>
          </a:p>
        </p:txBody>
      </p:sp>
      <p:sp>
        <p:nvSpPr>
          <p:cNvPr id="18439" name="TextBox 71">
            <a:extLst>
              <a:ext uri="{FF2B5EF4-FFF2-40B4-BE49-F238E27FC236}">
                <a16:creationId xmlns:a16="http://schemas.microsoft.com/office/drawing/2014/main" id="{2A3DAFCE-D643-414F-87BC-AC90065C2BDB}"/>
              </a:ext>
            </a:extLst>
          </p:cNvPr>
          <p:cNvSpPr txBox="1">
            <a:spLocks noChangeArrowheads="1"/>
          </p:cNvSpPr>
          <p:nvPr/>
        </p:nvSpPr>
        <p:spPr bwMode="auto">
          <a:xfrm>
            <a:off x="354013" y="4937125"/>
            <a:ext cx="8521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something about a system changes, the way that energy is stored in it can also change from one form </a:t>
            </a:r>
            <a:br>
              <a:rPr lang="en-GB" altLang="en-US" dirty="0"/>
            </a:br>
            <a:r>
              <a:rPr lang="en-GB" altLang="en-US" dirty="0"/>
              <a:t>to another.</a:t>
            </a:r>
          </a:p>
        </p:txBody>
      </p:sp>
      <p:sp>
        <p:nvSpPr>
          <p:cNvPr id="8" name="TextBox 7">
            <a:extLst>
              <a:ext uri="{FF2B5EF4-FFF2-40B4-BE49-F238E27FC236}">
                <a16:creationId xmlns:a16="http://schemas.microsoft.com/office/drawing/2014/main" id="{B248EBFC-F0B6-4354-BB6D-00828C3E2DF2}"/>
              </a:ext>
            </a:extLst>
          </p:cNvPr>
          <p:cNvSpPr txBox="1">
            <a:spLocks noChangeArrowheads="1"/>
          </p:cNvSpPr>
          <p:nvPr/>
        </p:nvSpPr>
        <p:spPr bwMode="auto">
          <a:xfrm>
            <a:off x="354013" y="1762125"/>
            <a:ext cx="8442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Energy can take many different forms. For example:</a:t>
            </a:r>
          </a:p>
        </p:txBody>
      </p:sp>
      <p:sp>
        <p:nvSpPr>
          <p:cNvPr id="9" name="TextBox 8">
            <a:extLst>
              <a:ext uri="{FF2B5EF4-FFF2-40B4-BE49-F238E27FC236}">
                <a16:creationId xmlns:a16="http://schemas.microsoft.com/office/drawing/2014/main" id="{749D2EBA-A960-4D92-A49C-4DDA55E55B63}"/>
              </a:ext>
            </a:extLst>
          </p:cNvPr>
          <p:cNvSpPr txBox="1">
            <a:spLocks noChangeArrowheads="1"/>
          </p:cNvSpPr>
          <p:nvPr/>
        </p:nvSpPr>
        <p:spPr bwMode="auto">
          <a:xfrm>
            <a:off x="987134" y="2371725"/>
            <a:ext cx="5884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48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286DA6"/>
              </a:buClr>
              <a:buFont typeface="Wingdings" panose="05000000000000000000" pitchFamily="2" charset="2"/>
              <a:buChar char="l"/>
            </a:pPr>
            <a:r>
              <a:rPr lang="en-GB" altLang="en-US" dirty="0">
                <a:sym typeface="Wingdings" panose="05000000000000000000" pitchFamily="2" charset="2"/>
              </a:rPr>
              <a:t>moving objects have </a:t>
            </a:r>
            <a:r>
              <a:rPr lang="en-GB" altLang="en-US" b="1" dirty="0">
                <a:solidFill>
                  <a:srgbClr val="286DA6"/>
                </a:solidFill>
                <a:sym typeface="Wingdings" panose="05000000000000000000" pitchFamily="2" charset="2"/>
              </a:rPr>
              <a:t>kinetic energy</a:t>
            </a:r>
            <a:endParaRPr lang="en-GB" altLang="en-US" b="1" dirty="0">
              <a:solidFill>
                <a:srgbClr val="286DA6"/>
              </a:solidFill>
            </a:endParaRPr>
          </a:p>
        </p:txBody>
      </p:sp>
      <p:sp>
        <p:nvSpPr>
          <p:cNvPr id="10" name="TextBox 9">
            <a:extLst>
              <a:ext uri="{FF2B5EF4-FFF2-40B4-BE49-F238E27FC236}">
                <a16:creationId xmlns:a16="http://schemas.microsoft.com/office/drawing/2014/main" id="{DA9554D3-C468-40A6-B26E-FD8616BC576D}"/>
              </a:ext>
            </a:extLst>
          </p:cNvPr>
          <p:cNvSpPr txBox="1">
            <a:spLocks noChangeArrowheads="1"/>
          </p:cNvSpPr>
          <p:nvPr/>
        </p:nvSpPr>
        <p:spPr bwMode="auto">
          <a:xfrm>
            <a:off x="987134" y="2979738"/>
            <a:ext cx="6498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286DA6"/>
              </a:buClr>
              <a:buFont typeface="Wingdings" panose="05000000000000000000" pitchFamily="2" charset="2"/>
              <a:buChar char="l"/>
            </a:pPr>
            <a:r>
              <a:rPr lang="en-GB" altLang="en-US" dirty="0">
                <a:sym typeface="Wingdings" panose="05000000000000000000" pitchFamily="2" charset="2"/>
              </a:rPr>
              <a:t>stretched or compressed objects have </a:t>
            </a:r>
            <a:r>
              <a:rPr lang="en-GB" altLang="en-US" b="1" dirty="0">
                <a:solidFill>
                  <a:srgbClr val="286DA6"/>
                </a:solidFill>
                <a:sym typeface="Wingdings" panose="05000000000000000000" pitchFamily="2" charset="2"/>
              </a:rPr>
              <a:t>elastic potential energy</a:t>
            </a:r>
            <a:endParaRPr lang="en-GB" altLang="en-US" b="1" dirty="0">
              <a:solidFill>
                <a:srgbClr val="286DA6"/>
              </a:solidFill>
            </a:endParaRPr>
          </a:p>
        </p:txBody>
      </p:sp>
      <p:sp>
        <p:nvSpPr>
          <p:cNvPr id="11" name="TextBox 10">
            <a:extLst>
              <a:ext uri="{FF2B5EF4-FFF2-40B4-BE49-F238E27FC236}">
                <a16:creationId xmlns:a16="http://schemas.microsoft.com/office/drawing/2014/main" id="{7B2BF50C-F55E-4499-AA7E-CCE157DE8850}"/>
              </a:ext>
            </a:extLst>
          </p:cNvPr>
          <p:cNvSpPr txBox="1">
            <a:spLocks noChangeArrowheads="1"/>
          </p:cNvSpPr>
          <p:nvPr/>
        </p:nvSpPr>
        <p:spPr bwMode="auto">
          <a:xfrm>
            <a:off x="987135" y="3959225"/>
            <a:ext cx="666830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286DA6"/>
              </a:buClr>
              <a:buFont typeface="Wingdings" panose="05000000000000000000" pitchFamily="2" charset="2"/>
              <a:buChar char="l"/>
            </a:pPr>
            <a:r>
              <a:rPr lang="en-GB" altLang="en-US" dirty="0">
                <a:sym typeface="Wingdings" panose="05000000000000000000" pitchFamily="2" charset="2"/>
              </a:rPr>
              <a:t>objects in a gravitational field have </a:t>
            </a:r>
            <a:r>
              <a:rPr lang="en-GB" altLang="en-US" b="1" dirty="0">
                <a:solidFill>
                  <a:srgbClr val="286DA6"/>
                </a:solidFill>
                <a:sym typeface="Wingdings" panose="05000000000000000000" pitchFamily="2" charset="2"/>
              </a:rPr>
              <a:t>gravitational potential energy</a:t>
            </a:r>
            <a:r>
              <a:rPr lang="en-GB" altLang="en-US" dirty="0">
                <a:sym typeface="Wingdings" panose="05000000000000000000" pitchFamily="2" charset="2"/>
              </a:rPr>
              <a:t>.</a:t>
            </a:r>
            <a:endParaRPr lang="en-GB" altLang="en-US" dirty="0"/>
          </a:p>
        </p:txBody>
      </p:sp>
      <p:pic>
        <p:nvPicPr>
          <p:cNvPr id="12" name="Picture 11" descr="notes_icon">
            <a:extLst>
              <a:ext uri="{FF2B5EF4-FFF2-40B4-BE49-F238E27FC236}">
                <a16:creationId xmlns:a16="http://schemas.microsoft.com/office/drawing/2014/main" id="{7E0BEC92-9AF2-4D39-859F-D99290544464}"/>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BDC4C3E0-3CAC-4F67-B3CD-47EC82DCE88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0E9C429-2557-44C8-B503-3E0265420A2A}"/>
              </a:ext>
            </a:extLst>
          </p:cNvPr>
          <p:cNvSpPr>
            <a:spLocks noGrp="1"/>
          </p:cNvSpPr>
          <p:nvPr>
            <p:ph type="title"/>
          </p:nvPr>
        </p:nvSpPr>
        <p:spPr/>
        <p:txBody>
          <a:bodyPr/>
          <a:lstStyle/>
          <a:p>
            <a:r>
              <a:rPr lang="en-GB" altLang="en-US"/>
              <a:t>Changes in energy </a:t>
            </a:r>
          </a:p>
        </p:txBody>
      </p:sp>
      <p:sp>
        <p:nvSpPr>
          <p:cNvPr id="19459" name="TextBox 2">
            <a:extLst>
              <a:ext uri="{FF2B5EF4-FFF2-40B4-BE49-F238E27FC236}">
                <a16:creationId xmlns:a16="http://schemas.microsoft.com/office/drawing/2014/main" id="{248A651E-183D-42D4-8F3B-A52D5B3167E8}"/>
              </a:ext>
            </a:extLst>
          </p:cNvPr>
          <p:cNvSpPr txBox="1">
            <a:spLocks noChangeArrowheads="1"/>
          </p:cNvSpPr>
          <p:nvPr/>
        </p:nvSpPr>
        <p:spPr bwMode="auto">
          <a:xfrm>
            <a:off x="354013" y="784225"/>
            <a:ext cx="7470775" cy="830263"/>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Can you describe the way that energy is changing in </a:t>
            </a:r>
            <a:br>
              <a:rPr lang="en-GB" altLang="en-US"/>
            </a:br>
            <a:r>
              <a:rPr lang="en-GB" altLang="en-US"/>
              <a:t>these systems?</a:t>
            </a:r>
          </a:p>
        </p:txBody>
      </p:sp>
      <p:sp>
        <p:nvSpPr>
          <p:cNvPr id="19462" name="TextBox 5">
            <a:extLst>
              <a:ext uri="{FF2B5EF4-FFF2-40B4-BE49-F238E27FC236}">
                <a16:creationId xmlns:a16="http://schemas.microsoft.com/office/drawing/2014/main" id="{BD2BC182-92BA-40B3-9777-C79DC0D49327}"/>
              </a:ext>
            </a:extLst>
          </p:cNvPr>
          <p:cNvSpPr txBox="1">
            <a:spLocks noChangeArrowheads="1"/>
          </p:cNvSpPr>
          <p:nvPr/>
        </p:nvSpPr>
        <p:spPr bwMode="auto">
          <a:xfrm>
            <a:off x="6037263" y="4343400"/>
            <a:ext cx="2825750" cy="460375"/>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kinetic energy</a:t>
            </a:r>
          </a:p>
        </p:txBody>
      </p:sp>
      <p:sp>
        <p:nvSpPr>
          <p:cNvPr id="19463" name="TextBox 6">
            <a:extLst>
              <a:ext uri="{FF2B5EF4-FFF2-40B4-BE49-F238E27FC236}">
                <a16:creationId xmlns:a16="http://schemas.microsoft.com/office/drawing/2014/main" id="{F8286D02-4330-4A7E-AA9B-E6B4BD6AE292}"/>
              </a:ext>
            </a:extLst>
          </p:cNvPr>
          <p:cNvSpPr txBox="1">
            <a:spLocks noChangeArrowheads="1"/>
          </p:cNvSpPr>
          <p:nvPr/>
        </p:nvSpPr>
        <p:spPr bwMode="auto">
          <a:xfrm>
            <a:off x="6037263" y="5207000"/>
            <a:ext cx="2825750" cy="831850"/>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gravitational potential energy</a:t>
            </a:r>
          </a:p>
        </p:txBody>
      </p:sp>
      <p:pic>
        <p:nvPicPr>
          <p:cNvPr id="8" name="Picture 7" descr="Cylonphoto_410099791.jpg">
            <a:extLst>
              <a:ext uri="{FF2B5EF4-FFF2-40B4-BE49-F238E27FC236}">
                <a16:creationId xmlns:a16="http://schemas.microsoft.com/office/drawing/2014/main" id="{AE6EEC01-6D84-458E-B5A9-D520C5212E26}"/>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515938" y="1812925"/>
            <a:ext cx="3240087"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4">
            <a:extLst>
              <a:ext uri="{FF2B5EF4-FFF2-40B4-BE49-F238E27FC236}">
                <a16:creationId xmlns:a16="http://schemas.microsoft.com/office/drawing/2014/main" id="{DC54A090-26EB-4C68-B2F7-850B51F318FC}"/>
              </a:ext>
            </a:extLst>
          </p:cNvPr>
          <p:cNvSpPr txBox="1">
            <a:spLocks noChangeArrowheads="1"/>
          </p:cNvSpPr>
          <p:nvPr/>
        </p:nvSpPr>
        <p:spPr bwMode="auto">
          <a:xfrm>
            <a:off x="352425" y="4775200"/>
            <a:ext cx="3732213" cy="461963"/>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elastic potential energy</a:t>
            </a:r>
          </a:p>
        </p:txBody>
      </p:sp>
      <p:sp>
        <p:nvSpPr>
          <p:cNvPr id="26" name="TextBox 25">
            <a:extLst>
              <a:ext uri="{FF2B5EF4-FFF2-40B4-BE49-F238E27FC236}">
                <a16:creationId xmlns:a16="http://schemas.microsoft.com/office/drawing/2014/main" id="{5860DB48-9705-47B6-9325-48989BA1CACD}"/>
              </a:ext>
            </a:extLst>
          </p:cNvPr>
          <p:cNvSpPr txBox="1">
            <a:spLocks noChangeArrowheads="1"/>
          </p:cNvSpPr>
          <p:nvPr/>
        </p:nvSpPr>
        <p:spPr bwMode="auto">
          <a:xfrm>
            <a:off x="4083050" y="2444750"/>
            <a:ext cx="50022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An archer draws back the bow string, storing </a:t>
            </a:r>
            <a:r>
              <a:rPr lang="en-GB" altLang="en-US" b="1">
                <a:solidFill>
                  <a:srgbClr val="286DA6"/>
                </a:solidFill>
              </a:rPr>
              <a:t>elastic potential energy</a:t>
            </a:r>
            <a:r>
              <a:rPr lang="en-GB" altLang="en-US"/>
              <a:t>. When they release it, the arrow flies forwards and upwards. </a:t>
            </a:r>
          </a:p>
        </p:txBody>
      </p:sp>
      <p:pic>
        <p:nvPicPr>
          <p:cNvPr id="14" name="Picture 13" descr="Potential_and_kinetic_energy_4.1.png">
            <a:extLst>
              <a:ext uri="{FF2B5EF4-FFF2-40B4-BE49-F238E27FC236}">
                <a16:creationId xmlns:a16="http://schemas.microsoft.com/office/drawing/2014/main" id="{2B5D0F8B-E55B-49A2-99BF-240F29D8DF3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68763" y="4400550"/>
            <a:ext cx="21336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B5F4677D-7099-4039-B1BC-E329091ABC00}"/>
              </a:ext>
            </a:extLst>
          </p:cNvPr>
          <p:cNvSpPr txBox="1">
            <a:spLocks noChangeArrowheads="1"/>
          </p:cNvSpPr>
          <p:nvPr/>
        </p:nvSpPr>
        <p:spPr bwMode="auto">
          <a:xfrm>
            <a:off x="4083050" y="1892300"/>
            <a:ext cx="4351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An arrow fired from a bow:</a:t>
            </a:r>
          </a:p>
        </p:txBody>
      </p:sp>
      <p:pic>
        <p:nvPicPr>
          <p:cNvPr id="13" name="Picture 12">
            <a:extLst>
              <a:ext uri="{FF2B5EF4-FFF2-40B4-BE49-F238E27FC236}">
                <a16:creationId xmlns:a16="http://schemas.microsoft.com/office/drawing/2014/main" id="{6F5B269F-EA8B-46D9-A00B-2F321E3E067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14">
            <a:extLst>
              <a:ext uri="{FF2B5EF4-FFF2-40B4-BE49-F238E27FC236}">
                <a16:creationId xmlns:a16="http://schemas.microsoft.com/office/drawing/2014/main" id="{828E532C-AFFB-4F3A-9FFF-5502B0AC7D4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461"/>
                                        </p:tgtEl>
                                        <p:attrNameLst>
                                          <p:attrName>style.visibility</p:attrName>
                                        </p:attrNameLst>
                                      </p:cBhvr>
                                      <p:to>
                                        <p:strVal val="visible"/>
                                      </p:to>
                                    </p:set>
                                  </p:childTnLst>
                                </p:cTn>
                              </p:par>
                            </p:childTnLst>
                          </p:cTn>
                        </p:par>
                        <p:par>
                          <p:cTn id="17" fill="hold">
                            <p:stCondLst>
                              <p:cond delay="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9462"/>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9463"/>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3" grpId="0" animBg="1"/>
      <p:bldP spid="19461" grpId="0" animBg="1"/>
      <p:bldP spid="26"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EF8D038-9361-49D9-8EFD-33072B7FF026}"/>
              </a:ext>
            </a:extLst>
          </p:cNvPr>
          <p:cNvSpPr>
            <a:spLocks noGrp="1"/>
          </p:cNvSpPr>
          <p:nvPr>
            <p:ph type="title"/>
          </p:nvPr>
        </p:nvSpPr>
        <p:spPr/>
        <p:txBody>
          <a:bodyPr/>
          <a:lstStyle/>
          <a:p>
            <a:r>
              <a:rPr lang="en-GB" altLang="en-US"/>
              <a:t>Changes in energy </a:t>
            </a:r>
          </a:p>
        </p:txBody>
      </p:sp>
      <p:sp>
        <p:nvSpPr>
          <p:cNvPr id="20483" name="TextBox 2">
            <a:extLst>
              <a:ext uri="{FF2B5EF4-FFF2-40B4-BE49-F238E27FC236}">
                <a16:creationId xmlns:a16="http://schemas.microsoft.com/office/drawing/2014/main" id="{6C6F2D60-D48A-4A3F-A376-E8C9DAA50FC4}"/>
              </a:ext>
            </a:extLst>
          </p:cNvPr>
          <p:cNvSpPr txBox="1">
            <a:spLocks noChangeArrowheads="1"/>
          </p:cNvSpPr>
          <p:nvPr/>
        </p:nvSpPr>
        <p:spPr bwMode="auto">
          <a:xfrm>
            <a:off x="354013" y="784225"/>
            <a:ext cx="7470775" cy="830263"/>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Can you describe the way that energy is changing in </a:t>
            </a:r>
            <a:br>
              <a:rPr lang="en-GB" altLang="en-US"/>
            </a:br>
            <a:r>
              <a:rPr lang="en-GB" altLang="en-US"/>
              <a:t>these systems?</a:t>
            </a:r>
          </a:p>
        </p:txBody>
      </p:sp>
      <p:sp>
        <p:nvSpPr>
          <p:cNvPr id="19462" name="TextBox 5">
            <a:extLst>
              <a:ext uri="{FF2B5EF4-FFF2-40B4-BE49-F238E27FC236}">
                <a16:creationId xmlns:a16="http://schemas.microsoft.com/office/drawing/2014/main" id="{BE75CB7D-582A-4044-AE06-EF0DFE728FF8}"/>
              </a:ext>
            </a:extLst>
          </p:cNvPr>
          <p:cNvSpPr txBox="1">
            <a:spLocks noChangeArrowheads="1"/>
          </p:cNvSpPr>
          <p:nvPr/>
        </p:nvSpPr>
        <p:spPr bwMode="auto">
          <a:xfrm>
            <a:off x="5767388" y="5076825"/>
            <a:ext cx="2825750" cy="460375"/>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kinetic energy</a:t>
            </a:r>
          </a:p>
        </p:txBody>
      </p:sp>
      <p:sp>
        <p:nvSpPr>
          <p:cNvPr id="19463" name="TextBox 6">
            <a:extLst>
              <a:ext uri="{FF2B5EF4-FFF2-40B4-BE49-F238E27FC236}">
                <a16:creationId xmlns:a16="http://schemas.microsoft.com/office/drawing/2014/main" id="{46DEA4BA-21E0-4C1C-B3E0-0ABC85B0FAEA}"/>
              </a:ext>
            </a:extLst>
          </p:cNvPr>
          <p:cNvSpPr txBox="1">
            <a:spLocks noChangeArrowheads="1"/>
          </p:cNvSpPr>
          <p:nvPr/>
        </p:nvSpPr>
        <p:spPr bwMode="auto">
          <a:xfrm>
            <a:off x="560388" y="4892675"/>
            <a:ext cx="2825750" cy="830263"/>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gravitational potential energy</a:t>
            </a:r>
          </a:p>
        </p:txBody>
      </p:sp>
      <p:cxnSp>
        <p:nvCxnSpPr>
          <p:cNvPr id="11" name="Straight Arrow Connector 10">
            <a:extLst>
              <a:ext uri="{FF2B5EF4-FFF2-40B4-BE49-F238E27FC236}">
                <a16:creationId xmlns:a16="http://schemas.microsoft.com/office/drawing/2014/main" id="{EBB1B770-0027-4C94-A814-E763A9E10FF5}"/>
              </a:ext>
            </a:extLst>
          </p:cNvPr>
          <p:cNvCxnSpPr>
            <a:cxnSpLocks noChangeShapeType="1"/>
            <a:stCxn id="19463" idx="3"/>
            <a:endCxn id="19462" idx="1"/>
          </p:cNvCxnSpPr>
          <p:nvPr/>
        </p:nvCxnSpPr>
        <p:spPr bwMode="auto">
          <a:xfrm flipV="1">
            <a:off x="3386138" y="5307013"/>
            <a:ext cx="2381250" cy="0"/>
          </a:xfrm>
          <a:prstGeom prst="straightConnector1">
            <a:avLst/>
          </a:prstGeom>
          <a:noFill/>
          <a:ln w="38100" algn="ctr">
            <a:solidFill>
              <a:srgbClr val="286DA6"/>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12">
            <a:extLst>
              <a:ext uri="{FF2B5EF4-FFF2-40B4-BE49-F238E27FC236}">
                <a16:creationId xmlns:a16="http://schemas.microsoft.com/office/drawing/2014/main" id="{6475CC35-E5C0-4266-8AD1-F7E070A76982}"/>
              </a:ext>
            </a:extLst>
          </p:cNvPr>
          <p:cNvCxnSpPr>
            <a:cxnSpLocks noChangeShapeType="1"/>
            <a:stCxn id="19462" idx="2"/>
            <a:endCxn id="19461" idx="3"/>
          </p:cNvCxnSpPr>
          <p:nvPr/>
        </p:nvCxnSpPr>
        <p:spPr bwMode="auto">
          <a:xfrm flipH="1">
            <a:off x="6500813" y="5537200"/>
            <a:ext cx="679450" cy="701675"/>
          </a:xfrm>
          <a:prstGeom prst="straightConnector1">
            <a:avLst/>
          </a:prstGeom>
          <a:noFill/>
          <a:ln w="38100" algn="ctr">
            <a:solidFill>
              <a:srgbClr val="286DA6"/>
            </a:solidFill>
            <a:round/>
            <a:headEnd/>
            <a:tailEnd type="arrow" w="med" len="med"/>
          </a:ln>
          <a:extLst>
            <a:ext uri="{909E8E84-426E-40DD-AFC4-6F175D3DCCD1}">
              <a14:hiddenFill xmlns:a14="http://schemas.microsoft.com/office/drawing/2010/main">
                <a:noFill/>
              </a14:hiddenFill>
            </a:ext>
          </a:extLst>
        </p:spPr>
      </p:cxnSp>
      <p:sp>
        <p:nvSpPr>
          <p:cNvPr id="19461" name="TextBox 4">
            <a:extLst>
              <a:ext uri="{FF2B5EF4-FFF2-40B4-BE49-F238E27FC236}">
                <a16:creationId xmlns:a16="http://schemas.microsoft.com/office/drawing/2014/main" id="{C85DD1D2-F99F-45AB-8658-92EC022C6306}"/>
              </a:ext>
            </a:extLst>
          </p:cNvPr>
          <p:cNvSpPr txBox="1">
            <a:spLocks noChangeArrowheads="1"/>
          </p:cNvSpPr>
          <p:nvPr/>
        </p:nvSpPr>
        <p:spPr bwMode="auto">
          <a:xfrm>
            <a:off x="2768600" y="6008688"/>
            <a:ext cx="3732213" cy="461962"/>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elastic potential energy</a:t>
            </a:r>
          </a:p>
        </p:txBody>
      </p:sp>
      <p:sp>
        <p:nvSpPr>
          <p:cNvPr id="26" name="TextBox 25">
            <a:extLst>
              <a:ext uri="{FF2B5EF4-FFF2-40B4-BE49-F238E27FC236}">
                <a16:creationId xmlns:a16="http://schemas.microsoft.com/office/drawing/2014/main" id="{93BF3B0F-C454-4421-849B-D8DF1B6045CE}"/>
              </a:ext>
            </a:extLst>
          </p:cNvPr>
          <p:cNvSpPr txBox="1">
            <a:spLocks noChangeArrowheads="1"/>
          </p:cNvSpPr>
          <p:nvPr/>
        </p:nvSpPr>
        <p:spPr bwMode="auto">
          <a:xfrm>
            <a:off x="4214813" y="2146300"/>
            <a:ext cx="49180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An athlete scores a basket. As the basketball falls, its </a:t>
            </a:r>
            <a:r>
              <a:rPr lang="en-GB" altLang="en-US" b="1">
                <a:solidFill>
                  <a:srgbClr val="286DA6"/>
                </a:solidFill>
              </a:rPr>
              <a:t>gravitational potential energy</a:t>
            </a:r>
            <a:r>
              <a:rPr lang="en-GB" altLang="en-US"/>
              <a:t> is converted to </a:t>
            </a:r>
            <a:r>
              <a:rPr lang="en-GB" altLang="en-US" b="1">
                <a:solidFill>
                  <a:srgbClr val="286DA6"/>
                </a:solidFill>
              </a:rPr>
              <a:t>kinetic energy</a:t>
            </a:r>
            <a:r>
              <a:rPr lang="en-GB" altLang="en-US"/>
              <a:t>. It </a:t>
            </a:r>
            <a:r>
              <a:rPr lang="en-GB" altLang="en-US">
                <a:solidFill>
                  <a:srgbClr val="010066"/>
                </a:solidFill>
              </a:rPr>
              <a:t>compresses (squashes) </a:t>
            </a:r>
            <a:r>
              <a:rPr lang="en-GB" altLang="en-US"/>
              <a:t>when it hits the floor, and the kinetic energy is stored as </a:t>
            </a:r>
            <a:r>
              <a:rPr lang="en-GB" altLang="en-US" b="1">
                <a:solidFill>
                  <a:srgbClr val="286DA6"/>
                </a:solidFill>
              </a:rPr>
              <a:t>elastic potential energy</a:t>
            </a:r>
            <a:r>
              <a:rPr lang="en-GB" altLang="en-US"/>
              <a:t>.</a:t>
            </a:r>
          </a:p>
        </p:txBody>
      </p:sp>
      <p:pic>
        <p:nvPicPr>
          <p:cNvPr id="12" name="Picture 11" descr="Brocreative_173318291.jpg">
            <a:extLst>
              <a:ext uri="{FF2B5EF4-FFF2-40B4-BE49-F238E27FC236}">
                <a16:creationId xmlns:a16="http://schemas.microsoft.com/office/drawing/2014/main" id="{0633DF2D-7399-4E64-AD28-6CA1A9B56C93}"/>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514350" y="1811338"/>
            <a:ext cx="3240088"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9E93F743-30B9-4378-952D-15648D47E865}"/>
              </a:ext>
            </a:extLst>
          </p:cNvPr>
          <p:cNvSpPr txBox="1">
            <a:spLocks noChangeArrowheads="1"/>
          </p:cNvSpPr>
          <p:nvPr/>
        </p:nvSpPr>
        <p:spPr bwMode="auto">
          <a:xfrm>
            <a:off x="4214813" y="1624013"/>
            <a:ext cx="4511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basketball hitting the floor: </a:t>
            </a:r>
          </a:p>
        </p:txBody>
      </p:sp>
      <p:pic>
        <p:nvPicPr>
          <p:cNvPr id="15" name="Picture 14" descr="notes_icon">
            <a:extLst>
              <a:ext uri="{FF2B5EF4-FFF2-40B4-BE49-F238E27FC236}">
                <a16:creationId xmlns:a16="http://schemas.microsoft.com/office/drawing/2014/main" id="{789019C2-C4C0-4BD0-9691-CCA06EE210C0}"/>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15">
            <a:extLst>
              <a:ext uri="{FF2B5EF4-FFF2-40B4-BE49-F238E27FC236}">
                <a16:creationId xmlns:a16="http://schemas.microsoft.com/office/drawing/2014/main" id="{7F9ADB77-86D2-4C0D-9E56-C047653952B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9">
            <a:extLst>
              <a:ext uri="{FF2B5EF4-FFF2-40B4-BE49-F238E27FC236}">
                <a16:creationId xmlns:a16="http://schemas.microsoft.com/office/drawing/2014/main" id="{FABC808F-F5FE-4677-9D7B-C8E3B9E786C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463"/>
                                        </p:tgtEl>
                                        <p:attrNameLst>
                                          <p:attrName>style.visibility</p:attrName>
                                        </p:attrNameLst>
                                      </p:cBhvr>
                                      <p:to>
                                        <p:strVal val="visible"/>
                                      </p:to>
                                    </p:set>
                                  </p:childTnLst>
                                </p:cTn>
                              </p:par>
                            </p:childTnLst>
                          </p:cTn>
                        </p:par>
                        <p:par>
                          <p:cTn id="17" fill="hold" nodeType="withGroup">
                            <p:stCondLst>
                              <p:cond delay="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9462"/>
                                        </p:tgtEl>
                                        <p:attrNameLst>
                                          <p:attrName>style.visibility</p:attrName>
                                        </p:attrNameLst>
                                      </p:cBhvr>
                                      <p:to>
                                        <p:strVal val="visible"/>
                                      </p:to>
                                    </p:set>
                                  </p:childTnLst>
                                </p:cTn>
                              </p:par>
                            </p:childTnLst>
                          </p:cTn>
                        </p:par>
                        <p:par>
                          <p:cTn id="24" fill="hold" nodeType="withGroup">
                            <p:stCondLst>
                              <p:cond delay="500"/>
                            </p:stCondLst>
                            <p:childTnLst>
                              <p:par>
                                <p:cTn id="25" presetID="22" presetClass="entr" presetSubtype="2"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nodeType="afterGroup">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19461"/>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3" grpId="0" animBg="1"/>
      <p:bldP spid="19461" grpId="0" animBg="1"/>
      <p:bldP spid="26"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otential_and_kinetic_energy_4.1.png">
            <a:extLst>
              <a:ext uri="{FF2B5EF4-FFF2-40B4-BE49-F238E27FC236}">
                <a16:creationId xmlns:a16="http://schemas.microsoft.com/office/drawing/2014/main" id="{89A1D3BE-63FF-4279-B383-D7C572DAC4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17863" y="4710113"/>
            <a:ext cx="16573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a:extLst>
              <a:ext uri="{FF2B5EF4-FFF2-40B4-BE49-F238E27FC236}">
                <a16:creationId xmlns:a16="http://schemas.microsoft.com/office/drawing/2014/main" id="{235FACF5-7A07-44D3-BDAB-C878BBEF91EA}"/>
              </a:ext>
            </a:extLst>
          </p:cNvPr>
          <p:cNvSpPr>
            <a:spLocks noGrp="1"/>
          </p:cNvSpPr>
          <p:nvPr>
            <p:ph type="title"/>
          </p:nvPr>
        </p:nvSpPr>
        <p:spPr/>
        <p:txBody>
          <a:bodyPr/>
          <a:lstStyle/>
          <a:p>
            <a:r>
              <a:rPr lang="en-GB" altLang="en-US"/>
              <a:t>Changes in energy </a:t>
            </a:r>
          </a:p>
        </p:txBody>
      </p:sp>
      <p:sp>
        <p:nvSpPr>
          <p:cNvPr id="21508" name="TextBox 2">
            <a:extLst>
              <a:ext uri="{FF2B5EF4-FFF2-40B4-BE49-F238E27FC236}">
                <a16:creationId xmlns:a16="http://schemas.microsoft.com/office/drawing/2014/main" id="{7A9E62B8-23E4-4A0D-8F72-327AC9B40AB6}"/>
              </a:ext>
            </a:extLst>
          </p:cNvPr>
          <p:cNvSpPr txBox="1">
            <a:spLocks noChangeArrowheads="1"/>
          </p:cNvSpPr>
          <p:nvPr/>
        </p:nvSpPr>
        <p:spPr bwMode="auto">
          <a:xfrm>
            <a:off x="355600" y="784225"/>
            <a:ext cx="7469188" cy="830263"/>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Can you describe the way that energy is changing in </a:t>
            </a:r>
            <a:br>
              <a:rPr lang="en-GB" altLang="en-US"/>
            </a:br>
            <a:r>
              <a:rPr lang="en-GB" altLang="en-US"/>
              <a:t>these systems?</a:t>
            </a:r>
          </a:p>
        </p:txBody>
      </p:sp>
      <p:sp>
        <p:nvSpPr>
          <p:cNvPr id="19460" name="TextBox 3">
            <a:extLst>
              <a:ext uri="{FF2B5EF4-FFF2-40B4-BE49-F238E27FC236}">
                <a16:creationId xmlns:a16="http://schemas.microsoft.com/office/drawing/2014/main" id="{DE860721-31C4-4D1C-A8D1-EF800211683D}"/>
              </a:ext>
            </a:extLst>
          </p:cNvPr>
          <p:cNvSpPr txBox="1">
            <a:spLocks noChangeArrowheads="1"/>
          </p:cNvSpPr>
          <p:nvPr/>
        </p:nvSpPr>
        <p:spPr bwMode="auto">
          <a:xfrm>
            <a:off x="4016375" y="1749425"/>
            <a:ext cx="5068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car braking at a traffic light:</a:t>
            </a:r>
          </a:p>
        </p:txBody>
      </p:sp>
      <p:sp>
        <p:nvSpPr>
          <p:cNvPr id="19462" name="TextBox 5">
            <a:extLst>
              <a:ext uri="{FF2B5EF4-FFF2-40B4-BE49-F238E27FC236}">
                <a16:creationId xmlns:a16="http://schemas.microsoft.com/office/drawing/2014/main" id="{71F1AD1A-C14B-45D8-B895-6FC2FE60484D}"/>
              </a:ext>
            </a:extLst>
          </p:cNvPr>
          <p:cNvSpPr txBox="1">
            <a:spLocks noChangeArrowheads="1"/>
          </p:cNvSpPr>
          <p:nvPr/>
        </p:nvSpPr>
        <p:spPr bwMode="auto">
          <a:xfrm>
            <a:off x="4776788" y="4503738"/>
            <a:ext cx="4086225" cy="460375"/>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sound energy</a:t>
            </a:r>
          </a:p>
        </p:txBody>
      </p:sp>
      <p:sp>
        <p:nvSpPr>
          <p:cNvPr id="19463" name="TextBox 6">
            <a:extLst>
              <a:ext uri="{FF2B5EF4-FFF2-40B4-BE49-F238E27FC236}">
                <a16:creationId xmlns:a16="http://schemas.microsoft.com/office/drawing/2014/main" id="{0BBA8AA6-E06D-48BF-B415-8984BA84DA82}"/>
              </a:ext>
            </a:extLst>
          </p:cNvPr>
          <p:cNvSpPr txBox="1">
            <a:spLocks noChangeArrowheads="1"/>
          </p:cNvSpPr>
          <p:nvPr/>
        </p:nvSpPr>
        <p:spPr bwMode="auto">
          <a:xfrm>
            <a:off x="4760913" y="5551488"/>
            <a:ext cx="4086225" cy="461962"/>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heat (thermal) energy</a:t>
            </a:r>
          </a:p>
        </p:txBody>
      </p:sp>
      <p:sp>
        <p:nvSpPr>
          <p:cNvPr id="19461" name="TextBox 4">
            <a:extLst>
              <a:ext uri="{FF2B5EF4-FFF2-40B4-BE49-F238E27FC236}">
                <a16:creationId xmlns:a16="http://schemas.microsoft.com/office/drawing/2014/main" id="{0C7D2BAF-981B-4C0D-978B-1F46DC2C43CF}"/>
              </a:ext>
            </a:extLst>
          </p:cNvPr>
          <p:cNvSpPr txBox="1">
            <a:spLocks noChangeArrowheads="1"/>
          </p:cNvSpPr>
          <p:nvPr/>
        </p:nvSpPr>
        <p:spPr bwMode="auto">
          <a:xfrm>
            <a:off x="352425" y="4933950"/>
            <a:ext cx="2936875" cy="461963"/>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kinetic energy</a:t>
            </a:r>
          </a:p>
        </p:txBody>
      </p:sp>
      <p:sp>
        <p:nvSpPr>
          <p:cNvPr id="26" name="TextBox 25">
            <a:extLst>
              <a:ext uri="{FF2B5EF4-FFF2-40B4-BE49-F238E27FC236}">
                <a16:creationId xmlns:a16="http://schemas.microsoft.com/office/drawing/2014/main" id="{A66FDBCE-DE15-461A-901D-2AA98DACE02E}"/>
              </a:ext>
            </a:extLst>
          </p:cNvPr>
          <p:cNvSpPr txBox="1">
            <a:spLocks noChangeArrowheads="1"/>
          </p:cNvSpPr>
          <p:nvPr/>
        </p:nvSpPr>
        <p:spPr bwMode="auto">
          <a:xfrm>
            <a:off x="4016375" y="2301875"/>
            <a:ext cx="50022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the brakes are applied, friction increases. The </a:t>
            </a:r>
            <a:r>
              <a:rPr lang="en-GB" altLang="en-US" b="1">
                <a:solidFill>
                  <a:srgbClr val="286DA6"/>
                </a:solidFill>
              </a:rPr>
              <a:t>kinetic energy</a:t>
            </a:r>
            <a:r>
              <a:rPr lang="en-GB" altLang="en-US"/>
              <a:t> of the wheels is transferred into</a:t>
            </a:r>
            <a:r>
              <a:rPr lang="en-GB" altLang="en-US" b="1">
                <a:solidFill>
                  <a:srgbClr val="286DA6"/>
                </a:solidFill>
              </a:rPr>
              <a:t> sound energy </a:t>
            </a:r>
            <a:r>
              <a:rPr lang="en-GB" altLang="en-US"/>
              <a:t>and </a:t>
            </a:r>
            <a:r>
              <a:rPr lang="en-GB" altLang="en-US" b="1">
                <a:solidFill>
                  <a:srgbClr val="286DA6"/>
                </a:solidFill>
              </a:rPr>
              <a:t>heat (thermal) energy.</a:t>
            </a:r>
          </a:p>
        </p:txBody>
      </p:sp>
      <p:pic>
        <p:nvPicPr>
          <p:cNvPr id="21515" name="Picture 13" descr="NorGal_309171176.jpg">
            <a:extLst>
              <a:ext uri="{FF2B5EF4-FFF2-40B4-BE49-F238E27FC236}">
                <a16:creationId xmlns:a16="http://schemas.microsoft.com/office/drawing/2014/main" id="{A0AFD477-468D-4CC9-B6A5-177A6C073ADB}"/>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514350" y="1811338"/>
            <a:ext cx="3240088"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7E909C0F-E06A-420D-AF7B-40DF6E73DD2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12">
            <a:extLst>
              <a:ext uri="{FF2B5EF4-FFF2-40B4-BE49-F238E27FC236}">
                <a16:creationId xmlns:a16="http://schemas.microsoft.com/office/drawing/2014/main" id="{9AA1BD86-0DA4-4A40-8D3C-D0C0D6739A7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1"/>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19462"/>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9463"/>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2" grpId="0" animBg="1"/>
      <p:bldP spid="19463" grpId="0" animBg="1"/>
      <p:bldP spid="19461"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1">
            <a:extLst>
              <a:ext uri="{FF2B5EF4-FFF2-40B4-BE49-F238E27FC236}">
                <a16:creationId xmlns:a16="http://schemas.microsoft.com/office/drawing/2014/main" id="{AE634FD0-6B53-43DE-886C-33265927DCD4}"/>
              </a:ext>
            </a:extLst>
          </p:cNvPr>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352425" y="1932334"/>
            <a:ext cx="2483995" cy="224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a:extLst>
              <a:ext uri="{FF2B5EF4-FFF2-40B4-BE49-F238E27FC236}">
                <a16:creationId xmlns:a16="http://schemas.microsoft.com/office/drawing/2014/main" id="{ED504EEE-B5FE-4211-87F7-D3FFEB4D0913}"/>
              </a:ext>
            </a:extLst>
          </p:cNvPr>
          <p:cNvSpPr>
            <a:spLocks noGrp="1"/>
          </p:cNvSpPr>
          <p:nvPr>
            <p:ph type="title"/>
          </p:nvPr>
        </p:nvSpPr>
        <p:spPr/>
        <p:txBody>
          <a:bodyPr/>
          <a:lstStyle/>
          <a:p>
            <a:r>
              <a:rPr lang="en-GB" altLang="en-US"/>
              <a:t>Changes in energy </a:t>
            </a:r>
          </a:p>
        </p:txBody>
      </p:sp>
      <p:sp>
        <p:nvSpPr>
          <p:cNvPr id="22532" name="TextBox 2">
            <a:extLst>
              <a:ext uri="{FF2B5EF4-FFF2-40B4-BE49-F238E27FC236}">
                <a16:creationId xmlns:a16="http://schemas.microsoft.com/office/drawing/2014/main" id="{B86DDCBD-DB26-488C-BE10-ACE9B8914E52}"/>
              </a:ext>
            </a:extLst>
          </p:cNvPr>
          <p:cNvSpPr txBox="1">
            <a:spLocks noChangeArrowheads="1"/>
          </p:cNvSpPr>
          <p:nvPr/>
        </p:nvSpPr>
        <p:spPr bwMode="auto">
          <a:xfrm>
            <a:off x="354013" y="784225"/>
            <a:ext cx="7470775" cy="830263"/>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Can you describe the way that energy is changing in </a:t>
            </a:r>
            <a:br>
              <a:rPr lang="en-GB" altLang="en-US"/>
            </a:br>
            <a:r>
              <a:rPr lang="en-GB" altLang="en-US"/>
              <a:t>these systems?</a:t>
            </a:r>
          </a:p>
        </p:txBody>
      </p:sp>
      <p:sp>
        <p:nvSpPr>
          <p:cNvPr id="19460" name="TextBox 3">
            <a:extLst>
              <a:ext uri="{FF2B5EF4-FFF2-40B4-BE49-F238E27FC236}">
                <a16:creationId xmlns:a16="http://schemas.microsoft.com/office/drawing/2014/main" id="{D9BD9E58-B86F-4EE8-925B-033E994EA7FB}"/>
              </a:ext>
            </a:extLst>
          </p:cNvPr>
          <p:cNvSpPr txBox="1">
            <a:spLocks noChangeArrowheads="1"/>
          </p:cNvSpPr>
          <p:nvPr/>
        </p:nvSpPr>
        <p:spPr bwMode="auto">
          <a:xfrm>
            <a:off x="2994932" y="1797050"/>
            <a:ext cx="586006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hair dryer producing hot air:</a:t>
            </a:r>
          </a:p>
        </p:txBody>
      </p:sp>
      <p:sp>
        <p:nvSpPr>
          <p:cNvPr id="19462" name="TextBox 5">
            <a:extLst>
              <a:ext uri="{FF2B5EF4-FFF2-40B4-BE49-F238E27FC236}">
                <a16:creationId xmlns:a16="http://schemas.microsoft.com/office/drawing/2014/main" id="{47F77604-778D-4908-AD4D-17E02F0E98C8}"/>
              </a:ext>
            </a:extLst>
          </p:cNvPr>
          <p:cNvSpPr txBox="1">
            <a:spLocks noChangeArrowheads="1"/>
          </p:cNvSpPr>
          <p:nvPr/>
        </p:nvSpPr>
        <p:spPr bwMode="auto">
          <a:xfrm>
            <a:off x="4776788" y="4545013"/>
            <a:ext cx="4086225" cy="460375"/>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sound energy</a:t>
            </a:r>
          </a:p>
        </p:txBody>
      </p:sp>
      <p:sp>
        <p:nvSpPr>
          <p:cNvPr id="19463" name="TextBox 6">
            <a:extLst>
              <a:ext uri="{FF2B5EF4-FFF2-40B4-BE49-F238E27FC236}">
                <a16:creationId xmlns:a16="http://schemas.microsoft.com/office/drawing/2014/main" id="{45EEA836-53C3-4709-B161-E2EE49B5290B}"/>
              </a:ext>
            </a:extLst>
          </p:cNvPr>
          <p:cNvSpPr txBox="1">
            <a:spLocks noChangeArrowheads="1"/>
          </p:cNvSpPr>
          <p:nvPr/>
        </p:nvSpPr>
        <p:spPr bwMode="auto">
          <a:xfrm>
            <a:off x="4760913" y="5592763"/>
            <a:ext cx="4086225" cy="461962"/>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heat (thermal) energy</a:t>
            </a:r>
          </a:p>
        </p:txBody>
      </p:sp>
      <p:sp>
        <p:nvSpPr>
          <p:cNvPr id="19461" name="TextBox 4">
            <a:extLst>
              <a:ext uri="{FF2B5EF4-FFF2-40B4-BE49-F238E27FC236}">
                <a16:creationId xmlns:a16="http://schemas.microsoft.com/office/drawing/2014/main" id="{C3FFAB17-5280-4C94-BE81-0178B2043320}"/>
              </a:ext>
            </a:extLst>
          </p:cNvPr>
          <p:cNvSpPr txBox="1">
            <a:spLocks noChangeArrowheads="1"/>
          </p:cNvSpPr>
          <p:nvPr/>
        </p:nvSpPr>
        <p:spPr bwMode="auto">
          <a:xfrm>
            <a:off x="352425" y="4975225"/>
            <a:ext cx="2936875" cy="461963"/>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electrical energy</a:t>
            </a:r>
          </a:p>
        </p:txBody>
      </p:sp>
      <p:sp>
        <p:nvSpPr>
          <p:cNvPr id="26" name="TextBox 25">
            <a:extLst>
              <a:ext uri="{FF2B5EF4-FFF2-40B4-BE49-F238E27FC236}">
                <a16:creationId xmlns:a16="http://schemas.microsoft.com/office/drawing/2014/main" id="{96706AA3-8D14-48EE-9F2D-359674CD1E1A}"/>
              </a:ext>
            </a:extLst>
          </p:cNvPr>
          <p:cNvSpPr txBox="1">
            <a:spLocks noChangeArrowheads="1"/>
          </p:cNvSpPr>
          <p:nvPr/>
        </p:nvSpPr>
        <p:spPr bwMode="auto">
          <a:xfrm>
            <a:off x="2984423" y="2417763"/>
            <a:ext cx="596423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the hair dryer is switched on, a motor starts turning the fan inside and current flows through the heating element. </a:t>
            </a:r>
            <a:r>
              <a:rPr lang="en-GB" altLang="en-US" b="1" dirty="0">
                <a:solidFill>
                  <a:srgbClr val="286DA6"/>
                </a:solidFill>
              </a:rPr>
              <a:t>Electrical energy </a:t>
            </a:r>
            <a:r>
              <a:rPr lang="en-GB" altLang="en-US" dirty="0"/>
              <a:t>is converted into </a:t>
            </a:r>
            <a:r>
              <a:rPr lang="en-GB" altLang="en-US" b="1" dirty="0">
                <a:solidFill>
                  <a:srgbClr val="286DA6"/>
                </a:solidFill>
              </a:rPr>
              <a:t>sound energy </a:t>
            </a:r>
            <a:r>
              <a:rPr lang="en-GB" altLang="en-US" dirty="0"/>
              <a:t>and </a:t>
            </a:r>
            <a:r>
              <a:rPr lang="en-GB" altLang="en-US" b="1" dirty="0">
                <a:solidFill>
                  <a:srgbClr val="286DA6"/>
                </a:solidFill>
              </a:rPr>
              <a:t>heat (thermal) energy.</a:t>
            </a:r>
          </a:p>
        </p:txBody>
      </p:sp>
      <p:pic>
        <p:nvPicPr>
          <p:cNvPr id="14" name="Picture 13" descr="Potential_and_kinetic_energy_4.1.png">
            <a:extLst>
              <a:ext uri="{FF2B5EF4-FFF2-40B4-BE49-F238E27FC236}">
                <a16:creationId xmlns:a16="http://schemas.microsoft.com/office/drawing/2014/main" id="{C03F7584-2C0B-46EC-BF99-BD2C4932BA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28975" y="4689475"/>
            <a:ext cx="166211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otes_icon">
            <a:extLst>
              <a:ext uri="{FF2B5EF4-FFF2-40B4-BE49-F238E27FC236}">
                <a16:creationId xmlns:a16="http://schemas.microsoft.com/office/drawing/2014/main" id="{8AD8F5AB-7E71-41C8-958C-6A35232B0FFE}"/>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15">
            <a:extLst>
              <a:ext uri="{FF2B5EF4-FFF2-40B4-BE49-F238E27FC236}">
                <a16:creationId xmlns:a16="http://schemas.microsoft.com/office/drawing/2014/main" id="{EAAFAD62-DA8C-4E08-8E46-EC2E3E56C6F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a:extLst>
              <a:ext uri="{FF2B5EF4-FFF2-40B4-BE49-F238E27FC236}">
                <a16:creationId xmlns:a16="http://schemas.microsoft.com/office/drawing/2014/main" id="{B6BC5D7C-78FF-430F-8225-F98232B25A2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1"/>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19462"/>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9463"/>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2" grpId="0" animBg="1"/>
      <p:bldP spid="19463" grpId="0" animBg="1"/>
      <p:bldP spid="19461" grpId="0"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a:extLst>
              <a:ext uri="{FF2B5EF4-FFF2-40B4-BE49-F238E27FC236}">
                <a16:creationId xmlns:a16="http://schemas.microsoft.com/office/drawing/2014/main" id="{127B0CA0-2402-4B06-8A97-1299EEC8352D}"/>
              </a:ext>
            </a:extLst>
          </p:cNvPr>
          <p:cNvSpPr txBox="1">
            <a:spLocks noChangeArrowheads="1"/>
          </p:cNvSpPr>
          <p:nvPr/>
        </p:nvSpPr>
        <p:spPr bwMode="auto">
          <a:xfrm>
            <a:off x="354013" y="784225"/>
            <a:ext cx="6956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an object is lifted upwards, the force doing the lifting does </a:t>
            </a:r>
            <a:r>
              <a:rPr lang="en-GB" altLang="en-US" b="1">
                <a:solidFill>
                  <a:srgbClr val="286DA6"/>
                </a:solidFill>
              </a:rPr>
              <a:t>work</a:t>
            </a:r>
            <a:r>
              <a:rPr lang="en-GB" altLang="en-US"/>
              <a:t> against the force of gravity.</a:t>
            </a:r>
          </a:p>
        </p:txBody>
      </p:sp>
      <p:sp>
        <p:nvSpPr>
          <p:cNvPr id="22531" name="TextBox 2">
            <a:extLst>
              <a:ext uri="{FF2B5EF4-FFF2-40B4-BE49-F238E27FC236}">
                <a16:creationId xmlns:a16="http://schemas.microsoft.com/office/drawing/2014/main" id="{1AB4B682-2DAF-4984-844F-A517713329AA}"/>
              </a:ext>
            </a:extLst>
          </p:cNvPr>
          <p:cNvSpPr txBox="1">
            <a:spLocks noChangeArrowheads="1"/>
          </p:cNvSpPr>
          <p:nvPr/>
        </p:nvSpPr>
        <p:spPr bwMode="auto">
          <a:xfrm>
            <a:off x="354013" y="2947988"/>
            <a:ext cx="66595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work done is stored as </a:t>
            </a:r>
            <a:r>
              <a:rPr lang="en-GB" altLang="en-US" b="1" dirty="0">
                <a:solidFill>
                  <a:srgbClr val="286DA6"/>
                </a:solidFill>
              </a:rPr>
              <a:t>gravitational potential energy (E</a:t>
            </a:r>
            <a:r>
              <a:rPr lang="en-GB" altLang="en-US" b="1" baseline="-25000" dirty="0">
                <a:solidFill>
                  <a:srgbClr val="286DA6"/>
                </a:solidFill>
              </a:rPr>
              <a:t>p</a:t>
            </a:r>
            <a:r>
              <a:rPr lang="en-GB" altLang="en-US" b="1" dirty="0">
                <a:solidFill>
                  <a:srgbClr val="286DA6"/>
                </a:solidFill>
              </a:rPr>
              <a:t>)</a:t>
            </a:r>
            <a:r>
              <a:rPr lang="en-GB" altLang="en-US" dirty="0"/>
              <a:t>. It is called potential energy because it has the </a:t>
            </a:r>
            <a:r>
              <a:rPr lang="en-GB" altLang="en-US" b="1" dirty="0"/>
              <a:t>potential</a:t>
            </a:r>
            <a:r>
              <a:rPr lang="en-GB" altLang="en-US" dirty="0"/>
              <a:t> to be transferred into other forms of energy later. </a:t>
            </a:r>
          </a:p>
        </p:txBody>
      </p:sp>
      <p:sp>
        <p:nvSpPr>
          <p:cNvPr id="5" name="TextBox 4">
            <a:extLst>
              <a:ext uri="{FF2B5EF4-FFF2-40B4-BE49-F238E27FC236}">
                <a16:creationId xmlns:a16="http://schemas.microsoft.com/office/drawing/2014/main" id="{C0D4115F-61A5-41F6-AC2B-0CBC2B15F1CC}"/>
              </a:ext>
            </a:extLst>
          </p:cNvPr>
          <p:cNvSpPr txBox="1">
            <a:spLocks noChangeArrowheads="1"/>
          </p:cNvSpPr>
          <p:nvPr/>
        </p:nvSpPr>
        <p:spPr bwMode="auto">
          <a:xfrm>
            <a:off x="354013" y="2049463"/>
            <a:ext cx="6956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 this crane does work lifting this box.</a:t>
            </a:r>
          </a:p>
        </p:txBody>
      </p:sp>
      <p:pic>
        <p:nvPicPr>
          <p:cNvPr id="24581" name="Picture 7" descr="potential_kinetic_energy_crane_image_part1.png">
            <a:extLst>
              <a:ext uri="{FF2B5EF4-FFF2-40B4-BE49-F238E27FC236}">
                <a16:creationId xmlns:a16="http://schemas.microsoft.com/office/drawing/2014/main" id="{74AA67A2-7A0D-424A-858D-BCCD9221E0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4900" y="784225"/>
            <a:ext cx="133032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915B157-145B-4135-A072-D7D7CB84A75F}"/>
              </a:ext>
            </a:extLst>
          </p:cNvPr>
          <p:cNvSpPr>
            <a:spLocks noChangeArrowheads="1"/>
          </p:cNvSpPr>
          <p:nvPr/>
        </p:nvSpPr>
        <p:spPr bwMode="auto">
          <a:xfrm>
            <a:off x="7142163" y="784225"/>
            <a:ext cx="1690687" cy="536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10" name="Picture 9" descr="potential_kinetic_energy_crane_image_part2.png">
            <a:extLst>
              <a:ext uri="{FF2B5EF4-FFF2-40B4-BE49-F238E27FC236}">
                <a16:creationId xmlns:a16="http://schemas.microsoft.com/office/drawing/2014/main" id="{B19BDB62-5B7E-48BF-9345-BFB09CABCD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54900" y="784225"/>
            <a:ext cx="13335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F8D91EF7-0C8D-48E8-B0FD-47BF64FBD2BF}"/>
              </a:ext>
            </a:extLst>
          </p:cNvPr>
          <p:cNvSpPr txBox="1">
            <a:spLocks noChangeArrowheads="1"/>
          </p:cNvSpPr>
          <p:nvPr/>
        </p:nvSpPr>
        <p:spPr bwMode="auto">
          <a:xfrm>
            <a:off x="354013" y="4953000"/>
            <a:ext cx="6535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 if the hook broke and the box fell, the stored gravitational potential energy would be converted to </a:t>
            </a:r>
            <a:r>
              <a:rPr lang="en-GB" altLang="en-US" b="1">
                <a:solidFill>
                  <a:srgbClr val="286DA6"/>
                </a:solidFill>
              </a:rPr>
              <a:t>kinetic energy</a:t>
            </a:r>
            <a:r>
              <a:rPr lang="en-GB" altLang="en-US"/>
              <a:t>. </a:t>
            </a:r>
          </a:p>
        </p:txBody>
      </p:sp>
      <p:sp>
        <p:nvSpPr>
          <p:cNvPr id="24585" name="Title 11">
            <a:extLst>
              <a:ext uri="{FF2B5EF4-FFF2-40B4-BE49-F238E27FC236}">
                <a16:creationId xmlns:a16="http://schemas.microsoft.com/office/drawing/2014/main" id="{31F65E4F-89CF-4FA6-B65C-6301019C64D4}"/>
              </a:ext>
            </a:extLst>
          </p:cNvPr>
          <p:cNvSpPr>
            <a:spLocks noGrp="1"/>
          </p:cNvSpPr>
          <p:nvPr>
            <p:ph type="title"/>
          </p:nvPr>
        </p:nvSpPr>
        <p:spPr/>
        <p:txBody>
          <a:bodyPr/>
          <a:lstStyle/>
          <a:p>
            <a:r>
              <a:rPr lang="en-GB" altLang="en-US"/>
              <a:t>What is gravitational potential energy?</a:t>
            </a:r>
          </a:p>
        </p:txBody>
      </p:sp>
      <p:sp>
        <p:nvSpPr>
          <p:cNvPr id="13" name="Rectangle 12">
            <a:extLst>
              <a:ext uri="{FF2B5EF4-FFF2-40B4-BE49-F238E27FC236}">
                <a16:creationId xmlns:a16="http://schemas.microsoft.com/office/drawing/2014/main" id="{74361AD9-09C7-4622-AC81-7689B1D834C6}"/>
              </a:ext>
            </a:extLst>
          </p:cNvPr>
          <p:cNvSpPr>
            <a:spLocks noChangeArrowheads="1"/>
          </p:cNvSpPr>
          <p:nvPr/>
        </p:nvSpPr>
        <p:spPr bwMode="auto">
          <a:xfrm>
            <a:off x="7315200" y="784225"/>
            <a:ext cx="1470025" cy="536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14" name="Picture 13" descr="potential_kinetic_energy_crane_image_part3.png">
            <a:extLst>
              <a:ext uri="{FF2B5EF4-FFF2-40B4-BE49-F238E27FC236}">
                <a16:creationId xmlns:a16="http://schemas.microsoft.com/office/drawing/2014/main" id="{55FBC624-EF27-4310-80D2-63922273E74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54900" y="784225"/>
            <a:ext cx="13335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notes_icon">
            <a:extLst>
              <a:ext uri="{FF2B5EF4-FFF2-40B4-BE49-F238E27FC236}">
                <a16:creationId xmlns:a16="http://schemas.microsoft.com/office/drawing/2014/main" id="{F8614A86-17C8-4DF5-9F61-6BA646429DA5}"/>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8" name="Picture 17">
            <a:extLst>
              <a:ext uri="{FF2B5EF4-FFF2-40B4-BE49-F238E27FC236}">
                <a16:creationId xmlns:a16="http://schemas.microsoft.com/office/drawing/2014/main" id="{E463738C-D49B-4218-80EE-9FDCB3F4BF5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5" grpId="0"/>
      <p:bldP spid="9" grpId="0" animBg="1"/>
      <p:bldP spid="11"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44E8167-DA88-4033-B042-4343122A2641}"/>
              </a:ext>
            </a:extLst>
          </p:cNvPr>
          <p:cNvSpPr>
            <a:spLocks noGrp="1" noChangeArrowheads="1"/>
          </p:cNvSpPr>
          <p:nvPr>
            <p:ph type="title"/>
          </p:nvPr>
        </p:nvSpPr>
        <p:spPr/>
        <p:txBody>
          <a:bodyPr/>
          <a:lstStyle/>
          <a:p>
            <a:r>
              <a:rPr lang="en-GB" altLang="en-US"/>
              <a:t>How is GPE calculated?</a:t>
            </a:r>
          </a:p>
        </p:txBody>
      </p:sp>
      <p:sp>
        <p:nvSpPr>
          <p:cNvPr id="25603" name="Text Box 3">
            <a:extLst>
              <a:ext uri="{FF2B5EF4-FFF2-40B4-BE49-F238E27FC236}">
                <a16:creationId xmlns:a16="http://schemas.microsoft.com/office/drawing/2014/main" id="{40C9ABA6-FAA6-4301-ACAB-5A9BB075D2FE}"/>
              </a:ext>
            </a:extLst>
          </p:cNvPr>
          <p:cNvSpPr txBox="1">
            <a:spLocks noChangeArrowheads="1"/>
          </p:cNvSpPr>
          <p:nvPr/>
        </p:nvSpPr>
        <p:spPr bwMode="auto">
          <a:xfrm>
            <a:off x="354013" y="784225"/>
            <a:ext cx="858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GPE of an object can be calculated using this equation: </a:t>
            </a:r>
          </a:p>
        </p:txBody>
      </p:sp>
      <p:sp>
        <p:nvSpPr>
          <p:cNvPr id="25604" name="Rectangle 11">
            <a:extLst>
              <a:ext uri="{FF2B5EF4-FFF2-40B4-BE49-F238E27FC236}">
                <a16:creationId xmlns:a16="http://schemas.microsoft.com/office/drawing/2014/main" id="{9D0D54EA-4C63-4F38-9C86-75B06FD32D25}"/>
              </a:ext>
            </a:extLst>
          </p:cNvPr>
          <p:cNvSpPr>
            <a:spLocks noChangeArrowheads="1"/>
          </p:cNvSpPr>
          <p:nvPr/>
        </p:nvSpPr>
        <p:spPr bwMode="auto">
          <a:xfrm>
            <a:off x="450850" y="1349375"/>
            <a:ext cx="8324850" cy="646113"/>
          </a:xfrm>
          <a:prstGeom prst="rect">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5605" name="Text Box 6">
            <a:extLst>
              <a:ext uri="{FF2B5EF4-FFF2-40B4-BE49-F238E27FC236}">
                <a16:creationId xmlns:a16="http://schemas.microsoft.com/office/drawing/2014/main" id="{7C3BCC04-CAE4-4736-A105-C766D7E86B98}"/>
              </a:ext>
            </a:extLst>
          </p:cNvPr>
          <p:cNvSpPr txBox="1">
            <a:spLocks noChangeArrowheads="1"/>
          </p:cNvSpPr>
          <p:nvPr/>
        </p:nvSpPr>
        <p:spPr bwMode="auto">
          <a:xfrm>
            <a:off x="465138" y="1370189"/>
            <a:ext cx="8310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600" b="1" dirty="0">
                <a:solidFill>
                  <a:schemeClr val="bg1"/>
                </a:solidFill>
              </a:rPr>
              <a:t>GPE  =  mass</a:t>
            </a:r>
            <a:r>
              <a:rPr lang="en-GB" altLang="en-US" sz="3200" b="1" dirty="0">
                <a:solidFill>
                  <a:schemeClr val="bg1"/>
                </a:solidFill>
              </a:rPr>
              <a:t> </a:t>
            </a:r>
            <a:r>
              <a:rPr lang="en-GB" altLang="en-US" sz="2600" b="1" dirty="0">
                <a:solidFill>
                  <a:schemeClr val="bg1"/>
                </a:solidFill>
              </a:rPr>
              <a:t>×</a:t>
            </a:r>
            <a:r>
              <a:rPr lang="en-GB" altLang="en-US" sz="3200" b="1" dirty="0">
                <a:solidFill>
                  <a:schemeClr val="bg1"/>
                </a:solidFill>
              </a:rPr>
              <a:t> </a:t>
            </a:r>
            <a:r>
              <a:rPr lang="en-GB" altLang="en-US" sz="2600" b="1" dirty="0">
                <a:solidFill>
                  <a:schemeClr val="bg1"/>
                </a:solidFill>
              </a:rPr>
              <a:t>gravitational field strength</a:t>
            </a:r>
            <a:r>
              <a:rPr lang="en-GB" altLang="en-US" sz="3200" b="1" dirty="0">
                <a:solidFill>
                  <a:schemeClr val="bg1"/>
                </a:solidFill>
              </a:rPr>
              <a:t> </a:t>
            </a:r>
            <a:r>
              <a:rPr lang="en-GB" altLang="en-US" sz="2600" b="1" dirty="0">
                <a:solidFill>
                  <a:schemeClr val="bg1"/>
                </a:solidFill>
              </a:rPr>
              <a:t>×</a:t>
            </a:r>
            <a:r>
              <a:rPr lang="en-GB" altLang="en-US" sz="3200" b="1" dirty="0">
                <a:solidFill>
                  <a:schemeClr val="bg1"/>
                </a:solidFill>
              </a:rPr>
              <a:t> </a:t>
            </a:r>
            <a:r>
              <a:rPr lang="en-GB" altLang="en-US" sz="2600" b="1" dirty="0">
                <a:solidFill>
                  <a:schemeClr val="bg1"/>
                </a:solidFill>
              </a:rPr>
              <a:t>height</a:t>
            </a:r>
          </a:p>
        </p:txBody>
      </p:sp>
      <p:sp>
        <p:nvSpPr>
          <p:cNvPr id="193543" name="Text Box 7">
            <a:extLst>
              <a:ext uri="{FF2B5EF4-FFF2-40B4-BE49-F238E27FC236}">
                <a16:creationId xmlns:a16="http://schemas.microsoft.com/office/drawing/2014/main" id="{C4A68E56-466F-4156-9904-8FF3584A0CD2}"/>
              </a:ext>
            </a:extLst>
          </p:cNvPr>
          <p:cNvSpPr txBox="1">
            <a:spLocks noChangeArrowheads="1"/>
          </p:cNvSpPr>
          <p:nvPr/>
        </p:nvSpPr>
        <p:spPr bwMode="auto">
          <a:xfrm>
            <a:off x="363538" y="5126038"/>
            <a:ext cx="8453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Height (h) </a:t>
            </a:r>
            <a:r>
              <a:rPr lang="en-GB" altLang="en-US" dirty="0">
                <a:solidFill>
                  <a:srgbClr val="010066"/>
                </a:solidFill>
              </a:rPr>
              <a:t>is measured in </a:t>
            </a:r>
            <a:r>
              <a:rPr lang="en-GB" altLang="en-US" b="1" dirty="0">
                <a:solidFill>
                  <a:srgbClr val="286DA6"/>
                </a:solidFill>
              </a:rPr>
              <a:t>meters (m)</a:t>
            </a:r>
            <a:r>
              <a:rPr lang="en-GB" altLang="en-US" dirty="0">
                <a:solidFill>
                  <a:srgbClr val="010066"/>
                </a:solidFill>
              </a:rPr>
              <a:t>.</a:t>
            </a:r>
          </a:p>
        </p:txBody>
      </p:sp>
      <p:sp>
        <p:nvSpPr>
          <p:cNvPr id="193544" name="Rectangle 8">
            <a:extLst>
              <a:ext uri="{FF2B5EF4-FFF2-40B4-BE49-F238E27FC236}">
                <a16:creationId xmlns:a16="http://schemas.microsoft.com/office/drawing/2014/main" id="{EDFCA3A5-B589-43BA-82A0-428EE73EC895}"/>
              </a:ext>
            </a:extLst>
          </p:cNvPr>
          <p:cNvSpPr>
            <a:spLocks noChangeArrowheads="1"/>
          </p:cNvSpPr>
          <p:nvPr/>
        </p:nvSpPr>
        <p:spPr bwMode="auto">
          <a:xfrm>
            <a:off x="363538" y="3170238"/>
            <a:ext cx="8462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a:t>Mass (m) </a:t>
            </a:r>
            <a:r>
              <a:rPr lang="en-GB" altLang="en-US">
                <a:solidFill>
                  <a:srgbClr val="010066"/>
                </a:solidFill>
              </a:rPr>
              <a:t>is measured in </a:t>
            </a:r>
            <a:r>
              <a:rPr lang="en-GB" altLang="en-US" b="1">
                <a:solidFill>
                  <a:srgbClr val="286DA6"/>
                </a:solidFill>
              </a:rPr>
              <a:t>kilograms (</a:t>
            </a:r>
            <a:r>
              <a:rPr lang="en-GB" altLang="en-US" b="1">
                <a:solidFill>
                  <a:srgbClr val="286DA6"/>
                </a:solidFill>
                <a:sym typeface="Symbol" panose="05050102010706020507" pitchFamily="18" charset="2"/>
              </a:rPr>
              <a:t>kg</a:t>
            </a:r>
            <a:r>
              <a:rPr lang="en-GB" altLang="en-US" b="1">
                <a:solidFill>
                  <a:srgbClr val="286DA6"/>
                </a:solidFill>
              </a:rPr>
              <a:t>)</a:t>
            </a:r>
            <a:r>
              <a:rPr lang="en-GB" altLang="en-US">
                <a:solidFill>
                  <a:srgbClr val="010066"/>
                </a:solidFill>
              </a:rPr>
              <a:t>. </a:t>
            </a:r>
          </a:p>
        </p:txBody>
      </p:sp>
      <p:sp>
        <p:nvSpPr>
          <p:cNvPr id="193545" name="Text Box 9">
            <a:extLst>
              <a:ext uri="{FF2B5EF4-FFF2-40B4-BE49-F238E27FC236}">
                <a16:creationId xmlns:a16="http://schemas.microsoft.com/office/drawing/2014/main" id="{13D99EBF-1406-4CD0-AEDE-E6836C403381}"/>
              </a:ext>
            </a:extLst>
          </p:cNvPr>
          <p:cNvSpPr txBox="1">
            <a:spLocks noChangeArrowheads="1"/>
          </p:cNvSpPr>
          <p:nvPr/>
        </p:nvSpPr>
        <p:spPr bwMode="auto">
          <a:xfrm>
            <a:off x="363538" y="5732463"/>
            <a:ext cx="8791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Gravitational potential energy (E</a:t>
            </a:r>
            <a:r>
              <a:rPr lang="en-GB" altLang="en-US" baseline="-25000" dirty="0"/>
              <a:t>p</a:t>
            </a:r>
            <a:r>
              <a:rPr lang="en-GB" altLang="en-US" dirty="0"/>
              <a:t>) </a:t>
            </a:r>
            <a:r>
              <a:rPr lang="en-GB" altLang="en-US" dirty="0">
                <a:solidFill>
                  <a:srgbClr val="010066"/>
                </a:solidFill>
              </a:rPr>
              <a:t>is measured in </a:t>
            </a:r>
            <a:r>
              <a:rPr lang="en-GB" altLang="en-US" b="1" dirty="0">
                <a:solidFill>
                  <a:srgbClr val="286DA6"/>
                </a:solidFill>
              </a:rPr>
              <a:t>joules (J)</a:t>
            </a:r>
            <a:r>
              <a:rPr lang="en-GB" altLang="en-US" dirty="0"/>
              <a:t>.</a:t>
            </a:r>
          </a:p>
        </p:txBody>
      </p:sp>
      <p:sp>
        <p:nvSpPr>
          <p:cNvPr id="193546" name="Rectangle 10">
            <a:extLst>
              <a:ext uri="{FF2B5EF4-FFF2-40B4-BE49-F238E27FC236}">
                <a16:creationId xmlns:a16="http://schemas.microsoft.com/office/drawing/2014/main" id="{49E4882D-7A1E-4A91-BA77-3C0CDB376437}"/>
              </a:ext>
            </a:extLst>
          </p:cNvPr>
          <p:cNvSpPr>
            <a:spLocks noChangeArrowheads="1"/>
          </p:cNvSpPr>
          <p:nvPr/>
        </p:nvSpPr>
        <p:spPr bwMode="auto">
          <a:xfrm>
            <a:off x="363538" y="3776663"/>
            <a:ext cx="8572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Gravitational field strength (g) </a:t>
            </a:r>
            <a:r>
              <a:rPr lang="en-GB" altLang="en-US" dirty="0">
                <a:solidFill>
                  <a:srgbClr val="010066"/>
                </a:solidFill>
              </a:rPr>
              <a:t>is measured in </a:t>
            </a:r>
            <a:r>
              <a:rPr lang="en-GB" altLang="en-US" b="1" dirty="0">
                <a:solidFill>
                  <a:srgbClr val="286DA6"/>
                </a:solidFill>
              </a:rPr>
              <a:t>newtons </a:t>
            </a:r>
            <a:br>
              <a:rPr lang="en-GB" altLang="en-US" b="1" dirty="0">
                <a:solidFill>
                  <a:srgbClr val="286DA6"/>
                </a:solidFill>
              </a:rPr>
            </a:br>
            <a:r>
              <a:rPr lang="en-GB" altLang="en-US" b="1" dirty="0">
                <a:solidFill>
                  <a:srgbClr val="286DA6"/>
                </a:solidFill>
              </a:rPr>
              <a:t>per kilogram (N/kg)</a:t>
            </a:r>
            <a:r>
              <a:rPr lang="en-GB" altLang="en-US" dirty="0">
                <a:solidFill>
                  <a:srgbClr val="010066"/>
                </a:solidFill>
              </a:rPr>
              <a:t>, and is usually assumed to be 10</a:t>
            </a:r>
            <a:r>
              <a:rPr lang="en-GB" altLang="en-US" sz="1000" dirty="0">
                <a:solidFill>
                  <a:srgbClr val="010066"/>
                </a:solidFill>
              </a:rPr>
              <a:t> </a:t>
            </a:r>
            <a:r>
              <a:rPr lang="en-GB" altLang="en-US" dirty="0">
                <a:solidFill>
                  <a:srgbClr val="010066"/>
                </a:solidFill>
              </a:rPr>
              <a:t>N/kg close to the surface of Earth.</a:t>
            </a:r>
          </a:p>
        </p:txBody>
      </p:sp>
      <p:sp>
        <p:nvSpPr>
          <p:cNvPr id="25612" name="TextBox 12">
            <a:extLst>
              <a:ext uri="{FF2B5EF4-FFF2-40B4-BE49-F238E27FC236}">
                <a16:creationId xmlns:a16="http://schemas.microsoft.com/office/drawing/2014/main" id="{179548D1-9796-4B5B-BC36-A50C6EFBE324}"/>
              </a:ext>
            </a:extLst>
          </p:cNvPr>
          <p:cNvSpPr txBox="1">
            <a:spLocks noChangeArrowheads="1"/>
          </p:cNvSpPr>
          <p:nvPr/>
        </p:nvSpPr>
        <p:spPr bwMode="auto">
          <a:xfrm>
            <a:off x="3487738" y="2473325"/>
            <a:ext cx="2251075" cy="565150"/>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600" b="1" dirty="0">
                <a:solidFill>
                  <a:schemeClr val="bg1"/>
                </a:solidFill>
              </a:rPr>
              <a:t>E</a:t>
            </a:r>
            <a:r>
              <a:rPr lang="en-GB" altLang="en-US" sz="2600" b="1" baseline="-25000" dirty="0">
                <a:solidFill>
                  <a:schemeClr val="bg1"/>
                </a:solidFill>
              </a:rPr>
              <a:t>p</a:t>
            </a:r>
            <a:r>
              <a:rPr lang="en-GB" altLang="en-US" sz="2600" b="1" dirty="0">
                <a:solidFill>
                  <a:schemeClr val="bg1"/>
                </a:solidFill>
              </a:rPr>
              <a:t> = m</a:t>
            </a:r>
            <a:r>
              <a:rPr lang="en-GB" altLang="en-US" sz="1000" b="1" dirty="0">
                <a:solidFill>
                  <a:schemeClr val="bg1"/>
                </a:solidFill>
              </a:rPr>
              <a:t> </a:t>
            </a:r>
            <a:r>
              <a:rPr lang="en-GB" altLang="en-US" sz="2600" b="1" dirty="0">
                <a:solidFill>
                  <a:schemeClr val="bg1"/>
                </a:solidFill>
              </a:rPr>
              <a:t>g</a:t>
            </a:r>
            <a:r>
              <a:rPr lang="en-GB" altLang="en-US" sz="1000" b="1" dirty="0">
                <a:solidFill>
                  <a:schemeClr val="bg1"/>
                </a:solidFill>
              </a:rPr>
              <a:t> </a:t>
            </a:r>
            <a:r>
              <a:rPr lang="en-GB" altLang="en-US" sz="2600" b="1" dirty="0">
                <a:solidFill>
                  <a:schemeClr val="bg1"/>
                </a:solidFill>
              </a:rPr>
              <a:t>h</a:t>
            </a:r>
          </a:p>
        </p:txBody>
      </p:sp>
      <p:sp>
        <p:nvSpPr>
          <p:cNvPr id="25613" name="Text Box 3">
            <a:extLst>
              <a:ext uri="{FF2B5EF4-FFF2-40B4-BE49-F238E27FC236}">
                <a16:creationId xmlns:a16="http://schemas.microsoft.com/office/drawing/2014/main" id="{CB01F6B7-CAC8-4C77-AC9F-56ABAEDDF74A}"/>
              </a:ext>
            </a:extLst>
          </p:cNvPr>
          <p:cNvSpPr txBox="1">
            <a:spLocks noChangeArrowheads="1"/>
          </p:cNvSpPr>
          <p:nvPr/>
        </p:nvSpPr>
        <p:spPr bwMode="auto">
          <a:xfrm>
            <a:off x="4287838" y="1997075"/>
            <a:ext cx="650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solidFill>
                  <a:srgbClr val="010066"/>
                </a:solidFill>
              </a:rPr>
              <a:t>or</a:t>
            </a:r>
          </a:p>
        </p:txBody>
      </p:sp>
      <p:pic>
        <p:nvPicPr>
          <p:cNvPr id="14" name="Picture 13" descr="notes_icon">
            <a:extLst>
              <a:ext uri="{FF2B5EF4-FFF2-40B4-BE49-F238E27FC236}">
                <a16:creationId xmlns:a16="http://schemas.microsoft.com/office/drawing/2014/main" id="{7B556248-9AF5-48B8-9080-BF78FFD41F54}"/>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14">
            <a:extLst>
              <a:ext uri="{FF2B5EF4-FFF2-40B4-BE49-F238E27FC236}">
                <a16:creationId xmlns:a16="http://schemas.microsoft.com/office/drawing/2014/main" id="{486E366D-DDC9-4F9A-9D5F-CB9F9FE9101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9">
            <a:extLst>
              <a:ext uri="{FF2B5EF4-FFF2-40B4-BE49-F238E27FC236}">
                <a16:creationId xmlns:a16="http://schemas.microsoft.com/office/drawing/2014/main" id="{F6029635-5E02-49BD-899F-212A50DCA76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617184" y="86520"/>
            <a:ext cx="442911" cy="516730"/>
          </a:xfrm>
          <a:prstGeom prst="rect">
            <a:avLst/>
          </a:prstGeom>
          <a:noFill/>
          <a:ln w="9525">
            <a:noFill/>
            <a:miter lim="800000"/>
            <a:headEnd/>
            <a:tailEnd/>
          </a:ln>
        </p:spPr>
      </p:pic>
      <p:pic>
        <p:nvPicPr>
          <p:cNvPr id="18" name="Picture 9">
            <a:extLst>
              <a:ext uri="{FF2B5EF4-FFF2-40B4-BE49-F238E27FC236}">
                <a16:creationId xmlns:a16="http://schemas.microsoft.com/office/drawing/2014/main" id="{D9AA304F-6C30-4B2A-B7D0-A425FAEDFC2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98290" y="95697"/>
            <a:ext cx="432906" cy="44564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5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5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35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354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3" grpId="0"/>
      <p:bldP spid="193544" grpId="0"/>
      <p:bldP spid="193545" grpId="0"/>
      <p:bldP spid="19354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7OKc2rMR"/>
  <p:tag name="ARTICULATE_DESIGN_ID_3_DEFAULT DESIGN" val="bqAURiaL"/>
  <p:tag name="ARTICULATE_DESIGN_ID_7_DEFAULT DESIGN" val="aWlKTTNO"/>
  <p:tag name="ARTICULATE_DESIGN_ID_1_DEFAULT DESIGN" val="cnFQ2by8"/>
  <p:tag name="ARTICULATE_DESIGN_ID_8_DEFAULT DESIGN" val="f05zWCXo"/>
  <p:tag name="ARTICULATE_DESIGN_ID_2_DEFAULT DESIGN" val="rkM8eaYk"/>
  <p:tag name="ARTICULATE_DESIGN_ID_4_DEFAULT DESIGN" val="AUknp7Ce"/>
  <p:tag name="ARTICULATE_DESIGN_ID_5_DEFAULT DESIGN" val="AyJSAZ3x"/>
  <p:tag name="ARTICULATE_DESIGN_ID_6_DEFAULT DESIGN" val="8gocEAId"/>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14862</TotalTime>
  <Words>2386</Words>
  <Application>Microsoft Office PowerPoint</Application>
  <PresentationFormat>On-screen Show (4:3)</PresentationFormat>
  <Paragraphs>260</Paragraphs>
  <Slides>24</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Wingdings</vt:lpstr>
      <vt:lpstr>Arial</vt:lpstr>
      <vt:lpstr>Wingdings 2</vt:lpstr>
      <vt:lpstr>1_Default Design</vt:lpstr>
      <vt:lpstr>8_Default Design</vt:lpstr>
      <vt:lpstr>Potential  and Kinetic Energy</vt:lpstr>
      <vt:lpstr>Information</vt:lpstr>
      <vt:lpstr>What is a system?</vt:lpstr>
      <vt:lpstr>Changes in energy </vt:lpstr>
      <vt:lpstr>Changes in energy </vt:lpstr>
      <vt:lpstr>Changes in energy </vt:lpstr>
      <vt:lpstr>Changes in energy </vt:lpstr>
      <vt:lpstr>What is gravitational potential energy?</vt:lpstr>
      <vt:lpstr>How is GPE calculated?</vt:lpstr>
      <vt:lpstr>Calculating GPE question 1</vt:lpstr>
      <vt:lpstr>Calculating GPE question 2</vt:lpstr>
      <vt:lpstr>GPE, mass and height calculations</vt:lpstr>
      <vt:lpstr>What is kinetic energy?</vt:lpstr>
      <vt:lpstr>How is kinetic energy calculated?</vt:lpstr>
      <vt:lpstr>Calculating kinetic energy question</vt:lpstr>
      <vt:lpstr>Rearranging the kinetic energy equation</vt:lpstr>
      <vt:lpstr>Calculating velocity question</vt:lpstr>
      <vt:lpstr>Using the kinetic energy equation</vt:lpstr>
      <vt:lpstr>Energy transfers within a system</vt:lpstr>
      <vt:lpstr>Energy transfers within a system</vt:lpstr>
      <vt:lpstr>The relationship between GPE and KE</vt:lpstr>
      <vt:lpstr>Energy transfer of roller coasters</vt:lpstr>
      <vt:lpstr>Terminal velocity</vt:lpstr>
      <vt:lpstr>Dissipated energy</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Potential and Kinetic Energy</dc:title>
  <dc:subject>Boardworks High School Physical Science</dc:subject>
  <dc:creator>Boardworks</dc:creator>
  <cp:lastModifiedBy>Tim Crilly</cp:lastModifiedBy>
  <cp:revision>617</cp:revision>
  <dcterms:created xsi:type="dcterms:W3CDTF">2003-10-06T13:07:42Z</dcterms:created>
  <dcterms:modified xsi:type="dcterms:W3CDTF">2019-01-31T15:31:05Z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E327BA5A-C608-49D3-A32E-17B184A924AF</vt:lpwstr>
  </property>
  <property fmtid="{D5CDD505-2E9C-101B-9397-08002B2CF9AE}" pid="3" name="ArticulatePath">
    <vt:lpwstr>Potential and Kinetic Energy</vt:lpwstr>
  </property>
</Properties>
</file>