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2.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87" r:id="rId1"/>
    <p:sldMasterId id="2147485302" r:id="rId2"/>
  </p:sldMasterIdLst>
  <p:notesMasterIdLst>
    <p:notesMasterId r:id="rId20"/>
  </p:notesMasterIdLst>
  <p:handoutMasterIdLst>
    <p:handoutMasterId r:id="rId21"/>
  </p:handoutMasterIdLst>
  <p:sldIdLst>
    <p:sldId id="430" r:id="rId3"/>
    <p:sldId id="515" r:id="rId4"/>
    <p:sldId id="482" r:id="rId5"/>
    <p:sldId id="507" r:id="rId6"/>
    <p:sldId id="486" r:id="rId7"/>
    <p:sldId id="484" r:id="rId8"/>
    <p:sldId id="487" r:id="rId9"/>
    <p:sldId id="488" r:id="rId10"/>
    <p:sldId id="500" r:id="rId11"/>
    <p:sldId id="508" r:id="rId12"/>
    <p:sldId id="501" r:id="rId13"/>
    <p:sldId id="502" r:id="rId14"/>
    <p:sldId id="503" r:id="rId15"/>
    <p:sldId id="514" r:id="rId16"/>
    <p:sldId id="493" r:id="rId17"/>
    <p:sldId id="494" r:id="rId18"/>
    <p:sldId id="495" r:id="rId19"/>
  </p:sldIdLst>
  <p:sldSz cx="9144000" cy="6858000" type="screen4x3"/>
  <p:notesSz cx="6858000" cy="9296400"/>
  <p:embeddedFontLst>
    <p:embeddedFont>
      <p:font typeface="Calibri" panose="020F0502020204030204" pitchFamily="34" charset="0"/>
      <p:regular r:id="rId22"/>
      <p:bold r:id="rId23"/>
      <p:italic r:id="rId24"/>
      <p:boldItalic r:id="rId25"/>
    </p:embeddedFont>
    <p:embeddedFont>
      <p:font typeface="Wingdings 2" panose="05020102010507070707" pitchFamily="18" charset="2"/>
      <p:regular r:id="rId26"/>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307" userDrawn="1">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BEDAF0"/>
    <a:srgbClr val="000066"/>
    <a:srgbClr val="CC0099"/>
    <a:srgbClr val="33CC33"/>
    <a:srgbClr val="009900"/>
    <a:srgbClr val="010066"/>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33" autoAdjust="0"/>
  </p:normalViewPr>
  <p:slideViewPr>
    <p:cSldViewPr snapToGrid="0">
      <p:cViewPr varScale="1">
        <p:scale>
          <a:sx n="88" d="100"/>
          <a:sy n="88" d="100"/>
        </p:scale>
        <p:origin x="528" y="84"/>
      </p:cViewPr>
      <p:guideLst>
        <p:guide orient="horz" pos="498"/>
        <p:guide orient="horz" pos="3876"/>
        <p:guide pos="5307"/>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73EBA1F-86B2-45AA-88FC-F35114CC48F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8532FD2-81CB-4E3E-A821-139E16FA3ADD}" type="slidenum">
              <a:rPr lang="en-GB" altLang="en-US"/>
              <a:pPr/>
              <a:t>‹#›</a:t>
            </a:fld>
            <a:endParaRPr lang="en-GB" altLang="en-US"/>
          </a:p>
        </p:txBody>
      </p:sp>
      <p:sp>
        <p:nvSpPr>
          <p:cNvPr id="5" name="Rectangle 7">
            <a:extLst>
              <a:ext uri="{FF2B5EF4-FFF2-40B4-BE49-F238E27FC236}">
                <a16:creationId xmlns:a16="http://schemas.microsoft.com/office/drawing/2014/main" id="{3FE00320-21A8-46E6-AAA6-4B5D2A244BA0}"/>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ECC9AA23-8D4E-4A98-9366-15E8899F6D1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504546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EEA85AA7-906C-45F7-AEA5-24D6BB3DF8A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9226588-C32A-42FE-9543-79119D3F107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02F78A44-F166-471D-81EA-4AB521468F33}"/>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E62041E-C1D7-4260-A4CA-4F0D64548DF0}" type="slidenum">
              <a:rPr lang="en-US" altLang="en-US"/>
              <a:pPr/>
              <a:t>‹#›</a:t>
            </a:fld>
            <a:endParaRPr lang="en-US" altLang="en-US"/>
          </a:p>
        </p:txBody>
      </p:sp>
      <p:sp>
        <p:nvSpPr>
          <p:cNvPr id="7" name="Rectangle 9">
            <a:extLst>
              <a:ext uri="{FF2B5EF4-FFF2-40B4-BE49-F238E27FC236}">
                <a16:creationId xmlns:a16="http://schemas.microsoft.com/office/drawing/2014/main" id="{4543004C-5D88-4F71-96AF-7E691AE5BCF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EFF0D7C9-1F98-4968-B8DA-732649E80C6C}"/>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54158845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AE2FECA-052A-4592-B0D6-30069FD1FBF8}"/>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793DCC3B-CE81-4147-B4EE-5C3704188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5490D9A-480F-40BC-B5AC-4BD16BD0AA01}"/>
              </a:ext>
            </a:extLst>
          </p:cNvPr>
          <p:cNvSpPr>
            <a:spLocks noGrp="1"/>
          </p:cNvSpPr>
          <p:nvPr>
            <p:ph type="sldNum" sz="quarter" idx="10"/>
          </p:nvPr>
        </p:nvSpPr>
        <p:spPr/>
        <p:txBody>
          <a:bodyPr/>
          <a:lstStyle/>
          <a:p>
            <a:fld id="{FE62041E-C1D7-4260-A4CA-4F0D64548DF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Image Placeholder 1">
            <a:extLst>
              <a:ext uri="{FF2B5EF4-FFF2-40B4-BE49-F238E27FC236}">
                <a16:creationId xmlns:a16="http://schemas.microsoft.com/office/drawing/2014/main" id="{0237507C-CCA6-4CCA-BB1B-37AD2272F032}"/>
              </a:ext>
            </a:extLst>
          </p:cNvPr>
          <p:cNvSpPr>
            <a:spLocks noGrp="1" noRot="1" noChangeAspect="1" noTextEdit="1"/>
          </p:cNvSpPr>
          <p:nvPr>
            <p:ph type="sldImg"/>
          </p:nvPr>
        </p:nvSpPr>
        <p:spPr>
          <a:ln/>
        </p:spPr>
      </p:sp>
      <p:sp>
        <p:nvSpPr>
          <p:cNvPr id="41988" name="Notes Placeholder 2">
            <a:extLst>
              <a:ext uri="{FF2B5EF4-FFF2-40B4-BE49-F238E27FC236}">
                <a16:creationId xmlns:a16="http://schemas.microsoft.com/office/drawing/2014/main" id="{8A0C018D-5576-49A6-8E10-52C022BF15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99655254-35A4-4522-BBF7-D7D0F3C1E6C7}"/>
              </a:ext>
            </a:extLst>
          </p:cNvPr>
          <p:cNvSpPr>
            <a:spLocks noGrp="1"/>
          </p:cNvSpPr>
          <p:nvPr>
            <p:ph type="sldNum" sz="quarter" idx="10"/>
          </p:nvPr>
        </p:nvSpPr>
        <p:spPr/>
        <p:txBody>
          <a:bodyPr/>
          <a:lstStyle/>
          <a:p>
            <a:fld id="{FE62041E-C1D7-4260-A4CA-4F0D64548DF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88251EB-65D6-4C42-80C2-1B4ADC2B81F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4F7C68A6-A350-48DB-9C5D-DA65751F31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AC7D649A-9C0F-4F12-B0F5-692CA329381C}"/>
              </a:ext>
            </a:extLst>
          </p:cNvPr>
          <p:cNvSpPr>
            <a:spLocks noGrp="1"/>
          </p:cNvSpPr>
          <p:nvPr>
            <p:ph type="sldNum" sz="quarter" idx="10"/>
          </p:nvPr>
        </p:nvSpPr>
        <p:spPr/>
        <p:txBody>
          <a:bodyPr/>
          <a:lstStyle/>
          <a:p>
            <a:fld id="{FE62041E-C1D7-4260-A4CA-4F0D64548DF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76D4207-B148-4A5C-8137-FDC1DCFCB8D1}"/>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167CFD5B-1DD1-4BD4-9F91-DF10B03FE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98B74265-FA13-4AA5-96AD-C8DE46EA6E73}"/>
              </a:ext>
            </a:extLst>
          </p:cNvPr>
          <p:cNvSpPr>
            <a:spLocks noGrp="1"/>
          </p:cNvSpPr>
          <p:nvPr>
            <p:ph type="sldNum" sz="quarter" idx="10"/>
          </p:nvPr>
        </p:nvSpPr>
        <p:spPr/>
        <p:txBody>
          <a:bodyPr/>
          <a:lstStyle/>
          <a:p>
            <a:fld id="{FE62041E-C1D7-4260-A4CA-4F0D64548DF0}"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0FF2517-3D42-4C84-8574-42A421FC1E6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C03C7579-0F97-429E-AD8B-C3952D16A2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7FB9E2B0-E1D2-4E28-ACD1-542164016858}"/>
              </a:ext>
            </a:extLst>
          </p:cNvPr>
          <p:cNvSpPr>
            <a:spLocks noGrp="1"/>
          </p:cNvSpPr>
          <p:nvPr>
            <p:ph type="sldNum" sz="quarter" idx="10"/>
          </p:nvPr>
        </p:nvSpPr>
        <p:spPr/>
        <p:txBody>
          <a:bodyPr/>
          <a:lstStyle/>
          <a:p>
            <a:fld id="{FE62041E-C1D7-4260-A4CA-4F0D64548DF0}"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91993D1-B0D2-43AC-8D34-2256B17BFDFE}"/>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999AEDFF-24E8-4006-BE66-CC7125FC23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77A3125D-19B0-4196-98E5-4C02103B4357}"/>
              </a:ext>
            </a:extLst>
          </p:cNvPr>
          <p:cNvSpPr>
            <a:spLocks noGrp="1"/>
          </p:cNvSpPr>
          <p:nvPr>
            <p:ph type="sldNum" sz="quarter" idx="10"/>
          </p:nvPr>
        </p:nvSpPr>
        <p:spPr/>
        <p:txBody>
          <a:bodyPr/>
          <a:lstStyle/>
          <a:p>
            <a:fld id="{FE62041E-C1D7-4260-A4CA-4F0D64548DF0}"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BCD0897-4272-400A-9C70-1FB503494AF4}"/>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4BEA6830-7B25-4EF4-8F5E-E0E105251749}"/>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2942563-48FC-4664-88CF-A8DC0A526470}"/>
              </a:ext>
            </a:extLst>
          </p:cNvPr>
          <p:cNvSpPr>
            <a:spLocks noGrp="1"/>
          </p:cNvSpPr>
          <p:nvPr>
            <p:ph type="sldNum" sz="quarter" idx="10"/>
          </p:nvPr>
        </p:nvSpPr>
        <p:spPr/>
        <p:txBody>
          <a:bodyPr/>
          <a:lstStyle/>
          <a:p>
            <a:fld id="{FE62041E-C1D7-4260-A4CA-4F0D64548DF0}"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AE560C3-AEC0-4B5C-ACE2-1B453BE2164F}"/>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3DE1733F-DC51-4C87-9275-1823B7C3A5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Allow students to discuss this question in small groups and contribute their ideas to a class discussion. Remind students that their bodies contain air and liquids that exert pressure on them from the inside out. This pressure balances out the pressure from the air.</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D56410B-C78F-41CB-91F2-F7589ED66CBC}"/>
              </a:ext>
            </a:extLst>
          </p:cNvPr>
          <p:cNvSpPr>
            <a:spLocks noGrp="1"/>
          </p:cNvSpPr>
          <p:nvPr>
            <p:ph type="sldNum" sz="quarter" idx="10"/>
          </p:nvPr>
        </p:nvSpPr>
        <p:spPr/>
        <p:txBody>
          <a:bodyPr/>
          <a:lstStyle/>
          <a:p>
            <a:fld id="{FE62041E-C1D7-4260-A4CA-4F0D64548DF0}"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A8F5778-D7AE-41F9-A33E-2ECBB9955F31}"/>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3810D629-707A-4526-B3F1-A01B66430C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5340860-62B3-418B-BDA5-BB9DAB000C96}"/>
              </a:ext>
            </a:extLst>
          </p:cNvPr>
          <p:cNvSpPr>
            <a:spLocks noGrp="1"/>
          </p:cNvSpPr>
          <p:nvPr>
            <p:ph type="sldNum" sz="quarter" idx="10"/>
          </p:nvPr>
        </p:nvSpPr>
        <p:spPr/>
        <p:txBody>
          <a:bodyPr/>
          <a:lstStyle/>
          <a:p>
            <a:fld id="{FE62041E-C1D7-4260-A4CA-4F0D64548DF0}" type="slidenum">
              <a:rPr lang="en-US" altLang="en-US" smtClean="0"/>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EF4C660A-1EC0-4D10-B320-CC01B57644DB}"/>
              </a:ext>
            </a:extLst>
          </p:cNvPr>
          <p:cNvSpPr>
            <a:spLocks noGrp="1"/>
          </p:cNvSpPr>
          <p:nvPr>
            <p:ph type="sldNum" sz="quarter" idx="10"/>
          </p:nvPr>
        </p:nvSpPr>
        <p:spPr/>
        <p:txBody>
          <a:bodyPr/>
          <a:lstStyle/>
          <a:p>
            <a:fld id="{FE62041E-C1D7-4260-A4CA-4F0D64548DF0}" type="slidenum">
              <a:rPr lang="en-US" altLang="en-US" smtClean="0"/>
              <a:pPr/>
              <a:t>2</a:t>
            </a:fld>
            <a:endParaRPr lang="en-US" altLang="en-US"/>
          </a:p>
        </p:txBody>
      </p:sp>
    </p:spTree>
    <p:extLst>
      <p:ext uri="{BB962C8B-B14F-4D97-AF65-F5344CB8AC3E}">
        <p14:creationId xmlns:p14="http://schemas.microsoft.com/office/powerpoint/2010/main" val="398089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5F5A580-AAA3-4E5C-B482-CAE6B355610F}"/>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2778A005-9788-4594-AAF2-54D0B3016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FB78E26-95E8-4375-B5BD-8AE9B6BB0569}"/>
              </a:ext>
            </a:extLst>
          </p:cNvPr>
          <p:cNvSpPr>
            <a:spLocks noGrp="1"/>
          </p:cNvSpPr>
          <p:nvPr>
            <p:ph type="sldNum" sz="quarter" idx="10"/>
          </p:nvPr>
        </p:nvSpPr>
        <p:spPr/>
        <p:txBody>
          <a:bodyPr/>
          <a:lstStyle/>
          <a:p>
            <a:fld id="{FE62041E-C1D7-4260-A4CA-4F0D64548DF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D18136B-D77E-449A-BAE4-49456EF7F119}"/>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7725D973-6EF0-4C8E-AD84-5EE696956A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A334FA81-2E07-46FB-ADFE-E5E662D6D26E}"/>
              </a:ext>
            </a:extLst>
          </p:cNvPr>
          <p:cNvSpPr>
            <a:spLocks noGrp="1"/>
          </p:cNvSpPr>
          <p:nvPr>
            <p:ph type="sldNum" sz="quarter" idx="10"/>
          </p:nvPr>
        </p:nvSpPr>
        <p:spPr/>
        <p:txBody>
          <a:bodyPr/>
          <a:lstStyle/>
          <a:p>
            <a:fld id="{FE62041E-C1D7-4260-A4CA-4F0D64548DF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4550829E-D029-42B5-9A9C-D50D0B8BB637}"/>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F0FC74D-D73A-4177-9F2C-C43EF608A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0F644204-9485-4E66-BCC6-6A473AE20A9A}"/>
              </a:ext>
            </a:extLst>
          </p:cNvPr>
          <p:cNvSpPr>
            <a:spLocks noGrp="1"/>
          </p:cNvSpPr>
          <p:nvPr>
            <p:ph type="sldNum" sz="quarter" idx="10"/>
          </p:nvPr>
        </p:nvSpPr>
        <p:spPr/>
        <p:txBody>
          <a:bodyPr/>
          <a:lstStyle/>
          <a:p>
            <a:fld id="{FE62041E-C1D7-4260-A4CA-4F0D64548DF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DA5B10F9-DB0C-47CF-93FF-63D9C9BE4D5F}"/>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C28DC9A6-06A5-4AAA-A564-79DEBBE0038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Liquids can in fact be compressed very slightly, when under extremely high pressure. This effect is small enough that it can be ignored.</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9E856724-63D8-43DD-BCB5-D9FBA4EA97E7}"/>
              </a:ext>
            </a:extLst>
          </p:cNvPr>
          <p:cNvSpPr>
            <a:spLocks noGrp="1"/>
          </p:cNvSpPr>
          <p:nvPr>
            <p:ph type="sldNum" sz="quarter" idx="10"/>
          </p:nvPr>
        </p:nvSpPr>
        <p:spPr/>
        <p:txBody>
          <a:bodyPr/>
          <a:lstStyle/>
          <a:p>
            <a:fld id="{FE62041E-C1D7-4260-A4CA-4F0D64548DF0}"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Image Placeholder 1">
            <a:extLst>
              <a:ext uri="{FF2B5EF4-FFF2-40B4-BE49-F238E27FC236}">
                <a16:creationId xmlns:a16="http://schemas.microsoft.com/office/drawing/2014/main" id="{69B7F9B3-6D8F-4807-AF9B-36326D6A00A7}"/>
              </a:ext>
            </a:extLst>
          </p:cNvPr>
          <p:cNvSpPr>
            <a:spLocks noGrp="1" noRot="1" noChangeAspect="1" noTextEdit="1"/>
          </p:cNvSpPr>
          <p:nvPr>
            <p:ph type="sldImg"/>
          </p:nvPr>
        </p:nvSpPr>
        <p:spPr>
          <a:ln/>
        </p:spPr>
      </p:sp>
      <p:sp>
        <p:nvSpPr>
          <p:cNvPr id="37892" name="Notes Placeholder 2">
            <a:extLst>
              <a:ext uri="{FF2B5EF4-FFF2-40B4-BE49-F238E27FC236}">
                <a16:creationId xmlns:a16="http://schemas.microsoft.com/office/drawing/2014/main" id="{CDFA884D-B0F6-4639-9AEC-0647C9B9FB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3613E2B3-280B-4778-A2B9-8EC8DF6ED428}"/>
              </a:ext>
            </a:extLst>
          </p:cNvPr>
          <p:cNvSpPr>
            <a:spLocks noGrp="1"/>
          </p:cNvSpPr>
          <p:nvPr>
            <p:ph type="sldNum" sz="quarter" idx="10"/>
          </p:nvPr>
        </p:nvSpPr>
        <p:spPr/>
        <p:txBody>
          <a:bodyPr/>
          <a:lstStyle/>
          <a:p>
            <a:fld id="{FE62041E-C1D7-4260-A4CA-4F0D64548DF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Image Placeholder 1">
            <a:extLst>
              <a:ext uri="{FF2B5EF4-FFF2-40B4-BE49-F238E27FC236}">
                <a16:creationId xmlns:a16="http://schemas.microsoft.com/office/drawing/2014/main" id="{A2CA986E-7252-438D-A1FB-CE7FEBDA2A90}"/>
              </a:ext>
            </a:extLst>
          </p:cNvPr>
          <p:cNvSpPr>
            <a:spLocks noGrp="1" noRot="1" noChangeAspect="1" noTextEdit="1"/>
          </p:cNvSpPr>
          <p:nvPr>
            <p:ph type="sldImg"/>
          </p:nvPr>
        </p:nvSpPr>
        <p:spPr>
          <a:ln/>
        </p:spPr>
      </p:sp>
      <p:sp>
        <p:nvSpPr>
          <p:cNvPr id="38916" name="Notes Placeholder 2">
            <a:extLst>
              <a:ext uri="{FF2B5EF4-FFF2-40B4-BE49-F238E27FC236}">
                <a16:creationId xmlns:a16="http://schemas.microsoft.com/office/drawing/2014/main" id="{6E683F88-3170-41CA-B68D-8D535AD9C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pressure in a liquid acts equally in all directions, so the pressure applied to the liquid by the mechanic (through the small piston) is then exerted by the liquid on the large piston. This means that the pressure on the small piston and the pressure on the large piston are the same. Students could be encouraged to predict the next step of the workings at each stage.</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A9ECB599-2E1C-41AA-926E-6AE3015F815D}"/>
              </a:ext>
            </a:extLst>
          </p:cNvPr>
          <p:cNvSpPr>
            <a:spLocks noGrp="1"/>
          </p:cNvSpPr>
          <p:nvPr>
            <p:ph type="sldNum" sz="quarter" idx="10"/>
          </p:nvPr>
        </p:nvSpPr>
        <p:spPr/>
        <p:txBody>
          <a:bodyPr/>
          <a:lstStyle/>
          <a:p>
            <a:fld id="{FE62041E-C1D7-4260-A4CA-4F0D64548DF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1476D42-1DC8-4394-8CEC-6590881E17C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5223261D-31F0-412C-8680-5DF5B34875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B07F507-9B47-46D6-BB87-D02570449475}"/>
              </a:ext>
            </a:extLst>
          </p:cNvPr>
          <p:cNvSpPr>
            <a:spLocks noGrp="1"/>
          </p:cNvSpPr>
          <p:nvPr>
            <p:ph type="sldNum" sz="quarter" idx="10"/>
          </p:nvPr>
        </p:nvSpPr>
        <p:spPr/>
        <p:txBody>
          <a:bodyPr/>
          <a:lstStyle/>
          <a:p>
            <a:fld id="{FE62041E-C1D7-4260-A4CA-4F0D64548DF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364627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721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551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8500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8323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93055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98482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9098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9224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713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305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2866615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976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79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786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8949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297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4564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447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8885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74149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8503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718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75198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1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562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4035188329"/>
      </p:ext>
    </p:extLst>
  </p:cSld>
  <p:clrMap bg1="lt1" tx1="dk1" bg2="lt2" tx2="dk2" accent1="accent1" accent2="accent2" accent3="accent3" accent4="accent4" accent5="accent5" accent6="accent6" hlink="hlink" folHlink="folHlink"/>
  <p:sldLayoutIdLst>
    <p:sldLayoutId id="2147485288" r:id="rId1"/>
    <p:sldLayoutId id="2147485289" r:id="rId2"/>
    <p:sldLayoutId id="2147485290" r:id="rId3"/>
    <p:sldLayoutId id="2147485291" r:id="rId4"/>
    <p:sldLayoutId id="2147485292" r:id="rId5"/>
    <p:sldLayoutId id="2147485293" r:id="rId6"/>
    <p:sldLayoutId id="2147485294" r:id="rId7"/>
    <p:sldLayoutId id="2147485295" r:id="rId8"/>
    <p:sldLayoutId id="2147485296" r:id="rId9"/>
    <p:sldLayoutId id="2147485297" r:id="rId10"/>
    <p:sldLayoutId id="2147485298" r:id="rId11"/>
    <p:sldLayoutId id="2147485299" r:id="rId12"/>
    <p:sldLayoutId id="2147485300" r:id="rId13"/>
    <p:sldLayoutId id="21474853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4"/>
    </p:custDataLst>
    <p:extLst>
      <p:ext uri="{BB962C8B-B14F-4D97-AF65-F5344CB8AC3E}">
        <p14:creationId xmlns:p14="http://schemas.microsoft.com/office/powerpoint/2010/main" val="3750898450"/>
      </p:ext>
    </p:extLst>
  </p:cSld>
  <p:clrMap bg1="lt1" tx1="dk1" bg2="lt2" tx2="dk2" accent1="accent1" accent2="accent2" accent3="accent3" accent4="accent4" accent5="accent5" accent6="accent6" hlink="hlink" folHlink="folHlink"/>
  <p:sldLayoutIdLst>
    <p:sldLayoutId id="2147485303" r:id="rId1"/>
    <p:sldLayoutId id="2147485304" r:id="rId2"/>
    <p:sldLayoutId id="2147485305" r:id="rId3"/>
    <p:sldLayoutId id="2147485306" r:id="rId4"/>
    <p:sldLayoutId id="2147485307" r:id="rId5"/>
    <p:sldLayoutId id="2147485308" r:id="rId6"/>
    <p:sldLayoutId id="2147485309" r:id="rId7"/>
    <p:sldLayoutId id="2147485310" r:id="rId8"/>
    <p:sldLayoutId id="2147485311" r:id="rId9"/>
    <p:sldLayoutId id="2147485312" r:id="rId10"/>
    <p:sldLayoutId id="2147485313" r:id="rId11"/>
    <p:sldLayoutId id="21474853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0545F975-B5A2-4440-B0AD-EF9B502EAB1C}"/>
              </a:ext>
            </a:extLst>
          </p:cNvPr>
          <p:cNvSpPr>
            <a:spLocks noGrp="1"/>
          </p:cNvSpPr>
          <p:nvPr>
            <p:ph type="title"/>
          </p:nvPr>
        </p:nvSpPr>
        <p:spPr/>
        <p:txBody>
          <a:bodyPr/>
          <a:lstStyle/>
          <a:p>
            <a:r>
              <a:rPr lang="en-GB" altLang="en-US" dirty="0"/>
              <a:t>Pressure </a:t>
            </a:r>
            <a:br>
              <a:rPr lang="en-GB" altLang="en-US" dirty="0"/>
            </a:br>
            <a:r>
              <a:rPr lang="en-GB" altLang="en-US" dirty="0"/>
              <a:t>in a Fluid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629BF35-DDFB-448A-98BD-AB6C262F8803}"/>
              </a:ext>
            </a:extLst>
          </p:cNvPr>
          <p:cNvSpPr>
            <a:spLocks noGrp="1"/>
          </p:cNvSpPr>
          <p:nvPr>
            <p:ph type="title"/>
          </p:nvPr>
        </p:nvSpPr>
        <p:spPr/>
        <p:txBody>
          <a:bodyPr/>
          <a:lstStyle/>
          <a:p>
            <a:r>
              <a:rPr lang="en-GB" altLang="en-US"/>
              <a:t>Pressure in a column of liquid</a:t>
            </a:r>
          </a:p>
        </p:txBody>
      </p:sp>
      <p:sp>
        <p:nvSpPr>
          <p:cNvPr id="21507" name="TextBox 1">
            <a:extLst>
              <a:ext uri="{FF2B5EF4-FFF2-40B4-BE49-F238E27FC236}">
                <a16:creationId xmlns:a16="http://schemas.microsoft.com/office/drawing/2014/main" id="{92AA69C7-59E0-4227-A7E8-73E233A98CD0}"/>
              </a:ext>
            </a:extLst>
          </p:cNvPr>
          <p:cNvSpPr txBox="1">
            <a:spLocks noChangeArrowheads="1"/>
          </p:cNvSpPr>
          <p:nvPr/>
        </p:nvSpPr>
        <p:spPr bwMode="auto">
          <a:xfrm>
            <a:off x="352425" y="793750"/>
            <a:ext cx="81803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pressure exerted on an object submerged in a liquid depends on the </a:t>
            </a:r>
            <a:r>
              <a:rPr lang="en-GB" altLang="en-US" b="1">
                <a:solidFill>
                  <a:srgbClr val="286DA6"/>
                </a:solidFill>
              </a:rPr>
              <a:t>density</a:t>
            </a:r>
            <a:r>
              <a:rPr lang="en-GB" altLang="en-US"/>
              <a:t> of the liquid and the </a:t>
            </a:r>
            <a:r>
              <a:rPr lang="en-GB" altLang="en-US" b="1">
                <a:solidFill>
                  <a:srgbClr val="286DA6"/>
                </a:solidFill>
              </a:rPr>
              <a:t>amount</a:t>
            </a:r>
            <a:r>
              <a:rPr lang="en-GB" altLang="en-US"/>
              <a:t> of liquid above the object.</a:t>
            </a:r>
          </a:p>
        </p:txBody>
      </p:sp>
      <p:sp>
        <p:nvSpPr>
          <p:cNvPr id="21508" name="TextBox 2">
            <a:extLst>
              <a:ext uri="{FF2B5EF4-FFF2-40B4-BE49-F238E27FC236}">
                <a16:creationId xmlns:a16="http://schemas.microsoft.com/office/drawing/2014/main" id="{7853223A-3B52-42B1-AD96-749B41BBADDB}"/>
              </a:ext>
            </a:extLst>
          </p:cNvPr>
          <p:cNvSpPr txBox="1">
            <a:spLocks noChangeArrowheads="1"/>
          </p:cNvSpPr>
          <p:nvPr/>
        </p:nvSpPr>
        <p:spPr bwMode="auto">
          <a:xfrm>
            <a:off x="1397000" y="21082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US" altLang="en-US"/>
          </a:p>
        </p:txBody>
      </p:sp>
      <p:sp>
        <p:nvSpPr>
          <p:cNvPr id="13" name="Text Box 16">
            <a:extLst>
              <a:ext uri="{FF2B5EF4-FFF2-40B4-BE49-F238E27FC236}">
                <a16:creationId xmlns:a16="http://schemas.microsoft.com/office/drawing/2014/main" id="{B719126C-DAE8-40EE-BEDB-C8095FFFF410}"/>
              </a:ext>
            </a:extLst>
          </p:cNvPr>
          <p:cNvSpPr txBox="1">
            <a:spLocks noChangeArrowheads="1"/>
          </p:cNvSpPr>
          <p:nvPr/>
        </p:nvSpPr>
        <p:spPr bwMode="auto">
          <a:xfrm>
            <a:off x="358775" y="2019300"/>
            <a:ext cx="863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pressure due to the column of liquid above an object in the liquid is given by the formula:</a:t>
            </a:r>
          </a:p>
        </p:txBody>
      </p:sp>
      <p:sp>
        <p:nvSpPr>
          <p:cNvPr id="14" name="Text Box 34">
            <a:extLst>
              <a:ext uri="{FF2B5EF4-FFF2-40B4-BE49-F238E27FC236}">
                <a16:creationId xmlns:a16="http://schemas.microsoft.com/office/drawing/2014/main" id="{BC6F0EAA-5A6C-4931-9A7D-BE434777BC9C}"/>
              </a:ext>
            </a:extLst>
          </p:cNvPr>
          <p:cNvSpPr txBox="1">
            <a:spLocks noChangeArrowheads="1"/>
          </p:cNvSpPr>
          <p:nvPr/>
        </p:nvSpPr>
        <p:spPr bwMode="auto">
          <a:xfrm>
            <a:off x="808038" y="3803650"/>
            <a:ext cx="670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P is </a:t>
            </a:r>
            <a:r>
              <a:rPr lang="en-GB" altLang="en-US" b="1" dirty="0">
                <a:solidFill>
                  <a:srgbClr val="286DA6"/>
                </a:solidFill>
              </a:rPr>
              <a:t>pressure</a:t>
            </a:r>
            <a:r>
              <a:rPr lang="en-GB" altLang="en-US" dirty="0">
                <a:solidFill>
                  <a:srgbClr val="010066"/>
                </a:solidFill>
              </a:rPr>
              <a:t>,</a:t>
            </a:r>
            <a:r>
              <a:rPr lang="en-GB" altLang="en-US" dirty="0"/>
              <a:t> in </a:t>
            </a:r>
            <a:r>
              <a:rPr lang="en-GB" altLang="en-US" b="1" dirty="0">
                <a:solidFill>
                  <a:srgbClr val="286DA6"/>
                </a:solidFill>
              </a:rPr>
              <a:t>pascals</a:t>
            </a:r>
            <a:r>
              <a:rPr lang="en-GB" altLang="en-US" dirty="0"/>
              <a:t> </a:t>
            </a:r>
            <a:r>
              <a:rPr lang="en-GB" altLang="en-US" b="1" dirty="0">
                <a:solidFill>
                  <a:srgbClr val="286DA6"/>
                </a:solidFill>
              </a:rPr>
              <a:t>(Pa)</a:t>
            </a:r>
            <a:r>
              <a:rPr lang="en-GB" altLang="en-US" dirty="0">
                <a:solidFill>
                  <a:srgbClr val="010066"/>
                </a:solidFill>
              </a:rPr>
              <a:t>.</a:t>
            </a:r>
          </a:p>
        </p:txBody>
      </p:sp>
      <p:sp>
        <p:nvSpPr>
          <p:cNvPr id="15" name="Text Box 35">
            <a:extLst>
              <a:ext uri="{FF2B5EF4-FFF2-40B4-BE49-F238E27FC236}">
                <a16:creationId xmlns:a16="http://schemas.microsoft.com/office/drawing/2014/main" id="{6D53B7FE-008D-4314-A29F-E76AE601ADD9}"/>
              </a:ext>
            </a:extLst>
          </p:cNvPr>
          <p:cNvSpPr txBox="1">
            <a:spLocks noChangeArrowheads="1"/>
          </p:cNvSpPr>
          <p:nvPr/>
        </p:nvSpPr>
        <p:spPr bwMode="auto">
          <a:xfrm>
            <a:off x="808038" y="4384675"/>
            <a:ext cx="8335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l-GR" altLang="en-US" dirty="0"/>
              <a:t>ρ</a:t>
            </a:r>
            <a:r>
              <a:rPr lang="en-GB" altLang="en-US" dirty="0"/>
              <a:t> is </a:t>
            </a:r>
            <a:r>
              <a:rPr lang="en-GB" altLang="en-US" b="1" dirty="0">
                <a:solidFill>
                  <a:srgbClr val="286DA6"/>
                </a:solidFill>
              </a:rPr>
              <a:t>density</a:t>
            </a:r>
            <a:r>
              <a:rPr lang="en-GB" altLang="en-US" dirty="0">
                <a:solidFill>
                  <a:srgbClr val="010066"/>
                </a:solidFill>
              </a:rPr>
              <a:t>,</a:t>
            </a:r>
            <a:r>
              <a:rPr lang="en-GB" altLang="en-US" dirty="0"/>
              <a:t> in </a:t>
            </a:r>
            <a:r>
              <a:rPr lang="en-GB" altLang="en-US" b="1" dirty="0">
                <a:solidFill>
                  <a:srgbClr val="286DA6"/>
                </a:solidFill>
              </a:rPr>
              <a:t>kilograms per meter cubed</a:t>
            </a:r>
            <a:r>
              <a:rPr lang="en-GB" altLang="en-US" dirty="0"/>
              <a:t> </a:t>
            </a:r>
            <a:r>
              <a:rPr lang="en-GB" altLang="en-US" b="1" dirty="0">
                <a:solidFill>
                  <a:srgbClr val="286DA6"/>
                </a:solidFill>
              </a:rPr>
              <a:t>(kg/m</a:t>
            </a:r>
            <a:r>
              <a:rPr lang="en-GB" altLang="en-US" b="1" baseline="30000" dirty="0">
                <a:solidFill>
                  <a:srgbClr val="286DA6"/>
                </a:solidFill>
              </a:rPr>
              <a:t>3</a:t>
            </a:r>
            <a:r>
              <a:rPr lang="en-GB" altLang="en-US" b="1" dirty="0">
                <a:solidFill>
                  <a:srgbClr val="286DA6"/>
                </a:solidFill>
              </a:rPr>
              <a:t>)</a:t>
            </a:r>
            <a:r>
              <a:rPr lang="en-GB" altLang="en-US" dirty="0"/>
              <a:t>.</a:t>
            </a:r>
          </a:p>
        </p:txBody>
      </p:sp>
      <p:sp>
        <p:nvSpPr>
          <p:cNvPr id="16" name="Text Box 362">
            <a:extLst>
              <a:ext uri="{FF2B5EF4-FFF2-40B4-BE49-F238E27FC236}">
                <a16:creationId xmlns:a16="http://schemas.microsoft.com/office/drawing/2014/main" id="{EDA89E40-6968-4327-A841-9824E9DF86AF}"/>
              </a:ext>
            </a:extLst>
          </p:cNvPr>
          <p:cNvSpPr txBox="1">
            <a:spLocks noChangeArrowheads="1"/>
          </p:cNvSpPr>
          <p:nvPr/>
        </p:nvSpPr>
        <p:spPr bwMode="auto">
          <a:xfrm>
            <a:off x="808038" y="4965700"/>
            <a:ext cx="7929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g is </a:t>
            </a:r>
            <a:r>
              <a:rPr lang="en-GB" altLang="en-US" b="1" dirty="0">
                <a:solidFill>
                  <a:srgbClr val="286DA6"/>
                </a:solidFill>
              </a:rPr>
              <a:t>gravitational field strength</a:t>
            </a:r>
            <a:r>
              <a:rPr lang="en-GB" altLang="en-US" dirty="0"/>
              <a:t>, in </a:t>
            </a:r>
            <a:r>
              <a:rPr lang="en-GB" altLang="en-US" b="1" dirty="0">
                <a:solidFill>
                  <a:srgbClr val="286DA6"/>
                </a:solidFill>
              </a:rPr>
              <a:t>kilogram meters </a:t>
            </a:r>
            <a:br>
              <a:rPr lang="en-GB" altLang="en-US" b="1" dirty="0">
                <a:solidFill>
                  <a:srgbClr val="286DA6"/>
                </a:solidFill>
              </a:rPr>
            </a:br>
            <a:r>
              <a:rPr lang="en-GB" altLang="en-US" b="1" dirty="0">
                <a:solidFill>
                  <a:srgbClr val="286DA6"/>
                </a:solidFill>
              </a:rPr>
              <a:t>per second squared</a:t>
            </a:r>
            <a:r>
              <a:rPr lang="en-GB" altLang="en-US" dirty="0"/>
              <a:t> </a:t>
            </a:r>
            <a:r>
              <a:rPr lang="en-GB" altLang="en-US" b="1" dirty="0">
                <a:solidFill>
                  <a:srgbClr val="286DA6"/>
                </a:solidFill>
              </a:rPr>
              <a:t>(kg</a:t>
            </a:r>
            <a:r>
              <a:rPr lang="en-GB" altLang="en-US" sz="1000" b="1" dirty="0">
                <a:solidFill>
                  <a:srgbClr val="286DA6"/>
                </a:solidFill>
              </a:rPr>
              <a:t> </a:t>
            </a:r>
            <a:r>
              <a:rPr lang="en-GB" altLang="en-US" b="1" dirty="0">
                <a:solidFill>
                  <a:srgbClr val="286DA6"/>
                </a:solidFill>
              </a:rPr>
              <a:t>m/s</a:t>
            </a:r>
            <a:r>
              <a:rPr lang="en-GB" altLang="en-US" b="1" baseline="30000" dirty="0">
                <a:solidFill>
                  <a:srgbClr val="286DA6"/>
                </a:solidFill>
              </a:rPr>
              <a:t>2</a:t>
            </a:r>
            <a:r>
              <a:rPr lang="en-GB" altLang="en-US" b="1" dirty="0">
                <a:solidFill>
                  <a:srgbClr val="286DA6"/>
                </a:solidFill>
              </a:rPr>
              <a:t>)</a:t>
            </a:r>
            <a:r>
              <a:rPr lang="en-GB" altLang="en-US" dirty="0"/>
              <a:t>.</a:t>
            </a:r>
          </a:p>
        </p:txBody>
      </p:sp>
      <p:sp>
        <p:nvSpPr>
          <p:cNvPr id="19" name="Text Box 361">
            <a:extLst>
              <a:ext uri="{FF2B5EF4-FFF2-40B4-BE49-F238E27FC236}">
                <a16:creationId xmlns:a16="http://schemas.microsoft.com/office/drawing/2014/main" id="{458D7213-11E2-4D86-AE70-0DE2593F70E6}"/>
              </a:ext>
            </a:extLst>
          </p:cNvPr>
          <p:cNvSpPr txBox="1">
            <a:spLocks noChangeArrowheads="1"/>
          </p:cNvSpPr>
          <p:nvPr/>
        </p:nvSpPr>
        <p:spPr bwMode="auto">
          <a:xfrm>
            <a:off x="808038" y="5900738"/>
            <a:ext cx="7164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h is </a:t>
            </a:r>
            <a:r>
              <a:rPr lang="en-GB" altLang="en-US" b="1" dirty="0">
                <a:solidFill>
                  <a:srgbClr val="286DA6"/>
                </a:solidFill>
              </a:rPr>
              <a:t>height</a:t>
            </a:r>
            <a:r>
              <a:rPr lang="en-GB" altLang="en-US" dirty="0"/>
              <a:t> of the column of liquid in </a:t>
            </a:r>
            <a:r>
              <a:rPr lang="en-GB" altLang="en-US" b="1" dirty="0">
                <a:solidFill>
                  <a:srgbClr val="286DA6"/>
                </a:solidFill>
              </a:rPr>
              <a:t>meters (m)</a:t>
            </a:r>
            <a:r>
              <a:rPr lang="en-GB" altLang="en-US" dirty="0"/>
              <a:t>.</a:t>
            </a:r>
          </a:p>
        </p:txBody>
      </p:sp>
      <p:sp>
        <p:nvSpPr>
          <p:cNvPr id="20" name="AutoShape 28">
            <a:extLst>
              <a:ext uri="{FF2B5EF4-FFF2-40B4-BE49-F238E27FC236}">
                <a16:creationId xmlns:a16="http://schemas.microsoft.com/office/drawing/2014/main" id="{176BCB32-39DB-4332-8684-F78579A3058A}"/>
              </a:ext>
            </a:extLst>
          </p:cNvPr>
          <p:cNvSpPr>
            <a:spLocks noChangeArrowheads="1"/>
          </p:cNvSpPr>
          <p:nvPr/>
        </p:nvSpPr>
        <p:spPr bwMode="auto">
          <a:xfrm>
            <a:off x="3652838" y="2982913"/>
            <a:ext cx="1914525" cy="631825"/>
          </a:xfrm>
          <a:prstGeom prst="roundRect">
            <a:avLst>
              <a:gd name="adj" fmla="val 0"/>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US" altLang="en-US">
              <a:solidFill>
                <a:srgbClr val="286DA6"/>
              </a:solidFill>
            </a:endParaRPr>
          </a:p>
        </p:txBody>
      </p:sp>
      <p:sp>
        <p:nvSpPr>
          <p:cNvPr id="21" name="Text Box 30">
            <a:extLst>
              <a:ext uri="{FF2B5EF4-FFF2-40B4-BE49-F238E27FC236}">
                <a16:creationId xmlns:a16="http://schemas.microsoft.com/office/drawing/2014/main" id="{35FC4E5C-7C38-4C45-BDAB-3ADE154C7C8D}"/>
              </a:ext>
            </a:extLst>
          </p:cNvPr>
          <p:cNvSpPr txBox="1">
            <a:spLocks noChangeArrowheads="1"/>
          </p:cNvSpPr>
          <p:nvPr/>
        </p:nvSpPr>
        <p:spPr bwMode="auto">
          <a:xfrm>
            <a:off x="3924247" y="3067050"/>
            <a:ext cx="1370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P = </a:t>
            </a:r>
            <a:r>
              <a:rPr lang="el-GR" altLang="en-US" b="1" dirty="0">
                <a:solidFill>
                  <a:schemeClr val="bg1"/>
                </a:solidFill>
              </a:rPr>
              <a:t>ρ</a:t>
            </a:r>
            <a:r>
              <a:rPr lang="en-GB" altLang="en-US" sz="1000" b="1" dirty="0">
                <a:solidFill>
                  <a:schemeClr val="bg1"/>
                </a:solidFill>
              </a:rPr>
              <a:t> </a:t>
            </a:r>
            <a:r>
              <a:rPr lang="en-GB" altLang="en-US" b="1" dirty="0">
                <a:solidFill>
                  <a:schemeClr val="bg1"/>
                </a:solidFill>
              </a:rPr>
              <a:t>g</a:t>
            </a:r>
            <a:r>
              <a:rPr lang="en-GB" altLang="en-US" sz="1000" b="1" dirty="0">
                <a:solidFill>
                  <a:schemeClr val="bg1"/>
                </a:solidFill>
              </a:rPr>
              <a:t> </a:t>
            </a:r>
            <a:r>
              <a:rPr lang="en-GB" altLang="en-US" b="1" dirty="0">
                <a:solidFill>
                  <a:schemeClr val="bg1"/>
                </a:solidFill>
              </a:rPr>
              <a:t>h</a:t>
            </a:r>
          </a:p>
        </p:txBody>
      </p:sp>
      <p:pic>
        <p:nvPicPr>
          <p:cNvPr id="17" name="Picture 19">
            <a:hlinkClick r:id="" action="ppaction://hlinkshowjump?jump=nextslide"/>
            <a:extLst>
              <a:ext uri="{FF2B5EF4-FFF2-40B4-BE49-F238E27FC236}">
                <a16:creationId xmlns:a16="http://schemas.microsoft.com/office/drawing/2014/main" id="{F8B3772D-B2A8-4C72-AEA2-2F561941A3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17">
            <a:extLst>
              <a:ext uri="{FF2B5EF4-FFF2-40B4-BE49-F238E27FC236}">
                <a16:creationId xmlns:a16="http://schemas.microsoft.com/office/drawing/2014/main" id="{6A732C5C-76C4-436A-8002-89A3521FE0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9"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B38771E-EC02-4962-9A1D-696D7D202A05}"/>
              </a:ext>
            </a:extLst>
          </p:cNvPr>
          <p:cNvSpPr>
            <a:spLocks noGrp="1"/>
          </p:cNvSpPr>
          <p:nvPr>
            <p:ph type="title"/>
          </p:nvPr>
        </p:nvSpPr>
        <p:spPr/>
        <p:txBody>
          <a:bodyPr/>
          <a:lstStyle/>
          <a:p>
            <a:r>
              <a:rPr lang="en-GB" altLang="en-US"/>
              <a:t>Calculating pressure - example</a:t>
            </a:r>
          </a:p>
        </p:txBody>
      </p:sp>
      <p:sp>
        <p:nvSpPr>
          <p:cNvPr id="22531" name="TextBox 12">
            <a:extLst>
              <a:ext uri="{FF2B5EF4-FFF2-40B4-BE49-F238E27FC236}">
                <a16:creationId xmlns:a16="http://schemas.microsoft.com/office/drawing/2014/main" id="{2EC87A4E-9900-46D6-A6E6-58C872863020}"/>
              </a:ext>
            </a:extLst>
          </p:cNvPr>
          <p:cNvSpPr txBox="1">
            <a:spLocks noChangeArrowheads="1"/>
          </p:cNvSpPr>
          <p:nvPr/>
        </p:nvSpPr>
        <p:spPr bwMode="auto">
          <a:xfrm>
            <a:off x="352425" y="793750"/>
            <a:ext cx="8435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Scuba divers deep below the surface of the sea experience a high pressure from the water around them.</a:t>
            </a:r>
          </a:p>
        </p:txBody>
      </p:sp>
      <p:sp>
        <p:nvSpPr>
          <p:cNvPr id="5" name="TextBox 11">
            <a:extLst>
              <a:ext uri="{FF2B5EF4-FFF2-40B4-BE49-F238E27FC236}">
                <a16:creationId xmlns:a16="http://schemas.microsoft.com/office/drawing/2014/main" id="{DB516920-3EA6-47CF-AD91-4B967FEBDFAE}"/>
              </a:ext>
            </a:extLst>
          </p:cNvPr>
          <p:cNvSpPr txBox="1">
            <a:spLocks noChangeArrowheads="1"/>
          </p:cNvSpPr>
          <p:nvPr/>
        </p:nvSpPr>
        <p:spPr bwMode="auto">
          <a:xfrm>
            <a:off x="347663" y="1731199"/>
            <a:ext cx="8515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order to prevent their lungs collapsing under this pressure, scuba divers need to breathe in </a:t>
            </a:r>
            <a:r>
              <a:rPr lang="en-GB" altLang="en-US" b="1" dirty="0">
                <a:solidFill>
                  <a:srgbClr val="286DA6"/>
                </a:solidFill>
              </a:rPr>
              <a:t>compressed air</a:t>
            </a:r>
            <a:r>
              <a:rPr lang="en-GB" altLang="en-US" dirty="0"/>
              <a:t>. The air must have the same pressure as the water around them.</a:t>
            </a:r>
          </a:p>
        </p:txBody>
      </p:sp>
      <p:sp>
        <p:nvSpPr>
          <p:cNvPr id="6" name="Rectangle 5">
            <a:extLst>
              <a:ext uri="{FF2B5EF4-FFF2-40B4-BE49-F238E27FC236}">
                <a16:creationId xmlns:a16="http://schemas.microsoft.com/office/drawing/2014/main" id="{E7D31618-71EC-46A9-929B-1B39B7F92818}"/>
              </a:ext>
            </a:extLst>
          </p:cNvPr>
          <p:cNvSpPr>
            <a:spLocks noChangeArrowheads="1"/>
          </p:cNvSpPr>
          <p:nvPr/>
        </p:nvSpPr>
        <p:spPr bwMode="auto">
          <a:xfrm>
            <a:off x="347663" y="3036948"/>
            <a:ext cx="8001000" cy="12001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density of water is 1</a:t>
            </a:r>
            <a:r>
              <a:rPr lang="en-GB" altLang="en-US" sz="1000"/>
              <a:t> </a:t>
            </a:r>
            <a:r>
              <a:rPr lang="en-GB" altLang="en-US"/>
              <a:t>kg/m</a:t>
            </a:r>
            <a:r>
              <a:rPr lang="en-GB" altLang="en-US" baseline="30000"/>
              <a:t>3</a:t>
            </a:r>
            <a:r>
              <a:rPr lang="en-GB" altLang="en-US"/>
              <a:t>. The gravitational field strength on Earth is 10</a:t>
            </a:r>
            <a:r>
              <a:rPr lang="en-GB" altLang="en-US" sz="1000"/>
              <a:t> </a:t>
            </a:r>
            <a:r>
              <a:rPr lang="en-GB" altLang="en-US"/>
              <a:t>kg</a:t>
            </a:r>
            <a:r>
              <a:rPr lang="en-GB" altLang="en-US" sz="1000"/>
              <a:t> </a:t>
            </a:r>
            <a:r>
              <a:rPr lang="en-GB" altLang="en-US"/>
              <a:t>m/s</a:t>
            </a:r>
            <a:r>
              <a:rPr lang="en-GB" altLang="en-US" baseline="30000"/>
              <a:t>2</a:t>
            </a:r>
            <a:r>
              <a:rPr lang="en-GB" altLang="en-US"/>
              <a:t>. What air pressure would </a:t>
            </a:r>
            <a:br>
              <a:rPr lang="en-GB" altLang="en-US"/>
            </a:br>
            <a:r>
              <a:rPr lang="en-GB" altLang="en-US"/>
              <a:t>a diver need when 20</a:t>
            </a:r>
            <a:r>
              <a:rPr lang="en-GB" altLang="en-US" sz="1000"/>
              <a:t> </a:t>
            </a:r>
            <a:r>
              <a:rPr lang="en-GB" altLang="en-US"/>
              <a:t>m below the surface?</a:t>
            </a:r>
          </a:p>
        </p:txBody>
      </p:sp>
      <p:sp>
        <p:nvSpPr>
          <p:cNvPr id="7" name="Rectangle 6">
            <a:extLst>
              <a:ext uri="{FF2B5EF4-FFF2-40B4-BE49-F238E27FC236}">
                <a16:creationId xmlns:a16="http://schemas.microsoft.com/office/drawing/2014/main" id="{55FE19F7-953D-4BA9-9C75-6C81F3F69BFD}"/>
              </a:ext>
            </a:extLst>
          </p:cNvPr>
          <p:cNvSpPr>
            <a:spLocks noChangeArrowheads="1"/>
          </p:cNvSpPr>
          <p:nvPr/>
        </p:nvSpPr>
        <p:spPr bwMode="auto">
          <a:xfrm>
            <a:off x="2065514" y="4342697"/>
            <a:ext cx="6443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air pressure needed = water pressure at 20</a:t>
            </a:r>
            <a:r>
              <a:rPr lang="en-GB" altLang="en-US" sz="1000" dirty="0"/>
              <a:t> </a:t>
            </a:r>
            <a:r>
              <a:rPr lang="en-GB" altLang="en-US" dirty="0"/>
              <a:t>m</a:t>
            </a:r>
          </a:p>
        </p:txBody>
      </p:sp>
      <p:sp>
        <p:nvSpPr>
          <p:cNvPr id="8" name="Rectangle 7">
            <a:extLst>
              <a:ext uri="{FF2B5EF4-FFF2-40B4-BE49-F238E27FC236}">
                <a16:creationId xmlns:a16="http://schemas.microsoft.com/office/drawing/2014/main" id="{9CC9B950-CCDD-46FB-ABEC-070CA7EF0359}"/>
              </a:ext>
            </a:extLst>
          </p:cNvPr>
          <p:cNvSpPr>
            <a:spLocks noChangeArrowheads="1"/>
          </p:cNvSpPr>
          <p:nvPr/>
        </p:nvSpPr>
        <p:spPr bwMode="auto">
          <a:xfrm>
            <a:off x="3591102" y="4908671"/>
            <a:ext cx="2406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pressure = </a:t>
            </a:r>
            <a:r>
              <a:rPr lang="el-GR" altLang="en-US" dirty="0"/>
              <a:t>ρ</a:t>
            </a:r>
            <a:r>
              <a:rPr lang="en-GB" altLang="en-US" sz="1000" dirty="0"/>
              <a:t> </a:t>
            </a:r>
            <a:r>
              <a:rPr lang="en-GB" altLang="en-US" dirty="0"/>
              <a:t>g</a:t>
            </a:r>
            <a:r>
              <a:rPr lang="en-GB" altLang="en-US" sz="1000" dirty="0"/>
              <a:t> </a:t>
            </a:r>
            <a:r>
              <a:rPr lang="en-GB" altLang="en-US" dirty="0"/>
              <a:t>h </a:t>
            </a:r>
          </a:p>
        </p:txBody>
      </p:sp>
      <p:sp>
        <p:nvSpPr>
          <p:cNvPr id="10" name="Rectangle 9">
            <a:extLst>
              <a:ext uri="{FF2B5EF4-FFF2-40B4-BE49-F238E27FC236}">
                <a16:creationId xmlns:a16="http://schemas.microsoft.com/office/drawing/2014/main" id="{1A1A2D79-965E-45D5-A33C-5C38DA6E4674}"/>
              </a:ext>
            </a:extLst>
          </p:cNvPr>
          <p:cNvSpPr>
            <a:spLocks noChangeArrowheads="1"/>
          </p:cNvSpPr>
          <p:nvPr/>
        </p:nvSpPr>
        <p:spPr bwMode="auto">
          <a:xfrm>
            <a:off x="4863042" y="5474645"/>
            <a:ext cx="416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1 kg/m</a:t>
            </a:r>
            <a:r>
              <a:rPr lang="en-GB" altLang="en-US" baseline="30000" dirty="0"/>
              <a:t>3</a:t>
            </a:r>
            <a:r>
              <a:rPr lang="en-GB" altLang="en-US" dirty="0"/>
              <a:t> × 10</a:t>
            </a:r>
            <a:r>
              <a:rPr lang="en-GB" altLang="en-US" sz="1000" dirty="0"/>
              <a:t> </a:t>
            </a:r>
            <a:r>
              <a:rPr lang="en-GB" altLang="en-US" dirty="0"/>
              <a:t>kg</a:t>
            </a:r>
            <a:r>
              <a:rPr lang="en-GB" altLang="en-US" sz="1000" dirty="0"/>
              <a:t> </a:t>
            </a:r>
            <a:r>
              <a:rPr lang="en-GB" altLang="en-US" dirty="0"/>
              <a:t>m/s</a:t>
            </a:r>
            <a:r>
              <a:rPr lang="en-GB" altLang="en-US" baseline="30000" dirty="0"/>
              <a:t>2</a:t>
            </a:r>
            <a:r>
              <a:rPr lang="en-GB" altLang="en-US" dirty="0"/>
              <a:t> × 20</a:t>
            </a:r>
            <a:r>
              <a:rPr lang="en-GB" altLang="en-US" sz="1000" dirty="0"/>
              <a:t> </a:t>
            </a:r>
            <a:r>
              <a:rPr lang="en-GB" altLang="en-US" dirty="0"/>
              <a:t>m</a:t>
            </a:r>
          </a:p>
        </p:txBody>
      </p:sp>
      <p:sp>
        <p:nvSpPr>
          <p:cNvPr id="11" name="Rectangle 10">
            <a:extLst>
              <a:ext uri="{FF2B5EF4-FFF2-40B4-BE49-F238E27FC236}">
                <a16:creationId xmlns:a16="http://schemas.microsoft.com/office/drawing/2014/main" id="{61377BD5-3F7F-494B-A53E-BA75103ADAFE}"/>
              </a:ext>
            </a:extLst>
          </p:cNvPr>
          <p:cNvSpPr>
            <a:spLocks noChangeArrowheads="1"/>
          </p:cNvSpPr>
          <p:nvPr/>
        </p:nvSpPr>
        <p:spPr bwMode="auto">
          <a:xfrm>
            <a:off x="4859691" y="6042204"/>
            <a:ext cx="1425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a:t>
            </a:r>
            <a:r>
              <a:rPr lang="en-GB" altLang="en-US" b="1" dirty="0">
                <a:solidFill>
                  <a:srgbClr val="286DA6"/>
                </a:solidFill>
              </a:rPr>
              <a:t>200</a:t>
            </a:r>
            <a:r>
              <a:rPr lang="en-GB" altLang="en-US" sz="1000" b="1" dirty="0">
                <a:solidFill>
                  <a:srgbClr val="286DA6"/>
                </a:solidFill>
              </a:rPr>
              <a:t> </a:t>
            </a:r>
            <a:r>
              <a:rPr lang="en-GB" altLang="en-US" b="1" dirty="0">
                <a:solidFill>
                  <a:srgbClr val="286DA6"/>
                </a:solidFill>
              </a:rPr>
              <a:t>Pa</a:t>
            </a:r>
          </a:p>
        </p:txBody>
      </p:sp>
      <p:pic>
        <p:nvPicPr>
          <p:cNvPr id="12" name="Picture 11" descr="diver.png">
            <a:extLst>
              <a:ext uri="{FF2B5EF4-FFF2-40B4-BE49-F238E27FC236}">
                <a16:creationId xmlns:a16="http://schemas.microsoft.com/office/drawing/2014/main" id="{D5F2AF5F-C950-44E5-AAC1-B374946F63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663" y="4474281"/>
            <a:ext cx="3225977" cy="211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hlinkClick r:id="" action="ppaction://hlinkshowjump?jump=nextslide"/>
            <a:extLst>
              <a:ext uri="{FF2B5EF4-FFF2-40B4-BE49-F238E27FC236}">
                <a16:creationId xmlns:a16="http://schemas.microsoft.com/office/drawing/2014/main" id="{8F078ED6-A66F-4EE2-8A5D-19B04E7486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9E5FB586-CABA-4645-81B6-5297978629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B42BE7E0-8824-47F6-9BC5-1C64AA809BD3}"/>
              </a:ext>
            </a:extLst>
          </p:cNvPr>
          <p:cNvSpPr>
            <a:spLocks noGrp="1"/>
          </p:cNvSpPr>
          <p:nvPr>
            <p:ph type="title"/>
          </p:nvPr>
        </p:nvSpPr>
        <p:spPr/>
        <p:txBody>
          <a:bodyPr/>
          <a:lstStyle/>
          <a:p>
            <a:r>
              <a:rPr lang="en-GB" altLang="en-US" dirty="0" err="1"/>
              <a:t>Upthrust</a:t>
            </a:r>
            <a:endParaRPr lang="en-GB" altLang="en-US" dirty="0"/>
          </a:p>
        </p:txBody>
      </p:sp>
      <p:pic>
        <p:nvPicPr>
          <p:cNvPr id="6" name="Picture 19">
            <a:hlinkClick r:id="" action="ppaction://hlinkshowjump?jump=nextslide"/>
            <a:extLst>
              <a:ext uri="{FF2B5EF4-FFF2-40B4-BE49-F238E27FC236}">
                <a16:creationId xmlns:a16="http://schemas.microsoft.com/office/drawing/2014/main" id="{87E69027-E0C4-47C4-A940-DE98570933D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FF65006B-5124-4E76-AC37-9A9F3B3CFD2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DA608887-7B06-4EB9-8850-22441C66C8C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7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65CC06A-8B1F-43C0-A664-6E2131B25E3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CC02B4F-48E0-40B5-89E0-FD2EAF46EEAF}"/>
              </a:ext>
            </a:extLst>
          </p:cNvPr>
          <p:cNvSpPr>
            <a:spLocks noGrp="1"/>
          </p:cNvSpPr>
          <p:nvPr>
            <p:ph type="title"/>
          </p:nvPr>
        </p:nvSpPr>
        <p:spPr/>
        <p:txBody>
          <a:bodyPr/>
          <a:lstStyle/>
          <a:p>
            <a:r>
              <a:rPr lang="en-GB" altLang="en-US"/>
              <a:t>Floating and sinking</a:t>
            </a:r>
          </a:p>
        </p:txBody>
      </p:sp>
      <p:sp>
        <p:nvSpPr>
          <p:cNvPr id="21" name="TextBox 13">
            <a:extLst>
              <a:ext uri="{FF2B5EF4-FFF2-40B4-BE49-F238E27FC236}">
                <a16:creationId xmlns:a16="http://schemas.microsoft.com/office/drawing/2014/main" id="{2C2C1B02-C394-4EAA-A918-84E96E559417}"/>
              </a:ext>
            </a:extLst>
          </p:cNvPr>
          <p:cNvSpPr txBox="1">
            <a:spLocks noChangeArrowheads="1"/>
          </p:cNvSpPr>
          <p:nvPr/>
        </p:nvSpPr>
        <p:spPr bwMode="auto">
          <a:xfrm>
            <a:off x="358775" y="1798638"/>
            <a:ext cx="8174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the </a:t>
            </a:r>
            <a:r>
              <a:rPr lang="en-GB" altLang="en-US" dirty="0" err="1"/>
              <a:t>upthrust</a:t>
            </a:r>
            <a:r>
              <a:rPr lang="en-GB" altLang="en-US" dirty="0"/>
              <a:t> is greater than the </a:t>
            </a:r>
            <a:r>
              <a:rPr lang="en-GB" altLang="en-US" b="1" dirty="0">
                <a:solidFill>
                  <a:srgbClr val="286DA6"/>
                </a:solidFill>
              </a:rPr>
              <a:t>weight</a:t>
            </a:r>
            <a:r>
              <a:rPr lang="en-GB" altLang="en-US" dirty="0"/>
              <a:t> pushing the object down, there will be a net force acting upwards and the object will </a:t>
            </a:r>
            <a:r>
              <a:rPr lang="en-GB" altLang="en-US" b="1" dirty="0">
                <a:solidFill>
                  <a:srgbClr val="286DA6"/>
                </a:solidFill>
              </a:rPr>
              <a:t>float</a:t>
            </a:r>
            <a:r>
              <a:rPr lang="en-GB" altLang="en-US" dirty="0"/>
              <a:t>.</a:t>
            </a:r>
          </a:p>
        </p:txBody>
      </p:sp>
      <p:sp>
        <p:nvSpPr>
          <p:cNvPr id="23557" name="TextBox 12">
            <a:extLst>
              <a:ext uri="{FF2B5EF4-FFF2-40B4-BE49-F238E27FC236}">
                <a16:creationId xmlns:a16="http://schemas.microsoft.com/office/drawing/2014/main" id="{594DF10D-98AE-41AD-8511-A9B81EF66F3D}"/>
              </a:ext>
            </a:extLst>
          </p:cNvPr>
          <p:cNvSpPr txBox="1">
            <a:spLocks noChangeArrowheads="1"/>
          </p:cNvSpPr>
          <p:nvPr/>
        </p:nvSpPr>
        <p:spPr bwMode="auto">
          <a:xfrm>
            <a:off x="358775" y="790575"/>
            <a:ext cx="8174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an object’s weight is greater than the </a:t>
            </a:r>
            <a:r>
              <a:rPr lang="en-GB" altLang="en-US" dirty="0" err="1"/>
              <a:t>upthrust</a:t>
            </a:r>
            <a:r>
              <a:rPr lang="en-GB" altLang="en-US" dirty="0"/>
              <a:t>, the object will experience a net force acting downwards and </a:t>
            </a:r>
            <a:r>
              <a:rPr lang="en-GB" altLang="en-US" b="1" dirty="0">
                <a:solidFill>
                  <a:srgbClr val="286DA6"/>
                </a:solidFill>
              </a:rPr>
              <a:t>sink</a:t>
            </a:r>
            <a:r>
              <a:rPr lang="en-GB" altLang="en-US" dirty="0"/>
              <a:t>.</a:t>
            </a:r>
          </a:p>
        </p:txBody>
      </p:sp>
      <p:pic>
        <p:nvPicPr>
          <p:cNvPr id="8" name="Picture 7" descr="Duck_float.png">
            <a:extLst>
              <a:ext uri="{FF2B5EF4-FFF2-40B4-BE49-F238E27FC236}">
                <a16:creationId xmlns:a16="http://schemas.microsoft.com/office/drawing/2014/main" id="{9FC4B9BB-14BD-4ACF-81A6-AA27172ED3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4178" y="3052233"/>
            <a:ext cx="3474332" cy="288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1A256023-9966-46F6-8CFE-B8BD39F4FD32}"/>
              </a:ext>
            </a:extLst>
          </p:cNvPr>
          <p:cNvSpPr txBox="1">
            <a:spLocks noChangeArrowheads="1"/>
          </p:cNvSpPr>
          <p:nvPr/>
        </p:nvSpPr>
        <p:spPr bwMode="auto">
          <a:xfrm>
            <a:off x="358775" y="3094038"/>
            <a:ext cx="4703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Once the top of a floating object moves above the surface of the fluid, the </a:t>
            </a:r>
            <a:r>
              <a:rPr lang="en-GB" altLang="en-US" dirty="0" err="1"/>
              <a:t>upthrust</a:t>
            </a:r>
            <a:r>
              <a:rPr lang="en-GB" altLang="en-US" dirty="0"/>
              <a:t> will begin to decrease. Once the </a:t>
            </a:r>
            <a:r>
              <a:rPr lang="en-GB" altLang="en-US" dirty="0" err="1"/>
              <a:t>upthrust</a:t>
            </a:r>
            <a:r>
              <a:rPr lang="en-GB" altLang="en-US" dirty="0"/>
              <a:t> is equal to the weight, the net force on the object will become zero. The object will stop moving and stay </a:t>
            </a:r>
            <a:r>
              <a:rPr lang="en-GB" altLang="en-US" b="1" dirty="0">
                <a:solidFill>
                  <a:srgbClr val="286DA6"/>
                </a:solidFill>
              </a:rPr>
              <a:t>partly submerged</a:t>
            </a:r>
            <a:r>
              <a:rPr lang="en-GB" altLang="en-US" dirty="0"/>
              <a:t>.</a:t>
            </a:r>
          </a:p>
        </p:txBody>
      </p:sp>
      <p:pic>
        <p:nvPicPr>
          <p:cNvPr id="10" name="Picture 19">
            <a:hlinkClick r:id="" action="ppaction://hlinkshowjump?jump=nextslide"/>
            <a:extLst>
              <a:ext uri="{FF2B5EF4-FFF2-40B4-BE49-F238E27FC236}">
                <a16:creationId xmlns:a16="http://schemas.microsoft.com/office/drawing/2014/main" id="{39498CEF-0FDB-49AE-ACD0-C7CBB947C70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0F559C77-5FB3-4011-AB5B-4330FB1E34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409542D-01A0-4822-BBFE-744935466BB2}"/>
              </a:ext>
            </a:extLst>
          </p:cNvPr>
          <p:cNvSpPr>
            <a:spLocks noGrp="1"/>
          </p:cNvSpPr>
          <p:nvPr>
            <p:ph type="title"/>
          </p:nvPr>
        </p:nvSpPr>
        <p:spPr/>
        <p:txBody>
          <a:bodyPr/>
          <a:lstStyle/>
          <a:p>
            <a:r>
              <a:rPr lang="en-GB" altLang="en-US"/>
              <a:t>Density and floating</a:t>
            </a:r>
          </a:p>
        </p:txBody>
      </p:sp>
      <p:sp>
        <p:nvSpPr>
          <p:cNvPr id="21" name="TextBox 13">
            <a:extLst>
              <a:ext uri="{FF2B5EF4-FFF2-40B4-BE49-F238E27FC236}">
                <a16:creationId xmlns:a16="http://schemas.microsoft.com/office/drawing/2014/main" id="{8E8056DF-A021-46B2-9551-53249694F696}"/>
              </a:ext>
            </a:extLst>
          </p:cNvPr>
          <p:cNvSpPr txBox="1">
            <a:spLocks noChangeArrowheads="1"/>
          </p:cNvSpPr>
          <p:nvPr/>
        </p:nvSpPr>
        <p:spPr bwMode="auto">
          <a:xfrm>
            <a:off x="358774" y="3125788"/>
            <a:ext cx="843526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difference in pressure depends on the distance between the top and bottom of the object, but it also depends on the </a:t>
            </a:r>
            <a:r>
              <a:rPr lang="en-GB" altLang="en-US" b="1" dirty="0">
                <a:solidFill>
                  <a:srgbClr val="286DA6"/>
                </a:solidFill>
              </a:rPr>
              <a:t>density</a:t>
            </a:r>
            <a:r>
              <a:rPr lang="en-GB" altLang="en-US" dirty="0"/>
              <a:t> of the fluid. So an object experiences a greater </a:t>
            </a:r>
            <a:r>
              <a:rPr lang="en-GB" altLang="en-US" dirty="0" err="1"/>
              <a:t>upthrust</a:t>
            </a:r>
            <a:r>
              <a:rPr lang="en-GB" altLang="en-US" dirty="0"/>
              <a:t> when it is submerged in a denser fluid.</a:t>
            </a:r>
          </a:p>
        </p:txBody>
      </p:sp>
      <p:sp>
        <p:nvSpPr>
          <p:cNvPr id="24581" name="TextBox 12">
            <a:extLst>
              <a:ext uri="{FF2B5EF4-FFF2-40B4-BE49-F238E27FC236}">
                <a16:creationId xmlns:a16="http://schemas.microsoft.com/office/drawing/2014/main" id="{AFCAB5DD-9621-4507-82CF-9A81858DC5D8}"/>
              </a:ext>
            </a:extLst>
          </p:cNvPr>
          <p:cNvSpPr txBox="1">
            <a:spLocks noChangeArrowheads="1"/>
          </p:cNvSpPr>
          <p:nvPr/>
        </p:nvSpPr>
        <p:spPr bwMode="auto">
          <a:xfrm>
            <a:off x="358775" y="779463"/>
            <a:ext cx="843526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err="1">
                <a:solidFill>
                  <a:srgbClr val="286DA6"/>
                </a:solidFill>
              </a:rPr>
              <a:t>upthrust</a:t>
            </a:r>
            <a:r>
              <a:rPr lang="en-GB" altLang="en-US" b="1" dirty="0">
                <a:solidFill>
                  <a:srgbClr val="286DA6"/>
                </a:solidFill>
              </a:rPr>
              <a:t> </a:t>
            </a:r>
            <a:r>
              <a:rPr lang="en-GB" altLang="en-US" dirty="0"/>
              <a:t>on an object submerged in a fluid is the force exerted by the fluid due to the difference in pressure on different parts of the object.</a:t>
            </a:r>
          </a:p>
        </p:txBody>
      </p:sp>
      <p:sp>
        <p:nvSpPr>
          <p:cNvPr id="9" name="TextBox 11">
            <a:extLst>
              <a:ext uri="{FF2B5EF4-FFF2-40B4-BE49-F238E27FC236}">
                <a16:creationId xmlns:a16="http://schemas.microsoft.com/office/drawing/2014/main" id="{E512D034-61BE-4D9E-BD28-A8A25268281E}"/>
              </a:ext>
            </a:extLst>
          </p:cNvPr>
          <p:cNvSpPr txBox="1">
            <a:spLocks noChangeArrowheads="1"/>
          </p:cNvSpPr>
          <p:nvPr/>
        </p:nvSpPr>
        <p:spPr bwMode="auto">
          <a:xfrm>
            <a:off x="358775" y="4953000"/>
            <a:ext cx="8264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a greater </a:t>
            </a:r>
            <a:r>
              <a:rPr lang="en-GB" altLang="en-US" b="1" dirty="0">
                <a:solidFill>
                  <a:srgbClr val="286DA6"/>
                </a:solidFill>
              </a:rPr>
              <a:t>weight</a:t>
            </a:r>
            <a:r>
              <a:rPr lang="en-GB" altLang="en-US" dirty="0"/>
              <a:t> is required to overcome </a:t>
            </a:r>
            <a:r>
              <a:rPr lang="en-GB" altLang="en-US" dirty="0" err="1"/>
              <a:t>upthrust</a:t>
            </a:r>
            <a:r>
              <a:rPr lang="en-GB" altLang="en-US" dirty="0"/>
              <a:t> and cause an object to sink in a dense fluid. So an object that sinks in one fluid can float in a denser fluid.</a:t>
            </a:r>
          </a:p>
        </p:txBody>
      </p:sp>
      <p:sp>
        <p:nvSpPr>
          <p:cNvPr id="10" name="AutoShape 28">
            <a:extLst>
              <a:ext uri="{FF2B5EF4-FFF2-40B4-BE49-F238E27FC236}">
                <a16:creationId xmlns:a16="http://schemas.microsoft.com/office/drawing/2014/main" id="{7A01E427-C06D-4E69-A6CA-838908250AF4}"/>
              </a:ext>
            </a:extLst>
          </p:cNvPr>
          <p:cNvSpPr>
            <a:spLocks noChangeArrowheads="1"/>
          </p:cNvSpPr>
          <p:nvPr/>
        </p:nvSpPr>
        <p:spPr bwMode="auto">
          <a:xfrm>
            <a:off x="3652838" y="2236788"/>
            <a:ext cx="1914525" cy="631825"/>
          </a:xfrm>
          <a:prstGeom prst="roundRect">
            <a:avLst>
              <a:gd name="adj" fmla="val 0"/>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US" altLang="en-US">
              <a:solidFill>
                <a:srgbClr val="286DA6"/>
              </a:solidFill>
            </a:endParaRPr>
          </a:p>
        </p:txBody>
      </p:sp>
      <p:sp>
        <p:nvSpPr>
          <p:cNvPr id="11" name="Text Box 30">
            <a:extLst>
              <a:ext uri="{FF2B5EF4-FFF2-40B4-BE49-F238E27FC236}">
                <a16:creationId xmlns:a16="http://schemas.microsoft.com/office/drawing/2014/main" id="{E5915B2F-946B-46B0-B5EF-69E5C9F56C1A}"/>
              </a:ext>
            </a:extLst>
          </p:cNvPr>
          <p:cNvSpPr txBox="1">
            <a:spLocks noChangeArrowheads="1"/>
          </p:cNvSpPr>
          <p:nvPr/>
        </p:nvSpPr>
        <p:spPr bwMode="auto">
          <a:xfrm>
            <a:off x="3747108" y="2322513"/>
            <a:ext cx="1725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l-GR" altLang="en-US" b="1" dirty="0">
                <a:solidFill>
                  <a:schemeClr val="bg1"/>
                </a:solidFill>
                <a:latin typeface="Calibri" panose="020F0502020204030204" pitchFamily="34" charset="0"/>
              </a:rPr>
              <a:t>Δ</a:t>
            </a:r>
            <a:r>
              <a:rPr lang="en-GB" altLang="en-US" b="1" dirty="0">
                <a:solidFill>
                  <a:schemeClr val="bg1"/>
                </a:solidFill>
              </a:rPr>
              <a:t>P = </a:t>
            </a:r>
            <a:r>
              <a:rPr lang="el-GR" altLang="en-US" b="1" dirty="0">
                <a:solidFill>
                  <a:schemeClr val="bg1"/>
                </a:solidFill>
              </a:rPr>
              <a:t>ρ</a:t>
            </a:r>
            <a:r>
              <a:rPr lang="en-GB" altLang="en-US" sz="1000" b="1" dirty="0">
                <a:solidFill>
                  <a:schemeClr val="bg1"/>
                </a:solidFill>
              </a:rPr>
              <a:t> </a:t>
            </a:r>
            <a:r>
              <a:rPr lang="en-GB" altLang="en-US" b="1" dirty="0">
                <a:solidFill>
                  <a:schemeClr val="bg1"/>
                </a:solidFill>
              </a:rPr>
              <a:t>g</a:t>
            </a:r>
            <a:r>
              <a:rPr lang="en-GB" altLang="en-US" sz="1000" b="1" dirty="0">
                <a:solidFill>
                  <a:schemeClr val="bg1"/>
                </a:solidFill>
              </a:rPr>
              <a:t> </a:t>
            </a:r>
            <a:r>
              <a:rPr lang="el-GR" altLang="en-US" b="1" dirty="0">
                <a:solidFill>
                  <a:schemeClr val="bg1"/>
                </a:solidFill>
                <a:latin typeface="Calibri" panose="020F0502020204030204" pitchFamily="34" charset="0"/>
              </a:rPr>
              <a:t>Δ</a:t>
            </a:r>
            <a:r>
              <a:rPr lang="en-GB" altLang="en-US" b="1" dirty="0">
                <a:solidFill>
                  <a:schemeClr val="bg1"/>
                </a:solidFill>
              </a:rPr>
              <a:t>h</a:t>
            </a:r>
          </a:p>
        </p:txBody>
      </p:sp>
      <p:pic>
        <p:nvPicPr>
          <p:cNvPr id="12" name="Picture 19">
            <a:hlinkClick r:id="" action="ppaction://hlinkshowjump?jump=nextslide"/>
            <a:extLst>
              <a:ext uri="{FF2B5EF4-FFF2-40B4-BE49-F238E27FC236}">
                <a16:creationId xmlns:a16="http://schemas.microsoft.com/office/drawing/2014/main" id="{9E08E28A-54BB-42D2-B059-7734053FAD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1F273367-B0E2-4BA6-97F4-7D6676B6B3D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slide 17.png">
            <a:extLst>
              <a:ext uri="{FF2B5EF4-FFF2-40B4-BE49-F238E27FC236}">
                <a16:creationId xmlns:a16="http://schemas.microsoft.com/office/drawing/2014/main" id="{64C78A76-4E8F-49D3-B1D9-990AF5CCB5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5437" y="1873954"/>
            <a:ext cx="3551146" cy="400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3" name="Text Box 3">
            <a:extLst>
              <a:ext uri="{FF2B5EF4-FFF2-40B4-BE49-F238E27FC236}">
                <a16:creationId xmlns:a16="http://schemas.microsoft.com/office/drawing/2014/main" id="{BDA11D65-67A7-4638-8B29-2207F59C2AA4}"/>
              </a:ext>
            </a:extLst>
          </p:cNvPr>
          <p:cNvSpPr txBox="1">
            <a:spLocks noChangeArrowheads="1"/>
          </p:cNvSpPr>
          <p:nvPr/>
        </p:nvSpPr>
        <p:spPr bwMode="auto">
          <a:xfrm>
            <a:off x="354012" y="4193472"/>
            <a:ext cx="4814979"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bIns="0">
            <a:spAutoFit/>
          </a:bodyPr>
          <a:lstStyle>
            <a:lvl1pPr marL="873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80% of atmospheric gases are </a:t>
            </a:r>
            <a:br>
              <a:rPr lang="en-GB" altLang="en-US" dirty="0"/>
            </a:br>
            <a:r>
              <a:rPr lang="en-GB" altLang="en-US" dirty="0"/>
              <a:t>in the 15</a:t>
            </a:r>
            <a:r>
              <a:rPr lang="en-GB" altLang="en-US" sz="1000" dirty="0"/>
              <a:t> </a:t>
            </a:r>
            <a:r>
              <a:rPr lang="en-GB" altLang="en-US" dirty="0"/>
              <a:t>km closest to Earth. </a:t>
            </a:r>
            <a:br>
              <a:rPr lang="en-GB" altLang="en-US" dirty="0"/>
            </a:br>
            <a:r>
              <a:rPr lang="en-GB" altLang="en-US" dirty="0"/>
              <a:t>This is a very thin layer compared to the Earth’s diameter, which is approximately 12,756</a:t>
            </a:r>
            <a:r>
              <a:rPr lang="en-GB" altLang="en-US" sz="1000" dirty="0"/>
              <a:t> </a:t>
            </a:r>
            <a:r>
              <a:rPr lang="en-GB" altLang="en-US" dirty="0"/>
              <a:t>km.</a:t>
            </a:r>
          </a:p>
        </p:txBody>
      </p:sp>
      <p:sp>
        <p:nvSpPr>
          <p:cNvPr id="26628" name="Text Box 4">
            <a:extLst>
              <a:ext uri="{FF2B5EF4-FFF2-40B4-BE49-F238E27FC236}">
                <a16:creationId xmlns:a16="http://schemas.microsoft.com/office/drawing/2014/main" id="{4C385FDD-3753-4C91-8B30-3C3F3F96B16A}"/>
              </a:ext>
            </a:extLst>
          </p:cNvPr>
          <p:cNvSpPr txBox="1">
            <a:spLocks noChangeArrowheads="1"/>
          </p:cNvSpPr>
          <p:nvPr/>
        </p:nvSpPr>
        <p:spPr bwMode="auto">
          <a:xfrm>
            <a:off x="354013" y="784225"/>
            <a:ext cx="8442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Earth is different to the other planets in our solar system because it has an </a:t>
            </a:r>
            <a:r>
              <a:rPr lang="en-GB" altLang="en-US" b="1" dirty="0">
                <a:solidFill>
                  <a:srgbClr val="286DA6"/>
                </a:solidFill>
              </a:rPr>
              <a:t>atmosphere</a:t>
            </a:r>
            <a:r>
              <a:rPr lang="en-GB" altLang="en-US" dirty="0"/>
              <a:t> that can support life.</a:t>
            </a:r>
          </a:p>
        </p:txBody>
      </p:sp>
      <p:sp>
        <p:nvSpPr>
          <p:cNvPr id="512005" name="Rectangle 5">
            <a:extLst>
              <a:ext uri="{FF2B5EF4-FFF2-40B4-BE49-F238E27FC236}">
                <a16:creationId xmlns:a16="http://schemas.microsoft.com/office/drawing/2014/main" id="{D82CB007-26FF-42FA-B939-B86A7AF391B2}"/>
              </a:ext>
            </a:extLst>
          </p:cNvPr>
          <p:cNvSpPr>
            <a:spLocks noChangeArrowheads="1"/>
          </p:cNvSpPr>
          <p:nvPr/>
        </p:nvSpPr>
        <p:spPr bwMode="auto">
          <a:xfrm>
            <a:off x="354012" y="1749818"/>
            <a:ext cx="448892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atmosphere is an envelope of different gases surrounding the Earth. The </a:t>
            </a:r>
            <a:r>
              <a:rPr lang="en-GB" altLang="en-US" b="1" dirty="0">
                <a:solidFill>
                  <a:srgbClr val="286DA6"/>
                </a:solidFill>
              </a:rPr>
              <a:t>density</a:t>
            </a:r>
            <a:r>
              <a:rPr lang="en-GB" altLang="en-US" dirty="0"/>
              <a:t> of the atmosphere decreases as height above the Earth’s surface increases.</a:t>
            </a:r>
            <a:endParaRPr lang="en-GB" altLang="en-US" sz="1200" dirty="0"/>
          </a:p>
        </p:txBody>
      </p:sp>
      <p:sp>
        <p:nvSpPr>
          <p:cNvPr id="26631" name="Rectangle 8">
            <a:extLst>
              <a:ext uri="{FF2B5EF4-FFF2-40B4-BE49-F238E27FC236}">
                <a16:creationId xmlns:a16="http://schemas.microsoft.com/office/drawing/2014/main" id="{B4E4DEB2-C835-4C88-B8E2-046E356871A9}"/>
              </a:ext>
            </a:extLst>
          </p:cNvPr>
          <p:cNvSpPr>
            <a:spLocks noGrp="1" noChangeArrowheads="1"/>
          </p:cNvSpPr>
          <p:nvPr>
            <p:ph type="title"/>
          </p:nvPr>
        </p:nvSpPr>
        <p:spPr/>
        <p:txBody>
          <a:bodyPr/>
          <a:lstStyle/>
          <a:p>
            <a:pPr eaLnBrk="1" hangingPunct="1"/>
            <a:r>
              <a:rPr lang="en-GB" altLang="en-US"/>
              <a:t>What is the atmosphere?</a:t>
            </a:r>
          </a:p>
        </p:txBody>
      </p:sp>
      <p:pic>
        <p:nvPicPr>
          <p:cNvPr id="8" name="Picture 19">
            <a:hlinkClick r:id="" action="ppaction://hlinkshowjump?jump=nextslide"/>
            <a:extLst>
              <a:ext uri="{FF2B5EF4-FFF2-40B4-BE49-F238E27FC236}">
                <a16:creationId xmlns:a16="http://schemas.microsoft.com/office/drawing/2014/main" id="{0B2C9206-1A6A-49DB-A533-F942E1369D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 18.png">
            <a:extLst>
              <a:ext uri="{FF2B5EF4-FFF2-40B4-BE49-F238E27FC236}">
                <a16:creationId xmlns:a16="http://schemas.microsoft.com/office/drawing/2014/main" id="{3A258701-9C4A-4079-9592-2E63A86018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706688"/>
            <a:ext cx="3141663"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214DE01F-5C6A-4402-9BDD-0867879621D1}"/>
              </a:ext>
            </a:extLst>
          </p:cNvPr>
          <p:cNvSpPr>
            <a:spLocks noGrp="1"/>
          </p:cNvSpPr>
          <p:nvPr>
            <p:ph type="title"/>
          </p:nvPr>
        </p:nvSpPr>
        <p:spPr/>
        <p:txBody>
          <a:bodyPr/>
          <a:lstStyle/>
          <a:p>
            <a:pPr eaLnBrk="1" hangingPunct="1"/>
            <a:r>
              <a:rPr lang="en-GB" altLang="en-US"/>
              <a:t>Atmospheric pressure</a:t>
            </a:r>
          </a:p>
        </p:txBody>
      </p:sp>
      <p:sp>
        <p:nvSpPr>
          <p:cNvPr id="27652" name="TextBox 2">
            <a:extLst>
              <a:ext uri="{FF2B5EF4-FFF2-40B4-BE49-F238E27FC236}">
                <a16:creationId xmlns:a16="http://schemas.microsoft.com/office/drawing/2014/main" id="{EC187A99-416B-4BB6-8E14-51AE26BD50C1}"/>
              </a:ext>
            </a:extLst>
          </p:cNvPr>
          <p:cNvSpPr txBox="1">
            <a:spLocks noChangeArrowheads="1"/>
          </p:cNvSpPr>
          <p:nvPr/>
        </p:nvSpPr>
        <p:spPr bwMode="auto">
          <a:xfrm>
            <a:off x="354013" y="784225"/>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air around you exerts pressure on you. This is called </a:t>
            </a:r>
            <a:r>
              <a:rPr lang="en-GB" altLang="en-US" b="1" dirty="0">
                <a:solidFill>
                  <a:srgbClr val="286DA6"/>
                </a:solidFill>
              </a:rPr>
              <a:t>atmospheric pressure</a:t>
            </a:r>
            <a:r>
              <a:rPr lang="en-GB" altLang="en-US" dirty="0">
                <a:solidFill>
                  <a:srgbClr val="010066"/>
                </a:solidFill>
              </a:rPr>
              <a:t>.</a:t>
            </a:r>
          </a:p>
        </p:txBody>
      </p:sp>
      <p:sp>
        <p:nvSpPr>
          <p:cNvPr id="7" name="Rectangle 6">
            <a:extLst>
              <a:ext uri="{FF2B5EF4-FFF2-40B4-BE49-F238E27FC236}">
                <a16:creationId xmlns:a16="http://schemas.microsoft.com/office/drawing/2014/main" id="{9AB0D7F1-129A-4F9A-9850-F3FE953F44ED}"/>
              </a:ext>
            </a:extLst>
          </p:cNvPr>
          <p:cNvSpPr>
            <a:spLocks noChangeArrowheads="1"/>
          </p:cNvSpPr>
          <p:nvPr/>
        </p:nvSpPr>
        <p:spPr bwMode="auto">
          <a:xfrm>
            <a:off x="358775" y="1820863"/>
            <a:ext cx="8185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pt-BR" altLang="en-US" dirty="0">
                <a:solidFill>
                  <a:srgbClr val="010066"/>
                </a:solidFill>
              </a:rPr>
              <a:t>Atmospheric pressure is caused by </a:t>
            </a:r>
            <a:r>
              <a:rPr lang="pt-BR" altLang="en-US" b="1" dirty="0">
                <a:solidFill>
                  <a:srgbClr val="286DA6"/>
                </a:solidFill>
              </a:rPr>
              <a:t>air molecules </a:t>
            </a:r>
            <a:r>
              <a:rPr lang="pt-BR" altLang="en-US" dirty="0"/>
              <a:t>colliding </a:t>
            </a:r>
            <a:r>
              <a:rPr lang="pt-BR" altLang="en-US" dirty="0">
                <a:solidFill>
                  <a:srgbClr val="010066"/>
                </a:solidFill>
              </a:rPr>
              <a:t>with a surface.</a:t>
            </a:r>
            <a:endParaRPr lang="en-GB" altLang="en-US" dirty="0">
              <a:solidFill>
                <a:srgbClr val="010066"/>
              </a:solidFill>
            </a:endParaRPr>
          </a:p>
        </p:txBody>
      </p:sp>
      <p:sp>
        <p:nvSpPr>
          <p:cNvPr id="8" name="Rectangle 7">
            <a:extLst>
              <a:ext uri="{FF2B5EF4-FFF2-40B4-BE49-F238E27FC236}">
                <a16:creationId xmlns:a16="http://schemas.microsoft.com/office/drawing/2014/main" id="{A16E3C4F-27E9-46F3-8657-EE9349EF33F8}"/>
              </a:ext>
            </a:extLst>
          </p:cNvPr>
          <p:cNvSpPr>
            <a:spLocks noChangeArrowheads="1"/>
          </p:cNvSpPr>
          <p:nvPr/>
        </p:nvSpPr>
        <p:spPr bwMode="auto">
          <a:xfrm>
            <a:off x="4244975" y="3149600"/>
            <a:ext cx="43307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pt-BR" altLang="en-US" dirty="0">
                <a:solidFill>
                  <a:srgbClr val="010066"/>
                </a:solidFill>
              </a:rPr>
              <a:t>The pressure exerted by the air is greater when there are </a:t>
            </a:r>
            <a:r>
              <a:rPr lang="pt-BR" altLang="en-US" b="1" dirty="0">
                <a:solidFill>
                  <a:srgbClr val="286DA6"/>
                </a:solidFill>
              </a:rPr>
              <a:t>more collisions </a:t>
            </a:r>
            <a:r>
              <a:rPr lang="pt-BR" altLang="en-US" dirty="0">
                <a:solidFill>
                  <a:srgbClr val="010066"/>
                </a:solidFill>
              </a:rPr>
              <a:t>between the air molecules and the surface.</a:t>
            </a:r>
            <a:endParaRPr lang="en-GB" altLang="en-US" dirty="0">
              <a:solidFill>
                <a:srgbClr val="010066"/>
              </a:solidFill>
            </a:endParaRPr>
          </a:p>
        </p:txBody>
      </p:sp>
      <p:sp>
        <p:nvSpPr>
          <p:cNvPr id="11" name="Rectangle 10">
            <a:extLst>
              <a:ext uri="{FF2B5EF4-FFF2-40B4-BE49-F238E27FC236}">
                <a16:creationId xmlns:a16="http://schemas.microsoft.com/office/drawing/2014/main" id="{F6A7B993-FEC7-470D-B1FC-B84426AB6B94}"/>
              </a:ext>
            </a:extLst>
          </p:cNvPr>
          <p:cNvSpPr>
            <a:spLocks noChangeArrowheads="1"/>
          </p:cNvSpPr>
          <p:nvPr/>
        </p:nvSpPr>
        <p:spPr bwMode="auto">
          <a:xfrm>
            <a:off x="4244975" y="5075238"/>
            <a:ext cx="3792538" cy="8318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Why doesn’t the pressure from the air squash you?</a:t>
            </a:r>
            <a:endParaRPr lang="en-GB" altLang="en-US"/>
          </a:p>
        </p:txBody>
      </p:sp>
      <p:pic>
        <p:nvPicPr>
          <p:cNvPr id="12" name="Picture 19">
            <a:hlinkClick r:id="" action="ppaction://hlinkshowjump?jump=nextslide"/>
            <a:extLst>
              <a:ext uri="{FF2B5EF4-FFF2-40B4-BE49-F238E27FC236}">
                <a16:creationId xmlns:a16="http://schemas.microsoft.com/office/drawing/2014/main" id="{FE724CFA-4685-4AAA-827C-DA78867330C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45101549-2E51-489C-8075-9D347070B9AB}"/>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FB5398A5-0E2C-44F2-A92D-38166391D6D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1CB838F-5F96-4004-8D45-C3C676507A94}"/>
              </a:ext>
            </a:extLst>
          </p:cNvPr>
          <p:cNvSpPr>
            <a:spLocks noGrp="1"/>
          </p:cNvSpPr>
          <p:nvPr>
            <p:ph type="title"/>
          </p:nvPr>
        </p:nvSpPr>
        <p:spPr/>
        <p:txBody>
          <a:bodyPr/>
          <a:lstStyle/>
          <a:p>
            <a:r>
              <a:rPr lang="en-GB" altLang="en-US"/>
              <a:t>Altitude and atmospheric pressure</a:t>
            </a:r>
          </a:p>
        </p:txBody>
      </p:sp>
      <p:sp>
        <p:nvSpPr>
          <p:cNvPr id="28675" name="Rectangle 2">
            <a:extLst>
              <a:ext uri="{FF2B5EF4-FFF2-40B4-BE49-F238E27FC236}">
                <a16:creationId xmlns:a16="http://schemas.microsoft.com/office/drawing/2014/main" id="{BDDDF9CF-0DA2-48FE-B8A5-71F5B5C4878E}"/>
              </a:ext>
            </a:extLst>
          </p:cNvPr>
          <p:cNvSpPr>
            <a:spLocks noChangeArrowheads="1"/>
          </p:cNvSpPr>
          <p:nvPr/>
        </p:nvSpPr>
        <p:spPr bwMode="auto">
          <a:xfrm>
            <a:off x="354013" y="784225"/>
            <a:ext cx="8245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air pressure acting on you depends on your </a:t>
            </a:r>
            <a:r>
              <a:rPr lang="en-GB" altLang="en-US" b="1" dirty="0">
                <a:solidFill>
                  <a:srgbClr val="286DA6"/>
                </a:solidFill>
              </a:rPr>
              <a:t>altitude</a:t>
            </a:r>
            <a:r>
              <a:rPr lang="en-GB" altLang="en-US" dirty="0">
                <a:solidFill>
                  <a:srgbClr val="010066"/>
                </a:solidFill>
              </a:rPr>
              <a:t>, or how high up you are. </a:t>
            </a:r>
            <a:endParaRPr lang="en-GB" altLang="en-US" dirty="0"/>
          </a:p>
        </p:txBody>
      </p:sp>
      <p:sp>
        <p:nvSpPr>
          <p:cNvPr id="6" name="Rectangle 5">
            <a:extLst>
              <a:ext uri="{FF2B5EF4-FFF2-40B4-BE49-F238E27FC236}">
                <a16:creationId xmlns:a16="http://schemas.microsoft.com/office/drawing/2014/main" id="{50E7102B-5DD3-45A4-B836-4DC2BD3C3D77}"/>
              </a:ext>
            </a:extLst>
          </p:cNvPr>
          <p:cNvSpPr>
            <a:spLocks noChangeArrowheads="1"/>
          </p:cNvSpPr>
          <p:nvPr/>
        </p:nvSpPr>
        <p:spPr bwMode="auto">
          <a:xfrm>
            <a:off x="4559474" y="2890252"/>
            <a:ext cx="403859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When you climb a mountain, the </a:t>
            </a:r>
            <a:r>
              <a:rPr lang="en-GB" altLang="en-US" b="1" dirty="0">
                <a:solidFill>
                  <a:srgbClr val="286DA6"/>
                </a:solidFill>
              </a:rPr>
              <a:t>weight</a:t>
            </a:r>
            <a:r>
              <a:rPr lang="en-GB" altLang="en-US" dirty="0">
                <a:solidFill>
                  <a:srgbClr val="010066"/>
                </a:solidFill>
              </a:rPr>
              <a:t> of the air above you is less. </a:t>
            </a:r>
            <a:endParaRPr lang="en-GB" altLang="en-US" dirty="0"/>
          </a:p>
        </p:txBody>
      </p:sp>
      <p:sp>
        <p:nvSpPr>
          <p:cNvPr id="7" name="Rectangle 6">
            <a:extLst>
              <a:ext uri="{FF2B5EF4-FFF2-40B4-BE49-F238E27FC236}">
                <a16:creationId xmlns:a16="http://schemas.microsoft.com/office/drawing/2014/main" id="{43D5D7F3-83C4-4B11-8DC1-8DA435DECCBA}"/>
              </a:ext>
            </a:extLst>
          </p:cNvPr>
          <p:cNvSpPr>
            <a:spLocks noChangeArrowheads="1"/>
          </p:cNvSpPr>
          <p:nvPr/>
        </p:nvSpPr>
        <p:spPr bwMode="auto">
          <a:xfrm>
            <a:off x="347663" y="1836445"/>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pt-BR" altLang="en-US" dirty="0">
                <a:solidFill>
                  <a:srgbClr val="010066"/>
                </a:solidFill>
              </a:rPr>
              <a:t>At sea level the atmospheric pressure is about </a:t>
            </a:r>
            <a:r>
              <a:rPr lang="pt-BR" altLang="en-US" b="1" dirty="0">
                <a:solidFill>
                  <a:srgbClr val="010066"/>
                </a:solidFill>
              </a:rPr>
              <a:t>10.13</a:t>
            </a:r>
            <a:r>
              <a:rPr lang="pt-BR" altLang="en-US" sz="1000" b="1" dirty="0">
                <a:solidFill>
                  <a:srgbClr val="010066"/>
                </a:solidFill>
              </a:rPr>
              <a:t> </a:t>
            </a:r>
            <a:r>
              <a:rPr lang="pt-BR" altLang="en-US" b="1" dirty="0">
                <a:solidFill>
                  <a:srgbClr val="010066"/>
                </a:solidFill>
              </a:rPr>
              <a:t>N/cm</a:t>
            </a:r>
            <a:r>
              <a:rPr lang="pt-BR" altLang="en-US" b="1" baseline="30000" dirty="0">
                <a:solidFill>
                  <a:srgbClr val="010066"/>
                </a:solidFill>
              </a:rPr>
              <a:t>2</a:t>
            </a:r>
            <a:r>
              <a:rPr lang="pt-BR" altLang="en-US" dirty="0">
                <a:solidFill>
                  <a:srgbClr val="010066"/>
                </a:solidFill>
              </a:rPr>
              <a:t> or </a:t>
            </a:r>
            <a:r>
              <a:rPr lang="pt-BR" altLang="en-US" b="1" dirty="0">
                <a:solidFill>
                  <a:srgbClr val="010066"/>
                </a:solidFill>
              </a:rPr>
              <a:t>101,325</a:t>
            </a:r>
            <a:r>
              <a:rPr lang="pt-BR" altLang="en-US" sz="1000" b="1" dirty="0">
                <a:solidFill>
                  <a:srgbClr val="010066"/>
                </a:solidFill>
              </a:rPr>
              <a:t> </a:t>
            </a:r>
            <a:r>
              <a:rPr lang="pt-BR" altLang="en-US" b="1" dirty="0">
                <a:solidFill>
                  <a:srgbClr val="010066"/>
                </a:solidFill>
              </a:rPr>
              <a:t>Pa</a:t>
            </a:r>
            <a:r>
              <a:rPr lang="pt-BR" altLang="en-US" dirty="0">
                <a:solidFill>
                  <a:srgbClr val="010066"/>
                </a:solidFill>
              </a:rPr>
              <a:t>. </a:t>
            </a:r>
            <a:endParaRPr lang="en-GB" altLang="en-US" dirty="0">
              <a:solidFill>
                <a:srgbClr val="010066"/>
              </a:solidFill>
            </a:endParaRPr>
          </a:p>
        </p:txBody>
      </p:sp>
      <p:pic>
        <p:nvPicPr>
          <p:cNvPr id="8" name="Picture 7" descr="Pressure_mountain.png">
            <a:extLst>
              <a:ext uri="{FF2B5EF4-FFF2-40B4-BE49-F238E27FC236}">
                <a16:creationId xmlns:a16="http://schemas.microsoft.com/office/drawing/2014/main" id="{CEA592F7-6518-4F23-BDE6-02D150CA09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4" y="2803351"/>
            <a:ext cx="4033838" cy="321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8058334-3EAF-477C-88ED-F49EF2D9C01F}"/>
              </a:ext>
            </a:extLst>
          </p:cNvPr>
          <p:cNvSpPr>
            <a:spLocks noChangeArrowheads="1"/>
          </p:cNvSpPr>
          <p:nvPr/>
        </p:nvSpPr>
        <p:spPr bwMode="auto">
          <a:xfrm>
            <a:off x="4564237" y="4312359"/>
            <a:ext cx="42497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are fewer air molecules above you to collide with you, so the atmospheric pressure </a:t>
            </a:r>
            <a:br>
              <a:rPr lang="en-GB" altLang="en-US" dirty="0">
                <a:solidFill>
                  <a:srgbClr val="010066"/>
                </a:solidFill>
              </a:rPr>
            </a:br>
            <a:r>
              <a:rPr lang="en-GB" altLang="en-US" dirty="0">
                <a:solidFill>
                  <a:srgbClr val="010066"/>
                </a:solidFill>
              </a:rPr>
              <a:t>is less.</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22ED25B-F371-4583-850A-F6CDF6270375}"/>
              </a:ext>
            </a:extLst>
          </p:cNvPr>
          <p:cNvSpPr>
            <a:spLocks noGrp="1"/>
          </p:cNvSpPr>
          <p:nvPr>
            <p:ph type="title"/>
          </p:nvPr>
        </p:nvSpPr>
        <p:spPr/>
        <p:txBody>
          <a:bodyPr/>
          <a:lstStyle/>
          <a:p>
            <a:r>
              <a:rPr lang="en-GB" altLang="en-US"/>
              <a:t>What is a fluid?</a:t>
            </a:r>
          </a:p>
        </p:txBody>
      </p:sp>
      <p:sp>
        <p:nvSpPr>
          <p:cNvPr id="14340" name="Text Box 93">
            <a:extLst>
              <a:ext uri="{FF2B5EF4-FFF2-40B4-BE49-F238E27FC236}">
                <a16:creationId xmlns:a16="http://schemas.microsoft.com/office/drawing/2014/main" id="{E9760BD1-5C7A-4CDD-8303-7893B7837B81}"/>
              </a:ext>
            </a:extLst>
          </p:cNvPr>
          <p:cNvSpPr txBox="1">
            <a:spLocks noChangeArrowheads="1"/>
          </p:cNvSpPr>
          <p:nvPr/>
        </p:nvSpPr>
        <p:spPr bwMode="auto">
          <a:xfrm>
            <a:off x="358775" y="790575"/>
            <a:ext cx="819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b="1">
                <a:solidFill>
                  <a:srgbClr val="286DA6"/>
                </a:solidFill>
              </a:rPr>
              <a:t>fluid</a:t>
            </a:r>
            <a:r>
              <a:rPr lang="en-GB" altLang="en-US"/>
              <a:t> is a substance that can </a:t>
            </a:r>
            <a:r>
              <a:rPr lang="en-GB" altLang="en-US" b="1"/>
              <a:t>flow</a:t>
            </a:r>
            <a:r>
              <a:rPr lang="en-GB" altLang="en-US"/>
              <a:t>. </a:t>
            </a:r>
            <a:r>
              <a:rPr lang="en-GB" altLang="en-US" b="1">
                <a:solidFill>
                  <a:srgbClr val="286DA6"/>
                </a:solidFill>
              </a:rPr>
              <a:t>Liquids</a:t>
            </a:r>
            <a:r>
              <a:rPr lang="en-GB" altLang="en-US"/>
              <a:t> and </a:t>
            </a:r>
            <a:r>
              <a:rPr lang="en-GB" altLang="en-US" b="1">
                <a:solidFill>
                  <a:srgbClr val="286DA6"/>
                </a:solidFill>
              </a:rPr>
              <a:t>gases</a:t>
            </a:r>
            <a:r>
              <a:rPr lang="en-GB" altLang="en-US"/>
              <a:t> </a:t>
            </a:r>
            <a:br>
              <a:rPr lang="en-GB" altLang="en-US"/>
            </a:br>
            <a:r>
              <a:rPr lang="en-GB" altLang="en-US"/>
              <a:t>are fluids.</a:t>
            </a:r>
          </a:p>
        </p:txBody>
      </p:sp>
      <p:sp>
        <p:nvSpPr>
          <p:cNvPr id="5" name="Text Box 91">
            <a:extLst>
              <a:ext uri="{FF2B5EF4-FFF2-40B4-BE49-F238E27FC236}">
                <a16:creationId xmlns:a16="http://schemas.microsoft.com/office/drawing/2014/main" id="{B2A4FD61-6E5C-4C11-9281-628FDA71E88F}"/>
              </a:ext>
            </a:extLst>
          </p:cNvPr>
          <p:cNvSpPr txBox="1">
            <a:spLocks noChangeArrowheads="1"/>
          </p:cNvSpPr>
          <p:nvPr/>
        </p:nvSpPr>
        <p:spPr bwMode="auto">
          <a:xfrm>
            <a:off x="358775" y="1974850"/>
            <a:ext cx="42243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Liquids and gases can flow because the particles in a liquid or gas are not fixed </a:t>
            </a:r>
            <a:br>
              <a:rPr lang="en-GB" altLang="en-US"/>
            </a:br>
            <a:r>
              <a:rPr lang="en-GB" altLang="en-US"/>
              <a:t>in place, but constantly </a:t>
            </a:r>
            <a:br>
              <a:rPr lang="en-GB" altLang="en-US"/>
            </a:br>
            <a:r>
              <a:rPr lang="en-GB" altLang="en-US"/>
              <a:t>move about </a:t>
            </a:r>
            <a:r>
              <a:rPr lang="en-GB" altLang="en-US" b="1">
                <a:solidFill>
                  <a:srgbClr val="286DA6"/>
                </a:solidFill>
              </a:rPr>
              <a:t>randomly</a:t>
            </a:r>
            <a:r>
              <a:rPr lang="en-GB" altLang="en-US"/>
              <a:t>.</a:t>
            </a:r>
          </a:p>
        </p:txBody>
      </p:sp>
      <p:sp>
        <p:nvSpPr>
          <p:cNvPr id="6" name="Text Box 92">
            <a:extLst>
              <a:ext uri="{FF2B5EF4-FFF2-40B4-BE49-F238E27FC236}">
                <a16:creationId xmlns:a16="http://schemas.microsoft.com/office/drawing/2014/main" id="{64E4A0DB-BB05-40D6-B04D-6589EF545E9B}"/>
              </a:ext>
            </a:extLst>
          </p:cNvPr>
          <p:cNvSpPr txBox="1">
            <a:spLocks noChangeArrowheads="1"/>
          </p:cNvSpPr>
          <p:nvPr/>
        </p:nvSpPr>
        <p:spPr bwMode="auto">
          <a:xfrm>
            <a:off x="358775" y="4268788"/>
            <a:ext cx="42021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the particles in a fluid move around, they </a:t>
            </a:r>
            <a:r>
              <a:rPr lang="en-GB" altLang="en-US" b="1" dirty="0">
                <a:solidFill>
                  <a:srgbClr val="286DA6"/>
                </a:solidFill>
              </a:rPr>
              <a:t>collide</a:t>
            </a:r>
            <a:r>
              <a:rPr lang="en-GB" altLang="en-US" dirty="0"/>
              <a:t> with each other and with the walls of the fluid’s container.</a:t>
            </a:r>
          </a:p>
        </p:txBody>
      </p:sp>
      <p:pic>
        <p:nvPicPr>
          <p:cNvPr id="14343" name="Picture 7" descr="Jug_pouring_water.png">
            <a:extLst>
              <a:ext uri="{FF2B5EF4-FFF2-40B4-BE49-F238E27FC236}">
                <a16:creationId xmlns:a16="http://schemas.microsoft.com/office/drawing/2014/main" id="{20A99336-AA97-4298-A6B1-E4E64DB62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1363" y="1400175"/>
            <a:ext cx="39814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C6479BC1-D181-480E-B5B3-6E978CD7E4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DF06EC8-3BB2-477F-894C-EC6C6CF7B0E7}"/>
              </a:ext>
            </a:extLst>
          </p:cNvPr>
          <p:cNvSpPr>
            <a:spLocks noGrp="1"/>
          </p:cNvSpPr>
          <p:nvPr>
            <p:ph type="title"/>
          </p:nvPr>
        </p:nvSpPr>
        <p:spPr/>
        <p:txBody>
          <a:bodyPr/>
          <a:lstStyle/>
          <a:p>
            <a:r>
              <a:rPr lang="en-GB" altLang="en-US"/>
              <a:t>What causes pressure in a fluid?</a:t>
            </a:r>
          </a:p>
        </p:txBody>
      </p:sp>
      <p:sp>
        <p:nvSpPr>
          <p:cNvPr id="15364" name="Text Box 94">
            <a:extLst>
              <a:ext uri="{FF2B5EF4-FFF2-40B4-BE49-F238E27FC236}">
                <a16:creationId xmlns:a16="http://schemas.microsoft.com/office/drawing/2014/main" id="{839BA245-1B9E-4D4E-B3FC-3B84AC8C5661}"/>
              </a:ext>
            </a:extLst>
          </p:cNvPr>
          <p:cNvSpPr txBox="1">
            <a:spLocks noChangeArrowheads="1"/>
          </p:cNvSpPr>
          <p:nvPr/>
        </p:nvSpPr>
        <p:spPr bwMode="auto">
          <a:xfrm>
            <a:off x="347664" y="790575"/>
            <a:ext cx="839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286DA6"/>
                </a:solidFill>
              </a:rPr>
              <a:t>pressure</a:t>
            </a:r>
            <a:r>
              <a:rPr lang="en-GB" altLang="en-US" dirty="0"/>
              <a:t> in a fluid is caused by the particles in the fluid.</a:t>
            </a:r>
          </a:p>
        </p:txBody>
      </p:sp>
      <p:sp>
        <p:nvSpPr>
          <p:cNvPr id="5" name="Text Box 93">
            <a:extLst>
              <a:ext uri="{FF2B5EF4-FFF2-40B4-BE49-F238E27FC236}">
                <a16:creationId xmlns:a16="http://schemas.microsoft.com/office/drawing/2014/main" id="{FAC93487-9440-4EB6-9CFC-DC908DC191DA}"/>
              </a:ext>
            </a:extLst>
          </p:cNvPr>
          <p:cNvSpPr txBox="1">
            <a:spLocks noChangeArrowheads="1"/>
          </p:cNvSpPr>
          <p:nvPr/>
        </p:nvSpPr>
        <p:spPr bwMode="auto">
          <a:xfrm>
            <a:off x="347663" y="1509514"/>
            <a:ext cx="8393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the particles in a fluid move, they collide with any surface that is in contact with the fluid. Each particle exerts a small force on the surface it collides with.</a:t>
            </a:r>
          </a:p>
        </p:txBody>
      </p:sp>
      <p:sp>
        <p:nvSpPr>
          <p:cNvPr id="6" name="Text Box 92">
            <a:extLst>
              <a:ext uri="{FF2B5EF4-FFF2-40B4-BE49-F238E27FC236}">
                <a16:creationId xmlns:a16="http://schemas.microsoft.com/office/drawing/2014/main" id="{355C7294-0634-44E2-80B4-C5A892789417}"/>
              </a:ext>
            </a:extLst>
          </p:cNvPr>
          <p:cNvSpPr txBox="1">
            <a:spLocks noChangeArrowheads="1"/>
          </p:cNvSpPr>
          <p:nvPr/>
        </p:nvSpPr>
        <p:spPr bwMode="auto">
          <a:xfrm>
            <a:off x="339725" y="4792663"/>
            <a:ext cx="4908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Since the particles in a fluid move randomly, the pressure in a fluid acts </a:t>
            </a:r>
            <a:r>
              <a:rPr lang="en-GB" altLang="en-US" b="1" dirty="0">
                <a:solidFill>
                  <a:srgbClr val="286DA6"/>
                </a:solidFill>
              </a:rPr>
              <a:t>equally</a:t>
            </a:r>
            <a:r>
              <a:rPr lang="en-GB" altLang="en-US" dirty="0"/>
              <a:t> in all directions. </a:t>
            </a:r>
          </a:p>
        </p:txBody>
      </p:sp>
      <p:sp>
        <p:nvSpPr>
          <p:cNvPr id="7" name="Text Box 91">
            <a:extLst>
              <a:ext uri="{FF2B5EF4-FFF2-40B4-BE49-F238E27FC236}">
                <a16:creationId xmlns:a16="http://schemas.microsoft.com/office/drawing/2014/main" id="{0545108C-2EE7-44CA-9BFC-FE78D6DAAE72}"/>
              </a:ext>
            </a:extLst>
          </p:cNvPr>
          <p:cNvSpPr txBox="1">
            <a:spLocks noChangeArrowheads="1"/>
          </p:cNvSpPr>
          <p:nvPr/>
        </p:nvSpPr>
        <p:spPr bwMode="auto">
          <a:xfrm>
            <a:off x="347663" y="2966938"/>
            <a:ext cx="44501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pressure the fluid exerts on the surface is the total </a:t>
            </a:r>
            <a:r>
              <a:rPr lang="en-GB" altLang="en-US" b="1" dirty="0">
                <a:solidFill>
                  <a:srgbClr val="286DA6"/>
                </a:solidFill>
              </a:rPr>
              <a:t>force</a:t>
            </a:r>
            <a:r>
              <a:rPr lang="en-GB" altLang="en-US" dirty="0"/>
              <a:t> caused by all these collisions over the </a:t>
            </a:r>
            <a:r>
              <a:rPr lang="en-GB" altLang="en-US" b="1" dirty="0">
                <a:solidFill>
                  <a:srgbClr val="286DA6"/>
                </a:solidFill>
              </a:rPr>
              <a:t>area</a:t>
            </a:r>
            <a:r>
              <a:rPr lang="en-GB" altLang="en-US" dirty="0"/>
              <a:t> of the surface.</a:t>
            </a:r>
          </a:p>
        </p:txBody>
      </p:sp>
      <p:pic>
        <p:nvPicPr>
          <p:cNvPr id="9" name="Picture 8" descr="Pressure_fluid_balloon.png">
            <a:extLst>
              <a:ext uri="{FF2B5EF4-FFF2-40B4-BE49-F238E27FC236}">
                <a16:creationId xmlns:a16="http://schemas.microsoft.com/office/drawing/2014/main" id="{C92F9A31-4EBF-42D0-9E68-5ED6E7325B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2484" y="3024188"/>
            <a:ext cx="361315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D1D059CF-88CA-43DC-88FE-2115210A45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CA7CCC30-7176-4D94-BEAC-7CDBA38B376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4">
            <a:extLst>
              <a:ext uri="{FF2B5EF4-FFF2-40B4-BE49-F238E27FC236}">
                <a16:creationId xmlns:a16="http://schemas.microsoft.com/office/drawing/2014/main" id="{5B68F8F5-0996-4290-B461-D9122916F7C9}"/>
              </a:ext>
            </a:extLst>
          </p:cNvPr>
          <p:cNvSpPr>
            <a:spLocks noGrp="1" noChangeArrowheads="1"/>
          </p:cNvSpPr>
          <p:nvPr>
            <p:ph type="title"/>
          </p:nvPr>
        </p:nvSpPr>
        <p:spPr/>
        <p:txBody>
          <a:bodyPr/>
          <a:lstStyle/>
          <a:p>
            <a:r>
              <a:rPr lang="en-GB" altLang="en-US"/>
              <a:t>Pressure at the surface of a fluid</a:t>
            </a:r>
          </a:p>
        </p:txBody>
      </p:sp>
      <p:sp>
        <p:nvSpPr>
          <p:cNvPr id="291856" name="Text Box 16">
            <a:extLst>
              <a:ext uri="{FF2B5EF4-FFF2-40B4-BE49-F238E27FC236}">
                <a16:creationId xmlns:a16="http://schemas.microsoft.com/office/drawing/2014/main" id="{069FD553-DD5B-4DA9-BE8E-6652219F5294}"/>
              </a:ext>
            </a:extLst>
          </p:cNvPr>
          <p:cNvSpPr txBox="1">
            <a:spLocks noChangeArrowheads="1"/>
          </p:cNvSpPr>
          <p:nvPr/>
        </p:nvSpPr>
        <p:spPr bwMode="auto">
          <a:xfrm>
            <a:off x="354013" y="1912797"/>
            <a:ext cx="863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pressure at the surface of a fluid is given by the formula:</a:t>
            </a:r>
          </a:p>
        </p:txBody>
      </p:sp>
      <p:sp>
        <p:nvSpPr>
          <p:cNvPr id="291868" name="AutoShape 28">
            <a:extLst>
              <a:ext uri="{FF2B5EF4-FFF2-40B4-BE49-F238E27FC236}">
                <a16:creationId xmlns:a16="http://schemas.microsoft.com/office/drawing/2014/main" id="{B4B2C936-59C3-4078-AE8E-E50F240A60A1}"/>
              </a:ext>
            </a:extLst>
          </p:cNvPr>
          <p:cNvSpPr>
            <a:spLocks noChangeArrowheads="1"/>
          </p:cNvSpPr>
          <p:nvPr/>
        </p:nvSpPr>
        <p:spPr bwMode="auto">
          <a:xfrm>
            <a:off x="3697288" y="2607734"/>
            <a:ext cx="1914525" cy="1034415"/>
          </a:xfrm>
          <a:prstGeom prst="roundRect">
            <a:avLst>
              <a:gd name="adj" fmla="val 0"/>
            </a:avLst>
          </a:prstGeom>
          <a:solidFill>
            <a:srgbClr val="286DA6"/>
          </a:solidFill>
          <a:ln w="38100">
            <a:no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US" altLang="en-US">
              <a:solidFill>
                <a:srgbClr val="286DA6"/>
              </a:solidFill>
            </a:endParaRPr>
          </a:p>
        </p:txBody>
      </p:sp>
      <p:sp>
        <p:nvSpPr>
          <p:cNvPr id="291870" name="Text Box 30">
            <a:extLst>
              <a:ext uri="{FF2B5EF4-FFF2-40B4-BE49-F238E27FC236}">
                <a16:creationId xmlns:a16="http://schemas.microsoft.com/office/drawing/2014/main" id="{FDFC4693-3F8E-4647-B85F-7CA057708158}"/>
              </a:ext>
            </a:extLst>
          </p:cNvPr>
          <p:cNvSpPr txBox="1">
            <a:spLocks noChangeArrowheads="1"/>
          </p:cNvSpPr>
          <p:nvPr/>
        </p:nvSpPr>
        <p:spPr bwMode="auto">
          <a:xfrm>
            <a:off x="4029075" y="2905655"/>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P =</a:t>
            </a:r>
          </a:p>
        </p:txBody>
      </p:sp>
      <p:sp>
        <p:nvSpPr>
          <p:cNvPr id="291871" name="Text Box 31">
            <a:extLst>
              <a:ext uri="{FF2B5EF4-FFF2-40B4-BE49-F238E27FC236}">
                <a16:creationId xmlns:a16="http://schemas.microsoft.com/office/drawing/2014/main" id="{8A3DBB88-FB72-4FF5-9D6F-C06729E0DFD1}"/>
              </a:ext>
            </a:extLst>
          </p:cNvPr>
          <p:cNvSpPr txBox="1">
            <a:spLocks noChangeArrowheads="1"/>
          </p:cNvSpPr>
          <p:nvPr/>
        </p:nvSpPr>
        <p:spPr bwMode="auto">
          <a:xfrm>
            <a:off x="4727575" y="2656064"/>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F</a:t>
            </a:r>
          </a:p>
        </p:txBody>
      </p:sp>
      <p:sp>
        <p:nvSpPr>
          <p:cNvPr id="291872" name="Text Box 32">
            <a:extLst>
              <a:ext uri="{FF2B5EF4-FFF2-40B4-BE49-F238E27FC236}">
                <a16:creationId xmlns:a16="http://schemas.microsoft.com/office/drawing/2014/main" id="{89B3FBD7-62AC-4000-8E28-A06A5C9CA920}"/>
              </a:ext>
            </a:extLst>
          </p:cNvPr>
          <p:cNvSpPr txBox="1">
            <a:spLocks noChangeArrowheads="1"/>
          </p:cNvSpPr>
          <p:nvPr/>
        </p:nvSpPr>
        <p:spPr bwMode="auto">
          <a:xfrm>
            <a:off x="4714875" y="3143427"/>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a:t>
            </a:r>
          </a:p>
        </p:txBody>
      </p:sp>
      <p:sp>
        <p:nvSpPr>
          <p:cNvPr id="291873" name="Line 33">
            <a:extLst>
              <a:ext uri="{FF2B5EF4-FFF2-40B4-BE49-F238E27FC236}">
                <a16:creationId xmlns:a16="http://schemas.microsoft.com/office/drawing/2014/main" id="{88F34A61-4831-4B25-A7FD-0017BC4060C9}"/>
              </a:ext>
            </a:extLst>
          </p:cNvPr>
          <p:cNvSpPr>
            <a:spLocks noChangeShapeType="1"/>
          </p:cNvSpPr>
          <p:nvPr/>
        </p:nvSpPr>
        <p:spPr bwMode="auto">
          <a:xfrm>
            <a:off x="4732338" y="3127552"/>
            <a:ext cx="3381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1874" name="Text Box 34">
            <a:extLst>
              <a:ext uri="{FF2B5EF4-FFF2-40B4-BE49-F238E27FC236}">
                <a16:creationId xmlns:a16="http://schemas.microsoft.com/office/drawing/2014/main" id="{034CEDB8-8043-4A99-A698-36C62C0E2AF7}"/>
              </a:ext>
            </a:extLst>
          </p:cNvPr>
          <p:cNvSpPr txBox="1">
            <a:spLocks noChangeArrowheads="1"/>
          </p:cNvSpPr>
          <p:nvPr/>
        </p:nvSpPr>
        <p:spPr bwMode="auto">
          <a:xfrm>
            <a:off x="495300" y="3888952"/>
            <a:ext cx="609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P is </a:t>
            </a:r>
            <a:r>
              <a:rPr lang="en-GB" altLang="en-US" b="1" dirty="0">
                <a:solidFill>
                  <a:srgbClr val="286DA6"/>
                </a:solidFill>
              </a:rPr>
              <a:t>pressure</a:t>
            </a:r>
            <a:r>
              <a:rPr lang="en-GB" altLang="en-US" dirty="0">
                <a:solidFill>
                  <a:srgbClr val="010066"/>
                </a:solidFill>
              </a:rPr>
              <a:t>,</a:t>
            </a:r>
            <a:r>
              <a:rPr lang="en-GB" altLang="en-US" dirty="0"/>
              <a:t> in </a:t>
            </a:r>
            <a:r>
              <a:rPr lang="en-GB" altLang="en-US" b="1" dirty="0">
                <a:solidFill>
                  <a:srgbClr val="286DA6"/>
                </a:solidFill>
              </a:rPr>
              <a:t>pascals</a:t>
            </a:r>
            <a:r>
              <a:rPr lang="en-GB" altLang="en-US" dirty="0"/>
              <a:t> </a:t>
            </a:r>
            <a:r>
              <a:rPr lang="en-GB" altLang="en-US" b="1" dirty="0">
                <a:solidFill>
                  <a:srgbClr val="286DA6"/>
                </a:solidFill>
              </a:rPr>
              <a:t>(Pa)</a:t>
            </a:r>
            <a:r>
              <a:rPr lang="en-GB" altLang="en-US" dirty="0">
                <a:solidFill>
                  <a:srgbClr val="010066"/>
                </a:solidFill>
              </a:rPr>
              <a:t>.</a:t>
            </a:r>
          </a:p>
        </p:txBody>
      </p:sp>
      <p:sp>
        <p:nvSpPr>
          <p:cNvPr id="291875" name="Text Box 35">
            <a:extLst>
              <a:ext uri="{FF2B5EF4-FFF2-40B4-BE49-F238E27FC236}">
                <a16:creationId xmlns:a16="http://schemas.microsoft.com/office/drawing/2014/main" id="{CC2D47C8-51F5-457A-B58C-34F80269176C}"/>
              </a:ext>
            </a:extLst>
          </p:cNvPr>
          <p:cNvSpPr txBox="1">
            <a:spLocks noChangeArrowheads="1"/>
          </p:cNvSpPr>
          <p:nvPr/>
        </p:nvSpPr>
        <p:spPr bwMode="auto">
          <a:xfrm>
            <a:off x="495300" y="4638111"/>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F is </a:t>
            </a:r>
            <a:r>
              <a:rPr lang="en-GB" altLang="en-US" b="1" dirty="0">
                <a:solidFill>
                  <a:srgbClr val="286DA6"/>
                </a:solidFill>
              </a:rPr>
              <a:t>force</a:t>
            </a:r>
            <a:r>
              <a:rPr lang="en-GB" altLang="en-US" dirty="0">
                <a:solidFill>
                  <a:srgbClr val="010066"/>
                </a:solidFill>
              </a:rPr>
              <a:t>,</a:t>
            </a:r>
            <a:r>
              <a:rPr lang="en-GB" altLang="en-US" dirty="0"/>
              <a:t> in </a:t>
            </a:r>
            <a:r>
              <a:rPr lang="en-GB" altLang="en-US" b="1" dirty="0">
                <a:solidFill>
                  <a:srgbClr val="286DA6"/>
                </a:solidFill>
              </a:rPr>
              <a:t>newtons (N)</a:t>
            </a:r>
            <a:r>
              <a:rPr lang="en-GB" altLang="en-US" dirty="0"/>
              <a:t>.</a:t>
            </a:r>
          </a:p>
        </p:txBody>
      </p:sp>
      <p:sp>
        <p:nvSpPr>
          <p:cNvPr id="291876" name="Text Box 36">
            <a:extLst>
              <a:ext uri="{FF2B5EF4-FFF2-40B4-BE49-F238E27FC236}">
                <a16:creationId xmlns:a16="http://schemas.microsoft.com/office/drawing/2014/main" id="{E6855250-E505-4BC1-8B64-DB3B98EC3F61}"/>
              </a:ext>
            </a:extLst>
          </p:cNvPr>
          <p:cNvSpPr txBox="1">
            <a:spLocks noChangeArrowheads="1"/>
          </p:cNvSpPr>
          <p:nvPr/>
        </p:nvSpPr>
        <p:spPr bwMode="auto">
          <a:xfrm>
            <a:off x="495300" y="5387272"/>
            <a:ext cx="864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A is </a:t>
            </a:r>
            <a:r>
              <a:rPr lang="en-GB" altLang="en-US" b="1" dirty="0">
                <a:solidFill>
                  <a:srgbClr val="286DA6"/>
                </a:solidFill>
              </a:rPr>
              <a:t>cross-sectional area</a:t>
            </a:r>
            <a:r>
              <a:rPr lang="en-GB" altLang="en-US" dirty="0"/>
              <a:t>, in </a:t>
            </a:r>
            <a:r>
              <a:rPr lang="en-GB" altLang="en-US" b="1" dirty="0">
                <a:solidFill>
                  <a:srgbClr val="286DA6"/>
                </a:solidFill>
              </a:rPr>
              <a:t>meters squared</a:t>
            </a:r>
            <a:r>
              <a:rPr lang="en-GB" altLang="en-US" dirty="0"/>
              <a:t> </a:t>
            </a:r>
            <a:r>
              <a:rPr lang="en-GB" altLang="en-US" b="1" dirty="0">
                <a:solidFill>
                  <a:srgbClr val="286DA6"/>
                </a:solidFill>
              </a:rPr>
              <a:t>(m</a:t>
            </a:r>
            <a:r>
              <a:rPr lang="en-GB" altLang="en-US" b="1" baseline="30000" dirty="0">
                <a:solidFill>
                  <a:srgbClr val="286DA6"/>
                </a:solidFill>
              </a:rPr>
              <a:t>2</a:t>
            </a:r>
            <a:r>
              <a:rPr lang="en-GB" altLang="en-US" b="1" dirty="0">
                <a:solidFill>
                  <a:srgbClr val="286DA6"/>
                </a:solidFill>
              </a:rPr>
              <a:t>)</a:t>
            </a:r>
            <a:r>
              <a:rPr lang="en-GB" altLang="en-US" dirty="0"/>
              <a:t>.</a:t>
            </a:r>
          </a:p>
        </p:txBody>
      </p:sp>
      <p:sp>
        <p:nvSpPr>
          <p:cNvPr id="16397" name="Text Box 16">
            <a:extLst>
              <a:ext uri="{FF2B5EF4-FFF2-40B4-BE49-F238E27FC236}">
                <a16:creationId xmlns:a16="http://schemas.microsoft.com/office/drawing/2014/main" id="{F708B784-FB78-427B-A39B-9CF727F2D604}"/>
              </a:ext>
            </a:extLst>
          </p:cNvPr>
          <p:cNvSpPr txBox="1">
            <a:spLocks noChangeArrowheads="1"/>
          </p:cNvSpPr>
          <p:nvPr/>
        </p:nvSpPr>
        <p:spPr bwMode="auto">
          <a:xfrm>
            <a:off x="347663" y="790575"/>
            <a:ext cx="863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pressure in a fluid causes a force </a:t>
            </a:r>
            <a:r>
              <a:rPr lang="en-GB" altLang="en-US" b="1" dirty="0">
                <a:solidFill>
                  <a:srgbClr val="286DA6"/>
                </a:solidFill>
              </a:rPr>
              <a:t>normal</a:t>
            </a:r>
            <a:r>
              <a:rPr lang="en-GB" altLang="en-US" dirty="0"/>
              <a:t> (at right angles) to any surface.</a:t>
            </a:r>
          </a:p>
        </p:txBody>
      </p:sp>
      <p:pic>
        <p:nvPicPr>
          <p:cNvPr id="14" name="Picture 19">
            <a:hlinkClick r:id="" action="ppaction://hlinkshowjump?jump=nextslide"/>
            <a:extLst>
              <a:ext uri="{FF2B5EF4-FFF2-40B4-BE49-F238E27FC236}">
                <a16:creationId xmlns:a16="http://schemas.microsoft.com/office/drawing/2014/main" id="{978EE866-B650-482C-B64B-A8B7C57B83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6F67B6A1-2E75-46BC-9745-3BC9092D6E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5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186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9187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9187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187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9187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187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187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187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56" grpId="0"/>
      <p:bldP spid="291868" grpId="0" animBg="1"/>
      <p:bldP spid="291870" grpId="0"/>
      <p:bldP spid="291871" grpId="0"/>
      <p:bldP spid="291872" grpId="0"/>
      <p:bldP spid="291874" grpId="0"/>
      <p:bldP spid="291875" grpId="0"/>
      <p:bldP spid="2918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liquid">
            <a:extLst>
              <a:ext uri="{FF2B5EF4-FFF2-40B4-BE49-F238E27FC236}">
                <a16:creationId xmlns:a16="http://schemas.microsoft.com/office/drawing/2014/main" id="{68E3D99B-F7FC-4D35-9258-C2C5DBEB2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955675"/>
            <a:ext cx="476885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3A3B7EFB-0626-4717-A269-B1189BF69EA5}"/>
              </a:ext>
            </a:extLst>
          </p:cNvPr>
          <p:cNvSpPr>
            <a:spLocks noGrp="1" noChangeArrowheads="1"/>
          </p:cNvSpPr>
          <p:nvPr>
            <p:ph type="title"/>
          </p:nvPr>
        </p:nvSpPr>
        <p:spPr/>
        <p:txBody>
          <a:bodyPr/>
          <a:lstStyle/>
          <a:p>
            <a:r>
              <a:rPr lang="en-GB" altLang="en-US"/>
              <a:t>Compressing a liquid</a:t>
            </a:r>
          </a:p>
        </p:txBody>
      </p:sp>
      <p:sp>
        <p:nvSpPr>
          <p:cNvPr id="17413" name="Text Box 9">
            <a:extLst>
              <a:ext uri="{FF2B5EF4-FFF2-40B4-BE49-F238E27FC236}">
                <a16:creationId xmlns:a16="http://schemas.microsoft.com/office/drawing/2014/main" id="{9F0C76B4-1B13-4F24-8CE3-1745737D083A}"/>
              </a:ext>
            </a:extLst>
          </p:cNvPr>
          <p:cNvSpPr txBox="1">
            <a:spLocks noChangeArrowheads="1"/>
          </p:cNvSpPr>
          <p:nvPr/>
        </p:nvSpPr>
        <p:spPr bwMode="auto">
          <a:xfrm>
            <a:off x="350838" y="793750"/>
            <a:ext cx="6121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particles in a liquid are not in a regular arrangement, but they are tightly packed with no gaps.</a:t>
            </a:r>
          </a:p>
        </p:txBody>
      </p:sp>
      <p:sp>
        <p:nvSpPr>
          <p:cNvPr id="211979" name="Text Box 11">
            <a:extLst>
              <a:ext uri="{FF2B5EF4-FFF2-40B4-BE49-F238E27FC236}">
                <a16:creationId xmlns:a16="http://schemas.microsoft.com/office/drawing/2014/main" id="{A6CD4C61-992E-4711-B803-A4ACB575AEC9}"/>
              </a:ext>
            </a:extLst>
          </p:cNvPr>
          <p:cNvSpPr txBox="1">
            <a:spLocks noChangeArrowheads="1"/>
          </p:cNvSpPr>
          <p:nvPr/>
        </p:nvSpPr>
        <p:spPr bwMode="auto">
          <a:xfrm>
            <a:off x="352425" y="2082800"/>
            <a:ext cx="49323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Because they are tightly packed, the volume of a liquid cannot decrease under pressure </a:t>
            </a:r>
          </a:p>
          <a:p>
            <a:r>
              <a:rPr lang="en-GB" altLang="en-US" dirty="0"/>
              <a:t>– it is </a:t>
            </a:r>
            <a:r>
              <a:rPr lang="en-GB" altLang="en-US" b="1" dirty="0">
                <a:solidFill>
                  <a:srgbClr val="286DA6"/>
                </a:solidFill>
              </a:rPr>
              <a:t>incompressible</a:t>
            </a:r>
            <a:r>
              <a:rPr lang="en-GB" altLang="en-US" dirty="0"/>
              <a:t>.</a:t>
            </a:r>
          </a:p>
        </p:txBody>
      </p:sp>
      <p:sp>
        <p:nvSpPr>
          <p:cNvPr id="10" name="Text Box 17">
            <a:extLst>
              <a:ext uri="{FF2B5EF4-FFF2-40B4-BE49-F238E27FC236}">
                <a16:creationId xmlns:a16="http://schemas.microsoft.com/office/drawing/2014/main" id="{E842C983-4ED4-4FEA-924D-0A8C19A7F056}"/>
              </a:ext>
            </a:extLst>
          </p:cNvPr>
          <p:cNvSpPr txBox="1">
            <a:spLocks noChangeArrowheads="1"/>
          </p:cNvSpPr>
          <p:nvPr/>
        </p:nvSpPr>
        <p:spPr bwMode="auto">
          <a:xfrm>
            <a:off x="347663" y="3713163"/>
            <a:ext cx="8566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Since a liquid cannot be </a:t>
            </a:r>
            <a:br>
              <a:rPr lang="en-GB" altLang="en-US" dirty="0"/>
            </a:br>
            <a:r>
              <a:rPr lang="en-GB" altLang="en-US" dirty="0"/>
              <a:t>compressed, pressure on </a:t>
            </a:r>
            <a:br>
              <a:rPr lang="en-GB" altLang="en-US" dirty="0"/>
            </a:br>
            <a:r>
              <a:rPr lang="en-GB" altLang="en-US" dirty="0"/>
              <a:t>a liquid in one place will be</a:t>
            </a:r>
            <a:br>
              <a:rPr lang="en-GB" altLang="en-US" dirty="0"/>
            </a:br>
            <a:r>
              <a:rPr lang="en-GB" altLang="en-US" dirty="0"/>
              <a:t>transmitted to other points in the liquid.</a:t>
            </a:r>
          </a:p>
        </p:txBody>
      </p:sp>
      <p:sp>
        <p:nvSpPr>
          <p:cNvPr id="11" name="Text Box 19">
            <a:extLst>
              <a:ext uri="{FF2B5EF4-FFF2-40B4-BE49-F238E27FC236}">
                <a16:creationId xmlns:a16="http://schemas.microsoft.com/office/drawing/2014/main" id="{66AF6F6A-697E-4789-AB90-0B94B78FCA1D}"/>
              </a:ext>
            </a:extLst>
          </p:cNvPr>
          <p:cNvSpPr txBox="1">
            <a:spLocks noChangeArrowheads="1"/>
          </p:cNvSpPr>
          <p:nvPr/>
        </p:nvSpPr>
        <p:spPr bwMode="auto">
          <a:xfrm>
            <a:off x="347663" y="5330825"/>
            <a:ext cx="8566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Hydraulic systems</a:t>
            </a:r>
            <a:r>
              <a:rPr lang="en-GB" altLang="en-US"/>
              <a:t> use this </a:t>
            </a:r>
            <a:r>
              <a:rPr lang="en-GB" altLang="en-US">
                <a:solidFill>
                  <a:srgbClr val="010066"/>
                </a:solidFill>
              </a:rPr>
              <a:t>property</a:t>
            </a:r>
            <a:r>
              <a:rPr lang="en-GB" altLang="en-US"/>
              <a:t> of liquids </a:t>
            </a:r>
            <a:r>
              <a:rPr lang="en-US" altLang="en-US">
                <a:solidFill>
                  <a:srgbClr val="010066"/>
                </a:solidFill>
              </a:rPr>
              <a:t>to transfer movement from one part of a machine to another.</a:t>
            </a:r>
            <a:endParaRPr lang="en-GB" altLang="en-US"/>
          </a:p>
        </p:txBody>
      </p:sp>
      <p:pic>
        <p:nvPicPr>
          <p:cNvPr id="12" name="Picture 19">
            <a:hlinkClick r:id="" action="ppaction://hlinkshowjump?jump=nextslide"/>
            <a:extLst>
              <a:ext uri="{FF2B5EF4-FFF2-40B4-BE49-F238E27FC236}">
                <a16:creationId xmlns:a16="http://schemas.microsoft.com/office/drawing/2014/main" id="{D30C3A2D-8665-4EA7-AC75-09A10C59AFC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62DF28BC-5C3E-4B8E-A316-9F58C31FB6F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DD7E0DBE-CB64-4D9C-87F3-97F922A75D5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FA7FFDDF-DE9C-4AE7-9AD4-7E87D6818B85}"/>
              </a:ext>
            </a:extLst>
          </p:cNvPr>
          <p:cNvSpPr>
            <a:spLocks noGrp="1"/>
          </p:cNvSpPr>
          <p:nvPr>
            <p:ph type="title"/>
          </p:nvPr>
        </p:nvSpPr>
        <p:spPr/>
        <p:txBody>
          <a:bodyPr/>
          <a:lstStyle/>
          <a:p>
            <a:r>
              <a:rPr lang="en-GB" altLang="en-US" dirty="0"/>
              <a:t>Hydraulic systems</a:t>
            </a:r>
          </a:p>
        </p:txBody>
      </p:sp>
      <p:pic>
        <p:nvPicPr>
          <p:cNvPr id="6" name="Picture 19">
            <a:hlinkClick r:id="" action="ppaction://hlinkshowjump?jump=nextslide"/>
            <a:extLst>
              <a:ext uri="{FF2B5EF4-FFF2-40B4-BE49-F238E27FC236}">
                <a16:creationId xmlns:a16="http://schemas.microsoft.com/office/drawing/2014/main" id="{5B0B40BF-E4C5-4971-AAB4-F6268B84433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225D26C8-2684-4A79-95B6-62020AA2776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07F09883-405F-4910-AC9C-366E9F3456B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C0B5285-6606-4D57-875F-5FBB1F6E60F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VPT_hydraulicjack">
            <a:extLst>
              <a:ext uri="{FF2B5EF4-FFF2-40B4-BE49-F238E27FC236}">
                <a16:creationId xmlns:a16="http://schemas.microsoft.com/office/drawing/2014/main" id="{D0C02ACB-B444-4E1F-B1AE-4BE5C74B3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663" y="2595563"/>
            <a:ext cx="3629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8B52BC43-FF36-4927-A957-9107DF2ED34E}"/>
              </a:ext>
            </a:extLst>
          </p:cNvPr>
          <p:cNvSpPr>
            <a:spLocks noGrp="1"/>
          </p:cNvSpPr>
          <p:nvPr>
            <p:ph type="title"/>
          </p:nvPr>
        </p:nvSpPr>
        <p:spPr/>
        <p:txBody>
          <a:bodyPr/>
          <a:lstStyle/>
          <a:p>
            <a:r>
              <a:rPr lang="en-GB" altLang="en-US"/>
              <a:t>Calculating the pressure on a surface</a:t>
            </a:r>
          </a:p>
        </p:txBody>
      </p:sp>
      <p:sp>
        <p:nvSpPr>
          <p:cNvPr id="218117" name="TextBox 3">
            <a:extLst>
              <a:ext uri="{FF2B5EF4-FFF2-40B4-BE49-F238E27FC236}">
                <a16:creationId xmlns:a16="http://schemas.microsoft.com/office/drawing/2014/main" id="{0440137B-1099-4F0B-BAFD-A6F655F5CA9A}"/>
              </a:ext>
            </a:extLst>
          </p:cNvPr>
          <p:cNvSpPr txBox="1">
            <a:spLocks noChangeArrowheads="1"/>
          </p:cNvSpPr>
          <p:nvPr/>
        </p:nvSpPr>
        <p:spPr bwMode="auto">
          <a:xfrm>
            <a:off x="350838" y="2674938"/>
            <a:ext cx="543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Find the pressure on the small piston. </a:t>
            </a:r>
          </a:p>
        </p:txBody>
      </p:sp>
      <p:sp>
        <p:nvSpPr>
          <p:cNvPr id="218118" name="TextBox 4">
            <a:extLst>
              <a:ext uri="{FF2B5EF4-FFF2-40B4-BE49-F238E27FC236}">
                <a16:creationId xmlns:a16="http://schemas.microsoft.com/office/drawing/2014/main" id="{F6B4C434-1732-4756-A837-DA25A180BFF3}"/>
              </a:ext>
            </a:extLst>
          </p:cNvPr>
          <p:cNvSpPr txBox="1">
            <a:spLocks noChangeArrowheads="1"/>
          </p:cNvSpPr>
          <p:nvPr/>
        </p:nvSpPr>
        <p:spPr bwMode="auto">
          <a:xfrm>
            <a:off x="350838" y="3471863"/>
            <a:ext cx="733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  =</a:t>
            </a:r>
            <a:endParaRPr lang="en-GB" altLang="en-US" u="sng" dirty="0"/>
          </a:p>
        </p:txBody>
      </p:sp>
      <p:sp>
        <p:nvSpPr>
          <p:cNvPr id="218120" name="TextBox 9">
            <a:extLst>
              <a:ext uri="{FF2B5EF4-FFF2-40B4-BE49-F238E27FC236}">
                <a16:creationId xmlns:a16="http://schemas.microsoft.com/office/drawing/2014/main" id="{5928E1E3-C644-4E29-8D3C-3E1010AC3B27}"/>
              </a:ext>
            </a:extLst>
          </p:cNvPr>
          <p:cNvSpPr txBox="1">
            <a:spLocks noChangeArrowheads="1"/>
          </p:cNvSpPr>
          <p:nvPr/>
        </p:nvSpPr>
        <p:spPr bwMode="auto">
          <a:xfrm>
            <a:off x="3436587" y="3471863"/>
            <a:ext cx="1717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1,200</a:t>
            </a:r>
            <a:r>
              <a:rPr lang="en-GB" altLang="en-US" sz="1000" dirty="0"/>
              <a:t> </a:t>
            </a:r>
            <a:r>
              <a:rPr lang="en-GB" altLang="en-US" dirty="0"/>
              <a:t>Pa</a:t>
            </a:r>
          </a:p>
        </p:txBody>
      </p:sp>
      <p:sp>
        <p:nvSpPr>
          <p:cNvPr id="218121" name="TextBox 11">
            <a:extLst>
              <a:ext uri="{FF2B5EF4-FFF2-40B4-BE49-F238E27FC236}">
                <a16:creationId xmlns:a16="http://schemas.microsoft.com/office/drawing/2014/main" id="{414FCEDC-C665-40BC-8871-747835D1FC7E}"/>
              </a:ext>
            </a:extLst>
          </p:cNvPr>
          <p:cNvSpPr txBox="1">
            <a:spLocks noChangeArrowheads="1"/>
          </p:cNvSpPr>
          <p:nvPr/>
        </p:nvSpPr>
        <p:spPr bwMode="auto">
          <a:xfrm>
            <a:off x="350838" y="4325938"/>
            <a:ext cx="535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pressure on the large piston is the same, so use this to find the force.</a:t>
            </a:r>
          </a:p>
        </p:txBody>
      </p:sp>
      <p:sp>
        <p:nvSpPr>
          <p:cNvPr id="218122" name="TextBox 7">
            <a:extLst>
              <a:ext uri="{FF2B5EF4-FFF2-40B4-BE49-F238E27FC236}">
                <a16:creationId xmlns:a16="http://schemas.microsoft.com/office/drawing/2014/main" id="{437828BC-747A-4E21-9A81-CA730AFC2782}"/>
              </a:ext>
            </a:extLst>
          </p:cNvPr>
          <p:cNvSpPr txBox="1">
            <a:spLocks noChangeArrowheads="1"/>
          </p:cNvSpPr>
          <p:nvPr/>
        </p:nvSpPr>
        <p:spPr bwMode="auto">
          <a:xfrm>
            <a:off x="352425" y="5280025"/>
            <a:ext cx="399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P on large piston = 1,200</a:t>
            </a:r>
            <a:r>
              <a:rPr lang="en-GB" altLang="en-US" sz="1000"/>
              <a:t> </a:t>
            </a:r>
            <a:r>
              <a:rPr lang="en-GB" altLang="en-US"/>
              <a:t>Pa</a:t>
            </a:r>
          </a:p>
        </p:txBody>
      </p:sp>
      <p:sp>
        <p:nvSpPr>
          <p:cNvPr id="218123" name="TextBox 8">
            <a:extLst>
              <a:ext uri="{FF2B5EF4-FFF2-40B4-BE49-F238E27FC236}">
                <a16:creationId xmlns:a16="http://schemas.microsoft.com/office/drawing/2014/main" id="{15F075F5-2971-41F5-B56F-67303F374436}"/>
              </a:ext>
            </a:extLst>
          </p:cNvPr>
          <p:cNvSpPr txBox="1">
            <a:spLocks noChangeArrowheads="1"/>
          </p:cNvSpPr>
          <p:nvPr/>
        </p:nvSpPr>
        <p:spPr bwMode="auto">
          <a:xfrm>
            <a:off x="5207000" y="5280025"/>
            <a:ext cx="146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 = P × A</a:t>
            </a:r>
          </a:p>
        </p:txBody>
      </p:sp>
      <p:sp>
        <p:nvSpPr>
          <p:cNvPr id="218124" name="TextBox 14">
            <a:extLst>
              <a:ext uri="{FF2B5EF4-FFF2-40B4-BE49-F238E27FC236}">
                <a16:creationId xmlns:a16="http://schemas.microsoft.com/office/drawing/2014/main" id="{4BB8E13A-43DF-4077-B9F9-CD9C5D98EA1E}"/>
              </a:ext>
            </a:extLst>
          </p:cNvPr>
          <p:cNvSpPr txBox="1">
            <a:spLocks noChangeArrowheads="1"/>
          </p:cNvSpPr>
          <p:nvPr/>
        </p:nvSpPr>
        <p:spPr bwMode="auto">
          <a:xfrm>
            <a:off x="5468938" y="5737225"/>
            <a:ext cx="270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1,200</a:t>
            </a:r>
            <a:r>
              <a:rPr lang="en-GB" altLang="en-US" sz="1000"/>
              <a:t> </a:t>
            </a:r>
            <a:r>
              <a:rPr lang="en-GB" altLang="en-US"/>
              <a:t>Pa × 10</a:t>
            </a:r>
            <a:r>
              <a:rPr lang="en-GB" altLang="en-US" sz="1000"/>
              <a:t> </a:t>
            </a:r>
            <a:r>
              <a:rPr lang="en-GB" altLang="en-US"/>
              <a:t>m</a:t>
            </a:r>
            <a:r>
              <a:rPr lang="en-GB" altLang="en-US" baseline="30000"/>
              <a:t>2</a:t>
            </a:r>
          </a:p>
        </p:txBody>
      </p:sp>
      <p:sp>
        <p:nvSpPr>
          <p:cNvPr id="218125" name="TextBox 15">
            <a:extLst>
              <a:ext uri="{FF2B5EF4-FFF2-40B4-BE49-F238E27FC236}">
                <a16:creationId xmlns:a16="http://schemas.microsoft.com/office/drawing/2014/main" id="{D4CB30D3-2C91-486E-927E-9DCAF816B62A}"/>
              </a:ext>
            </a:extLst>
          </p:cNvPr>
          <p:cNvSpPr txBox="1">
            <a:spLocks noChangeArrowheads="1"/>
          </p:cNvSpPr>
          <p:nvPr/>
        </p:nvSpPr>
        <p:spPr bwMode="auto">
          <a:xfrm>
            <a:off x="5468938" y="6194425"/>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a:t>
            </a:r>
            <a:r>
              <a:rPr lang="en-GB" altLang="en-US" b="1">
                <a:solidFill>
                  <a:srgbClr val="286DA6"/>
                </a:solidFill>
              </a:rPr>
              <a:t>12,000</a:t>
            </a:r>
            <a:r>
              <a:rPr lang="en-GB" altLang="en-US" sz="1000" b="1">
                <a:solidFill>
                  <a:srgbClr val="286DA6"/>
                </a:solidFill>
              </a:rPr>
              <a:t> </a:t>
            </a:r>
            <a:r>
              <a:rPr lang="en-GB" altLang="en-US" b="1">
                <a:solidFill>
                  <a:srgbClr val="286DA6"/>
                </a:solidFill>
              </a:rPr>
              <a:t>N</a:t>
            </a:r>
          </a:p>
        </p:txBody>
      </p:sp>
      <p:sp>
        <p:nvSpPr>
          <p:cNvPr id="18444" name="Text Box 15">
            <a:extLst>
              <a:ext uri="{FF2B5EF4-FFF2-40B4-BE49-F238E27FC236}">
                <a16:creationId xmlns:a16="http://schemas.microsoft.com/office/drawing/2014/main" id="{8A2FDF90-4FD8-461D-87DA-05146929A5A6}"/>
              </a:ext>
            </a:extLst>
          </p:cNvPr>
          <p:cNvSpPr txBox="1">
            <a:spLocks noChangeArrowheads="1"/>
          </p:cNvSpPr>
          <p:nvPr/>
        </p:nvSpPr>
        <p:spPr bwMode="auto">
          <a:xfrm>
            <a:off x="350838" y="793750"/>
            <a:ext cx="784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Very heavy objects can be lifted using a </a:t>
            </a:r>
            <a:r>
              <a:rPr lang="en-GB" altLang="en-US" b="1">
                <a:solidFill>
                  <a:srgbClr val="286DA6"/>
                </a:solidFill>
              </a:rPr>
              <a:t>hydraulic jack</a:t>
            </a:r>
            <a:r>
              <a:rPr lang="en-GB" altLang="en-US"/>
              <a:t>. </a:t>
            </a:r>
          </a:p>
        </p:txBody>
      </p:sp>
      <p:sp>
        <p:nvSpPr>
          <p:cNvPr id="218128" name="Text Box 16">
            <a:extLst>
              <a:ext uri="{FF2B5EF4-FFF2-40B4-BE49-F238E27FC236}">
                <a16:creationId xmlns:a16="http://schemas.microsoft.com/office/drawing/2014/main" id="{47F12804-3197-480B-84F2-297756708CC9}"/>
              </a:ext>
            </a:extLst>
          </p:cNvPr>
          <p:cNvSpPr txBox="1">
            <a:spLocks noChangeArrowheads="1"/>
          </p:cNvSpPr>
          <p:nvPr/>
        </p:nvSpPr>
        <p:spPr bwMode="auto">
          <a:xfrm>
            <a:off x="350838" y="1320800"/>
            <a:ext cx="8181975" cy="12001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mechanic pushes with a force of 12</a:t>
            </a:r>
            <a:r>
              <a:rPr lang="en-GB" altLang="en-US" sz="1000"/>
              <a:t> </a:t>
            </a:r>
            <a:r>
              <a:rPr lang="en-GB" altLang="en-US"/>
              <a:t>N on a piston with an area of 0.01</a:t>
            </a:r>
            <a:r>
              <a:rPr lang="en-GB" altLang="en-US" sz="1000"/>
              <a:t> </a:t>
            </a:r>
            <a:r>
              <a:rPr lang="en-GB" altLang="en-US"/>
              <a:t>m</a:t>
            </a:r>
            <a:r>
              <a:rPr lang="en-GB" altLang="en-US" baseline="30000"/>
              <a:t>2</a:t>
            </a:r>
            <a:r>
              <a:rPr lang="en-GB" altLang="en-US"/>
              <a:t>. The car-lifting piston has an area of 10</a:t>
            </a:r>
            <a:r>
              <a:rPr lang="en-GB" altLang="en-US" sz="1000"/>
              <a:t> </a:t>
            </a:r>
            <a:r>
              <a:rPr lang="en-GB" altLang="en-US"/>
              <a:t>m</a:t>
            </a:r>
            <a:r>
              <a:rPr lang="en-GB" altLang="en-US" baseline="30000"/>
              <a:t>2</a:t>
            </a:r>
            <a:r>
              <a:rPr lang="en-GB" altLang="en-US"/>
              <a:t>. </a:t>
            </a:r>
          </a:p>
          <a:p>
            <a:r>
              <a:rPr lang="en-GB" altLang="en-US"/>
              <a:t>What force lifts the car?</a:t>
            </a:r>
          </a:p>
        </p:txBody>
      </p:sp>
      <p:sp>
        <p:nvSpPr>
          <p:cNvPr id="18446" name="Text Box 17">
            <a:extLst>
              <a:ext uri="{FF2B5EF4-FFF2-40B4-BE49-F238E27FC236}">
                <a16:creationId xmlns:a16="http://schemas.microsoft.com/office/drawing/2014/main" id="{051CC21D-CECB-4D30-8758-33E2DC1A538C}"/>
              </a:ext>
            </a:extLst>
          </p:cNvPr>
          <p:cNvSpPr txBox="1">
            <a:spLocks noChangeArrowheads="1"/>
          </p:cNvSpPr>
          <p:nvPr/>
        </p:nvSpPr>
        <p:spPr bwMode="auto">
          <a:xfrm>
            <a:off x="5522913" y="2506663"/>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t>12 N</a:t>
            </a:r>
          </a:p>
        </p:txBody>
      </p:sp>
      <p:sp>
        <p:nvSpPr>
          <p:cNvPr id="18447" name="Text Box 18">
            <a:extLst>
              <a:ext uri="{FF2B5EF4-FFF2-40B4-BE49-F238E27FC236}">
                <a16:creationId xmlns:a16="http://schemas.microsoft.com/office/drawing/2014/main" id="{6727E293-1191-414C-BE42-C422C0F0DF80}"/>
              </a:ext>
            </a:extLst>
          </p:cNvPr>
          <p:cNvSpPr txBox="1">
            <a:spLocks noChangeArrowheads="1"/>
          </p:cNvSpPr>
          <p:nvPr/>
        </p:nvSpPr>
        <p:spPr bwMode="auto">
          <a:xfrm>
            <a:off x="6224588" y="4352925"/>
            <a:ext cx="854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t>10 m</a:t>
            </a:r>
            <a:r>
              <a:rPr lang="en-GB" altLang="en-US" sz="2000" b="1" baseline="30000"/>
              <a:t>2</a:t>
            </a:r>
          </a:p>
        </p:txBody>
      </p:sp>
      <p:sp>
        <p:nvSpPr>
          <p:cNvPr id="18448" name="Text Box 19">
            <a:extLst>
              <a:ext uri="{FF2B5EF4-FFF2-40B4-BE49-F238E27FC236}">
                <a16:creationId xmlns:a16="http://schemas.microsoft.com/office/drawing/2014/main" id="{6840D0EE-E651-41C4-9486-3046B5B55BBC}"/>
              </a:ext>
            </a:extLst>
          </p:cNvPr>
          <p:cNvSpPr txBox="1">
            <a:spLocks noChangeArrowheads="1"/>
          </p:cNvSpPr>
          <p:nvPr/>
        </p:nvSpPr>
        <p:spPr bwMode="auto">
          <a:xfrm>
            <a:off x="6024563" y="3803650"/>
            <a:ext cx="1065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t>0.01 m</a:t>
            </a:r>
            <a:r>
              <a:rPr lang="en-GB" altLang="en-US" sz="2000" b="1" baseline="30000"/>
              <a:t>2</a:t>
            </a:r>
          </a:p>
        </p:txBody>
      </p:sp>
      <p:sp>
        <p:nvSpPr>
          <p:cNvPr id="218135" name="Text Box 23">
            <a:extLst>
              <a:ext uri="{FF2B5EF4-FFF2-40B4-BE49-F238E27FC236}">
                <a16:creationId xmlns:a16="http://schemas.microsoft.com/office/drawing/2014/main" id="{4C5BF34E-044B-4F36-948A-9475CFD9EE5D}"/>
              </a:ext>
            </a:extLst>
          </p:cNvPr>
          <p:cNvSpPr txBox="1">
            <a:spLocks noChangeArrowheads="1"/>
          </p:cNvSpPr>
          <p:nvPr/>
        </p:nvSpPr>
        <p:spPr bwMode="auto">
          <a:xfrm>
            <a:off x="1746250" y="34718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218132" name="Text Box 20">
            <a:extLst>
              <a:ext uri="{FF2B5EF4-FFF2-40B4-BE49-F238E27FC236}">
                <a16:creationId xmlns:a16="http://schemas.microsoft.com/office/drawing/2014/main" id="{7F8873EB-9918-44B4-8D31-BFACB1EB279B}"/>
              </a:ext>
            </a:extLst>
          </p:cNvPr>
          <p:cNvSpPr txBox="1">
            <a:spLocks noChangeArrowheads="1"/>
          </p:cNvSpPr>
          <p:nvPr/>
        </p:nvSpPr>
        <p:spPr bwMode="auto">
          <a:xfrm>
            <a:off x="1173163" y="37099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a:t>
            </a:r>
          </a:p>
        </p:txBody>
      </p:sp>
      <p:sp>
        <p:nvSpPr>
          <p:cNvPr id="218134" name="Text Box 22">
            <a:extLst>
              <a:ext uri="{FF2B5EF4-FFF2-40B4-BE49-F238E27FC236}">
                <a16:creationId xmlns:a16="http://schemas.microsoft.com/office/drawing/2014/main" id="{55EC6CBB-9280-475C-AB64-EC61E1871F5D}"/>
              </a:ext>
            </a:extLst>
          </p:cNvPr>
          <p:cNvSpPr txBox="1">
            <a:spLocks noChangeArrowheads="1"/>
          </p:cNvSpPr>
          <p:nvPr/>
        </p:nvSpPr>
        <p:spPr bwMode="auto">
          <a:xfrm>
            <a:off x="1181100" y="323532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a:t>
            </a:r>
          </a:p>
        </p:txBody>
      </p:sp>
      <p:sp>
        <p:nvSpPr>
          <p:cNvPr id="218137" name="Line 25">
            <a:extLst>
              <a:ext uri="{FF2B5EF4-FFF2-40B4-BE49-F238E27FC236}">
                <a16:creationId xmlns:a16="http://schemas.microsoft.com/office/drawing/2014/main" id="{733A20B2-2286-4E99-AED6-5C55DD0DB1EB}"/>
              </a:ext>
            </a:extLst>
          </p:cNvPr>
          <p:cNvSpPr>
            <a:spLocks noChangeShapeType="1"/>
          </p:cNvSpPr>
          <p:nvPr/>
        </p:nvSpPr>
        <p:spPr bwMode="auto">
          <a:xfrm>
            <a:off x="1182688" y="3700463"/>
            <a:ext cx="369887" cy="0"/>
          </a:xfrm>
          <a:prstGeom prst="line">
            <a:avLst/>
          </a:prstGeom>
          <a:noFill/>
          <a:ln w="28575">
            <a:solidFill>
              <a:srgbClr val="01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119" name="TextBox 5">
            <a:extLst>
              <a:ext uri="{FF2B5EF4-FFF2-40B4-BE49-F238E27FC236}">
                <a16:creationId xmlns:a16="http://schemas.microsoft.com/office/drawing/2014/main" id="{4DA430EF-BFC5-4409-AE40-541C8F4A3E38}"/>
              </a:ext>
            </a:extLst>
          </p:cNvPr>
          <p:cNvSpPr txBox="1">
            <a:spLocks noChangeArrowheads="1"/>
          </p:cNvSpPr>
          <p:nvPr/>
        </p:nvSpPr>
        <p:spPr bwMode="auto">
          <a:xfrm>
            <a:off x="2379310" y="3235325"/>
            <a:ext cx="77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12</a:t>
            </a:r>
            <a:r>
              <a:rPr lang="en-GB" altLang="en-US" sz="1000"/>
              <a:t> </a:t>
            </a:r>
            <a:r>
              <a:rPr lang="en-GB" altLang="en-US"/>
              <a:t>N</a:t>
            </a:r>
          </a:p>
        </p:txBody>
      </p:sp>
      <p:sp>
        <p:nvSpPr>
          <p:cNvPr id="218133" name="Text Box 21">
            <a:extLst>
              <a:ext uri="{FF2B5EF4-FFF2-40B4-BE49-F238E27FC236}">
                <a16:creationId xmlns:a16="http://schemas.microsoft.com/office/drawing/2014/main" id="{0E8B170D-2FC0-4827-8904-FB51E7A30A8C}"/>
              </a:ext>
            </a:extLst>
          </p:cNvPr>
          <p:cNvSpPr txBox="1">
            <a:spLocks noChangeArrowheads="1"/>
          </p:cNvSpPr>
          <p:nvPr/>
        </p:nvSpPr>
        <p:spPr bwMode="auto">
          <a:xfrm>
            <a:off x="2179285" y="3709988"/>
            <a:ext cx="117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0.01</a:t>
            </a:r>
            <a:r>
              <a:rPr lang="en-GB" altLang="en-US" sz="1000"/>
              <a:t> </a:t>
            </a:r>
            <a:r>
              <a:rPr lang="en-GB" altLang="en-US"/>
              <a:t>m</a:t>
            </a:r>
            <a:r>
              <a:rPr lang="en-GB" altLang="en-US" baseline="30000"/>
              <a:t>2</a:t>
            </a:r>
          </a:p>
        </p:txBody>
      </p:sp>
      <p:sp>
        <p:nvSpPr>
          <p:cNvPr id="218138" name="Line 26">
            <a:extLst>
              <a:ext uri="{FF2B5EF4-FFF2-40B4-BE49-F238E27FC236}">
                <a16:creationId xmlns:a16="http://schemas.microsoft.com/office/drawing/2014/main" id="{68C46DCD-2EDD-4A49-B1DF-2E4313B000FB}"/>
              </a:ext>
            </a:extLst>
          </p:cNvPr>
          <p:cNvSpPr>
            <a:spLocks noChangeShapeType="1"/>
          </p:cNvSpPr>
          <p:nvPr/>
        </p:nvSpPr>
        <p:spPr bwMode="auto">
          <a:xfrm>
            <a:off x="2195160" y="3700463"/>
            <a:ext cx="1147763" cy="0"/>
          </a:xfrm>
          <a:prstGeom prst="line">
            <a:avLst/>
          </a:prstGeom>
          <a:noFill/>
          <a:ln w="28575">
            <a:solidFill>
              <a:srgbClr val="01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6" name="Line 30">
            <a:extLst>
              <a:ext uri="{FF2B5EF4-FFF2-40B4-BE49-F238E27FC236}">
                <a16:creationId xmlns:a16="http://schemas.microsoft.com/office/drawing/2014/main" id="{70F00F63-E0BE-4AD7-9FA5-5999A2BF7C82}"/>
              </a:ext>
            </a:extLst>
          </p:cNvPr>
          <p:cNvSpPr>
            <a:spLocks noChangeShapeType="1"/>
          </p:cNvSpPr>
          <p:nvPr/>
        </p:nvSpPr>
        <p:spPr bwMode="auto">
          <a:xfrm flipH="1" flipV="1">
            <a:off x="6146800" y="3668713"/>
            <a:ext cx="242888" cy="1349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57" name="Line 31">
            <a:extLst>
              <a:ext uri="{FF2B5EF4-FFF2-40B4-BE49-F238E27FC236}">
                <a16:creationId xmlns:a16="http://schemas.microsoft.com/office/drawing/2014/main" id="{8C61B64F-BAA5-47D5-8C6A-61F5C2143C65}"/>
              </a:ext>
            </a:extLst>
          </p:cNvPr>
          <p:cNvSpPr>
            <a:spLocks noChangeShapeType="1"/>
          </p:cNvSpPr>
          <p:nvPr/>
        </p:nvSpPr>
        <p:spPr bwMode="auto">
          <a:xfrm flipV="1">
            <a:off x="6626225" y="4154488"/>
            <a:ext cx="409575" cy="203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29" name="Picture 19">
            <a:hlinkClick r:id="" action="ppaction://hlinkshowjump?jump=nextslide"/>
            <a:extLst>
              <a:ext uri="{FF2B5EF4-FFF2-40B4-BE49-F238E27FC236}">
                <a16:creationId xmlns:a16="http://schemas.microsoft.com/office/drawing/2014/main" id="{9D0B0C15-CE0A-4745-83A4-39DFE17CD3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0" name="Picture 9" descr="notes_icon">
            <a:extLst>
              <a:ext uri="{FF2B5EF4-FFF2-40B4-BE49-F238E27FC236}">
                <a16:creationId xmlns:a16="http://schemas.microsoft.com/office/drawing/2014/main" id="{F93D2BCA-79CF-4A50-AEFC-F212F2F39B64}"/>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8" name="Picture 9">
            <a:extLst>
              <a:ext uri="{FF2B5EF4-FFF2-40B4-BE49-F238E27FC236}">
                <a16:creationId xmlns:a16="http://schemas.microsoft.com/office/drawing/2014/main" id="{8110DDFC-CA0C-43B0-845E-956DD0D0FEB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81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8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81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81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81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81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81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812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812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812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81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7" grpId="0"/>
      <p:bldP spid="218118" grpId="0"/>
      <p:bldP spid="218120" grpId="0"/>
      <p:bldP spid="218121" grpId="0"/>
      <p:bldP spid="218122" grpId="0"/>
      <p:bldP spid="218123" grpId="0"/>
      <p:bldP spid="218124" grpId="0"/>
      <p:bldP spid="218125" grpId="0"/>
      <p:bldP spid="218128" grpId="0" animBg="1"/>
      <p:bldP spid="218135" grpId="0"/>
      <p:bldP spid="218132" grpId="0"/>
      <p:bldP spid="218134" grpId="0"/>
      <p:bldP spid="218119" grpId="0"/>
      <p:bldP spid="2181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4542B4A-2948-4A93-A3BB-72E0C31F9C3A}"/>
              </a:ext>
            </a:extLst>
          </p:cNvPr>
          <p:cNvSpPr>
            <a:spLocks noGrp="1"/>
          </p:cNvSpPr>
          <p:nvPr>
            <p:ph type="title"/>
          </p:nvPr>
        </p:nvSpPr>
        <p:spPr/>
        <p:txBody>
          <a:bodyPr/>
          <a:lstStyle/>
          <a:p>
            <a:r>
              <a:rPr lang="en-GB" altLang="en-US"/>
              <a:t>Factors affecting pressure in a liquid</a:t>
            </a:r>
          </a:p>
        </p:txBody>
      </p:sp>
      <p:sp>
        <p:nvSpPr>
          <p:cNvPr id="20483" name="TextBox 14">
            <a:extLst>
              <a:ext uri="{FF2B5EF4-FFF2-40B4-BE49-F238E27FC236}">
                <a16:creationId xmlns:a16="http://schemas.microsoft.com/office/drawing/2014/main" id="{D53F6BBD-83C2-47A6-81F7-B9C79A3F8129}"/>
              </a:ext>
            </a:extLst>
          </p:cNvPr>
          <p:cNvSpPr txBox="1">
            <a:spLocks noChangeArrowheads="1"/>
          </p:cNvSpPr>
          <p:nvPr/>
        </p:nvSpPr>
        <p:spPr bwMode="auto">
          <a:xfrm>
            <a:off x="352425" y="793750"/>
            <a:ext cx="8377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an object is submerged in a liquid, the liquid will exert a pressure on the object.</a:t>
            </a:r>
          </a:p>
        </p:txBody>
      </p:sp>
      <p:sp>
        <p:nvSpPr>
          <p:cNvPr id="4" name="TextBox 13">
            <a:extLst>
              <a:ext uri="{FF2B5EF4-FFF2-40B4-BE49-F238E27FC236}">
                <a16:creationId xmlns:a16="http://schemas.microsoft.com/office/drawing/2014/main" id="{50680BBA-DFAE-472A-8D4D-B851ACC647A5}"/>
              </a:ext>
            </a:extLst>
          </p:cNvPr>
          <p:cNvSpPr txBox="1">
            <a:spLocks noChangeArrowheads="1"/>
          </p:cNvSpPr>
          <p:nvPr/>
        </p:nvSpPr>
        <p:spPr bwMode="auto">
          <a:xfrm>
            <a:off x="352425" y="1771737"/>
            <a:ext cx="8574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pressure will depend on the force the liquid applies to the object. This force is the </a:t>
            </a:r>
            <a:r>
              <a:rPr lang="en-GB" altLang="en-US" b="1" dirty="0">
                <a:solidFill>
                  <a:srgbClr val="286DA6"/>
                </a:solidFill>
              </a:rPr>
              <a:t>weight</a:t>
            </a:r>
            <a:r>
              <a:rPr lang="en-GB" altLang="en-US" dirty="0"/>
              <a:t> of the liquid above the object.</a:t>
            </a:r>
          </a:p>
        </p:txBody>
      </p:sp>
      <p:sp>
        <p:nvSpPr>
          <p:cNvPr id="5" name="TextBox 12">
            <a:extLst>
              <a:ext uri="{FF2B5EF4-FFF2-40B4-BE49-F238E27FC236}">
                <a16:creationId xmlns:a16="http://schemas.microsoft.com/office/drawing/2014/main" id="{2A3D3DD0-4B63-4522-A472-5C11F894C969}"/>
              </a:ext>
            </a:extLst>
          </p:cNvPr>
          <p:cNvSpPr txBox="1">
            <a:spLocks noChangeArrowheads="1"/>
          </p:cNvSpPr>
          <p:nvPr/>
        </p:nvSpPr>
        <p:spPr bwMode="auto">
          <a:xfrm>
            <a:off x="358774" y="2748136"/>
            <a:ext cx="83675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darker blue column shows the water above the fish. The pressure on the fish depends on the weight of this column.</a:t>
            </a:r>
          </a:p>
        </p:txBody>
      </p:sp>
      <p:sp>
        <p:nvSpPr>
          <p:cNvPr id="6" name="TextBox 11">
            <a:extLst>
              <a:ext uri="{FF2B5EF4-FFF2-40B4-BE49-F238E27FC236}">
                <a16:creationId xmlns:a16="http://schemas.microsoft.com/office/drawing/2014/main" id="{95E25BBD-A749-46EE-88D4-F9BF775350DF}"/>
              </a:ext>
            </a:extLst>
          </p:cNvPr>
          <p:cNvSpPr txBox="1">
            <a:spLocks noChangeArrowheads="1"/>
          </p:cNvSpPr>
          <p:nvPr/>
        </p:nvSpPr>
        <p:spPr bwMode="auto">
          <a:xfrm>
            <a:off x="352424" y="3725270"/>
            <a:ext cx="83738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column of liquid above an object weighs more when the </a:t>
            </a:r>
            <a:r>
              <a:rPr lang="en-GB" altLang="en-US" b="1" dirty="0">
                <a:solidFill>
                  <a:srgbClr val="286DA6"/>
                </a:solidFill>
              </a:rPr>
              <a:t>height</a:t>
            </a:r>
            <a:r>
              <a:rPr lang="en-GB" altLang="en-US" dirty="0"/>
              <a:t> of the column is greater. So, the </a:t>
            </a:r>
            <a:br>
              <a:rPr lang="en-GB" altLang="en-US" dirty="0"/>
            </a:br>
            <a:r>
              <a:rPr lang="en-GB" altLang="en-US" dirty="0"/>
              <a:t>pressure on an object is greater when </a:t>
            </a:r>
            <a:br>
              <a:rPr lang="en-GB" altLang="en-US" dirty="0"/>
            </a:br>
            <a:r>
              <a:rPr lang="en-GB" altLang="en-US" dirty="0"/>
              <a:t>the object is </a:t>
            </a:r>
            <a:r>
              <a:rPr lang="en-GB" altLang="en-US" b="1" dirty="0">
                <a:solidFill>
                  <a:srgbClr val="286DA6"/>
                </a:solidFill>
              </a:rPr>
              <a:t>deeper </a:t>
            </a:r>
            <a:r>
              <a:rPr lang="en-GB" altLang="en-US" dirty="0"/>
              <a:t>in the liquid.</a:t>
            </a:r>
          </a:p>
        </p:txBody>
      </p:sp>
      <p:pic>
        <p:nvPicPr>
          <p:cNvPr id="10" name="Picture 9" descr="Fish_in_tank_pressure.png">
            <a:extLst>
              <a:ext uri="{FF2B5EF4-FFF2-40B4-BE49-F238E27FC236}">
                <a16:creationId xmlns:a16="http://schemas.microsoft.com/office/drawing/2014/main" id="{D8CCD45F-CA6B-4F6B-B52D-809C1CF604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511" y="4284261"/>
            <a:ext cx="2341302" cy="183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AD5E9D0-363A-4DDA-B723-F5E0B3335CC0}"/>
              </a:ext>
            </a:extLst>
          </p:cNvPr>
          <p:cNvSpPr>
            <a:spLocks noChangeArrowheads="1"/>
          </p:cNvSpPr>
          <p:nvPr/>
        </p:nvSpPr>
        <p:spPr bwMode="auto">
          <a:xfrm>
            <a:off x="352425" y="5441068"/>
            <a:ext cx="57661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column of liquid also weighs more when the </a:t>
            </a:r>
            <a:r>
              <a:rPr lang="en-GB" altLang="en-US" b="1" dirty="0">
                <a:solidFill>
                  <a:srgbClr val="286DA6"/>
                </a:solidFill>
              </a:rPr>
              <a:t>density</a:t>
            </a:r>
            <a:r>
              <a:rPr lang="en-GB" altLang="en-US" dirty="0"/>
              <a:t> of the liquid is greater.</a:t>
            </a:r>
          </a:p>
        </p:txBody>
      </p:sp>
      <p:pic>
        <p:nvPicPr>
          <p:cNvPr id="12" name="Picture 19">
            <a:hlinkClick r:id="" action="ppaction://hlinkshowjump?jump=nextslide"/>
            <a:extLst>
              <a:ext uri="{FF2B5EF4-FFF2-40B4-BE49-F238E27FC236}">
                <a16:creationId xmlns:a16="http://schemas.microsoft.com/office/drawing/2014/main" id="{029AC55B-AA2E-4DBD-8CC3-A1CD5F68E1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15094</TotalTime>
  <Words>1843</Words>
  <Application>Microsoft Office PowerPoint</Application>
  <PresentationFormat>On-screen Show (4:3)</PresentationFormat>
  <Paragraphs>149</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Calibri</vt:lpstr>
      <vt:lpstr>Wingdings</vt:lpstr>
      <vt:lpstr>Arial</vt:lpstr>
      <vt:lpstr>Wingdings 2</vt:lpstr>
      <vt:lpstr>1_Default Design</vt:lpstr>
      <vt:lpstr>7_Default Design</vt:lpstr>
      <vt:lpstr>Pressure  in a Fluid</vt:lpstr>
      <vt:lpstr>Information</vt:lpstr>
      <vt:lpstr>What is a fluid?</vt:lpstr>
      <vt:lpstr>What causes pressure in a fluid?</vt:lpstr>
      <vt:lpstr>Pressure at the surface of a fluid</vt:lpstr>
      <vt:lpstr>Compressing a liquid</vt:lpstr>
      <vt:lpstr>Hydraulic systems</vt:lpstr>
      <vt:lpstr>Calculating the pressure on a surface</vt:lpstr>
      <vt:lpstr>Factors affecting pressure in a liquid</vt:lpstr>
      <vt:lpstr>Pressure in a column of liquid</vt:lpstr>
      <vt:lpstr>Calculating pressure - example</vt:lpstr>
      <vt:lpstr>Upthrust</vt:lpstr>
      <vt:lpstr>Floating and sinking</vt:lpstr>
      <vt:lpstr>Density and floating</vt:lpstr>
      <vt:lpstr>What is the atmosphere?</vt:lpstr>
      <vt:lpstr>Atmospheric pressure</vt:lpstr>
      <vt:lpstr>Altitude and atmospheric pressure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in a Fluid</dc:title>
  <dc:subject>Boardworks High School Physical Science</dc:subject>
  <dc:creator>Boardworks</dc:creator>
  <cp:lastModifiedBy>Tim Crilly</cp:lastModifiedBy>
  <cp:revision>594</cp:revision>
  <dcterms:created xsi:type="dcterms:W3CDTF">2003-10-06T13:07:42Z</dcterms:created>
  <dcterms:modified xsi:type="dcterms:W3CDTF">2019-01-31T15:31:08Z</dcterms:modified>
</cp:coreProperties>
</file>