
<file path=[Content_Types].xml><?xml version="1.0" encoding="utf-8"?>
<Types xmlns="http://schemas.openxmlformats.org/package/2006/content-types">
  <Default Extension="bin" ContentType="application/vnd.ms-office.activeX"/>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8.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9.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ctiveX/activeX1.xml" ContentType="application/vnd.ms-office.activeX+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ctiveX/activeX2.xml" ContentType="application/vnd.ms-office.activeX+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5095" r:id="rId1"/>
    <p:sldMasterId id="2147485110" r:id="rId2"/>
  </p:sldMasterIdLst>
  <p:notesMasterIdLst>
    <p:notesMasterId r:id="rId16"/>
  </p:notesMasterIdLst>
  <p:handoutMasterIdLst>
    <p:handoutMasterId r:id="rId17"/>
  </p:handoutMasterIdLst>
  <p:sldIdLst>
    <p:sldId id="430" r:id="rId3"/>
    <p:sldId id="513" r:id="rId4"/>
    <p:sldId id="484" r:id="rId5"/>
    <p:sldId id="486" r:id="rId6"/>
    <p:sldId id="487" r:id="rId7"/>
    <p:sldId id="489" r:id="rId8"/>
    <p:sldId id="504" r:id="rId9"/>
    <p:sldId id="490" r:id="rId10"/>
    <p:sldId id="507" r:id="rId11"/>
    <p:sldId id="512" r:id="rId12"/>
    <p:sldId id="508" r:id="rId13"/>
    <p:sldId id="506" r:id="rId14"/>
    <p:sldId id="505" r:id="rId15"/>
  </p:sldIdLst>
  <p:sldSz cx="9144000" cy="6858000" type="screen4x3"/>
  <p:notesSz cx="6858000" cy="9296400"/>
  <p:embeddedFontLst>
    <p:embeddedFont>
      <p:font typeface="Wingdings 2" panose="05020102010507070707" pitchFamily="18" charset="2"/>
      <p:regular r:id="rId18"/>
    </p:embeddedFont>
  </p:embeddedFontLst>
  <p:defaultTextStyle>
    <a:defPPr>
      <a:defRPr lang="en-US"/>
    </a:defPPr>
    <a:lvl1pPr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5pPr>
    <a:lvl6pPr marL="2286000" algn="l" defTabSz="914400" rtl="0" eaLnBrk="1" latinLnBrk="0" hangingPunct="1">
      <a:defRPr sz="2400" kern="1200">
        <a:solidFill>
          <a:srgbClr val="000066"/>
        </a:solidFill>
        <a:latin typeface="Arial" panose="020B0604020202020204" pitchFamily="34" charset="0"/>
        <a:ea typeface="+mn-ea"/>
        <a:cs typeface="+mn-cs"/>
      </a:defRPr>
    </a:lvl6pPr>
    <a:lvl7pPr marL="2743200" algn="l" defTabSz="914400" rtl="0" eaLnBrk="1" latinLnBrk="0" hangingPunct="1">
      <a:defRPr sz="2400" kern="1200">
        <a:solidFill>
          <a:srgbClr val="000066"/>
        </a:solidFill>
        <a:latin typeface="Arial" panose="020B0604020202020204" pitchFamily="34" charset="0"/>
        <a:ea typeface="+mn-ea"/>
        <a:cs typeface="+mn-cs"/>
      </a:defRPr>
    </a:lvl7pPr>
    <a:lvl8pPr marL="3200400" algn="l" defTabSz="914400" rtl="0" eaLnBrk="1" latinLnBrk="0" hangingPunct="1">
      <a:defRPr sz="2400" kern="1200">
        <a:solidFill>
          <a:srgbClr val="000066"/>
        </a:solidFill>
        <a:latin typeface="Arial" panose="020B0604020202020204" pitchFamily="34" charset="0"/>
        <a:ea typeface="+mn-ea"/>
        <a:cs typeface="+mn-cs"/>
      </a:defRPr>
    </a:lvl8pPr>
    <a:lvl9pPr marL="3657600" algn="l" defTabSz="914400" rtl="0" eaLnBrk="1" latinLnBrk="0" hangingPunct="1">
      <a:defRPr sz="2400" kern="1200">
        <a:solidFill>
          <a:srgbClr val="000066"/>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97">
          <p15:clr>
            <a:srgbClr val="A4A3A4"/>
          </p15:clr>
        </p15:guide>
        <p15:guide id="2" orient="horz" pos="3876">
          <p15:clr>
            <a:srgbClr val="A4A3A4"/>
          </p15:clr>
        </p15:guide>
        <p15:guide id="3" pos="5375">
          <p15:clr>
            <a:srgbClr val="A4A3A4"/>
          </p15:clr>
        </p15:guide>
        <p15:guide id="4" pos="226">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86DA6"/>
    <a:srgbClr val="BEDAF0"/>
    <a:srgbClr val="000066"/>
    <a:srgbClr val="CC0099"/>
    <a:srgbClr val="33CC33"/>
    <a:srgbClr val="009900"/>
    <a:srgbClr val="010066"/>
    <a:srgbClr val="FF61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8917" autoAdjust="0"/>
    <p:restoredTop sz="83333" autoAdjust="0"/>
  </p:normalViewPr>
  <p:slideViewPr>
    <p:cSldViewPr snapToGrid="0">
      <p:cViewPr>
        <p:scale>
          <a:sx n="85" d="100"/>
          <a:sy n="85" d="100"/>
        </p:scale>
        <p:origin x="618" y="162"/>
      </p:cViewPr>
      <p:guideLst>
        <p:guide orient="horz" pos="497"/>
        <p:guide orient="horz" pos="3876"/>
        <p:guide pos="5375"/>
        <p:guide pos="226"/>
      </p:guideLst>
    </p:cSldViewPr>
  </p:slideViewPr>
  <p:outlineViewPr>
    <p:cViewPr>
      <p:scale>
        <a:sx n="33" d="100"/>
        <a:sy n="33" d="100"/>
      </p:scale>
      <p:origin x="0" y="0"/>
    </p:cViewPr>
  </p:outlineViewPr>
  <p:notesTextViewPr>
    <p:cViewPr>
      <p:scale>
        <a:sx n="150" d="100"/>
        <a:sy n="150" d="100"/>
      </p:scale>
      <p:origin x="0" y="0"/>
    </p:cViewPr>
  </p:notesTextViewPr>
  <p:sorterViewPr>
    <p:cViewPr varScale="1">
      <p:scale>
        <a:sx n="100" d="100"/>
        <a:sy n="100" d="100"/>
      </p:scale>
      <p:origin x="0" y="0"/>
    </p:cViewPr>
  </p:sorterViewPr>
  <p:notesViewPr>
    <p:cSldViewPr snapToGrid="0">
      <p:cViewPr varScale="1">
        <p:scale>
          <a:sx n="77" d="100"/>
          <a:sy n="77" d="100"/>
        </p:scale>
        <p:origin x="2064" y="108"/>
      </p:cViewPr>
      <p:guideLst>
        <p:guide orient="horz" pos="2928"/>
        <p:guide pos="2161"/>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1.fntdata"/><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activeX/activeX2.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5957" name="Rectangle 5">
            <a:extLst>
              <a:ext uri="{FF2B5EF4-FFF2-40B4-BE49-F238E27FC236}">
                <a16:creationId xmlns:a16="http://schemas.microsoft.com/office/drawing/2014/main" id="{863B243C-A9C0-43F7-A427-B4E05F371404}"/>
              </a:ext>
            </a:extLst>
          </p:cNvPr>
          <p:cNvSpPr>
            <a:spLocks noGrp="1" noChangeArrowheads="1"/>
          </p:cNvSpPr>
          <p:nvPr>
            <p:ph type="sldNum" sz="quarter" idx="3"/>
          </p:nvPr>
        </p:nvSpPr>
        <p:spPr bwMode="auto">
          <a:xfrm>
            <a:off x="3884613" y="8829966"/>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solidFill>
                  <a:schemeClr val="tx1"/>
                </a:solidFill>
              </a:defRPr>
            </a:lvl1pPr>
          </a:lstStyle>
          <a:p>
            <a:fld id="{7D5402CD-CC6B-4872-8680-F9AB9A8A2FEE}" type="slidenum">
              <a:rPr lang="en-GB" altLang="en-US"/>
              <a:pPr/>
              <a:t>‹#›</a:t>
            </a:fld>
            <a:endParaRPr lang="en-GB" altLang="en-US"/>
          </a:p>
        </p:txBody>
      </p:sp>
      <p:sp>
        <p:nvSpPr>
          <p:cNvPr id="5" name="Rectangle 7">
            <a:extLst>
              <a:ext uri="{FF2B5EF4-FFF2-40B4-BE49-F238E27FC236}">
                <a16:creationId xmlns:a16="http://schemas.microsoft.com/office/drawing/2014/main" id="{985373C3-0B4A-44C1-96F9-496599CC8869}"/>
              </a:ext>
            </a:extLst>
          </p:cNvPr>
          <p:cNvSpPr>
            <a:spLocks noChangeArrowheads="1"/>
          </p:cNvSpPr>
          <p:nvPr/>
        </p:nvSpPr>
        <p:spPr bwMode="auto">
          <a:xfrm>
            <a:off x="1924050" y="8831580"/>
            <a:ext cx="2971800" cy="464820"/>
          </a:xfrm>
          <a:prstGeom prst="rect">
            <a:avLst/>
          </a:prstGeom>
          <a:noFill/>
          <a:ln w="9525">
            <a:noFill/>
            <a:miter lim="800000"/>
            <a:headEnd/>
            <a:tailEnd/>
          </a:ln>
        </p:spPr>
        <p:txBody>
          <a:bodyPr anchor="b"/>
          <a:lstStyle/>
          <a:p>
            <a:pPr algn="ctr"/>
            <a:r>
              <a:rPr lang="en-GB" sz="1200" b="1" dirty="0">
                <a:solidFill>
                  <a:schemeClr val="tx1"/>
                </a:solidFill>
              </a:rPr>
              <a:t>© Boardworks</a:t>
            </a:r>
          </a:p>
        </p:txBody>
      </p:sp>
      <p:sp>
        <p:nvSpPr>
          <p:cNvPr id="6" name="Rectangle 9">
            <a:extLst>
              <a:ext uri="{FF2B5EF4-FFF2-40B4-BE49-F238E27FC236}">
                <a16:creationId xmlns:a16="http://schemas.microsoft.com/office/drawing/2014/main" id="{7BB301F5-9C1E-4CBE-9175-EFD32E8CA1BE}"/>
              </a:ext>
            </a:extLst>
          </p:cNvPr>
          <p:cNvSpPr>
            <a:spLocks noChangeArrowheads="1"/>
          </p:cNvSpPr>
          <p:nvPr/>
        </p:nvSpPr>
        <p:spPr bwMode="auto">
          <a:xfrm>
            <a:off x="1548766" y="116205"/>
            <a:ext cx="3760470" cy="464820"/>
          </a:xfrm>
          <a:prstGeom prst="rect">
            <a:avLst/>
          </a:prstGeom>
          <a:noFill/>
          <a:ln w="9525">
            <a:noFill/>
            <a:miter lim="800000"/>
            <a:headEnd/>
            <a:tailEnd/>
          </a:ln>
        </p:spPr>
        <p:txBody>
          <a:bodyPr anchor="b"/>
          <a:lstStyle/>
          <a:p>
            <a:pPr algn="ctr"/>
            <a:r>
              <a:rPr lang="en-GB" sz="1200" b="1" dirty="0">
                <a:solidFill>
                  <a:schemeClr val="tx1"/>
                </a:solidFill>
              </a:rPr>
              <a:t>Boardworks High School Physical Science</a:t>
            </a:r>
          </a:p>
        </p:txBody>
      </p:sp>
    </p:spTree>
    <p:extLst>
      <p:ext uri="{BB962C8B-B14F-4D97-AF65-F5344CB8AC3E}">
        <p14:creationId xmlns:p14="http://schemas.microsoft.com/office/powerpoint/2010/main" val="168275970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4">
            <a:extLst>
              <a:ext uri="{FF2B5EF4-FFF2-40B4-BE49-F238E27FC236}">
                <a16:creationId xmlns:a16="http://schemas.microsoft.com/office/drawing/2014/main" id="{8DD9660C-06E1-45CF-95AC-951E61EFFB82}"/>
              </a:ext>
            </a:extLst>
          </p:cNvPr>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AFB55AF-CE85-4836-BD0B-7AFF49552963}"/>
              </a:ext>
            </a:extLst>
          </p:cNvPr>
          <p:cNvSpPr>
            <a:spLocks noGrp="1" noChangeArrowheads="1"/>
          </p:cNvSpPr>
          <p:nvPr>
            <p:ph type="body" sz="quarter" idx="3"/>
          </p:nvPr>
        </p:nvSpPr>
        <p:spPr bwMode="auto">
          <a:xfrm>
            <a:off x="914401" y="4415790"/>
            <a:ext cx="5029200" cy="41833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4103" name="Rectangle 7">
            <a:extLst>
              <a:ext uri="{FF2B5EF4-FFF2-40B4-BE49-F238E27FC236}">
                <a16:creationId xmlns:a16="http://schemas.microsoft.com/office/drawing/2014/main" id="{12498F95-7714-4AB9-8DD4-A7AB2122B0D1}"/>
              </a:ext>
            </a:extLst>
          </p:cNvPr>
          <p:cNvSpPr>
            <a:spLocks noGrp="1" noChangeArrowheads="1"/>
          </p:cNvSpPr>
          <p:nvPr>
            <p:ph type="sldNum" sz="quarter" idx="5"/>
          </p:nvPr>
        </p:nvSpPr>
        <p:spPr bwMode="auto">
          <a:xfrm>
            <a:off x="3886200" y="8831580"/>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solidFill>
                  <a:schemeClr val="tx1"/>
                </a:solidFill>
              </a:defRPr>
            </a:lvl1pPr>
          </a:lstStyle>
          <a:p>
            <a:fld id="{20FEB35A-133E-4F21-9F5B-72DFD7A5BF1B}" type="slidenum">
              <a:rPr lang="en-US" altLang="en-US"/>
              <a:pPr/>
              <a:t>‹#›</a:t>
            </a:fld>
            <a:endParaRPr lang="en-US" altLang="en-US"/>
          </a:p>
        </p:txBody>
      </p:sp>
      <p:sp>
        <p:nvSpPr>
          <p:cNvPr id="7" name="Rectangle 9">
            <a:extLst>
              <a:ext uri="{FF2B5EF4-FFF2-40B4-BE49-F238E27FC236}">
                <a16:creationId xmlns:a16="http://schemas.microsoft.com/office/drawing/2014/main" id="{A11C226B-B51C-4FF7-8969-46AF7BAECAFC}"/>
              </a:ext>
            </a:extLst>
          </p:cNvPr>
          <p:cNvSpPr>
            <a:spLocks noChangeArrowheads="1"/>
          </p:cNvSpPr>
          <p:nvPr/>
        </p:nvSpPr>
        <p:spPr bwMode="auto">
          <a:xfrm>
            <a:off x="1924050" y="8831580"/>
            <a:ext cx="2971800" cy="464820"/>
          </a:xfrm>
          <a:prstGeom prst="rect">
            <a:avLst/>
          </a:prstGeom>
          <a:noFill/>
          <a:ln w="9525">
            <a:noFill/>
            <a:miter lim="800000"/>
            <a:headEnd/>
            <a:tailEnd/>
          </a:ln>
        </p:spPr>
        <p:txBody>
          <a:bodyPr anchor="b"/>
          <a:lstStyle/>
          <a:p>
            <a:pPr algn="ctr"/>
            <a:r>
              <a:rPr lang="en-GB" sz="1200" b="1" dirty="0">
                <a:solidFill>
                  <a:schemeClr val="tx1"/>
                </a:solidFill>
              </a:rPr>
              <a:t>© Boardworks</a:t>
            </a:r>
          </a:p>
        </p:txBody>
      </p:sp>
      <p:sp>
        <p:nvSpPr>
          <p:cNvPr id="8" name="Rectangle 9">
            <a:extLst>
              <a:ext uri="{FF2B5EF4-FFF2-40B4-BE49-F238E27FC236}">
                <a16:creationId xmlns:a16="http://schemas.microsoft.com/office/drawing/2014/main" id="{ED3BC981-570B-470A-85F3-85DD1026B8A5}"/>
              </a:ext>
            </a:extLst>
          </p:cNvPr>
          <p:cNvSpPr>
            <a:spLocks noChangeArrowheads="1"/>
          </p:cNvSpPr>
          <p:nvPr/>
        </p:nvSpPr>
        <p:spPr bwMode="auto">
          <a:xfrm>
            <a:off x="1548766" y="116205"/>
            <a:ext cx="3760470" cy="464820"/>
          </a:xfrm>
          <a:prstGeom prst="rect">
            <a:avLst/>
          </a:prstGeom>
          <a:noFill/>
          <a:ln w="9525">
            <a:noFill/>
            <a:miter lim="800000"/>
            <a:headEnd/>
            <a:tailEnd/>
          </a:ln>
        </p:spPr>
        <p:txBody>
          <a:bodyPr anchor="b"/>
          <a:lstStyle/>
          <a:p>
            <a:pPr algn="ctr"/>
            <a:r>
              <a:rPr lang="en-GB" sz="1200" b="1" dirty="0">
                <a:solidFill>
                  <a:schemeClr val="tx1"/>
                </a:solidFill>
              </a:rPr>
              <a:t>Boardworks High School Physical Science</a:t>
            </a:r>
          </a:p>
        </p:txBody>
      </p:sp>
    </p:spTree>
    <p:extLst>
      <p:ext uri="{BB962C8B-B14F-4D97-AF65-F5344CB8AC3E}">
        <p14:creationId xmlns:p14="http://schemas.microsoft.com/office/powerpoint/2010/main" val="781173661"/>
      </p:ext>
    </p:extLst>
  </p:cSld>
  <p:clrMap bg1="lt1" tx1="dk1" bg2="lt2" tx2="dk2" accent1="accent1" accent2="accent2" accent3="accent3" accent4="accent4" accent5="accent5" accent6="accent6" hlink="hlink" folHlink="folHlink"/>
  <p:hf hdr="0" ftr="0" dt="0"/>
  <p:notesStyle>
    <a:lvl1pPr algn="l" rtl="0" eaLnBrk="0" fontAlgn="base" hangingPunct="0">
      <a:spcBef>
        <a:spcPts val="432"/>
      </a:spcBef>
      <a:spcAft>
        <a:spcPct val="0"/>
      </a:spcAft>
      <a:defRPr sz="1200" kern="1200">
        <a:solidFill>
          <a:schemeClr val="tx1"/>
        </a:solidFill>
        <a:latin typeface="Arial" charset="0"/>
        <a:ea typeface="+mn-ea"/>
        <a:cs typeface="+mn-cs"/>
      </a:defRPr>
    </a:lvl1pPr>
    <a:lvl2pPr marL="457200" algn="l" rtl="0" eaLnBrk="0" fontAlgn="base" hangingPunct="0">
      <a:spcBef>
        <a:spcPts val="432"/>
      </a:spcBef>
      <a:spcAft>
        <a:spcPct val="0"/>
      </a:spcAft>
      <a:defRPr sz="1200" kern="1200">
        <a:solidFill>
          <a:schemeClr val="tx1"/>
        </a:solidFill>
        <a:latin typeface="Arial" charset="0"/>
        <a:ea typeface="+mn-ea"/>
        <a:cs typeface="+mn-cs"/>
      </a:defRPr>
    </a:lvl2pPr>
    <a:lvl3pPr marL="914400" algn="l" rtl="0" eaLnBrk="0" fontAlgn="base" hangingPunct="0">
      <a:spcBef>
        <a:spcPts val="432"/>
      </a:spcBef>
      <a:spcAft>
        <a:spcPct val="0"/>
      </a:spcAft>
      <a:defRPr sz="1200" kern="1200">
        <a:solidFill>
          <a:schemeClr val="tx1"/>
        </a:solidFill>
        <a:latin typeface="Arial" charset="0"/>
        <a:ea typeface="+mn-ea"/>
        <a:cs typeface="+mn-cs"/>
      </a:defRPr>
    </a:lvl3pPr>
    <a:lvl4pPr marL="1371600" algn="l" rtl="0" eaLnBrk="0" fontAlgn="base" hangingPunct="0">
      <a:spcBef>
        <a:spcPts val="432"/>
      </a:spcBef>
      <a:spcAft>
        <a:spcPct val="0"/>
      </a:spcAft>
      <a:defRPr sz="1200" kern="1200">
        <a:solidFill>
          <a:schemeClr val="tx1"/>
        </a:solidFill>
        <a:latin typeface="Arial" charset="0"/>
        <a:ea typeface="+mn-ea"/>
        <a:cs typeface="+mn-cs"/>
      </a:defRPr>
    </a:lvl4pPr>
    <a:lvl5pPr marL="1828800" algn="l" rtl="0" eaLnBrk="0" fontAlgn="base" hangingPunct="0">
      <a:spcBef>
        <a:spcPts val="432"/>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a:extLst>
              <a:ext uri="{FF2B5EF4-FFF2-40B4-BE49-F238E27FC236}">
                <a16:creationId xmlns:a16="http://schemas.microsoft.com/office/drawing/2014/main" id="{475C047F-A2A1-4B20-BBFE-346F95F29A31}"/>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0FA11787-709E-43E3-9372-1C5DB1FA191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0E1A2E57-FC38-4B04-A797-93BD87A31EF2}"/>
              </a:ext>
            </a:extLst>
          </p:cNvPr>
          <p:cNvSpPr>
            <a:spLocks noGrp="1"/>
          </p:cNvSpPr>
          <p:nvPr>
            <p:ph type="sldNum" sz="quarter" idx="10"/>
          </p:nvPr>
        </p:nvSpPr>
        <p:spPr/>
        <p:txBody>
          <a:bodyPr/>
          <a:lstStyle/>
          <a:p>
            <a:fld id="{20FEB35A-133E-4F21-9F5B-72DFD7A5BF1B}" type="slidenum">
              <a:rPr lang="en-US" altLang="en-US" smtClean="0"/>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a:extLst>
              <a:ext uri="{FF2B5EF4-FFF2-40B4-BE49-F238E27FC236}">
                <a16:creationId xmlns:a16="http://schemas.microsoft.com/office/drawing/2014/main" id="{CF30A2F1-1FC1-4D65-822D-552733EC603C}"/>
              </a:ext>
            </a:extLst>
          </p:cNvPr>
          <p:cNvSpPr>
            <a:spLocks noGrp="1" noRot="1" noChangeAspect="1" noChangeArrowheads="1" noTextEdit="1"/>
          </p:cNvSpPr>
          <p:nvPr>
            <p:ph type="sldImg"/>
          </p:nvPr>
        </p:nvSpPr>
        <p:spPr>
          <a:ln/>
        </p:spPr>
      </p:sp>
      <p:sp>
        <p:nvSpPr>
          <p:cNvPr id="34820" name="Rectangle 4">
            <a:extLst>
              <a:ext uri="{FF2B5EF4-FFF2-40B4-BE49-F238E27FC236}">
                <a16:creationId xmlns:a16="http://schemas.microsoft.com/office/drawing/2014/main" id="{E13D733B-A5B3-4042-94FA-14F0B2531B7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spcBef>
                <a:spcPts val="432"/>
              </a:spcBef>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indent="-171450" fontAlgn="base">
              <a:spcBef>
                <a:spcPts val="432"/>
              </a:spcBef>
              <a:buFont typeface="Arial" panose="020B0604020202020204" pitchFamily="34" charset="0"/>
              <a:buChar cha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Use mathematical, computational, and/or algorithmic representations of phenomena or design solutions to describe and/or support claims and/or explanations.</a:t>
            </a:r>
            <a:endParaRPr lang="en-GB" dirty="0">
              <a:effectLst/>
            </a:endParaRPr>
          </a:p>
        </p:txBody>
      </p:sp>
      <p:sp>
        <p:nvSpPr>
          <p:cNvPr id="2" name="Slide Number Placeholder 1">
            <a:extLst>
              <a:ext uri="{FF2B5EF4-FFF2-40B4-BE49-F238E27FC236}">
                <a16:creationId xmlns:a16="http://schemas.microsoft.com/office/drawing/2014/main" id="{1F92A0EC-99FC-4A7A-86F3-3ACC5768A489}"/>
              </a:ext>
            </a:extLst>
          </p:cNvPr>
          <p:cNvSpPr>
            <a:spLocks noGrp="1"/>
          </p:cNvSpPr>
          <p:nvPr>
            <p:ph type="sldNum" sz="quarter" idx="10"/>
          </p:nvPr>
        </p:nvSpPr>
        <p:spPr/>
        <p:txBody>
          <a:bodyPr/>
          <a:lstStyle/>
          <a:p>
            <a:fld id="{20FEB35A-133E-4F21-9F5B-72DFD7A5BF1B}" type="slidenum">
              <a:rPr lang="en-US" altLang="en-US" smtClean="0"/>
              <a:pPr/>
              <a:t>10</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a:extLst>
              <a:ext uri="{FF2B5EF4-FFF2-40B4-BE49-F238E27FC236}">
                <a16:creationId xmlns:a16="http://schemas.microsoft.com/office/drawing/2014/main" id="{5588EA16-F055-4D22-9449-3F05F0BD1D8F}"/>
              </a:ext>
            </a:extLst>
          </p:cNvPr>
          <p:cNvSpPr>
            <a:spLocks noGrp="1" noRot="1" noChangeAspect="1" noChangeArrowheads="1" noTextEdit="1"/>
          </p:cNvSpPr>
          <p:nvPr>
            <p:ph type="sldImg"/>
          </p:nvPr>
        </p:nvSpPr>
        <p:spPr>
          <a:ln/>
        </p:spPr>
      </p:sp>
      <p:sp>
        <p:nvSpPr>
          <p:cNvPr id="35844" name="Rectangle 4">
            <a:extLst>
              <a:ext uri="{FF2B5EF4-FFF2-40B4-BE49-F238E27FC236}">
                <a16:creationId xmlns:a16="http://schemas.microsoft.com/office/drawing/2014/main" id="{AEFE9FB8-0860-41A4-AD66-170BAB02F1C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spcBef>
                <a:spcPts val="432"/>
              </a:spcBef>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indent="-171450" fontAlgn="base">
              <a:spcBef>
                <a:spcPts val="432"/>
              </a:spcBef>
              <a:buFont typeface="Arial" panose="020B0604020202020204" pitchFamily="34" charset="0"/>
              <a:buChar cha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Use mathematical, computational, and/or algorithmic representations of phenomena or design solutions to describe and/or support claims and/or explanations.</a:t>
            </a:r>
            <a:endParaRPr lang="en-GB" dirty="0">
              <a:effectLst/>
            </a:endParaRPr>
          </a:p>
        </p:txBody>
      </p:sp>
      <p:sp>
        <p:nvSpPr>
          <p:cNvPr id="2" name="Slide Number Placeholder 1">
            <a:extLst>
              <a:ext uri="{FF2B5EF4-FFF2-40B4-BE49-F238E27FC236}">
                <a16:creationId xmlns:a16="http://schemas.microsoft.com/office/drawing/2014/main" id="{576B556E-C2C4-4CBE-9F31-5C0E022DE447}"/>
              </a:ext>
            </a:extLst>
          </p:cNvPr>
          <p:cNvSpPr>
            <a:spLocks noGrp="1"/>
          </p:cNvSpPr>
          <p:nvPr>
            <p:ph type="sldNum" sz="quarter" idx="10"/>
          </p:nvPr>
        </p:nvSpPr>
        <p:spPr/>
        <p:txBody>
          <a:bodyPr/>
          <a:lstStyle/>
          <a:p>
            <a:fld id="{20FEB35A-133E-4F21-9F5B-72DFD7A5BF1B}" type="slidenum">
              <a:rPr lang="en-US" altLang="en-US" smtClean="0"/>
              <a:pPr/>
              <a:t>11</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a:extLst>
              <a:ext uri="{FF2B5EF4-FFF2-40B4-BE49-F238E27FC236}">
                <a16:creationId xmlns:a16="http://schemas.microsoft.com/office/drawing/2014/main" id="{6CA85800-E3C4-4570-88C2-91D1E71753DE}"/>
              </a:ext>
            </a:extLst>
          </p:cNvPr>
          <p:cNvSpPr>
            <a:spLocks noGrp="1" noRot="1" noChangeAspect="1" noChangeArrowheads="1" noTextEdit="1"/>
          </p:cNvSpPr>
          <p:nvPr>
            <p:ph type="sldImg"/>
          </p:nvPr>
        </p:nvSpPr>
        <p:spPr>
          <a:ln/>
        </p:spPr>
      </p:sp>
      <p:sp>
        <p:nvSpPr>
          <p:cNvPr id="37892" name="Rectangle 4">
            <a:extLst>
              <a:ext uri="{FF2B5EF4-FFF2-40B4-BE49-F238E27FC236}">
                <a16:creationId xmlns:a16="http://schemas.microsoft.com/office/drawing/2014/main" id="{5F59DF29-17CE-4386-B016-C09CCE9B2B7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spcBef>
                <a:spcPts val="432"/>
              </a:spcBef>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indent="-171450" fontAlgn="base">
              <a:spcBef>
                <a:spcPts val="432"/>
              </a:spcBef>
              <a:buFont typeface="Arial" panose="020B0604020202020204" pitchFamily="34" charset="0"/>
              <a:buChar cha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Use mathematical, computational, and/or algorithmic representations of phenomena or design solutions to describe and/or support claims and/or explanations.</a:t>
            </a:r>
            <a:endParaRPr lang="en-GB" dirty="0">
              <a:effectLst/>
            </a:endParaRPr>
          </a:p>
        </p:txBody>
      </p:sp>
      <p:sp>
        <p:nvSpPr>
          <p:cNvPr id="2" name="Slide Number Placeholder 1">
            <a:extLst>
              <a:ext uri="{FF2B5EF4-FFF2-40B4-BE49-F238E27FC236}">
                <a16:creationId xmlns:a16="http://schemas.microsoft.com/office/drawing/2014/main" id="{40108D04-7E89-4315-B9A1-B5564397305B}"/>
              </a:ext>
            </a:extLst>
          </p:cNvPr>
          <p:cNvSpPr>
            <a:spLocks noGrp="1"/>
          </p:cNvSpPr>
          <p:nvPr>
            <p:ph type="sldNum" sz="quarter" idx="10"/>
          </p:nvPr>
        </p:nvSpPr>
        <p:spPr/>
        <p:txBody>
          <a:bodyPr/>
          <a:lstStyle/>
          <a:p>
            <a:fld id="{20FEB35A-133E-4F21-9F5B-72DFD7A5BF1B}" type="slidenum">
              <a:rPr lang="en-US" altLang="en-US" smtClean="0"/>
              <a:pPr/>
              <a:t>12</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a:extLst>
              <a:ext uri="{FF2B5EF4-FFF2-40B4-BE49-F238E27FC236}">
                <a16:creationId xmlns:a16="http://schemas.microsoft.com/office/drawing/2014/main" id="{DC6F93FB-14D4-49D7-84E6-CDB3108BE709}"/>
              </a:ext>
            </a:extLst>
          </p:cNvPr>
          <p:cNvSpPr>
            <a:spLocks noGrp="1" noRot="1" noChangeAspect="1" noChangeArrowheads="1" noTextEdit="1"/>
          </p:cNvSpPr>
          <p:nvPr>
            <p:ph type="sldImg"/>
          </p:nvPr>
        </p:nvSpPr>
        <p:spPr>
          <a:ln/>
        </p:spPr>
      </p:sp>
      <p:sp>
        <p:nvSpPr>
          <p:cNvPr id="38916" name="Rectangle 4">
            <a:extLst>
              <a:ext uri="{FF2B5EF4-FFF2-40B4-BE49-F238E27FC236}">
                <a16:creationId xmlns:a16="http://schemas.microsoft.com/office/drawing/2014/main" id="{70AAD6B5-14CE-4073-B9C1-D67745E885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spcBef>
                <a:spcPts val="432"/>
              </a:spcBef>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indent="-171450" fontAlgn="base">
              <a:spcBef>
                <a:spcPts val="432"/>
              </a:spcBef>
              <a:buFont typeface="Arial" panose="020B0604020202020204" pitchFamily="34" charset="0"/>
              <a:buChar cha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Use mathematical, computational, and/or algorithmic representations of phenomena or design solutions to describe and/or support claims and/or explanations.</a:t>
            </a:r>
            <a:endParaRPr lang="en-GB" dirty="0">
              <a:effectLst/>
            </a:endParaRPr>
          </a:p>
        </p:txBody>
      </p:sp>
      <p:sp>
        <p:nvSpPr>
          <p:cNvPr id="2" name="Slide Number Placeholder 1">
            <a:extLst>
              <a:ext uri="{FF2B5EF4-FFF2-40B4-BE49-F238E27FC236}">
                <a16:creationId xmlns:a16="http://schemas.microsoft.com/office/drawing/2014/main" id="{F9373198-7BE9-4A2B-B941-0729BE5ED68B}"/>
              </a:ext>
            </a:extLst>
          </p:cNvPr>
          <p:cNvSpPr>
            <a:spLocks noGrp="1"/>
          </p:cNvSpPr>
          <p:nvPr>
            <p:ph type="sldNum" sz="quarter" idx="10"/>
          </p:nvPr>
        </p:nvSpPr>
        <p:spPr/>
        <p:txBody>
          <a:bodyPr/>
          <a:lstStyle/>
          <a:p>
            <a:fld id="{20FEB35A-133E-4F21-9F5B-72DFD7A5BF1B}" type="slidenum">
              <a:rPr lang="en-US" altLang="en-US" smtClean="0"/>
              <a:pPr/>
              <a:t>13</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5" name="Slide Number Placeholder 4">
            <a:extLst>
              <a:ext uri="{FF2B5EF4-FFF2-40B4-BE49-F238E27FC236}">
                <a16:creationId xmlns:a16="http://schemas.microsoft.com/office/drawing/2014/main" id="{423FD297-EFBA-4E94-B8F6-3E28F057374E}"/>
              </a:ext>
            </a:extLst>
          </p:cNvPr>
          <p:cNvSpPr>
            <a:spLocks noGrp="1"/>
          </p:cNvSpPr>
          <p:nvPr>
            <p:ph type="sldNum" sz="quarter" idx="10"/>
          </p:nvPr>
        </p:nvSpPr>
        <p:spPr/>
        <p:txBody>
          <a:bodyPr/>
          <a:lstStyle/>
          <a:p>
            <a:fld id="{20FEB35A-133E-4F21-9F5B-72DFD7A5BF1B}" type="slidenum">
              <a:rPr lang="en-US" altLang="en-US" smtClean="0"/>
              <a:pPr/>
              <a:t>2</a:t>
            </a:fld>
            <a:endParaRPr lang="en-US" altLang="en-US"/>
          </a:p>
        </p:txBody>
      </p:sp>
    </p:spTree>
    <p:extLst>
      <p:ext uri="{BB962C8B-B14F-4D97-AF65-F5344CB8AC3E}">
        <p14:creationId xmlns:p14="http://schemas.microsoft.com/office/powerpoint/2010/main" val="42663117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a:extLst>
              <a:ext uri="{FF2B5EF4-FFF2-40B4-BE49-F238E27FC236}">
                <a16:creationId xmlns:a16="http://schemas.microsoft.com/office/drawing/2014/main" id="{2C43B156-73FA-4A93-8300-DCE9A0032A60}"/>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5C0864DD-C0F5-4678-90A7-4A3BC3FDCF2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8BEA3074-BA1E-4C6E-8342-90707B830183}"/>
              </a:ext>
            </a:extLst>
          </p:cNvPr>
          <p:cNvSpPr>
            <a:spLocks noGrp="1"/>
          </p:cNvSpPr>
          <p:nvPr>
            <p:ph type="sldNum" sz="quarter" idx="10"/>
          </p:nvPr>
        </p:nvSpPr>
        <p:spPr/>
        <p:txBody>
          <a:bodyPr/>
          <a:lstStyle/>
          <a:p>
            <a:fld id="{20FEB35A-133E-4F21-9F5B-72DFD7A5BF1B}" type="slidenum">
              <a:rPr lang="en-US" altLang="en-US" smtClean="0"/>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a:extLst>
              <a:ext uri="{FF2B5EF4-FFF2-40B4-BE49-F238E27FC236}">
                <a16:creationId xmlns:a16="http://schemas.microsoft.com/office/drawing/2014/main" id="{57D27B66-99EA-4410-AE69-86555FB385FE}"/>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EB505E15-C476-4B90-B7B9-62AA4188168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53820693-640A-41AA-92A0-581CE6F08EBB}"/>
              </a:ext>
            </a:extLst>
          </p:cNvPr>
          <p:cNvSpPr>
            <a:spLocks noGrp="1"/>
          </p:cNvSpPr>
          <p:nvPr>
            <p:ph type="sldNum" sz="quarter" idx="10"/>
          </p:nvPr>
        </p:nvSpPr>
        <p:spPr/>
        <p:txBody>
          <a:bodyPr/>
          <a:lstStyle/>
          <a:p>
            <a:fld id="{20FEB35A-133E-4F21-9F5B-72DFD7A5BF1B}" type="slidenum">
              <a:rPr lang="en-US" altLang="en-US" smtClean="0"/>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a:extLst>
              <a:ext uri="{FF2B5EF4-FFF2-40B4-BE49-F238E27FC236}">
                <a16:creationId xmlns:a16="http://schemas.microsoft.com/office/drawing/2014/main" id="{6A8E8C76-6BC1-4F58-84B0-E02CD54EB21F}"/>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D764CAF5-2A63-459F-B61F-DACA44EF38C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432"/>
              </a:spcBef>
            </a:pPr>
            <a:r>
              <a:rPr lang="en-GB" altLang="en-US" b="1" dirty="0">
                <a:latin typeface="Arial" panose="020B0604020202020204" pitchFamily="34" charset="0"/>
              </a:rPr>
              <a:t>Teacher notes</a:t>
            </a:r>
          </a:p>
          <a:p>
            <a:pPr>
              <a:spcBef>
                <a:spcPts val="432"/>
              </a:spcBef>
            </a:pPr>
            <a:r>
              <a:rPr lang="en-GB" altLang="en-US" dirty="0">
                <a:latin typeface="Arial" panose="020B0604020202020204" pitchFamily="34" charset="0"/>
              </a:rPr>
              <a:t>This activity provides the opportunity for informal assessment of students’ ability to identify different forces. It should be pointed out to students that only selected forces are shown in each case.</a:t>
            </a:r>
          </a:p>
        </p:txBody>
      </p:sp>
      <p:sp>
        <p:nvSpPr>
          <p:cNvPr id="2" name="Slide Number Placeholder 1">
            <a:extLst>
              <a:ext uri="{FF2B5EF4-FFF2-40B4-BE49-F238E27FC236}">
                <a16:creationId xmlns:a16="http://schemas.microsoft.com/office/drawing/2014/main" id="{78226801-9914-4968-8749-254D07996A1C}"/>
              </a:ext>
            </a:extLst>
          </p:cNvPr>
          <p:cNvSpPr>
            <a:spLocks noGrp="1"/>
          </p:cNvSpPr>
          <p:nvPr>
            <p:ph type="sldNum" sz="quarter" idx="10"/>
          </p:nvPr>
        </p:nvSpPr>
        <p:spPr/>
        <p:txBody>
          <a:bodyPr/>
          <a:lstStyle/>
          <a:p>
            <a:fld id="{20FEB35A-133E-4F21-9F5B-72DFD7A5BF1B}" type="slidenum">
              <a:rPr lang="en-US" altLang="en-US" smtClean="0"/>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a:extLst>
              <a:ext uri="{FF2B5EF4-FFF2-40B4-BE49-F238E27FC236}">
                <a16:creationId xmlns:a16="http://schemas.microsoft.com/office/drawing/2014/main" id="{FFFB9998-CF0F-4C20-AE89-5035F5D36973}"/>
              </a:ext>
            </a:extLst>
          </p:cNvPr>
          <p:cNvSpPr>
            <a:spLocks noGrp="1" noRot="1" noChangeAspect="1" noChangeArrowheads="1" noTextEdit="1"/>
          </p:cNvSpPr>
          <p:nvPr>
            <p:ph type="sldImg"/>
          </p:nvPr>
        </p:nvSpPr>
        <p:spPr>
          <a:ln/>
        </p:spPr>
      </p:sp>
      <p:sp>
        <p:nvSpPr>
          <p:cNvPr id="30724" name="Rectangle 4">
            <a:extLst>
              <a:ext uri="{FF2B5EF4-FFF2-40B4-BE49-F238E27FC236}">
                <a16:creationId xmlns:a16="http://schemas.microsoft.com/office/drawing/2014/main" id="{DCC8ECEA-C0D8-46B2-A655-BCBCC2D6E7A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ts val="432"/>
              </a:spcBef>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0" fontAlgn="base" latinLnBrk="0" hangingPunct="0">
              <a:lnSpc>
                <a:spcPct val="100000"/>
              </a:lnSpc>
              <a:spcBef>
                <a:spcPts val="432"/>
              </a:spcBef>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Apply techniques of algebra and functions to represent and solve scientific and engineering problems.</a:t>
            </a:r>
            <a:endParaRPr lang="en-GB" dirty="0">
              <a:effectLst/>
            </a:endParaRPr>
          </a:p>
        </p:txBody>
      </p:sp>
      <p:sp>
        <p:nvSpPr>
          <p:cNvPr id="2" name="Slide Number Placeholder 1">
            <a:extLst>
              <a:ext uri="{FF2B5EF4-FFF2-40B4-BE49-F238E27FC236}">
                <a16:creationId xmlns:a16="http://schemas.microsoft.com/office/drawing/2014/main" id="{77DD2007-FCD4-4880-9107-6002514F4DD6}"/>
              </a:ext>
            </a:extLst>
          </p:cNvPr>
          <p:cNvSpPr>
            <a:spLocks noGrp="1"/>
          </p:cNvSpPr>
          <p:nvPr>
            <p:ph type="sldNum" sz="quarter" idx="10"/>
          </p:nvPr>
        </p:nvSpPr>
        <p:spPr/>
        <p:txBody>
          <a:bodyPr/>
          <a:lstStyle/>
          <a:p>
            <a:fld id="{20FEB35A-133E-4F21-9F5B-72DFD7A5BF1B}" type="slidenum">
              <a:rPr lang="en-US" altLang="en-US" smtClean="0"/>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a:extLst>
              <a:ext uri="{FF2B5EF4-FFF2-40B4-BE49-F238E27FC236}">
                <a16:creationId xmlns:a16="http://schemas.microsoft.com/office/drawing/2014/main" id="{2EE886A8-C704-4A18-AA46-201591E19A4E}"/>
              </a:ext>
            </a:extLst>
          </p:cNvPr>
          <p:cNvSpPr>
            <a:spLocks noGrp="1" noRot="1" noChangeAspect="1" noChangeArrowheads="1" noTextEdit="1"/>
          </p:cNvSpPr>
          <p:nvPr>
            <p:ph type="sldImg"/>
          </p:nvPr>
        </p:nvSpPr>
        <p:spPr>
          <a:ln/>
        </p:spPr>
      </p:sp>
      <p:sp>
        <p:nvSpPr>
          <p:cNvPr id="31748" name="Rectangle 4">
            <a:extLst>
              <a:ext uri="{FF2B5EF4-FFF2-40B4-BE49-F238E27FC236}">
                <a16:creationId xmlns:a16="http://schemas.microsoft.com/office/drawing/2014/main" id="{8D9A761B-2F98-49BD-992B-AD6C1F8C98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ts val="432"/>
              </a:spcBef>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0" fontAlgn="base" latinLnBrk="0" hangingPunct="0">
              <a:lnSpc>
                <a:spcPct val="100000"/>
              </a:lnSpc>
              <a:spcBef>
                <a:spcPts val="432"/>
              </a:spcBef>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Apply techniques of algebra and functions to represent and solve scientific and engineering problems.</a:t>
            </a:r>
            <a:endParaRPr lang="en-GB" dirty="0">
              <a:effectLst/>
            </a:endParaRPr>
          </a:p>
        </p:txBody>
      </p:sp>
      <p:sp>
        <p:nvSpPr>
          <p:cNvPr id="2" name="Slide Number Placeholder 1">
            <a:extLst>
              <a:ext uri="{FF2B5EF4-FFF2-40B4-BE49-F238E27FC236}">
                <a16:creationId xmlns:a16="http://schemas.microsoft.com/office/drawing/2014/main" id="{E53B7575-7B7C-428F-B30F-AAB5197364EB}"/>
              </a:ext>
            </a:extLst>
          </p:cNvPr>
          <p:cNvSpPr>
            <a:spLocks noGrp="1"/>
          </p:cNvSpPr>
          <p:nvPr>
            <p:ph type="sldNum" sz="quarter" idx="10"/>
          </p:nvPr>
        </p:nvSpPr>
        <p:spPr/>
        <p:txBody>
          <a:bodyPr/>
          <a:lstStyle/>
          <a:p>
            <a:fld id="{20FEB35A-133E-4F21-9F5B-72DFD7A5BF1B}" type="slidenum">
              <a:rPr lang="en-US" altLang="en-US" smtClean="0"/>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a:extLst>
              <a:ext uri="{FF2B5EF4-FFF2-40B4-BE49-F238E27FC236}">
                <a16:creationId xmlns:a16="http://schemas.microsoft.com/office/drawing/2014/main" id="{AB58C3CD-AD67-4B38-80F8-E6C748D01351}"/>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236B8A95-3BA4-4BBB-94E5-9374BFB1F12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ts val="432"/>
              </a:spcBef>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0" fontAlgn="base" latinLnBrk="0" hangingPunct="0">
              <a:lnSpc>
                <a:spcPct val="100000"/>
              </a:lnSpc>
              <a:spcBef>
                <a:spcPts val="432"/>
              </a:spcBef>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Apply techniques of algebra and functions to represent and solve scientific and engineering problems.</a:t>
            </a:r>
            <a:endParaRPr lang="en-GB" dirty="0">
              <a:effectLst/>
            </a:endParaRPr>
          </a:p>
        </p:txBody>
      </p:sp>
      <p:sp>
        <p:nvSpPr>
          <p:cNvPr id="2" name="Slide Number Placeholder 1">
            <a:extLst>
              <a:ext uri="{FF2B5EF4-FFF2-40B4-BE49-F238E27FC236}">
                <a16:creationId xmlns:a16="http://schemas.microsoft.com/office/drawing/2014/main" id="{747DB46C-6F33-48E8-98F9-EE6E6B19C488}"/>
              </a:ext>
            </a:extLst>
          </p:cNvPr>
          <p:cNvSpPr>
            <a:spLocks noGrp="1"/>
          </p:cNvSpPr>
          <p:nvPr>
            <p:ph type="sldNum" sz="quarter" idx="10"/>
          </p:nvPr>
        </p:nvSpPr>
        <p:spPr/>
        <p:txBody>
          <a:bodyPr/>
          <a:lstStyle/>
          <a:p>
            <a:fld id="{20FEB35A-133E-4F21-9F5B-72DFD7A5BF1B}" type="slidenum">
              <a:rPr lang="en-US" altLang="en-US" smtClean="0"/>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a:extLst>
              <a:ext uri="{FF2B5EF4-FFF2-40B4-BE49-F238E27FC236}">
                <a16:creationId xmlns:a16="http://schemas.microsoft.com/office/drawing/2014/main" id="{789A72F3-B307-485F-AED7-6B12BA6EEC94}"/>
              </a:ext>
            </a:extLst>
          </p:cNvPr>
          <p:cNvSpPr>
            <a:spLocks noGrp="1" noRot="1" noChangeAspect="1" noChangeArrowheads="1" noTextEdit="1"/>
          </p:cNvSpPr>
          <p:nvPr>
            <p:ph type="sldImg"/>
          </p:nvPr>
        </p:nvSpPr>
        <p:spPr>
          <a:ln/>
        </p:spPr>
      </p:sp>
      <p:sp>
        <p:nvSpPr>
          <p:cNvPr id="33796" name="Rectangle 4">
            <a:extLst>
              <a:ext uri="{FF2B5EF4-FFF2-40B4-BE49-F238E27FC236}">
                <a16:creationId xmlns:a16="http://schemas.microsoft.com/office/drawing/2014/main" id="{3DC0AA12-ED10-47E6-869E-8E2380766DF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indent="-171450" fontAlgn="base">
              <a:buFont typeface="Arial" panose="020B0604020202020204" pitchFamily="34" charset="0"/>
              <a:buChar cha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Use mathematical, computational, and/or algorithmic representations of phenomena or design solutions to describe and/or support claims and/or explanations.</a:t>
            </a:r>
            <a:endParaRPr lang="en-GB" dirty="0">
              <a:effectLst/>
            </a:endParaRPr>
          </a:p>
        </p:txBody>
      </p:sp>
      <p:sp>
        <p:nvSpPr>
          <p:cNvPr id="2" name="Slide Number Placeholder 1">
            <a:extLst>
              <a:ext uri="{FF2B5EF4-FFF2-40B4-BE49-F238E27FC236}">
                <a16:creationId xmlns:a16="http://schemas.microsoft.com/office/drawing/2014/main" id="{157164ED-5FD2-43AD-825C-47730C666202}"/>
              </a:ext>
            </a:extLst>
          </p:cNvPr>
          <p:cNvSpPr>
            <a:spLocks noGrp="1"/>
          </p:cNvSpPr>
          <p:nvPr>
            <p:ph type="sldNum" sz="quarter" idx="10"/>
          </p:nvPr>
        </p:nvSpPr>
        <p:spPr/>
        <p:txBody>
          <a:bodyPr/>
          <a:lstStyle/>
          <a:p>
            <a:fld id="{20FEB35A-133E-4F21-9F5B-72DFD7A5BF1B}" type="slidenum">
              <a:rPr lang="en-US" altLang="en-US" smtClean="0"/>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3" name="Picture 17"/>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w="9525">
            <a:noFill/>
            <a:miter lim="800000"/>
            <a:headEnd/>
            <a:tailEnd/>
          </a:ln>
        </p:spPr>
      </p:pic>
      <p:pic>
        <p:nvPicPr>
          <p:cNvPr id="4" name="Picture 8">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
        <p:nvSpPr>
          <p:cNvPr id="6" name="Title 1">
            <a:extLst>
              <a:ext uri="{FF2B5EF4-FFF2-40B4-BE49-F238E27FC236}">
                <a16:creationId xmlns:a16="http://schemas.microsoft.com/office/drawing/2014/main" id="{21CC77EC-D8A8-4159-8546-3811CB4FD639}"/>
              </a:ext>
            </a:extLst>
          </p:cNvPr>
          <p:cNvSpPr>
            <a:spLocks noGrp="1"/>
          </p:cNvSpPr>
          <p:nvPr>
            <p:ph type="title"/>
          </p:nvPr>
        </p:nvSpPr>
        <p:spPr>
          <a:xfrm>
            <a:off x="3230310" y="1187865"/>
            <a:ext cx="4990744" cy="3110670"/>
          </a:xfrm>
        </p:spPr>
        <p:txBody>
          <a:bodyPr/>
          <a:lstStyle>
            <a:lvl1pPr algn="ctr">
              <a:lnSpc>
                <a:spcPct val="100000"/>
              </a:lnSpc>
              <a:defRPr sz="4400">
                <a:solidFill>
                  <a:srgbClr val="286DA6"/>
                </a:solidFill>
              </a:defRPr>
            </a:lvl1pPr>
          </a:lstStyle>
          <a:p>
            <a:r>
              <a:rPr lang="en-US" dirty="0"/>
              <a:t>Click to edit Master title style</a:t>
            </a:r>
            <a:endParaRPr lang="en-GB" dirty="0"/>
          </a:p>
        </p:txBody>
      </p:sp>
      <p:pic>
        <p:nvPicPr>
          <p:cNvPr id="7" name="Picture 6">
            <a:extLst>
              <a:ext uri="{FF2B5EF4-FFF2-40B4-BE49-F238E27FC236}">
                <a16:creationId xmlns:a16="http://schemas.microsoft.com/office/drawing/2014/main" id="{757710E3-B803-4BC1-B28F-DAEAEF4CF70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8" name="Text Box 14">
            <a:extLst>
              <a:ext uri="{FF2B5EF4-FFF2-40B4-BE49-F238E27FC236}">
                <a16:creationId xmlns:a16="http://schemas.microsoft.com/office/drawing/2014/main" id="{FA866BAE-D38F-48BC-BE80-C8E5B8F67E3B}"/>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13</a:t>
            </a:r>
          </a:p>
        </p:txBody>
      </p:sp>
    </p:spTree>
    <p:custDataLst>
      <p:tags r:id="rId1"/>
    </p:custDataLst>
    <p:extLst>
      <p:ext uri="{BB962C8B-B14F-4D97-AF65-F5344CB8AC3E}">
        <p14:creationId xmlns:p14="http://schemas.microsoft.com/office/powerpoint/2010/main" val="1784974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15058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611382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975"/>
            <a:ext cx="2057400" cy="60721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53975"/>
            <a:ext cx="6019800" cy="60721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1801152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53975"/>
            <a:ext cx="8229600" cy="60721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580790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233363" y="53975"/>
            <a:ext cx="7735887" cy="549275"/>
          </a:xfrm>
        </p:spPr>
        <p:txBody>
          <a:bodyPr/>
          <a:lstStyle/>
          <a:p>
            <a:r>
              <a:rPr lang="en-US"/>
              <a:t>Click to edit Master title style</a:t>
            </a:r>
            <a:endParaRPr lang="en-GB"/>
          </a:p>
        </p:txBody>
      </p:sp>
      <p:sp>
        <p:nvSpPr>
          <p:cNvPr id="3" name="SmartArt Placeholder 2"/>
          <p:cNvSpPr>
            <a:spLocks noGrp="1"/>
          </p:cNvSpPr>
          <p:nvPr>
            <p:ph type="dgm" idx="1"/>
          </p:nvPr>
        </p:nvSpPr>
        <p:spPr>
          <a:xfrm>
            <a:off x="457200" y="1600200"/>
            <a:ext cx="8229600" cy="4525963"/>
          </a:xfrm>
          <a:prstGeom prst="rect">
            <a:avLst/>
          </a:prstGeom>
        </p:spPr>
        <p:txBody>
          <a:bodyPr/>
          <a:lstStyle/>
          <a:p>
            <a:pPr lvl="0"/>
            <a:endParaRPr lang="en-GB" noProof="0"/>
          </a:p>
        </p:txBody>
      </p:sp>
    </p:spTree>
    <p:extLst>
      <p:ext uri="{BB962C8B-B14F-4D97-AF65-F5344CB8AC3E}">
        <p14:creationId xmlns:p14="http://schemas.microsoft.com/office/powerpoint/2010/main" val="1896957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14261514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4341531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4374647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8239884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06848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3" name="Picture 17"/>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w="9525">
            <a:noFill/>
            <a:miter lim="800000"/>
            <a:headEnd/>
            <a:tailEnd/>
          </a:ln>
        </p:spPr>
      </p:pic>
      <p:pic>
        <p:nvPicPr>
          <p:cNvPr id="4" name="Picture 8">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7" name="Picture 6">
            <a:extLst>
              <a:ext uri="{FF2B5EF4-FFF2-40B4-BE49-F238E27FC236}">
                <a16:creationId xmlns:a16="http://schemas.microsoft.com/office/drawing/2014/main" id="{757710E3-B803-4BC1-B28F-DAEAEF4CF70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9" name="Content Placeholder 2">
            <a:extLst>
              <a:ext uri="{FF2B5EF4-FFF2-40B4-BE49-F238E27FC236}">
                <a16:creationId xmlns:a16="http://schemas.microsoft.com/office/drawing/2014/main" id="{58BEDEB8-A9C3-4367-BF40-FB60AF6FA132}"/>
              </a:ext>
            </a:extLst>
          </p:cNvPr>
          <p:cNvSpPr>
            <a:spLocks noGrp="1"/>
          </p:cNvSpPr>
          <p:nvPr>
            <p:ph idx="1" hasCustomPrompt="1"/>
          </p:nvPr>
        </p:nvSpPr>
        <p:spPr>
          <a:xfrm>
            <a:off x="3148552" y="1300899"/>
            <a:ext cx="5712644" cy="2375555"/>
          </a:xfrm>
          <a:prstGeom prst="rect">
            <a:avLst/>
          </a:prstGeom>
        </p:spPr>
        <p:txBody>
          <a:bodyPr/>
          <a:lstStyle>
            <a:lvl1pPr marL="216000" indent="-216000">
              <a:buFont typeface="Wingdings 2" panose="05020102010507070707" pitchFamily="18" charset="2"/>
              <a:buChar char=""/>
              <a:defRPr sz="1800">
                <a:solidFill>
                  <a:srgbClr val="444444"/>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10" name="Content Placeholder 2">
            <a:extLst>
              <a:ext uri="{FF2B5EF4-FFF2-40B4-BE49-F238E27FC236}">
                <a16:creationId xmlns:a16="http://schemas.microsoft.com/office/drawing/2014/main" id="{B9474967-5D5D-47B0-9641-1895A87640BC}"/>
              </a:ext>
            </a:extLst>
          </p:cNvPr>
          <p:cNvSpPr>
            <a:spLocks noGrp="1"/>
          </p:cNvSpPr>
          <p:nvPr>
            <p:ph idx="10" hasCustomPrompt="1"/>
          </p:nvPr>
        </p:nvSpPr>
        <p:spPr>
          <a:xfrm>
            <a:off x="3148552" y="4271390"/>
            <a:ext cx="5712644" cy="2359165"/>
          </a:xfrm>
          <a:prstGeom prst="rect">
            <a:avLst/>
          </a:prstGeom>
        </p:spPr>
        <p:txBody>
          <a:bodyPr/>
          <a:lstStyle>
            <a:lvl1pPr marL="0" indent="0">
              <a:buFontTx/>
              <a:buNone/>
              <a:defRPr sz="1800">
                <a:solidFill>
                  <a:srgbClr val="444444"/>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12" name="Title 1">
            <a:extLst>
              <a:ext uri="{FF2B5EF4-FFF2-40B4-BE49-F238E27FC236}">
                <a16:creationId xmlns:a16="http://schemas.microsoft.com/office/drawing/2014/main" id="{D44EB760-B304-407E-93E6-2BC1C04C1A40}"/>
              </a:ext>
            </a:extLst>
          </p:cNvPr>
          <p:cNvSpPr>
            <a:spLocks noGrp="1"/>
          </p:cNvSpPr>
          <p:nvPr>
            <p:ph type="title"/>
          </p:nvPr>
        </p:nvSpPr>
        <p:spPr>
          <a:xfrm>
            <a:off x="233363" y="53975"/>
            <a:ext cx="7735887" cy="549275"/>
          </a:xfrm>
        </p:spPr>
        <p:txBody>
          <a:bodyPr/>
          <a:lstStyle/>
          <a:p>
            <a:r>
              <a:rPr lang="en-US"/>
              <a:t>Click to edit Master title style</a:t>
            </a:r>
            <a:endParaRPr lang="en-GB"/>
          </a:p>
        </p:txBody>
      </p:sp>
      <p:sp>
        <p:nvSpPr>
          <p:cNvPr id="13" name="Text Box 14">
            <a:extLst>
              <a:ext uri="{FF2B5EF4-FFF2-40B4-BE49-F238E27FC236}">
                <a16:creationId xmlns:a16="http://schemas.microsoft.com/office/drawing/2014/main" id="{F43ADC5B-499B-40DB-858C-27BBFD388620}"/>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13</a:t>
            </a:r>
          </a:p>
        </p:txBody>
      </p:sp>
    </p:spTree>
    <p:custDataLst>
      <p:tags r:id="rId1"/>
    </p:custDataLst>
    <p:extLst>
      <p:ext uri="{BB962C8B-B14F-4D97-AF65-F5344CB8AC3E}">
        <p14:creationId xmlns:p14="http://schemas.microsoft.com/office/powerpoint/2010/main" val="41580181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8901634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999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729186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7137709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0058428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53975"/>
            <a:ext cx="2112962" cy="60721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33363" y="53975"/>
            <a:ext cx="6188075" cy="60721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320214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33363" y="53975"/>
            <a:ext cx="8453437" cy="60721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691193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148410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ustDataLst>
      <p:tags r:id="rId1"/>
    </p:custDataLst>
    <p:extLst>
      <p:ext uri="{BB962C8B-B14F-4D97-AF65-F5344CB8AC3E}">
        <p14:creationId xmlns:p14="http://schemas.microsoft.com/office/powerpoint/2010/main" val="2611112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1648947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17005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ustDataLst>
      <p:tags r:id="rId1"/>
    </p:custDataLst>
    <p:extLst>
      <p:ext uri="{BB962C8B-B14F-4D97-AF65-F5344CB8AC3E}">
        <p14:creationId xmlns:p14="http://schemas.microsoft.com/office/powerpoint/2010/main" val="3521774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8733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818777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ags" Target="../tags/tag1.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image" Target="../media/image4.png"/><Relationship Id="rId2" Type="http://schemas.openxmlformats.org/officeDocument/2006/relationships/slideLayout" Target="../slideLayouts/slideLayout16.xml"/><Relationship Id="rId16" Type="http://schemas.openxmlformats.org/officeDocument/2006/relationships/image" Target="../media/image2.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1.png"/><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ags" Target="../tags/tag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3"/>
          <p:cNvPicPr>
            <a:picLocks noChangeAspect="1" noChangeArrowheads="1"/>
          </p:cNvPicPr>
          <p:nvPr/>
        </p:nvPicPr>
        <p:blipFill>
          <a:blip r:embed="rId17">
            <a:extLst>
              <a:ext uri="{28A0092B-C50C-407E-A947-70E740481C1C}">
                <a14:useLocalDpi xmlns:a14="http://schemas.microsoft.com/office/drawing/2010/main" val="0"/>
              </a:ext>
            </a:extLst>
          </a:blip>
          <a:stretch>
            <a:fillRect/>
          </a:stretch>
        </p:blipFill>
        <p:spPr bwMode="auto">
          <a:xfrm>
            <a:off x="0" y="0"/>
            <a:ext cx="9139766" cy="6854824"/>
          </a:xfrm>
          <a:prstGeom prst="rect">
            <a:avLst/>
          </a:prstGeom>
          <a:noFill/>
          <a:ln w="9525">
            <a:noFill/>
            <a:miter lim="800000"/>
            <a:headEnd/>
            <a:tailEnd/>
          </a:ln>
        </p:spPr>
      </p:pic>
      <p:sp>
        <p:nvSpPr>
          <p:cNvPr id="1027" name="Text Box 6"/>
          <p:cNvSpPr txBox="1">
            <a:spLocks noChangeArrowheads="1"/>
          </p:cNvSpPr>
          <p:nvPr/>
        </p:nvSpPr>
        <p:spPr bwMode="auto">
          <a:xfrm>
            <a:off x="828675" y="44450"/>
            <a:ext cx="6048375" cy="519113"/>
          </a:xfrm>
          <a:prstGeom prst="rect">
            <a:avLst/>
          </a:prstGeom>
          <a:noFill/>
          <a:ln w="9525">
            <a:noFill/>
            <a:miter lim="800000"/>
            <a:headEnd/>
            <a:tailEnd/>
          </a:ln>
        </p:spPr>
        <p:txBody>
          <a:bodyPr>
            <a:spAutoFit/>
          </a:bodyPr>
          <a:lstStyle/>
          <a:p>
            <a:pPr>
              <a:spcBef>
                <a:spcPct val="50000"/>
              </a:spcBef>
            </a:pPr>
            <a:endParaRPr lang="en-GB" sz="2800" b="1">
              <a:solidFill>
                <a:srgbClr val="5B0091"/>
              </a:solidFill>
              <a:cs typeface="Arial" charset="0"/>
            </a:endParaRPr>
          </a:p>
        </p:txBody>
      </p:sp>
      <p:sp>
        <p:nvSpPr>
          <p:cNvPr id="1028" name="Rectangle 8"/>
          <p:cNvSpPr>
            <a:spLocks noGrp="1" noChangeArrowheads="1"/>
          </p:cNvSpPr>
          <p:nvPr>
            <p:ph type="title"/>
          </p:nvPr>
        </p:nvSpPr>
        <p:spPr bwMode="auto">
          <a:xfrm>
            <a:off x="233363" y="53975"/>
            <a:ext cx="7735887" cy="549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369678" name="Text Box 14">
            <a:extLst>
              <a:ext uri="{FF2B5EF4-FFF2-40B4-BE49-F238E27FC236}">
                <a16:creationId xmlns:a16="http://schemas.microsoft.com/office/drawing/2014/main" id="{77275881-F467-4DD5-98E8-487738658B0E}"/>
              </a:ext>
            </a:extLst>
          </p:cNvPr>
          <p:cNvSpPr txBox="1">
            <a:spLocks noChangeArrowheads="1"/>
          </p:cNvSpPr>
          <p:nvPr/>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13</a:t>
            </a:r>
          </a:p>
        </p:txBody>
      </p:sp>
      <p:pic>
        <p:nvPicPr>
          <p:cNvPr id="1030" name="Picture 16">
            <a:hlinkClick r:id="" action="ppaction://hlinkshowjump?jump=previousslide"/>
          </p:cNvPr>
          <p:cNvPicPr>
            <a:picLocks noChangeAspect="1" noChangeArrowheads="1"/>
          </p:cNvPicPr>
          <p:nvPr/>
        </p:nvPicPr>
        <p:blipFill>
          <a:blip r:embed="rId18">
            <a:extLst>
              <a:ext uri="{28A0092B-C50C-407E-A947-70E740481C1C}">
                <a14:useLocalDpi xmlns:a14="http://schemas.microsoft.com/office/drawing/2010/main" val="0"/>
              </a:ext>
            </a:extLst>
          </a:blip>
          <a:stretch>
            <a:fillRect/>
          </a:stretch>
        </p:blipFill>
        <p:spPr bwMode="auto">
          <a:xfrm>
            <a:off x="107950" y="6177471"/>
            <a:ext cx="630238" cy="554609"/>
          </a:xfrm>
          <a:prstGeom prst="rect">
            <a:avLst/>
          </a:prstGeom>
          <a:noFill/>
          <a:ln w="9525">
            <a:noFill/>
            <a:miter lim="800000"/>
            <a:headEnd/>
            <a:tailEnd/>
          </a:ln>
        </p:spPr>
      </p:pic>
      <p:pic>
        <p:nvPicPr>
          <p:cNvPr id="1031" name="Picture 23">
            <a:hlinkClick r:id="" action="ppaction://hlinkshowjump?jump=nextslide"/>
          </p:cNvPr>
          <p:cNvPicPr>
            <a:picLocks noChangeAspect="1" noChangeArrowheads="1"/>
          </p:cNvPicPr>
          <p:nvPr/>
        </p:nvPicPr>
        <p:blipFill>
          <a:blip r:embed="rId19">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8" name="Picture 7">
            <a:extLst>
              <a:ext uri="{FF2B5EF4-FFF2-40B4-BE49-F238E27FC236}">
                <a16:creationId xmlns:a16="http://schemas.microsoft.com/office/drawing/2014/main" id="{EFE9E11B-3A97-4928-B183-7782102F5479}"/>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Tree>
    <p:custDataLst>
      <p:tags r:id="rId16"/>
    </p:custDataLst>
    <p:extLst>
      <p:ext uri="{BB962C8B-B14F-4D97-AF65-F5344CB8AC3E}">
        <p14:creationId xmlns:p14="http://schemas.microsoft.com/office/powerpoint/2010/main" val="2724730657"/>
      </p:ext>
    </p:extLst>
  </p:cSld>
  <p:clrMap bg1="lt1" tx1="dk1" bg2="lt2" tx2="dk2" accent1="accent1" accent2="accent2" accent3="accent3" accent4="accent4" accent5="accent5" accent6="accent6" hlink="hlink" folHlink="folHlink"/>
  <p:sldLayoutIdLst>
    <p:sldLayoutId id="2147485096" r:id="rId1"/>
    <p:sldLayoutId id="2147485097" r:id="rId2"/>
    <p:sldLayoutId id="2147485098" r:id="rId3"/>
    <p:sldLayoutId id="2147485099" r:id="rId4"/>
    <p:sldLayoutId id="2147485100" r:id="rId5"/>
    <p:sldLayoutId id="2147485101" r:id="rId6"/>
    <p:sldLayoutId id="2147485102" r:id="rId7"/>
    <p:sldLayoutId id="2147485103" r:id="rId8"/>
    <p:sldLayoutId id="2147485104" r:id="rId9"/>
    <p:sldLayoutId id="2147485105" r:id="rId10"/>
    <p:sldLayoutId id="2147485106" r:id="rId11"/>
    <p:sldLayoutId id="2147485107" r:id="rId12"/>
    <p:sldLayoutId id="2147485108" r:id="rId13"/>
    <p:sldLayoutId id="2147485109" r:id="rId14"/>
  </p:sldLayoutIdLst>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charset="0"/>
        </a:defRPr>
      </a:lvl2pPr>
      <a:lvl3pPr algn="l" rtl="0" eaLnBrk="0" fontAlgn="base" hangingPunct="0">
        <a:spcBef>
          <a:spcPct val="0"/>
        </a:spcBef>
        <a:spcAft>
          <a:spcPct val="0"/>
        </a:spcAft>
        <a:defRPr sz="2800" b="1">
          <a:solidFill>
            <a:schemeClr val="bg1"/>
          </a:solidFill>
          <a:latin typeface="Arial" charset="0"/>
        </a:defRPr>
      </a:lvl3pPr>
      <a:lvl4pPr algn="l" rtl="0" eaLnBrk="0" fontAlgn="base" hangingPunct="0">
        <a:spcBef>
          <a:spcPct val="0"/>
        </a:spcBef>
        <a:spcAft>
          <a:spcPct val="0"/>
        </a:spcAft>
        <a:defRPr sz="2800" b="1">
          <a:solidFill>
            <a:schemeClr val="bg1"/>
          </a:solidFill>
          <a:latin typeface="Arial" charset="0"/>
        </a:defRPr>
      </a:lvl4pPr>
      <a:lvl5pPr algn="l" rtl="0" eaLnBrk="0" fontAlgn="base" hangingPunct="0">
        <a:spcBef>
          <a:spcPct val="0"/>
        </a:spcBef>
        <a:spcAft>
          <a:spcPct val="0"/>
        </a:spcAft>
        <a:defRPr sz="2800" b="1">
          <a:solidFill>
            <a:schemeClr val="bg1"/>
          </a:solidFill>
          <a:latin typeface="Arial" charset="0"/>
        </a:defRPr>
      </a:lvl5pPr>
      <a:lvl6pPr marL="457200" algn="l" rtl="0" fontAlgn="base">
        <a:spcBef>
          <a:spcPct val="0"/>
        </a:spcBef>
        <a:spcAft>
          <a:spcPct val="0"/>
        </a:spcAft>
        <a:defRPr sz="2800" b="1">
          <a:solidFill>
            <a:srgbClr val="10BC45"/>
          </a:solidFill>
          <a:latin typeface="Arial" charset="0"/>
        </a:defRPr>
      </a:lvl6pPr>
      <a:lvl7pPr marL="914400" algn="l" rtl="0" fontAlgn="base">
        <a:spcBef>
          <a:spcPct val="0"/>
        </a:spcBef>
        <a:spcAft>
          <a:spcPct val="0"/>
        </a:spcAft>
        <a:defRPr sz="2800" b="1">
          <a:solidFill>
            <a:srgbClr val="10BC45"/>
          </a:solidFill>
          <a:latin typeface="Arial" charset="0"/>
        </a:defRPr>
      </a:lvl7pPr>
      <a:lvl8pPr marL="1371600" algn="l" rtl="0" fontAlgn="base">
        <a:spcBef>
          <a:spcPct val="0"/>
        </a:spcBef>
        <a:spcAft>
          <a:spcPct val="0"/>
        </a:spcAft>
        <a:defRPr sz="2800" b="1">
          <a:solidFill>
            <a:srgbClr val="10BC45"/>
          </a:solidFill>
          <a:latin typeface="Arial" charset="0"/>
        </a:defRPr>
      </a:lvl8pPr>
      <a:lvl9pPr marL="1828800" algn="l" rtl="0" fontAlgn="base">
        <a:spcBef>
          <a:spcPct val="0"/>
        </a:spcBef>
        <a:spcAft>
          <a:spcPct val="0"/>
        </a:spcAft>
        <a:defRPr sz="2800" b="1">
          <a:solidFill>
            <a:srgbClr val="10BC45"/>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Picture 13">
            <a:extLst>
              <a:ext uri="{FF2B5EF4-FFF2-40B4-BE49-F238E27FC236}">
                <a16:creationId xmlns:a16="http://schemas.microsoft.com/office/drawing/2014/main" id="{02B6023A-B143-4E07-96F9-6AA6CF89D2C9}"/>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tretch>
            <a:fillRect/>
          </a:stretch>
        </p:blipFill>
        <p:spPr bwMode="auto">
          <a:xfrm>
            <a:off x="0" y="0"/>
            <a:ext cx="9139766" cy="6854824"/>
          </a:xfrm>
          <a:prstGeom prst="rect">
            <a:avLst/>
          </a:prstGeom>
          <a:noFill/>
          <a:ln w="9525">
            <a:noFill/>
            <a:miter lim="800000"/>
            <a:headEnd/>
            <a:tailEnd/>
          </a:ln>
        </p:spPr>
      </p:pic>
      <p:sp>
        <p:nvSpPr>
          <p:cNvPr id="2051" name="Text Box 6"/>
          <p:cNvSpPr txBox="1">
            <a:spLocks noChangeArrowheads="1"/>
          </p:cNvSpPr>
          <p:nvPr/>
        </p:nvSpPr>
        <p:spPr bwMode="auto">
          <a:xfrm>
            <a:off x="828675" y="44450"/>
            <a:ext cx="6048375" cy="519113"/>
          </a:xfrm>
          <a:prstGeom prst="rect">
            <a:avLst/>
          </a:prstGeom>
          <a:noFill/>
          <a:ln w="9525">
            <a:noFill/>
            <a:miter lim="800000"/>
            <a:headEnd/>
            <a:tailEnd/>
          </a:ln>
        </p:spPr>
        <p:txBody>
          <a:bodyPr>
            <a:spAutoFit/>
          </a:bodyPr>
          <a:lstStyle/>
          <a:p>
            <a:pPr>
              <a:spcBef>
                <a:spcPct val="50000"/>
              </a:spcBef>
            </a:pPr>
            <a:endParaRPr lang="en-GB" sz="2800" b="1">
              <a:solidFill>
                <a:srgbClr val="5B0091"/>
              </a:solidFill>
              <a:cs typeface="Arial" charset="0"/>
            </a:endParaRPr>
          </a:p>
        </p:txBody>
      </p:sp>
      <p:sp>
        <p:nvSpPr>
          <p:cNvPr id="2052" name="Rectangle 8"/>
          <p:cNvSpPr>
            <a:spLocks noGrp="1" noChangeArrowheads="1"/>
          </p:cNvSpPr>
          <p:nvPr>
            <p:ph type="title"/>
          </p:nvPr>
        </p:nvSpPr>
        <p:spPr bwMode="auto">
          <a:xfrm>
            <a:off x="233363" y="53975"/>
            <a:ext cx="7735887" cy="549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pic>
        <p:nvPicPr>
          <p:cNvPr id="2054" name="Picture 16">
            <a:hlinkClick r:id="" action="ppaction://hlinkshowjump?jump=previousslide"/>
          </p:cNvPr>
          <p:cNvPicPr>
            <a:picLocks noChangeAspect="1" noChangeArrowheads="1"/>
          </p:cNvPicPr>
          <p:nvPr/>
        </p:nvPicPr>
        <p:blipFill>
          <a:blip r:embed="rId16">
            <a:extLst>
              <a:ext uri="{28A0092B-C50C-407E-A947-70E740481C1C}">
                <a14:useLocalDpi xmlns:a14="http://schemas.microsoft.com/office/drawing/2010/main" val="0"/>
              </a:ext>
            </a:extLst>
          </a:blip>
          <a:stretch>
            <a:fillRect/>
          </a:stretch>
        </p:blipFill>
        <p:spPr bwMode="auto">
          <a:xfrm>
            <a:off x="107950" y="6177471"/>
            <a:ext cx="630238" cy="554609"/>
          </a:xfrm>
          <a:prstGeom prst="rect">
            <a:avLst/>
          </a:prstGeom>
          <a:noFill/>
          <a:ln w="9525">
            <a:noFill/>
            <a:miter lim="800000"/>
            <a:headEnd/>
            <a:tailEnd/>
          </a:ln>
        </p:spPr>
      </p:pic>
      <p:pic>
        <p:nvPicPr>
          <p:cNvPr id="7" name="Picture 6">
            <a:extLst>
              <a:ext uri="{FF2B5EF4-FFF2-40B4-BE49-F238E27FC236}">
                <a16:creationId xmlns:a16="http://schemas.microsoft.com/office/drawing/2014/main" id="{B8E84297-AF36-4EF2-8699-8C45EA657B27}"/>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8" name="Text Box 14">
            <a:extLst>
              <a:ext uri="{FF2B5EF4-FFF2-40B4-BE49-F238E27FC236}">
                <a16:creationId xmlns:a16="http://schemas.microsoft.com/office/drawing/2014/main" id="{751B7692-ED58-4E5D-972C-227A346E82E7}"/>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13</a:t>
            </a:r>
          </a:p>
        </p:txBody>
      </p:sp>
    </p:spTree>
    <p:custDataLst>
      <p:tags r:id="rId14"/>
    </p:custDataLst>
    <p:extLst>
      <p:ext uri="{BB962C8B-B14F-4D97-AF65-F5344CB8AC3E}">
        <p14:creationId xmlns:p14="http://schemas.microsoft.com/office/powerpoint/2010/main" val="3522440407"/>
      </p:ext>
    </p:extLst>
  </p:cSld>
  <p:clrMap bg1="lt1" tx1="dk1" bg2="lt2" tx2="dk2" accent1="accent1" accent2="accent2" accent3="accent3" accent4="accent4" accent5="accent5" accent6="accent6" hlink="hlink" folHlink="folHlink"/>
  <p:sldLayoutIdLst>
    <p:sldLayoutId id="2147485111" r:id="rId1"/>
    <p:sldLayoutId id="2147485112" r:id="rId2"/>
    <p:sldLayoutId id="2147485113" r:id="rId3"/>
    <p:sldLayoutId id="2147485114" r:id="rId4"/>
    <p:sldLayoutId id="2147485115" r:id="rId5"/>
    <p:sldLayoutId id="2147485116" r:id="rId6"/>
    <p:sldLayoutId id="2147485117" r:id="rId7"/>
    <p:sldLayoutId id="2147485118" r:id="rId8"/>
    <p:sldLayoutId id="2147485119" r:id="rId9"/>
    <p:sldLayoutId id="2147485120" r:id="rId10"/>
    <p:sldLayoutId id="2147485121" r:id="rId11"/>
    <p:sldLayoutId id="2147485122" r:id="rId12"/>
  </p:sldLayoutIdLst>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charset="0"/>
        </a:defRPr>
      </a:lvl2pPr>
      <a:lvl3pPr algn="l" rtl="0" eaLnBrk="0" fontAlgn="base" hangingPunct="0">
        <a:spcBef>
          <a:spcPct val="0"/>
        </a:spcBef>
        <a:spcAft>
          <a:spcPct val="0"/>
        </a:spcAft>
        <a:defRPr sz="2800" b="1">
          <a:solidFill>
            <a:schemeClr val="bg1"/>
          </a:solidFill>
          <a:latin typeface="Arial" charset="0"/>
        </a:defRPr>
      </a:lvl3pPr>
      <a:lvl4pPr algn="l" rtl="0" eaLnBrk="0" fontAlgn="base" hangingPunct="0">
        <a:spcBef>
          <a:spcPct val="0"/>
        </a:spcBef>
        <a:spcAft>
          <a:spcPct val="0"/>
        </a:spcAft>
        <a:defRPr sz="2800" b="1">
          <a:solidFill>
            <a:schemeClr val="bg1"/>
          </a:solidFill>
          <a:latin typeface="Arial" charset="0"/>
        </a:defRPr>
      </a:lvl4pPr>
      <a:lvl5pPr algn="l" rtl="0" eaLnBrk="0" fontAlgn="base" hangingPunct="0">
        <a:spcBef>
          <a:spcPct val="0"/>
        </a:spcBef>
        <a:spcAft>
          <a:spcPct val="0"/>
        </a:spcAft>
        <a:defRPr sz="2800" b="1">
          <a:solidFill>
            <a:schemeClr val="bg1"/>
          </a:solidFill>
          <a:latin typeface="Arial" charset="0"/>
        </a:defRPr>
      </a:lvl5pPr>
      <a:lvl6pPr marL="457200" algn="l" rtl="0" fontAlgn="base">
        <a:spcBef>
          <a:spcPct val="0"/>
        </a:spcBef>
        <a:spcAft>
          <a:spcPct val="0"/>
        </a:spcAft>
        <a:defRPr sz="2800" b="1">
          <a:solidFill>
            <a:srgbClr val="FF6600"/>
          </a:solidFill>
          <a:latin typeface="Arial" charset="0"/>
        </a:defRPr>
      </a:lvl6pPr>
      <a:lvl7pPr marL="914400" algn="l" rtl="0" fontAlgn="base">
        <a:spcBef>
          <a:spcPct val="0"/>
        </a:spcBef>
        <a:spcAft>
          <a:spcPct val="0"/>
        </a:spcAft>
        <a:defRPr sz="2800" b="1">
          <a:solidFill>
            <a:srgbClr val="FF6600"/>
          </a:solidFill>
          <a:latin typeface="Arial" charset="0"/>
        </a:defRPr>
      </a:lvl7pPr>
      <a:lvl8pPr marL="1371600" algn="l" rtl="0" fontAlgn="base">
        <a:spcBef>
          <a:spcPct val="0"/>
        </a:spcBef>
        <a:spcAft>
          <a:spcPct val="0"/>
        </a:spcAft>
        <a:defRPr sz="2800" b="1">
          <a:solidFill>
            <a:srgbClr val="FF6600"/>
          </a:solidFill>
          <a:latin typeface="Arial" charset="0"/>
        </a:defRPr>
      </a:lvl8pPr>
      <a:lvl9pPr marL="1828800" algn="l" rtl="0" fontAlgn="base">
        <a:spcBef>
          <a:spcPct val="0"/>
        </a:spcBef>
        <a:spcAft>
          <a:spcPct val="0"/>
        </a:spcAft>
        <a:defRPr sz="2800" b="1">
          <a:solidFill>
            <a:srgbClr val="FF6600"/>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3.png"/><Relationship Id="rId7" Type="http://schemas.openxmlformats.org/officeDocument/2006/relationships/image" Target="../media/image19.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25.png"/><Relationship Id="rId4" Type="http://schemas.openxmlformats.org/officeDocument/2006/relationships/image" Target="../media/image24.png"/></Relationships>
</file>

<file path=ppt/slides/_rels/slide1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png"/><Relationship Id="rId9" Type="http://schemas.openxmlformats.org/officeDocument/2006/relationships/image" Target="../media/image19.png"/></Relationships>
</file>

<file path=ppt/slides/_rels/slide12.xml.rels><?xml version="1.0" encoding="UTF-8" standalone="yes"?>
<Relationships xmlns="http://schemas.openxmlformats.org/package/2006/relationships"><Relationship Id="rId3" Type="http://schemas.openxmlformats.org/officeDocument/2006/relationships/image" Target="../media/image31.png"/><Relationship Id="rId7" Type="http://schemas.openxmlformats.org/officeDocument/2006/relationships/image" Target="../media/image19.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33.png"/><Relationship Id="rId4" Type="http://schemas.openxmlformats.org/officeDocument/2006/relationships/image" Target="../media/image32.png"/></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7" Type="http://schemas.openxmlformats.org/officeDocument/2006/relationships/image" Target="../media/image19.png"/><Relationship Id="rId2" Type="http://schemas.openxmlformats.org/officeDocument/2006/relationships/notesSlide" Target="../notesSlides/notesSlide13.xml"/><Relationship Id="rId1" Type="http://schemas.openxmlformats.org/officeDocument/2006/relationships/slideLayout" Target="../slideLayouts/slideLayout20.xml"/><Relationship Id="rId6" Type="http://schemas.openxmlformats.org/officeDocument/2006/relationships/image" Target="../media/image36.png"/><Relationship Id="rId5" Type="http://schemas.openxmlformats.org/officeDocument/2006/relationships/image" Target="../media/image35.png"/><Relationship Id="rId4" Type="http://schemas.openxmlformats.org/officeDocument/2006/relationships/image" Target="../media/image34.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8" Type="http://schemas.openxmlformats.org/officeDocument/2006/relationships/image" Target="../media/image15.jpg"/><Relationship Id="rId3" Type="http://schemas.openxmlformats.org/officeDocument/2006/relationships/slideLayout" Target="../slideLayouts/slideLayout20.xml"/><Relationship Id="rId7" Type="http://schemas.openxmlformats.org/officeDocument/2006/relationships/image" Target="../media/image14.png"/><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image" Target="../media/image13.png"/><Relationship Id="rId5" Type="http://schemas.openxmlformats.org/officeDocument/2006/relationships/image" Target="../media/image6.png"/><Relationship Id="rId4" Type="http://schemas.openxmlformats.org/officeDocument/2006/relationships/notesSlide" Target="../notesSlides/notesSlide5.xml"/><Relationship Id="rId9" Type="http://schemas.openxmlformats.org/officeDocument/2006/relationships/image" Target="../media/image12.wmf"/></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7" Type="http://schemas.openxmlformats.org/officeDocument/2006/relationships/image" Target="../media/image19.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18.jpeg"/><Relationship Id="rId4" Type="http://schemas.openxmlformats.org/officeDocument/2006/relationships/image" Target="../media/image17.jpeg"/></Relationships>
</file>

<file path=ppt/slides/_rels/slide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9.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8" Type="http://schemas.openxmlformats.org/officeDocument/2006/relationships/image" Target="../media/image15.jpg"/><Relationship Id="rId3" Type="http://schemas.openxmlformats.org/officeDocument/2006/relationships/slideLayout" Target="../slideLayouts/slideLayout20.xml"/><Relationship Id="rId7" Type="http://schemas.openxmlformats.org/officeDocument/2006/relationships/image" Target="../media/image19.png"/><Relationship Id="rId2" Type="http://schemas.openxmlformats.org/officeDocument/2006/relationships/control" Target="../activeX/activeX2.xml"/><Relationship Id="rId1" Type="http://schemas.openxmlformats.org/officeDocument/2006/relationships/vmlDrawing" Target="../drawings/vmlDrawing2.vml"/><Relationship Id="rId6" Type="http://schemas.openxmlformats.org/officeDocument/2006/relationships/image" Target="../media/image13.png"/><Relationship Id="rId5" Type="http://schemas.openxmlformats.org/officeDocument/2006/relationships/image" Target="../media/image6.png"/><Relationship Id="rId4" Type="http://schemas.openxmlformats.org/officeDocument/2006/relationships/notesSlide" Target="../notesSlides/notesSlide8.xml"/><Relationship Id="rId9" Type="http://schemas.openxmlformats.org/officeDocument/2006/relationships/image" Target="../media/image12.wmf"/></Relationships>
</file>

<file path=ppt/slides/_rels/slide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6.png"/><Relationship Id="rId4" Type="http://schemas.openxmlformats.org/officeDocument/2006/relationships/image" Target="../media/image2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a:extLst>
              <a:ext uri="{FF2B5EF4-FFF2-40B4-BE49-F238E27FC236}">
                <a16:creationId xmlns:a16="http://schemas.microsoft.com/office/drawing/2014/main" id="{DB441F0A-7FD0-47B9-86E9-C28F6B8FE982}"/>
              </a:ext>
            </a:extLst>
          </p:cNvPr>
          <p:cNvSpPr>
            <a:spLocks noGrp="1"/>
          </p:cNvSpPr>
          <p:nvPr>
            <p:ph type="title"/>
          </p:nvPr>
        </p:nvSpPr>
        <p:spPr/>
        <p:txBody>
          <a:bodyPr/>
          <a:lstStyle/>
          <a:p>
            <a:r>
              <a:rPr lang="en-GB" altLang="en-US" dirty="0"/>
              <a:t>Resultant </a:t>
            </a:r>
            <a:br>
              <a:rPr lang="en-GB" altLang="en-US" dirty="0"/>
            </a:br>
            <a:r>
              <a:rPr lang="en-GB" altLang="en-US" dirty="0"/>
              <a:t>Forces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7A12971F-715D-4BE0-AF96-C49A3B3BEEE2}"/>
              </a:ext>
            </a:extLst>
          </p:cNvPr>
          <p:cNvSpPr>
            <a:spLocks noGrp="1" noChangeArrowheads="1"/>
          </p:cNvSpPr>
          <p:nvPr>
            <p:ph type="title"/>
          </p:nvPr>
        </p:nvSpPr>
        <p:spPr>
          <a:noFill/>
        </p:spPr>
        <p:txBody>
          <a:bodyPr/>
          <a:lstStyle/>
          <a:p>
            <a:r>
              <a:rPr lang="en-GB" altLang="en-US"/>
              <a:t>Resultant force example</a:t>
            </a:r>
          </a:p>
        </p:txBody>
      </p:sp>
      <p:sp>
        <p:nvSpPr>
          <p:cNvPr id="18435" name="Text Box 4">
            <a:extLst>
              <a:ext uri="{FF2B5EF4-FFF2-40B4-BE49-F238E27FC236}">
                <a16:creationId xmlns:a16="http://schemas.microsoft.com/office/drawing/2014/main" id="{89DA7B56-914E-46BB-A8D1-D1A96B87B86C}"/>
              </a:ext>
            </a:extLst>
          </p:cNvPr>
          <p:cNvSpPr txBox="1">
            <a:spLocks noChangeArrowheads="1"/>
          </p:cNvSpPr>
          <p:nvPr/>
        </p:nvSpPr>
        <p:spPr bwMode="auto">
          <a:xfrm>
            <a:off x="350838" y="773113"/>
            <a:ext cx="7902575" cy="830262"/>
          </a:xfrm>
          <a:prstGeom prst="rect">
            <a:avLst/>
          </a:prstGeom>
          <a:solidFill>
            <a:srgbClr val="BEDAF0"/>
          </a:solidFill>
          <a:ln>
            <a:noFill/>
          </a:ln>
          <a:extLs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Draw this pair of forces to scale and find the magnitude </a:t>
            </a:r>
            <a:br>
              <a:rPr lang="en-GB" altLang="en-US"/>
            </a:br>
            <a:r>
              <a:rPr lang="en-GB" altLang="en-US"/>
              <a:t>and direction of the resultant force.</a:t>
            </a:r>
          </a:p>
        </p:txBody>
      </p:sp>
      <p:sp>
        <p:nvSpPr>
          <p:cNvPr id="1011718" name="Text Box 6">
            <a:extLst>
              <a:ext uri="{FF2B5EF4-FFF2-40B4-BE49-F238E27FC236}">
                <a16:creationId xmlns:a16="http://schemas.microsoft.com/office/drawing/2014/main" id="{4CAE35C7-A6B9-4273-85C1-52F9ED5997D6}"/>
              </a:ext>
            </a:extLst>
          </p:cNvPr>
          <p:cNvSpPr txBox="1">
            <a:spLocks noChangeArrowheads="1"/>
          </p:cNvSpPr>
          <p:nvPr/>
        </p:nvSpPr>
        <p:spPr bwMode="auto">
          <a:xfrm>
            <a:off x="4206875" y="1647825"/>
            <a:ext cx="4657725" cy="831850"/>
          </a:xfrm>
          <a:prstGeom prst="rect">
            <a:avLst/>
          </a:prstGeom>
          <a:solidFill>
            <a:schemeClr val="bg1"/>
          </a:solidFill>
          <a:ln>
            <a:noFill/>
          </a:ln>
          <a:extLs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marL="323850" indent="-457200">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a:solidFill>
                  <a:srgbClr val="286DA6"/>
                </a:solidFill>
              </a:rPr>
              <a:t>1. </a:t>
            </a:r>
            <a:r>
              <a:rPr lang="en-GB" altLang="en-US"/>
              <a:t>Choose a </a:t>
            </a:r>
            <a:r>
              <a:rPr lang="en-GB" altLang="en-US" b="1">
                <a:solidFill>
                  <a:srgbClr val="286DA6"/>
                </a:solidFill>
              </a:rPr>
              <a:t>scale</a:t>
            </a:r>
            <a:r>
              <a:rPr lang="en-GB" altLang="en-US"/>
              <a:t>: for example, 1</a:t>
            </a:r>
            <a:r>
              <a:rPr lang="en-GB" altLang="en-US" sz="1000"/>
              <a:t> </a:t>
            </a:r>
            <a:r>
              <a:rPr lang="en-GB" altLang="en-US"/>
              <a:t>cm = 1</a:t>
            </a:r>
            <a:r>
              <a:rPr lang="en-GB" altLang="en-US" sz="1000"/>
              <a:t> </a:t>
            </a:r>
            <a:r>
              <a:rPr lang="en-GB" altLang="en-US"/>
              <a:t>N.</a:t>
            </a:r>
          </a:p>
        </p:txBody>
      </p:sp>
      <p:sp>
        <p:nvSpPr>
          <p:cNvPr id="1011730" name="Text Box 18">
            <a:extLst>
              <a:ext uri="{FF2B5EF4-FFF2-40B4-BE49-F238E27FC236}">
                <a16:creationId xmlns:a16="http://schemas.microsoft.com/office/drawing/2014/main" id="{6EDCB05C-3015-4CB9-A04F-E28FFB35E19D}"/>
              </a:ext>
            </a:extLst>
          </p:cNvPr>
          <p:cNvSpPr txBox="1">
            <a:spLocks noChangeArrowheads="1"/>
          </p:cNvSpPr>
          <p:nvPr/>
        </p:nvSpPr>
        <p:spPr bwMode="auto">
          <a:xfrm>
            <a:off x="4206875" y="2524125"/>
            <a:ext cx="46577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23850" indent="-457200">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a:solidFill>
                  <a:srgbClr val="286DA6"/>
                </a:solidFill>
              </a:rPr>
              <a:t>2. </a:t>
            </a:r>
            <a:r>
              <a:rPr lang="en-GB" altLang="en-US"/>
              <a:t>Draw the two forces to scale, placed </a:t>
            </a:r>
            <a:r>
              <a:rPr lang="en-GB" altLang="en-US" b="1">
                <a:solidFill>
                  <a:srgbClr val="286DA6"/>
                </a:solidFill>
              </a:rPr>
              <a:t>head to tail</a:t>
            </a:r>
            <a:r>
              <a:rPr lang="en-GB" altLang="en-US"/>
              <a:t>. </a:t>
            </a:r>
          </a:p>
        </p:txBody>
      </p:sp>
      <p:sp>
        <p:nvSpPr>
          <p:cNvPr id="15" name="Rectangle 14">
            <a:extLst>
              <a:ext uri="{FF2B5EF4-FFF2-40B4-BE49-F238E27FC236}">
                <a16:creationId xmlns:a16="http://schemas.microsoft.com/office/drawing/2014/main" id="{510C66DA-5F5F-4AD7-B98A-59AC02DC2B6F}"/>
              </a:ext>
            </a:extLst>
          </p:cNvPr>
          <p:cNvSpPr>
            <a:spLocks noChangeArrowheads="1"/>
          </p:cNvSpPr>
          <p:nvPr/>
        </p:nvSpPr>
        <p:spPr bwMode="auto">
          <a:xfrm>
            <a:off x="4206875" y="3400425"/>
            <a:ext cx="48895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23850" indent="-457200">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a:solidFill>
                  <a:srgbClr val="286DA6"/>
                </a:solidFill>
              </a:rPr>
              <a:t>3. </a:t>
            </a:r>
            <a:r>
              <a:rPr lang="en-GB" altLang="en-US"/>
              <a:t>Draw an arrow from the tail of the first vector to the head of the second. This arrow represents the </a:t>
            </a:r>
            <a:r>
              <a:rPr lang="en-GB" altLang="en-US" b="1">
                <a:solidFill>
                  <a:srgbClr val="286DA6"/>
                </a:solidFill>
              </a:rPr>
              <a:t>resultant force</a:t>
            </a:r>
            <a:r>
              <a:rPr lang="en-GB" altLang="en-US"/>
              <a:t>.</a:t>
            </a:r>
          </a:p>
        </p:txBody>
      </p:sp>
      <p:sp>
        <p:nvSpPr>
          <p:cNvPr id="18441" name="Text Box 47">
            <a:extLst>
              <a:ext uri="{FF2B5EF4-FFF2-40B4-BE49-F238E27FC236}">
                <a16:creationId xmlns:a16="http://schemas.microsoft.com/office/drawing/2014/main" id="{94B8B7B2-ABE4-44F2-8095-FD69309E97B8}"/>
              </a:ext>
            </a:extLst>
          </p:cNvPr>
          <p:cNvSpPr txBox="1">
            <a:spLocks noChangeArrowheads="1"/>
          </p:cNvSpPr>
          <p:nvPr/>
        </p:nvSpPr>
        <p:spPr bwMode="auto">
          <a:xfrm>
            <a:off x="1773238" y="3214688"/>
            <a:ext cx="8858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a:t>16</a:t>
            </a:r>
            <a:r>
              <a:rPr lang="en-GB" altLang="en-US" sz="1000"/>
              <a:t> </a:t>
            </a:r>
            <a:r>
              <a:rPr lang="en-GB" altLang="en-US"/>
              <a:t>N</a:t>
            </a:r>
          </a:p>
        </p:txBody>
      </p:sp>
      <p:sp>
        <p:nvSpPr>
          <p:cNvPr id="27" name="Rectangle 26">
            <a:extLst>
              <a:ext uri="{FF2B5EF4-FFF2-40B4-BE49-F238E27FC236}">
                <a16:creationId xmlns:a16="http://schemas.microsoft.com/office/drawing/2014/main" id="{A79058D1-4043-488B-AACE-8964C13526D1}"/>
              </a:ext>
            </a:extLst>
          </p:cNvPr>
          <p:cNvSpPr>
            <a:spLocks noChangeArrowheads="1"/>
          </p:cNvSpPr>
          <p:nvPr/>
        </p:nvSpPr>
        <p:spPr bwMode="auto">
          <a:xfrm>
            <a:off x="4206875" y="5014913"/>
            <a:ext cx="46577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23850" indent="-457200">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a:solidFill>
                  <a:srgbClr val="286DA6"/>
                </a:solidFill>
              </a:rPr>
              <a:t>4. </a:t>
            </a:r>
            <a:r>
              <a:rPr lang="en-GB" altLang="en-US"/>
              <a:t>Measure the length of the resultant force arrow. Use the scale to convert from cm to N.</a:t>
            </a:r>
          </a:p>
        </p:txBody>
      </p:sp>
      <p:sp>
        <p:nvSpPr>
          <p:cNvPr id="18443" name="Text Box 46">
            <a:extLst>
              <a:ext uri="{FF2B5EF4-FFF2-40B4-BE49-F238E27FC236}">
                <a16:creationId xmlns:a16="http://schemas.microsoft.com/office/drawing/2014/main" id="{B24B2730-49E8-48F6-903B-52AEEEFF883D}"/>
              </a:ext>
            </a:extLst>
          </p:cNvPr>
          <p:cNvSpPr txBox="1">
            <a:spLocks noChangeArrowheads="1"/>
          </p:cNvSpPr>
          <p:nvPr/>
        </p:nvSpPr>
        <p:spPr bwMode="auto">
          <a:xfrm>
            <a:off x="987425" y="2547938"/>
            <a:ext cx="8064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a:t>12</a:t>
            </a:r>
            <a:r>
              <a:rPr lang="en-GB" altLang="en-US" sz="1000"/>
              <a:t> </a:t>
            </a:r>
            <a:r>
              <a:rPr lang="en-GB" altLang="en-US"/>
              <a:t>N</a:t>
            </a:r>
          </a:p>
        </p:txBody>
      </p:sp>
      <p:sp>
        <p:nvSpPr>
          <p:cNvPr id="31" name="Text Box 44">
            <a:extLst>
              <a:ext uri="{FF2B5EF4-FFF2-40B4-BE49-F238E27FC236}">
                <a16:creationId xmlns:a16="http://schemas.microsoft.com/office/drawing/2014/main" id="{D4E4945A-BF22-4564-86C3-DFCDE786E59E}"/>
              </a:ext>
            </a:extLst>
          </p:cNvPr>
          <p:cNvSpPr txBox="1">
            <a:spLocks noChangeArrowheads="1"/>
          </p:cNvSpPr>
          <p:nvPr/>
        </p:nvSpPr>
        <p:spPr bwMode="auto">
          <a:xfrm>
            <a:off x="1698625" y="5716588"/>
            <a:ext cx="10334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a:t>12</a:t>
            </a:r>
            <a:r>
              <a:rPr lang="en-GB" altLang="en-US" sz="1000"/>
              <a:t> </a:t>
            </a:r>
            <a:r>
              <a:rPr lang="en-GB" altLang="en-US"/>
              <a:t>cm</a:t>
            </a:r>
          </a:p>
        </p:txBody>
      </p:sp>
      <p:sp>
        <p:nvSpPr>
          <p:cNvPr id="32" name="Text Box 43">
            <a:extLst>
              <a:ext uri="{FF2B5EF4-FFF2-40B4-BE49-F238E27FC236}">
                <a16:creationId xmlns:a16="http://schemas.microsoft.com/office/drawing/2014/main" id="{FBB2CAB6-4D4A-4266-8821-9CABDCBF7C57}"/>
              </a:ext>
            </a:extLst>
          </p:cNvPr>
          <p:cNvSpPr txBox="1">
            <a:spLocks noChangeArrowheads="1"/>
          </p:cNvSpPr>
          <p:nvPr/>
        </p:nvSpPr>
        <p:spPr bwMode="auto">
          <a:xfrm>
            <a:off x="2565400" y="5172075"/>
            <a:ext cx="9937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a:t>16</a:t>
            </a:r>
            <a:r>
              <a:rPr lang="en-GB" altLang="en-US" sz="1000"/>
              <a:t> </a:t>
            </a:r>
            <a:r>
              <a:rPr lang="en-GB" altLang="en-US"/>
              <a:t>cm</a:t>
            </a:r>
          </a:p>
        </p:txBody>
      </p:sp>
      <p:sp>
        <p:nvSpPr>
          <p:cNvPr id="33" name="Text Box 42">
            <a:extLst>
              <a:ext uri="{FF2B5EF4-FFF2-40B4-BE49-F238E27FC236}">
                <a16:creationId xmlns:a16="http://schemas.microsoft.com/office/drawing/2014/main" id="{8046532D-4725-4485-8BC1-0FE259F6ABA1}"/>
              </a:ext>
            </a:extLst>
          </p:cNvPr>
          <p:cNvSpPr txBox="1">
            <a:spLocks noChangeArrowheads="1"/>
          </p:cNvSpPr>
          <p:nvPr/>
        </p:nvSpPr>
        <p:spPr bwMode="auto">
          <a:xfrm>
            <a:off x="865188" y="4470400"/>
            <a:ext cx="11287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rgbClr val="286DA6"/>
                </a:solidFill>
              </a:rPr>
              <a:t>20</a:t>
            </a:r>
            <a:r>
              <a:rPr lang="en-GB" altLang="en-US" sz="1000" b="1">
                <a:solidFill>
                  <a:srgbClr val="286DA6"/>
                </a:solidFill>
              </a:rPr>
              <a:t> </a:t>
            </a:r>
            <a:r>
              <a:rPr lang="en-GB" altLang="en-US" b="1">
                <a:solidFill>
                  <a:srgbClr val="286DA6"/>
                </a:solidFill>
              </a:rPr>
              <a:t>cm</a:t>
            </a:r>
          </a:p>
        </p:txBody>
      </p:sp>
      <p:sp>
        <p:nvSpPr>
          <p:cNvPr id="34" name="Text Box 41">
            <a:extLst>
              <a:ext uri="{FF2B5EF4-FFF2-40B4-BE49-F238E27FC236}">
                <a16:creationId xmlns:a16="http://schemas.microsoft.com/office/drawing/2014/main" id="{9CA76943-FA54-4B18-9416-6F9290C0648A}"/>
              </a:ext>
            </a:extLst>
          </p:cNvPr>
          <p:cNvSpPr txBox="1">
            <a:spLocks noChangeArrowheads="1"/>
          </p:cNvSpPr>
          <p:nvPr/>
        </p:nvSpPr>
        <p:spPr bwMode="auto">
          <a:xfrm>
            <a:off x="833438" y="4943475"/>
            <a:ext cx="11906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rgbClr val="286DA6"/>
                </a:solidFill>
              </a:rPr>
              <a:t>= 20</a:t>
            </a:r>
            <a:r>
              <a:rPr lang="en-GB" altLang="en-US" sz="1000" b="1">
                <a:solidFill>
                  <a:srgbClr val="286DA6"/>
                </a:solidFill>
              </a:rPr>
              <a:t> </a:t>
            </a:r>
            <a:r>
              <a:rPr lang="en-GB" altLang="en-US" b="1">
                <a:solidFill>
                  <a:srgbClr val="286DA6"/>
                </a:solidFill>
              </a:rPr>
              <a:t>N</a:t>
            </a:r>
          </a:p>
        </p:txBody>
      </p:sp>
      <p:pic>
        <p:nvPicPr>
          <p:cNvPr id="18448" name="Picture 21" descr="Resultant_forces_10.1.png">
            <a:extLst>
              <a:ext uri="{FF2B5EF4-FFF2-40B4-BE49-F238E27FC236}">
                <a16:creationId xmlns:a16="http://schemas.microsoft.com/office/drawing/2014/main" id="{4F1F6285-8833-47B1-BB9C-40CE180F2FE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7388" y="1641475"/>
            <a:ext cx="481012" cy="217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9" name="Picture 24" descr="Resultant_forces_9.3.png">
            <a:extLst>
              <a:ext uri="{FF2B5EF4-FFF2-40B4-BE49-F238E27FC236}">
                <a16:creationId xmlns:a16="http://schemas.microsoft.com/office/drawing/2014/main" id="{9D1EFA74-7375-4EC1-B4B9-EE8FC5CF684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65188" y="3497263"/>
            <a:ext cx="2895600" cy="48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25" descr="Resultant_forces_9.3.png">
            <a:extLst>
              <a:ext uri="{FF2B5EF4-FFF2-40B4-BE49-F238E27FC236}">
                <a16:creationId xmlns:a16="http://schemas.microsoft.com/office/drawing/2014/main" id="{18650787-2785-408D-94AD-F21B9087CBB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28675" y="6007100"/>
            <a:ext cx="2895600" cy="48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27" descr="Resultant_forces_10.3.png">
            <a:extLst>
              <a:ext uri="{FF2B5EF4-FFF2-40B4-BE49-F238E27FC236}">
                <a16:creationId xmlns:a16="http://schemas.microsoft.com/office/drawing/2014/main" id="{6C1C97A6-8249-4D55-B433-84FD8B66ECD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443288" y="4097338"/>
            <a:ext cx="482600" cy="217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2" descr="Resultant_forces_10.2.png">
            <a:extLst>
              <a:ext uri="{FF2B5EF4-FFF2-40B4-BE49-F238E27FC236}">
                <a16:creationId xmlns:a16="http://schemas.microsoft.com/office/drawing/2014/main" id="{AFEE4B90-DDA5-4280-A4B8-193F11BC59BC}"/>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17550" y="4108450"/>
            <a:ext cx="2949575" cy="2217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19">
            <a:hlinkClick r:id="" action="ppaction://hlinkshowjump?jump=nextslide"/>
            <a:extLst>
              <a:ext uri="{FF2B5EF4-FFF2-40B4-BE49-F238E27FC236}">
                <a16:creationId xmlns:a16="http://schemas.microsoft.com/office/drawing/2014/main" id="{04138766-A451-43F4-AC53-0E60235009E2}"/>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20" name="Picture 19">
            <a:extLst>
              <a:ext uri="{FF2B5EF4-FFF2-40B4-BE49-F238E27FC236}">
                <a16:creationId xmlns:a16="http://schemas.microsoft.com/office/drawing/2014/main" id="{B9FC7E0B-A9D5-4965-ABB3-9F7BEA0ABB4B}"/>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623262" y="86520"/>
            <a:ext cx="442911" cy="51673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1171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11730"/>
                                        </p:tgtEl>
                                        <p:attrNameLst>
                                          <p:attrName>style.visibility</p:attrName>
                                        </p:attrNameLst>
                                      </p:cBhvr>
                                      <p:to>
                                        <p:strVal val="visible"/>
                                      </p:to>
                                    </p:set>
                                  </p:childTnLst>
                                </p:cTn>
                              </p:par>
                              <p:par>
                                <p:cTn id="11" presetID="22" presetClass="entr" presetSubtype="8" fill="hold" nodeType="with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wipe(left)">
                                      <p:cBhvr>
                                        <p:cTn id="13" dur="500"/>
                                        <p:tgtEl>
                                          <p:spTgt spid="26"/>
                                        </p:tgtEl>
                                      </p:cBhvr>
                                    </p:animEffect>
                                  </p:childTnLst>
                                </p:cTn>
                              </p:par>
                            </p:childTnLst>
                          </p:cTn>
                        </p:par>
                        <p:par>
                          <p:cTn id="14" fill="hold" nodeType="afterGroup">
                            <p:stCondLst>
                              <p:cond delay="500"/>
                            </p:stCondLst>
                            <p:childTnLst>
                              <p:par>
                                <p:cTn id="15" presetID="22" presetClass="entr" presetSubtype="4" fill="hold" nodeType="after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wipe(down)">
                                      <p:cBhvr>
                                        <p:cTn id="17" dur="500"/>
                                        <p:tgtEl>
                                          <p:spTgt spid="28"/>
                                        </p:tgtEl>
                                      </p:cBhvr>
                                    </p:animEffect>
                                  </p:childTnLst>
                                </p:cTn>
                              </p:par>
                            </p:childTnLst>
                          </p:cTn>
                        </p:par>
                        <p:par>
                          <p:cTn id="18" fill="hold" nodeType="afterGroup">
                            <p:stCondLst>
                              <p:cond delay="1000"/>
                            </p:stCondLst>
                            <p:childTnLst>
                              <p:par>
                                <p:cTn id="19" presetID="1" presetClass="entr" presetSubtype="0" fill="hold" grpId="0" nodeType="after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22" presetClass="entr" presetSubtype="4" fill="hold" nodeType="with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wipe(down)">
                                      <p:cBhvr>
                                        <p:cTn id="29" dur="500"/>
                                        <p:tgtEl>
                                          <p:spTgt spid="23"/>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7"/>
                                        </p:tgtEl>
                                        <p:attrNameLst>
                                          <p:attrName>style.visibility</p:attrName>
                                        </p:attrNameLst>
                                      </p:cBhvr>
                                      <p:to>
                                        <p:strVal val="visible"/>
                                      </p:to>
                                    </p:set>
                                  </p:childTnLst>
                                </p:cTn>
                              </p:par>
                            </p:childTnLst>
                          </p:cTn>
                        </p:par>
                      </p:childTnLst>
                    </p:cTn>
                  </p:par>
                  <p:par>
                    <p:cTn id="34" fill="hold">
                      <p:stCondLst>
                        <p:cond delay="indefinite"/>
                      </p:stCondLst>
                      <p:childTnLst>
                        <p:par>
                          <p:cTn id="35" fill="hold" nodeType="afterGroup">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33"/>
                                        </p:tgtEl>
                                        <p:attrNameLst>
                                          <p:attrName>style.visibility</p:attrName>
                                        </p:attrNameLst>
                                      </p:cBhvr>
                                      <p:to>
                                        <p:strVal val="visible"/>
                                      </p:to>
                                    </p:set>
                                  </p:childTnLst>
                                </p:cTn>
                              </p:par>
                            </p:childTnLst>
                          </p:cTn>
                        </p:par>
                        <p:par>
                          <p:cTn id="38" fill="hold" nodeType="afterGroup">
                            <p:stCondLst>
                              <p:cond delay="0"/>
                            </p:stCondLst>
                            <p:childTnLst>
                              <p:par>
                                <p:cTn id="39" presetID="1" presetClass="entr" presetSubtype="0" fill="hold" grpId="0" nodeType="afterEffect">
                                  <p:stCondLst>
                                    <p:cond delay="0"/>
                                  </p:stCondLst>
                                  <p:childTnLst>
                                    <p:set>
                                      <p:cBhvr>
                                        <p:cTn id="40" dur="1" fill="hold">
                                          <p:stCondLst>
                                            <p:cond delay="0"/>
                                          </p:stCondLst>
                                        </p:cTn>
                                        <p:tgtEl>
                                          <p:spTgt spid="34"/>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1718" grpId="0" animBg="1"/>
      <p:bldP spid="1011730" grpId="0"/>
      <p:bldP spid="15" grpId="0"/>
      <p:bldP spid="27" grpId="0"/>
      <p:bldP spid="31" grpId="0"/>
      <p:bldP spid="32" grpId="0"/>
      <p:bldP spid="33" grpId="0"/>
      <p:bldP spid="3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32C7CCCB-960C-488A-ABEC-57F3679BD9F7}"/>
              </a:ext>
            </a:extLst>
          </p:cNvPr>
          <p:cNvSpPr>
            <a:spLocks noGrp="1" noChangeArrowheads="1"/>
          </p:cNvSpPr>
          <p:nvPr>
            <p:ph type="title"/>
          </p:nvPr>
        </p:nvSpPr>
        <p:spPr>
          <a:noFill/>
        </p:spPr>
        <p:txBody>
          <a:bodyPr/>
          <a:lstStyle/>
          <a:p>
            <a:r>
              <a:rPr lang="en-GB" altLang="en-US"/>
              <a:t>Vector diagrams of balanced forces</a:t>
            </a:r>
          </a:p>
        </p:txBody>
      </p:sp>
      <p:sp>
        <p:nvSpPr>
          <p:cNvPr id="19459" name="Text Box 4">
            <a:extLst>
              <a:ext uri="{FF2B5EF4-FFF2-40B4-BE49-F238E27FC236}">
                <a16:creationId xmlns:a16="http://schemas.microsoft.com/office/drawing/2014/main" id="{86AE3C0C-18BC-4CBF-AE90-1C41EDBBA3B1}"/>
              </a:ext>
            </a:extLst>
          </p:cNvPr>
          <p:cNvSpPr txBox="1">
            <a:spLocks noChangeArrowheads="1"/>
          </p:cNvSpPr>
          <p:nvPr/>
        </p:nvSpPr>
        <p:spPr bwMode="auto">
          <a:xfrm>
            <a:off x="350838" y="773113"/>
            <a:ext cx="8793162"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When an object is in </a:t>
            </a:r>
            <a:r>
              <a:rPr lang="en-GB" altLang="en-US" b="1">
                <a:solidFill>
                  <a:srgbClr val="286DA6"/>
                </a:solidFill>
              </a:rPr>
              <a:t>equilibrium</a:t>
            </a:r>
            <a:r>
              <a:rPr lang="en-GB" altLang="en-US"/>
              <a:t>, the forces acting on the object are balanced and the resultant force is zero.</a:t>
            </a:r>
          </a:p>
        </p:txBody>
      </p:sp>
      <p:sp>
        <p:nvSpPr>
          <p:cNvPr id="16" name="Text Box 41">
            <a:extLst>
              <a:ext uri="{FF2B5EF4-FFF2-40B4-BE49-F238E27FC236}">
                <a16:creationId xmlns:a16="http://schemas.microsoft.com/office/drawing/2014/main" id="{4822734C-2013-4F7A-81CE-BD8A9FDE5196}"/>
              </a:ext>
            </a:extLst>
          </p:cNvPr>
          <p:cNvSpPr txBox="1">
            <a:spLocks noChangeArrowheads="1"/>
          </p:cNvSpPr>
          <p:nvPr/>
        </p:nvSpPr>
        <p:spPr bwMode="auto">
          <a:xfrm>
            <a:off x="347663" y="1693863"/>
            <a:ext cx="4271962"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This means that, when the arrows representing these forces are placed head to tail, the tail of the first arrow is in the </a:t>
            </a:r>
            <a:r>
              <a:rPr lang="en-GB" altLang="en-US" b="1">
                <a:solidFill>
                  <a:srgbClr val="286DA6"/>
                </a:solidFill>
              </a:rPr>
              <a:t>same place </a:t>
            </a:r>
            <a:r>
              <a:rPr lang="en-GB" altLang="en-US"/>
              <a:t>as the head of the last arrow. </a:t>
            </a:r>
          </a:p>
        </p:txBody>
      </p:sp>
      <p:sp>
        <p:nvSpPr>
          <p:cNvPr id="12" name="Rectangle 11">
            <a:extLst>
              <a:ext uri="{FF2B5EF4-FFF2-40B4-BE49-F238E27FC236}">
                <a16:creationId xmlns:a16="http://schemas.microsoft.com/office/drawing/2014/main" id="{4F615BCA-8E22-4C12-9CC0-F6657D4EA00C}"/>
              </a:ext>
            </a:extLst>
          </p:cNvPr>
          <p:cNvSpPr>
            <a:spLocks noChangeArrowheads="1"/>
          </p:cNvSpPr>
          <p:nvPr/>
        </p:nvSpPr>
        <p:spPr bwMode="auto">
          <a:xfrm>
            <a:off x="347663" y="4111625"/>
            <a:ext cx="45720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When adding vectors together head to tail, the </a:t>
            </a:r>
            <a:r>
              <a:rPr lang="en-GB" altLang="en-US" b="1" dirty="0">
                <a:solidFill>
                  <a:srgbClr val="286DA6"/>
                </a:solidFill>
              </a:rPr>
              <a:t>order</a:t>
            </a:r>
            <a:r>
              <a:rPr lang="en-GB" altLang="en-US" dirty="0"/>
              <a:t> in which they are placed does not matter. You will get the same result whichever order you use!</a:t>
            </a:r>
          </a:p>
        </p:txBody>
      </p:sp>
      <p:sp>
        <p:nvSpPr>
          <p:cNvPr id="19463" name="AutoShape 15">
            <a:extLst>
              <a:ext uri="{FF2B5EF4-FFF2-40B4-BE49-F238E27FC236}">
                <a16:creationId xmlns:a16="http://schemas.microsoft.com/office/drawing/2014/main" id="{E7A9B8B3-AD9D-4177-8070-DF066065CF02}"/>
              </a:ext>
            </a:extLst>
          </p:cNvPr>
          <p:cNvSpPr>
            <a:spLocks noChangeArrowheads="1"/>
          </p:cNvSpPr>
          <p:nvPr/>
        </p:nvSpPr>
        <p:spPr bwMode="auto">
          <a:xfrm>
            <a:off x="6369050" y="3281363"/>
            <a:ext cx="473075" cy="1620837"/>
          </a:xfrm>
          <a:prstGeom prst="downArrow">
            <a:avLst>
              <a:gd name="adj1" fmla="val 31824"/>
              <a:gd name="adj2" fmla="val 65732"/>
            </a:avLst>
          </a:prstGeom>
          <a:solidFill>
            <a:srgbClr val="286DA6"/>
          </a:soli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pic>
        <p:nvPicPr>
          <p:cNvPr id="19464" name="Picture 12" descr="Resultant_forces_11.1.png">
            <a:extLst>
              <a:ext uri="{FF2B5EF4-FFF2-40B4-BE49-F238E27FC236}">
                <a16:creationId xmlns:a16="http://schemas.microsoft.com/office/drawing/2014/main" id="{A98A783D-1A22-44D7-8406-9679F58A32C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84688" y="1697038"/>
            <a:ext cx="2219325" cy="168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5" name="Picture 13" descr="Resultant_forces_11.2.png">
            <a:extLst>
              <a:ext uri="{FF2B5EF4-FFF2-40B4-BE49-F238E27FC236}">
                <a16:creationId xmlns:a16="http://schemas.microsoft.com/office/drawing/2014/main" id="{022CD995-0D06-4896-A449-5439FAA60B5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16700" y="3040063"/>
            <a:ext cx="2176463" cy="48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6" descr="Resultant_forces_11.3.png">
            <a:extLst>
              <a:ext uri="{FF2B5EF4-FFF2-40B4-BE49-F238E27FC236}">
                <a16:creationId xmlns:a16="http://schemas.microsoft.com/office/drawing/2014/main" id="{2017AF7A-422E-429E-B2BB-235A4530D43F}"/>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027613" y="4668838"/>
            <a:ext cx="487362" cy="163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7" descr="Resultant_forces_11.4.png">
            <a:extLst>
              <a:ext uri="{FF2B5EF4-FFF2-40B4-BE49-F238E27FC236}">
                <a16:creationId xmlns:a16="http://schemas.microsoft.com/office/drawing/2014/main" id="{FEF21088-D236-4DDF-BD5B-4B18BF8292DB}"/>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275263" y="5992813"/>
            <a:ext cx="2170112" cy="48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202" descr="Resultant_forces_11.5.png">
            <a:extLst>
              <a:ext uri="{FF2B5EF4-FFF2-40B4-BE49-F238E27FC236}">
                <a16:creationId xmlns:a16="http://schemas.microsoft.com/office/drawing/2014/main" id="{9BAB565B-5016-4367-B781-07EE016BA66B}"/>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5183188" y="4606925"/>
            <a:ext cx="2219325" cy="169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9">
            <a:hlinkClick r:id="" action="ppaction://hlinkshowjump?jump=nextslide"/>
            <a:extLst>
              <a:ext uri="{FF2B5EF4-FFF2-40B4-BE49-F238E27FC236}">
                <a16:creationId xmlns:a16="http://schemas.microsoft.com/office/drawing/2014/main" id="{DF7D443C-C2B5-4313-B8CC-9AC6F8BCC31D}"/>
              </a:ext>
            </a:extLst>
          </p:cNvPr>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4" name="Picture 13">
            <a:extLst>
              <a:ext uri="{FF2B5EF4-FFF2-40B4-BE49-F238E27FC236}">
                <a16:creationId xmlns:a16="http://schemas.microsoft.com/office/drawing/2014/main" id="{B014A7ED-5FDB-4301-AE19-1AAB6F0949ED}"/>
              </a:ext>
            </a:extLst>
          </p:cNvPr>
          <p:cNvPicPr>
            <a:picLocks noChangeAspect="1" noChangeArrowheads="1"/>
          </p:cNvPicPr>
          <p:nvPr/>
        </p:nvPicPr>
        <p:blipFill>
          <a:blip r:embed="rId9">
            <a:extLst>
              <a:ext uri="{28A0092B-C50C-407E-A947-70E740481C1C}">
                <a14:useLocalDpi xmlns:a14="http://schemas.microsoft.com/office/drawing/2010/main" val="0"/>
              </a:ext>
            </a:extLst>
          </a:blip>
          <a:stretch>
            <a:fillRect/>
          </a:stretch>
        </p:blipFill>
        <p:spPr bwMode="auto">
          <a:xfrm>
            <a:off x="8623262" y="86520"/>
            <a:ext cx="442911" cy="51673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par>
                          <p:cTn id="7" fill="hold" nodeType="afterGroup">
                            <p:stCondLst>
                              <p:cond delay="0"/>
                            </p:stCondLst>
                            <p:childTnLst>
                              <p:par>
                                <p:cTn id="8" presetID="22" presetClass="entr" presetSubtype="1" fill="hold" nodeType="after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wipe(up)">
                                      <p:cBhvr>
                                        <p:cTn id="10" dur="500"/>
                                        <p:tgtEl>
                                          <p:spTgt spid="17"/>
                                        </p:tgtEl>
                                      </p:cBhvr>
                                    </p:animEffect>
                                  </p:childTnLst>
                                </p:cTn>
                              </p:par>
                            </p:childTnLst>
                          </p:cTn>
                        </p:par>
                        <p:par>
                          <p:cTn id="11" fill="hold" nodeType="afterGroup">
                            <p:stCondLst>
                              <p:cond delay="500"/>
                            </p:stCondLst>
                            <p:childTnLst>
                              <p:par>
                                <p:cTn id="12" presetID="22" presetClass="entr" presetSubtype="8" fill="hold" nodeType="after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wipe(left)">
                                      <p:cBhvr>
                                        <p:cTn id="14" dur="500"/>
                                        <p:tgtEl>
                                          <p:spTgt spid="18"/>
                                        </p:tgtEl>
                                      </p:cBhvr>
                                    </p:animEffect>
                                  </p:childTnLst>
                                </p:cTn>
                              </p:par>
                            </p:childTnLst>
                          </p:cTn>
                        </p:par>
                        <p:par>
                          <p:cTn id="15" fill="hold" nodeType="afterGroup">
                            <p:stCondLst>
                              <p:cond delay="1000"/>
                            </p:stCondLst>
                            <p:childTnLst>
                              <p:par>
                                <p:cTn id="16" presetID="22" presetClass="entr" presetSubtype="2" fill="hold" nodeType="after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wipe(right)">
                                      <p:cBhvr>
                                        <p:cTn id="18" dur="500"/>
                                        <p:tgtEl>
                                          <p:spTgt spid="21"/>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2F844A3F-5E52-430F-9773-9C3C4097D321}"/>
              </a:ext>
            </a:extLst>
          </p:cNvPr>
          <p:cNvSpPr>
            <a:spLocks noGrp="1" noChangeArrowheads="1"/>
          </p:cNvSpPr>
          <p:nvPr>
            <p:ph type="title"/>
          </p:nvPr>
        </p:nvSpPr>
        <p:spPr>
          <a:noFill/>
        </p:spPr>
        <p:txBody>
          <a:bodyPr/>
          <a:lstStyle/>
          <a:p>
            <a:r>
              <a:rPr lang="en-GB" altLang="en-US"/>
              <a:t>Resolving forces</a:t>
            </a:r>
          </a:p>
        </p:txBody>
      </p:sp>
      <p:sp>
        <p:nvSpPr>
          <p:cNvPr id="21507" name="Text Box 4">
            <a:extLst>
              <a:ext uri="{FF2B5EF4-FFF2-40B4-BE49-F238E27FC236}">
                <a16:creationId xmlns:a16="http://schemas.microsoft.com/office/drawing/2014/main" id="{82351CF3-647E-4A29-826F-859905E51F07}"/>
              </a:ext>
            </a:extLst>
          </p:cNvPr>
          <p:cNvSpPr txBox="1">
            <a:spLocks noChangeArrowheads="1"/>
          </p:cNvSpPr>
          <p:nvPr/>
        </p:nvSpPr>
        <p:spPr bwMode="auto">
          <a:xfrm>
            <a:off x="350838" y="773113"/>
            <a:ext cx="8580437" cy="1200150"/>
          </a:xfrm>
          <a:prstGeom prst="rect">
            <a:avLst/>
          </a:prstGeom>
          <a:solidFill>
            <a:schemeClr val="bg1"/>
          </a:solidFill>
          <a:ln>
            <a:noFill/>
          </a:ln>
          <a:extLs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Just as several forces can be represented by a single resultant force, a single force can be represented by two forces that have the </a:t>
            </a:r>
            <a:r>
              <a:rPr lang="en-GB" altLang="en-US" b="1">
                <a:solidFill>
                  <a:srgbClr val="286DA6"/>
                </a:solidFill>
              </a:rPr>
              <a:t>same effect </a:t>
            </a:r>
            <a:r>
              <a:rPr lang="en-GB" altLang="en-US"/>
              <a:t>as the single force.</a:t>
            </a:r>
          </a:p>
        </p:txBody>
      </p:sp>
      <p:sp>
        <p:nvSpPr>
          <p:cNvPr id="1011718" name="Text Box 6">
            <a:extLst>
              <a:ext uri="{FF2B5EF4-FFF2-40B4-BE49-F238E27FC236}">
                <a16:creationId xmlns:a16="http://schemas.microsoft.com/office/drawing/2014/main" id="{7CEC0148-99D1-48BE-BCB8-8DA6499983D4}"/>
              </a:ext>
            </a:extLst>
          </p:cNvPr>
          <p:cNvSpPr txBox="1">
            <a:spLocks noChangeArrowheads="1"/>
          </p:cNvSpPr>
          <p:nvPr/>
        </p:nvSpPr>
        <p:spPr bwMode="auto">
          <a:xfrm>
            <a:off x="350838" y="2116138"/>
            <a:ext cx="5480050" cy="1200150"/>
          </a:xfrm>
          <a:prstGeom prst="rect">
            <a:avLst/>
          </a:prstGeom>
          <a:solidFill>
            <a:schemeClr val="bg1"/>
          </a:solidFill>
          <a:ln>
            <a:noFill/>
          </a:ln>
          <a:extLs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These two forces are </a:t>
            </a:r>
            <a:r>
              <a:rPr lang="en-GB" altLang="en-US" b="1">
                <a:solidFill>
                  <a:srgbClr val="286DA6"/>
                </a:solidFill>
              </a:rPr>
              <a:t>components</a:t>
            </a:r>
            <a:r>
              <a:rPr lang="en-GB" altLang="en-US"/>
              <a:t> of the single force and act at right angles to one another.</a:t>
            </a:r>
          </a:p>
        </p:txBody>
      </p:sp>
      <p:sp>
        <p:nvSpPr>
          <p:cNvPr id="9" name="Text Box 64">
            <a:extLst>
              <a:ext uri="{FF2B5EF4-FFF2-40B4-BE49-F238E27FC236}">
                <a16:creationId xmlns:a16="http://schemas.microsoft.com/office/drawing/2014/main" id="{3E44C4EF-FD93-418D-9755-245365577405}"/>
              </a:ext>
            </a:extLst>
          </p:cNvPr>
          <p:cNvSpPr txBox="1">
            <a:spLocks noChangeArrowheads="1"/>
          </p:cNvSpPr>
          <p:nvPr/>
        </p:nvSpPr>
        <p:spPr bwMode="auto">
          <a:xfrm>
            <a:off x="349250" y="3421063"/>
            <a:ext cx="4768850" cy="2308225"/>
          </a:xfrm>
          <a:prstGeom prst="rect">
            <a:avLst/>
          </a:prstGeom>
          <a:solidFill>
            <a:schemeClr val="bg1"/>
          </a:solidFill>
          <a:ln>
            <a:noFill/>
          </a:ln>
          <a:extLs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Replacing a single force with two component forces is known as </a:t>
            </a:r>
            <a:r>
              <a:rPr lang="en-GB" altLang="en-US" b="1">
                <a:solidFill>
                  <a:srgbClr val="286DA6"/>
                </a:solidFill>
              </a:rPr>
              <a:t>resolving</a:t>
            </a:r>
            <a:r>
              <a:rPr lang="en-GB" altLang="en-US"/>
              <a:t> the force. This can be useful if we want to know the amount of a force that acts in a particular direction.</a:t>
            </a:r>
          </a:p>
        </p:txBody>
      </p:sp>
      <p:sp>
        <p:nvSpPr>
          <p:cNvPr id="21511" name="Text Box 43">
            <a:extLst>
              <a:ext uri="{FF2B5EF4-FFF2-40B4-BE49-F238E27FC236}">
                <a16:creationId xmlns:a16="http://schemas.microsoft.com/office/drawing/2014/main" id="{C959CB4F-0864-4D3E-B276-15BF769A2DD8}"/>
              </a:ext>
            </a:extLst>
          </p:cNvPr>
          <p:cNvSpPr txBox="1">
            <a:spLocks noChangeArrowheads="1"/>
          </p:cNvSpPr>
          <p:nvPr/>
        </p:nvSpPr>
        <p:spPr bwMode="auto">
          <a:xfrm>
            <a:off x="5703888" y="3248025"/>
            <a:ext cx="625475" cy="461963"/>
          </a:xfrm>
          <a:prstGeom prst="rect">
            <a:avLst/>
          </a:prstGeom>
          <a:solidFill>
            <a:schemeClr val="bg1"/>
          </a:solidFill>
          <a:ln>
            <a:noFill/>
          </a:ln>
          <a:extLs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5</a:t>
            </a:r>
            <a:r>
              <a:rPr lang="en-GB" altLang="en-US" sz="1000"/>
              <a:t> </a:t>
            </a:r>
            <a:r>
              <a:rPr lang="en-GB" altLang="en-US"/>
              <a:t>N</a:t>
            </a:r>
          </a:p>
        </p:txBody>
      </p:sp>
      <p:sp>
        <p:nvSpPr>
          <p:cNvPr id="21512" name="Text Box 42">
            <a:extLst>
              <a:ext uri="{FF2B5EF4-FFF2-40B4-BE49-F238E27FC236}">
                <a16:creationId xmlns:a16="http://schemas.microsoft.com/office/drawing/2014/main" id="{61AC8253-6A22-42B3-BF6A-C3BA84C75C10}"/>
              </a:ext>
            </a:extLst>
          </p:cNvPr>
          <p:cNvSpPr txBox="1">
            <a:spLocks noChangeArrowheads="1"/>
          </p:cNvSpPr>
          <p:nvPr/>
        </p:nvSpPr>
        <p:spPr bwMode="auto">
          <a:xfrm>
            <a:off x="6215063" y="5922963"/>
            <a:ext cx="625475" cy="460375"/>
          </a:xfrm>
          <a:prstGeom prst="rect">
            <a:avLst/>
          </a:prstGeom>
          <a:solidFill>
            <a:schemeClr val="bg1"/>
          </a:solidFill>
          <a:ln>
            <a:noFill/>
          </a:ln>
          <a:extLs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3</a:t>
            </a:r>
            <a:r>
              <a:rPr lang="en-GB" altLang="en-US" sz="1000"/>
              <a:t> </a:t>
            </a:r>
            <a:r>
              <a:rPr lang="en-GB" altLang="en-US"/>
              <a:t>N</a:t>
            </a:r>
          </a:p>
        </p:txBody>
      </p:sp>
      <p:sp>
        <p:nvSpPr>
          <p:cNvPr id="21513" name="Text Box 41">
            <a:extLst>
              <a:ext uri="{FF2B5EF4-FFF2-40B4-BE49-F238E27FC236}">
                <a16:creationId xmlns:a16="http://schemas.microsoft.com/office/drawing/2014/main" id="{AE45BD73-48DB-484F-8814-4115FF25828B}"/>
              </a:ext>
            </a:extLst>
          </p:cNvPr>
          <p:cNvSpPr txBox="1">
            <a:spLocks noChangeArrowheads="1"/>
          </p:cNvSpPr>
          <p:nvPr/>
        </p:nvSpPr>
        <p:spPr bwMode="auto">
          <a:xfrm>
            <a:off x="8220075" y="3687763"/>
            <a:ext cx="625475" cy="460375"/>
          </a:xfrm>
          <a:prstGeom prst="rect">
            <a:avLst/>
          </a:prstGeom>
          <a:solidFill>
            <a:schemeClr val="bg1"/>
          </a:solidFill>
          <a:ln>
            <a:noFill/>
          </a:ln>
          <a:extLs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4</a:t>
            </a:r>
            <a:r>
              <a:rPr lang="en-GB" altLang="en-US" sz="1000"/>
              <a:t> </a:t>
            </a:r>
            <a:r>
              <a:rPr lang="en-GB" altLang="en-US"/>
              <a:t>N</a:t>
            </a:r>
          </a:p>
        </p:txBody>
      </p:sp>
      <p:pic>
        <p:nvPicPr>
          <p:cNvPr id="21514" name="Picture 16" descr="Resultant_forces_13.1.png">
            <a:extLst>
              <a:ext uri="{FF2B5EF4-FFF2-40B4-BE49-F238E27FC236}">
                <a16:creationId xmlns:a16="http://schemas.microsoft.com/office/drawing/2014/main" id="{E87EE2AE-68A8-4EB7-8980-29399CB4D38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997450" y="2084388"/>
            <a:ext cx="2968625" cy="3576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5" name="Picture 17" descr="Resultant_forces_13.2.png">
            <a:extLst>
              <a:ext uri="{FF2B5EF4-FFF2-40B4-BE49-F238E27FC236}">
                <a16:creationId xmlns:a16="http://schemas.microsoft.com/office/drawing/2014/main" id="{3A2B377B-40D9-4213-BD8B-51A6A799097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153025" y="5389563"/>
            <a:ext cx="2871788" cy="48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6" name="Picture 18" descr="Resultant_forces_13.3.png">
            <a:extLst>
              <a:ext uri="{FF2B5EF4-FFF2-40B4-BE49-F238E27FC236}">
                <a16:creationId xmlns:a16="http://schemas.microsoft.com/office/drawing/2014/main" id="{01163E4F-1DE6-4F64-AF7B-F732B5FCC0D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677150" y="2085975"/>
            <a:ext cx="487363" cy="354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9">
            <a:hlinkClick r:id="" action="ppaction://hlinkshowjump?jump=nextslide"/>
            <a:extLst>
              <a:ext uri="{FF2B5EF4-FFF2-40B4-BE49-F238E27FC236}">
                <a16:creationId xmlns:a16="http://schemas.microsoft.com/office/drawing/2014/main" id="{FC3B7E1F-6975-4DF1-9B8F-544EA1112DCA}"/>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4" name="Picture 13">
            <a:extLst>
              <a:ext uri="{FF2B5EF4-FFF2-40B4-BE49-F238E27FC236}">
                <a16:creationId xmlns:a16="http://schemas.microsoft.com/office/drawing/2014/main" id="{E444F4C1-DBC6-4A7E-818E-767C383194D5}"/>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623262" y="86520"/>
            <a:ext cx="442911" cy="51673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1171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1718"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D9B90FFA-0AD8-4DCF-8E9F-93C591020DD5}"/>
              </a:ext>
            </a:extLst>
          </p:cNvPr>
          <p:cNvSpPr>
            <a:spLocks noGrp="1" noChangeArrowheads="1"/>
          </p:cNvSpPr>
          <p:nvPr>
            <p:ph type="title"/>
          </p:nvPr>
        </p:nvSpPr>
        <p:spPr>
          <a:noFill/>
        </p:spPr>
        <p:txBody>
          <a:bodyPr/>
          <a:lstStyle/>
          <a:p>
            <a:r>
              <a:rPr lang="en-GB" altLang="en-US"/>
              <a:t>How can forces be resolved?</a:t>
            </a:r>
          </a:p>
        </p:txBody>
      </p:sp>
      <p:sp>
        <p:nvSpPr>
          <p:cNvPr id="22531" name="Text Box 46">
            <a:extLst>
              <a:ext uri="{FF2B5EF4-FFF2-40B4-BE49-F238E27FC236}">
                <a16:creationId xmlns:a16="http://schemas.microsoft.com/office/drawing/2014/main" id="{B2B38D77-8809-4337-96B4-C62AB516A6B3}"/>
              </a:ext>
            </a:extLst>
          </p:cNvPr>
          <p:cNvSpPr txBox="1">
            <a:spLocks noChangeArrowheads="1"/>
          </p:cNvSpPr>
          <p:nvPr/>
        </p:nvSpPr>
        <p:spPr bwMode="auto">
          <a:xfrm>
            <a:off x="350838" y="773113"/>
            <a:ext cx="8580437" cy="1200150"/>
          </a:xfrm>
          <a:prstGeom prst="rect">
            <a:avLst/>
          </a:prstGeom>
          <a:solidFill>
            <a:schemeClr val="bg1"/>
          </a:solidFill>
          <a:ln>
            <a:noFill/>
          </a:ln>
          <a:extLs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A force can be resolved into two components using a </a:t>
            </a:r>
            <a:r>
              <a:rPr lang="en-GB" altLang="en-US" b="1">
                <a:solidFill>
                  <a:srgbClr val="286DA6"/>
                </a:solidFill>
              </a:rPr>
              <a:t>scale vector diagram</a:t>
            </a:r>
            <a:r>
              <a:rPr lang="en-GB" altLang="en-US"/>
              <a:t>. This shows the size and direction of the forces, with the size of the forces drawn to scale.</a:t>
            </a:r>
          </a:p>
        </p:txBody>
      </p:sp>
      <p:sp>
        <p:nvSpPr>
          <p:cNvPr id="1011718" name="Text Box 6">
            <a:extLst>
              <a:ext uri="{FF2B5EF4-FFF2-40B4-BE49-F238E27FC236}">
                <a16:creationId xmlns:a16="http://schemas.microsoft.com/office/drawing/2014/main" id="{9FDFF931-D4C8-4162-841A-E33C322F0EB9}"/>
              </a:ext>
            </a:extLst>
          </p:cNvPr>
          <p:cNvSpPr txBox="1">
            <a:spLocks noChangeArrowheads="1"/>
          </p:cNvSpPr>
          <p:nvPr/>
        </p:nvSpPr>
        <p:spPr bwMode="auto">
          <a:xfrm>
            <a:off x="347663" y="2081213"/>
            <a:ext cx="8185150" cy="830262"/>
          </a:xfrm>
          <a:prstGeom prst="rect">
            <a:avLst/>
          </a:prstGeom>
          <a:solidFill>
            <a:schemeClr val="bg1"/>
          </a:solidFill>
          <a:ln>
            <a:noFill/>
          </a:ln>
          <a:extLs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Suppose we want to resolve the force acting on the crate into vertical and horizontal components.</a:t>
            </a:r>
          </a:p>
        </p:txBody>
      </p:sp>
      <p:sp>
        <p:nvSpPr>
          <p:cNvPr id="1011730" name="Text Box 18">
            <a:extLst>
              <a:ext uri="{FF2B5EF4-FFF2-40B4-BE49-F238E27FC236}">
                <a16:creationId xmlns:a16="http://schemas.microsoft.com/office/drawing/2014/main" id="{40ECF6B6-EA0B-4F9C-9F51-E48CC79089E9}"/>
              </a:ext>
            </a:extLst>
          </p:cNvPr>
          <p:cNvSpPr txBox="1">
            <a:spLocks noChangeArrowheads="1"/>
          </p:cNvSpPr>
          <p:nvPr/>
        </p:nvSpPr>
        <p:spPr bwMode="auto">
          <a:xfrm>
            <a:off x="347663" y="3008313"/>
            <a:ext cx="4283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The force on the crate has been drawn to a scale of </a:t>
            </a:r>
            <a:br>
              <a:rPr lang="en-GB" altLang="en-US"/>
            </a:br>
            <a:r>
              <a:rPr lang="en-GB" altLang="en-US" b="1">
                <a:solidFill>
                  <a:srgbClr val="286DA6"/>
                </a:solidFill>
              </a:rPr>
              <a:t>1</a:t>
            </a:r>
            <a:r>
              <a:rPr lang="en-GB" altLang="en-US" sz="1000" b="1">
                <a:solidFill>
                  <a:srgbClr val="286DA6"/>
                </a:solidFill>
              </a:rPr>
              <a:t> </a:t>
            </a:r>
            <a:r>
              <a:rPr lang="en-GB" altLang="en-US" b="1">
                <a:solidFill>
                  <a:srgbClr val="286DA6"/>
                </a:solidFill>
              </a:rPr>
              <a:t>cm = 1</a:t>
            </a:r>
            <a:r>
              <a:rPr lang="en-GB" altLang="en-US" sz="1000" b="1">
                <a:solidFill>
                  <a:srgbClr val="286DA6"/>
                </a:solidFill>
              </a:rPr>
              <a:t> </a:t>
            </a:r>
            <a:r>
              <a:rPr lang="en-GB" altLang="en-US" b="1">
                <a:solidFill>
                  <a:srgbClr val="286DA6"/>
                </a:solidFill>
              </a:rPr>
              <a:t>N</a:t>
            </a:r>
            <a:r>
              <a:rPr lang="en-GB" altLang="en-US"/>
              <a:t>. </a:t>
            </a:r>
          </a:p>
        </p:txBody>
      </p:sp>
      <p:sp>
        <p:nvSpPr>
          <p:cNvPr id="15" name="Rectangle 141">
            <a:extLst>
              <a:ext uri="{FF2B5EF4-FFF2-40B4-BE49-F238E27FC236}">
                <a16:creationId xmlns:a16="http://schemas.microsoft.com/office/drawing/2014/main" id="{F4B55DC1-0052-4A6E-AA87-61A8ACF1EAA1}"/>
              </a:ext>
            </a:extLst>
          </p:cNvPr>
          <p:cNvSpPr>
            <a:spLocks noChangeArrowheads="1"/>
          </p:cNvSpPr>
          <p:nvPr/>
        </p:nvSpPr>
        <p:spPr bwMode="auto">
          <a:xfrm>
            <a:off x="347663" y="4306888"/>
            <a:ext cx="4889500"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To find the size of the component forces, we need to measure the </a:t>
            </a:r>
            <a:r>
              <a:rPr lang="en-GB" altLang="en-US" b="1">
                <a:solidFill>
                  <a:srgbClr val="286DA6"/>
                </a:solidFill>
              </a:rPr>
              <a:t>length</a:t>
            </a:r>
            <a:r>
              <a:rPr lang="en-GB" altLang="en-US"/>
              <a:t> of the arrows in the diagram and use the scale to calculate the size of the force.</a:t>
            </a:r>
          </a:p>
        </p:txBody>
      </p:sp>
      <p:pic>
        <p:nvPicPr>
          <p:cNvPr id="16" name="Picture 8" descr="crate">
            <a:extLst>
              <a:ext uri="{FF2B5EF4-FFF2-40B4-BE49-F238E27FC236}">
                <a16:creationId xmlns:a16="http://schemas.microsoft.com/office/drawing/2014/main" id="{1177678B-D466-4736-ABEC-66F4A2CD164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33938" y="5073650"/>
            <a:ext cx="1389062" cy="1116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ext Box 45">
            <a:extLst>
              <a:ext uri="{FF2B5EF4-FFF2-40B4-BE49-F238E27FC236}">
                <a16:creationId xmlns:a16="http://schemas.microsoft.com/office/drawing/2014/main" id="{80760512-C164-4822-8BBD-6C2B2060ECD5}"/>
              </a:ext>
            </a:extLst>
          </p:cNvPr>
          <p:cNvSpPr txBox="1">
            <a:spLocks noChangeArrowheads="1"/>
          </p:cNvSpPr>
          <p:nvPr/>
        </p:nvSpPr>
        <p:spPr bwMode="auto">
          <a:xfrm>
            <a:off x="6453188" y="4316413"/>
            <a:ext cx="8858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10</a:t>
            </a:r>
            <a:r>
              <a:rPr lang="en-GB" altLang="en-US" sz="1000"/>
              <a:t> </a:t>
            </a:r>
            <a:r>
              <a:rPr lang="en-GB" altLang="en-US"/>
              <a:t>N</a:t>
            </a:r>
          </a:p>
        </p:txBody>
      </p:sp>
      <p:cxnSp>
        <p:nvCxnSpPr>
          <p:cNvPr id="22" name="Straight Arrow Connector 21">
            <a:extLst>
              <a:ext uri="{FF2B5EF4-FFF2-40B4-BE49-F238E27FC236}">
                <a16:creationId xmlns:a16="http://schemas.microsoft.com/office/drawing/2014/main" id="{FC51F9E0-1DC9-4165-B006-A3339F667FCA}"/>
              </a:ext>
            </a:extLst>
          </p:cNvPr>
          <p:cNvCxnSpPr>
            <a:cxnSpLocks noChangeShapeType="1"/>
          </p:cNvCxnSpPr>
          <p:nvPr/>
        </p:nvCxnSpPr>
        <p:spPr bwMode="auto">
          <a:xfrm flipH="1">
            <a:off x="5237163" y="2733675"/>
            <a:ext cx="2159000" cy="2881313"/>
          </a:xfrm>
          <a:prstGeom prst="straightConnector1">
            <a:avLst/>
          </a:prstGeom>
          <a:noFill/>
          <a:ln w="28575" algn="ctr">
            <a:solidFill>
              <a:srgbClr val="000066"/>
            </a:solidFill>
            <a:round/>
            <a:headEnd type="arrow" w="med" len="med"/>
            <a:tailEnd type="arrow" w="med" len="med"/>
          </a:ln>
          <a:extLst>
            <a:ext uri="{909E8E84-426E-40DD-AFC4-6F175D3DCCD1}">
              <a14:hiddenFill xmlns:a14="http://schemas.microsoft.com/office/drawing/2010/main">
                <a:noFill/>
              </a14:hiddenFill>
            </a:ext>
          </a:extLst>
        </p:spPr>
      </p:cxnSp>
      <p:sp>
        <p:nvSpPr>
          <p:cNvPr id="23" name="Text Box 44">
            <a:extLst>
              <a:ext uri="{FF2B5EF4-FFF2-40B4-BE49-F238E27FC236}">
                <a16:creationId xmlns:a16="http://schemas.microsoft.com/office/drawing/2014/main" id="{D1D111E3-FBD9-4DB6-8B49-A401B97C8141}"/>
              </a:ext>
            </a:extLst>
          </p:cNvPr>
          <p:cNvSpPr txBox="1">
            <a:spLocks noChangeArrowheads="1"/>
          </p:cNvSpPr>
          <p:nvPr/>
        </p:nvSpPr>
        <p:spPr bwMode="auto">
          <a:xfrm>
            <a:off x="5418138" y="3708400"/>
            <a:ext cx="11017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10</a:t>
            </a:r>
            <a:r>
              <a:rPr lang="en-GB" altLang="en-US" sz="1000"/>
              <a:t> </a:t>
            </a:r>
            <a:r>
              <a:rPr lang="en-GB" altLang="en-US"/>
              <a:t>cm</a:t>
            </a:r>
          </a:p>
        </p:txBody>
      </p:sp>
      <p:cxnSp>
        <p:nvCxnSpPr>
          <p:cNvPr id="25" name="Straight Arrow Connector 24">
            <a:extLst>
              <a:ext uri="{FF2B5EF4-FFF2-40B4-BE49-F238E27FC236}">
                <a16:creationId xmlns:a16="http://schemas.microsoft.com/office/drawing/2014/main" id="{6E8D41CE-E016-429E-8B42-A91C3A7EB435}"/>
              </a:ext>
            </a:extLst>
          </p:cNvPr>
          <p:cNvCxnSpPr>
            <a:cxnSpLocks noChangeShapeType="1"/>
          </p:cNvCxnSpPr>
          <p:nvPr/>
        </p:nvCxnSpPr>
        <p:spPr bwMode="auto">
          <a:xfrm flipH="1" flipV="1">
            <a:off x="5438775" y="5959475"/>
            <a:ext cx="2144713" cy="1588"/>
          </a:xfrm>
          <a:prstGeom prst="straightConnector1">
            <a:avLst/>
          </a:prstGeom>
          <a:noFill/>
          <a:ln w="28575" algn="ctr">
            <a:solidFill>
              <a:srgbClr val="000066"/>
            </a:solidFill>
            <a:round/>
            <a:headEnd type="arrow" w="med" len="med"/>
            <a:tailEnd type="arrow" w="med" len="med"/>
          </a:ln>
          <a:extLst>
            <a:ext uri="{909E8E84-426E-40DD-AFC4-6F175D3DCCD1}">
              <a14:hiddenFill xmlns:a14="http://schemas.microsoft.com/office/drawing/2010/main">
                <a:noFill/>
              </a14:hiddenFill>
            </a:ext>
          </a:extLst>
        </p:spPr>
      </p:cxnSp>
      <p:sp>
        <p:nvSpPr>
          <p:cNvPr id="26" name="Text Box 43">
            <a:extLst>
              <a:ext uri="{FF2B5EF4-FFF2-40B4-BE49-F238E27FC236}">
                <a16:creationId xmlns:a16="http://schemas.microsoft.com/office/drawing/2014/main" id="{739E7B87-C0FC-4587-9172-2CDF46A1D28B}"/>
              </a:ext>
            </a:extLst>
          </p:cNvPr>
          <p:cNvSpPr txBox="1">
            <a:spLocks noChangeArrowheads="1"/>
          </p:cNvSpPr>
          <p:nvPr/>
        </p:nvSpPr>
        <p:spPr bwMode="auto">
          <a:xfrm>
            <a:off x="5783263" y="6064250"/>
            <a:ext cx="17224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6</a:t>
            </a:r>
            <a:r>
              <a:rPr lang="en-GB" altLang="en-US" sz="1000"/>
              <a:t> </a:t>
            </a:r>
            <a:r>
              <a:rPr lang="en-GB" altLang="en-US"/>
              <a:t>cm = </a:t>
            </a:r>
            <a:r>
              <a:rPr lang="en-GB" altLang="en-US" b="1">
                <a:solidFill>
                  <a:srgbClr val="286DA6"/>
                </a:solidFill>
              </a:rPr>
              <a:t>6</a:t>
            </a:r>
            <a:r>
              <a:rPr lang="en-GB" altLang="en-US" sz="1000" b="1">
                <a:solidFill>
                  <a:srgbClr val="286DA6"/>
                </a:solidFill>
              </a:rPr>
              <a:t> </a:t>
            </a:r>
            <a:r>
              <a:rPr lang="en-GB" altLang="en-US" b="1">
                <a:solidFill>
                  <a:srgbClr val="286DA6"/>
                </a:solidFill>
              </a:rPr>
              <a:t>N</a:t>
            </a:r>
          </a:p>
        </p:txBody>
      </p:sp>
      <p:cxnSp>
        <p:nvCxnSpPr>
          <p:cNvPr id="28" name="Straight Arrow Connector 27">
            <a:extLst>
              <a:ext uri="{FF2B5EF4-FFF2-40B4-BE49-F238E27FC236}">
                <a16:creationId xmlns:a16="http://schemas.microsoft.com/office/drawing/2014/main" id="{31652DA3-D787-403C-8DED-E60FDD3FB674}"/>
              </a:ext>
            </a:extLst>
          </p:cNvPr>
          <p:cNvCxnSpPr>
            <a:cxnSpLocks noChangeShapeType="1"/>
          </p:cNvCxnSpPr>
          <p:nvPr/>
        </p:nvCxnSpPr>
        <p:spPr bwMode="auto">
          <a:xfrm flipH="1">
            <a:off x="7880350" y="2852738"/>
            <a:ext cx="14288" cy="2882900"/>
          </a:xfrm>
          <a:prstGeom prst="straightConnector1">
            <a:avLst/>
          </a:prstGeom>
          <a:noFill/>
          <a:ln w="28575" algn="ctr">
            <a:solidFill>
              <a:srgbClr val="000066"/>
            </a:solidFill>
            <a:round/>
            <a:headEnd type="arrow" w="med" len="med"/>
            <a:tailEnd type="arrow" w="med" len="med"/>
          </a:ln>
          <a:extLst>
            <a:ext uri="{909E8E84-426E-40DD-AFC4-6F175D3DCCD1}">
              <a14:hiddenFill xmlns:a14="http://schemas.microsoft.com/office/drawing/2010/main">
                <a:noFill/>
              </a14:hiddenFill>
            </a:ext>
          </a:extLst>
        </p:spPr>
      </p:cxnSp>
      <p:sp>
        <p:nvSpPr>
          <p:cNvPr id="29" name="Text Box 42">
            <a:extLst>
              <a:ext uri="{FF2B5EF4-FFF2-40B4-BE49-F238E27FC236}">
                <a16:creationId xmlns:a16="http://schemas.microsoft.com/office/drawing/2014/main" id="{249052AF-3812-46E5-A90F-B0C40782EF62}"/>
              </a:ext>
            </a:extLst>
          </p:cNvPr>
          <p:cNvSpPr txBox="1">
            <a:spLocks noChangeArrowheads="1"/>
          </p:cNvSpPr>
          <p:nvPr/>
        </p:nvSpPr>
        <p:spPr bwMode="auto">
          <a:xfrm>
            <a:off x="8069263" y="3581400"/>
            <a:ext cx="1092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8</a:t>
            </a:r>
            <a:r>
              <a:rPr lang="en-GB" altLang="en-US" sz="1000"/>
              <a:t> </a:t>
            </a:r>
            <a:r>
              <a:rPr lang="en-GB" altLang="en-US"/>
              <a:t>cm </a:t>
            </a:r>
          </a:p>
          <a:p>
            <a:r>
              <a:rPr lang="en-GB" altLang="en-US"/>
              <a:t>= </a:t>
            </a:r>
            <a:r>
              <a:rPr lang="en-GB" altLang="en-US" b="1">
                <a:solidFill>
                  <a:srgbClr val="286DA6"/>
                </a:solidFill>
              </a:rPr>
              <a:t>8</a:t>
            </a:r>
            <a:r>
              <a:rPr lang="en-GB" altLang="en-US" sz="1000" b="1">
                <a:solidFill>
                  <a:srgbClr val="286DA6"/>
                </a:solidFill>
              </a:rPr>
              <a:t> </a:t>
            </a:r>
            <a:r>
              <a:rPr lang="en-GB" altLang="en-US" b="1">
                <a:solidFill>
                  <a:srgbClr val="286DA6"/>
                </a:solidFill>
              </a:rPr>
              <a:t>N</a:t>
            </a:r>
          </a:p>
        </p:txBody>
      </p:sp>
      <p:pic>
        <p:nvPicPr>
          <p:cNvPr id="21" name="Picture 201" descr="Resultant_forces_14.1.png">
            <a:extLst>
              <a:ext uri="{FF2B5EF4-FFF2-40B4-BE49-F238E27FC236}">
                <a16:creationId xmlns:a16="http://schemas.microsoft.com/office/drawing/2014/main" id="{5090857C-BA30-4727-B54D-F7DB957E1510}"/>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80038" y="2860675"/>
            <a:ext cx="2230437" cy="293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23" descr="Resultant_forces_14.2.png">
            <a:extLst>
              <a:ext uri="{FF2B5EF4-FFF2-40B4-BE49-F238E27FC236}">
                <a16:creationId xmlns:a16="http://schemas.microsoft.com/office/drawing/2014/main" id="{10A0B180-794B-4CC5-A5B3-6290E8EE262D}"/>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518150" y="5462588"/>
            <a:ext cx="2170113" cy="48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26" descr="Resultant_forces_14.3.png">
            <a:extLst>
              <a:ext uri="{FF2B5EF4-FFF2-40B4-BE49-F238E27FC236}">
                <a16:creationId xmlns:a16="http://schemas.microsoft.com/office/drawing/2014/main" id="{7A813DA3-85AF-4DCC-893E-9679280C6AEF}"/>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7326313" y="2841625"/>
            <a:ext cx="48895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7">
            <a:extLst>
              <a:ext uri="{FF2B5EF4-FFF2-40B4-BE49-F238E27FC236}">
                <a16:creationId xmlns:a16="http://schemas.microsoft.com/office/drawing/2014/main" id="{384DDB04-B343-4862-A2B4-6ECD2B1655DB}"/>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623262" y="86520"/>
            <a:ext cx="442911" cy="51673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1171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par>
                          <p:cTn id="11" fill="hold" nodeType="afterGroup">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20"/>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nodeType="click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wipe(left)">
                                      <p:cBhvr>
                                        <p:cTn id="18" dur="500"/>
                                        <p:tgtEl>
                                          <p:spTgt spid="24"/>
                                        </p:tgtEl>
                                      </p:cBhvr>
                                    </p:animEffect>
                                  </p:childTnLst>
                                </p:cTn>
                              </p:par>
                            </p:childTnLst>
                          </p:cTn>
                        </p:par>
                        <p:par>
                          <p:cTn id="19" fill="hold" nodeType="afterGroup">
                            <p:stCondLst>
                              <p:cond delay="500"/>
                            </p:stCondLst>
                            <p:childTnLst>
                              <p:par>
                                <p:cTn id="20" presetID="22" presetClass="entr" presetSubtype="4" fill="hold" nodeType="after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wipe(down)">
                                      <p:cBhvr>
                                        <p:cTn id="22" dur="500"/>
                                        <p:tgtEl>
                                          <p:spTgt spid="2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1173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childTnLst>
                          </p:cTn>
                        </p:par>
                        <p:par>
                          <p:cTn id="29" fill="hold" nodeType="afterGroup">
                            <p:stCondLst>
                              <p:cond delay="0"/>
                            </p:stCondLst>
                            <p:childTnLst>
                              <p:par>
                                <p:cTn id="30" presetID="1" presetClass="entr" presetSubtype="0"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childTnLst>
                                </p:cTn>
                              </p:par>
                            </p:childTnLst>
                          </p:cTn>
                        </p:par>
                        <p:par>
                          <p:cTn id="36" fill="hold" nodeType="afterGroup">
                            <p:stCondLst>
                              <p:cond delay="0"/>
                            </p:stCondLst>
                            <p:childTnLst>
                              <p:par>
                                <p:cTn id="37" presetID="1" presetClass="entr" presetSubtype="0" fill="hold" nodeType="after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childTnLst>
                          </p:cTn>
                        </p:par>
                        <p:par>
                          <p:cTn id="39" fill="hold" nodeType="afterGroup">
                            <p:stCondLst>
                              <p:cond delay="0"/>
                            </p:stCondLst>
                            <p:childTnLst>
                              <p:par>
                                <p:cTn id="40" presetID="1" presetClass="entr" presetSubtype="0" fill="hold" grpId="0" nodeType="afterEffect">
                                  <p:stCondLst>
                                    <p:cond delay="0"/>
                                  </p:stCondLst>
                                  <p:childTnLst>
                                    <p:set>
                                      <p:cBhvr>
                                        <p:cTn id="41" dur="1" fill="hold">
                                          <p:stCondLst>
                                            <p:cond delay="0"/>
                                          </p:stCondLst>
                                        </p:cTn>
                                        <p:tgtEl>
                                          <p:spTgt spid="26"/>
                                        </p:tgtEl>
                                        <p:attrNameLst>
                                          <p:attrName>style.visibility</p:attrName>
                                        </p:attrNameLst>
                                      </p:cBhvr>
                                      <p:to>
                                        <p:strVal val="visible"/>
                                      </p:to>
                                    </p:set>
                                  </p:childTnLst>
                                </p:cTn>
                              </p:par>
                            </p:childTnLst>
                          </p:cTn>
                        </p:par>
                        <p:par>
                          <p:cTn id="42" fill="hold" nodeType="afterGroup">
                            <p:stCondLst>
                              <p:cond delay="0"/>
                            </p:stCondLst>
                            <p:childTnLst>
                              <p:par>
                                <p:cTn id="43" presetID="1" presetClass="entr" presetSubtype="0" fill="hold" nodeType="afterEffect">
                                  <p:stCondLst>
                                    <p:cond delay="0"/>
                                  </p:stCondLst>
                                  <p:childTnLst>
                                    <p:set>
                                      <p:cBhvr>
                                        <p:cTn id="44" dur="1" fill="hold">
                                          <p:stCondLst>
                                            <p:cond delay="0"/>
                                          </p:stCondLst>
                                        </p:cTn>
                                        <p:tgtEl>
                                          <p:spTgt spid="28"/>
                                        </p:tgtEl>
                                        <p:attrNameLst>
                                          <p:attrName>style.visibility</p:attrName>
                                        </p:attrNameLst>
                                      </p:cBhvr>
                                      <p:to>
                                        <p:strVal val="visible"/>
                                      </p:to>
                                    </p:set>
                                  </p:childTnLst>
                                </p:cTn>
                              </p:par>
                            </p:childTnLst>
                          </p:cTn>
                        </p:par>
                        <p:par>
                          <p:cTn id="45" fill="hold" nodeType="afterGroup">
                            <p:stCondLst>
                              <p:cond delay="0"/>
                            </p:stCondLst>
                            <p:childTnLst>
                              <p:par>
                                <p:cTn id="46" presetID="1" presetClass="entr" presetSubtype="0" fill="hold" grpId="0" nodeType="afterEffect">
                                  <p:stCondLst>
                                    <p:cond delay="0"/>
                                  </p:stCondLst>
                                  <p:childTnLst>
                                    <p:set>
                                      <p:cBhvr>
                                        <p:cTn id="47"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1718" grpId="0" animBg="1"/>
      <p:bldP spid="1011730" grpId="0"/>
      <p:bldP spid="15" grpId="0"/>
      <p:bldP spid="20" grpId="0"/>
      <p:bldP spid="23" grpId="0"/>
      <p:bldP spid="26"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A4ABE34-7415-49D3-BEDF-B4936BDCAE32}"/>
              </a:ext>
            </a:extLst>
          </p:cNvPr>
          <p:cNvSpPr>
            <a:spLocks noGrp="1"/>
          </p:cNvSpPr>
          <p:nvPr>
            <p:ph idx="1"/>
          </p:nvPr>
        </p:nvSpPr>
        <p:spPr/>
        <p:txBody>
          <a:bodyPr>
            <a:noAutofit/>
          </a:bodyPr>
          <a:lstStyle/>
          <a:p>
            <a:pPr>
              <a:buSzPct val="100000"/>
            </a:pPr>
            <a:r>
              <a:rPr lang="en-GB" sz="1600" dirty="0"/>
              <a:t>Using Mathematics and Computational Thinking</a:t>
            </a:r>
          </a:p>
        </p:txBody>
      </p:sp>
      <p:sp>
        <p:nvSpPr>
          <p:cNvPr id="5" name="Content Placeholder 4">
            <a:extLst>
              <a:ext uri="{FF2B5EF4-FFF2-40B4-BE49-F238E27FC236}">
                <a16:creationId xmlns:a16="http://schemas.microsoft.com/office/drawing/2014/main" id="{097178BF-770B-4F13-AFC6-5D12BD5713F6}"/>
              </a:ext>
            </a:extLst>
          </p:cNvPr>
          <p:cNvSpPr>
            <a:spLocks noGrp="1"/>
          </p:cNvSpPr>
          <p:nvPr>
            <p:ph idx="10"/>
          </p:nvPr>
        </p:nvSpPr>
        <p:spPr>
          <a:xfrm>
            <a:off x="3148552" y="4271390"/>
            <a:ext cx="5712644" cy="2359165"/>
          </a:xfrm>
        </p:spPr>
        <p:txBody>
          <a:bodyPr>
            <a:normAutofit/>
          </a:bodyPr>
          <a:lstStyle/>
          <a:p>
            <a:r>
              <a:rPr lang="en-GB" sz="1600" dirty="0"/>
              <a:t>2. Cause and Effect</a:t>
            </a:r>
          </a:p>
          <a:p>
            <a:r>
              <a:rPr lang="en-GB" sz="1600" dirty="0"/>
              <a:t>4. Systems and System Models</a:t>
            </a:r>
          </a:p>
        </p:txBody>
      </p:sp>
      <p:sp>
        <p:nvSpPr>
          <p:cNvPr id="7" name="Title 6">
            <a:extLst>
              <a:ext uri="{FF2B5EF4-FFF2-40B4-BE49-F238E27FC236}">
                <a16:creationId xmlns:a16="http://schemas.microsoft.com/office/drawing/2014/main" id="{0A3BB19F-D25B-4762-BF2E-7C46604C9743}"/>
              </a:ext>
            </a:extLst>
          </p:cNvPr>
          <p:cNvSpPr>
            <a:spLocks noGrp="1"/>
          </p:cNvSpPr>
          <p:nvPr>
            <p:ph type="title"/>
          </p:nvPr>
        </p:nvSpPr>
        <p:spPr/>
        <p:txBody>
          <a:bodyPr/>
          <a:lstStyle/>
          <a:p>
            <a:r>
              <a:rPr lang="en-GB" dirty="0"/>
              <a:t>Information</a:t>
            </a:r>
            <a:endParaRPr lang="en-US" dirty="0"/>
          </a:p>
        </p:txBody>
      </p:sp>
    </p:spTree>
    <p:custDataLst>
      <p:tags r:id="rId1"/>
    </p:custDataLst>
    <p:extLst>
      <p:ext uri="{BB962C8B-B14F-4D97-AF65-F5344CB8AC3E}">
        <p14:creationId xmlns:p14="http://schemas.microsoft.com/office/powerpoint/2010/main" val="1415316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30831" name="Picture 15" descr="football">
            <a:extLst>
              <a:ext uri="{FF2B5EF4-FFF2-40B4-BE49-F238E27FC236}">
                <a16:creationId xmlns:a16="http://schemas.microsoft.com/office/drawing/2014/main" id="{F5246282-8B61-4F99-9A33-9AF6C390DE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81725" y="3206750"/>
            <a:ext cx="142875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0818" name="Text Box 2">
            <a:extLst>
              <a:ext uri="{FF2B5EF4-FFF2-40B4-BE49-F238E27FC236}">
                <a16:creationId xmlns:a16="http://schemas.microsoft.com/office/drawing/2014/main" id="{A82948C2-8D5A-4E47-AF2B-9DA83BF471FE}"/>
              </a:ext>
            </a:extLst>
          </p:cNvPr>
          <p:cNvSpPr txBox="1">
            <a:spLocks noChangeArrowheads="1"/>
          </p:cNvSpPr>
          <p:nvPr/>
        </p:nvSpPr>
        <p:spPr bwMode="auto">
          <a:xfrm>
            <a:off x="563563" y="2765425"/>
            <a:ext cx="53625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1950" indent="-361950">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buClr>
                <a:srgbClr val="286DA6"/>
              </a:buClr>
              <a:buFont typeface="Wingdings" panose="05000000000000000000" pitchFamily="2" charset="2"/>
              <a:buChar char="l"/>
            </a:pPr>
            <a:r>
              <a:rPr lang="en-GB" altLang="en-US"/>
              <a:t>The </a:t>
            </a:r>
            <a:r>
              <a:rPr lang="en-GB" altLang="en-US" b="1"/>
              <a:t>direction</a:t>
            </a:r>
            <a:r>
              <a:rPr lang="en-GB" altLang="en-US"/>
              <a:t> of each arrow shows the </a:t>
            </a:r>
            <a:r>
              <a:rPr lang="en-GB" altLang="en-US" b="1"/>
              <a:t>direction</a:t>
            </a:r>
            <a:r>
              <a:rPr lang="en-GB" altLang="en-US"/>
              <a:t> of each force.</a:t>
            </a:r>
          </a:p>
        </p:txBody>
      </p:sp>
      <p:sp>
        <p:nvSpPr>
          <p:cNvPr id="930819" name="Text Box 3">
            <a:extLst>
              <a:ext uri="{FF2B5EF4-FFF2-40B4-BE49-F238E27FC236}">
                <a16:creationId xmlns:a16="http://schemas.microsoft.com/office/drawing/2014/main" id="{2091B63D-CD41-4EB7-B60D-E45C6A7F581D}"/>
              </a:ext>
            </a:extLst>
          </p:cNvPr>
          <p:cNvSpPr txBox="1">
            <a:spLocks noChangeArrowheads="1"/>
          </p:cNvSpPr>
          <p:nvPr/>
        </p:nvSpPr>
        <p:spPr bwMode="auto">
          <a:xfrm>
            <a:off x="350838" y="1774825"/>
            <a:ext cx="83248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A vector diagram uses </a:t>
            </a:r>
            <a:r>
              <a:rPr lang="en-GB" altLang="en-US" dirty="0" err="1"/>
              <a:t>labeled</a:t>
            </a:r>
            <a:r>
              <a:rPr lang="en-GB" altLang="en-US" dirty="0"/>
              <a:t> arrows to show all the forces acting on an object.</a:t>
            </a:r>
          </a:p>
        </p:txBody>
      </p:sp>
      <p:sp>
        <p:nvSpPr>
          <p:cNvPr id="930820" name="Text Box 4">
            <a:extLst>
              <a:ext uri="{FF2B5EF4-FFF2-40B4-BE49-F238E27FC236}">
                <a16:creationId xmlns:a16="http://schemas.microsoft.com/office/drawing/2014/main" id="{22EA2EFE-5657-4FD9-80E1-22F1421C21A7}"/>
              </a:ext>
            </a:extLst>
          </p:cNvPr>
          <p:cNvSpPr txBox="1">
            <a:spLocks noChangeArrowheads="1"/>
          </p:cNvSpPr>
          <p:nvPr/>
        </p:nvSpPr>
        <p:spPr bwMode="auto">
          <a:xfrm>
            <a:off x="350838" y="4783138"/>
            <a:ext cx="4506912" cy="1201737"/>
          </a:xfrm>
          <a:prstGeom prst="rect">
            <a:avLst/>
          </a:prstGeom>
          <a:solidFill>
            <a:srgbClr val="BEDAF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What is the vector diagram for </a:t>
            </a:r>
            <a:br>
              <a:rPr lang="en-GB" altLang="en-US" dirty="0"/>
            </a:br>
            <a:r>
              <a:rPr lang="en-GB" altLang="en-US" dirty="0"/>
              <a:t>the forces on this ball when it </a:t>
            </a:r>
            <a:br>
              <a:rPr lang="en-GB" altLang="en-US" dirty="0"/>
            </a:br>
            <a:r>
              <a:rPr lang="en-GB" altLang="en-US" dirty="0"/>
              <a:t>first starts to fall?</a:t>
            </a:r>
          </a:p>
        </p:txBody>
      </p:sp>
      <p:sp>
        <p:nvSpPr>
          <p:cNvPr id="930821" name="Text Box 5">
            <a:extLst>
              <a:ext uri="{FF2B5EF4-FFF2-40B4-BE49-F238E27FC236}">
                <a16:creationId xmlns:a16="http://schemas.microsoft.com/office/drawing/2014/main" id="{684C9E92-D319-4C64-B12D-07E89608F8BE}"/>
              </a:ext>
            </a:extLst>
          </p:cNvPr>
          <p:cNvSpPr txBox="1">
            <a:spLocks noChangeArrowheads="1"/>
          </p:cNvSpPr>
          <p:nvPr/>
        </p:nvSpPr>
        <p:spPr bwMode="auto">
          <a:xfrm>
            <a:off x="7153275" y="2520950"/>
            <a:ext cx="172720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lnSpc>
                <a:spcPct val="80000"/>
              </a:lnSpc>
            </a:pPr>
            <a:r>
              <a:rPr lang="en-GB" altLang="en-US" b="1">
                <a:solidFill>
                  <a:srgbClr val="286DA6"/>
                </a:solidFill>
              </a:rPr>
              <a:t>air resistance</a:t>
            </a:r>
          </a:p>
        </p:txBody>
      </p:sp>
      <p:sp>
        <p:nvSpPr>
          <p:cNvPr id="930822" name="Rectangle 6">
            <a:extLst>
              <a:ext uri="{FF2B5EF4-FFF2-40B4-BE49-F238E27FC236}">
                <a16:creationId xmlns:a16="http://schemas.microsoft.com/office/drawing/2014/main" id="{E594B6DD-C013-4329-8C04-C4D7CAD88F29}"/>
              </a:ext>
            </a:extLst>
          </p:cNvPr>
          <p:cNvSpPr>
            <a:spLocks noChangeArrowheads="1"/>
          </p:cNvSpPr>
          <p:nvPr/>
        </p:nvSpPr>
        <p:spPr bwMode="auto">
          <a:xfrm>
            <a:off x="7153275" y="4987925"/>
            <a:ext cx="11477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rgbClr val="286DA6"/>
                </a:solidFill>
              </a:rPr>
              <a:t>weight</a:t>
            </a:r>
          </a:p>
        </p:txBody>
      </p:sp>
      <p:sp>
        <p:nvSpPr>
          <p:cNvPr id="930825" name="Line 9">
            <a:extLst>
              <a:ext uri="{FF2B5EF4-FFF2-40B4-BE49-F238E27FC236}">
                <a16:creationId xmlns:a16="http://schemas.microsoft.com/office/drawing/2014/main" id="{CD0340D3-E003-4F57-8B55-77722175B6DE}"/>
              </a:ext>
            </a:extLst>
          </p:cNvPr>
          <p:cNvSpPr>
            <a:spLocks noChangeShapeType="1"/>
          </p:cNvSpPr>
          <p:nvPr/>
        </p:nvSpPr>
        <p:spPr bwMode="auto">
          <a:xfrm>
            <a:off x="6896100" y="4711700"/>
            <a:ext cx="0" cy="1104900"/>
          </a:xfrm>
          <a:prstGeom prst="line">
            <a:avLst/>
          </a:prstGeom>
          <a:noFill/>
          <a:ln w="152400">
            <a:solidFill>
              <a:srgbClr val="FF0000"/>
            </a:solidFill>
            <a:round/>
            <a:headEnd/>
            <a:tailEnd type="triangle" w="med" len="sm"/>
          </a:ln>
          <a:extLst>
            <a:ext uri="{909E8E84-426E-40DD-AFC4-6F175D3DCCD1}">
              <a14:hiddenFill xmlns:a14="http://schemas.microsoft.com/office/drawing/2010/main">
                <a:noFill/>
              </a14:hiddenFill>
            </a:ext>
          </a:extLst>
        </p:spPr>
        <p:txBody>
          <a:bodyPr/>
          <a:lstStyle/>
          <a:p>
            <a:endParaRPr lang="en-GB"/>
          </a:p>
        </p:txBody>
      </p:sp>
      <p:sp>
        <p:nvSpPr>
          <p:cNvPr id="13321" name="Rectangle 11">
            <a:extLst>
              <a:ext uri="{FF2B5EF4-FFF2-40B4-BE49-F238E27FC236}">
                <a16:creationId xmlns:a16="http://schemas.microsoft.com/office/drawing/2014/main" id="{3C65C656-F5C4-4A7F-BF9E-26B7A0CFDFA8}"/>
              </a:ext>
            </a:extLst>
          </p:cNvPr>
          <p:cNvSpPr>
            <a:spLocks noGrp="1" noChangeArrowheads="1"/>
          </p:cNvSpPr>
          <p:nvPr>
            <p:ph type="title"/>
          </p:nvPr>
        </p:nvSpPr>
        <p:spPr/>
        <p:txBody>
          <a:bodyPr/>
          <a:lstStyle/>
          <a:p>
            <a:r>
              <a:rPr lang="en-GB" altLang="en-US"/>
              <a:t>How can forces be represented?</a:t>
            </a:r>
          </a:p>
        </p:txBody>
      </p:sp>
      <p:sp>
        <p:nvSpPr>
          <p:cNvPr id="13322" name="Text Box 13">
            <a:extLst>
              <a:ext uri="{FF2B5EF4-FFF2-40B4-BE49-F238E27FC236}">
                <a16:creationId xmlns:a16="http://schemas.microsoft.com/office/drawing/2014/main" id="{7D133C31-203B-45FC-B8B3-019B2006A299}"/>
              </a:ext>
            </a:extLst>
          </p:cNvPr>
          <p:cNvSpPr txBox="1">
            <a:spLocks noChangeArrowheads="1"/>
          </p:cNvSpPr>
          <p:nvPr/>
        </p:nvSpPr>
        <p:spPr bwMode="auto">
          <a:xfrm>
            <a:off x="350838" y="773113"/>
            <a:ext cx="802005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The forces acting on any object can be shown using a </a:t>
            </a:r>
            <a:r>
              <a:rPr lang="en-GB" altLang="en-US" b="1">
                <a:solidFill>
                  <a:srgbClr val="286DA6"/>
                </a:solidFill>
              </a:rPr>
              <a:t>vector diagram</a:t>
            </a:r>
            <a:r>
              <a:rPr lang="en-GB" altLang="en-US"/>
              <a:t>.</a:t>
            </a:r>
          </a:p>
        </p:txBody>
      </p:sp>
      <p:sp>
        <p:nvSpPr>
          <p:cNvPr id="930830" name="Text Box 14">
            <a:extLst>
              <a:ext uri="{FF2B5EF4-FFF2-40B4-BE49-F238E27FC236}">
                <a16:creationId xmlns:a16="http://schemas.microsoft.com/office/drawing/2014/main" id="{FA5B1A51-5437-4489-9F8A-26D4AC1DEFB3}"/>
              </a:ext>
            </a:extLst>
          </p:cNvPr>
          <p:cNvSpPr txBox="1">
            <a:spLocks noChangeArrowheads="1"/>
          </p:cNvSpPr>
          <p:nvPr/>
        </p:nvSpPr>
        <p:spPr bwMode="auto">
          <a:xfrm>
            <a:off x="563563" y="3757613"/>
            <a:ext cx="54419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1950" indent="-361950">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buClr>
                <a:srgbClr val="286DA6"/>
              </a:buClr>
              <a:buFont typeface="Wingdings" panose="05000000000000000000" pitchFamily="2" charset="2"/>
              <a:buChar char="l"/>
            </a:pPr>
            <a:r>
              <a:rPr lang="en-GB" altLang="en-US"/>
              <a:t>The </a:t>
            </a:r>
            <a:r>
              <a:rPr lang="en-GB" altLang="en-US" b="1"/>
              <a:t>length</a:t>
            </a:r>
            <a:r>
              <a:rPr lang="en-GB" altLang="en-US"/>
              <a:t> of each arrow is proportional to the </a:t>
            </a:r>
            <a:r>
              <a:rPr lang="en-GB" altLang="en-US" b="1"/>
              <a:t>size</a:t>
            </a:r>
            <a:r>
              <a:rPr lang="en-GB" altLang="en-US"/>
              <a:t> of the force.</a:t>
            </a:r>
          </a:p>
        </p:txBody>
      </p:sp>
      <p:sp>
        <p:nvSpPr>
          <p:cNvPr id="930832" name="Line 16">
            <a:extLst>
              <a:ext uri="{FF2B5EF4-FFF2-40B4-BE49-F238E27FC236}">
                <a16:creationId xmlns:a16="http://schemas.microsoft.com/office/drawing/2014/main" id="{51C41E61-0568-490A-8A3F-515F0EA0F7F1}"/>
              </a:ext>
            </a:extLst>
          </p:cNvPr>
          <p:cNvSpPr>
            <a:spLocks noChangeShapeType="1"/>
          </p:cNvSpPr>
          <p:nvPr/>
        </p:nvSpPr>
        <p:spPr bwMode="auto">
          <a:xfrm flipV="1">
            <a:off x="6896100" y="2514600"/>
            <a:ext cx="0" cy="630238"/>
          </a:xfrm>
          <a:prstGeom prst="line">
            <a:avLst/>
          </a:prstGeom>
          <a:noFill/>
          <a:ln w="152400">
            <a:solidFill>
              <a:srgbClr val="FF0000"/>
            </a:solidFill>
            <a:round/>
            <a:headEnd/>
            <a:tailEnd type="triangle" w="med" len="sm"/>
          </a:ln>
          <a:extLst>
            <a:ext uri="{909E8E84-426E-40DD-AFC4-6F175D3DCCD1}">
              <a14:hiddenFill xmlns:a14="http://schemas.microsoft.com/office/drawing/2010/main">
                <a:noFill/>
              </a14:hiddenFill>
            </a:ext>
          </a:extLst>
        </p:spPr>
        <p:txBody>
          <a:bodyPr/>
          <a:lstStyle/>
          <a:p>
            <a:endParaRPr lang="en-GB"/>
          </a:p>
        </p:txBody>
      </p:sp>
      <p:pic>
        <p:nvPicPr>
          <p:cNvPr id="14" name="Picture 19">
            <a:hlinkClick r:id="" action="ppaction://hlinkshowjump?jump=nextslide"/>
            <a:extLst>
              <a:ext uri="{FF2B5EF4-FFF2-40B4-BE49-F238E27FC236}">
                <a16:creationId xmlns:a16="http://schemas.microsoft.com/office/drawing/2014/main" id="{EA45C067-98A6-41A4-B61E-C524B695E3C4}"/>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3081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3081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3083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30820"/>
                                        </p:tgtEl>
                                        <p:attrNameLst>
                                          <p:attrName>style.visibility</p:attrName>
                                        </p:attrNameLst>
                                      </p:cBhvr>
                                      <p:to>
                                        <p:strVal val="visible"/>
                                      </p:to>
                                    </p:set>
                                  </p:childTnLst>
                                </p:cTn>
                              </p:par>
                            </p:childTnLst>
                          </p:cTn>
                        </p:par>
                        <p:par>
                          <p:cTn id="19" fill="hold" nodeType="afterGroup">
                            <p:stCondLst>
                              <p:cond delay="0"/>
                            </p:stCondLst>
                            <p:childTnLst>
                              <p:par>
                                <p:cTn id="20" presetID="1" presetClass="entr" presetSubtype="0" fill="hold" nodeType="afterEffect">
                                  <p:stCondLst>
                                    <p:cond delay="0"/>
                                  </p:stCondLst>
                                  <p:childTnLst>
                                    <p:set>
                                      <p:cBhvr>
                                        <p:cTn id="21" dur="1" fill="hold">
                                          <p:stCondLst>
                                            <p:cond delay="0"/>
                                          </p:stCondLst>
                                        </p:cTn>
                                        <p:tgtEl>
                                          <p:spTgt spid="930831"/>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4" fill="hold" nodeType="clickEffect">
                                  <p:stCondLst>
                                    <p:cond delay="0"/>
                                  </p:stCondLst>
                                  <p:childTnLst>
                                    <p:set>
                                      <p:cBhvr>
                                        <p:cTn id="25" dur="1" fill="hold">
                                          <p:stCondLst>
                                            <p:cond delay="0"/>
                                          </p:stCondLst>
                                        </p:cTn>
                                        <p:tgtEl>
                                          <p:spTgt spid="930832"/>
                                        </p:tgtEl>
                                        <p:attrNameLst>
                                          <p:attrName>style.visibility</p:attrName>
                                        </p:attrNameLst>
                                      </p:cBhvr>
                                      <p:to>
                                        <p:strVal val="visible"/>
                                      </p:to>
                                    </p:set>
                                    <p:animEffect transition="in" filter="wipe(down)">
                                      <p:cBhvr>
                                        <p:cTn id="26" dur="500"/>
                                        <p:tgtEl>
                                          <p:spTgt spid="930832"/>
                                        </p:tgtEl>
                                      </p:cBhvr>
                                    </p:animEffect>
                                  </p:childTnLst>
                                </p:cTn>
                              </p:par>
                              <p:par>
                                <p:cTn id="27" presetID="22" presetClass="entr" presetSubtype="1" fill="hold" nodeType="withEffect">
                                  <p:stCondLst>
                                    <p:cond delay="0"/>
                                  </p:stCondLst>
                                  <p:childTnLst>
                                    <p:set>
                                      <p:cBhvr>
                                        <p:cTn id="28" dur="1" fill="hold">
                                          <p:stCondLst>
                                            <p:cond delay="0"/>
                                          </p:stCondLst>
                                        </p:cTn>
                                        <p:tgtEl>
                                          <p:spTgt spid="930825"/>
                                        </p:tgtEl>
                                        <p:attrNameLst>
                                          <p:attrName>style.visibility</p:attrName>
                                        </p:attrNameLst>
                                      </p:cBhvr>
                                      <p:to>
                                        <p:strVal val="visible"/>
                                      </p:to>
                                    </p:set>
                                    <p:animEffect transition="in" filter="wipe(up)">
                                      <p:cBhvr>
                                        <p:cTn id="29" dur="500"/>
                                        <p:tgtEl>
                                          <p:spTgt spid="930825"/>
                                        </p:tgtEl>
                                      </p:cBhvr>
                                    </p:animEffect>
                                  </p:childTnLst>
                                </p:cTn>
                              </p:par>
                            </p:childTnLst>
                          </p:cTn>
                        </p:par>
                        <p:par>
                          <p:cTn id="30" fill="hold" nodeType="afterGroup">
                            <p:stCondLst>
                              <p:cond delay="500"/>
                            </p:stCondLst>
                            <p:childTnLst>
                              <p:par>
                                <p:cTn id="31" presetID="1" presetClass="entr" presetSubtype="0" fill="hold" grpId="0" nodeType="afterEffect">
                                  <p:stCondLst>
                                    <p:cond delay="0"/>
                                  </p:stCondLst>
                                  <p:childTnLst>
                                    <p:set>
                                      <p:cBhvr>
                                        <p:cTn id="32" dur="1" fill="hold">
                                          <p:stCondLst>
                                            <p:cond delay="0"/>
                                          </p:stCondLst>
                                        </p:cTn>
                                        <p:tgtEl>
                                          <p:spTgt spid="93082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930822"/>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0818" grpId="0"/>
      <p:bldP spid="930819" grpId="0"/>
      <p:bldP spid="930820" grpId="0" animBg="1"/>
      <p:bldP spid="930821" grpId="0"/>
      <p:bldP spid="930822" grpId="0"/>
      <p:bldP spid="93083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34939" name="Picture 27" descr="yacht">
            <a:extLst>
              <a:ext uri="{FF2B5EF4-FFF2-40B4-BE49-F238E27FC236}">
                <a16:creationId xmlns:a16="http://schemas.microsoft.com/office/drawing/2014/main" id="{07D5C451-2A99-4F30-A9A2-D4DB903B45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8213" y="2286000"/>
            <a:ext cx="7258050" cy="344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2" descr="Resultant_forces_4.2.png">
            <a:extLst>
              <a:ext uri="{FF2B5EF4-FFF2-40B4-BE49-F238E27FC236}">
                <a16:creationId xmlns:a16="http://schemas.microsoft.com/office/drawing/2014/main" id="{1C941774-2F93-4988-84BD-9A5A4F15AEC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244600" y="4638675"/>
            <a:ext cx="63976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21" descr="Resultant_forces_4.1.png">
            <a:extLst>
              <a:ext uri="{FF2B5EF4-FFF2-40B4-BE49-F238E27FC236}">
                <a16:creationId xmlns:a16="http://schemas.microsoft.com/office/drawing/2014/main" id="{010E9AD3-4211-4FFD-97B5-D29A65AF119D}"/>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972300" y="3495675"/>
            <a:ext cx="116998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1" name="Text Box 4">
            <a:extLst>
              <a:ext uri="{FF2B5EF4-FFF2-40B4-BE49-F238E27FC236}">
                <a16:creationId xmlns:a16="http://schemas.microsoft.com/office/drawing/2014/main" id="{FC91C606-B3E0-4C71-9E47-D3269F2A2767}"/>
              </a:ext>
            </a:extLst>
          </p:cNvPr>
          <p:cNvSpPr txBox="1">
            <a:spLocks noChangeArrowheads="1"/>
          </p:cNvSpPr>
          <p:nvPr/>
        </p:nvSpPr>
        <p:spPr bwMode="auto">
          <a:xfrm>
            <a:off x="350838" y="1401763"/>
            <a:ext cx="6892925" cy="457200"/>
          </a:xfrm>
          <a:prstGeom prst="rect">
            <a:avLst/>
          </a:prstGeom>
          <a:solidFill>
            <a:srgbClr val="BEDAF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What forces are acting on this accelerating boat?</a:t>
            </a:r>
          </a:p>
        </p:txBody>
      </p:sp>
      <p:sp>
        <p:nvSpPr>
          <p:cNvPr id="14342" name="Rectangle 26">
            <a:extLst>
              <a:ext uri="{FF2B5EF4-FFF2-40B4-BE49-F238E27FC236}">
                <a16:creationId xmlns:a16="http://schemas.microsoft.com/office/drawing/2014/main" id="{ED78AF9A-A54C-411D-8120-0C17051867B8}"/>
              </a:ext>
            </a:extLst>
          </p:cNvPr>
          <p:cNvSpPr>
            <a:spLocks noGrp="1" noChangeArrowheads="1"/>
          </p:cNvSpPr>
          <p:nvPr>
            <p:ph type="title"/>
          </p:nvPr>
        </p:nvSpPr>
        <p:spPr/>
        <p:txBody>
          <a:bodyPr/>
          <a:lstStyle/>
          <a:p>
            <a:r>
              <a:rPr lang="en-GB" altLang="en-US"/>
              <a:t>What forces act on an object?</a:t>
            </a:r>
          </a:p>
        </p:txBody>
      </p:sp>
      <p:sp>
        <p:nvSpPr>
          <p:cNvPr id="934941" name="AutoShape 29">
            <a:extLst>
              <a:ext uri="{FF2B5EF4-FFF2-40B4-BE49-F238E27FC236}">
                <a16:creationId xmlns:a16="http://schemas.microsoft.com/office/drawing/2014/main" id="{BDAD16B0-BDA5-4B80-A08E-FC84FD1D331C}"/>
              </a:ext>
            </a:extLst>
          </p:cNvPr>
          <p:cNvSpPr>
            <a:spLocks noChangeArrowheads="1"/>
          </p:cNvSpPr>
          <p:nvPr/>
        </p:nvSpPr>
        <p:spPr bwMode="auto">
          <a:xfrm>
            <a:off x="6967538" y="2946400"/>
            <a:ext cx="1143000" cy="504825"/>
          </a:xfrm>
          <a:prstGeom prst="roundRect">
            <a:avLst>
              <a:gd name="adj" fmla="val 0"/>
            </a:avLst>
          </a:prstGeom>
          <a:solidFill>
            <a:srgbClr val="286DA6">
              <a:alpha val="79999"/>
            </a:srgbClr>
          </a:solidFill>
          <a:ln>
            <a:noFill/>
          </a:ln>
          <a:extLst>
            <a:ext uri="{91240B29-F687-4F45-9708-019B960494DF}">
              <a14:hiddenLine xmlns:a14="http://schemas.microsoft.com/office/drawing/2010/main" w="9525" algn="ctr">
                <a:solidFill>
                  <a:srgbClr val="000000"/>
                </a:solidFill>
                <a:round/>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934942" name="Rectangle 30">
            <a:extLst>
              <a:ext uri="{FF2B5EF4-FFF2-40B4-BE49-F238E27FC236}">
                <a16:creationId xmlns:a16="http://schemas.microsoft.com/office/drawing/2014/main" id="{79A08ED0-E0F6-4EB1-82F9-F299F828AB64}"/>
              </a:ext>
            </a:extLst>
          </p:cNvPr>
          <p:cNvSpPr>
            <a:spLocks noChangeArrowheads="1"/>
          </p:cNvSpPr>
          <p:nvPr/>
        </p:nvSpPr>
        <p:spPr bwMode="auto">
          <a:xfrm>
            <a:off x="7015163" y="2970213"/>
            <a:ext cx="1047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chemeClr val="bg1"/>
                </a:solidFill>
              </a:rPr>
              <a:t>thrust</a:t>
            </a:r>
          </a:p>
        </p:txBody>
      </p:sp>
      <p:sp>
        <p:nvSpPr>
          <p:cNvPr id="934944" name="AutoShape 32">
            <a:extLst>
              <a:ext uri="{FF2B5EF4-FFF2-40B4-BE49-F238E27FC236}">
                <a16:creationId xmlns:a16="http://schemas.microsoft.com/office/drawing/2014/main" id="{37F103E1-DACC-4C22-B8C0-66111A55B3AA}"/>
              </a:ext>
            </a:extLst>
          </p:cNvPr>
          <p:cNvSpPr>
            <a:spLocks noChangeArrowheads="1"/>
          </p:cNvSpPr>
          <p:nvPr/>
        </p:nvSpPr>
        <p:spPr bwMode="auto">
          <a:xfrm>
            <a:off x="1101725" y="5133975"/>
            <a:ext cx="1247775" cy="504825"/>
          </a:xfrm>
          <a:prstGeom prst="roundRect">
            <a:avLst>
              <a:gd name="adj" fmla="val 0"/>
            </a:avLst>
          </a:prstGeom>
          <a:solidFill>
            <a:srgbClr val="286DA6">
              <a:alpha val="79999"/>
            </a:srgbClr>
          </a:solidFill>
          <a:ln>
            <a:noFill/>
          </a:ln>
          <a:extLst>
            <a:ext uri="{91240B29-F687-4F45-9708-019B960494DF}">
              <a14:hiddenLine xmlns:a14="http://schemas.microsoft.com/office/drawing/2010/main" w="9525" algn="ctr">
                <a:solidFill>
                  <a:srgbClr val="000000"/>
                </a:solidFill>
                <a:round/>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934945" name="Rectangle 33">
            <a:extLst>
              <a:ext uri="{FF2B5EF4-FFF2-40B4-BE49-F238E27FC236}">
                <a16:creationId xmlns:a16="http://schemas.microsoft.com/office/drawing/2014/main" id="{AFC686B0-19B9-4D16-8138-33E92A94ADDA}"/>
              </a:ext>
            </a:extLst>
          </p:cNvPr>
          <p:cNvSpPr>
            <a:spLocks noChangeArrowheads="1"/>
          </p:cNvSpPr>
          <p:nvPr/>
        </p:nvSpPr>
        <p:spPr bwMode="auto">
          <a:xfrm>
            <a:off x="1303338" y="5157788"/>
            <a:ext cx="844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chemeClr val="bg1"/>
                </a:solidFill>
              </a:rPr>
              <a:t>drag</a:t>
            </a:r>
          </a:p>
        </p:txBody>
      </p:sp>
      <p:sp>
        <p:nvSpPr>
          <p:cNvPr id="934947" name="AutoShape 35">
            <a:extLst>
              <a:ext uri="{FF2B5EF4-FFF2-40B4-BE49-F238E27FC236}">
                <a16:creationId xmlns:a16="http://schemas.microsoft.com/office/drawing/2014/main" id="{B27C0C88-AD4D-42D9-87F4-9F98177AC958}"/>
              </a:ext>
            </a:extLst>
          </p:cNvPr>
          <p:cNvSpPr>
            <a:spLocks noChangeArrowheads="1"/>
          </p:cNvSpPr>
          <p:nvPr/>
        </p:nvSpPr>
        <p:spPr bwMode="auto">
          <a:xfrm>
            <a:off x="4643438" y="5084763"/>
            <a:ext cx="1209675" cy="504825"/>
          </a:xfrm>
          <a:prstGeom prst="roundRect">
            <a:avLst>
              <a:gd name="adj" fmla="val 0"/>
            </a:avLst>
          </a:prstGeom>
          <a:solidFill>
            <a:srgbClr val="286DA6">
              <a:alpha val="79999"/>
            </a:srgbClr>
          </a:solidFill>
          <a:ln>
            <a:noFill/>
          </a:ln>
          <a:extLst>
            <a:ext uri="{91240B29-F687-4F45-9708-019B960494DF}">
              <a14:hiddenLine xmlns:a14="http://schemas.microsoft.com/office/drawing/2010/main" w="9525" algn="ctr">
                <a:solidFill>
                  <a:srgbClr val="000000"/>
                </a:solidFill>
                <a:round/>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934948" name="Text Box 36">
            <a:extLst>
              <a:ext uri="{FF2B5EF4-FFF2-40B4-BE49-F238E27FC236}">
                <a16:creationId xmlns:a16="http://schemas.microsoft.com/office/drawing/2014/main" id="{5BC95440-4A25-40FC-91F2-57EBF20B1A05}"/>
              </a:ext>
            </a:extLst>
          </p:cNvPr>
          <p:cNvSpPr txBox="1">
            <a:spLocks noChangeArrowheads="1"/>
          </p:cNvSpPr>
          <p:nvPr/>
        </p:nvSpPr>
        <p:spPr bwMode="auto">
          <a:xfrm>
            <a:off x="4598988" y="5154613"/>
            <a:ext cx="12985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chemeClr val="bg1"/>
                </a:solidFill>
              </a:rPr>
              <a:t>weight</a:t>
            </a:r>
          </a:p>
        </p:txBody>
      </p:sp>
      <p:sp>
        <p:nvSpPr>
          <p:cNvPr id="934950" name="AutoShape 38">
            <a:extLst>
              <a:ext uri="{FF2B5EF4-FFF2-40B4-BE49-F238E27FC236}">
                <a16:creationId xmlns:a16="http://schemas.microsoft.com/office/drawing/2014/main" id="{DD98AAFD-07CD-4BFB-86AD-0059CACDBD33}"/>
              </a:ext>
            </a:extLst>
          </p:cNvPr>
          <p:cNvSpPr>
            <a:spLocks noChangeArrowheads="1"/>
          </p:cNvSpPr>
          <p:nvPr/>
        </p:nvSpPr>
        <p:spPr bwMode="auto">
          <a:xfrm>
            <a:off x="4638675" y="2909888"/>
            <a:ext cx="1428750" cy="504825"/>
          </a:xfrm>
          <a:prstGeom prst="roundRect">
            <a:avLst>
              <a:gd name="adj" fmla="val 0"/>
            </a:avLst>
          </a:prstGeom>
          <a:solidFill>
            <a:srgbClr val="286DA6">
              <a:alpha val="79999"/>
            </a:srgbClr>
          </a:solidFill>
          <a:ln>
            <a:noFill/>
          </a:ln>
          <a:extLst>
            <a:ext uri="{91240B29-F687-4F45-9708-019B960494DF}">
              <a14:hiddenLine xmlns:a14="http://schemas.microsoft.com/office/drawing/2010/main" w="9525" algn="ctr">
                <a:solidFill>
                  <a:srgbClr val="000000"/>
                </a:solidFill>
                <a:round/>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934951" name="Text Box 39">
            <a:extLst>
              <a:ext uri="{FF2B5EF4-FFF2-40B4-BE49-F238E27FC236}">
                <a16:creationId xmlns:a16="http://schemas.microsoft.com/office/drawing/2014/main" id="{4D4FC2A7-188B-4DEB-9282-74F3A8693205}"/>
              </a:ext>
            </a:extLst>
          </p:cNvPr>
          <p:cNvSpPr txBox="1">
            <a:spLocks noChangeArrowheads="1"/>
          </p:cNvSpPr>
          <p:nvPr/>
        </p:nvSpPr>
        <p:spPr bwMode="auto">
          <a:xfrm>
            <a:off x="4598988" y="2979738"/>
            <a:ext cx="15081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chemeClr val="bg1"/>
                </a:solidFill>
              </a:rPr>
              <a:t>upthrust</a:t>
            </a:r>
          </a:p>
        </p:txBody>
      </p:sp>
      <p:sp>
        <p:nvSpPr>
          <p:cNvPr id="934954" name="AutoShape 42">
            <a:extLst>
              <a:ext uri="{FF2B5EF4-FFF2-40B4-BE49-F238E27FC236}">
                <a16:creationId xmlns:a16="http://schemas.microsoft.com/office/drawing/2014/main" id="{5D84BD29-2084-487C-901A-CB421C39EE5D}"/>
              </a:ext>
            </a:extLst>
          </p:cNvPr>
          <p:cNvSpPr>
            <a:spLocks noChangeArrowheads="1"/>
          </p:cNvSpPr>
          <p:nvPr/>
        </p:nvSpPr>
        <p:spPr bwMode="auto">
          <a:xfrm rot="10800000" flipH="1">
            <a:off x="4117975" y="2847975"/>
            <a:ext cx="419100" cy="630238"/>
          </a:xfrm>
          <a:prstGeom prst="downArrow">
            <a:avLst>
              <a:gd name="adj1" fmla="val 34093"/>
              <a:gd name="adj2" fmla="val 67810"/>
            </a:avLst>
          </a:prstGeom>
          <a:solidFill>
            <a:srgbClr val="FF0000"/>
          </a:soli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934955" name="AutoShape 43">
            <a:extLst>
              <a:ext uri="{FF2B5EF4-FFF2-40B4-BE49-F238E27FC236}">
                <a16:creationId xmlns:a16="http://schemas.microsoft.com/office/drawing/2014/main" id="{388C9B65-2CAF-4BF8-91E8-7899EA8A9541}"/>
              </a:ext>
            </a:extLst>
          </p:cNvPr>
          <p:cNvSpPr>
            <a:spLocks noChangeArrowheads="1"/>
          </p:cNvSpPr>
          <p:nvPr/>
        </p:nvSpPr>
        <p:spPr bwMode="auto">
          <a:xfrm flipH="1">
            <a:off x="4117975" y="5022850"/>
            <a:ext cx="419100" cy="630238"/>
          </a:xfrm>
          <a:prstGeom prst="downArrow">
            <a:avLst>
              <a:gd name="adj1" fmla="val 34093"/>
              <a:gd name="adj2" fmla="val 67810"/>
            </a:avLst>
          </a:prstGeom>
          <a:solidFill>
            <a:srgbClr val="FF0000"/>
          </a:soli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934957" name="AutoShape 45">
            <a:extLst>
              <a:ext uri="{FF2B5EF4-FFF2-40B4-BE49-F238E27FC236}">
                <a16:creationId xmlns:a16="http://schemas.microsoft.com/office/drawing/2014/main" id="{9CB10605-FBDA-4C32-A58A-4634F50F9E82}"/>
              </a:ext>
            </a:extLst>
          </p:cNvPr>
          <p:cNvSpPr>
            <a:spLocks noChangeArrowheads="1"/>
          </p:cNvSpPr>
          <p:nvPr/>
        </p:nvSpPr>
        <p:spPr bwMode="auto">
          <a:xfrm>
            <a:off x="1101725" y="2387600"/>
            <a:ext cx="1733550" cy="781050"/>
          </a:xfrm>
          <a:prstGeom prst="roundRect">
            <a:avLst>
              <a:gd name="adj" fmla="val 0"/>
            </a:avLst>
          </a:prstGeom>
          <a:solidFill>
            <a:srgbClr val="286DA6">
              <a:alpha val="79999"/>
            </a:srgbClr>
          </a:solidFill>
          <a:ln>
            <a:noFill/>
          </a:ln>
          <a:extLst>
            <a:ext uri="{91240B29-F687-4F45-9708-019B960494DF}">
              <a14:hiddenLine xmlns:a14="http://schemas.microsoft.com/office/drawing/2010/main" w="9525" algn="ctr">
                <a:solidFill>
                  <a:srgbClr val="000000"/>
                </a:solidFill>
                <a:round/>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934958" name="Text Box 46">
            <a:extLst>
              <a:ext uri="{FF2B5EF4-FFF2-40B4-BE49-F238E27FC236}">
                <a16:creationId xmlns:a16="http://schemas.microsoft.com/office/drawing/2014/main" id="{82E3BFEB-A9EA-46E4-9706-B1D57D53F1BD}"/>
              </a:ext>
            </a:extLst>
          </p:cNvPr>
          <p:cNvSpPr txBox="1">
            <a:spLocks noChangeArrowheads="1"/>
          </p:cNvSpPr>
          <p:nvPr/>
        </p:nvSpPr>
        <p:spPr bwMode="auto">
          <a:xfrm>
            <a:off x="1171575" y="2413000"/>
            <a:ext cx="159385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chemeClr val="bg1"/>
                </a:solidFill>
              </a:rPr>
              <a:t>air</a:t>
            </a:r>
            <a:br>
              <a:rPr lang="en-GB" altLang="en-US" b="1">
                <a:solidFill>
                  <a:schemeClr val="bg1"/>
                </a:solidFill>
              </a:rPr>
            </a:br>
            <a:r>
              <a:rPr lang="en-GB" altLang="en-US" b="1">
                <a:solidFill>
                  <a:schemeClr val="bg1"/>
                </a:solidFill>
              </a:rPr>
              <a:t>resistance</a:t>
            </a:r>
          </a:p>
        </p:txBody>
      </p:sp>
      <p:sp>
        <p:nvSpPr>
          <p:cNvPr id="14356" name="Text Box 4">
            <a:extLst>
              <a:ext uri="{FF2B5EF4-FFF2-40B4-BE49-F238E27FC236}">
                <a16:creationId xmlns:a16="http://schemas.microsoft.com/office/drawing/2014/main" id="{EA956CEC-332B-4984-B1CA-4E9CD5D6B3EC}"/>
              </a:ext>
            </a:extLst>
          </p:cNvPr>
          <p:cNvSpPr txBox="1">
            <a:spLocks noChangeArrowheads="1"/>
          </p:cNvSpPr>
          <p:nvPr/>
        </p:nvSpPr>
        <p:spPr bwMode="auto">
          <a:xfrm>
            <a:off x="350838" y="773113"/>
            <a:ext cx="8580437" cy="461962"/>
          </a:xfrm>
          <a:prstGeom prst="rect">
            <a:avLst/>
          </a:prstGeom>
          <a:solidFill>
            <a:schemeClr val="bg1"/>
          </a:solidFill>
          <a:ln>
            <a:noFill/>
          </a:ln>
          <a:extLs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There are usually several different forces acting on an object. </a:t>
            </a:r>
          </a:p>
        </p:txBody>
      </p:sp>
      <p:pic>
        <p:nvPicPr>
          <p:cNvPr id="24" name="Picture 23" descr="Resultant_forces_4.2.png">
            <a:extLst>
              <a:ext uri="{FF2B5EF4-FFF2-40B4-BE49-F238E27FC236}">
                <a16:creationId xmlns:a16="http://schemas.microsoft.com/office/drawing/2014/main" id="{4C8E6311-7620-4016-87D8-D5B3FF602EF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244600" y="3257550"/>
            <a:ext cx="639763"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19">
            <a:hlinkClick r:id="" action="ppaction://hlinkshowjump?jump=nextslide"/>
            <a:extLst>
              <a:ext uri="{FF2B5EF4-FFF2-40B4-BE49-F238E27FC236}">
                <a16:creationId xmlns:a16="http://schemas.microsoft.com/office/drawing/2014/main" id="{81B16FBF-5A0C-413D-8276-4613FEFD7B03}"/>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4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34939"/>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934954"/>
                                        </p:tgtEl>
                                        <p:attrNameLst>
                                          <p:attrName>style.visibility</p:attrName>
                                        </p:attrNameLst>
                                      </p:cBhvr>
                                      <p:to>
                                        <p:strVal val="visible"/>
                                      </p:to>
                                    </p:set>
                                    <p:animEffect transition="in" filter="wipe(down)">
                                      <p:cBhvr>
                                        <p:cTn id="13" dur="500"/>
                                        <p:tgtEl>
                                          <p:spTgt spid="934954"/>
                                        </p:tgtEl>
                                      </p:cBhvr>
                                    </p:animEffect>
                                  </p:childTnLst>
                                </p:cTn>
                              </p:par>
                            </p:childTnLst>
                          </p:cTn>
                        </p:par>
                        <p:par>
                          <p:cTn id="14" fill="hold">
                            <p:stCondLst>
                              <p:cond delay="500"/>
                            </p:stCondLst>
                            <p:childTnLst>
                              <p:par>
                                <p:cTn id="15" presetID="1" presetClass="entr" presetSubtype="0" fill="hold" grpId="0" nodeType="afterEffect">
                                  <p:stCondLst>
                                    <p:cond delay="0"/>
                                  </p:stCondLst>
                                  <p:childTnLst>
                                    <p:set>
                                      <p:cBhvr>
                                        <p:cTn id="16" dur="1" fill="hold">
                                          <p:stCondLst>
                                            <p:cond delay="0"/>
                                          </p:stCondLst>
                                        </p:cTn>
                                        <p:tgtEl>
                                          <p:spTgt spid="93495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3495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nodeType="click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ipe(left)">
                                      <p:cBhvr>
                                        <p:cTn id="23" dur="500"/>
                                        <p:tgtEl>
                                          <p:spTgt spid="22"/>
                                        </p:tgtEl>
                                      </p:cBhvr>
                                    </p:animEffect>
                                  </p:childTnLst>
                                </p:cTn>
                              </p:par>
                            </p:childTnLst>
                          </p:cTn>
                        </p:par>
                        <p:par>
                          <p:cTn id="24" fill="hold">
                            <p:stCondLst>
                              <p:cond delay="500"/>
                            </p:stCondLst>
                            <p:childTnLst>
                              <p:par>
                                <p:cTn id="25" presetID="1" presetClass="entr" presetSubtype="0" fill="hold" grpId="0" nodeType="afterEffect">
                                  <p:stCondLst>
                                    <p:cond delay="0"/>
                                  </p:stCondLst>
                                  <p:childTnLst>
                                    <p:set>
                                      <p:cBhvr>
                                        <p:cTn id="26" dur="1" fill="hold">
                                          <p:stCondLst>
                                            <p:cond delay="0"/>
                                          </p:stCondLst>
                                        </p:cTn>
                                        <p:tgtEl>
                                          <p:spTgt spid="93494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3494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grpId="0" nodeType="clickEffect">
                                  <p:stCondLst>
                                    <p:cond delay="0"/>
                                  </p:stCondLst>
                                  <p:childTnLst>
                                    <p:set>
                                      <p:cBhvr>
                                        <p:cTn id="32" dur="1" fill="hold">
                                          <p:stCondLst>
                                            <p:cond delay="0"/>
                                          </p:stCondLst>
                                        </p:cTn>
                                        <p:tgtEl>
                                          <p:spTgt spid="934955"/>
                                        </p:tgtEl>
                                        <p:attrNameLst>
                                          <p:attrName>style.visibility</p:attrName>
                                        </p:attrNameLst>
                                      </p:cBhvr>
                                      <p:to>
                                        <p:strVal val="visible"/>
                                      </p:to>
                                    </p:set>
                                    <p:animEffect transition="in" filter="wipe(up)">
                                      <p:cBhvr>
                                        <p:cTn id="33" dur="500"/>
                                        <p:tgtEl>
                                          <p:spTgt spid="934955"/>
                                        </p:tgtEl>
                                      </p:cBhvr>
                                    </p:animEffect>
                                  </p:childTnLst>
                                </p:cTn>
                              </p:par>
                            </p:childTnLst>
                          </p:cTn>
                        </p:par>
                        <p:par>
                          <p:cTn id="34" fill="hold">
                            <p:stCondLst>
                              <p:cond delay="500"/>
                            </p:stCondLst>
                            <p:childTnLst>
                              <p:par>
                                <p:cTn id="35" presetID="1" presetClass="entr" presetSubtype="0" fill="hold" grpId="0" nodeType="afterEffect">
                                  <p:stCondLst>
                                    <p:cond delay="0"/>
                                  </p:stCondLst>
                                  <p:childTnLst>
                                    <p:set>
                                      <p:cBhvr>
                                        <p:cTn id="36" dur="1" fill="hold">
                                          <p:stCondLst>
                                            <p:cond delay="0"/>
                                          </p:stCondLst>
                                        </p:cTn>
                                        <p:tgtEl>
                                          <p:spTgt spid="93494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934947"/>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2" fill="hold" nodeType="click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wipe(right)">
                                      <p:cBhvr>
                                        <p:cTn id="43" dur="500"/>
                                        <p:tgtEl>
                                          <p:spTgt spid="23"/>
                                        </p:tgtEl>
                                      </p:cBhvr>
                                    </p:animEffect>
                                  </p:childTnLst>
                                </p:cTn>
                              </p:par>
                            </p:childTnLst>
                          </p:cTn>
                        </p:par>
                        <p:par>
                          <p:cTn id="44" fill="hold">
                            <p:stCondLst>
                              <p:cond delay="500"/>
                            </p:stCondLst>
                            <p:childTnLst>
                              <p:par>
                                <p:cTn id="45" presetID="1" presetClass="entr" presetSubtype="0" fill="hold" grpId="0" nodeType="afterEffect">
                                  <p:stCondLst>
                                    <p:cond delay="0"/>
                                  </p:stCondLst>
                                  <p:childTnLst>
                                    <p:set>
                                      <p:cBhvr>
                                        <p:cTn id="46" dur="1" fill="hold">
                                          <p:stCondLst>
                                            <p:cond delay="0"/>
                                          </p:stCondLst>
                                        </p:cTn>
                                        <p:tgtEl>
                                          <p:spTgt spid="93494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934945"/>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2" fill="hold" nodeType="click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right)">
                                      <p:cBhvr>
                                        <p:cTn id="53" dur="500"/>
                                        <p:tgtEl>
                                          <p:spTgt spid="24"/>
                                        </p:tgtEl>
                                      </p:cBhvr>
                                    </p:animEffect>
                                  </p:childTnLst>
                                </p:cTn>
                              </p:par>
                            </p:childTnLst>
                          </p:cTn>
                        </p:par>
                        <p:par>
                          <p:cTn id="54" fill="hold">
                            <p:stCondLst>
                              <p:cond delay="500"/>
                            </p:stCondLst>
                            <p:childTnLst>
                              <p:par>
                                <p:cTn id="55" presetID="1" presetClass="entr" presetSubtype="0" fill="hold" grpId="0" nodeType="afterEffect">
                                  <p:stCondLst>
                                    <p:cond delay="0"/>
                                  </p:stCondLst>
                                  <p:childTnLst>
                                    <p:set>
                                      <p:cBhvr>
                                        <p:cTn id="56" dur="1" fill="hold">
                                          <p:stCondLst>
                                            <p:cond delay="0"/>
                                          </p:stCondLst>
                                        </p:cTn>
                                        <p:tgtEl>
                                          <p:spTgt spid="93495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934958"/>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1" grpId="0" animBg="1"/>
      <p:bldP spid="934941" grpId="0" animBg="1"/>
      <p:bldP spid="934942" grpId="0"/>
      <p:bldP spid="934944" grpId="0" animBg="1"/>
      <p:bldP spid="934945" grpId="0"/>
      <p:bldP spid="934947" grpId="0" animBg="1"/>
      <p:bldP spid="934948" grpId="0"/>
      <p:bldP spid="934950" grpId="0" animBg="1"/>
      <p:bldP spid="934951" grpId="0"/>
      <p:bldP spid="934954" grpId="0" animBg="1"/>
      <p:bldP spid="934955" grpId="0" animBg="1"/>
      <p:bldP spid="934957" grpId="0" animBg="1"/>
      <p:bldP spid="93495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6">
            <a:extLst>
              <a:ext uri="{FF2B5EF4-FFF2-40B4-BE49-F238E27FC236}">
                <a16:creationId xmlns:a16="http://schemas.microsoft.com/office/drawing/2014/main" id="{1F93EA3F-7291-47CF-AEFD-39F0A5D8B6CB}"/>
              </a:ext>
            </a:extLst>
          </p:cNvPr>
          <p:cNvSpPr>
            <a:spLocks noGrp="1" noChangeArrowheads="1"/>
          </p:cNvSpPr>
          <p:nvPr>
            <p:ph type="title"/>
          </p:nvPr>
        </p:nvSpPr>
        <p:spPr/>
        <p:txBody>
          <a:bodyPr/>
          <a:lstStyle/>
          <a:p>
            <a:r>
              <a:rPr lang="en-GB" altLang="en-US" dirty="0"/>
              <a:t>Identifying forces</a:t>
            </a:r>
          </a:p>
        </p:txBody>
      </p:sp>
      <p:pic>
        <p:nvPicPr>
          <p:cNvPr id="7" name="Picture 19">
            <a:hlinkClick r:id="" action="ppaction://hlinkshowjump?jump=nextslide"/>
            <a:extLst>
              <a:ext uri="{FF2B5EF4-FFF2-40B4-BE49-F238E27FC236}">
                <a16:creationId xmlns:a16="http://schemas.microsoft.com/office/drawing/2014/main" id="{A7C145F9-B928-4262-BDCA-64B2CD7C807A}"/>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8" name="Picture 6" descr="flash_icon">
            <a:extLst>
              <a:ext uri="{FF2B5EF4-FFF2-40B4-BE49-F238E27FC236}">
                <a16:creationId xmlns:a16="http://schemas.microsoft.com/office/drawing/2014/main" id="{3378A59F-6CB5-4ACD-88E7-E2207207E083}"/>
              </a:ext>
            </a:extLst>
          </p:cNvPr>
          <p:cNvPicPr>
            <a:picLocks noChangeAspect="1" noChangeArrowheads="1"/>
          </p:cNvPicPr>
          <p:nvPr/>
        </p:nvPicPr>
        <p:blipFill>
          <a:blip r:embed="rId6" cstate="print"/>
          <a:srcRect/>
          <a:stretch>
            <a:fillRect/>
          </a:stretch>
        </p:blipFill>
        <p:spPr bwMode="auto">
          <a:xfrm>
            <a:off x="8634413" y="115888"/>
            <a:ext cx="385762" cy="431800"/>
          </a:xfrm>
          <a:prstGeom prst="rect">
            <a:avLst/>
          </a:prstGeom>
          <a:noFill/>
          <a:ln w="9525">
            <a:noFill/>
            <a:miter lim="800000"/>
            <a:headEnd/>
            <a:tailEnd/>
          </a:ln>
        </p:spPr>
      </p:pic>
      <p:pic>
        <p:nvPicPr>
          <p:cNvPr id="9" name="Picture 7" descr="notes_icon">
            <a:extLst>
              <a:ext uri="{FF2B5EF4-FFF2-40B4-BE49-F238E27FC236}">
                <a16:creationId xmlns:a16="http://schemas.microsoft.com/office/drawing/2014/main" id="{257AAFCF-9530-4452-9AAE-E73A09A351B9}"/>
              </a:ext>
            </a:extLst>
          </p:cNvPr>
          <p:cNvPicPr>
            <a:picLocks noChangeAspect="1" noChangeArrowheads="1"/>
          </p:cNvPicPr>
          <p:nvPr/>
        </p:nvPicPr>
        <p:blipFill>
          <a:blip r:embed="rId7" cstate="print"/>
          <a:srcRect/>
          <a:stretch>
            <a:fillRect/>
          </a:stretch>
        </p:blipFill>
        <p:spPr bwMode="auto">
          <a:xfrm>
            <a:off x="8123238" y="150813"/>
            <a:ext cx="442912" cy="387350"/>
          </a:xfrm>
          <a:prstGeom prst="rect">
            <a:avLst/>
          </a:prstGeom>
          <a:noFill/>
          <a:ln w="9525">
            <a:noFill/>
            <a:miter lim="800000"/>
            <a:headEnd/>
            <a:tailEnd/>
          </a:ln>
        </p:spPr>
      </p:pic>
      <p:pic>
        <p:nvPicPr>
          <p:cNvPr id="2" name="Picture 1"/>
          <p:cNvPicPr>
            <a:picLocks/>
          </p:cNvPicPr>
          <p:nvPr/>
        </p:nvPicPr>
        <p:blipFill>
          <a:blip r:embed="rId8">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1051"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5D09ECC9-3A24-4DF5-AEB0-CF35BA228708}"/>
                    </a:ext>
                  </a:extLst>
                </p:cNvPr>
                <p:cNvPicPr>
                  <a:picLocks/>
                </p:cNvPicPr>
                <p:nvPr/>
              </p:nvPicPr>
              <p:blipFill>
                <a:blip r:embed="rId9"/>
                <a:stretch>
                  <a:fillRect/>
                </a:stretch>
              </p:blipFill>
              <p:spPr>
                <a:xfrm>
                  <a:off x="212725" y="800100"/>
                  <a:ext cx="8699500" cy="5308600"/>
                </a:xfrm>
                <a:prstGeom prst="rect">
                  <a:avLst/>
                </a:prstGeom>
              </p:spPr>
            </p:pic>
          </p:control>
        </mc:Fallback>
      </mc:AlternateContent>
    </p:controls>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26C27DDC-07D1-43B2-A7B9-8BF4728B1AC9}"/>
              </a:ext>
            </a:extLst>
          </p:cNvPr>
          <p:cNvSpPr>
            <a:spLocks noGrp="1" noChangeArrowheads="1"/>
          </p:cNvSpPr>
          <p:nvPr>
            <p:ph type="title"/>
          </p:nvPr>
        </p:nvSpPr>
        <p:spPr>
          <a:noFill/>
        </p:spPr>
        <p:txBody>
          <a:bodyPr/>
          <a:lstStyle/>
          <a:p>
            <a:r>
              <a:rPr lang="en-GB" altLang="en-US"/>
              <a:t>What are resultant forces?</a:t>
            </a:r>
          </a:p>
        </p:txBody>
      </p:sp>
      <p:sp>
        <p:nvSpPr>
          <p:cNvPr id="15363" name="Text Box 4">
            <a:extLst>
              <a:ext uri="{FF2B5EF4-FFF2-40B4-BE49-F238E27FC236}">
                <a16:creationId xmlns:a16="http://schemas.microsoft.com/office/drawing/2014/main" id="{68B41C95-9B68-40EA-B3BD-B18758B59FC9}"/>
              </a:ext>
            </a:extLst>
          </p:cNvPr>
          <p:cNvSpPr txBox="1">
            <a:spLocks noChangeArrowheads="1"/>
          </p:cNvSpPr>
          <p:nvPr/>
        </p:nvSpPr>
        <p:spPr bwMode="auto">
          <a:xfrm>
            <a:off x="350838" y="773113"/>
            <a:ext cx="8580437" cy="1187450"/>
          </a:xfrm>
          <a:prstGeom prst="rect">
            <a:avLst/>
          </a:prstGeom>
          <a:solidFill>
            <a:schemeClr val="bg1"/>
          </a:solidFill>
          <a:ln>
            <a:noFill/>
          </a:ln>
          <a:extLs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There are usually several different forces acting on an object. The overall motion of the object will depend on the size and direction of all the forces.</a:t>
            </a:r>
          </a:p>
        </p:txBody>
      </p:sp>
      <p:sp>
        <p:nvSpPr>
          <p:cNvPr id="1011718" name="Text Box 6">
            <a:extLst>
              <a:ext uri="{FF2B5EF4-FFF2-40B4-BE49-F238E27FC236}">
                <a16:creationId xmlns:a16="http://schemas.microsoft.com/office/drawing/2014/main" id="{1E639EF1-5A73-41F1-8C3B-19B4FA624A9C}"/>
              </a:ext>
            </a:extLst>
          </p:cNvPr>
          <p:cNvSpPr txBox="1">
            <a:spLocks noChangeArrowheads="1"/>
          </p:cNvSpPr>
          <p:nvPr/>
        </p:nvSpPr>
        <p:spPr bwMode="auto">
          <a:xfrm>
            <a:off x="350838" y="2068513"/>
            <a:ext cx="8426450" cy="1200150"/>
          </a:xfrm>
          <a:prstGeom prst="rect">
            <a:avLst/>
          </a:prstGeom>
          <a:solidFill>
            <a:schemeClr val="bg1"/>
          </a:solidFill>
          <a:ln>
            <a:noFill/>
          </a:ln>
          <a:extLs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The motion of the object will depend on the </a:t>
            </a:r>
            <a:r>
              <a:rPr lang="en-GB" altLang="en-US" b="1" dirty="0">
                <a:solidFill>
                  <a:srgbClr val="286DA6"/>
                </a:solidFill>
              </a:rPr>
              <a:t>resultant force</a:t>
            </a:r>
            <a:r>
              <a:rPr lang="en-GB" altLang="en-US" dirty="0"/>
              <a:t>. This is a single force that has the same effect as all the original forces acting together. </a:t>
            </a:r>
          </a:p>
        </p:txBody>
      </p:sp>
      <p:pic>
        <p:nvPicPr>
          <p:cNvPr id="1011720" name="Picture 8" descr="crate">
            <a:extLst>
              <a:ext uri="{FF2B5EF4-FFF2-40B4-BE49-F238E27FC236}">
                <a16:creationId xmlns:a16="http://schemas.microsoft.com/office/drawing/2014/main" id="{27900D3B-EE77-45EF-93AB-51CA2EBDD6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613" y="4389438"/>
            <a:ext cx="2390775"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11723" name="Rectangle 11">
            <a:extLst>
              <a:ext uri="{FF2B5EF4-FFF2-40B4-BE49-F238E27FC236}">
                <a16:creationId xmlns:a16="http://schemas.microsoft.com/office/drawing/2014/main" id="{E1BBFD94-0B7D-4402-B08D-A2B503D61465}"/>
              </a:ext>
            </a:extLst>
          </p:cNvPr>
          <p:cNvSpPr>
            <a:spLocks noChangeArrowheads="1"/>
          </p:cNvSpPr>
          <p:nvPr/>
        </p:nvSpPr>
        <p:spPr bwMode="auto">
          <a:xfrm>
            <a:off x="742950" y="4852988"/>
            <a:ext cx="7794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rgbClr val="286DA6"/>
                </a:solidFill>
              </a:rPr>
              <a:t>50</a:t>
            </a:r>
            <a:r>
              <a:rPr lang="en-GB" altLang="en-US" sz="1000" b="1">
                <a:solidFill>
                  <a:srgbClr val="286DA6"/>
                </a:solidFill>
              </a:rPr>
              <a:t> </a:t>
            </a:r>
            <a:r>
              <a:rPr lang="en-GB" altLang="en-US" b="1">
                <a:solidFill>
                  <a:srgbClr val="286DA6"/>
                </a:solidFill>
              </a:rPr>
              <a:t>N</a:t>
            </a:r>
          </a:p>
        </p:txBody>
      </p:sp>
      <p:sp>
        <p:nvSpPr>
          <p:cNvPr id="1011726" name="Rectangle 14">
            <a:extLst>
              <a:ext uri="{FF2B5EF4-FFF2-40B4-BE49-F238E27FC236}">
                <a16:creationId xmlns:a16="http://schemas.microsoft.com/office/drawing/2014/main" id="{56F2768C-C2AF-4B5A-A4B5-A047D32E8A91}"/>
              </a:ext>
            </a:extLst>
          </p:cNvPr>
          <p:cNvSpPr>
            <a:spLocks noChangeArrowheads="1"/>
          </p:cNvSpPr>
          <p:nvPr/>
        </p:nvSpPr>
        <p:spPr bwMode="auto">
          <a:xfrm>
            <a:off x="4668838" y="4833938"/>
            <a:ext cx="7794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rgbClr val="286DA6"/>
                </a:solidFill>
              </a:rPr>
              <a:t>30</a:t>
            </a:r>
            <a:r>
              <a:rPr lang="en-GB" altLang="en-US" sz="1000" b="1">
                <a:solidFill>
                  <a:srgbClr val="286DA6"/>
                </a:solidFill>
              </a:rPr>
              <a:t> </a:t>
            </a:r>
            <a:r>
              <a:rPr lang="en-GB" altLang="en-US" b="1">
                <a:solidFill>
                  <a:srgbClr val="286DA6"/>
                </a:solidFill>
              </a:rPr>
              <a:t>N</a:t>
            </a:r>
          </a:p>
        </p:txBody>
      </p:sp>
      <p:sp>
        <p:nvSpPr>
          <p:cNvPr id="1011730" name="Text Box 18">
            <a:extLst>
              <a:ext uri="{FF2B5EF4-FFF2-40B4-BE49-F238E27FC236}">
                <a16:creationId xmlns:a16="http://schemas.microsoft.com/office/drawing/2014/main" id="{7D934EED-81AD-4802-B6A7-ADFBA3A7EB63}"/>
              </a:ext>
            </a:extLst>
          </p:cNvPr>
          <p:cNvSpPr txBox="1">
            <a:spLocks noChangeArrowheads="1"/>
          </p:cNvSpPr>
          <p:nvPr/>
        </p:nvSpPr>
        <p:spPr bwMode="auto">
          <a:xfrm>
            <a:off x="5926138" y="4338638"/>
            <a:ext cx="28448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resultant force on the crate </a:t>
            </a:r>
          </a:p>
        </p:txBody>
      </p:sp>
      <p:sp>
        <p:nvSpPr>
          <p:cNvPr id="1011731" name="Text Box 19">
            <a:extLst>
              <a:ext uri="{FF2B5EF4-FFF2-40B4-BE49-F238E27FC236}">
                <a16:creationId xmlns:a16="http://schemas.microsoft.com/office/drawing/2014/main" id="{12A9A078-2792-4530-A191-C676D4F666C3}"/>
              </a:ext>
            </a:extLst>
          </p:cNvPr>
          <p:cNvSpPr txBox="1">
            <a:spLocks noChangeArrowheads="1"/>
          </p:cNvSpPr>
          <p:nvPr/>
        </p:nvSpPr>
        <p:spPr bwMode="auto">
          <a:xfrm>
            <a:off x="5922963" y="5678488"/>
            <a:ext cx="27384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 </a:t>
            </a:r>
            <a:r>
              <a:rPr lang="en-GB" altLang="en-US" b="1">
                <a:solidFill>
                  <a:srgbClr val="286DA6"/>
                </a:solidFill>
              </a:rPr>
              <a:t>20</a:t>
            </a:r>
            <a:r>
              <a:rPr lang="en-GB" altLang="en-US" sz="1000" b="1">
                <a:solidFill>
                  <a:srgbClr val="286DA6"/>
                </a:solidFill>
              </a:rPr>
              <a:t> </a:t>
            </a:r>
            <a:r>
              <a:rPr lang="en-GB" altLang="en-US" b="1">
                <a:solidFill>
                  <a:srgbClr val="286DA6"/>
                </a:solidFill>
              </a:rPr>
              <a:t>N to the left</a:t>
            </a:r>
          </a:p>
        </p:txBody>
      </p:sp>
      <p:sp>
        <p:nvSpPr>
          <p:cNvPr id="14" name="Rectangle 13">
            <a:extLst>
              <a:ext uri="{FF2B5EF4-FFF2-40B4-BE49-F238E27FC236}">
                <a16:creationId xmlns:a16="http://schemas.microsoft.com/office/drawing/2014/main" id="{249BED9A-B030-44EF-BC51-8657CA17CC2A}"/>
              </a:ext>
            </a:extLst>
          </p:cNvPr>
          <p:cNvSpPr>
            <a:spLocks noChangeArrowheads="1"/>
          </p:cNvSpPr>
          <p:nvPr/>
        </p:nvSpPr>
        <p:spPr bwMode="auto">
          <a:xfrm>
            <a:off x="347663" y="3355975"/>
            <a:ext cx="8174037"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The resultant force is calculated by adding all the forces together, taking their direction into account.</a:t>
            </a:r>
          </a:p>
        </p:txBody>
      </p:sp>
      <p:sp>
        <p:nvSpPr>
          <p:cNvPr id="15" name="Rectangle 141">
            <a:extLst>
              <a:ext uri="{FF2B5EF4-FFF2-40B4-BE49-F238E27FC236}">
                <a16:creationId xmlns:a16="http://schemas.microsoft.com/office/drawing/2014/main" id="{89E55EE0-B8B0-4D47-A7DD-A30655519680}"/>
              </a:ext>
            </a:extLst>
          </p:cNvPr>
          <p:cNvSpPr>
            <a:spLocks noChangeArrowheads="1"/>
          </p:cNvSpPr>
          <p:nvPr/>
        </p:nvSpPr>
        <p:spPr bwMode="auto">
          <a:xfrm>
            <a:off x="5926138" y="5192713"/>
            <a:ext cx="19939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 50</a:t>
            </a:r>
            <a:r>
              <a:rPr lang="en-GB" altLang="en-US" sz="1000"/>
              <a:t> </a:t>
            </a:r>
            <a:r>
              <a:rPr lang="en-GB" altLang="en-US"/>
              <a:t>N – 30</a:t>
            </a:r>
            <a:r>
              <a:rPr lang="en-GB" altLang="en-US" sz="1000"/>
              <a:t> </a:t>
            </a:r>
            <a:r>
              <a:rPr lang="en-GB" altLang="en-US"/>
              <a:t>N</a:t>
            </a:r>
          </a:p>
        </p:txBody>
      </p:sp>
      <p:pic>
        <p:nvPicPr>
          <p:cNvPr id="18" name="Picture 17" descr="Picture3.jpg">
            <a:extLst>
              <a:ext uri="{FF2B5EF4-FFF2-40B4-BE49-F238E27FC236}">
                <a16:creationId xmlns:a16="http://schemas.microsoft.com/office/drawing/2014/main" id="{FC24B7F4-488F-4005-B83B-59F392E5CBD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08038" y="5294313"/>
            <a:ext cx="652462"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18" descr="Picture4.jpg">
            <a:extLst>
              <a:ext uri="{FF2B5EF4-FFF2-40B4-BE49-F238E27FC236}">
                <a16:creationId xmlns:a16="http://schemas.microsoft.com/office/drawing/2014/main" id="{A7966F60-9EC7-4D1D-8644-ABE6BF64547E}"/>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678363" y="5297488"/>
            <a:ext cx="738187"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9">
            <a:hlinkClick r:id="" action="ppaction://hlinkshowjump?jump=nextslide"/>
            <a:extLst>
              <a:ext uri="{FF2B5EF4-FFF2-40B4-BE49-F238E27FC236}">
                <a16:creationId xmlns:a16="http://schemas.microsoft.com/office/drawing/2014/main" id="{389FEFB9-9558-4E5F-BF3B-00EF156D8571}"/>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7" name="Picture 16">
            <a:extLst>
              <a:ext uri="{FF2B5EF4-FFF2-40B4-BE49-F238E27FC236}">
                <a16:creationId xmlns:a16="http://schemas.microsoft.com/office/drawing/2014/main" id="{11D56E1C-F8EF-4AB8-B233-7188F28625F1}"/>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623262" y="86520"/>
            <a:ext cx="442911" cy="51673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1171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11720"/>
                                        </p:tgtEl>
                                        <p:attrNameLst>
                                          <p:attrName>style.visibility</p:attrName>
                                        </p:attrNameLst>
                                      </p:cBhvr>
                                      <p:to>
                                        <p:strVal val="visible"/>
                                      </p:to>
                                    </p:set>
                                  </p:childTnLst>
                                </p:cTn>
                              </p:par>
                            </p:childTnLst>
                          </p:cTn>
                        </p:par>
                        <p:par>
                          <p:cTn id="15" fill="hold" nodeType="afterGroup">
                            <p:stCondLst>
                              <p:cond delay="0"/>
                            </p:stCondLst>
                            <p:childTnLst>
                              <p:par>
                                <p:cTn id="16" presetID="22" presetClass="entr" presetSubtype="2" fill="hold" nodeType="after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wipe(right)">
                                      <p:cBhvr>
                                        <p:cTn id="18" dur="500"/>
                                        <p:tgtEl>
                                          <p:spTgt spid="18"/>
                                        </p:tgtEl>
                                      </p:cBhvr>
                                    </p:animEffect>
                                  </p:childTnLst>
                                </p:cTn>
                              </p:par>
                            </p:childTnLst>
                          </p:cTn>
                        </p:par>
                        <p:par>
                          <p:cTn id="19" fill="hold" nodeType="afterGroup">
                            <p:stCondLst>
                              <p:cond delay="500"/>
                            </p:stCondLst>
                            <p:childTnLst>
                              <p:par>
                                <p:cTn id="20" presetID="22" presetClass="entr" presetSubtype="8" fill="hold" nodeType="after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left)">
                                      <p:cBhvr>
                                        <p:cTn id="22" dur="500"/>
                                        <p:tgtEl>
                                          <p:spTgt spid="19"/>
                                        </p:tgtEl>
                                      </p:cBhvr>
                                    </p:animEffect>
                                  </p:childTnLst>
                                </p:cTn>
                              </p:par>
                            </p:childTnLst>
                          </p:cTn>
                        </p:par>
                        <p:par>
                          <p:cTn id="23" fill="hold" nodeType="afterGroup">
                            <p:stCondLst>
                              <p:cond delay="1000"/>
                            </p:stCondLst>
                            <p:childTnLst>
                              <p:par>
                                <p:cTn id="24" presetID="1" presetClass="entr" presetSubtype="0" fill="hold" grpId="0" nodeType="afterEffect">
                                  <p:stCondLst>
                                    <p:cond delay="0"/>
                                  </p:stCondLst>
                                  <p:childTnLst>
                                    <p:set>
                                      <p:cBhvr>
                                        <p:cTn id="25" dur="1" fill="hold">
                                          <p:stCondLst>
                                            <p:cond delay="0"/>
                                          </p:stCondLst>
                                        </p:cTn>
                                        <p:tgtEl>
                                          <p:spTgt spid="1011723"/>
                                        </p:tgtEl>
                                        <p:attrNameLst>
                                          <p:attrName>style.visibility</p:attrName>
                                        </p:attrNameLst>
                                      </p:cBhvr>
                                      <p:to>
                                        <p:strVal val="visible"/>
                                      </p:to>
                                    </p:set>
                                  </p:childTnLst>
                                </p:cTn>
                              </p:par>
                            </p:childTnLst>
                          </p:cTn>
                        </p:par>
                        <p:par>
                          <p:cTn id="26" fill="hold" nodeType="afterGroup">
                            <p:stCondLst>
                              <p:cond delay="1000"/>
                            </p:stCondLst>
                            <p:childTnLst>
                              <p:par>
                                <p:cTn id="27" presetID="1" presetClass="entr" presetSubtype="0" fill="hold" grpId="0" nodeType="afterEffect">
                                  <p:stCondLst>
                                    <p:cond delay="0"/>
                                  </p:stCondLst>
                                  <p:childTnLst>
                                    <p:set>
                                      <p:cBhvr>
                                        <p:cTn id="28" dur="1" fill="hold">
                                          <p:stCondLst>
                                            <p:cond delay="0"/>
                                          </p:stCondLst>
                                        </p:cTn>
                                        <p:tgtEl>
                                          <p:spTgt spid="1011726"/>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1173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par>
                          <p:cTn id="35" fill="hold" nodeType="afterGroup">
                            <p:stCondLst>
                              <p:cond delay="0"/>
                            </p:stCondLst>
                            <p:childTnLst>
                              <p:par>
                                <p:cTn id="36" presetID="1" presetClass="entr" presetSubtype="0" fill="hold" grpId="0" nodeType="afterEffect">
                                  <p:stCondLst>
                                    <p:cond delay="0"/>
                                  </p:stCondLst>
                                  <p:childTnLst>
                                    <p:set>
                                      <p:cBhvr>
                                        <p:cTn id="37" dur="1" fill="hold">
                                          <p:stCondLst>
                                            <p:cond delay="0"/>
                                          </p:stCondLst>
                                        </p:cTn>
                                        <p:tgtEl>
                                          <p:spTgt spid="1011731"/>
                                        </p:tgtEl>
                                        <p:attrNameLst>
                                          <p:attrName>style.visibility</p:attrName>
                                        </p:attrNameLst>
                                      </p:cBhvr>
                                      <p:to>
                                        <p:strVal val="visible"/>
                                      </p:to>
                                    </p:set>
                                  </p:childTnLst>
                                </p:cTn>
                              </p:par>
                              <p:par>
                                <p:cTn id="38" presetID="1" presetClass="entr" presetSubtype="0" fill="hold" nodeType="withEffect">
                                  <p:stCondLst>
                                    <p:cond delay="0"/>
                                  </p:stCondLst>
                                  <p:childTnLst>
                                    <p:set>
                                      <p:cBhvr>
                                        <p:cTn id="39"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1718" grpId="0" animBg="1"/>
      <p:bldP spid="1011723" grpId="0"/>
      <p:bldP spid="1011726" grpId="0"/>
      <p:bldP spid="1011730" grpId="0"/>
      <p:bldP spid="1011731" grpId="0"/>
      <p:bldP spid="14" grpId="0"/>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C6009401-48BA-4DC8-B830-C3B694D1C87A}"/>
              </a:ext>
            </a:extLst>
          </p:cNvPr>
          <p:cNvSpPr>
            <a:spLocks noGrp="1" noChangeArrowheads="1"/>
          </p:cNvSpPr>
          <p:nvPr>
            <p:ph type="title"/>
          </p:nvPr>
        </p:nvSpPr>
        <p:spPr>
          <a:noFill/>
        </p:spPr>
        <p:txBody>
          <a:bodyPr/>
          <a:lstStyle/>
          <a:p>
            <a:r>
              <a:rPr lang="en-GB" altLang="en-US"/>
              <a:t>Balanced forces</a:t>
            </a:r>
          </a:p>
        </p:txBody>
      </p:sp>
      <p:sp>
        <p:nvSpPr>
          <p:cNvPr id="16387" name="Text Box 4">
            <a:extLst>
              <a:ext uri="{FF2B5EF4-FFF2-40B4-BE49-F238E27FC236}">
                <a16:creationId xmlns:a16="http://schemas.microsoft.com/office/drawing/2014/main" id="{ECCF9046-4D41-4263-B1D0-491C55C1CA0C}"/>
              </a:ext>
            </a:extLst>
          </p:cNvPr>
          <p:cNvSpPr txBox="1">
            <a:spLocks noChangeArrowheads="1"/>
          </p:cNvSpPr>
          <p:nvPr/>
        </p:nvSpPr>
        <p:spPr bwMode="auto">
          <a:xfrm>
            <a:off x="350838" y="773113"/>
            <a:ext cx="6762750" cy="461962"/>
          </a:xfrm>
          <a:prstGeom prst="rect">
            <a:avLst/>
          </a:prstGeom>
          <a:solidFill>
            <a:srgbClr val="BEDAF0"/>
          </a:solidFill>
          <a:ln>
            <a:noFill/>
          </a:ln>
          <a:extLs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What is the resultant force acting on this apple?</a:t>
            </a:r>
          </a:p>
        </p:txBody>
      </p:sp>
      <p:sp>
        <p:nvSpPr>
          <p:cNvPr id="1011730" name="Text Box 18">
            <a:extLst>
              <a:ext uri="{FF2B5EF4-FFF2-40B4-BE49-F238E27FC236}">
                <a16:creationId xmlns:a16="http://schemas.microsoft.com/office/drawing/2014/main" id="{60006FBE-47E0-46F9-AA17-4E91B762C709}"/>
              </a:ext>
            </a:extLst>
          </p:cNvPr>
          <p:cNvSpPr txBox="1">
            <a:spLocks noChangeArrowheads="1"/>
          </p:cNvSpPr>
          <p:nvPr/>
        </p:nvSpPr>
        <p:spPr bwMode="auto">
          <a:xfrm>
            <a:off x="3878263" y="2200275"/>
            <a:ext cx="3825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resultant force = 1</a:t>
            </a:r>
            <a:r>
              <a:rPr lang="en-GB" altLang="en-US" sz="1000"/>
              <a:t> </a:t>
            </a:r>
            <a:r>
              <a:rPr lang="en-GB" altLang="en-US"/>
              <a:t>N – 1</a:t>
            </a:r>
            <a:r>
              <a:rPr lang="en-GB" altLang="en-US" sz="1000"/>
              <a:t> </a:t>
            </a:r>
            <a:r>
              <a:rPr lang="en-GB" altLang="en-US"/>
              <a:t>N</a:t>
            </a:r>
          </a:p>
        </p:txBody>
      </p:sp>
      <p:sp>
        <p:nvSpPr>
          <p:cNvPr id="1011731" name="Text Box 19">
            <a:extLst>
              <a:ext uri="{FF2B5EF4-FFF2-40B4-BE49-F238E27FC236}">
                <a16:creationId xmlns:a16="http://schemas.microsoft.com/office/drawing/2014/main" id="{B2716053-BC35-4331-A212-6293DF4317B6}"/>
              </a:ext>
            </a:extLst>
          </p:cNvPr>
          <p:cNvSpPr txBox="1">
            <a:spLocks noChangeArrowheads="1"/>
          </p:cNvSpPr>
          <p:nvPr/>
        </p:nvSpPr>
        <p:spPr bwMode="auto">
          <a:xfrm>
            <a:off x="5867400" y="2673350"/>
            <a:ext cx="23383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 </a:t>
            </a:r>
            <a:r>
              <a:rPr lang="en-GB" altLang="en-US" b="1">
                <a:solidFill>
                  <a:srgbClr val="286DA6"/>
                </a:solidFill>
              </a:rPr>
              <a:t>0</a:t>
            </a:r>
            <a:r>
              <a:rPr lang="en-GB" altLang="en-US" sz="1000" b="1">
                <a:solidFill>
                  <a:srgbClr val="286DA6"/>
                </a:solidFill>
              </a:rPr>
              <a:t> </a:t>
            </a:r>
            <a:r>
              <a:rPr lang="en-GB" altLang="en-US" b="1">
                <a:solidFill>
                  <a:srgbClr val="286DA6"/>
                </a:solidFill>
              </a:rPr>
              <a:t>N</a:t>
            </a:r>
          </a:p>
        </p:txBody>
      </p:sp>
      <p:pic>
        <p:nvPicPr>
          <p:cNvPr id="16392" name="Picture 13" descr="Apple.png">
            <a:extLst>
              <a:ext uri="{FF2B5EF4-FFF2-40B4-BE49-F238E27FC236}">
                <a16:creationId xmlns:a16="http://schemas.microsoft.com/office/drawing/2014/main" id="{4E18B13B-6436-4ED6-8ECA-02A2130542C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0263" y="1531938"/>
            <a:ext cx="2890837" cy="327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Box 41">
            <a:extLst>
              <a:ext uri="{FF2B5EF4-FFF2-40B4-BE49-F238E27FC236}">
                <a16:creationId xmlns:a16="http://schemas.microsoft.com/office/drawing/2014/main" id="{329691B7-BEEE-43A5-A4B2-31C43E77E684}"/>
              </a:ext>
            </a:extLst>
          </p:cNvPr>
          <p:cNvSpPr txBox="1">
            <a:spLocks noChangeArrowheads="1"/>
          </p:cNvSpPr>
          <p:nvPr/>
        </p:nvSpPr>
        <p:spPr bwMode="auto">
          <a:xfrm>
            <a:off x="347663" y="4970463"/>
            <a:ext cx="81851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When the resultant force on an object is </a:t>
            </a:r>
            <a:r>
              <a:rPr lang="en-GB" altLang="en-US" b="1">
                <a:solidFill>
                  <a:srgbClr val="286DA6"/>
                </a:solidFill>
              </a:rPr>
              <a:t>zero</a:t>
            </a:r>
            <a:r>
              <a:rPr lang="en-GB" altLang="en-US"/>
              <a:t>, the forces acting on the object are </a:t>
            </a:r>
            <a:r>
              <a:rPr lang="en-GB" altLang="en-US" b="1">
                <a:solidFill>
                  <a:srgbClr val="286DA6"/>
                </a:solidFill>
              </a:rPr>
              <a:t>balanced</a:t>
            </a:r>
            <a:r>
              <a:rPr lang="en-GB" altLang="en-US"/>
              <a:t> and the object is said </a:t>
            </a:r>
            <a:br>
              <a:rPr lang="en-GB" altLang="en-US"/>
            </a:br>
            <a:r>
              <a:rPr lang="en-GB" altLang="en-US"/>
              <a:t>to be in </a:t>
            </a:r>
            <a:r>
              <a:rPr lang="en-GB" altLang="en-US" b="1">
                <a:solidFill>
                  <a:srgbClr val="286DA6"/>
                </a:solidFill>
              </a:rPr>
              <a:t>equilibrium</a:t>
            </a:r>
            <a:r>
              <a:rPr lang="en-GB" altLang="en-US"/>
              <a:t>.</a:t>
            </a:r>
          </a:p>
        </p:txBody>
      </p:sp>
      <p:sp>
        <p:nvSpPr>
          <p:cNvPr id="16394" name="Text Box 42">
            <a:extLst>
              <a:ext uri="{FF2B5EF4-FFF2-40B4-BE49-F238E27FC236}">
                <a16:creationId xmlns:a16="http://schemas.microsoft.com/office/drawing/2014/main" id="{D85FD952-CD64-4273-8371-C1D50FB7760F}"/>
              </a:ext>
            </a:extLst>
          </p:cNvPr>
          <p:cNvSpPr txBox="1">
            <a:spLocks noChangeArrowheads="1"/>
          </p:cNvSpPr>
          <p:nvPr/>
        </p:nvSpPr>
        <p:spPr bwMode="auto">
          <a:xfrm>
            <a:off x="1263650" y="1703388"/>
            <a:ext cx="623888" cy="461962"/>
          </a:xfrm>
          <a:prstGeom prst="rect">
            <a:avLst/>
          </a:prstGeom>
          <a:solidFill>
            <a:schemeClr val="bg1"/>
          </a:solidFill>
          <a:ln>
            <a:noFill/>
          </a:ln>
          <a:extLs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1</a:t>
            </a:r>
            <a:r>
              <a:rPr lang="en-GB" altLang="en-US" sz="1000"/>
              <a:t> </a:t>
            </a:r>
            <a:r>
              <a:rPr lang="en-GB" altLang="en-US"/>
              <a:t>N</a:t>
            </a:r>
          </a:p>
        </p:txBody>
      </p:sp>
      <p:sp>
        <p:nvSpPr>
          <p:cNvPr id="16395" name="Text Box 43">
            <a:extLst>
              <a:ext uri="{FF2B5EF4-FFF2-40B4-BE49-F238E27FC236}">
                <a16:creationId xmlns:a16="http://schemas.microsoft.com/office/drawing/2014/main" id="{E51CE96F-D50D-4CBA-A201-F5710E059519}"/>
              </a:ext>
            </a:extLst>
          </p:cNvPr>
          <p:cNvSpPr txBox="1">
            <a:spLocks noChangeArrowheads="1"/>
          </p:cNvSpPr>
          <p:nvPr/>
        </p:nvSpPr>
        <p:spPr bwMode="auto">
          <a:xfrm>
            <a:off x="1262063" y="4052888"/>
            <a:ext cx="623887" cy="461962"/>
          </a:xfrm>
          <a:prstGeom prst="rect">
            <a:avLst/>
          </a:prstGeom>
          <a:solidFill>
            <a:schemeClr val="bg1"/>
          </a:solidFill>
          <a:ln>
            <a:noFill/>
          </a:ln>
          <a:extLs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1</a:t>
            </a:r>
            <a:r>
              <a:rPr lang="en-GB" altLang="en-US" sz="1000"/>
              <a:t> </a:t>
            </a:r>
            <a:r>
              <a:rPr lang="en-GB" altLang="en-US"/>
              <a:t>N</a:t>
            </a:r>
          </a:p>
        </p:txBody>
      </p:sp>
      <p:pic>
        <p:nvPicPr>
          <p:cNvPr id="12" name="Picture 19">
            <a:hlinkClick r:id="" action="ppaction://hlinkshowjump?jump=nextslide"/>
            <a:extLst>
              <a:ext uri="{FF2B5EF4-FFF2-40B4-BE49-F238E27FC236}">
                <a16:creationId xmlns:a16="http://schemas.microsoft.com/office/drawing/2014/main" id="{E7923963-585C-4ED3-9E12-864390259BA7}"/>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1" name="Picture 10">
            <a:extLst>
              <a:ext uri="{FF2B5EF4-FFF2-40B4-BE49-F238E27FC236}">
                <a16:creationId xmlns:a16="http://schemas.microsoft.com/office/drawing/2014/main" id="{8E7B760E-EABE-4944-A692-D207B7323704}"/>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623262" y="86520"/>
            <a:ext cx="442911" cy="51673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11730"/>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011731"/>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1730" grpId="0"/>
      <p:bldP spid="1011731" grpId="0"/>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1" name="Rectangle 5">
            <a:extLst>
              <a:ext uri="{FF2B5EF4-FFF2-40B4-BE49-F238E27FC236}">
                <a16:creationId xmlns:a16="http://schemas.microsoft.com/office/drawing/2014/main" id="{71E917EE-E014-4089-B3C8-45E0B4EF908A}"/>
              </a:ext>
            </a:extLst>
          </p:cNvPr>
          <p:cNvSpPr>
            <a:spLocks noGrp="1" noChangeArrowheads="1"/>
          </p:cNvSpPr>
          <p:nvPr>
            <p:ph type="title"/>
          </p:nvPr>
        </p:nvSpPr>
        <p:spPr/>
        <p:txBody>
          <a:bodyPr/>
          <a:lstStyle/>
          <a:p>
            <a:r>
              <a:rPr lang="en-GB" altLang="en-US" dirty="0"/>
              <a:t>Calculating resultant forces</a:t>
            </a:r>
          </a:p>
        </p:txBody>
      </p:sp>
      <p:pic>
        <p:nvPicPr>
          <p:cNvPr id="7" name="Picture 19">
            <a:hlinkClick r:id="" action="ppaction://hlinkshowjump?jump=nextslide"/>
            <a:extLst>
              <a:ext uri="{FF2B5EF4-FFF2-40B4-BE49-F238E27FC236}">
                <a16:creationId xmlns:a16="http://schemas.microsoft.com/office/drawing/2014/main" id="{2E2194FA-07D2-4046-9148-9CFB04B75879}"/>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8" name="Picture 6" descr="flash_icon">
            <a:extLst>
              <a:ext uri="{FF2B5EF4-FFF2-40B4-BE49-F238E27FC236}">
                <a16:creationId xmlns:a16="http://schemas.microsoft.com/office/drawing/2014/main" id="{F4592EC4-8A3C-4570-8A01-42ABFBB2CE6C}"/>
              </a:ext>
            </a:extLst>
          </p:cNvPr>
          <p:cNvPicPr>
            <a:picLocks noChangeAspect="1" noChangeArrowheads="1"/>
          </p:cNvPicPr>
          <p:nvPr/>
        </p:nvPicPr>
        <p:blipFill>
          <a:blip r:embed="rId6" cstate="print"/>
          <a:srcRect/>
          <a:stretch>
            <a:fillRect/>
          </a:stretch>
        </p:blipFill>
        <p:spPr bwMode="auto">
          <a:xfrm>
            <a:off x="8634413" y="115888"/>
            <a:ext cx="385762" cy="431800"/>
          </a:xfrm>
          <a:prstGeom prst="rect">
            <a:avLst/>
          </a:prstGeom>
          <a:noFill/>
          <a:ln w="9525">
            <a:noFill/>
            <a:miter lim="800000"/>
            <a:headEnd/>
            <a:tailEnd/>
          </a:ln>
        </p:spPr>
      </p:pic>
      <p:pic>
        <p:nvPicPr>
          <p:cNvPr id="6" name="Picture 9">
            <a:extLst>
              <a:ext uri="{FF2B5EF4-FFF2-40B4-BE49-F238E27FC236}">
                <a16:creationId xmlns:a16="http://schemas.microsoft.com/office/drawing/2014/main" id="{4790C431-79BC-4F8D-9275-B6C2329C0B8F}"/>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152756" y="86520"/>
            <a:ext cx="442911" cy="516730"/>
          </a:xfrm>
          <a:prstGeom prst="rect">
            <a:avLst/>
          </a:prstGeom>
          <a:noFill/>
          <a:ln w="9525">
            <a:noFill/>
            <a:miter lim="800000"/>
            <a:headEnd/>
            <a:tailEnd/>
          </a:ln>
        </p:spPr>
      </p:pic>
      <p:pic>
        <p:nvPicPr>
          <p:cNvPr id="2" name="Picture 1"/>
          <p:cNvPicPr>
            <a:picLocks/>
          </p:cNvPicPr>
          <p:nvPr/>
        </p:nvPicPr>
        <p:blipFill>
          <a:blip r:embed="rId8">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2076"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16A57FF0-BF3A-45D5-972A-FEEC1EE61044}"/>
                    </a:ext>
                  </a:extLst>
                </p:cNvPr>
                <p:cNvPicPr>
                  <a:picLocks/>
                </p:cNvPicPr>
                <p:nvPr/>
              </p:nvPicPr>
              <p:blipFill>
                <a:blip r:embed="rId9"/>
                <a:stretch>
                  <a:fillRect/>
                </a:stretch>
              </p:blipFill>
              <p:spPr>
                <a:xfrm>
                  <a:off x="212725" y="800100"/>
                  <a:ext cx="8699500" cy="5308600"/>
                </a:xfrm>
                <a:prstGeom prst="rect">
                  <a:avLst/>
                </a:prstGeom>
              </p:spPr>
            </p:pic>
          </p:control>
        </mc:Fallback>
      </mc:AlternateContent>
    </p:controls>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descr="Resultant_forces_9.2.png">
            <a:extLst>
              <a:ext uri="{FF2B5EF4-FFF2-40B4-BE49-F238E27FC236}">
                <a16:creationId xmlns:a16="http://schemas.microsoft.com/office/drawing/2014/main" id="{A503E25C-FA5A-4271-AA30-758F39CC1B4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83300" y="5248275"/>
            <a:ext cx="2176463" cy="48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Rectangle 2">
            <a:extLst>
              <a:ext uri="{FF2B5EF4-FFF2-40B4-BE49-F238E27FC236}">
                <a16:creationId xmlns:a16="http://schemas.microsoft.com/office/drawing/2014/main" id="{5FB6400F-7ED1-4DDB-92F5-878E91FED991}"/>
              </a:ext>
            </a:extLst>
          </p:cNvPr>
          <p:cNvSpPr>
            <a:spLocks noGrp="1" noChangeArrowheads="1"/>
          </p:cNvSpPr>
          <p:nvPr>
            <p:ph type="title"/>
          </p:nvPr>
        </p:nvSpPr>
        <p:spPr>
          <a:noFill/>
        </p:spPr>
        <p:txBody>
          <a:bodyPr/>
          <a:lstStyle/>
          <a:p>
            <a:r>
              <a:rPr lang="en-GB" altLang="en-US"/>
              <a:t>Using vector diagrams</a:t>
            </a:r>
          </a:p>
        </p:txBody>
      </p:sp>
      <p:sp>
        <p:nvSpPr>
          <p:cNvPr id="17412" name="Text Box 47">
            <a:extLst>
              <a:ext uri="{FF2B5EF4-FFF2-40B4-BE49-F238E27FC236}">
                <a16:creationId xmlns:a16="http://schemas.microsoft.com/office/drawing/2014/main" id="{7BCEFA0F-3F5A-4873-869D-E15B0080146D}"/>
              </a:ext>
            </a:extLst>
          </p:cNvPr>
          <p:cNvSpPr txBox="1">
            <a:spLocks noChangeArrowheads="1"/>
          </p:cNvSpPr>
          <p:nvPr/>
        </p:nvSpPr>
        <p:spPr bwMode="auto">
          <a:xfrm>
            <a:off x="350838" y="773113"/>
            <a:ext cx="8793162"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The resultant force on objects that have forces acting on them in different directions can be found using </a:t>
            </a:r>
            <a:r>
              <a:rPr lang="en-GB" altLang="en-US" b="1">
                <a:solidFill>
                  <a:srgbClr val="286DA6"/>
                </a:solidFill>
              </a:rPr>
              <a:t>vector diagrams</a:t>
            </a:r>
            <a:r>
              <a:rPr lang="en-GB" altLang="en-US"/>
              <a:t>.</a:t>
            </a:r>
          </a:p>
        </p:txBody>
      </p:sp>
      <p:sp>
        <p:nvSpPr>
          <p:cNvPr id="16" name="Text Box 49">
            <a:extLst>
              <a:ext uri="{FF2B5EF4-FFF2-40B4-BE49-F238E27FC236}">
                <a16:creationId xmlns:a16="http://schemas.microsoft.com/office/drawing/2014/main" id="{6C5F2E2C-9B9F-4A43-8728-A1581341928A}"/>
              </a:ext>
            </a:extLst>
          </p:cNvPr>
          <p:cNvSpPr txBox="1">
            <a:spLocks noChangeArrowheads="1"/>
          </p:cNvSpPr>
          <p:nvPr/>
        </p:nvSpPr>
        <p:spPr bwMode="auto">
          <a:xfrm>
            <a:off x="347663" y="1693863"/>
            <a:ext cx="427196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To find the resultant of these two forces, we need to place the arrows </a:t>
            </a:r>
            <a:r>
              <a:rPr lang="en-GB" altLang="en-US" b="1">
                <a:solidFill>
                  <a:srgbClr val="286DA6"/>
                </a:solidFill>
              </a:rPr>
              <a:t>head to tail</a:t>
            </a:r>
            <a:r>
              <a:rPr lang="en-GB" altLang="en-US"/>
              <a:t>. </a:t>
            </a:r>
          </a:p>
        </p:txBody>
      </p:sp>
      <p:sp>
        <p:nvSpPr>
          <p:cNvPr id="12" name="Rectangle 11">
            <a:extLst>
              <a:ext uri="{FF2B5EF4-FFF2-40B4-BE49-F238E27FC236}">
                <a16:creationId xmlns:a16="http://schemas.microsoft.com/office/drawing/2014/main" id="{D39A8DC1-985F-44C6-BD11-72863F64D165}"/>
              </a:ext>
            </a:extLst>
          </p:cNvPr>
          <p:cNvSpPr>
            <a:spLocks noChangeArrowheads="1"/>
          </p:cNvSpPr>
          <p:nvPr/>
        </p:nvSpPr>
        <p:spPr bwMode="auto">
          <a:xfrm>
            <a:off x="347663" y="2995613"/>
            <a:ext cx="4572000"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The </a:t>
            </a:r>
            <a:r>
              <a:rPr lang="en-GB" altLang="en-US" b="1">
                <a:solidFill>
                  <a:srgbClr val="286DA6"/>
                </a:solidFill>
              </a:rPr>
              <a:t>resultant</a:t>
            </a:r>
            <a:r>
              <a:rPr lang="en-GB" altLang="en-US"/>
              <a:t> force is represented by an arrow drawn from the tail of the first vector to the head of the second vector.</a:t>
            </a:r>
          </a:p>
        </p:txBody>
      </p:sp>
      <p:sp>
        <p:nvSpPr>
          <p:cNvPr id="13" name="Rectangle 12">
            <a:extLst>
              <a:ext uri="{FF2B5EF4-FFF2-40B4-BE49-F238E27FC236}">
                <a16:creationId xmlns:a16="http://schemas.microsoft.com/office/drawing/2014/main" id="{E95D422A-FBCF-4C82-B9D0-EA32D8C5CDF7}"/>
              </a:ext>
            </a:extLst>
          </p:cNvPr>
          <p:cNvSpPr>
            <a:spLocks noChangeArrowheads="1"/>
          </p:cNvSpPr>
          <p:nvPr/>
        </p:nvSpPr>
        <p:spPr bwMode="auto">
          <a:xfrm>
            <a:off x="347663" y="4656138"/>
            <a:ext cx="5340350"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The size of the resultant force </a:t>
            </a:r>
            <a:br>
              <a:rPr lang="en-GB" altLang="en-US"/>
            </a:br>
            <a:r>
              <a:rPr lang="en-GB" altLang="en-US"/>
              <a:t>can be found by drawing the </a:t>
            </a:r>
            <a:br>
              <a:rPr lang="en-GB" altLang="en-US"/>
            </a:br>
            <a:r>
              <a:rPr lang="en-GB" altLang="en-US"/>
              <a:t>diagram to </a:t>
            </a:r>
            <a:r>
              <a:rPr lang="en-GB" altLang="en-US" b="1">
                <a:solidFill>
                  <a:srgbClr val="286DA6"/>
                </a:solidFill>
              </a:rPr>
              <a:t>scale</a:t>
            </a:r>
            <a:r>
              <a:rPr lang="en-GB" altLang="en-US"/>
              <a:t> and measuring the length of the resultant force arrow.</a:t>
            </a:r>
          </a:p>
        </p:txBody>
      </p:sp>
      <p:sp>
        <p:nvSpPr>
          <p:cNvPr id="15" name="AutoShape 157">
            <a:extLst>
              <a:ext uri="{FF2B5EF4-FFF2-40B4-BE49-F238E27FC236}">
                <a16:creationId xmlns:a16="http://schemas.microsoft.com/office/drawing/2014/main" id="{C3518D3B-6E1C-4C80-A143-AED88310790E}"/>
              </a:ext>
            </a:extLst>
          </p:cNvPr>
          <p:cNvSpPr>
            <a:spLocks noChangeArrowheads="1"/>
          </p:cNvSpPr>
          <p:nvPr/>
        </p:nvSpPr>
        <p:spPr bwMode="auto">
          <a:xfrm>
            <a:off x="5895975" y="3913188"/>
            <a:ext cx="473075" cy="1620837"/>
          </a:xfrm>
          <a:prstGeom prst="downArrow">
            <a:avLst>
              <a:gd name="adj1" fmla="val 31824"/>
              <a:gd name="adj2" fmla="val 65732"/>
            </a:avLst>
          </a:prstGeom>
          <a:solidFill>
            <a:srgbClr val="286DA6"/>
          </a:soli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17419" name="AutoShape 152">
            <a:extLst>
              <a:ext uri="{FF2B5EF4-FFF2-40B4-BE49-F238E27FC236}">
                <a16:creationId xmlns:a16="http://schemas.microsoft.com/office/drawing/2014/main" id="{7E0E9C3F-EAE3-40DD-9BED-BC26253F6E30}"/>
              </a:ext>
            </a:extLst>
          </p:cNvPr>
          <p:cNvSpPr>
            <a:spLocks noChangeArrowheads="1"/>
          </p:cNvSpPr>
          <p:nvPr/>
        </p:nvSpPr>
        <p:spPr bwMode="auto">
          <a:xfrm>
            <a:off x="5194300" y="1820863"/>
            <a:ext cx="471488" cy="1620837"/>
          </a:xfrm>
          <a:prstGeom prst="downArrow">
            <a:avLst>
              <a:gd name="adj1" fmla="val 31824"/>
              <a:gd name="adj2" fmla="val 65953"/>
            </a:avLst>
          </a:prstGeom>
          <a:solidFill>
            <a:srgbClr val="286DA6"/>
          </a:soli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17420" name="Text Box 46">
            <a:extLst>
              <a:ext uri="{FF2B5EF4-FFF2-40B4-BE49-F238E27FC236}">
                <a16:creationId xmlns:a16="http://schemas.microsoft.com/office/drawing/2014/main" id="{AA803045-E9E8-4A14-A647-FC7F5D82B4B7}"/>
              </a:ext>
            </a:extLst>
          </p:cNvPr>
          <p:cNvSpPr txBox="1">
            <a:spLocks noChangeArrowheads="1"/>
          </p:cNvSpPr>
          <p:nvPr/>
        </p:nvSpPr>
        <p:spPr bwMode="auto">
          <a:xfrm>
            <a:off x="4659313" y="2309813"/>
            <a:ext cx="625475" cy="461962"/>
          </a:xfrm>
          <a:prstGeom prst="rect">
            <a:avLst/>
          </a:prstGeom>
          <a:solidFill>
            <a:schemeClr val="bg1"/>
          </a:solidFill>
          <a:ln>
            <a:noFill/>
          </a:ln>
          <a:extLs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9</a:t>
            </a:r>
            <a:r>
              <a:rPr lang="en-GB" altLang="en-US" sz="1000"/>
              <a:t> </a:t>
            </a:r>
            <a:r>
              <a:rPr lang="en-GB" altLang="en-US"/>
              <a:t>N</a:t>
            </a:r>
          </a:p>
        </p:txBody>
      </p:sp>
      <p:sp>
        <p:nvSpPr>
          <p:cNvPr id="17421" name="Text Box 45">
            <a:extLst>
              <a:ext uri="{FF2B5EF4-FFF2-40B4-BE49-F238E27FC236}">
                <a16:creationId xmlns:a16="http://schemas.microsoft.com/office/drawing/2014/main" id="{99E1AE8B-FD51-4DD7-975E-EA212111A6E2}"/>
              </a:ext>
            </a:extLst>
          </p:cNvPr>
          <p:cNvSpPr txBox="1">
            <a:spLocks noChangeArrowheads="1"/>
          </p:cNvSpPr>
          <p:nvPr/>
        </p:nvSpPr>
        <p:spPr bwMode="auto">
          <a:xfrm>
            <a:off x="5965825" y="1976438"/>
            <a:ext cx="885825" cy="461962"/>
          </a:xfrm>
          <a:prstGeom prst="rect">
            <a:avLst/>
          </a:prstGeom>
          <a:solidFill>
            <a:schemeClr val="bg1"/>
          </a:solidFill>
          <a:ln>
            <a:noFill/>
          </a:ln>
          <a:extLs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12</a:t>
            </a:r>
            <a:r>
              <a:rPr lang="en-GB" altLang="en-US" sz="1000"/>
              <a:t> </a:t>
            </a:r>
            <a:r>
              <a:rPr lang="en-GB" altLang="en-US"/>
              <a:t>N</a:t>
            </a:r>
          </a:p>
        </p:txBody>
      </p:sp>
      <p:sp>
        <p:nvSpPr>
          <p:cNvPr id="26" name="Text Box 44">
            <a:extLst>
              <a:ext uri="{FF2B5EF4-FFF2-40B4-BE49-F238E27FC236}">
                <a16:creationId xmlns:a16="http://schemas.microsoft.com/office/drawing/2014/main" id="{0A10FB84-9A52-495A-93FA-ED41F68EDA66}"/>
              </a:ext>
            </a:extLst>
          </p:cNvPr>
          <p:cNvSpPr txBox="1">
            <a:spLocks noChangeArrowheads="1"/>
          </p:cNvSpPr>
          <p:nvPr/>
        </p:nvSpPr>
        <p:spPr bwMode="auto">
          <a:xfrm>
            <a:off x="5237163" y="4254500"/>
            <a:ext cx="627062" cy="461963"/>
          </a:xfrm>
          <a:prstGeom prst="rect">
            <a:avLst/>
          </a:prstGeom>
          <a:solidFill>
            <a:schemeClr val="bg1"/>
          </a:solidFill>
          <a:ln>
            <a:noFill/>
          </a:ln>
          <a:extLs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9</a:t>
            </a:r>
            <a:r>
              <a:rPr lang="en-GB" altLang="en-US" sz="1000"/>
              <a:t> </a:t>
            </a:r>
            <a:r>
              <a:rPr lang="en-GB" altLang="en-US"/>
              <a:t>N</a:t>
            </a:r>
          </a:p>
        </p:txBody>
      </p:sp>
      <p:sp>
        <p:nvSpPr>
          <p:cNvPr id="27" name="Text Box 43">
            <a:extLst>
              <a:ext uri="{FF2B5EF4-FFF2-40B4-BE49-F238E27FC236}">
                <a16:creationId xmlns:a16="http://schemas.microsoft.com/office/drawing/2014/main" id="{55766AED-6465-425C-ACC3-48BD70BCF0BF}"/>
              </a:ext>
            </a:extLst>
          </p:cNvPr>
          <p:cNvSpPr txBox="1">
            <a:spLocks noChangeArrowheads="1"/>
          </p:cNvSpPr>
          <p:nvPr/>
        </p:nvSpPr>
        <p:spPr bwMode="auto">
          <a:xfrm>
            <a:off x="6237288" y="5643563"/>
            <a:ext cx="815975" cy="461962"/>
          </a:xfrm>
          <a:prstGeom prst="rect">
            <a:avLst/>
          </a:prstGeom>
          <a:solidFill>
            <a:schemeClr val="bg1"/>
          </a:solidFill>
          <a:ln>
            <a:noFill/>
          </a:ln>
          <a:extLs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12</a:t>
            </a:r>
            <a:r>
              <a:rPr lang="en-GB" altLang="en-US" sz="1000"/>
              <a:t> </a:t>
            </a:r>
            <a:r>
              <a:rPr lang="en-GB" altLang="en-US"/>
              <a:t>N</a:t>
            </a:r>
          </a:p>
        </p:txBody>
      </p:sp>
      <p:sp>
        <p:nvSpPr>
          <p:cNvPr id="28" name="Text Box 42">
            <a:extLst>
              <a:ext uri="{FF2B5EF4-FFF2-40B4-BE49-F238E27FC236}">
                <a16:creationId xmlns:a16="http://schemas.microsoft.com/office/drawing/2014/main" id="{360EF0FB-973B-4E41-BDA8-6E0CFAF7BF92}"/>
              </a:ext>
            </a:extLst>
          </p:cNvPr>
          <p:cNvSpPr txBox="1">
            <a:spLocks noChangeArrowheads="1"/>
          </p:cNvSpPr>
          <p:nvPr/>
        </p:nvSpPr>
        <p:spPr bwMode="auto">
          <a:xfrm>
            <a:off x="6257925" y="2933700"/>
            <a:ext cx="2589213" cy="461963"/>
          </a:xfrm>
          <a:prstGeom prst="rect">
            <a:avLst/>
          </a:prstGeom>
          <a:solidFill>
            <a:srgbClr val="286DA6"/>
          </a:solidFill>
          <a:ln>
            <a:noFill/>
          </a:ln>
          <a:extLs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chemeClr val="bg1"/>
                </a:solidFill>
              </a:rPr>
              <a:t>scale: 1</a:t>
            </a:r>
            <a:r>
              <a:rPr lang="en-GB" altLang="en-US" sz="1000" b="1">
                <a:solidFill>
                  <a:schemeClr val="bg1"/>
                </a:solidFill>
              </a:rPr>
              <a:t> </a:t>
            </a:r>
            <a:r>
              <a:rPr lang="en-GB" altLang="en-US" b="1">
                <a:solidFill>
                  <a:schemeClr val="bg1"/>
                </a:solidFill>
              </a:rPr>
              <a:t>cm = 1</a:t>
            </a:r>
            <a:r>
              <a:rPr lang="en-GB" altLang="en-US" sz="1000" b="1">
                <a:solidFill>
                  <a:schemeClr val="bg1"/>
                </a:solidFill>
              </a:rPr>
              <a:t> </a:t>
            </a:r>
            <a:r>
              <a:rPr lang="en-GB" altLang="en-US" b="1">
                <a:solidFill>
                  <a:schemeClr val="bg1"/>
                </a:solidFill>
              </a:rPr>
              <a:t>N</a:t>
            </a:r>
          </a:p>
        </p:txBody>
      </p:sp>
      <p:sp>
        <p:nvSpPr>
          <p:cNvPr id="29" name="Rectangle 281">
            <a:extLst>
              <a:ext uri="{FF2B5EF4-FFF2-40B4-BE49-F238E27FC236}">
                <a16:creationId xmlns:a16="http://schemas.microsoft.com/office/drawing/2014/main" id="{30457579-A772-40F9-B69F-D0CFDD982112}"/>
              </a:ext>
            </a:extLst>
          </p:cNvPr>
          <p:cNvSpPr>
            <a:spLocks noChangeArrowheads="1"/>
          </p:cNvSpPr>
          <p:nvPr/>
        </p:nvSpPr>
        <p:spPr bwMode="auto">
          <a:xfrm>
            <a:off x="6862763" y="5643563"/>
            <a:ext cx="12382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 12</a:t>
            </a:r>
            <a:r>
              <a:rPr lang="en-GB" altLang="en-US" sz="1000"/>
              <a:t> </a:t>
            </a:r>
            <a:r>
              <a:rPr lang="en-GB" altLang="en-US"/>
              <a:t>cm</a:t>
            </a:r>
          </a:p>
        </p:txBody>
      </p:sp>
      <p:pic>
        <p:nvPicPr>
          <p:cNvPr id="23" name="Picture 22" descr="Resultant_forces_9.1.png">
            <a:extLst>
              <a:ext uri="{FF2B5EF4-FFF2-40B4-BE49-F238E27FC236}">
                <a16:creationId xmlns:a16="http://schemas.microsoft.com/office/drawing/2014/main" id="{0B5B7535-BACE-49C2-843C-1CEAC9F37B6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4088" y="3813175"/>
            <a:ext cx="2212975" cy="170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Rectangle 29">
            <a:extLst>
              <a:ext uri="{FF2B5EF4-FFF2-40B4-BE49-F238E27FC236}">
                <a16:creationId xmlns:a16="http://schemas.microsoft.com/office/drawing/2014/main" id="{226F5BA5-CA6B-46E7-A5F8-CF9525B83025}"/>
              </a:ext>
            </a:extLst>
          </p:cNvPr>
          <p:cNvSpPr>
            <a:spLocks noChangeArrowheads="1"/>
          </p:cNvSpPr>
          <p:nvPr/>
        </p:nvSpPr>
        <p:spPr bwMode="auto">
          <a:xfrm>
            <a:off x="4965700" y="4659313"/>
            <a:ext cx="10652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 9</a:t>
            </a:r>
            <a:r>
              <a:rPr lang="en-GB" altLang="en-US" sz="1000"/>
              <a:t> </a:t>
            </a:r>
            <a:r>
              <a:rPr lang="en-GB" altLang="en-US"/>
              <a:t>cm</a:t>
            </a:r>
          </a:p>
        </p:txBody>
      </p:sp>
      <p:cxnSp>
        <p:nvCxnSpPr>
          <p:cNvPr id="32" name="Straight Arrow Connector 31">
            <a:extLst>
              <a:ext uri="{FF2B5EF4-FFF2-40B4-BE49-F238E27FC236}">
                <a16:creationId xmlns:a16="http://schemas.microsoft.com/office/drawing/2014/main" id="{B295735B-A8F1-4F38-BD92-FC6EA977C953}"/>
              </a:ext>
            </a:extLst>
          </p:cNvPr>
          <p:cNvCxnSpPr>
            <a:cxnSpLocks noChangeShapeType="1"/>
          </p:cNvCxnSpPr>
          <p:nvPr/>
        </p:nvCxnSpPr>
        <p:spPr bwMode="auto">
          <a:xfrm>
            <a:off x="6269038" y="3659188"/>
            <a:ext cx="2152650" cy="1628775"/>
          </a:xfrm>
          <a:prstGeom prst="straightConnector1">
            <a:avLst/>
          </a:prstGeom>
          <a:noFill/>
          <a:ln w="28575" algn="ctr">
            <a:solidFill>
              <a:srgbClr val="000066"/>
            </a:solidFill>
            <a:round/>
            <a:headEnd type="arrow" w="med" len="med"/>
            <a:tailEnd type="arrow" w="med" len="med"/>
          </a:ln>
          <a:extLst>
            <a:ext uri="{909E8E84-426E-40DD-AFC4-6F175D3DCCD1}">
              <a14:hiddenFill xmlns:a14="http://schemas.microsoft.com/office/drawing/2010/main">
                <a:noFill/>
              </a14:hiddenFill>
            </a:ext>
          </a:extLst>
        </p:spPr>
      </p:cxnSp>
      <p:sp>
        <p:nvSpPr>
          <p:cNvPr id="33" name="Rectangle 32">
            <a:extLst>
              <a:ext uri="{FF2B5EF4-FFF2-40B4-BE49-F238E27FC236}">
                <a16:creationId xmlns:a16="http://schemas.microsoft.com/office/drawing/2014/main" id="{DC3ED945-77A0-460F-B4DF-C66E9E93C96D}"/>
              </a:ext>
            </a:extLst>
          </p:cNvPr>
          <p:cNvSpPr>
            <a:spLocks noChangeArrowheads="1"/>
          </p:cNvSpPr>
          <p:nvPr/>
        </p:nvSpPr>
        <p:spPr bwMode="auto">
          <a:xfrm>
            <a:off x="7151688" y="3644900"/>
            <a:ext cx="1214437"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a:t>15</a:t>
            </a:r>
            <a:r>
              <a:rPr lang="en-GB" altLang="en-US" sz="1000"/>
              <a:t> </a:t>
            </a:r>
            <a:r>
              <a:rPr lang="en-GB" altLang="en-US"/>
              <a:t>cm </a:t>
            </a:r>
          </a:p>
          <a:p>
            <a:pPr algn="ctr"/>
            <a:r>
              <a:rPr lang="en-GB" altLang="en-US"/>
              <a:t>= </a:t>
            </a:r>
            <a:r>
              <a:rPr lang="en-GB" altLang="en-US" b="1">
                <a:solidFill>
                  <a:srgbClr val="286DA6"/>
                </a:solidFill>
              </a:rPr>
              <a:t>15</a:t>
            </a:r>
            <a:r>
              <a:rPr lang="en-GB" altLang="en-US" sz="1000" b="1">
                <a:solidFill>
                  <a:srgbClr val="286DA6"/>
                </a:solidFill>
              </a:rPr>
              <a:t> </a:t>
            </a:r>
            <a:r>
              <a:rPr lang="en-GB" altLang="en-US" b="1">
                <a:solidFill>
                  <a:srgbClr val="286DA6"/>
                </a:solidFill>
              </a:rPr>
              <a:t>N</a:t>
            </a:r>
          </a:p>
        </p:txBody>
      </p:sp>
      <p:pic>
        <p:nvPicPr>
          <p:cNvPr id="17430" name="Picture 23" descr="Resultant_forces_9.2.png">
            <a:extLst>
              <a:ext uri="{FF2B5EF4-FFF2-40B4-BE49-F238E27FC236}">
                <a16:creationId xmlns:a16="http://schemas.microsoft.com/office/drawing/2014/main" id="{10CFB368-3B0E-415B-A418-6F6460C2F5C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53050" y="1504950"/>
            <a:ext cx="2176463" cy="48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19">
            <a:hlinkClick r:id="" action="ppaction://hlinkshowjump?jump=nextslide"/>
            <a:extLst>
              <a:ext uri="{FF2B5EF4-FFF2-40B4-BE49-F238E27FC236}">
                <a16:creationId xmlns:a16="http://schemas.microsoft.com/office/drawing/2014/main" id="{7C2B7B40-6758-41D7-9B13-0AF4DBC55D9F}"/>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22" name="Picture 21">
            <a:extLst>
              <a:ext uri="{FF2B5EF4-FFF2-40B4-BE49-F238E27FC236}">
                <a16:creationId xmlns:a16="http://schemas.microsoft.com/office/drawing/2014/main" id="{68E147AD-5CF9-43AA-94C0-A95432EAAEAB}"/>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623262" y="86520"/>
            <a:ext cx="442911" cy="51673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par>
                          <p:cTn id="7" fill="hold" nodeType="afterGroup">
                            <p:stCondLst>
                              <p:cond delay="0"/>
                            </p:stCondLst>
                            <p:childTnLst>
                              <p:par>
                                <p:cTn id="8" presetID="22" presetClass="entr" presetSubtype="1" fill="hold" grpId="0" nodeType="after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wipe(up)">
                                      <p:cBhvr>
                                        <p:cTn id="10" dur="500"/>
                                        <p:tgtEl>
                                          <p:spTgt spid="15"/>
                                        </p:tgtEl>
                                      </p:cBhvr>
                                    </p:animEffect>
                                  </p:childTnLst>
                                </p:cTn>
                              </p:par>
                            </p:childTnLst>
                          </p:cTn>
                        </p:par>
                        <p:par>
                          <p:cTn id="11" fill="hold" nodeType="afterGroup">
                            <p:stCondLst>
                              <p:cond delay="500"/>
                            </p:stCondLst>
                            <p:childTnLst>
                              <p:par>
                                <p:cTn id="12" presetID="22" presetClass="entr" presetSubtype="8" fill="hold" nodeType="afterEffect">
                                  <p:stCondLst>
                                    <p:cond delay="0"/>
                                  </p:stCondLst>
                                  <p:childTnLst>
                                    <p:set>
                                      <p:cBhvr>
                                        <p:cTn id="13" dur="1" fill="hold">
                                          <p:stCondLst>
                                            <p:cond delay="0"/>
                                          </p:stCondLst>
                                        </p:cTn>
                                        <p:tgtEl>
                                          <p:spTgt spid="25"/>
                                        </p:tgtEl>
                                        <p:attrNameLst>
                                          <p:attrName>style.visibility</p:attrName>
                                        </p:attrNameLst>
                                      </p:cBhvr>
                                      <p:to>
                                        <p:strVal val="visible"/>
                                      </p:to>
                                    </p:set>
                                    <p:animEffect transition="in" filter="wipe(left)">
                                      <p:cBhvr>
                                        <p:cTn id="14" dur="500"/>
                                        <p:tgtEl>
                                          <p:spTgt spid="25"/>
                                        </p:tgtEl>
                                      </p:cBhvr>
                                    </p:animEffect>
                                  </p:childTnLst>
                                </p:cTn>
                              </p:par>
                            </p:childTnLst>
                          </p:cTn>
                        </p:par>
                        <p:par>
                          <p:cTn id="15" fill="hold" nodeType="afterGroup">
                            <p:stCondLst>
                              <p:cond delay="1000"/>
                            </p:stCondLst>
                            <p:childTnLst>
                              <p:par>
                                <p:cTn id="16" presetID="1" presetClass="entr" presetSubtype="0" fill="hold" grpId="0" nodeType="afterEffect">
                                  <p:stCondLst>
                                    <p:cond delay="0"/>
                                  </p:stCondLst>
                                  <p:childTnLst>
                                    <p:set>
                                      <p:cBhvr>
                                        <p:cTn id="17" dur="1" fill="hold">
                                          <p:stCondLst>
                                            <p:cond delay="0"/>
                                          </p:stCondLst>
                                        </p:cTn>
                                        <p:tgtEl>
                                          <p:spTgt spid="26"/>
                                        </p:tgtEl>
                                        <p:attrNameLst>
                                          <p:attrName>style.visibility</p:attrName>
                                        </p:attrNameLst>
                                      </p:cBhvr>
                                      <p:to>
                                        <p:strVal val="visible"/>
                                      </p:to>
                                    </p:set>
                                  </p:childTnLst>
                                </p:cTn>
                              </p:par>
                            </p:childTnLst>
                          </p:cTn>
                        </p:par>
                        <p:par>
                          <p:cTn id="18" fill="hold" nodeType="afterGroup">
                            <p:stCondLst>
                              <p:cond delay="1000"/>
                            </p:stCondLst>
                            <p:childTnLst>
                              <p:par>
                                <p:cTn id="19" presetID="1" presetClass="entr" presetSubtype="0" fill="hold" grpId="0" nodeType="after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par>
                          <p:cTn id="25" fill="hold" nodeType="afterGroup">
                            <p:stCondLst>
                              <p:cond delay="0"/>
                            </p:stCondLst>
                            <p:childTnLst>
                              <p:par>
                                <p:cTn id="26" presetID="22" presetClass="entr" presetSubtype="8" fill="hold" nodeType="afterEffect">
                                  <p:stCondLst>
                                    <p:cond delay="0"/>
                                  </p:stCondLst>
                                  <p:childTnLst>
                                    <p:set>
                                      <p:cBhvr>
                                        <p:cTn id="27" dur="1" fill="hold">
                                          <p:stCondLst>
                                            <p:cond delay="0"/>
                                          </p:stCondLst>
                                        </p:cTn>
                                        <p:tgtEl>
                                          <p:spTgt spid="23"/>
                                        </p:tgtEl>
                                        <p:attrNameLst>
                                          <p:attrName>style.visibility</p:attrName>
                                        </p:attrNameLst>
                                      </p:cBhvr>
                                      <p:to>
                                        <p:strVal val="visible"/>
                                      </p:to>
                                    </p:set>
                                    <p:animEffect transition="in" filter="wipe(left)">
                                      <p:cBhvr>
                                        <p:cTn id="28" dur="500"/>
                                        <p:tgtEl>
                                          <p:spTgt spid="23"/>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par>
                          <p:cTn id="33" fill="hold" nodeType="afterGroup">
                            <p:stCondLst>
                              <p:cond delay="0"/>
                            </p:stCondLst>
                            <p:childTnLst>
                              <p:par>
                                <p:cTn id="34" presetID="1" presetClass="entr" presetSubtype="0" fill="hold" grpId="0" nodeType="afterEffect">
                                  <p:stCondLst>
                                    <p:cond delay="0"/>
                                  </p:stCondLst>
                                  <p:childTnLst>
                                    <p:set>
                                      <p:cBhvr>
                                        <p:cTn id="35" dur="1" fill="hold">
                                          <p:stCondLst>
                                            <p:cond delay="0"/>
                                          </p:stCondLst>
                                        </p:cTn>
                                        <p:tgtEl>
                                          <p:spTgt spid="28"/>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30"/>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29"/>
                                        </p:tgtEl>
                                        <p:attrNameLst>
                                          <p:attrName>style.visibility</p:attrName>
                                        </p:attrNameLst>
                                      </p:cBhvr>
                                      <p:to>
                                        <p:strVal val="visible"/>
                                      </p:to>
                                    </p:set>
                                  </p:childTnLst>
                                </p:cTn>
                              </p:par>
                              <p:par>
                                <p:cTn id="40" presetID="1" presetClass="entr" presetSubtype="0" fill="hold" nodeType="withEffect">
                                  <p:stCondLst>
                                    <p:cond delay="0"/>
                                  </p:stCondLst>
                                  <p:childTnLst>
                                    <p:set>
                                      <p:cBhvr>
                                        <p:cTn id="41" dur="1" fill="hold">
                                          <p:stCondLst>
                                            <p:cond delay="0"/>
                                          </p:stCondLst>
                                        </p:cTn>
                                        <p:tgtEl>
                                          <p:spTgt spid="32"/>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33"/>
                                        </p:tgtEl>
                                        <p:attrNameLst>
                                          <p:attrName>style.visibility</p:attrName>
                                        </p:attrNameLst>
                                      </p:cBhvr>
                                      <p:to>
                                        <p:strVal val="visible"/>
                                      </p:to>
                                    </p:set>
                                  </p:childTnLst>
                                </p:cTn>
                              </p:par>
                              <p:par>
                                <p:cTn id="44" presetID="1" presetClass="entr" presetSubtype="0" fill="hold" nodeType="withEffect">
                                  <p:stCondLst>
                                    <p:cond delay="0"/>
                                  </p:stCondLst>
                                  <p:childTnLst>
                                    <p:set>
                                      <p:cBhvr>
                                        <p:cTn id="45"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2" grpId="0"/>
      <p:bldP spid="13" grpId="0"/>
      <p:bldP spid="15" grpId="0" animBg="1"/>
      <p:bldP spid="26" grpId="0" animBg="1"/>
      <p:bldP spid="27" grpId="0" animBg="1"/>
      <p:bldP spid="28" grpId="0" animBg="1"/>
      <p:bldP spid="29" grpId="0"/>
      <p:bldP spid="30" grpId="0"/>
      <p:bldP spid="33" grpId="0"/>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66"/>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66"/>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6_Default Design">
  <a:themeElements>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HD:Users:victoriablackburn:Desktop:master.ppt</Template>
  <TotalTime>14424</TotalTime>
  <Words>1132</Words>
  <Application>Microsoft Office PowerPoint</Application>
  <PresentationFormat>On-screen Show (4:3)</PresentationFormat>
  <Paragraphs>117</Paragraphs>
  <Slides>13</Slides>
  <Notes>13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Wingdings</vt:lpstr>
      <vt:lpstr>Arial</vt:lpstr>
      <vt:lpstr>Wingdings 2</vt:lpstr>
      <vt:lpstr>1_Default Design</vt:lpstr>
      <vt:lpstr>6_Default Design</vt:lpstr>
      <vt:lpstr>Resultant  Forces</vt:lpstr>
      <vt:lpstr>Information</vt:lpstr>
      <vt:lpstr>How can forces be represented?</vt:lpstr>
      <vt:lpstr>What forces act on an object?</vt:lpstr>
      <vt:lpstr>Identifying forces</vt:lpstr>
      <vt:lpstr>What are resultant forces?</vt:lpstr>
      <vt:lpstr>Balanced forces</vt:lpstr>
      <vt:lpstr>Calculating resultant forces</vt:lpstr>
      <vt:lpstr>Using vector diagrams</vt:lpstr>
      <vt:lpstr>Resultant force example</vt:lpstr>
      <vt:lpstr>Vector diagrams of balanced forces</vt:lpstr>
      <vt:lpstr>Resolving forces</vt:lpstr>
      <vt:lpstr>How can forces be resolved?</vt:lpstr>
    </vt:vector>
  </TitlesOfParts>
  <Company>Boardworks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Resultant Forces</dc:title>
  <dc:subject>Boardworks High School Physical Science</dc:subject>
  <dc:creator>Boardworks</dc:creator>
  <cp:lastModifiedBy>Tim Crilly</cp:lastModifiedBy>
  <cp:revision>555</cp:revision>
  <dcterms:created xsi:type="dcterms:W3CDTF">2003-10-06T13:07:42Z</dcterms:created>
  <dcterms:modified xsi:type="dcterms:W3CDTF">2019-01-31T15:31:23Z</dcterms:modified>
</cp:coreProperties>
</file>