
<file path=[Content_Types].xml><?xml version="1.0" encoding="utf-8"?>
<Types xmlns="http://schemas.openxmlformats.org/package/2006/content-types">
  <Default Extension="bin" ContentType="application/vnd.ms-office.activeX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ctiveX/activeX1.xml" ContentType="application/vnd.ms-office.activeX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ctiveX/activeX2.xml" ContentType="application/vnd.ms-office.activeX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4896" r:id="rId1"/>
    <p:sldMasterId id="2147484911" r:id="rId2"/>
  </p:sldMasterIdLst>
  <p:notesMasterIdLst>
    <p:notesMasterId r:id="rId12"/>
  </p:notesMasterIdLst>
  <p:handoutMasterIdLst>
    <p:handoutMasterId r:id="rId13"/>
  </p:handoutMasterIdLst>
  <p:sldIdLst>
    <p:sldId id="430" r:id="rId3"/>
    <p:sldId id="499" r:id="rId4"/>
    <p:sldId id="485" r:id="rId5"/>
    <p:sldId id="486" r:id="rId6"/>
    <p:sldId id="487" r:id="rId7"/>
    <p:sldId id="488" r:id="rId8"/>
    <p:sldId id="489" r:id="rId9"/>
    <p:sldId id="490" r:id="rId10"/>
    <p:sldId id="498" r:id="rId11"/>
  </p:sldIdLst>
  <p:sldSz cx="9144000" cy="6858000" type="screen4x3"/>
  <p:notesSz cx="6858000" cy="9296400"/>
  <p:embeddedFontLst>
    <p:embeddedFont>
      <p:font typeface="Wingdings 2" panose="05020102010507070707" pitchFamily="18" charset="2"/>
      <p:regular r:id="rId14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8">
          <p15:clr>
            <a:srgbClr val="A4A3A4"/>
          </p15:clr>
        </p15:guide>
        <p15:guide id="2" orient="horz" pos="3861" userDrawn="1">
          <p15:clr>
            <a:srgbClr val="A4A3A4"/>
          </p15:clr>
        </p15:guide>
        <p15:guide id="3" pos="5375">
          <p15:clr>
            <a:srgbClr val="A4A3A4"/>
          </p15:clr>
        </p15:guide>
        <p15:guide id="4" pos="2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6DA6"/>
    <a:srgbClr val="000066"/>
    <a:srgbClr val="CC0099"/>
    <a:srgbClr val="33CC33"/>
    <a:srgbClr val="009900"/>
    <a:srgbClr val="010066"/>
    <a:srgbClr val="FF6161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3333" autoAdjust="0"/>
  </p:normalViewPr>
  <p:slideViewPr>
    <p:cSldViewPr snapToGrid="0">
      <p:cViewPr varScale="1">
        <p:scale>
          <a:sx n="88" d="100"/>
          <a:sy n="88" d="100"/>
        </p:scale>
        <p:origin x="528" y="84"/>
      </p:cViewPr>
      <p:guideLst>
        <p:guide orient="horz" pos="498"/>
        <p:guide orient="horz" pos="3861"/>
        <p:guide pos="5375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2064" y="108"/>
      </p:cViewPr>
      <p:guideLst>
        <p:guide orient="horz" pos="2928"/>
        <p:guide pos="216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5EB46047-3C66-4F9A-85F7-DB05616D0D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2D6264A6-7A96-4A41-A3DF-C3E803E3A66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36AC059-11F2-4F2F-B80C-639AC6C60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A36E3159-E536-4565-99D6-1E129DDDC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2914284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9C539386-FECB-4920-84D1-3FEE9B12483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29681FF-C78E-41EE-836D-1E6DF844AB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BD3D3D1-8567-4BBA-801E-F1D75B60C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88999C25-063F-4C6C-A3B5-8E88FE26DFC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1B06255-A576-4391-909B-33CF3C683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AE60599B-D04F-46E8-9F89-E17AC03AB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29373523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6E243A48-7BD8-45A9-868B-3EF251EACF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FFA04EF1-7D38-488A-9923-290921A83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943777-2C42-4F9C-A4B3-667A072FEE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99C25-063F-4C6C-A3B5-8E88FE26DFC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831E1-93DB-402E-B0F4-7B8BD48690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99C25-063F-4C6C-A3B5-8E88FE26DFC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4171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D63CDC5F-90AF-4608-92F8-5593491604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292CFF4-9F87-4C29-9523-D46E03EC96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Photo credit:</a:t>
            </a:r>
            <a:r>
              <a:rPr lang="en-GB" altLang="en-US" dirty="0">
                <a:latin typeface="Arial" panose="020B0604020202020204" pitchFamily="34" charset="0"/>
              </a:rPr>
              <a:t> all © photos.com 2018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7F2267-B288-4293-85E6-0C94972C84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99C25-063F-4C6C-A3B5-8E88FE26DFC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7A47B203-8D50-4BD6-A804-DEE5C486FF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2A4B0787-D29D-45BE-85E6-229B9E735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Photo credit:</a:t>
            </a:r>
            <a:r>
              <a:rPr lang="en-GB" altLang="en-US" dirty="0">
                <a:latin typeface="Arial" panose="020B0604020202020204" pitchFamily="34" charset="0"/>
              </a:rPr>
              <a:t> rocket, map © photos.com 2018, falling apple © Vladimir </a:t>
            </a:r>
            <a:r>
              <a:rPr lang="en-GB" altLang="en-US" dirty="0" err="1">
                <a:latin typeface="Arial" panose="020B0604020202020204" pitchFamily="34" charset="0"/>
              </a:rPr>
              <a:t>Daragan</a:t>
            </a:r>
            <a:r>
              <a:rPr lang="en-GB" altLang="en-US" dirty="0">
                <a:latin typeface="Arial" panose="020B0604020202020204" pitchFamily="34" charset="0"/>
              </a:rPr>
              <a:t>, shutterstock.com 2018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EB4652-1579-4F2F-A1C0-DC367B5C5F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99C25-063F-4C6C-A3B5-8E88FE26DFC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id="{15DC18FC-2C21-4E12-8BA8-34FA3C6143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7">
            <a:extLst>
              <a:ext uri="{FF2B5EF4-FFF2-40B4-BE49-F238E27FC236}">
                <a16:creationId xmlns:a16="http://schemas.microsoft.com/office/drawing/2014/main" id="{FBFCB516-F2F7-487C-97A4-D097D31D6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A3F1D2-E837-4E45-8687-1E4715DB50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99C25-063F-4C6C-A3B5-8E88FE26DFC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4107477B-8179-4C49-9105-216065848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5B0E1D2C-B89A-4207-83AD-5C1212448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432"/>
              </a:spcBef>
            </a:pPr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pPr>
              <a:spcBef>
                <a:spcPts val="432"/>
              </a:spcBef>
            </a:pPr>
            <a:r>
              <a:rPr lang="en-GB" altLang="en-US" dirty="0">
                <a:latin typeface="Arial" panose="020B0604020202020204" pitchFamily="34" charset="0"/>
              </a:rPr>
              <a:t>For more information about speed and velocity, please refer to the </a:t>
            </a:r>
            <a:r>
              <a:rPr lang="en-GB" altLang="en-US" i="1" dirty="0">
                <a:latin typeface="Arial" panose="020B0604020202020204" pitchFamily="34" charset="0"/>
              </a:rPr>
              <a:t>Speed and Velocity </a:t>
            </a:r>
            <a:r>
              <a:rPr lang="en-GB" altLang="en-US" dirty="0">
                <a:latin typeface="Arial" panose="020B0604020202020204" pitchFamily="34" charset="0"/>
              </a:rPr>
              <a:t>presentation.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5B58F2-8939-47D0-9B97-52391AD60C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99C25-063F-4C6C-A3B5-8E88FE26DFC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6B7C170E-BBBE-4665-82A2-62195293AF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BA360E59-4F4D-4F20-99C6-F831787A2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B33481-926D-4B3B-864D-02B0D7A0BD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99C25-063F-4C6C-A3B5-8E88FE26DFC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F05B275-45E1-485F-A869-EB7C49B752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1F3BAE9-1E39-48A5-A29F-B48E6DD99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adding vector quantities, please refer to the </a:t>
            </a:r>
            <a:r>
              <a:rPr lang="en-GB" altLang="en-US" i="1" dirty="0">
                <a:latin typeface="Arial" panose="020B0604020202020204" pitchFamily="34" charset="0"/>
              </a:rPr>
              <a:t>Resultant Forces </a:t>
            </a:r>
            <a:r>
              <a:rPr lang="en-GB" altLang="en-US" dirty="0">
                <a:latin typeface="Arial" panose="020B0604020202020204" pitchFamily="34" charset="0"/>
              </a:rPr>
              <a:t>presentation.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4E2690-AC6E-4109-ABA9-5ECEF7538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99C25-063F-4C6C-A3B5-8E88FE26DFC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5833E81-A3EE-41F7-A0DF-B4CC8DF2D7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2B8DFD0-962D-4A25-BBF0-C1E0D2B40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Using Mathematics and Computational Thinking: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Use mathematical, computational, and/or algorithmic representations of phenomena or design solutions to describe and/or support claims and/or explanations.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9F96D9-1336-42EB-A5CA-C653A3B8C2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99C25-063F-4C6C-A3B5-8E88FE26DFC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1CC77EC-D8A8-4159-8546-3811CB4F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310" y="1187865"/>
            <a:ext cx="4990744" cy="3110670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286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FA866BAE-D38F-48BC-BE80-C8E5B8F67E3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428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303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37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477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392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3969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103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36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37131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41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216000" indent="-216000">
              <a:buFont typeface="Wingdings 2" panose="05020102010507070707" pitchFamily="18" charset="2"/>
              <a:buChar char=""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7218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7784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3301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7146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652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7726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8754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63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848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033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17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53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851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27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947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69678" name="Text Box 14">
            <a:extLst>
              <a:ext uri="{FF2B5EF4-FFF2-40B4-BE49-F238E27FC236}">
                <a16:creationId xmlns:a16="http://schemas.microsoft.com/office/drawing/2014/main" id="{77275881-F467-4DD5-98E8-487738658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9</a:t>
            </a:r>
          </a:p>
        </p:txBody>
      </p:sp>
      <p:pic>
        <p:nvPicPr>
          <p:cNvPr id="1030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E9E11B-3A97-4928-B183-7782102F547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</p:spTree>
    <p:custDataLst>
      <p:tags r:id="rId16"/>
    </p:custDataLst>
    <p:extLst>
      <p:ext uri="{BB962C8B-B14F-4D97-AF65-F5344CB8AC3E}">
        <p14:creationId xmlns:p14="http://schemas.microsoft.com/office/powerpoint/2010/main" val="427009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97" r:id="rId1"/>
    <p:sldLayoutId id="2147484898" r:id="rId2"/>
    <p:sldLayoutId id="2147484899" r:id="rId3"/>
    <p:sldLayoutId id="2147484900" r:id="rId4"/>
    <p:sldLayoutId id="2147484901" r:id="rId5"/>
    <p:sldLayoutId id="2147484902" r:id="rId6"/>
    <p:sldLayoutId id="2147484903" r:id="rId7"/>
    <p:sldLayoutId id="2147484904" r:id="rId8"/>
    <p:sldLayoutId id="2147484905" r:id="rId9"/>
    <p:sldLayoutId id="2147484906" r:id="rId10"/>
    <p:sldLayoutId id="2147484907" r:id="rId11"/>
    <p:sldLayoutId id="2147484908" r:id="rId12"/>
    <p:sldLayoutId id="2147484909" r:id="rId13"/>
    <p:sldLayoutId id="214748491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3">
            <a:extLst>
              <a:ext uri="{FF2B5EF4-FFF2-40B4-BE49-F238E27FC236}">
                <a16:creationId xmlns:a16="http://schemas.microsoft.com/office/drawing/2014/main" id="{02B6023A-B143-4E07-96F9-6AA6CF89D2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2054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E84297-AF36-4EF2-8699-8C45EA657B2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751B7692-ED58-4E5D-972C-227A346E82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9</a:t>
            </a:r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366289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12" r:id="rId1"/>
    <p:sldLayoutId id="2147484913" r:id="rId2"/>
    <p:sldLayoutId id="2147484914" r:id="rId3"/>
    <p:sldLayoutId id="2147484915" r:id="rId4"/>
    <p:sldLayoutId id="2147484916" r:id="rId5"/>
    <p:sldLayoutId id="2147484917" r:id="rId6"/>
    <p:sldLayoutId id="2147484918" r:id="rId7"/>
    <p:sldLayoutId id="2147484919" r:id="rId8"/>
    <p:sldLayoutId id="2147484920" r:id="rId9"/>
    <p:sldLayoutId id="2147484921" r:id="rId10"/>
    <p:sldLayoutId id="2147484922" r:id="rId11"/>
    <p:sldLayoutId id="214748492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6.jp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png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6.jpg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A0C6B0A1-B82A-498D-A332-2B8D1388F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Scalars and Vectors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100000"/>
            </a:pPr>
            <a:r>
              <a:rPr lang="en-GB" sz="1600" dirty="0"/>
              <a:t>Using Mathematics and Computational Thinking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3. Scale, Proportion, and Quantity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">
            <a:extLst>
              <a:ext uri="{FF2B5EF4-FFF2-40B4-BE49-F238E27FC236}">
                <a16:creationId xmlns:a16="http://schemas.microsoft.com/office/drawing/2014/main" id="{C43A1E9F-4741-4863-8952-FBE2A0A16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a scalar?</a:t>
            </a:r>
          </a:p>
        </p:txBody>
      </p:sp>
      <p:sp>
        <p:nvSpPr>
          <p:cNvPr id="13315" name="TextBox 14">
            <a:extLst>
              <a:ext uri="{FF2B5EF4-FFF2-40B4-BE49-F238E27FC236}">
                <a16:creationId xmlns:a16="http://schemas.microsoft.com/office/drawing/2014/main" id="{C132D628-B384-48F2-A179-D9CCB9BC5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788988"/>
            <a:ext cx="82565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286DA6"/>
                </a:solidFill>
              </a:rPr>
              <a:t>Scalar</a:t>
            </a:r>
            <a:r>
              <a:rPr lang="en-GB" altLang="en-US"/>
              <a:t> quantities are measured with numbers and units. They have size, but not direction.</a:t>
            </a:r>
          </a:p>
        </p:txBody>
      </p:sp>
      <p:pic>
        <p:nvPicPr>
          <p:cNvPr id="7184" name="Picture 16" descr="tape_measure">
            <a:extLst>
              <a:ext uri="{FF2B5EF4-FFF2-40B4-BE49-F238E27FC236}">
                <a16:creationId xmlns:a16="http://schemas.microsoft.com/office/drawing/2014/main" id="{455FF5D6-66DB-4438-8141-736136ED8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724025"/>
            <a:ext cx="228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171" descr="thermometer">
            <a:extLst>
              <a:ext uri="{FF2B5EF4-FFF2-40B4-BE49-F238E27FC236}">
                <a16:creationId xmlns:a16="http://schemas.microsoft.com/office/drawing/2014/main" id="{4D7975E5-890E-4D34-8CB3-56EF09B78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24025"/>
            <a:ext cx="22764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18" descr="stopwatch">
            <a:extLst>
              <a:ext uri="{FF2B5EF4-FFF2-40B4-BE49-F238E27FC236}">
                <a16:creationId xmlns:a16="http://schemas.microsoft.com/office/drawing/2014/main" id="{DEF9AAE6-2F59-436A-9225-7A867F074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313" y="1724025"/>
            <a:ext cx="22764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7" name="Text Box 19">
            <a:extLst>
              <a:ext uri="{FF2B5EF4-FFF2-40B4-BE49-F238E27FC236}">
                <a16:creationId xmlns:a16="http://schemas.microsoft.com/office/drawing/2014/main" id="{771B3B1A-C1F5-4DA7-BFC5-D97C7E362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5432425"/>
            <a:ext cx="162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length</a:t>
            </a:r>
          </a:p>
        </p:txBody>
      </p:sp>
      <p:sp>
        <p:nvSpPr>
          <p:cNvPr id="7188" name="Text Box 20">
            <a:extLst>
              <a:ext uri="{FF2B5EF4-FFF2-40B4-BE49-F238E27FC236}">
                <a16:creationId xmlns:a16="http://schemas.microsoft.com/office/drawing/2014/main" id="{3EF6DF4B-99CD-4A8D-982B-40AEF9225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5935663"/>
            <a:ext cx="188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(e.g. 102</a:t>
            </a:r>
            <a:r>
              <a:rPr lang="en-GB" altLang="en-US" sz="1000"/>
              <a:t> </a:t>
            </a:r>
            <a:r>
              <a:rPr lang="en-GB" altLang="en-US"/>
              <a:t>°C)</a:t>
            </a:r>
          </a:p>
        </p:txBody>
      </p:sp>
      <p:sp>
        <p:nvSpPr>
          <p:cNvPr id="7189" name="Text Box 21">
            <a:extLst>
              <a:ext uri="{FF2B5EF4-FFF2-40B4-BE49-F238E27FC236}">
                <a16:creationId xmlns:a16="http://schemas.microsoft.com/office/drawing/2014/main" id="{4923BC3B-F7C8-471D-AA08-0CE927E4F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0" y="5432425"/>
            <a:ext cx="1054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time</a:t>
            </a:r>
          </a:p>
        </p:txBody>
      </p:sp>
      <p:sp>
        <p:nvSpPr>
          <p:cNvPr id="7191" name="Rectangle 23">
            <a:extLst>
              <a:ext uri="{FF2B5EF4-FFF2-40B4-BE49-F238E27FC236}">
                <a16:creationId xmlns:a16="http://schemas.microsoft.com/office/drawing/2014/main" id="{5A00B8C9-8690-4E11-9247-F35D60438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5935663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(e.g. 16</a:t>
            </a:r>
            <a:r>
              <a:rPr lang="en-GB" altLang="en-US" sz="1000"/>
              <a:t> </a:t>
            </a:r>
            <a:r>
              <a:rPr lang="en-GB" altLang="en-US"/>
              <a:t>cm)</a:t>
            </a:r>
          </a:p>
        </p:txBody>
      </p:sp>
      <p:sp>
        <p:nvSpPr>
          <p:cNvPr id="7192" name="Rectangle 24">
            <a:extLst>
              <a:ext uri="{FF2B5EF4-FFF2-40B4-BE49-F238E27FC236}">
                <a16:creationId xmlns:a16="http://schemas.microsoft.com/office/drawing/2014/main" id="{C9F12A9A-FAAB-45C7-B2B2-F757DD8F6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413" y="5432425"/>
            <a:ext cx="227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temperature</a:t>
            </a:r>
          </a:p>
        </p:txBody>
      </p:sp>
      <p:sp>
        <p:nvSpPr>
          <p:cNvPr id="7193" name="Rectangle 25">
            <a:extLst>
              <a:ext uri="{FF2B5EF4-FFF2-40B4-BE49-F238E27FC236}">
                <a16:creationId xmlns:a16="http://schemas.microsoft.com/office/drawing/2014/main" id="{3B841A0F-FABA-4409-8C8D-327AEB4A0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3213" y="5935663"/>
            <a:ext cx="133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(e.g. 7</a:t>
            </a:r>
            <a:r>
              <a:rPr lang="en-GB" altLang="en-US" sz="1000"/>
              <a:t> </a:t>
            </a:r>
            <a:r>
              <a:rPr lang="en-GB" altLang="en-US"/>
              <a:t>s)</a:t>
            </a:r>
          </a:p>
        </p:txBody>
      </p:sp>
      <p:pic>
        <p:nvPicPr>
          <p:cNvPr id="14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A31FD2F-A308-4ABB-A0C5-25F4C2059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7" grpId="0"/>
      <p:bldP spid="7188" grpId="0"/>
      <p:bldP spid="7189" grpId="0"/>
      <p:bldP spid="7191" grpId="0"/>
      <p:bldP spid="7192" grpId="0"/>
      <p:bldP spid="71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5D2E523-D4F5-4ACF-AC9D-786C0BBA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a vector?</a:t>
            </a:r>
          </a:p>
        </p:txBody>
      </p:sp>
      <p:sp>
        <p:nvSpPr>
          <p:cNvPr id="14339" name="TextBox 2">
            <a:extLst>
              <a:ext uri="{FF2B5EF4-FFF2-40B4-BE49-F238E27FC236}">
                <a16:creationId xmlns:a16="http://schemas.microsoft.com/office/drawing/2014/main" id="{B6783508-29B7-4B9C-BAA6-15D746534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788988"/>
            <a:ext cx="83899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286DA6"/>
                </a:solidFill>
              </a:rPr>
              <a:t>Vector</a:t>
            </a:r>
            <a:r>
              <a:rPr lang="en-GB" altLang="en-US"/>
              <a:t> quantities are measured with numbers and units, but also have a specific </a:t>
            </a:r>
            <a:r>
              <a:rPr lang="en-GB" altLang="en-US" b="1">
                <a:solidFill>
                  <a:srgbClr val="286DA6"/>
                </a:solidFill>
              </a:rPr>
              <a:t>direction</a:t>
            </a:r>
            <a:r>
              <a:rPr lang="en-GB" altLang="en-US"/>
              <a:t>.</a:t>
            </a:r>
          </a:p>
        </p:txBody>
      </p:sp>
      <p:pic>
        <p:nvPicPr>
          <p:cNvPr id="8204" name="Picture 12" descr="apple_falling">
            <a:extLst>
              <a:ext uri="{FF2B5EF4-FFF2-40B4-BE49-F238E27FC236}">
                <a16:creationId xmlns:a16="http://schemas.microsoft.com/office/drawing/2014/main" id="{4AB92BCE-D8A1-47F7-9C05-D5FD0EA4D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938" y="1736725"/>
            <a:ext cx="25717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13" descr="map">
            <a:extLst>
              <a:ext uri="{FF2B5EF4-FFF2-40B4-BE49-F238E27FC236}">
                <a16:creationId xmlns:a16="http://schemas.microsoft.com/office/drawing/2014/main" id="{A97C9FC4-7784-49A2-A40C-1D59C848B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138" y="1736725"/>
            <a:ext cx="25622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14" descr="rocket">
            <a:extLst>
              <a:ext uri="{FF2B5EF4-FFF2-40B4-BE49-F238E27FC236}">
                <a16:creationId xmlns:a16="http://schemas.microsoft.com/office/drawing/2014/main" id="{39FE7ABC-8D54-4FE5-B621-015707962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1736725"/>
            <a:ext cx="228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7" name="Line 15">
            <a:extLst>
              <a:ext uri="{FF2B5EF4-FFF2-40B4-BE49-F238E27FC236}">
                <a16:creationId xmlns:a16="http://schemas.microsoft.com/office/drawing/2014/main" id="{EFDE2400-62E3-4A36-A995-CFC5D44DED6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48150" y="3321050"/>
            <a:ext cx="719138" cy="6477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8208" name="Line 16">
            <a:extLst>
              <a:ext uri="{FF2B5EF4-FFF2-40B4-BE49-F238E27FC236}">
                <a16:creationId xmlns:a16="http://schemas.microsoft.com/office/drawing/2014/main" id="{83DBBCEC-5617-475B-93B1-27765BEB48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4413" y="3141663"/>
            <a:ext cx="0" cy="68262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081AB19F-FBD0-4B99-BECC-4FB2A7F82C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0963" y="2349500"/>
            <a:ext cx="0" cy="13668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8210" name="Text Box 18">
            <a:extLst>
              <a:ext uri="{FF2B5EF4-FFF2-40B4-BE49-F238E27FC236}">
                <a16:creationId xmlns:a16="http://schemas.microsoft.com/office/drawing/2014/main" id="{D54A311A-2461-4A0F-A52E-1CE8AD39B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337175"/>
            <a:ext cx="2355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acceleration</a:t>
            </a:r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D152C1F0-4530-4567-AA4D-834B6E970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5805488"/>
            <a:ext cx="21605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(e.g. 30</a:t>
            </a:r>
            <a:r>
              <a:rPr lang="en-GB" altLang="en-US" sz="1000"/>
              <a:t> </a:t>
            </a:r>
            <a:r>
              <a:rPr lang="en-GB" altLang="en-US"/>
              <a:t>m/s</a:t>
            </a:r>
            <a:r>
              <a:rPr lang="en-GB" altLang="en-US" baseline="30000"/>
              <a:t>2</a:t>
            </a:r>
            <a:r>
              <a:rPr lang="en-GB" altLang="en-US"/>
              <a:t> upwards)</a:t>
            </a:r>
          </a:p>
        </p:txBody>
      </p:sp>
      <p:sp>
        <p:nvSpPr>
          <p:cNvPr id="8212" name="Text Box 20">
            <a:extLst>
              <a:ext uri="{FF2B5EF4-FFF2-40B4-BE49-F238E27FC236}">
                <a16:creationId xmlns:a16="http://schemas.microsoft.com/office/drawing/2014/main" id="{737917CE-0B5C-4995-A85F-3EF5DECFD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0888" y="5337175"/>
            <a:ext cx="2500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displacement</a:t>
            </a:r>
          </a:p>
        </p:txBody>
      </p:sp>
      <p:sp>
        <p:nvSpPr>
          <p:cNvPr id="8213" name="Text Box 21">
            <a:extLst>
              <a:ext uri="{FF2B5EF4-FFF2-40B4-BE49-F238E27FC236}">
                <a16:creationId xmlns:a16="http://schemas.microsoft.com/office/drawing/2014/main" id="{95C98DB4-FA83-48A9-A268-C2622E25A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8838" y="5805488"/>
            <a:ext cx="22828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(e.g. 200</a:t>
            </a:r>
            <a:r>
              <a:rPr lang="en-GB" altLang="en-US" sz="1000"/>
              <a:t> </a:t>
            </a:r>
            <a:r>
              <a:rPr lang="en-GB" altLang="en-US"/>
              <a:t>miles north-west)</a:t>
            </a:r>
          </a:p>
        </p:txBody>
      </p:sp>
      <p:sp>
        <p:nvSpPr>
          <p:cNvPr id="8214" name="Text Box 22">
            <a:extLst>
              <a:ext uri="{FF2B5EF4-FFF2-40B4-BE49-F238E27FC236}">
                <a16:creationId xmlns:a16="http://schemas.microsoft.com/office/drawing/2014/main" id="{70E4B95A-0D47-4F74-9954-AD73771FF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1638" y="5337175"/>
            <a:ext cx="1276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force</a:t>
            </a:r>
          </a:p>
        </p:txBody>
      </p:sp>
      <p:sp>
        <p:nvSpPr>
          <p:cNvPr id="8215" name="Text Box 23">
            <a:extLst>
              <a:ext uri="{FF2B5EF4-FFF2-40B4-BE49-F238E27FC236}">
                <a16:creationId xmlns:a16="http://schemas.microsoft.com/office/drawing/2014/main" id="{04C4B9C9-D2CF-45A7-BCA9-83A569021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5805488"/>
            <a:ext cx="20161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(e.g. 2</a:t>
            </a:r>
            <a:r>
              <a:rPr lang="en-GB" altLang="en-US" sz="1000"/>
              <a:t> </a:t>
            </a:r>
            <a:r>
              <a:rPr lang="en-GB" altLang="en-US"/>
              <a:t>N downwards)</a:t>
            </a:r>
          </a:p>
        </p:txBody>
      </p:sp>
      <p:pic>
        <p:nvPicPr>
          <p:cNvPr id="17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6AC6CB2-34F0-4ABD-928E-2876E3D97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/>
      <p:bldP spid="8211" grpId="0"/>
      <p:bldP spid="8212" grpId="0"/>
      <p:bldP spid="8213" grpId="0"/>
      <p:bldP spid="8214" grpId="0"/>
      <p:bldP spid="82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>
            <a:extLst>
              <a:ext uri="{FF2B5EF4-FFF2-40B4-BE49-F238E27FC236}">
                <a16:creationId xmlns:a16="http://schemas.microsoft.com/office/drawing/2014/main" id="{481D3F38-6EB9-44C4-ABB5-9F2EC8474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Comparing scalar and vector quantities</a:t>
            </a:r>
          </a:p>
        </p:txBody>
      </p:sp>
      <p:pic>
        <p:nvPicPr>
          <p:cNvPr id="6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F01A90F-C801-490F-A9B1-81CFE17A6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lash_icon">
            <a:extLst>
              <a:ext uri="{FF2B5EF4-FFF2-40B4-BE49-F238E27FC236}">
                <a16:creationId xmlns:a16="http://schemas.microsoft.com/office/drawing/2014/main" id="{396C2C35-27B4-48FB-866A-DB094A5FA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34413" y="115888"/>
            <a:ext cx="3857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51" name="ShockwaveFlash1" r:id="rId2" imgW="8699400" imgH="5308560"/>
        </mc:Choice>
        <mc:Fallback>
          <p:control name="ShockwaveFlash1" r:id="rId2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B9FA5ED8-9265-49E4-803B-56545BB3A40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75" name="AutoShape 15">
            <a:extLst>
              <a:ext uri="{FF2B5EF4-FFF2-40B4-BE49-F238E27FC236}">
                <a16:creationId xmlns:a16="http://schemas.microsoft.com/office/drawing/2014/main" id="{312CEA02-0DD7-4043-86EF-0C9A2C507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724400"/>
            <a:ext cx="4392612" cy="1079500"/>
          </a:xfrm>
          <a:prstGeom prst="roundRect">
            <a:avLst>
              <a:gd name="adj" fmla="val 0"/>
            </a:avLst>
          </a:prstGeom>
          <a:solidFill>
            <a:srgbClr val="286DA6"/>
          </a:solidFill>
          <a:ln w="38100">
            <a:noFill/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68972" name="AutoShape 12">
            <a:extLst>
              <a:ext uri="{FF2B5EF4-FFF2-40B4-BE49-F238E27FC236}">
                <a16:creationId xmlns:a16="http://schemas.microsoft.com/office/drawing/2014/main" id="{8743470F-ADAA-4BBD-966F-D616FEF7A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4724400"/>
            <a:ext cx="3706813" cy="1079500"/>
          </a:xfrm>
          <a:prstGeom prst="roundRect">
            <a:avLst>
              <a:gd name="adj" fmla="val 0"/>
            </a:avLst>
          </a:prstGeom>
          <a:solidFill>
            <a:srgbClr val="286DA6"/>
          </a:solidFill>
          <a:ln w="38100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EB979927-C5D7-498B-A472-41FA471A1E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Speed or velocity?</a:t>
            </a: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66B4DE27-862E-4221-BEC7-A72B0F028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788988"/>
            <a:ext cx="74898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Distance is a scalar and displacement is a vector. Similarly, </a:t>
            </a:r>
            <a:r>
              <a:rPr lang="en-GB" altLang="en-US" b="1">
                <a:solidFill>
                  <a:srgbClr val="286DA6"/>
                </a:solidFill>
              </a:rPr>
              <a:t>speed</a:t>
            </a:r>
            <a:r>
              <a:rPr lang="en-GB" altLang="en-US"/>
              <a:t> is a scalar and </a:t>
            </a:r>
            <a:r>
              <a:rPr lang="en-GB" altLang="en-US" b="1">
                <a:solidFill>
                  <a:srgbClr val="286DA6"/>
                </a:solidFill>
              </a:rPr>
              <a:t>velocity</a:t>
            </a:r>
            <a:r>
              <a:rPr lang="en-GB" altLang="en-US"/>
              <a:t> is a vector.</a:t>
            </a:r>
          </a:p>
        </p:txBody>
      </p:sp>
      <p:pic>
        <p:nvPicPr>
          <p:cNvPr id="168965" name="Picture 5" descr="forces_speedometer">
            <a:extLst>
              <a:ext uri="{FF2B5EF4-FFF2-40B4-BE49-F238E27FC236}">
                <a16:creationId xmlns:a16="http://schemas.microsoft.com/office/drawing/2014/main" id="{B02F45E6-1192-4CF5-82C6-F32985914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563" y="1435100"/>
            <a:ext cx="1633537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967" name="Rectangle 7">
            <a:extLst>
              <a:ext uri="{FF2B5EF4-FFF2-40B4-BE49-F238E27FC236}">
                <a16:creationId xmlns:a16="http://schemas.microsoft.com/office/drawing/2014/main" id="{8733D6C5-C952-4DFE-90A6-0F3171E30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1736725"/>
            <a:ext cx="6157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Speed is the rate of change of </a:t>
            </a:r>
            <a:r>
              <a:rPr lang="en-GB" altLang="en-US" b="1">
                <a:solidFill>
                  <a:srgbClr val="286DA6"/>
                </a:solidFill>
              </a:rPr>
              <a:t>distance</a:t>
            </a:r>
            <a:r>
              <a:rPr lang="en-GB" altLang="en-US"/>
              <a:t> </a:t>
            </a:r>
            <a:br>
              <a:rPr lang="en-GB" altLang="en-US"/>
            </a:br>
            <a:r>
              <a:rPr lang="en-GB" altLang="en-US"/>
              <a:t>in the direction of travel. Direction does </a:t>
            </a:r>
            <a:br>
              <a:rPr lang="en-GB" altLang="en-US"/>
            </a:br>
            <a:r>
              <a:rPr lang="en-GB" altLang="en-US"/>
              <a:t>not matter.</a:t>
            </a:r>
          </a:p>
        </p:txBody>
      </p:sp>
      <p:sp>
        <p:nvSpPr>
          <p:cNvPr id="168968" name="Rectangle 8">
            <a:extLst>
              <a:ext uri="{FF2B5EF4-FFF2-40B4-BE49-F238E27FC236}">
                <a16:creationId xmlns:a16="http://schemas.microsoft.com/office/drawing/2014/main" id="{773423B1-71F0-451B-95D2-0EE8D7E86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3105150"/>
            <a:ext cx="86058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Velocity is a rate of change of </a:t>
            </a:r>
            <a:r>
              <a:rPr lang="en-GB" altLang="en-US" b="1">
                <a:solidFill>
                  <a:srgbClr val="286DA6"/>
                </a:solidFill>
              </a:rPr>
              <a:t>displacement</a:t>
            </a:r>
            <a:r>
              <a:rPr lang="en-GB" altLang="en-US"/>
              <a:t> and has both </a:t>
            </a:r>
            <a:r>
              <a:rPr lang="en-GB" altLang="en-US" b="1">
                <a:solidFill>
                  <a:srgbClr val="286DA6"/>
                </a:solidFill>
              </a:rPr>
              <a:t>magnitude</a:t>
            </a:r>
            <a:r>
              <a:rPr lang="en-GB" altLang="en-US"/>
              <a:t> (size) and direction.</a:t>
            </a:r>
          </a:p>
        </p:txBody>
      </p:sp>
      <p:sp>
        <p:nvSpPr>
          <p:cNvPr id="168969" name="Text Box 9">
            <a:extLst>
              <a:ext uri="{FF2B5EF4-FFF2-40B4-BE49-F238E27FC236}">
                <a16:creationId xmlns:a16="http://schemas.microsoft.com/office/drawing/2014/main" id="{97BC8E70-926D-4412-A283-94C9A3800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3" y="4843639"/>
            <a:ext cx="1368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average speed</a:t>
            </a:r>
          </a:p>
        </p:txBody>
      </p:sp>
      <p:sp>
        <p:nvSpPr>
          <p:cNvPr id="168970" name="Text Box 10">
            <a:extLst>
              <a:ext uri="{FF2B5EF4-FFF2-40B4-BE49-F238E27FC236}">
                <a16:creationId xmlns:a16="http://schemas.microsoft.com/office/drawing/2014/main" id="{1A9EC9EC-2A46-4C85-8D7C-75D0C317E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025" y="4856516"/>
            <a:ext cx="14414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average velocity</a:t>
            </a:r>
          </a:p>
        </p:txBody>
      </p:sp>
      <p:sp>
        <p:nvSpPr>
          <p:cNvPr id="168971" name="Text Box 11">
            <a:extLst>
              <a:ext uri="{FF2B5EF4-FFF2-40B4-BE49-F238E27FC236}">
                <a16:creationId xmlns:a16="http://schemas.microsoft.com/office/drawing/2014/main" id="{E547CE43-9363-4F73-8901-70F580811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4041775"/>
            <a:ext cx="464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Averages of both can be useful:</a:t>
            </a:r>
          </a:p>
        </p:txBody>
      </p:sp>
      <p:sp>
        <p:nvSpPr>
          <p:cNvPr id="168973" name="Rectangle 13">
            <a:extLst>
              <a:ext uri="{FF2B5EF4-FFF2-40B4-BE49-F238E27FC236}">
                <a16:creationId xmlns:a16="http://schemas.microsoft.com/office/drawing/2014/main" id="{F6C9FECF-9EDB-4B70-8B28-9D9A097EA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638" y="4816122"/>
            <a:ext cx="1433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>
                <a:solidFill>
                  <a:schemeClr val="bg1"/>
                </a:solidFill>
              </a:rPr>
              <a:t>distance</a:t>
            </a:r>
          </a:p>
        </p:txBody>
      </p:sp>
      <p:sp>
        <p:nvSpPr>
          <p:cNvPr id="168974" name="Rectangle 14">
            <a:extLst>
              <a:ext uri="{FF2B5EF4-FFF2-40B4-BE49-F238E27FC236}">
                <a16:creationId xmlns:a16="http://schemas.microsoft.com/office/drawing/2014/main" id="{9F0D58B3-07CD-4438-A491-C2C89D2BC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8588" y="4811360"/>
            <a:ext cx="2198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>
                <a:solidFill>
                  <a:schemeClr val="bg1"/>
                </a:solidFill>
              </a:rPr>
              <a:t>displacement</a:t>
            </a:r>
          </a:p>
        </p:txBody>
      </p:sp>
      <p:sp>
        <p:nvSpPr>
          <p:cNvPr id="168976" name="Text Box 16">
            <a:extLst>
              <a:ext uri="{FF2B5EF4-FFF2-40B4-BE49-F238E27FC236}">
                <a16:creationId xmlns:a16="http://schemas.microsoft.com/office/drawing/2014/main" id="{51DB30D1-346B-4D6B-B435-3CB969908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63" y="5035903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68977" name="Text Box 17">
            <a:extLst>
              <a:ext uri="{FF2B5EF4-FFF2-40B4-BE49-F238E27FC236}">
                <a16:creationId xmlns:a16="http://schemas.microsoft.com/office/drawing/2014/main" id="{AF8E43F3-A488-4306-8A45-D03BB1E46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4739" y="5058481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68978" name="Line 18">
            <a:extLst>
              <a:ext uri="{FF2B5EF4-FFF2-40B4-BE49-F238E27FC236}">
                <a16:creationId xmlns:a16="http://schemas.microsoft.com/office/drawing/2014/main" id="{AB378E31-E04A-4B9D-A227-763CF4334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5274381"/>
            <a:ext cx="14398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8979" name="Line 19">
            <a:extLst>
              <a:ext uri="{FF2B5EF4-FFF2-40B4-BE49-F238E27FC236}">
                <a16:creationId xmlns:a16="http://schemas.microsoft.com/office/drawing/2014/main" id="{CE512444-517B-4C33-B9CC-628B5B0F5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8588" y="5288316"/>
            <a:ext cx="2198686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A48259-6534-45F6-9BF1-BAADA4197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1412" y="5259035"/>
            <a:ext cx="1433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>
                <a:solidFill>
                  <a:schemeClr val="bg1"/>
                </a:solidFill>
              </a:rPr>
              <a:t>time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D30D0B-660B-4883-BB49-60B3B73A5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588" y="5274910"/>
            <a:ext cx="2198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>
                <a:solidFill>
                  <a:schemeClr val="bg1"/>
                </a:solidFill>
              </a:rPr>
              <a:t>time</a:t>
            </a:r>
          </a:p>
        </p:txBody>
      </p:sp>
      <p:pic>
        <p:nvPicPr>
          <p:cNvPr id="22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FF7CA9F-67B4-4C88-B261-5B6939CC7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9" descr="notes_icon">
            <a:extLst>
              <a:ext uri="{FF2B5EF4-FFF2-40B4-BE49-F238E27FC236}">
                <a16:creationId xmlns:a16="http://schemas.microsoft.com/office/drawing/2014/main" id="{B1C63131-32B8-4A65-9AA0-0BC1B33EB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75" grpId="0" animBg="1"/>
      <p:bldP spid="168972" grpId="0" animBg="1"/>
      <p:bldP spid="168967" grpId="0"/>
      <p:bldP spid="168968" grpId="0"/>
      <p:bldP spid="168969" grpId="0"/>
      <p:bldP spid="168970" grpId="0"/>
      <p:bldP spid="168971" grpId="0"/>
      <p:bldP spid="168973" grpId="0"/>
      <p:bldP spid="168974" grpId="0"/>
      <p:bldP spid="168976" grpId="0"/>
      <p:bldP spid="168977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>
            <a:extLst>
              <a:ext uri="{FF2B5EF4-FFF2-40B4-BE49-F238E27FC236}">
                <a16:creationId xmlns:a16="http://schemas.microsoft.com/office/drawing/2014/main" id="{383C55B3-187A-4949-99D0-2CDA810FE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Vector or scalar?</a:t>
            </a:r>
          </a:p>
        </p:txBody>
      </p:sp>
      <p:pic>
        <p:nvPicPr>
          <p:cNvPr id="6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DFAE231-E706-449D-98D5-D401954D5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lash_icon">
            <a:extLst>
              <a:ext uri="{FF2B5EF4-FFF2-40B4-BE49-F238E27FC236}">
                <a16:creationId xmlns:a16="http://schemas.microsoft.com/office/drawing/2014/main" id="{2F00C5E7-BF09-4994-830F-21F419BA4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34413" y="115888"/>
            <a:ext cx="3857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2075" name="ShockwaveFlash1" r:id="rId2" imgW="8699400" imgH="5308560"/>
        </mc:Choice>
        <mc:Fallback>
          <p:control name="ShockwaveFlash1" r:id="rId2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DA21B3CE-BC8E-4A75-958C-EF5203C1BCE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BE06D55-9DB1-4288-BFE3-2F5D45720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Representing vectors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0077E8D2-5051-4397-97B9-658382E10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1614488"/>
            <a:ext cx="42973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86DA6"/>
              </a:buClr>
              <a:buFont typeface="Wingdings" panose="05000000000000000000" pitchFamily="2" charset="2"/>
              <a:buChar char="l"/>
            </a:pPr>
            <a:r>
              <a:rPr lang="en-GB" altLang="en-US"/>
              <a:t>The </a:t>
            </a:r>
            <a:r>
              <a:rPr lang="en-GB" altLang="en-US" b="1">
                <a:solidFill>
                  <a:srgbClr val="286DA6"/>
                </a:solidFill>
              </a:rPr>
              <a:t>direction</a:t>
            </a:r>
            <a:r>
              <a:rPr lang="en-GB" altLang="en-US"/>
              <a:t> of the arrow shows the </a:t>
            </a:r>
            <a:r>
              <a:rPr lang="en-GB" altLang="en-US" b="1">
                <a:solidFill>
                  <a:srgbClr val="286DA6"/>
                </a:solidFill>
              </a:rPr>
              <a:t>direction</a:t>
            </a:r>
            <a:r>
              <a:rPr lang="en-GB" altLang="en-US"/>
              <a:t> of </a:t>
            </a:r>
            <a:br>
              <a:rPr lang="en-GB" altLang="en-US"/>
            </a:br>
            <a:r>
              <a:rPr lang="en-GB" altLang="en-US"/>
              <a:t>the vector.</a:t>
            </a:r>
          </a:p>
        </p:txBody>
      </p:sp>
      <p:sp>
        <p:nvSpPr>
          <p:cNvPr id="17413" name="Text Box 3">
            <a:extLst>
              <a:ext uri="{FF2B5EF4-FFF2-40B4-BE49-F238E27FC236}">
                <a16:creationId xmlns:a16="http://schemas.microsoft.com/office/drawing/2014/main" id="{36C69212-A063-401D-96A9-2B8C33D4A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790575"/>
            <a:ext cx="8324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 vector quantity can be represented by an </a:t>
            </a:r>
            <a:r>
              <a:rPr lang="en-GB" altLang="en-US" b="1">
                <a:solidFill>
                  <a:srgbClr val="286DA6"/>
                </a:solidFill>
              </a:rPr>
              <a:t>arrow</a:t>
            </a:r>
            <a:r>
              <a:rPr lang="en-GB" altLang="en-US"/>
              <a:t>.</a:t>
            </a: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01A6F47E-2CAF-41BD-892B-5171E47B0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3022600"/>
            <a:ext cx="4178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86DA6"/>
              </a:buClr>
              <a:buFont typeface="Wingdings" panose="05000000000000000000" pitchFamily="2" charset="2"/>
              <a:buChar char="l"/>
            </a:pPr>
            <a:r>
              <a:rPr lang="en-GB" altLang="en-US" dirty="0"/>
              <a:t>The </a:t>
            </a:r>
            <a:r>
              <a:rPr lang="en-GB" altLang="en-US" b="1" dirty="0">
                <a:solidFill>
                  <a:srgbClr val="286DA6"/>
                </a:solidFill>
              </a:rPr>
              <a:t>length</a:t>
            </a:r>
            <a:r>
              <a:rPr lang="en-GB" altLang="en-US" dirty="0"/>
              <a:t> of the arrow represents the </a:t>
            </a:r>
            <a:r>
              <a:rPr lang="en-GB" altLang="en-US" b="1" dirty="0">
                <a:solidFill>
                  <a:srgbClr val="286DA6"/>
                </a:solidFill>
              </a:rPr>
              <a:t>magnitude</a:t>
            </a:r>
            <a:r>
              <a:rPr lang="en-GB" altLang="en-US" dirty="0"/>
              <a:t> of the vector.</a:t>
            </a:r>
          </a:p>
        </p:txBody>
      </p:sp>
      <p:sp>
        <p:nvSpPr>
          <p:cNvPr id="21" name="Text Box 31">
            <a:extLst>
              <a:ext uri="{FF2B5EF4-FFF2-40B4-BE49-F238E27FC236}">
                <a16:creationId xmlns:a16="http://schemas.microsoft.com/office/drawing/2014/main" id="{C9CDCC49-B11A-4A3F-8ACA-0A7B8CFA8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4518025"/>
            <a:ext cx="4924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Using arrows to represent vectors is useful when we need to add vector quantities together.</a:t>
            </a:r>
          </a:p>
        </p:txBody>
      </p:sp>
      <p:pic>
        <p:nvPicPr>
          <p:cNvPr id="17417" name="Picture 9" descr="Scalars_and_vectors_9.1.png">
            <a:extLst>
              <a:ext uri="{FF2B5EF4-FFF2-40B4-BE49-F238E27FC236}">
                <a16:creationId xmlns:a16="http://schemas.microsoft.com/office/drawing/2014/main" id="{7CC92CF8-4FC6-47F6-BB66-D974D5CF1E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285875"/>
            <a:ext cx="207962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67A9BB7-77B5-4983-AB4E-E3ADF1399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notes_icon">
            <a:extLst>
              <a:ext uri="{FF2B5EF4-FFF2-40B4-BE49-F238E27FC236}">
                <a16:creationId xmlns:a16="http://schemas.microsoft.com/office/drawing/2014/main" id="{7654BB1C-EF23-44CF-B8A1-CBD2B6936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calars_and_vectors_10.1.png">
            <a:extLst>
              <a:ext uri="{FF2B5EF4-FFF2-40B4-BE49-F238E27FC236}">
                <a16:creationId xmlns:a16="http://schemas.microsoft.com/office/drawing/2014/main" id="{826EA952-43B9-4D24-98AC-00319EBCE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3421065"/>
            <a:ext cx="2919412" cy="268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2">
            <a:extLst>
              <a:ext uri="{FF2B5EF4-FFF2-40B4-BE49-F238E27FC236}">
                <a16:creationId xmlns:a16="http://schemas.microsoft.com/office/drawing/2014/main" id="{308B571B-0C07-4940-914D-5A6634EF4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Representing displacement</a:t>
            </a:r>
          </a:p>
        </p:txBody>
      </p:sp>
      <p:sp>
        <p:nvSpPr>
          <p:cNvPr id="18436" name="Text Box 14">
            <a:extLst>
              <a:ext uri="{FF2B5EF4-FFF2-40B4-BE49-F238E27FC236}">
                <a16:creationId xmlns:a16="http://schemas.microsoft.com/office/drawing/2014/main" id="{5AB8B0EC-2E47-43E4-85C3-2F39309C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788988"/>
            <a:ext cx="8137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Displacement is a quantity that is </a:t>
            </a:r>
            <a:r>
              <a:rPr lang="en-GB" altLang="en-US" b="1">
                <a:solidFill>
                  <a:srgbClr val="286DA6"/>
                </a:solidFill>
              </a:rPr>
              <a:t>independent</a:t>
            </a:r>
            <a:r>
              <a:rPr lang="en-GB" altLang="en-US"/>
              <a:t> of the route taken between start and end points. </a:t>
            </a:r>
          </a:p>
        </p:txBody>
      </p:sp>
      <p:sp>
        <p:nvSpPr>
          <p:cNvPr id="155663" name="Text Box 15">
            <a:extLst>
              <a:ext uri="{FF2B5EF4-FFF2-40B4-BE49-F238E27FC236}">
                <a16:creationId xmlns:a16="http://schemas.microsoft.com/office/drawing/2014/main" id="{F6B830E8-9F11-49E9-A373-1DB65A509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4877861"/>
            <a:ext cx="4105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Any two vectors of the same type can be added in this </a:t>
            </a:r>
            <a:br>
              <a:rPr lang="en-GB" altLang="en-US" dirty="0"/>
            </a:br>
            <a:r>
              <a:rPr lang="en-GB" altLang="en-US" dirty="0"/>
              <a:t>way to find a resultant.</a:t>
            </a:r>
          </a:p>
        </p:txBody>
      </p:sp>
      <p:sp>
        <p:nvSpPr>
          <p:cNvPr id="155664" name="Rectangle 16">
            <a:extLst>
              <a:ext uri="{FF2B5EF4-FFF2-40B4-BE49-F238E27FC236}">
                <a16:creationId xmlns:a16="http://schemas.microsoft.com/office/drawing/2014/main" id="{B009BC53-ADEF-4D94-8460-7F3D3B60C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3391667"/>
            <a:ext cx="4141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Two or more vectors can </a:t>
            </a:r>
            <a:br>
              <a:rPr lang="en-GB" altLang="en-US" dirty="0"/>
            </a:br>
            <a:r>
              <a:rPr lang="en-GB" altLang="en-US" dirty="0"/>
              <a:t>be added “head to tail” to calculate a </a:t>
            </a:r>
            <a:r>
              <a:rPr lang="en-GB" altLang="en-US" b="1" dirty="0">
                <a:solidFill>
                  <a:srgbClr val="286DA6"/>
                </a:solidFill>
              </a:rPr>
              <a:t>resultant vector</a:t>
            </a:r>
            <a:r>
              <a:rPr lang="en-GB" altLang="en-US" dirty="0"/>
              <a:t>.</a:t>
            </a:r>
          </a:p>
        </p:txBody>
      </p:sp>
      <p:sp>
        <p:nvSpPr>
          <p:cNvPr id="155665" name="Text Box 17">
            <a:extLst>
              <a:ext uri="{FF2B5EF4-FFF2-40B4-BE49-F238E27FC236}">
                <a16:creationId xmlns:a16="http://schemas.microsoft.com/office/drawing/2014/main" id="{29305726-6F26-4FD2-AAB4-FB3E5E1AB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908" y="5872342"/>
            <a:ext cx="395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A</a:t>
            </a:r>
          </a:p>
        </p:txBody>
      </p:sp>
      <p:sp>
        <p:nvSpPr>
          <p:cNvPr id="155666" name="Text Box 18">
            <a:extLst>
              <a:ext uri="{FF2B5EF4-FFF2-40B4-BE49-F238E27FC236}">
                <a16:creationId xmlns:a16="http://schemas.microsoft.com/office/drawing/2014/main" id="{1E6E5CEE-7B73-427E-AC03-3DBE8DC1E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908" y="3427150"/>
            <a:ext cx="395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B</a:t>
            </a:r>
          </a:p>
        </p:txBody>
      </p:sp>
      <p:sp>
        <p:nvSpPr>
          <p:cNvPr id="155667" name="Text Box 19">
            <a:extLst>
              <a:ext uri="{FF2B5EF4-FFF2-40B4-BE49-F238E27FC236}">
                <a16:creationId xmlns:a16="http://schemas.microsoft.com/office/drawing/2014/main" id="{69E5120B-8C80-4252-9EC6-9B8E6FA82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0026" y="3427150"/>
            <a:ext cx="468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C</a:t>
            </a:r>
          </a:p>
        </p:txBody>
      </p:sp>
      <p:sp>
        <p:nvSpPr>
          <p:cNvPr id="155668" name="Text Box 20">
            <a:extLst>
              <a:ext uri="{FF2B5EF4-FFF2-40B4-BE49-F238E27FC236}">
                <a16:creationId xmlns:a16="http://schemas.microsoft.com/office/drawing/2014/main" id="{8E6EEE12-25C8-405E-BD2C-FE722F55C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676" y="5154262"/>
            <a:ext cx="2592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 dirty="0">
                <a:solidFill>
                  <a:srgbClr val="286DA6"/>
                </a:solidFill>
              </a:rPr>
              <a:t>resultant vector</a:t>
            </a:r>
          </a:p>
        </p:txBody>
      </p:sp>
      <p:sp>
        <p:nvSpPr>
          <p:cNvPr id="155669" name="Text Box 21">
            <a:extLst>
              <a:ext uri="{FF2B5EF4-FFF2-40B4-BE49-F238E27FC236}">
                <a16:creationId xmlns:a16="http://schemas.microsoft.com/office/drawing/2014/main" id="{C3FC618F-0750-4759-B899-4A2CECBB8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1905294"/>
            <a:ext cx="8569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If a car moves from A to C, first by traveling north to B and then east to C, its total displacement will be the same as if it had just moved north-east in a straight line from A to C.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18F51E5-D3C9-4604-91B2-901C98045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3" grpId="0"/>
      <p:bldP spid="155664" grpId="0"/>
      <p:bldP spid="155665" grpId="0"/>
      <p:bldP spid="155666" grpId="0"/>
      <p:bldP spid="155667" grpId="0"/>
      <p:bldP spid="155668" grpId="0"/>
      <p:bldP spid="15566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14104</TotalTime>
  <Words>451</Words>
  <Application>Microsoft Office PowerPoint</Application>
  <PresentationFormat>On-screen Show (4:3)</PresentationFormat>
  <Paragraphs>66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Wingdings</vt:lpstr>
      <vt:lpstr>Arial</vt:lpstr>
      <vt:lpstr>Wingdings 2</vt:lpstr>
      <vt:lpstr>1_Default Design</vt:lpstr>
      <vt:lpstr>6_Default Design</vt:lpstr>
      <vt:lpstr>Scalars and Vectors</vt:lpstr>
      <vt:lpstr>Information</vt:lpstr>
      <vt:lpstr>What is a scalar?</vt:lpstr>
      <vt:lpstr>What is a vector?</vt:lpstr>
      <vt:lpstr>Comparing scalar and vector quantities</vt:lpstr>
      <vt:lpstr>Speed or velocity?</vt:lpstr>
      <vt:lpstr>Vector or scalar?</vt:lpstr>
      <vt:lpstr>Representing vectors</vt:lpstr>
      <vt:lpstr>Representing displacement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Scalars and Vectors</dc:title>
  <dc:subject>Boardworks High School Physical Science</dc:subject>
  <dc:creator>Boardworks</dc:creator>
  <cp:lastModifiedBy>Tim Crilly</cp:lastModifiedBy>
  <cp:revision>520</cp:revision>
  <dcterms:created xsi:type="dcterms:W3CDTF">2003-10-06T13:07:42Z</dcterms:created>
  <dcterms:modified xsi:type="dcterms:W3CDTF">2019-01-31T15:31:24Z</dcterms:modified>
</cp:coreProperties>
</file>