
<file path=[Content_Types].xml><?xml version="1.0" encoding="utf-8"?>
<Types xmlns="http://schemas.openxmlformats.org/package/2006/content-types">
  <Default Extension="bin" ContentType="application/vnd.ms-office.activeX"/>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9.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activeX/activeX1.xml" ContentType="application/vnd.ms-office.activeX+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ctiveX/activeX2.xml" ContentType="application/vnd.ms-office.activeX+xml"/>
  <Override PartName="/ppt/notesSlides/notesSlide10.xml" ContentType="application/vnd.openxmlformats-officedocument.presentationml.notesSlide+xml"/>
  <Override PartName="/ppt/activeX/activeX3.xml" ContentType="application/vnd.ms-office.activeX+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5357" r:id="rId1"/>
    <p:sldMasterId id="2147485372" r:id="rId2"/>
  </p:sldMasterIdLst>
  <p:notesMasterIdLst>
    <p:notesMasterId r:id="rId20"/>
  </p:notesMasterIdLst>
  <p:handoutMasterIdLst>
    <p:handoutMasterId r:id="rId21"/>
  </p:handoutMasterIdLst>
  <p:sldIdLst>
    <p:sldId id="430" r:id="rId3"/>
    <p:sldId id="509" r:id="rId4"/>
    <p:sldId id="484" r:id="rId5"/>
    <p:sldId id="485" r:id="rId6"/>
    <p:sldId id="486" r:id="rId7"/>
    <p:sldId id="487" r:id="rId8"/>
    <p:sldId id="489" r:id="rId9"/>
    <p:sldId id="505" r:id="rId10"/>
    <p:sldId id="508" r:id="rId11"/>
    <p:sldId id="488" r:id="rId12"/>
    <p:sldId id="491" r:id="rId13"/>
    <p:sldId id="492" r:id="rId14"/>
    <p:sldId id="493" r:id="rId15"/>
    <p:sldId id="495" r:id="rId16"/>
    <p:sldId id="496" r:id="rId17"/>
    <p:sldId id="506" r:id="rId18"/>
    <p:sldId id="507" r:id="rId19"/>
  </p:sldIdLst>
  <p:sldSz cx="9144000" cy="6858000" type="screen4x3"/>
  <p:notesSz cx="6858000" cy="9296400"/>
  <p:embeddedFontLst>
    <p:embeddedFont>
      <p:font typeface="Wingdings 2" panose="05020102010507070707" pitchFamily="18" charset="2"/>
      <p:regular r:id="rId22"/>
    </p:embeddedFont>
  </p:embeddedFontLst>
  <p:defaultTextStyle>
    <a:defPPr>
      <a:defRPr lang="en-US"/>
    </a:defPPr>
    <a:lvl1pPr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5pPr>
    <a:lvl6pPr marL="2286000" algn="l" defTabSz="914400" rtl="0" eaLnBrk="1" latinLnBrk="0" hangingPunct="1">
      <a:defRPr sz="2400" kern="1200">
        <a:solidFill>
          <a:srgbClr val="000066"/>
        </a:solidFill>
        <a:latin typeface="Arial" panose="020B0604020202020204" pitchFamily="34" charset="0"/>
        <a:ea typeface="+mn-ea"/>
        <a:cs typeface="+mn-cs"/>
      </a:defRPr>
    </a:lvl6pPr>
    <a:lvl7pPr marL="2743200" algn="l" defTabSz="914400" rtl="0" eaLnBrk="1" latinLnBrk="0" hangingPunct="1">
      <a:defRPr sz="2400" kern="1200">
        <a:solidFill>
          <a:srgbClr val="000066"/>
        </a:solidFill>
        <a:latin typeface="Arial" panose="020B0604020202020204" pitchFamily="34" charset="0"/>
        <a:ea typeface="+mn-ea"/>
        <a:cs typeface="+mn-cs"/>
      </a:defRPr>
    </a:lvl7pPr>
    <a:lvl8pPr marL="3200400" algn="l" defTabSz="914400" rtl="0" eaLnBrk="1" latinLnBrk="0" hangingPunct="1">
      <a:defRPr sz="2400" kern="1200">
        <a:solidFill>
          <a:srgbClr val="000066"/>
        </a:solidFill>
        <a:latin typeface="Arial" panose="020B0604020202020204" pitchFamily="34" charset="0"/>
        <a:ea typeface="+mn-ea"/>
        <a:cs typeface="+mn-cs"/>
      </a:defRPr>
    </a:lvl8pPr>
    <a:lvl9pPr marL="3657600" algn="l" defTabSz="914400" rtl="0" eaLnBrk="1" latinLnBrk="0" hangingPunct="1">
      <a:defRPr sz="2400" kern="1200">
        <a:solidFill>
          <a:srgbClr val="000066"/>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507">
          <p15:clr>
            <a:srgbClr val="A4A3A4"/>
          </p15:clr>
        </p15:guide>
        <p15:guide id="2" orient="horz" pos="3838" userDrawn="1">
          <p15:clr>
            <a:srgbClr val="A4A3A4"/>
          </p15:clr>
        </p15:guide>
        <p15:guide id="3" pos="5392">
          <p15:clr>
            <a:srgbClr val="A4A3A4"/>
          </p15:clr>
        </p15:guide>
        <p15:guide id="4" pos="227">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286DA6"/>
    <a:srgbClr val="BEDAF0"/>
    <a:srgbClr val="CC0099"/>
    <a:srgbClr val="33CC33"/>
    <a:srgbClr val="009900"/>
    <a:srgbClr val="010066"/>
    <a:srgbClr val="FF61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917" autoAdjust="0"/>
    <p:restoredTop sz="83333" autoAdjust="0"/>
  </p:normalViewPr>
  <p:slideViewPr>
    <p:cSldViewPr snapToGrid="0">
      <p:cViewPr>
        <p:scale>
          <a:sx n="85" d="100"/>
          <a:sy n="85" d="100"/>
        </p:scale>
        <p:origin x="618" y="162"/>
      </p:cViewPr>
      <p:guideLst>
        <p:guide orient="horz" pos="507"/>
        <p:guide orient="horz" pos="3838"/>
        <p:guide pos="5392"/>
        <p:guide pos="227"/>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00" d="100"/>
        <a:sy n="100" d="100"/>
      </p:scale>
      <p:origin x="0" y="0"/>
    </p:cViewPr>
  </p:sorterViewPr>
  <p:notesViewPr>
    <p:cSldViewPr snapToGrid="0">
      <p:cViewPr varScale="1">
        <p:scale>
          <a:sx n="77" d="100"/>
          <a:sy n="77" d="100"/>
        </p:scale>
        <p:origin x="2064" y="108"/>
      </p:cViewPr>
      <p:guideLst>
        <p:guide orient="horz" pos="2928"/>
        <p:guide pos="216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1.fntdata"/></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activeX/activeX3.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7" name="Rectangle 5">
            <a:extLst>
              <a:ext uri="{FF2B5EF4-FFF2-40B4-BE49-F238E27FC236}">
                <a16:creationId xmlns:a16="http://schemas.microsoft.com/office/drawing/2014/main" id="{37BCB2CB-1C42-4992-A1D5-E63C5591B6C4}"/>
              </a:ext>
            </a:extLst>
          </p:cNvPr>
          <p:cNvSpPr>
            <a:spLocks noGrp="1" noChangeArrowheads="1"/>
          </p:cNvSpPr>
          <p:nvPr>
            <p:ph type="sldNum" sz="quarter" idx="3"/>
          </p:nvPr>
        </p:nvSpPr>
        <p:spPr bwMode="auto">
          <a:xfrm>
            <a:off x="3884613" y="8829966"/>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D1BFB63E-1EF8-4FAE-B596-54004293A87C}" type="slidenum">
              <a:rPr lang="en-GB" altLang="en-US"/>
              <a:pPr/>
              <a:t>‹#›</a:t>
            </a:fld>
            <a:endParaRPr lang="en-GB" altLang="en-US"/>
          </a:p>
        </p:txBody>
      </p:sp>
      <p:sp>
        <p:nvSpPr>
          <p:cNvPr id="5" name="Rectangle 7">
            <a:extLst>
              <a:ext uri="{FF2B5EF4-FFF2-40B4-BE49-F238E27FC236}">
                <a16:creationId xmlns:a16="http://schemas.microsoft.com/office/drawing/2014/main" id="{FD376632-AF5F-415E-A982-57F38F204B76}"/>
              </a:ext>
            </a:extLst>
          </p:cNvPr>
          <p:cNvSpPr>
            <a:spLocks noChangeArrowheads="1"/>
          </p:cNvSpPr>
          <p:nvPr/>
        </p:nvSpPr>
        <p:spPr bwMode="auto">
          <a:xfrm>
            <a:off x="1924050" y="8831580"/>
            <a:ext cx="2971800" cy="464820"/>
          </a:xfrm>
          <a:prstGeom prst="rect">
            <a:avLst/>
          </a:prstGeom>
          <a:noFill/>
          <a:ln w="9525">
            <a:noFill/>
            <a:miter lim="800000"/>
            <a:headEnd/>
            <a:tailEnd/>
          </a:ln>
        </p:spPr>
        <p:txBody>
          <a:bodyPr anchor="b"/>
          <a:lstStyle/>
          <a:p>
            <a:pPr algn="ctr"/>
            <a:r>
              <a:rPr lang="en-GB" sz="1200" b="1" dirty="0">
                <a:solidFill>
                  <a:schemeClr val="tx1"/>
                </a:solidFill>
              </a:rPr>
              <a:t>© Boardworks</a:t>
            </a:r>
          </a:p>
        </p:txBody>
      </p:sp>
      <p:sp>
        <p:nvSpPr>
          <p:cNvPr id="6" name="Rectangle 9">
            <a:extLst>
              <a:ext uri="{FF2B5EF4-FFF2-40B4-BE49-F238E27FC236}">
                <a16:creationId xmlns:a16="http://schemas.microsoft.com/office/drawing/2014/main" id="{1866204D-D31D-4B4F-84BB-1D179A4001FD}"/>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12806413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4">
            <a:extLst>
              <a:ext uri="{FF2B5EF4-FFF2-40B4-BE49-F238E27FC236}">
                <a16:creationId xmlns:a16="http://schemas.microsoft.com/office/drawing/2014/main" id="{876EE987-7A50-468D-A388-A177F4816663}"/>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50217C2D-E535-4B70-BEE8-806AF8957295}"/>
              </a:ext>
            </a:extLst>
          </p:cNvPr>
          <p:cNvSpPr>
            <a:spLocks noGrp="1" noChangeArrowheads="1"/>
          </p:cNvSpPr>
          <p:nvPr>
            <p:ph type="body" sz="quarter" idx="3"/>
          </p:nvPr>
        </p:nvSpPr>
        <p:spPr bwMode="auto">
          <a:xfrm>
            <a:off x="914401" y="4415790"/>
            <a:ext cx="50292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103" name="Rectangle 7">
            <a:extLst>
              <a:ext uri="{FF2B5EF4-FFF2-40B4-BE49-F238E27FC236}">
                <a16:creationId xmlns:a16="http://schemas.microsoft.com/office/drawing/2014/main" id="{47A73AEB-A079-4DB2-A955-6682F75D223C}"/>
              </a:ext>
            </a:extLst>
          </p:cNvPr>
          <p:cNvSpPr>
            <a:spLocks noGrp="1" noChangeArrowheads="1"/>
          </p:cNvSpPr>
          <p:nvPr>
            <p:ph type="sldNum" sz="quarter" idx="5"/>
          </p:nvPr>
        </p:nvSpPr>
        <p:spPr bwMode="auto">
          <a:xfrm>
            <a:off x="3886200" y="8831580"/>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3B194F29-BEA0-45D9-B71E-35C1BF53F430}" type="slidenum">
              <a:rPr lang="en-US" altLang="en-US"/>
              <a:pPr/>
              <a:t>‹#›</a:t>
            </a:fld>
            <a:endParaRPr lang="en-US" altLang="en-US"/>
          </a:p>
        </p:txBody>
      </p:sp>
      <p:sp>
        <p:nvSpPr>
          <p:cNvPr id="7" name="Rectangle 9">
            <a:extLst>
              <a:ext uri="{FF2B5EF4-FFF2-40B4-BE49-F238E27FC236}">
                <a16:creationId xmlns:a16="http://schemas.microsoft.com/office/drawing/2014/main" id="{98479FC3-D339-43CB-8F2A-74F37D8F9E99}"/>
              </a:ext>
            </a:extLst>
          </p:cNvPr>
          <p:cNvSpPr>
            <a:spLocks noChangeArrowheads="1"/>
          </p:cNvSpPr>
          <p:nvPr/>
        </p:nvSpPr>
        <p:spPr bwMode="auto">
          <a:xfrm>
            <a:off x="1924050" y="8831580"/>
            <a:ext cx="2971800" cy="464820"/>
          </a:xfrm>
          <a:prstGeom prst="rect">
            <a:avLst/>
          </a:prstGeom>
          <a:noFill/>
          <a:ln w="9525">
            <a:noFill/>
            <a:miter lim="800000"/>
            <a:headEnd/>
            <a:tailEnd/>
          </a:ln>
        </p:spPr>
        <p:txBody>
          <a:bodyPr anchor="b"/>
          <a:lstStyle/>
          <a:p>
            <a:pPr algn="ctr"/>
            <a:r>
              <a:rPr lang="en-GB" sz="1200" b="1" dirty="0">
                <a:solidFill>
                  <a:schemeClr val="tx1"/>
                </a:solidFill>
              </a:rPr>
              <a:t>© Boardworks</a:t>
            </a:r>
          </a:p>
        </p:txBody>
      </p:sp>
      <p:sp>
        <p:nvSpPr>
          <p:cNvPr id="8" name="Rectangle 9">
            <a:extLst>
              <a:ext uri="{FF2B5EF4-FFF2-40B4-BE49-F238E27FC236}">
                <a16:creationId xmlns:a16="http://schemas.microsoft.com/office/drawing/2014/main" id="{D73BC06F-072C-42FE-B5B6-1F1C66B6CB04}"/>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2175287023"/>
      </p:ext>
    </p:extLst>
  </p:cSld>
  <p:clrMap bg1="lt1" tx1="dk1" bg2="lt2" tx2="dk2" accent1="accent1" accent2="accent2" accent3="accent3" accent4="accent4" accent5="accent5" accent6="accent6" hlink="hlink" folHlink="folHlink"/>
  <p:hf hdr="0" ftr="0" dt="0"/>
  <p:notesStyle>
    <a:lvl1pPr algn="l" rtl="0" eaLnBrk="0" fontAlgn="base" hangingPunct="0">
      <a:spcBef>
        <a:spcPts val="432"/>
      </a:spcBef>
      <a:spcAft>
        <a:spcPct val="0"/>
      </a:spcAft>
      <a:defRPr sz="1200" kern="1200">
        <a:solidFill>
          <a:schemeClr val="tx1"/>
        </a:solidFill>
        <a:latin typeface="Arial" charset="0"/>
        <a:ea typeface="+mn-ea"/>
        <a:cs typeface="+mn-cs"/>
      </a:defRPr>
    </a:lvl1pPr>
    <a:lvl2pPr marL="457200" algn="l" rtl="0" eaLnBrk="0" fontAlgn="base" hangingPunct="0">
      <a:spcBef>
        <a:spcPts val="432"/>
      </a:spcBef>
      <a:spcAft>
        <a:spcPct val="0"/>
      </a:spcAft>
      <a:defRPr sz="1200" kern="1200">
        <a:solidFill>
          <a:schemeClr val="tx1"/>
        </a:solidFill>
        <a:latin typeface="Arial" charset="0"/>
        <a:ea typeface="+mn-ea"/>
        <a:cs typeface="+mn-cs"/>
      </a:defRPr>
    </a:lvl2pPr>
    <a:lvl3pPr marL="914400" algn="l" rtl="0" eaLnBrk="0" fontAlgn="base" hangingPunct="0">
      <a:spcBef>
        <a:spcPts val="432"/>
      </a:spcBef>
      <a:spcAft>
        <a:spcPct val="0"/>
      </a:spcAft>
      <a:defRPr sz="1200" kern="1200">
        <a:solidFill>
          <a:schemeClr val="tx1"/>
        </a:solidFill>
        <a:latin typeface="Arial" charset="0"/>
        <a:ea typeface="+mn-ea"/>
        <a:cs typeface="+mn-cs"/>
      </a:defRPr>
    </a:lvl3pPr>
    <a:lvl4pPr marL="1371600" algn="l" rtl="0" eaLnBrk="0" fontAlgn="base" hangingPunct="0">
      <a:spcBef>
        <a:spcPts val="432"/>
      </a:spcBef>
      <a:spcAft>
        <a:spcPct val="0"/>
      </a:spcAft>
      <a:defRPr sz="1200" kern="1200">
        <a:solidFill>
          <a:schemeClr val="tx1"/>
        </a:solidFill>
        <a:latin typeface="Arial" charset="0"/>
        <a:ea typeface="+mn-ea"/>
        <a:cs typeface="+mn-cs"/>
      </a:defRPr>
    </a:lvl4pPr>
    <a:lvl5pPr marL="1828800" algn="l" rtl="0" eaLnBrk="0" fontAlgn="base" hangingPunct="0">
      <a:spcBef>
        <a:spcPts val="432"/>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a:extLst>
              <a:ext uri="{FF2B5EF4-FFF2-40B4-BE49-F238E27FC236}">
                <a16:creationId xmlns:a16="http://schemas.microsoft.com/office/drawing/2014/main" id="{8FBD3AFC-D7CA-4052-889D-0796424AA54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E5BDAA95-77DA-46FB-B8F8-418C74EF3B6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6CF5D1D8-5F4F-4D9F-988E-0B5F208930F8}"/>
              </a:ext>
            </a:extLst>
          </p:cNvPr>
          <p:cNvSpPr>
            <a:spLocks noGrp="1"/>
          </p:cNvSpPr>
          <p:nvPr>
            <p:ph type="sldNum" sz="quarter" idx="10"/>
          </p:nvPr>
        </p:nvSpPr>
        <p:spPr/>
        <p:txBody>
          <a:bodyPr/>
          <a:lstStyle/>
          <a:p>
            <a:fld id="{3B194F29-BEA0-45D9-B71E-35C1BF53F430}" type="slidenum">
              <a:rPr lang="en-US" altLang="en-US" smtClean="0"/>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a:extLst>
              <a:ext uri="{FF2B5EF4-FFF2-40B4-BE49-F238E27FC236}">
                <a16:creationId xmlns:a16="http://schemas.microsoft.com/office/drawing/2014/main" id="{27CA7B3E-16A9-4DB4-A687-3CAF1B1F84DB}"/>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70214457-0AB7-44B4-A8B5-5DDB8BDBE06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DD29EA9B-8674-463C-85F4-0AC0E0FF03C9}"/>
              </a:ext>
            </a:extLst>
          </p:cNvPr>
          <p:cNvSpPr>
            <a:spLocks noGrp="1"/>
          </p:cNvSpPr>
          <p:nvPr>
            <p:ph type="sldNum" sz="quarter" idx="10"/>
          </p:nvPr>
        </p:nvSpPr>
        <p:spPr/>
        <p:txBody>
          <a:bodyPr/>
          <a:lstStyle/>
          <a:p>
            <a:fld id="{3B194F29-BEA0-45D9-B71E-35C1BF53F430}" type="slidenum">
              <a:rPr lang="en-US" altLang="en-US" smtClean="0"/>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a:extLst>
              <a:ext uri="{FF2B5EF4-FFF2-40B4-BE49-F238E27FC236}">
                <a16:creationId xmlns:a16="http://schemas.microsoft.com/office/drawing/2014/main" id="{0C4FAEBA-84F6-4D54-8604-D7D48C8AAF7B}"/>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4379BC61-A9F1-4D16-93F8-13D1634A5FB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endParaRPr lang="en-GB" altLang="en-US" dirty="0">
              <a:latin typeface="Arial" panose="020B0604020202020204" pitchFamily="34" charset="0"/>
            </a:endParaRPr>
          </a:p>
          <a:p>
            <a:r>
              <a:rPr lang="en-GB" altLang="en-US" dirty="0">
                <a:latin typeface="Arial" panose="020B0604020202020204" pitchFamily="34" charset="0"/>
              </a:rPr>
              <a:t>This virtual experiment can be used to investigate parallel circuits. Students could record in their books how current and voltage change in the circuit when bulb and cell numbers are altered. Students could also be asked how they would make it a fair test, for example by changing one variable at a time. The results of this investigation could be compared to the series circuit experiment.</a:t>
            </a:r>
          </a:p>
          <a:p>
            <a:endParaRPr lang="en-GB" altLang="en-US" b="1" dirty="0">
              <a:latin typeface="Arial" panose="020B0604020202020204" pitchFamily="34" charset="0"/>
            </a:endParaRPr>
          </a:p>
          <a:p>
            <a:r>
              <a:rPr lang="en-GB" altLang="en-US" dirty="0">
                <a:latin typeface="Arial" panose="020B0604020202020204" pitchFamily="34" charset="0"/>
              </a:rPr>
              <a:t>Students could be asked, before completing the virtual experiment, to design a circuit diagram for the experiment based on a description of the experiment.</a:t>
            </a:r>
          </a:p>
          <a:p>
            <a:endParaRPr lang="en-GB" altLang="en-US" b="1" dirty="0">
              <a:latin typeface="Arial" panose="020B0604020202020204" pitchFamily="34" charset="0"/>
            </a:endParaRPr>
          </a:p>
          <a:p>
            <a:pPr marL="0" marR="0" lvl="0" indent="0" algn="l" defTabSz="914400" rtl="0" eaLnBrk="0" fontAlgn="base" latinLnBrk="0" hangingPunct="0">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Planning and Carrying Out Investigations:</a:t>
            </a:r>
            <a:r>
              <a:rPr lang="en-GB" sz="1200" kern="1200" dirty="0">
                <a:solidFill>
                  <a:schemeClr val="tx1"/>
                </a:solidFill>
                <a:effectLst/>
                <a:latin typeface="Arial" charset="0"/>
                <a:ea typeface="+mn-ea"/>
                <a:cs typeface="+mn-cs"/>
              </a:rPr>
              <a:t> Plan an investigation or test a design individually and collaboratively to produce data to serve as the basis for evidence as part of building and revising models, supporting explanations for phenomena, or testing solutions to problems. Consider possible variables or effects and evaluate the confounding investigation’s design to ensure variables are controlled.</a:t>
            </a:r>
            <a:endParaRPr lang="en-GB" dirty="0">
              <a:effectLst/>
            </a:endParaRPr>
          </a:p>
        </p:txBody>
      </p:sp>
      <p:sp>
        <p:nvSpPr>
          <p:cNvPr id="2" name="Slide Number Placeholder 1">
            <a:extLst>
              <a:ext uri="{FF2B5EF4-FFF2-40B4-BE49-F238E27FC236}">
                <a16:creationId xmlns:a16="http://schemas.microsoft.com/office/drawing/2014/main" id="{0D37E59D-320E-46B8-B276-6F444F4AA08E}"/>
              </a:ext>
            </a:extLst>
          </p:cNvPr>
          <p:cNvSpPr>
            <a:spLocks noGrp="1"/>
          </p:cNvSpPr>
          <p:nvPr>
            <p:ph type="sldNum" sz="quarter" idx="10"/>
          </p:nvPr>
        </p:nvSpPr>
        <p:spPr/>
        <p:txBody>
          <a:bodyPr/>
          <a:lstStyle/>
          <a:p>
            <a:fld id="{3B194F29-BEA0-45D9-B71E-35C1BF53F430}" type="slidenum">
              <a:rPr lang="en-US" altLang="en-US" smtClean="0"/>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a:extLst>
              <a:ext uri="{FF2B5EF4-FFF2-40B4-BE49-F238E27FC236}">
                <a16:creationId xmlns:a16="http://schemas.microsoft.com/office/drawing/2014/main" id="{EA7171F4-A30F-488A-BDF8-6D124412B178}"/>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8EA98132-B53C-40EE-9A92-BD08C3EC86F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1F81E0FA-8996-49A1-96F7-ABC279B96826}"/>
              </a:ext>
            </a:extLst>
          </p:cNvPr>
          <p:cNvSpPr>
            <a:spLocks noGrp="1"/>
          </p:cNvSpPr>
          <p:nvPr>
            <p:ph type="sldNum" sz="quarter" idx="10"/>
          </p:nvPr>
        </p:nvSpPr>
        <p:spPr/>
        <p:txBody>
          <a:bodyPr/>
          <a:lstStyle/>
          <a:p>
            <a:fld id="{3B194F29-BEA0-45D9-B71E-35C1BF53F430}" type="slidenum">
              <a:rPr lang="en-US" altLang="en-US" smtClean="0"/>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a:extLst>
              <a:ext uri="{FF2B5EF4-FFF2-40B4-BE49-F238E27FC236}">
                <a16:creationId xmlns:a16="http://schemas.microsoft.com/office/drawing/2014/main" id="{7B85179C-8432-4EBC-AE48-F9FC2C1B9BCE}"/>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FF24426E-F5F3-4826-942C-469020C1F99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4C9D3791-0A92-4976-ADBC-8D8EFF0BCCFF}"/>
              </a:ext>
            </a:extLst>
          </p:cNvPr>
          <p:cNvSpPr>
            <a:spLocks noGrp="1"/>
          </p:cNvSpPr>
          <p:nvPr>
            <p:ph type="sldNum" sz="quarter" idx="10"/>
          </p:nvPr>
        </p:nvSpPr>
        <p:spPr/>
        <p:txBody>
          <a:bodyPr/>
          <a:lstStyle/>
          <a:p>
            <a:fld id="{3B194F29-BEA0-45D9-B71E-35C1BF53F430}" type="slidenum">
              <a:rPr lang="en-US" altLang="en-US" smtClean="0"/>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a:extLst>
              <a:ext uri="{FF2B5EF4-FFF2-40B4-BE49-F238E27FC236}">
                <a16:creationId xmlns:a16="http://schemas.microsoft.com/office/drawing/2014/main" id="{3F7438D7-EE75-4C59-B4A7-4116B4BFC510}"/>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40FCC78C-3E8E-4D7C-B1B9-072BCFA2B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D06AD6B5-5285-4399-8564-62A69205C555}"/>
              </a:ext>
            </a:extLst>
          </p:cNvPr>
          <p:cNvSpPr>
            <a:spLocks noGrp="1"/>
          </p:cNvSpPr>
          <p:nvPr>
            <p:ph type="sldNum" sz="quarter" idx="10"/>
          </p:nvPr>
        </p:nvSpPr>
        <p:spPr/>
        <p:txBody>
          <a:bodyPr/>
          <a:lstStyle/>
          <a:p>
            <a:fld id="{3B194F29-BEA0-45D9-B71E-35C1BF53F430}" type="slidenum">
              <a:rPr lang="en-US" altLang="en-US" smtClean="0"/>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a:extLst>
              <a:ext uri="{FF2B5EF4-FFF2-40B4-BE49-F238E27FC236}">
                <a16:creationId xmlns:a16="http://schemas.microsoft.com/office/drawing/2014/main" id="{613C5EB3-048E-4497-8B8F-5E8293594389}"/>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6D37A3D6-6D31-4EB1-90B8-A5A7EDB7D8B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You could ask higher level students to use the equation V = IR to calculate the current through each bulb before revealing the answers.</a:t>
            </a:r>
          </a:p>
        </p:txBody>
      </p:sp>
      <p:sp>
        <p:nvSpPr>
          <p:cNvPr id="2" name="Slide Number Placeholder 1">
            <a:extLst>
              <a:ext uri="{FF2B5EF4-FFF2-40B4-BE49-F238E27FC236}">
                <a16:creationId xmlns:a16="http://schemas.microsoft.com/office/drawing/2014/main" id="{B8AEB2C8-92DD-431F-8DFB-27246735D1B6}"/>
              </a:ext>
            </a:extLst>
          </p:cNvPr>
          <p:cNvSpPr>
            <a:spLocks noGrp="1"/>
          </p:cNvSpPr>
          <p:nvPr>
            <p:ph type="sldNum" sz="quarter" idx="10"/>
          </p:nvPr>
        </p:nvSpPr>
        <p:spPr/>
        <p:txBody>
          <a:bodyPr/>
          <a:lstStyle/>
          <a:p>
            <a:fld id="{3B194F29-BEA0-45D9-B71E-35C1BF53F430}" type="slidenum">
              <a:rPr lang="en-US" altLang="en-US" smtClean="0"/>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a:extLst>
              <a:ext uri="{FF2B5EF4-FFF2-40B4-BE49-F238E27FC236}">
                <a16:creationId xmlns:a16="http://schemas.microsoft.com/office/drawing/2014/main" id="{3D9DC7BB-18FA-479F-9AE7-287DD0E4293A}"/>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5C75FE97-E26B-43D3-8BCB-0777845510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lnSpc>
                <a:spcPct val="10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D20F6033-1528-4228-9459-8BDACBF8F0AB}"/>
              </a:ext>
            </a:extLst>
          </p:cNvPr>
          <p:cNvSpPr>
            <a:spLocks noGrp="1"/>
          </p:cNvSpPr>
          <p:nvPr>
            <p:ph type="sldNum" sz="quarter" idx="10"/>
          </p:nvPr>
        </p:nvSpPr>
        <p:spPr/>
        <p:txBody>
          <a:bodyPr/>
          <a:lstStyle/>
          <a:p>
            <a:fld id="{3B194F29-BEA0-45D9-B71E-35C1BF53F430}" type="slidenum">
              <a:rPr lang="en-US" altLang="en-US" smtClean="0"/>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a:extLst>
              <a:ext uri="{FF2B5EF4-FFF2-40B4-BE49-F238E27FC236}">
                <a16:creationId xmlns:a16="http://schemas.microsoft.com/office/drawing/2014/main" id="{CE619588-1723-4187-9E2C-BEF94BC10134}"/>
              </a:ext>
            </a:extLst>
          </p:cNvPr>
          <p:cNvSpPr>
            <a:spLocks noGrp="1" noRot="1" noChangeAspect="1" noChangeArrowheads="1" noTextEdit="1"/>
          </p:cNvSpPr>
          <p:nvPr>
            <p:ph type="sldImg"/>
          </p:nvPr>
        </p:nvSpPr>
        <p:spPr>
          <a:ln/>
        </p:spPr>
      </p:sp>
      <p:sp>
        <p:nvSpPr>
          <p:cNvPr id="51204" name="Rectangle 3">
            <a:extLst>
              <a:ext uri="{FF2B5EF4-FFF2-40B4-BE49-F238E27FC236}">
                <a16:creationId xmlns:a16="http://schemas.microsoft.com/office/drawing/2014/main" id="{32132FDF-6CBC-4626-BB88-DF08F2B025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Voltmeters are designed to have a large resistance so that they take as little current from the circuit as possible.</a:t>
            </a:r>
          </a:p>
          <a:p>
            <a:endParaRPr lang="en-GB" altLang="en-US" dirty="0">
              <a:latin typeface="Arial" panose="020B0604020202020204" pitchFamily="34" charset="0"/>
            </a:endParaRPr>
          </a:p>
          <a:p>
            <a:pPr marL="0" marR="0" lvl="0" indent="0" algn="l" defTabSz="914400" rtl="0" eaLnBrk="0" fontAlgn="base" latinLnBrk="0" hangingPunct="0">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B8614EB7-D431-40F8-B353-CA1C71F10DCE}"/>
              </a:ext>
            </a:extLst>
          </p:cNvPr>
          <p:cNvSpPr>
            <a:spLocks noGrp="1"/>
          </p:cNvSpPr>
          <p:nvPr>
            <p:ph type="sldNum" sz="quarter" idx="10"/>
          </p:nvPr>
        </p:nvSpPr>
        <p:spPr/>
        <p:txBody>
          <a:bodyPr/>
          <a:lstStyle/>
          <a:p>
            <a:fld id="{3B194F29-BEA0-45D9-B71E-35C1BF53F430}" type="slidenum">
              <a:rPr lang="en-US" altLang="en-US" smtClean="0"/>
              <a:pPr/>
              <a:t>17</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Slide Number Placeholder 4">
            <a:extLst>
              <a:ext uri="{FF2B5EF4-FFF2-40B4-BE49-F238E27FC236}">
                <a16:creationId xmlns:a16="http://schemas.microsoft.com/office/drawing/2014/main" id="{90A49D59-E1EC-4B79-BD5C-8F166DA778A4}"/>
              </a:ext>
            </a:extLst>
          </p:cNvPr>
          <p:cNvSpPr>
            <a:spLocks noGrp="1"/>
          </p:cNvSpPr>
          <p:nvPr>
            <p:ph type="sldNum" sz="quarter" idx="10"/>
          </p:nvPr>
        </p:nvSpPr>
        <p:spPr/>
        <p:txBody>
          <a:bodyPr/>
          <a:lstStyle/>
          <a:p>
            <a:fld id="{3B194F29-BEA0-45D9-B71E-35C1BF53F430}" type="slidenum">
              <a:rPr lang="en-US" altLang="en-US" smtClean="0"/>
              <a:pPr/>
              <a:t>2</a:t>
            </a:fld>
            <a:endParaRPr lang="en-US" altLang="en-US"/>
          </a:p>
        </p:txBody>
      </p:sp>
    </p:spTree>
    <p:extLst>
      <p:ext uri="{BB962C8B-B14F-4D97-AF65-F5344CB8AC3E}">
        <p14:creationId xmlns:p14="http://schemas.microsoft.com/office/powerpoint/2010/main" val="3092213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a:extLst>
              <a:ext uri="{FF2B5EF4-FFF2-40B4-BE49-F238E27FC236}">
                <a16:creationId xmlns:a16="http://schemas.microsoft.com/office/drawing/2014/main" id="{40589F37-7959-4637-8760-B1C4EAAFE7C5}"/>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B1F9B87E-5618-4327-9260-8DB92D70ADA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If a set of headlights on a car were wired in series, the lights would be dimmer, and neither would light up if one stopped working.</a:t>
            </a:r>
          </a:p>
          <a:p>
            <a:endParaRPr lang="en-GB" altLang="en-US" dirty="0">
              <a:latin typeface="Arial" panose="020B0604020202020204" pitchFamily="34" charset="0"/>
            </a:endParaRPr>
          </a:p>
          <a:p>
            <a:r>
              <a:rPr lang="en-GB" altLang="en-US" dirty="0">
                <a:latin typeface="Arial" panose="020B0604020202020204" pitchFamily="34" charset="0"/>
              </a:rPr>
              <a:t>This presentation is accompanied by the worksheet </a:t>
            </a:r>
            <a:r>
              <a:rPr lang="en-GB" altLang="en-US" i="1" dirty="0">
                <a:latin typeface="Arial" panose="020B0604020202020204" pitchFamily="34" charset="0"/>
              </a:rPr>
              <a:t>Series and Parallel Circuits</a:t>
            </a:r>
            <a:r>
              <a:rPr lang="en-GB" altLang="en-US" dirty="0">
                <a:latin typeface="Arial" panose="020B0604020202020204" pitchFamily="34" charset="0"/>
              </a:rPr>
              <a:t>.</a:t>
            </a:r>
          </a:p>
          <a:p>
            <a:endParaRPr lang="en-GB" altLang="en-US" dirty="0">
              <a:latin typeface="Arial" panose="020B0604020202020204" pitchFamily="34" charset="0"/>
            </a:endParaRPr>
          </a:p>
          <a:p>
            <a:r>
              <a:rPr lang="en-GB" altLang="en-US" b="1" dirty="0">
                <a:latin typeface="Arial" panose="020B0604020202020204" pitchFamily="34" charset="0"/>
              </a:rPr>
              <a:t>Photo credits:</a:t>
            </a:r>
            <a:r>
              <a:rPr lang="en-GB" altLang="en-US" dirty="0">
                <a:latin typeface="Arial" panose="020B0604020202020204" pitchFamily="34" charset="0"/>
              </a:rPr>
              <a:t> both © </a:t>
            </a:r>
            <a:r>
              <a:rPr lang="en-GB" altLang="en-US" dirty="0" err="1">
                <a:latin typeface="Arial" panose="020B0604020202020204" pitchFamily="34" charset="0"/>
              </a:rPr>
              <a:t>Jupiterimages</a:t>
            </a:r>
            <a:r>
              <a:rPr lang="en-GB" altLang="en-US" dirty="0">
                <a:latin typeface="Arial" panose="020B0604020202020204" pitchFamily="34" charset="0"/>
              </a:rPr>
              <a:t> Corporation 2018</a:t>
            </a:r>
          </a:p>
        </p:txBody>
      </p:sp>
      <p:sp>
        <p:nvSpPr>
          <p:cNvPr id="2" name="Slide Number Placeholder 1">
            <a:extLst>
              <a:ext uri="{FF2B5EF4-FFF2-40B4-BE49-F238E27FC236}">
                <a16:creationId xmlns:a16="http://schemas.microsoft.com/office/drawing/2014/main" id="{86C07325-2273-4C91-8C2D-7D122E29CD72}"/>
              </a:ext>
            </a:extLst>
          </p:cNvPr>
          <p:cNvSpPr>
            <a:spLocks noGrp="1"/>
          </p:cNvSpPr>
          <p:nvPr>
            <p:ph type="sldNum" sz="quarter" idx="10"/>
          </p:nvPr>
        </p:nvSpPr>
        <p:spPr/>
        <p:txBody>
          <a:bodyPr/>
          <a:lstStyle/>
          <a:p>
            <a:fld id="{3B194F29-BEA0-45D9-B71E-35C1BF53F430}" type="slidenum">
              <a:rPr lang="en-US" altLang="en-US" smtClean="0"/>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a:extLst>
              <a:ext uri="{FF2B5EF4-FFF2-40B4-BE49-F238E27FC236}">
                <a16:creationId xmlns:a16="http://schemas.microsoft.com/office/drawing/2014/main" id="{38B6D04C-4AEA-486B-BBA0-E9FF58077219}"/>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ADBCF0CA-505E-4712-AC87-90B93055E07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endParaRPr lang="en-GB" altLang="en-US" dirty="0">
              <a:latin typeface="Arial" panose="020B0604020202020204" pitchFamily="34" charset="0"/>
            </a:endParaRPr>
          </a:p>
          <a:p>
            <a:r>
              <a:rPr lang="en-GB" altLang="en-US" dirty="0">
                <a:latin typeface="Arial" panose="020B0604020202020204" pitchFamily="34" charset="0"/>
              </a:rPr>
              <a:t>This virtual experiment can be used to investigate series circuits. Students could record in their books how current and voltage change in the circuit when bulb and cell numbers are altered. Students could also be asked how they would make it a fair test, for example by changing one variable at a time.</a:t>
            </a:r>
          </a:p>
          <a:p>
            <a:endParaRPr lang="en-GB" altLang="en-US" b="1" dirty="0">
              <a:latin typeface="Arial" panose="020B0604020202020204" pitchFamily="34" charset="0"/>
            </a:endParaRPr>
          </a:p>
          <a:p>
            <a:r>
              <a:rPr lang="en-GB" altLang="en-US" dirty="0">
                <a:latin typeface="Arial" panose="020B0604020202020204" pitchFamily="34" charset="0"/>
              </a:rPr>
              <a:t>Students could be asked, before completing the virtual experiment, to design a circuit diagram for the experiment based on a description of the experiment.</a:t>
            </a:r>
          </a:p>
          <a:p>
            <a:endParaRPr lang="en-GB" altLang="en-US" dirty="0">
              <a:latin typeface="Arial" panose="020B0604020202020204" pitchFamily="34" charset="0"/>
            </a:endParaRPr>
          </a:p>
          <a:p>
            <a:pPr marL="0" marR="0" lvl="0" indent="0" algn="l" defTabSz="914400" rtl="0" eaLnBrk="0" fontAlgn="base" latinLnBrk="0" hangingPunct="0">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Planning and Carrying Out Investigations:</a:t>
            </a:r>
            <a:r>
              <a:rPr lang="en-GB" sz="1200" kern="1200" dirty="0">
                <a:solidFill>
                  <a:schemeClr val="tx1"/>
                </a:solidFill>
                <a:effectLst/>
                <a:latin typeface="Arial" charset="0"/>
                <a:ea typeface="+mn-ea"/>
                <a:cs typeface="+mn-cs"/>
              </a:rPr>
              <a:t> Plan an investigation or test a design individually and collaboratively to produce data to serve as the basis for evidence as part of building and revising models, supporting explanations for phenomena, or testing solutions to problems. Consider possible variables or effects and evaluate the confounding investigation’s design to ensure variables are controlled.</a:t>
            </a:r>
            <a:endParaRPr lang="en-GB" dirty="0">
              <a:effectLst/>
            </a:endParaRPr>
          </a:p>
        </p:txBody>
      </p:sp>
      <p:sp>
        <p:nvSpPr>
          <p:cNvPr id="2" name="Slide Number Placeholder 1">
            <a:extLst>
              <a:ext uri="{FF2B5EF4-FFF2-40B4-BE49-F238E27FC236}">
                <a16:creationId xmlns:a16="http://schemas.microsoft.com/office/drawing/2014/main" id="{A4495480-AC90-46A3-8511-24AE47E25B09}"/>
              </a:ext>
            </a:extLst>
          </p:cNvPr>
          <p:cNvSpPr>
            <a:spLocks noGrp="1"/>
          </p:cNvSpPr>
          <p:nvPr>
            <p:ph type="sldNum" sz="quarter" idx="10"/>
          </p:nvPr>
        </p:nvSpPr>
        <p:spPr/>
        <p:txBody>
          <a:bodyPr/>
          <a:lstStyle/>
          <a:p>
            <a:fld id="{3B194F29-BEA0-45D9-B71E-35C1BF53F430}" type="slidenum">
              <a:rPr lang="en-US" altLang="en-US" smtClean="0"/>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a:extLst>
              <a:ext uri="{FF2B5EF4-FFF2-40B4-BE49-F238E27FC236}">
                <a16:creationId xmlns:a16="http://schemas.microsoft.com/office/drawing/2014/main" id="{981B0365-DD4C-49F4-9D4F-99A9AA6F3604}"/>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2D6154FA-0690-4804-8613-2149ACB3B2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FCFB2787-3130-46EE-85F6-E6B2485665B9}"/>
              </a:ext>
            </a:extLst>
          </p:cNvPr>
          <p:cNvSpPr>
            <a:spLocks noGrp="1"/>
          </p:cNvSpPr>
          <p:nvPr>
            <p:ph type="sldNum" sz="quarter" idx="10"/>
          </p:nvPr>
        </p:nvSpPr>
        <p:spPr/>
        <p:txBody>
          <a:bodyPr/>
          <a:lstStyle/>
          <a:p>
            <a:fld id="{3B194F29-BEA0-45D9-B71E-35C1BF53F430}" type="slidenum">
              <a:rPr lang="en-US" altLang="en-US" smtClean="0"/>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a:extLst>
              <a:ext uri="{FF2B5EF4-FFF2-40B4-BE49-F238E27FC236}">
                <a16:creationId xmlns:a16="http://schemas.microsoft.com/office/drawing/2014/main" id="{8F181B73-5CF2-4283-8932-2B96ADD92732}"/>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A7BE7DE1-7055-4DFB-A6FE-9BBC88E1F3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7EE40E39-36A3-4ABB-B17A-D2A0DA052905}"/>
              </a:ext>
            </a:extLst>
          </p:cNvPr>
          <p:cNvSpPr>
            <a:spLocks noGrp="1"/>
          </p:cNvSpPr>
          <p:nvPr>
            <p:ph type="sldNum" sz="quarter" idx="10"/>
          </p:nvPr>
        </p:nvSpPr>
        <p:spPr/>
        <p:txBody>
          <a:bodyPr/>
          <a:lstStyle/>
          <a:p>
            <a:fld id="{3B194F29-BEA0-45D9-B71E-35C1BF53F430}" type="slidenum">
              <a:rPr lang="en-US" altLang="en-US" smtClean="0"/>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a:extLst>
              <a:ext uri="{FF2B5EF4-FFF2-40B4-BE49-F238E27FC236}">
                <a16:creationId xmlns:a16="http://schemas.microsoft.com/office/drawing/2014/main" id="{D33D5097-6571-48A9-8680-61B83C13D95D}"/>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9EF7BDB2-18A2-4253-9E29-DD675016751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lnSpc>
                <a:spcPct val="10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78659FF9-3436-4BAA-8E65-C242A3B4161C}"/>
              </a:ext>
            </a:extLst>
          </p:cNvPr>
          <p:cNvSpPr>
            <a:spLocks noGrp="1"/>
          </p:cNvSpPr>
          <p:nvPr>
            <p:ph type="sldNum" sz="quarter" idx="10"/>
          </p:nvPr>
        </p:nvSpPr>
        <p:spPr/>
        <p:txBody>
          <a:bodyPr/>
          <a:lstStyle/>
          <a:p>
            <a:fld id="{3B194F29-BEA0-45D9-B71E-35C1BF53F430}" type="slidenum">
              <a:rPr lang="en-US" altLang="en-US" smtClean="0"/>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a:extLst>
              <a:ext uri="{FF2B5EF4-FFF2-40B4-BE49-F238E27FC236}">
                <a16:creationId xmlns:a16="http://schemas.microsoft.com/office/drawing/2014/main" id="{2FE2B90F-F734-45C2-86E6-302ACC6BDA7A}"/>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7B8E4E62-530F-4B27-8D95-F1982535900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Practices:</a:t>
            </a:r>
          </a:p>
          <a:p>
            <a:pPr marL="171450" indent="-171450" fontAlgn="base">
              <a:buFont typeface="Arial" panose="020B0604020202020204" pitchFamily="34" charset="0"/>
              <a:buChar cha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Use mathematical, computational, and/or algorithmic representations of phenomena or design solutions to describe and/or support claims and/or explanations.</a:t>
            </a:r>
            <a:endParaRPr lang="en-GB" dirty="0">
              <a:effectLst/>
            </a:endParaRPr>
          </a:p>
          <a:p>
            <a:pPr marL="171450" indent="-171450" fontAlgn="base">
              <a:buFont typeface="Arial" panose="020B0604020202020204" pitchFamily="34" charset="0"/>
              <a:buChar cha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techniques of algebra and functions to represent and solve scientific and engineering problems.</a:t>
            </a:r>
            <a:endParaRPr lang="en-GB" dirty="0">
              <a:effectLst/>
            </a:endParaRPr>
          </a:p>
        </p:txBody>
      </p:sp>
      <p:sp>
        <p:nvSpPr>
          <p:cNvPr id="2" name="Slide Number Placeholder 1">
            <a:extLst>
              <a:ext uri="{FF2B5EF4-FFF2-40B4-BE49-F238E27FC236}">
                <a16:creationId xmlns:a16="http://schemas.microsoft.com/office/drawing/2014/main" id="{F5CF8E49-2149-4BAC-95B0-0EDC388220B5}"/>
              </a:ext>
            </a:extLst>
          </p:cNvPr>
          <p:cNvSpPr>
            <a:spLocks noGrp="1"/>
          </p:cNvSpPr>
          <p:nvPr>
            <p:ph type="sldNum" sz="quarter" idx="10"/>
          </p:nvPr>
        </p:nvSpPr>
        <p:spPr/>
        <p:txBody>
          <a:bodyPr/>
          <a:lstStyle/>
          <a:p>
            <a:fld id="{3B194F29-BEA0-45D9-B71E-35C1BF53F430}" type="slidenum">
              <a:rPr lang="en-US" altLang="en-US" smtClean="0"/>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a:extLst>
              <a:ext uri="{FF2B5EF4-FFF2-40B4-BE49-F238E27FC236}">
                <a16:creationId xmlns:a16="http://schemas.microsoft.com/office/drawing/2014/main" id="{0C4D909E-BD30-4794-8F96-010CB9C93087}"/>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1EA5BE45-A844-495C-9FC4-EA89069837A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lnSpc>
                <a:spcPct val="10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Developing and Using Models: </a:t>
            </a:r>
            <a:r>
              <a:rPr lang="en-GB" sz="1200" kern="1200" dirty="0">
                <a:solidFill>
                  <a:schemeClr val="tx1"/>
                </a:solidFill>
                <a:effectLst/>
                <a:latin typeface="Arial" charset="0"/>
                <a:ea typeface="+mn-ea"/>
                <a:cs typeface="+mn-cs"/>
              </a:rPr>
              <a:t>Develop and/or use a model (including mathematical and computational) to generate data to support explanations, predict phenomena, </a:t>
            </a:r>
            <a:r>
              <a:rPr lang="en-GB" sz="1200" kern="1200" dirty="0" err="1">
                <a:solidFill>
                  <a:schemeClr val="tx1"/>
                </a:solidFill>
                <a:effectLst/>
                <a:latin typeface="Arial" charset="0"/>
                <a:ea typeface="+mn-ea"/>
                <a:cs typeface="+mn-cs"/>
              </a:rPr>
              <a:t>analyze</a:t>
            </a:r>
            <a:r>
              <a:rPr lang="en-GB" sz="1200" kern="1200" dirty="0">
                <a:solidFill>
                  <a:schemeClr val="tx1"/>
                </a:solidFill>
                <a:effectLst/>
                <a:latin typeface="Arial" charset="0"/>
                <a:ea typeface="+mn-ea"/>
                <a:cs typeface="+mn-cs"/>
              </a:rPr>
              <a:t> systems, and/or solve problems.</a:t>
            </a:r>
            <a:endParaRPr lang="en-GB" dirty="0">
              <a:effectLst/>
            </a:endParaRPr>
          </a:p>
        </p:txBody>
      </p:sp>
      <p:sp>
        <p:nvSpPr>
          <p:cNvPr id="2" name="Slide Number Placeholder 1">
            <a:extLst>
              <a:ext uri="{FF2B5EF4-FFF2-40B4-BE49-F238E27FC236}">
                <a16:creationId xmlns:a16="http://schemas.microsoft.com/office/drawing/2014/main" id="{3AC92EF5-ED10-4FB6-844A-432C24836306}"/>
              </a:ext>
            </a:extLst>
          </p:cNvPr>
          <p:cNvSpPr>
            <a:spLocks noGrp="1"/>
          </p:cNvSpPr>
          <p:nvPr>
            <p:ph type="sldNum" sz="quarter" idx="10"/>
          </p:nvPr>
        </p:nvSpPr>
        <p:spPr/>
        <p:txBody>
          <a:bodyPr/>
          <a:lstStyle/>
          <a:p>
            <a:fld id="{3B194F29-BEA0-45D9-B71E-35C1BF53F430}" type="slidenum">
              <a:rPr lang="en-US" altLang="en-US" smtClean="0"/>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6" name="Title 1">
            <a:extLst>
              <a:ext uri="{FF2B5EF4-FFF2-40B4-BE49-F238E27FC236}">
                <a16:creationId xmlns:a16="http://schemas.microsoft.com/office/drawing/2014/main" id="{21CC77EC-D8A8-4159-8546-3811CB4FD639}"/>
              </a:ext>
            </a:extLst>
          </p:cNvPr>
          <p:cNvSpPr>
            <a:spLocks noGrp="1"/>
          </p:cNvSpPr>
          <p:nvPr>
            <p:ph type="title"/>
          </p:nvPr>
        </p:nvSpPr>
        <p:spPr>
          <a:xfrm>
            <a:off x="3230310" y="1187865"/>
            <a:ext cx="4990744" cy="3110670"/>
          </a:xfrm>
        </p:spPr>
        <p:txBody>
          <a:bodyPr/>
          <a:lstStyle>
            <a:lvl1pPr algn="ctr">
              <a:lnSpc>
                <a:spcPct val="100000"/>
              </a:lnSpc>
              <a:defRPr sz="4400">
                <a:solidFill>
                  <a:srgbClr val="286DA6"/>
                </a:solidFill>
              </a:defRPr>
            </a:lvl1pPr>
          </a:lstStyle>
          <a:p>
            <a:r>
              <a:rPr lang="en-US" dirty="0"/>
              <a:t>Click to edit Master title style</a:t>
            </a:r>
            <a:endParaRPr lang="en-GB" dirty="0"/>
          </a:p>
        </p:txBody>
      </p:sp>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FA866BAE-D38F-48BC-BE80-C8E5B8F67E3B}"/>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17</a:t>
            </a:r>
          </a:p>
        </p:txBody>
      </p:sp>
    </p:spTree>
    <p:custDataLst>
      <p:tags r:id="rId1"/>
    </p:custDataLst>
    <p:extLst>
      <p:ext uri="{BB962C8B-B14F-4D97-AF65-F5344CB8AC3E}">
        <p14:creationId xmlns:p14="http://schemas.microsoft.com/office/powerpoint/2010/main" val="665607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84470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939716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975"/>
            <a:ext cx="2057400"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53975"/>
            <a:ext cx="6019800"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58254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975"/>
            <a:ext cx="8229600"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35403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3" name="SmartArt Placeholder 2"/>
          <p:cNvSpPr>
            <a:spLocks noGrp="1"/>
          </p:cNvSpPr>
          <p:nvPr>
            <p:ph type="dgm" idx="1"/>
          </p:nvPr>
        </p:nvSpPr>
        <p:spPr>
          <a:xfrm>
            <a:off x="457200" y="1600200"/>
            <a:ext cx="8229600" cy="4525963"/>
          </a:xfrm>
          <a:prstGeom prst="rect">
            <a:avLst/>
          </a:prstGeom>
        </p:spPr>
        <p:txBody>
          <a:bodyPr/>
          <a:lstStyle/>
          <a:p>
            <a:pPr lvl="0"/>
            <a:endParaRPr lang="en-GB" noProof="0"/>
          </a:p>
        </p:txBody>
      </p:sp>
    </p:spTree>
    <p:extLst>
      <p:ext uri="{BB962C8B-B14F-4D97-AF65-F5344CB8AC3E}">
        <p14:creationId xmlns:p14="http://schemas.microsoft.com/office/powerpoint/2010/main" val="20343064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37019112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414855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8866066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144437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04327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Content Placeholder 2">
            <a:extLst>
              <a:ext uri="{FF2B5EF4-FFF2-40B4-BE49-F238E27FC236}">
                <a16:creationId xmlns:a16="http://schemas.microsoft.com/office/drawing/2014/main" id="{58BEDEB8-A9C3-4367-BF40-FB60AF6FA132}"/>
              </a:ext>
            </a:extLst>
          </p:cNvPr>
          <p:cNvSpPr>
            <a:spLocks noGrp="1"/>
          </p:cNvSpPr>
          <p:nvPr>
            <p:ph idx="1" hasCustomPrompt="1"/>
          </p:nvPr>
        </p:nvSpPr>
        <p:spPr>
          <a:xfrm>
            <a:off x="3148552" y="1300899"/>
            <a:ext cx="5712644" cy="2375555"/>
          </a:xfrm>
          <a:prstGeom prst="rect">
            <a:avLst/>
          </a:prstGeom>
        </p:spPr>
        <p:txBody>
          <a:bodyPr/>
          <a:lstStyle>
            <a:lvl1pPr marL="216000" indent="-216000">
              <a:buFont typeface="Wingdings 2" panose="05020102010507070707" pitchFamily="18" charset="2"/>
              <a:buChar char=""/>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0" name="Content Placeholder 2">
            <a:extLst>
              <a:ext uri="{FF2B5EF4-FFF2-40B4-BE49-F238E27FC236}">
                <a16:creationId xmlns:a16="http://schemas.microsoft.com/office/drawing/2014/main" id="{B9474967-5D5D-47B0-9641-1895A87640BC}"/>
              </a:ext>
            </a:extLst>
          </p:cNvPr>
          <p:cNvSpPr>
            <a:spLocks noGrp="1"/>
          </p:cNvSpPr>
          <p:nvPr>
            <p:ph idx="10" hasCustomPrompt="1"/>
          </p:nvPr>
        </p:nvSpPr>
        <p:spPr>
          <a:xfrm>
            <a:off x="3148552" y="4271390"/>
            <a:ext cx="5712644" cy="235916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2" name="Title 1">
            <a:extLst>
              <a:ext uri="{FF2B5EF4-FFF2-40B4-BE49-F238E27FC236}">
                <a16:creationId xmlns:a16="http://schemas.microsoft.com/office/drawing/2014/main" id="{D44EB760-B304-407E-93E6-2BC1C04C1A40}"/>
              </a:ext>
            </a:extLst>
          </p:cNvPr>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13" name="Text Box 14">
            <a:extLst>
              <a:ext uri="{FF2B5EF4-FFF2-40B4-BE49-F238E27FC236}">
                <a16:creationId xmlns:a16="http://schemas.microsoft.com/office/drawing/2014/main" id="{F43ADC5B-499B-40DB-858C-27BBFD388620}"/>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17</a:t>
            </a:r>
          </a:p>
        </p:txBody>
      </p:sp>
    </p:spTree>
    <p:custDataLst>
      <p:tags r:id="rId1"/>
    </p:custDataLst>
    <p:extLst>
      <p:ext uri="{BB962C8B-B14F-4D97-AF65-F5344CB8AC3E}">
        <p14:creationId xmlns:p14="http://schemas.microsoft.com/office/powerpoint/2010/main" val="6208069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185831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6012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241145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450468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977669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53975"/>
            <a:ext cx="2112962"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3363" y="53975"/>
            <a:ext cx="6188075"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621891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33363" y="53975"/>
            <a:ext cx="8453437"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4525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3052483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ustDataLst>
      <p:tags r:id="rId1"/>
    </p:custDataLst>
    <p:extLst>
      <p:ext uri="{BB962C8B-B14F-4D97-AF65-F5344CB8AC3E}">
        <p14:creationId xmlns:p14="http://schemas.microsoft.com/office/powerpoint/2010/main" val="1531471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4035515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24876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ustDataLst>
      <p:tags r:id="rId1"/>
    </p:custDataLst>
    <p:extLst>
      <p:ext uri="{BB962C8B-B14F-4D97-AF65-F5344CB8AC3E}">
        <p14:creationId xmlns:p14="http://schemas.microsoft.com/office/powerpoint/2010/main" val="3702265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6632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7486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ags" Target="../tags/tag1.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4.png"/><Relationship Id="rId2" Type="http://schemas.openxmlformats.org/officeDocument/2006/relationships/slideLayout" Target="../slideLayouts/slideLayout16.xml"/><Relationship Id="rId16"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ags" Target="../tags/tag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3"/>
          <p:cNvPicPr>
            <a:picLocks noChangeAspect="1" noChangeArrowheads="1"/>
          </p:cNvPicPr>
          <p:nvPr/>
        </p:nvPicPr>
        <p:blipFill>
          <a:blip r:embed="rId17">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1027" name="Text Box 6"/>
          <p:cNvSpPr txBox="1">
            <a:spLocks noChangeArrowheads="1"/>
          </p:cNvSpPr>
          <p:nvPr/>
        </p:nvSpPr>
        <p:spPr bwMode="auto">
          <a:xfrm>
            <a:off x="828675" y="44450"/>
            <a:ext cx="6048375" cy="519113"/>
          </a:xfrm>
          <a:prstGeom prst="rect">
            <a:avLst/>
          </a:prstGeom>
          <a:noFill/>
          <a:ln w="9525">
            <a:noFill/>
            <a:miter lim="800000"/>
            <a:headEnd/>
            <a:tailEnd/>
          </a:ln>
        </p:spPr>
        <p:txBody>
          <a:bodyPr>
            <a:spAutoFit/>
          </a:bodyPr>
          <a:lstStyle/>
          <a:p>
            <a:pPr>
              <a:spcBef>
                <a:spcPct val="50000"/>
              </a:spcBef>
            </a:pPr>
            <a:endParaRPr lang="en-GB" sz="2800" b="1">
              <a:solidFill>
                <a:srgbClr val="5B0091"/>
              </a:solidFill>
              <a:cs typeface="Arial" charset="0"/>
            </a:endParaRPr>
          </a:p>
        </p:txBody>
      </p:sp>
      <p:sp>
        <p:nvSpPr>
          <p:cNvPr id="1028"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369678" name="Text Box 14">
            <a:extLst>
              <a:ext uri="{FF2B5EF4-FFF2-40B4-BE49-F238E27FC236}">
                <a16:creationId xmlns:a16="http://schemas.microsoft.com/office/drawing/2014/main" id="{77275881-F467-4DD5-98E8-487738658B0E}"/>
              </a:ext>
            </a:extLst>
          </p:cNvPr>
          <p:cNvSpPr txBox="1">
            <a:spLocks noChangeArrowheads="1"/>
          </p:cNvSpPr>
          <p:nvPr/>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17</a:t>
            </a:r>
          </a:p>
        </p:txBody>
      </p:sp>
      <p:pic>
        <p:nvPicPr>
          <p:cNvPr id="1030" name="Picture 16">
            <a:hlinkClick r:id="" action="ppaction://hlinkshowjump?jump=previousslide"/>
          </p:cNvPr>
          <p:cNvPicPr>
            <a:picLocks noChangeAspect="1" noChangeArrowheads="1"/>
          </p:cNvPicPr>
          <p:nvPr/>
        </p:nvPicPr>
        <p:blipFill>
          <a:blip r:embed="rId18">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1031" name="Picture 23">
            <a:hlinkClick r:id="" action="ppaction://hlinkshowjump?jump=nextslide"/>
          </p:cNvPr>
          <p:cNvPicPr>
            <a:picLocks noChangeAspect="1" noChangeArrowheads="1"/>
          </p:cNvPicPr>
          <p:nvPr/>
        </p:nvPicPr>
        <p:blipFill>
          <a:blip r:embed="rId19">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7">
            <a:extLst>
              <a:ext uri="{FF2B5EF4-FFF2-40B4-BE49-F238E27FC236}">
                <a16:creationId xmlns:a16="http://schemas.microsoft.com/office/drawing/2014/main" id="{EFE9E11B-3A97-4928-B183-7782102F5479}"/>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Tree>
    <p:custDataLst>
      <p:tags r:id="rId16"/>
    </p:custDataLst>
    <p:extLst>
      <p:ext uri="{BB962C8B-B14F-4D97-AF65-F5344CB8AC3E}">
        <p14:creationId xmlns:p14="http://schemas.microsoft.com/office/powerpoint/2010/main" val="571600685"/>
      </p:ext>
    </p:extLst>
  </p:cSld>
  <p:clrMap bg1="lt1" tx1="dk1" bg2="lt2" tx2="dk2" accent1="accent1" accent2="accent2" accent3="accent3" accent4="accent4" accent5="accent5" accent6="accent6" hlink="hlink" folHlink="folHlink"/>
  <p:sldLayoutIdLst>
    <p:sldLayoutId id="2147485358" r:id="rId1"/>
    <p:sldLayoutId id="2147485359" r:id="rId2"/>
    <p:sldLayoutId id="2147485360" r:id="rId3"/>
    <p:sldLayoutId id="2147485361" r:id="rId4"/>
    <p:sldLayoutId id="2147485362" r:id="rId5"/>
    <p:sldLayoutId id="2147485363" r:id="rId6"/>
    <p:sldLayoutId id="2147485364" r:id="rId7"/>
    <p:sldLayoutId id="2147485365" r:id="rId8"/>
    <p:sldLayoutId id="2147485366" r:id="rId9"/>
    <p:sldLayoutId id="2147485367" r:id="rId10"/>
    <p:sldLayoutId id="2147485368" r:id="rId11"/>
    <p:sldLayoutId id="2147485369" r:id="rId12"/>
    <p:sldLayoutId id="2147485370" r:id="rId13"/>
    <p:sldLayoutId id="2147485371" r:id="rId14"/>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10BC45"/>
          </a:solidFill>
          <a:latin typeface="Arial" charset="0"/>
        </a:defRPr>
      </a:lvl6pPr>
      <a:lvl7pPr marL="914400" algn="l" rtl="0" fontAlgn="base">
        <a:spcBef>
          <a:spcPct val="0"/>
        </a:spcBef>
        <a:spcAft>
          <a:spcPct val="0"/>
        </a:spcAft>
        <a:defRPr sz="2800" b="1">
          <a:solidFill>
            <a:srgbClr val="10BC45"/>
          </a:solidFill>
          <a:latin typeface="Arial" charset="0"/>
        </a:defRPr>
      </a:lvl7pPr>
      <a:lvl8pPr marL="1371600" algn="l" rtl="0" fontAlgn="base">
        <a:spcBef>
          <a:spcPct val="0"/>
        </a:spcBef>
        <a:spcAft>
          <a:spcPct val="0"/>
        </a:spcAft>
        <a:defRPr sz="2800" b="1">
          <a:solidFill>
            <a:srgbClr val="10BC45"/>
          </a:solidFill>
          <a:latin typeface="Arial" charset="0"/>
        </a:defRPr>
      </a:lvl8pPr>
      <a:lvl9pPr marL="1828800" algn="l" rtl="0" fontAlgn="base">
        <a:spcBef>
          <a:spcPct val="0"/>
        </a:spcBef>
        <a:spcAft>
          <a:spcPct val="0"/>
        </a:spcAft>
        <a:defRPr sz="2800" b="1">
          <a:solidFill>
            <a:srgbClr val="10BC45"/>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13">
            <a:extLst>
              <a:ext uri="{FF2B5EF4-FFF2-40B4-BE49-F238E27FC236}">
                <a16:creationId xmlns:a16="http://schemas.microsoft.com/office/drawing/2014/main" id="{02B6023A-B143-4E07-96F9-6AA6CF89D2C9}"/>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2051" name="Text Box 6"/>
          <p:cNvSpPr txBox="1">
            <a:spLocks noChangeArrowheads="1"/>
          </p:cNvSpPr>
          <p:nvPr/>
        </p:nvSpPr>
        <p:spPr bwMode="auto">
          <a:xfrm>
            <a:off x="828675" y="44450"/>
            <a:ext cx="6048375" cy="519113"/>
          </a:xfrm>
          <a:prstGeom prst="rect">
            <a:avLst/>
          </a:prstGeom>
          <a:noFill/>
          <a:ln w="9525">
            <a:noFill/>
            <a:miter lim="800000"/>
            <a:headEnd/>
            <a:tailEnd/>
          </a:ln>
        </p:spPr>
        <p:txBody>
          <a:bodyPr>
            <a:spAutoFit/>
          </a:bodyPr>
          <a:lstStyle/>
          <a:p>
            <a:pPr>
              <a:spcBef>
                <a:spcPct val="50000"/>
              </a:spcBef>
            </a:pPr>
            <a:endParaRPr lang="en-GB" sz="2800" b="1">
              <a:solidFill>
                <a:srgbClr val="5B0091"/>
              </a:solidFill>
              <a:cs typeface="Arial" charset="0"/>
            </a:endParaRPr>
          </a:p>
        </p:txBody>
      </p:sp>
      <p:sp>
        <p:nvSpPr>
          <p:cNvPr id="2052"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pic>
        <p:nvPicPr>
          <p:cNvPr id="2054" name="Picture 16">
            <a:hlinkClick r:id="" action="ppaction://hlinkshowjump?jump=previousslide"/>
          </p:cNvPr>
          <p:cNvPicPr>
            <a:picLocks noChangeAspect="1" noChangeArrowheads="1"/>
          </p:cNvPicPr>
          <p:nvPr/>
        </p:nvPicPr>
        <p:blipFill>
          <a:blip r:embed="rId16">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7" name="Picture 6">
            <a:extLst>
              <a:ext uri="{FF2B5EF4-FFF2-40B4-BE49-F238E27FC236}">
                <a16:creationId xmlns:a16="http://schemas.microsoft.com/office/drawing/2014/main" id="{B8E84297-AF36-4EF2-8699-8C45EA657B27}"/>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751B7692-ED58-4E5D-972C-227A346E82E7}"/>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17</a:t>
            </a:r>
          </a:p>
        </p:txBody>
      </p:sp>
    </p:spTree>
    <p:custDataLst>
      <p:tags r:id="rId14"/>
    </p:custDataLst>
    <p:extLst>
      <p:ext uri="{BB962C8B-B14F-4D97-AF65-F5344CB8AC3E}">
        <p14:creationId xmlns:p14="http://schemas.microsoft.com/office/powerpoint/2010/main" val="3046656102"/>
      </p:ext>
    </p:extLst>
  </p:cSld>
  <p:clrMap bg1="lt1" tx1="dk1" bg2="lt2" tx2="dk2" accent1="accent1" accent2="accent2" accent3="accent3" accent4="accent4" accent5="accent5" accent6="accent6" hlink="hlink" folHlink="folHlink"/>
  <p:sldLayoutIdLst>
    <p:sldLayoutId id="2147485373" r:id="rId1"/>
    <p:sldLayoutId id="2147485374" r:id="rId2"/>
    <p:sldLayoutId id="2147485375" r:id="rId3"/>
    <p:sldLayoutId id="2147485376" r:id="rId4"/>
    <p:sldLayoutId id="2147485377" r:id="rId5"/>
    <p:sldLayoutId id="2147485378" r:id="rId6"/>
    <p:sldLayoutId id="2147485379" r:id="rId7"/>
    <p:sldLayoutId id="2147485380" r:id="rId8"/>
    <p:sldLayoutId id="2147485381" r:id="rId9"/>
    <p:sldLayoutId id="2147485382" r:id="rId10"/>
    <p:sldLayoutId id="2147485383" r:id="rId11"/>
    <p:sldLayoutId id="2147485384" r:id="rId12"/>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FF6600"/>
          </a:solidFill>
          <a:latin typeface="Arial" charset="0"/>
        </a:defRPr>
      </a:lvl6pPr>
      <a:lvl7pPr marL="914400" algn="l" rtl="0" fontAlgn="base">
        <a:spcBef>
          <a:spcPct val="0"/>
        </a:spcBef>
        <a:spcAft>
          <a:spcPct val="0"/>
        </a:spcAft>
        <a:defRPr sz="2800" b="1">
          <a:solidFill>
            <a:srgbClr val="FF6600"/>
          </a:solidFill>
          <a:latin typeface="Arial" charset="0"/>
        </a:defRPr>
      </a:lvl7pPr>
      <a:lvl8pPr marL="1371600" algn="l" rtl="0" fontAlgn="base">
        <a:spcBef>
          <a:spcPct val="0"/>
        </a:spcBef>
        <a:spcAft>
          <a:spcPct val="0"/>
        </a:spcAft>
        <a:defRPr sz="2800" b="1">
          <a:solidFill>
            <a:srgbClr val="FF6600"/>
          </a:solidFill>
          <a:latin typeface="Arial" charset="0"/>
        </a:defRPr>
      </a:lvl8pPr>
      <a:lvl9pPr marL="1828800" algn="l" rtl="0" fontAlgn="base">
        <a:spcBef>
          <a:spcPct val="0"/>
        </a:spcBef>
        <a:spcAft>
          <a:spcPct val="0"/>
        </a:spcAft>
        <a:defRPr sz="2800" b="1">
          <a:solidFill>
            <a:srgbClr val="FF6600"/>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slideLayout" Target="../slideLayouts/slideLayout20.xml"/><Relationship Id="rId7" Type="http://schemas.openxmlformats.org/officeDocument/2006/relationships/image" Target="../media/image16.jpg"/><Relationship Id="rId2" Type="http://schemas.openxmlformats.org/officeDocument/2006/relationships/control" Target="../activeX/activeX2.xml"/><Relationship Id="rId1" Type="http://schemas.openxmlformats.org/officeDocument/2006/relationships/vmlDrawing" Target="../drawings/vmlDrawing2.vml"/><Relationship Id="rId6" Type="http://schemas.openxmlformats.org/officeDocument/2006/relationships/image" Target="../media/image13.png"/><Relationship Id="rId5" Type="http://schemas.openxmlformats.org/officeDocument/2006/relationships/image" Target="../media/image6.png"/><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slideLayout" Target="../slideLayouts/slideLayout20.xml"/><Relationship Id="rId7" Type="http://schemas.openxmlformats.org/officeDocument/2006/relationships/image" Target="../media/image10.png"/><Relationship Id="rId2" Type="http://schemas.openxmlformats.org/officeDocument/2006/relationships/control" Target="../activeX/activeX3.xml"/><Relationship Id="rId1" Type="http://schemas.openxmlformats.org/officeDocument/2006/relationships/vmlDrawing" Target="../drawings/vmlDrawing3.vml"/><Relationship Id="rId6" Type="http://schemas.openxmlformats.org/officeDocument/2006/relationships/image" Target="../media/image13.png"/><Relationship Id="rId11" Type="http://schemas.openxmlformats.org/officeDocument/2006/relationships/image" Target="../media/image12.wmf"/><Relationship Id="rId5" Type="http://schemas.openxmlformats.org/officeDocument/2006/relationships/image" Target="../media/image6.png"/><Relationship Id="rId10" Type="http://schemas.openxmlformats.org/officeDocument/2006/relationships/image" Target="../media/image16.jpg"/><Relationship Id="rId4" Type="http://schemas.openxmlformats.org/officeDocument/2006/relationships/notesSlide" Target="../notesSlides/notesSlide11.xml"/><Relationship Id="rId9"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24.png"/></Relationships>
</file>

<file path=ppt/slides/_rels/slide1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7.xml"/><Relationship Id="rId1" Type="http://schemas.openxmlformats.org/officeDocument/2006/relationships/slideLayout" Target="../slideLayouts/slideLayout20.xml"/><Relationship Id="rId5" Type="http://schemas.openxmlformats.org/officeDocument/2006/relationships/image" Target="../media/image15.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6.png"/><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slideLayout" Target="../slideLayouts/slideLayout20.xml"/><Relationship Id="rId7" Type="http://schemas.openxmlformats.org/officeDocument/2006/relationships/image" Target="../media/image10.png"/><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13.png"/><Relationship Id="rId11" Type="http://schemas.openxmlformats.org/officeDocument/2006/relationships/image" Target="../media/image12.wmf"/><Relationship Id="rId5" Type="http://schemas.openxmlformats.org/officeDocument/2006/relationships/image" Target="../media/image6.png"/><Relationship Id="rId10" Type="http://schemas.openxmlformats.org/officeDocument/2006/relationships/image" Target="../media/image16.jpg"/><Relationship Id="rId4" Type="http://schemas.openxmlformats.org/officeDocument/2006/relationships/notesSlide" Target="../notesSlides/notesSlide4.xml"/><Relationship Id="rId9"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6.pn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a:extLst>
              <a:ext uri="{FF2B5EF4-FFF2-40B4-BE49-F238E27FC236}">
                <a16:creationId xmlns:a16="http://schemas.microsoft.com/office/drawing/2014/main" id="{6102F6BF-304F-44D2-A318-BF389F9D69DC}"/>
              </a:ext>
            </a:extLst>
          </p:cNvPr>
          <p:cNvSpPr>
            <a:spLocks noGrp="1"/>
          </p:cNvSpPr>
          <p:nvPr>
            <p:ph type="title"/>
          </p:nvPr>
        </p:nvSpPr>
        <p:spPr>
          <a:xfrm>
            <a:off x="3635022" y="1187865"/>
            <a:ext cx="4586032" cy="3110670"/>
          </a:xfrm>
        </p:spPr>
        <p:txBody>
          <a:bodyPr/>
          <a:lstStyle/>
          <a:p>
            <a:r>
              <a:rPr lang="en-GB" altLang="en-US" sz="4200" dirty="0"/>
              <a:t>Series and Parallel Circuits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a:extLst>
              <a:ext uri="{FF2B5EF4-FFF2-40B4-BE49-F238E27FC236}">
                <a16:creationId xmlns:a16="http://schemas.microsoft.com/office/drawing/2014/main" id="{F30D804C-ED5F-458F-9F7E-F3745DDD8E39}"/>
              </a:ext>
            </a:extLst>
          </p:cNvPr>
          <p:cNvSpPr>
            <a:spLocks noGrp="1" noChangeArrowheads="1"/>
          </p:cNvSpPr>
          <p:nvPr>
            <p:ph type="title"/>
          </p:nvPr>
        </p:nvSpPr>
        <p:spPr/>
        <p:txBody>
          <a:bodyPr/>
          <a:lstStyle/>
          <a:p>
            <a:r>
              <a:rPr lang="en-GB" altLang="en-US" dirty="0"/>
              <a:t>Properties of series circuits</a:t>
            </a:r>
          </a:p>
        </p:txBody>
      </p:sp>
      <p:pic>
        <p:nvPicPr>
          <p:cNvPr id="6" name="Picture 19">
            <a:hlinkClick r:id="" action="ppaction://hlinkshowjump?jump=nextslide"/>
            <a:extLst>
              <a:ext uri="{FF2B5EF4-FFF2-40B4-BE49-F238E27FC236}">
                <a16:creationId xmlns:a16="http://schemas.microsoft.com/office/drawing/2014/main" id="{16D7F44E-1D33-41D0-830B-4E7AADA53BAA}"/>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descr="flash_icon">
            <a:extLst>
              <a:ext uri="{FF2B5EF4-FFF2-40B4-BE49-F238E27FC236}">
                <a16:creationId xmlns:a16="http://schemas.microsoft.com/office/drawing/2014/main" id="{2F97B1ED-BEF8-41EA-B33A-BC1300EC0D5B}"/>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2" name="Picture 1"/>
          <p:cNvPicPr>
            <a:picLocks/>
          </p:cNvPicPr>
          <p:nvPr/>
        </p:nvPicPr>
        <p:blipFill>
          <a:blip r:embed="rId7">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2079"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57667490-075C-473C-8F18-2F7D924A15B7}"/>
                    </a:ext>
                  </a:extLst>
                </p:cNvPr>
                <p:cNvPicPr>
                  <a:picLocks/>
                </p:cNvPicPr>
                <p:nvPr/>
              </p:nvPicPr>
              <p:blipFill>
                <a:blip r:embed="rId8"/>
                <a:stretch>
                  <a:fillRect/>
                </a:stretch>
              </p:blipFill>
              <p:spPr>
                <a:xfrm>
                  <a:off x="212725" y="800100"/>
                  <a:ext cx="8699500" cy="5308600"/>
                </a:xfrm>
                <a:prstGeom prst="rect">
                  <a:avLst/>
                </a:prstGeom>
              </p:spPr>
            </p:pic>
          </p:control>
        </mc:Fallback>
      </mc:AlternateContent>
    </p:controls>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1D811559-063F-4600-A8C5-BBC0F9F26145}"/>
              </a:ext>
            </a:extLst>
          </p:cNvPr>
          <p:cNvSpPr>
            <a:spLocks noGrp="1" noChangeArrowheads="1"/>
          </p:cNvSpPr>
          <p:nvPr>
            <p:ph type="title"/>
          </p:nvPr>
        </p:nvSpPr>
        <p:spPr/>
        <p:txBody>
          <a:bodyPr/>
          <a:lstStyle/>
          <a:p>
            <a:r>
              <a:rPr lang="en-GB" altLang="en-US" dirty="0"/>
              <a:t>Parallel circuits – experiment </a:t>
            </a:r>
          </a:p>
        </p:txBody>
      </p:sp>
      <p:pic>
        <p:nvPicPr>
          <p:cNvPr id="8" name="Picture 19">
            <a:hlinkClick r:id="" action="ppaction://hlinkshowjump?jump=nextslide"/>
            <a:extLst>
              <a:ext uri="{FF2B5EF4-FFF2-40B4-BE49-F238E27FC236}">
                <a16:creationId xmlns:a16="http://schemas.microsoft.com/office/drawing/2014/main" id="{2705521D-BE49-4BB9-AF50-6C8208F87C79}"/>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2" name="Picture 6" descr="flash_icon">
            <a:extLst>
              <a:ext uri="{FF2B5EF4-FFF2-40B4-BE49-F238E27FC236}">
                <a16:creationId xmlns:a16="http://schemas.microsoft.com/office/drawing/2014/main" id="{0E4A443E-9F21-466F-AAE5-07F264E40FFF}"/>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13" name="Picture 7" descr="notes_icon">
            <a:extLst>
              <a:ext uri="{FF2B5EF4-FFF2-40B4-BE49-F238E27FC236}">
                <a16:creationId xmlns:a16="http://schemas.microsoft.com/office/drawing/2014/main" id="{D2814A2B-7D4D-4788-B117-5444346848D0}"/>
              </a:ext>
            </a:extLst>
          </p:cNvPr>
          <p:cNvPicPr>
            <a:picLocks noChangeAspect="1" noChangeArrowheads="1"/>
          </p:cNvPicPr>
          <p:nvPr/>
        </p:nvPicPr>
        <p:blipFill>
          <a:blip r:embed="rId7" cstate="print"/>
          <a:srcRect/>
          <a:stretch>
            <a:fillRect/>
          </a:stretch>
        </p:blipFill>
        <p:spPr bwMode="auto">
          <a:xfrm>
            <a:off x="8123238" y="150813"/>
            <a:ext cx="442912" cy="387350"/>
          </a:xfrm>
          <a:prstGeom prst="rect">
            <a:avLst/>
          </a:prstGeom>
          <a:noFill/>
          <a:ln w="9525">
            <a:noFill/>
            <a:miter lim="800000"/>
            <a:headEnd/>
            <a:tailEnd/>
          </a:ln>
        </p:spPr>
      </p:pic>
      <p:pic>
        <p:nvPicPr>
          <p:cNvPr id="14" name="Picture 13">
            <a:extLst>
              <a:ext uri="{FF2B5EF4-FFF2-40B4-BE49-F238E27FC236}">
                <a16:creationId xmlns:a16="http://schemas.microsoft.com/office/drawing/2014/main" id="{CFC8F65F-9DF1-4236-B260-FEA9F1792CE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36559" y="136153"/>
            <a:ext cx="609685" cy="390580"/>
          </a:xfrm>
          <a:prstGeom prst="rect">
            <a:avLst/>
          </a:prstGeom>
        </p:spPr>
      </p:pic>
      <p:pic>
        <p:nvPicPr>
          <p:cNvPr id="9" name="Picture 9">
            <a:extLst>
              <a:ext uri="{FF2B5EF4-FFF2-40B4-BE49-F238E27FC236}">
                <a16:creationId xmlns:a16="http://schemas.microsoft.com/office/drawing/2014/main" id="{B4656094-84AD-4EA9-89AC-8EB11C1E97F9}"/>
              </a:ext>
            </a:extLst>
          </p:cNvPr>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6973341" y="86520"/>
            <a:ext cx="442911" cy="516730"/>
          </a:xfrm>
          <a:prstGeom prst="rect">
            <a:avLst/>
          </a:prstGeom>
          <a:noFill/>
          <a:ln w="9525">
            <a:noFill/>
            <a:miter lim="800000"/>
            <a:headEnd/>
            <a:tailEnd/>
          </a:ln>
        </p:spPr>
      </p:pic>
      <p:pic>
        <p:nvPicPr>
          <p:cNvPr id="2" name="Picture 1"/>
          <p:cNvPicPr>
            <a:picLocks/>
          </p:cNvPicPr>
          <p:nvPr/>
        </p:nvPicPr>
        <p:blipFill>
          <a:blip r:embed="rId10">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3104"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259482CF-C035-446A-87E6-D6D38218E6A7}"/>
                    </a:ext>
                  </a:extLst>
                </p:cNvPr>
                <p:cNvPicPr>
                  <a:picLocks/>
                </p:cNvPicPr>
                <p:nvPr/>
              </p:nvPicPr>
              <p:blipFill>
                <a:blip r:embed="rId11"/>
                <a:stretch>
                  <a:fillRect/>
                </a:stretch>
              </p:blipFill>
              <p:spPr>
                <a:xfrm>
                  <a:off x="212725" y="800100"/>
                  <a:ext cx="8699500" cy="5308600"/>
                </a:xfrm>
                <a:prstGeom prst="rect">
                  <a:avLst/>
                </a:prstGeom>
              </p:spPr>
            </p:pic>
          </p:control>
        </mc:Fallback>
      </mc:AlternateContent>
    </p:controls>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2">
            <a:extLst>
              <a:ext uri="{FF2B5EF4-FFF2-40B4-BE49-F238E27FC236}">
                <a16:creationId xmlns:a16="http://schemas.microsoft.com/office/drawing/2014/main" id="{AFAA6F16-A710-4C2C-8DE8-1305C239C2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2272369" y="3160888"/>
            <a:ext cx="4599262" cy="2810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9724" name="Rectangle 44">
            <a:extLst>
              <a:ext uri="{FF2B5EF4-FFF2-40B4-BE49-F238E27FC236}">
                <a16:creationId xmlns:a16="http://schemas.microsoft.com/office/drawing/2014/main" id="{0B0F46C9-E543-42B4-8509-228F144EF85E}"/>
              </a:ext>
            </a:extLst>
          </p:cNvPr>
          <p:cNvSpPr>
            <a:spLocks noChangeArrowheads="1"/>
          </p:cNvSpPr>
          <p:nvPr/>
        </p:nvSpPr>
        <p:spPr bwMode="auto">
          <a:xfrm>
            <a:off x="354013" y="1701800"/>
            <a:ext cx="85645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So, the current is </a:t>
            </a:r>
            <a:r>
              <a:rPr lang="en-GB" altLang="en-US" b="1" dirty="0"/>
              <a:t>not</a:t>
            </a:r>
            <a:r>
              <a:rPr lang="en-GB" altLang="en-US" dirty="0"/>
              <a:t> the same in all parts of a parallel circuit. The total current through the circuit is the </a:t>
            </a:r>
            <a:r>
              <a:rPr lang="en-GB" altLang="en-US" b="1" dirty="0">
                <a:solidFill>
                  <a:srgbClr val="286DA6"/>
                </a:solidFill>
              </a:rPr>
              <a:t>sum</a:t>
            </a:r>
            <a:r>
              <a:rPr lang="en-GB" altLang="en-US" dirty="0"/>
              <a:t> of the currents through each branch of the circuit.</a:t>
            </a:r>
          </a:p>
        </p:txBody>
      </p:sp>
      <p:sp>
        <p:nvSpPr>
          <p:cNvPr id="23556" name="Rectangle 2">
            <a:extLst>
              <a:ext uri="{FF2B5EF4-FFF2-40B4-BE49-F238E27FC236}">
                <a16:creationId xmlns:a16="http://schemas.microsoft.com/office/drawing/2014/main" id="{4AD1BEC1-EDFA-4D73-BE59-EAA97F8122E1}"/>
              </a:ext>
            </a:extLst>
          </p:cNvPr>
          <p:cNvSpPr>
            <a:spLocks noChangeArrowheads="1"/>
          </p:cNvSpPr>
          <p:nvPr/>
        </p:nvSpPr>
        <p:spPr bwMode="auto">
          <a:xfrm>
            <a:off x="1501421" y="3054175"/>
            <a:ext cx="6118579" cy="3380492"/>
          </a:xfrm>
          <a:prstGeom prst="rect">
            <a:avLst/>
          </a:prstGeom>
          <a:noFill/>
          <a:ln w="38100">
            <a:solidFill>
              <a:srgbClr val="286DA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3557" name="Text Box 3">
            <a:extLst>
              <a:ext uri="{FF2B5EF4-FFF2-40B4-BE49-F238E27FC236}">
                <a16:creationId xmlns:a16="http://schemas.microsoft.com/office/drawing/2014/main" id="{75EE8393-D14A-4E2B-AD9E-13FADF7CEC4E}"/>
              </a:ext>
            </a:extLst>
          </p:cNvPr>
          <p:cNvSpPr txBox="1">
            <a:spLocks noChangeArrowheads="1"/>
          </p:cNvSpPr>
          <p:nvPr/>
        </p:nvSpPr>
        <p:spPr bwMode="auto">
          <a:xfrm>
            <a:off x="354013" y="784225"/>
            <a:ext cx="85804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In a parallel circuit, the current </a:t>
            </a:r>
            <a:r>
              <a:rPr lang="en-GB" altLang="en-US" b="1" dirty="0">
                <a:solidFill>
                  <a:srgbClr val="286DA6"/>
                </a:solidFill>
              </a:rPr>
              <a:t>divides</a:t>
            </a:r>
            <a:r>
              <a:rPr lang="en-GB" altLang="en-US" dirty="0"/>
              <a:t> at the point where the circuit branches and then recombines to complete the circuit.</a:t>
            </a:r>
          </a:p>
        </p:txBody>
      </p:sp>
      <p:sp>
        <p:nvSpPr>
          <p:cNvPr id="199720" name="Text Box 40">
            <a:extLst>
              <a:ext uri="{FF2B5EF4-FFF2-40B4-BE49-F238E27FC236}">
                <a16:creationId xmlns:a16="http://schemas.microsoft.com/office/drawing/2014/main" id="{13B60D29-4AD2-4DB0-9ED6-F0C75A44EA7B}"/>
              </a:ext>
            </a:extLst>
          </p:cNvPr>
          <p:cNvSpPr txBox="1">
            <a:spLocks noChangeArrowheads="1"/>
          </p:cNvSpPr>
          <p:nvPr/>
        </p:nvSpPr>
        <p:spPr bwMode="auto">
          <a:xfrm>
            <a:off x="3510492" y="3956050"/>
            <a:ext cx="674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1</a:t>
            </a:r>
            <a:r>
              <a:rPr lang="en-GB" altLang="en-US" sz="1000" b="1" dirty="0"/>
              <a:t> </a:t>
            </a:r>
            <a:r>
              <a:rPr lang="en-GB" altLang="en-US" sz="2800" b="1" dirty="0"/>
              <a:t>A</a:t>
            </a:r>
          </a:p>
        </p:txBody>
      </p:sp>
      <p:sp>
        <p:nvSpPr>
          <p:cNvPr id="199721" name="Text Box 41">
            <a:extLst>
              <a:ext uri="{FF2B5EF4-FFF2-40B4-BE49-F238E27FC236}">
                <a16:creationId xmlns:a16="http://schemas.microsoft.com/office/drawing/2014/main" id="{0EAA4757-15FF-4DF3-A393-7415FE9EE7E9}"/>
              </a:ext>
            </a:extLst>
          </p:cNvPr>
          <p:cNvSpPr txBox="1">
            <a:spLocks noChangeArrowheads="1"/>
          </p:cNvSpPr>
          <p:nvPr/>
        </p:nvSpPr>
        <p:spPr bwMode="auto">
          <a:xfrm>
            <a:off x="3505906" y="5865108"/>
            <a:ext cx="674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1</a:t>
            </a:r>
            <a:r>
              <a:rPr lang="en-GB" altLang="en-US" sz="1000" b="1" dirty="0"/>
              <a:t> </a:t>
            </a:r>
            <a:r>
              <a:rPr lang="en-GB" altLang="en-US" sz="2800" b="1" dirty="0"/>
              <a:t>A</a:t>
            </a:r>
          </a:p>
        </p:txBody>
      </p:sp>
      <p:sp>
        <p:nvSpPr>
          <p:cNvPr id="199722" name="Text Box 42">
            <a:extLst>
              <a:ext uri="{FF2B5EF4-FFF2-40B4-BE49-F238E27FC236}">
                <a16:creationId xmlns:a16="http://schemas.microsoft.com/office/drawing/2014/main" id="{6D2F1BBA-A61A-4B29-B4F5-E464114F0DD8}"/>
              </a:ext>
            </a:extLst>
          </p:cNvPr>
          <p:cNvSpPr txBox="1">
            <a:spLocks noChangeArrowheads="1"/>
          </p:cNvSpPr>
          <p:nvPr/>
        </p:nvSpPr>
        <p:spPr bwMode="auto">
          <a:xfrm>
            <a:off x="1655410" y="3840516"/>
            <a:ext cx="6746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2</a:t>
            </a:r>
            <a:r>
              <a:rPr lang="en-GB" altLang="en-US" sz="1000" b="1" dirty="0"/>
              <a:t> </a:t>
            </a:r>
            <a:r>
              <a:rPr lang="en-GB" altLang="en-US" sz="2800" b="1" dirty="0"/>
              <a:t>A</a:t>
            </a:r>
          </a:p>
        </p:txBody>
      </p:sp>
      <p:sp>
        <p:nvSpPr>
          <p:cNvPr id="199723" name="Text Box 43">
            <a:extLst>
              <a:ext uri="{FF2B5EF4-FFF2-40B4-BE49-F238E27FC236}">
                <a16:creationId xmlns:a16="http://schemas.microsoft.com/office/drawing/2014/main" id="{D0347695-65E3-4CD7-8933-040687288C9D}"/>
              </a:ext>
            </a:extLst>
          </p:cNvPr>
          <p:cNvSpPr txBox="1">
            <a:spLocks noChangeArrowheads="1"/>
          </p:cNvSpPr>
          <p:nvPr/>
        </p:nvSpPr>
        <p:spPr bwMode="auto">
          <a:xfrm>
            <a:off x="6801556" y="3840516"/>
            <a:ext cx="674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2</a:t>
            </a:r>
            <a:r>
              <a:rPr lang="en-GB" altLang="en-US" sz="1000" b="1" dirty="0"/>
              <a:t> </a:t>
            </a:r>
            <a:r>
              <a:rPr lang="en-GB" altLang="en-US" sz="2800" b="1" dirty="0"/>
              <a:t>A</a:t>
            </a:r>
          </a:p>
        </p:txBody>
      </p:sp>
      <p:sp>
        <p:nvSpPr>
          <p:cNvPr id="23563" name="Rectangle 48">
            <a:extLst>
              <a:ext uri="{FF2B5EF4-FFF2-40B4-BE49-F238E27FC236}">
                <a16:creationId xmlns:a16="http://schemas.microsoft.com/office/drawing/2014/main" id="{0997B779-381B-4B85-8B82-E3160A27211C}"/>
              </a:ext>
            </a:extLst>
          </p:cNvPr>
          <p:cNvSpPr>
            <a:spLocks noGrp="1" noChangeArrowheads="1"/>
          </p:cNvSpPr>
          <p:nvPr>
            <p:ph type="title"/>
          </p:nvPr>
        </p:nvSpPr>
        <p:spPr/>
        <p:txBody>
          <a:bodyPr/>
          <a:lstStyle/>
          <a:p>
            <a:r>
              <a:rPr lang="en-GB" altLang="en-US" dirty="0"/>
              <a:t>Current in a parallel circuit</a:t>
            </a:r>
          </a:p>
        </p:txBody>
      </p:sp>
      <p:pic>
        <p:nvPicPr>
          <p:cNvPr id="12" name="Picture 19">
            <a:hlinkClick r:id="" action="ppaction://hlinkshowjump?jump=nextslide"/>
            <a:extLst>
              <a:ext uri="{FF2B5EF4-FFF2-40B4-BE49-F238E27FC236}">
                <a16:creationId xmlns:a16="http://schemas.microsoft.com/office/drawing/2014/main" id="{CFF673EE-F9AD-4A74-9461-64E9DF7BB6A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9724"/>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99722"/>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199720"/>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199723"/>
                                        </p:tgtEl>
                                        <p:attrNameLst>
                                          <p:attrName>style.visibility</p:attrName>
                                        </p:attrNameLst>
                                      </p:cBhvr>
                                      <p:to>
                                        <p:strVal val="visible"/>
                                      </p:to>
                                    </p:set>
                                  </p:childTnLst>
                                </p:cTn>
                              </p:par>
                            </p:childTnLst>
                          </p:cTn>
                        </p:par>
                        <p:par>
                          <p:cTn id="16" fill="hold" nodeType="afterGroup">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19972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724" grpId="0"/>
      <p:bldP spid="199720" grpId="0"/>
      <p:bldP spid="199721" grpId="0"/>
      <p:bldP spid="199722" grpId="0"/>
      <p:bldP spid="1997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53">
            <a:extLst>
              <a:ext uri="{FF2B5EF4-FFF2-40B4-BE49-F238E27FC236}">
                <a16:creationId xmlns:a16="http://schemas.microsoft.com/office/drawing/2014/main" id="{62F84FBB-6A78-4279-830A-6DB3D5CFCF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687679" y="1080030"/>
            <a:ext cx="2518640" cy="4775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Rectangle 2">
            <a:extLst>
              <a:ext uri="{FF2B5EF4-FFF2-40B4-BE49-F238E27FC236}">
                <a16:creationId xmlns:a16="http://schemas.microsoft.com/office/drawing/2014/main" id="{EF6EE60B-337C-4749-ADC7-4A77A4B859A4}"/>
              </a:ext>
            </a:extLst>
          </p:cNvPr>
          <p:cNvSpPr>
            <a:spLocks noChangeArrowheads="1"/>
          </p:cNvSpPr>
          <p:nvPr/>
        </p:nvSpPr>
        <p:spPr bwMode="auto">
          <a:xfrm>
            <a:off x="5384802" y="874007"/>
            <a:ext cx="3172178" cy="5258308"/>
          </a:xfrm>
          <a:prstGeom prst="rect">
            <a:avLst/>
          </a:prstGeom>
          <a:noFill/>
          <a:ln w="38100">
            <a:solidFill>
              <a:srgbClr val="286DA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4580" name="Text Box 3">
            <a:extLst>
              <a:ext uri="{FF2B5EF4-FFF2-40B4-BE49-F238E27FC236}">
                <a16:creationId xmlns:a16="http://schemas.microsoft.com/office/drawing/2014/main" id="{DB27FFE1-18A5-4B94-8B6B-70874CEB19A7}"/>
              </a:ext>
            </a:extLst>
          </p:cNvPr>
          <p:cNvSpPr txBox="1">
            <a:spLocks noChangeArrowheads="1"/>
          </p:cNvSpPr>
          <p:nvPr/>
        </p:nvSpPr>
        <p:spPr bwMode="auto">
          <a:xfrm>
            <a:off x="354013" y="784225"/>
            <a:ext cx="496942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In a parallel circuit</a:t>
            </a:r>
            <a:r>
              <a:rPr lang="en-GB" altLang="en-US" dirty="0">
                <a:solidFill>
                  <a:schemeClr val="tx1"/>
                </a:solidFill>
              </a:rPr>
              <a:t>, </a:t>
            </a:r>
            <a:r>
              <a:rPr lang="en-GB" altLang="en-US" dirty="0"/>
              <a:t>the potential difference across each component is the </a:t>
            </a:r>
            <a:r>
              <a:rPr lang="en-GB" altLang="en-US" b="1" dirty="0">
                <a:solidFill>
                  <a:srgbClr val="286DA6"/>
                </a:solidFill>
              </a:rPr>
              <a:t>same</a:t>
            </a:r>
            <a:r>
              <a:rPr lang="en-GB" altLang="en-US" dirty="0"/>
              <a:t> as the potential difference across the battery.</a:t>
            </a:r>
          </a:p>
        </p:txBody>
      </p:sp>
      <p:sp>
        <p:nvSpPr>
          <p:cNvPr id="201762" name="Text Box 34">
            <a:extLst>
              <a:ext uri="{FF2B5EF4-FFF2-40B4-BE49-F238E27FC236}">
                <a16:creationId xmlns:a16="http://schemas.microsoft.com/office/drawing/2014/main" id="{EBC5FF15-E7C3-4D45-91B5-438003B6E72F}"/>
              </a:ext>
            </a:extLst>
          </p:cNvPr>
          <p:cNvSpPr txBox="1">
            <a:spLocks noChangeArrowheads="1"/>
          </p:cNvSpPr>
          <p:nvPr/>
        </p:nvSpPr>
        <p:spPr bwMode="auto">
          <a:xfrm>
            <a:off x="7144633" y="849267"/>
            <a:ext cx="6540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6</a:t>
            </a:r>
            <a:r>
              <a:rPr lang="en-GB" altLang="en-US" sz="1000" b="1" dirty="0"/>
              <a:t> </a:t>
            </a:r>
            <a:r>
              <a:rPr lang="en-GB" altLang="en-US" sz="2800" b="1" dirty="0"/>
              <a:t>V</a:t>
            </a:r>
          </a:p>
        </p:txBody>
      </p:sp>
      <p:sp>
        <p:nvSpPr>
          <p:cNvPr id="201763" name="Text Box 35">
            <a:extLst>
              <a:ext uri="{FF2B5EF4-FFF2-40B4-BE49-F238E27FC236}">
                <a16:creationId xmlns:a16="http://schemas.microsoft.com/office/drawing/2014/main" id="{08E536DB-EBC2-416B-AFEB-71389E09C7B5}"/>
              </a:ext>
            </a:extLst>
          </p:cNvPr>
          <p:cNvSpPr txBox="1">
            <a:spLocks noChangeArrowheads="1"/>
          </p:cNvSpPr>
          <p:nvPr/>
        </p:nvSpPr>
        <p:spPr bwMode="auto">
          <a:xfrm>
            <a:off x="7144633" y="2429139"/>
            <a:ext cx="654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6</a:t>
            </a:r>
            <a:r>
              <a:rPr lang="en-GB" altLang="en-US" sz="1000" b="1" dirty="0"/>
              <a:t> </a:t>
            </a:r>
            <a:r>
              <a:rPr lang="en-GB" altLang="en-US" sz="2800" b="1" dirty="0"/>
              <a:t>V</a:t>
            </a:r>
          </a:p>
        </p:txBody>
      </p:sp>
      <p:sp>
        <p:nvSpPr>
          <p:cNvPr id="201764" name="Text Box 36">
            <a:extLst>
              <a:ext uri="{FF2B5EF4-FFF2-40B4-BE49-F238E27FC236}">
                <a16:creationId xmlns:a16="http://schemas.microsoft.com/office/drawing/2014/main" id="{1587E057-0DE7-4017-9927-E3A68C610926}"/>
              </a:ext>
            </a:extLst>
          </p:cNvPr>
          <p:cNvSpPr txBox="1">
            <a:spLocks noChangeArrowheads="1"/>
          </p:cNvSpPr>
          <p:nvPr/>
        </p:nvSpPr>
        <p:spPr bwMode="auto">
          <a:xfrm>
            <a:off x="7144633" y="5610459"/>
            <a:ext cx="6540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6</a:t>
            </a:r>
            <a:r>
              <a:rPr lang="en-GB" altLang="en-US" sz="1000" b="1" dirty="0"/>
              <a:t> </a:t>
            </a:r>
            <a:r>
              <a:rPr lang="en-GB" altLang="en-US" sz="2800" b="1" dirty="0"/>
              <a:t>V</a:t>
            </a:r>
          </a:p>
        </p:txBody>
      </p:sp>
      <p:sp>
        <p:nvSpPr>
          <p:cNvPr id="201765" name="Rectangle 37">
            <a:extLst>
              <a:ext uri="{FF2B5EF4-FFF2-40B4-BE49-F238E27FC236}">
                <a16:creationId xmlns:a16="http://schemas.microsoft.com/office/drawing/2014/main" id="{FB3D4212-4102-43FA-B673-6B819480F9A2}"/>
              </a:ext>
            </a:extLst>
          </p:cNvPr>
          <p:cNvSpPr>
            <a:spLocks noChangeArrowheads="1"/>
          </p:cNvSpPr>
          <p:nvPr/>
        </p:nvSpPr>
        <p:spPr bwMode="auto">
          <a:xfrm>
            <a:off x="354013" y="2656757"/>
            <a:ext cx="4688961"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This means that all the bulbs in </a:t>
            </a:r>
            <a:br>
              <a:rPr lang="en-GB" altLang="en-US" dirty="0"/>
            </a:br>
            <a:r>
              <a:rPr lang="en-GB" altLang="en-US" dirty="0"/>
              <a:t>a parallel circuit have the same brightness, and they are brighter than the same number of bulbs in a series circuit. </a:t>
            </a:r>
          </a:p>
        </p:txBody>
      </p:sp>
      <p:sp>
        <p:nvSpPr>
          <p:cNvPr id="201766" name="Rectangle 38">
            <a:extLst>
              <a:ext uri="{FF2B5EF4-FFF2-40B4-BE49-F238E27FC236}">
                <a16:creationId xmlns:a16="http://schemas.microsoft.com/office/drawing/2014/main" id="{1C2DCB0F-740E-4D33-8E15-63348AAAC8C6}"/>
              </a:ext>
            </a:extLst>
          </p:cNvPr>
          <p:cNvSpPr>
            <a:spLocks noChangeArrowheads="1"/>
          </p:cNvSpPr>
          <p:nvPr/>
        </p:nvSpPr>
        <p:spPr bwMode="auto">
          <a:xfrm>
            <a:off x="354012" y="4897966"/>
            <a:ext cx="456794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However, this also means that the battery will run down faster in a parallel circuit.</a:t>
            </a:r>
          </a:p>
        </p:txBody>
      </p:sp>
      <p:sp>
        <p:nvSpPr>
          <p:cNvPr id="24587" name="Rectangle 60">
            <a:extLst>
              <a:ext uri="{FF2B5EF4-FFF2-40B4-BE49-F238E27FC236}">
                <a16:creationId xmlns:a16="http://schemas.microsoft.com/office/drawing/2014/main" id="{A44710DA-FD6F-4AA3-A486-6068A2D300EC}"/>
              </a:ext>
            </a:extLst>
          </p:cNvPr>
          <p:cNvSpPr>
            <a:spLocks noGrp="1" noChangeArrowheads="1"/>
          </p:cNvSpPr>
          <p:nvPr>
            <p:ph type="title"/>
          </p:nvPr>
        </p:nvSpPr>
        <p:spPr/>
        <p:txBody>
          <a:bodyPr/>
          <a:lstStyle/>
          <a:p>
            <a:r>
              <a:rPr lang="en-GB" altLang="en-US" dirty="0"/>
              <a:t>Potential difference in parallel circuits</a:t>
            </a:r>
          </a:p>
        </p:txBody>
      </p:sp>
      <p:pic>
        <p:nvPicPr>
          <p:cNvPr id="12" name="Picture 19">
            <a:hlinkClick r:id="" action="ppaction://hlinkshowjump?jump=nextslide"/>
            <a:extLst>
              <a:ext uri="{FF2B5EF4-FFF2-40B4-BE49-F238E27FC236}">
                <a16:creationId xmlns:a16="http://schemas.microsoft.com/office/drawing/2014/main" id="{A4234CE6-3CDC-40AE-868D-C9D13ADC0D59}"/>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1765"/>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201762"/>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grpId="0" nodeType="afterEffect">
                                  <p:stCondLst>
                                    <p:cond delay="500"/>
                                  </p:stCondLst>
                                  <p:childTnLst>
                                    <p:set>
                                      <p:cBhvr>
                                        <p:cTn id="12" dur="1" fill="hold">
                                          <p:stCondLst>
                                            <p:cond delay="0"/>
                                          </p:stCondLst>
                                        </p:cTn>
                                        <p:tgtEl>
                                          <p:spTgt spid="201763"/>
                                        </p:tgtEl>
                                        <p:attrNameLst>
                                          <p:attrName>style.visibility</p:attrName>
                                        </p:attrNameLst>
                                      </p:cBhvr>
                                      <p:to>
                                        <p:strVal val="visible"/>
                                      </p:to>
                                    </p:set>
                                  </p:childTnLst>
                                </p:cTn>
                              </p:par>
                            </p:childTnLst>
                          </p:cTn>
                        </p:par>
                        <p:par>
                          <p:cTn id="13" fill="hold" nodeType="afterGroup">
                            <p:stCondLst>
                              <p:cond delay="500"/>
                            </p:stCondLst>
                            <p:childTnLst>
                              <p:par>
                                <p:cTn id="14" presetID="1" presetClass="entr" presetSubtype="0" fill="hold" grpId="0" nodeType="afterEffect">
                                  <p:stCondLst>
                                    <p:cond delay="500"/>
                                  </p:stCondLst>
                                  <p:childTnLst>
                                    <p:set>
                                      <p:cBhvr>
                                        <p:cTn id="15" dur="1" fill="hold">
                                          <p:stCondLst>
                                            <p:cond delay="0"/>
                                          </p:stCondLst>
                                        </p:cTn>
                                        <p:tgtEl>
                                          <p:spTgt spid="201764"/>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01766"/>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62" grpId="0"/>
      <p:bldP spid="201763" grpId="0"/>
      <p:bldP spid="201764" grpId="0"/>
      <p:bldP spid="201765" grpId="0"/>
      <p:bldP spid="20176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61">
            <a:extLst>
              <a:ext uri="{FF2B5EF4-FFF2-40B4-BE49-F238E27FC236}">
                <a16:creationId xmlns:a16="http://schemas.microsoft.com/office/drawing/2014/main" id="{69B2E517-7D26-411B-8F1F-A034748D12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1176406" y="1259593"/>
            <a:ext cx="2487476" cy="179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Rectangle 4">
            <a:extLst>
              <a:ext uri="{FF2B5EF4-FFF2-40B4-BE49-F238E27FC236}">
                <a16:creationId xmlns:a16="http://schemas.microsoft.com/office/drawing/2014/main" id="{23DB5304-9A5D-4A3A-9664-5CEB81BC731F}"/>
              </a:ext>
            </a:extLst>
          </p:cNvPr>
          <p:cNvSpPr>
            <a:spLocks noGrp="1" noChangeArrowheads="1"/>
          </p:cNvSpPr>
          <p:nvPr>
            <p:ph type="title"/>
          </p:nvPr>
        </p:nvSpPr>
        <p:spPr/>
        <p:txBody>
          <a:bodyPr/>
          <a:lstStyle/>
          <a:p>
            <a:r>
              <a:rPr lang="en-GB" altLang="en-US" dirty="0"/>
              <a:t>Resistance and current in parallel circuits</a:t>
            </a:r>
          </a:p>
        </p:txBody>
      </p:sp>
      <p:sp>
        <p:nvSpPr>
          <p:cNvPr id="25604" name="Text Box 80">
            <a:extLst>
              <a:ext uri="{FF2B5EF4-FFF2-40B4-BE49-F238E27FC236}">
                <a16:creationId xmlns:a16="http://schemas.microsoft.com/office/drawing/2014/main" id="{753CB751-04C0-415E-A37A-7F740F6896E0}"/>
              </a:ext>
            </a:extLst>
          </p:cNvPr>
          <p:cNvSpPr txBox="1">
            <a:spLocks noChangeArrowheads="1"/>
          </p:cNvSpPr>
          <p:nvPr/>
        </p:nvSpPr>
        <p:spPr bwMode="auto">
          <a:xfrm>
            <a:off x="354013" y="784225"/>
            <a:ext cx="8369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a:t>Two circuits were set up using identical bulbs and batteries.</a:t>
            </a:r>
          </a:p>
        </p:txBody>
      </p:sp>
      <p:sp>
        <p:nvSpPr>
          <p:cNvPr id="221265" name="Text Box 81">
            <a:extLst>
              <a:ext uri="{FF2B5EF4-FFF2-40B4-BE49-F238E27FC236}">
                <a16:creationId xmlns:a16="http://schemas.microsoft.com/office/drawing/2014/main" id="{7B4F47A5-0728-4CD9-ACD8-D87C003F9EC8}"/>
              </a:ext>
            </a:extLst>
          </p:cNvPr>
          <p:cNvSpPr txBox="1">
            <a:spLocks noChangeArrowheads="1"/>
          </p:cNvSpPr>
          <p:nvPr/>
        </p:nvSpPr>
        <p:spPr bwMode="auto">
          <a:xfrm>
            <a:off x="354013" y="3219450"/>
            <a:ext cx="5464175" cy="460375"/>
          </a:xfrm>
          <a:prstGeom prst="rect">
            <a:avLst/>
          </a:prstGeom>
          <a:solidFill>
            <a:srgbClr val="BEDA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Which ammeter reading will be higher?</a:t>
            </a:r>
          </a:p>
        </p:txBody>
      </p:sp>
      <p:sp>
        <p:nvSpPr>
          <p:cNvPr id="221266" name="Text Box 82">
            <a:extLst>
              <a:ext uri="{FF2B5EF4-FFF2-40B4-BE49-F238E27FC236}">
                <a16:creationId xmlns:a16="http://schemas.microsoft.com/office/drawing/2014/main" id="{A181B3A4-DD40-4695-80D8-85FD663D98B0}"/>
              </a:ext>
            </a:extLst>
          </p:cNvPr>
          <p:cNvSpPr txBox="1">
            <a:spLocks noChangeArrowheads="1"/>
          </p:cNvSpPr>
          <p:nvPr/>
        </p:nvSpPr>
        <p:spPr bwMode="auto">
          <a:xfrm>
            <a:off x="354013" y="3746500"/>
            <a:ext cx="81899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Ammeter </a:t>
            </a:r>
            <a:r>
              <a:rPr lang="en-GB" altLang="en-US" b="1" dirty="0"/>
              <a:t>A</a:t>
            </a:r>
            <a:r>
              <a:rPr lang="en-GB" altLang="en-US" b="1" baseline="-25000" dirty="0"/>
              <a:t>2</a:t>
            </a:r>
            <a:r>
              <a:rPr lang="en-GB" altLang="en-US" dirty="0"/>
              <a:t> will have the higher reading.</a:t>
            </a:r>
          </a:p>
        </p:txBody>
      </p:sp>
      <p:sp>
        <p:nvSpPr>
          <p:cNvPr id="221267" name="Text Box 83">
            <a:extLst>
              <a:ext uri="{FF2B5EF4-FFF2-40B4-BE49-F238E27FC236}">
                <a16:creationId xmlns:a16="http://schemas.microsoft.com/office/drawing/2014/main" id="{E34D86E2-69E2-41C3-A5F0-A9667B25AB4F}"/>
              </a:ext>
            </a:extLst>
          </p:cNvPr>
          <p:cNvSpPr txBox="1">
            <a:spLocks noChangeArrowheads="1"/>
          </p:cNvSpPr>
          <p:nvPr/>
        </p:nvSpPr>
        <p:spPr bwMode="auto">
          <a:xfrm>
            <a:off x="347663" y="4246563"/>
            <a:ext cx="87836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Connecting resistors in parallel actually lowers the overall resistance of the circuit. This is because there are more paths for the charges to move along, so more current can flow.</a:t>
            </a:r>
          </a:p>
        </p:txBody>
      </p:sp>
      <p:sp>
        <p:nvSpPr>
          <p:cNvPr id="221269" name="Text Box 85">
            <a:extLst>
              <a:ext uri="{FF2B5EF4-FFF2-40B4-BE49-F238E27FC236}">
                <a16:creationId xmlns:a16="http://schemas.microsoft.com/office/drawing/2014/main" id="{A6858221-8296-4F4B-8D76-A081749072F2}"/>
              </a:ext>
            </a:extLst>
          </p:cNvPr>
          <p:cNvSpPr txBox="1">
            <a:spLocks noChangeArrowheads="1"/>
          </p:cNvSpPr>
          <p:nvPr/>
        </p:nvSpPr>
        <p:spPr bwMode="auto">
          <a:xfrm>
            <a:off x="354013" y="5449888"/>
            <a:ext cx="83693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The current through each component in parallel is the same as it would be if it was the only component.</a:t>
            </a:r>
          </a:p>
        </p:txBody>
      </p:sp>
      <p:sp>
        <p:nvSpPr>
          <p:cNvPr id="221270" name="Text Box 86">
            <a:extLst>
              <a:ext uri="{FF2B5EF4-FFF2-40B4-BE49-F238E27FC236}">
                <a16:creationId xmlns:a16="http://schemas.microsoft.com/office/drawing/2014/main" id="{0A7CB7DD-BA39-4C90-9EAF-95F93E5C4494}"/>
              </a:ext>
            </a:extLst>
          </p:cNvPr>
          <p:cNvSpPr txBox="1">
            <a:spLocks noChangeArrowheads="1"/>
          </p:cNvSpPr>
          <p:nvPr/>
        </p:nvSpPr>
        <p:spPr bwMode="auto">
          <a:xfrm>
            <a:off x="4389967" y="1651883"/>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rgbClr val="286DA6"/>
                </a:solidFill>
              </a:rPr>
              <a:t>4</a:t>
            </a:r>
            <a:r>
              <a:rPr lang="en-GB" altLang="en-US" sz="1000" b="1" dirty="0">
                <a:solidFill>
                  <a:srgbClr val="286DA6"/>
                </a:solidFill>
              </a:rPr>
              <a:t> </a:t>
            </a:r>
            <a:r>
              <a:rPr lang="en-GB" altLang="en-US" b="1" dirty="0">
                <a:solidFill>
                  <a:srgbClr val="286DA6"/>
                </a:solidFill>
              </a:rPr>
              <a:t>A</a:t>
            </a:r>
          </a:p>
        </p:txBody>
      </p:sp>
      <p:sp>
        <p:nvSpPr>
          <p:cNvPr id="221271" name="Text Box 87">
            <a:extLst>
              <a:ext uri="{FF2B5EF4-FFF2-40B4-BE49-F238E27FC236}">
                <a16:creationId xmlns:a16="http://schemas.microsoft.com/office/drawing/2014/main" id="{8FC54D14-F4AD-40F9-B3E9-61238576846D}"/>
              </a:ext>
            </a:extLst>
          </p:cNvPr>
          <p:cNvSpPr txBox="1">
            <a:spLocks noChangeArrowheads="1"/>
          </p:cNvSpPr>
          <p:nvPr/>
        </p:nvSpPr>
        <p:spPr bwMode="auto">
          <a:xfrm>
            <a:off x="580564" y="1924667"/>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rgbClr val="286DA6"/>
                </a:solidFill>
              </a:rPr>
              <a:t>2</a:t>
            </a:r>
            <a:r>
              <a:rPr lang="en-GB" altLang="en-US" sz="1000" b="1" dirty="0">
                <a:solidFill>
                  <a:srgbClr val="286DA6"/>
                </a:solidFill>
              </a:rPr>
              <a:t> </a:t>
            </a:r>
            <a:r>
              <a:rPr lang="en-GB" altLang="en-US" b="1" dirty="0">
                <a:solidFill>
                  <a:srgbClr val="286DA6"/>
                </a:solidFill>
              </a:rPr>
              <a:t>A</a:t>
            </a:r>
          </a:p>
        </p:txBody>
      </p:sp>
      <p:pic>
        <p:nvPicPr>
          <p:cNvPr id="25612" name="Picture 62">
            <a:extLst>
              <a:ext uri="{FF2B5EF4-FFF2-40B4-BE49-F238E27FC236}">
                <a16:creationId xmlns:a16="http://schemas.microsoft.com/office/drawing/2014/main" id="{3284E29C-3B57-4EED-A92D-C0992745E38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4983408" y="1259593"/>
            <a:ext cx="2487475" cy="179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9">
            <a:hlinkClick r:id="" action="ppaction://hlinkshowjump?jump=nextslide"/>
            <a:extLst>
              <a:ext uri="{FF2B5EF4-FFF2-40B4-BE49-F238E27FC236}">
                <a16:creationId xmlns:a16="http://schemas.microsoft.com/office/drawing/2014/main" id="{855EFB28-53ED-4A8E-A5A4-ADE884D11129}"/>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126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1266"/>
                                        </p:tgtEl>
                                        <p:attrNameLst>
                                          <p:attrName>style.visibility</p:attrName>
                                        </p:attrNameLst>
                                      </p:cBhvr>
                                      <p:to>
                                        <p:strVal val="visible"/>
                                      </p:to>
                                    </p:set>
                                  </p:childTnLst>
                                </p:cTn>
                              </p:par>
                            </p:childTnLst>
                          </p:cTn>
                        </p:par>
                        <p:par>
                          <p:cTn id="11" fill="hold" nodeType="afterGroup">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221271"/>
                                        </p:tgtEl>
                                        <p:attrNameLst>
                                          <p:attrName>style.visibility</p:attrName>
                                        </p:attrNameLst>
                                      </p:cBhvr>
                                      <p:to>
                                        <p:strVal val="visible"/>
                                      </p:to>
                                    </p:set>
                                  </p:childTnLst>
                                </p:cTn>
                              </p:par>
                            </p:childTnLst>
                          </p:cTn>
                        </p:par>
                        <p:par>
                          <p:cTn id="14" fill="hold" nodeType="afterGroup">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22127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1267"/>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126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265" grpId="0" animBg="1"/>
      <p:bldP spid="221266" grpId="0"/>
      <p:bldP spid="221267" grpId="0"/>
      <p:bldP spid="221269" grpId="0"/>
      <p:bldP spid="221270" grpId="0"/>
      <p:bldP spid="22127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45" name="Picture 62">
            <a:extLst>
              <a:ext uri="{FF2B5EF4-FFF2-40B4-BE49-F238E27FC236}">
                <a16:creationId xmlns:a16="http://schemas.microsoft.com/office/drawing/2014/main" id="{6EAB3A38-FE6A-4199-A0D5-680FDA288F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1311275" y="744245"/>
            <a:ext cx="3652838" cy="3064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6" name="Rectangle 4">
            <a:extLst>
              <a:ext uri="{FF2B5EF4-FFF2-40B4-BE49-F238E27FC236}">
                <a16:creationId xmlns:a16="http://schemas.microsoft.com/office/drawing/2014/main" id="{AE428785-8638-4506-BDDF-C2460A6DE767}"/>
              </a:ext>
            </a:extLst>
          </p:cNvPr>
          <p:cNvSpPr>
            <a:spLocks noGrp="1" noChangeArrowheads="1"/>
          </p:cNvSpPr>
          <p:nvPr>
            <p:ph type="title"/>
          </p:nvPr>
        </p:nvSpPr>
        <p:spPr/>
        <p:txBody>
          <a:bodyPr/>
          <a:lstStyle/>
          <a:p>
            <a:r>
              <a:rPr lang="en-GB" altLang="en-US"/>
              <a:t>Different size resistors</a:t>
            </a:r>
          </a:p>
        </p:txBody>
      </p:sp>
      <p:sp>
        <p:nvSpPr>
          <p:cNvPr id="26627" name="Text Box 52">
            <a:extLst>
              <a:ext uri="{FF2B5EF4-FFF2-40B4-BE49-F238E27FC236}">
                <a16:creationId xmlns:a16="http://schemas.microsoft.com/office/drawing/2014/main" id="{6A8CA65E-E7B4-4D24-8A72-80AACC34FDB2}"/>
              </a:ext>
            </a:extLst>
          </p:cNvPr>
          <p:cNvSpPr txBox="1">
            <a:spLocks noChangeArrowheads="1"/>
          </p:cNvSpPr>
          <p:nvPr/>
        </p:nvSpPr>
        <p:spPr bwMode="auto">
          <a:xfrm>
            <a:off x="354013" y="4025900"/>
            <a:ext cx="8178800" cy="830263"/>
          </a:xfrm>
          <a:prstGeom prst="rect">
            <a:avLst/>
          </a:prstGeom>
          <a:solidFill>
            <a:srgbClr val="BEDA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If bulbs with </a:t>
            </a:r>
            <a:r>
              <a:rPr lang="en-GB" altLang="en-US" b="1" dirty="0"/>
              <a:t>different</a:t>
            </a:r>
            <a:r>
              <a:rPr lang="en-GB" altLang="en-US" dirty="0"/>
              <a:t> resistances are connected in parallel to a 3</a:t>
            </a:r>
            <a:r>
              <a:rPr lang="en-GB" altLang="en-US" sz="1000" dirty="0"/>
              <a:t> </a:t>
            </a:r>
            <a:r>
              <a:rPr lang="en-GB" altLang="en-US" dirty="0"/>
              <a:t>V battery, what will the current be through each?</a:t>
            </a:r>
          </a:p>
        </p:txBody>
      </p:sp>
      <p:sp>
        <p:nvSpPr>
          <p:cNvPr id="223290" name="Text Box 58">
            <a:extLst>
              <a:ext uri="{FF2B5EF4-FFF2-40B4-BE49-F238E27FC236}">
                <a16:creationId xmlns:a16="http://schemas.microsoft.com/office/drawing/2014/main" id="{DD999A47-0B8B-4812-9FFE-B55AA411D707}"/>
              </a:ext>
            </a:extLst>
          </p:cNvPr>
          <p:cNvSpPr txBox="1">
            <a:spLocks noChangeArrowheads="1"/>
          </p:cNvSpPr>
          <p:nvPr/>
        </p:nvSpPr>
        <p:spPr bwMode="auto">
          <a:xfrm>
            <a:off x="636587" y="1283405"/>
            <a:ext cx="86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dirty="0">
                <a:solidFill>
                  <a:srgbClr val="286DA6"/>
                </a:solidFill>
              </a:rPr>
              <a:t>6.5</a:t>
            </a:r>
            <a:r>
              <a:rPr lang="en-GB" altLang="en-US" sz="1000" b="1" dirty="0">
                <a:solidFill>
                  <a:srgbClr val="286DA6"/>
                </a:solidFill>
              </a:rPr>
              <a:t> </a:t>
            </a:r>
            <a:r>
              <a:rPr lang="en-GB" altLang="en-US" b="1" dirty="0">
                <a:solidFill>
                  <a:srgbClr val="286DA6"/>
                </a:solidFill>
                <a:cs typeface="Arial" panose="020B0604020202020204" pitchFamily="34" charset="0"/>
              </a:rPr>
              <a:t>A</a:t>
            </a:r>
            <a:endParaRPr lang="el-GR" altLang="en-US" b="1" dirty="0">
              <a:solidFill>
                <a:srgbClr val="286DA6"/>
              </a:solidFill>
              <a:cs typeface="Arial" panose="020B0604020202020204" pitchFamily="34" charset="0"/>
            </a:endParaRPr>
          </a:p>
        </p:txBody>
      </p:sp>
      <p:sp>
        <p:nvSpPr>
          <p:cNvPr id="26629" name="Rectangle 59">
            <a:extLst>
              <a:ext uri="{FF2B5EF4-FFF2-40B4-BE49-F238E27FC236}">
                <a16:creationId xmlns:a16="http://schemas.microsoft.com/office/drawing/2014/main" id="{AD830A00-BEC2-491B-B5BB-8C2F77A3CD9F}"/>
              </a:ext>
            </a:extLst>
          </p:cNvPr>
          <p:cNvSpPr>
            <a:spLocks noChangeArrowheads="1"/>
          </p:cNvSpPr>
          <p:nvPr/>
        </p:nvSpPr>
        <p:spPr bwMode="auto">
          <a:xfrm>
            <a:off x="5645150" y="1289050"/>
            <a:ext cx="2887663" cy="514350"/>
          </a:xfrm>
          <a:prstGeom prst="rect">
            <a:avLst/>
          </a:prstGeom>
          <a:solidFill>
            <a:srgbClr val="286DA6"/>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6630" name="AutoShape 60">
            <a:extLst>
              <a:ext uri="{FF2B5EF4-FFF2-40B4-BE49-F238E27FC236}">
                <a16:creationId xmlns:a16="http://schemas.microsoft.com/office/drawing/2014/main" id="{C4C3E242-97F1-4466-971C-0D7953ADCC75}"/>
              </a:ext>
            </a:extLst>
          </p:cNvPr>
          <p:cNvSpPr>
            <a:spLocks noChangeArrowheads="1"/>
          </p:cNvSpPr>
          <p:nvPr/>
        </p:nvSpPr>
        <p:spPr bwMode="auto">
          <a:xfrm>
            <a:off x="5651500" y="1270000"/>
            <a:ext cx="2881313" cy="2082800"/>
          </a:xfrm>
          <a:prstGeom prst="roundRect">
            <a:avLst>
              <a:gd name="adj" fmla="val 0"/>
            </a:avLst>
          </a:prstGeom>
          <a:noFill/>
          <a:ln w="38100">
            <a:solidFill>
              <a:srgbClr val="286DA6"/>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6631" name="Line 61">
            <a:extLst>
              <a:ext uri="{FF2B5EF4-FFF2-40B4-BE49-F238E27FC236}">
                <a16:creationId xmlns:a16="http://schemas.microsoft.com/office/drawing/2014/main" id="{200E624C-EE90-4E49-B13B-555EFCF95408}"/>
              </a:ext>
            </a:extLst>
          </p:cNvPr>
          <p:cNvSpPr>
            <a:spLocks noChangeShapeType="1"/>
          </p:cNvSpPr>
          <p:nvPr/>
        </p:nvSpPr>
        <p:spPr bwMode="auto">
          <a:xfrm>
            <a:off x="5638800" y="1803400"/>
            <a:ext cx="2894013" cy="0"/>
          </a:xfrm>
          <a:prstGeom prst="line">
            <a:avLst/>
          </a:prstGeom>
          <a:noFill/>
          <a:ln w="38100">
            <a:solidFill>
              <a:srgbClr val="286DA6"/>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6632" name="Line 62">
            <a:extLst>
              <a:ext uri="{FF2B5EF4-FFF2-40B4-BE49-F238E27FC236}">
                <a16:creationId xmlns:a16="http://schemas.microsoft.com/office/drawing/2014/main" id="{788FDF6F-E9B6-48B6-8DDD-A779D0C80E0F}"/>
              </a:ext>
            </a:extLst>
          </p:cNvPr>
          <p:cNvSpPr>
            <a:spLocks noChangeShapeType="1"/>
          </p:cNvSpPr>
          <p:nvPr/>
        </p:nvSpPr>
        <p:spPr bwMode="auto">
          <a:xfrm>
            <a:off x="5653088" y="2308225"/>
            <a:ext cx="2879725" cy="0"/>
          </a:xfrm>
          <a:prstGeom prst="line">
            <a:avLst/>
          </a:prstGeom>
          <a:noFill/>
          <a:ln w="25400">
            <a:solidFill>
              <a:srgbClr val="286DA6"/>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6633" name="Line 63">
            <a:extLst>
              <a:ext uri="{FF2B5EF4-FFF2-40B4-BE49-F238E27FC236}">
                <a16:creationId xmlns:a16="http://schemas.microsoft.com/office/drawing/2014/main" id="{F08FFC17-CFB4-4717-A4F3-36B896C32C52}"/>
              </a:ext>
            </a:extLst>
          </p:cNvPr>
          <p:cNvSpPr>
            <a:spLocks noChangeShapeType="1"/>
          </p:cNvSpPr>
          <p:nvPr/>
        </p:nvSpPr>
        <p:spPr bwMode="auto">
          <a:xfrm>
            <a:off x="5654675" y="2813050"/>
            <a:ext cx="2878138" cy="0"/>
          </a:xfrm>
          <a:prstGeom prst="line">
            <a:avLst/>
          </a:prstGeom>
          <a:noFill/>
          <a:ln w="25400">
            <a:solidFill>
              <a:srgbClr val="286DA6"/>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6634" name="Line 65">
            <a:extLst>
              <a:ext uri="{FF2B5EF4-FFF2-40B4-BE49-F238E27FC236}">
                <a16:creationId xmlns:a16="http://schemas.microsoft.com/office/drawing/2014/main" id="{63D6A371-D8A7-4160-906D-6A7F836D004A}"/>
              </a:ext>
            </a:extLst>
          </p:cNvPr>
          <p:cNvSpPr>
            <a:spLocks noChangeShapeType="1"/>
          </p:cNvSpPr>
          <p:nvPr/>
        </p:nvSpPr>
        <p:spPr bwMode="auto">
          <a:xfrm>
            <a:off x="6781800" y="1270000"/>
            <a:ext cx="0" cy="2070100"/>
          </a:xfrm>
          <a:prstGeom prst="line">
            <a:avLst/>
          </a:prstGeom>
          <a:noFill/>
          <a:ln w="25400">
            <a:solidFill>
              <a:srgbClr val="286DA6"/>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6635" name="Text Box 67">
            <a:extLst>
              <a:ext uri="{FF2B5EF4-FFF2-40B4-BE49-F238E27FC236}">
                <a16:creationId xmlns:a16="http://schemas.microsoft.com/office/drawing/2014/main" id="{AA1B07F6-0812-41AD-815F-EDFB5BCE84A5}"/>
              </a:ext>
            </a:extLst>
          </p:cNvPr>
          <p:cNvSpPr txBox="1">
            <a:spLocks noChangeArrowheads="1"/>
          </p:cNvSpPr>
          <p:nvPr/>
        </p:nvSpPr>
        <p:spPr bwMode="auto">
          <a:xfrm>
            <a:off x="7046913" y="1298575"/>
            <a:ext cx="1235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chemeClr val="bg1"/>
                </a:solidFill>
              </a:rPr>
              <a:t>current</a:t>
            </a:r>
          </a:p>
        </p:txBody>
      </p:sp>
      <p:sp>
        <p:nvSpPr>
          <p:cNvPr id="26636" name="Text Box 68">
            <a:extLst>
              <a:ext uri="{FF2B5EF4-FFF2-40B4-BE49-F238E27FC236}">
                <a16:creationId xmlns:a16="http://schemas.microsoft.com/office/drawing/2014/main" id="{287660F3-FB87-47F7-B6DA-12656811ACAA}"/>
              </a:ext>
            </a:extLst>
          </p:cNvPr>
          <p:cNvSpPr txBox="1">
            <a:spLocks noChangeArrowheads="1"/>
          </p:cNvSpPr>
          <p:nvPr/>
        </p:nvSpPr>
        <p:spPr bwMode="auto">
          <a:xfrm>
            <a:off x="5981700" y="1819275"/>
            <a:ext cx="517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A</a:t>
            </a:r>
            <a:r>
              <a:rPr lang="en-GB" altLang="en-US" baseline="-25000"/>
              <a:t>2</a:t>
            </a:r>
          </a:p>
        </p:txBody>
      </p:sp>
      <p:sp>
        <p:nvSpPr>
          <p:cNvPr id="26637" name="Text Box 69">
            <a:extLst>
              <a:ext uri="{FF2B5EF4-FFF2-40B4-BE49-F238E27FC236}">
                <a16:creationId xmlns:a16="http://schemas.microsoft.com/office/drawing/2014/main" id="{F33E34A9-6F1D-468D-BC4B-E2F0EE8E6FC4}"/>
              </a:ext>
            </a:extLst>
          </p:cNvPr>
          <p:cNvSpPr txBox="1">
            <a:spLocks noChangeArrowheads="1"/>
          </p:cNvSpPr>
          <p:nvPr/>
        </p:nvSpPr>
        <p:spPr bwMode="auto">
          <a:xfrm>
            <a:off x="5981700" y="2328863"/>
            <a:ext cx="517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A</a:t>
            </a:r>
            <a:r>
              <a:rPr lang="en-GB" altLang="en-US" baseline="-25000"/>
              <a:t>3</a:t>
            </a:r>
          </a:p>
        </p:txBody>
      </p:sp>
      <p:sp>
        <p:nvSpPr>
          <p:cNvPr id="26638" name="Text Box 70">
            <a:extLst>
              <a:ext uri="{FF2B5EF4-FFF2-40B4-BE49-F238E27FC236}">
                <a16:creationId xmlns:a16="http://schemas.microsoft.com/office/drawing/2014/main" id="{71BEE13D-B154-4004-B416-3B5B4E4B0DA3}"/>
              </a:ext>
            </a:extLst>
          </p:cNvPr>
          <p:cNvSpPr txBox="1">
            <a:spLocks noChangeArrowheads="1"/>
          </p:cNvSpPr>
          <p:nvPr/>
        </p:nvSpPr>
        <p:spPr bwMode="auto">
          <a:xfrm>
            <a:off x="5981700" y="2851150"/>
            <a:ext cx="517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A</a:t>
            </a:r>
            <a:r>
              <a:rPr lang="en-GB" altLang="en-US" baseline="-25000"/>
              <a:t>4</a:t>
            </a:r>
          </a:p>
        </p:txBody>
      </p:sp>
      <p:sp>
        <p:nvSpPr>
          <p:cNvPr id="223303" name="Text Box 71">
            <a:extLst>
              <a:ext uri="{FF2B5EF4-FFF2-40B4-BE49-F238E27FC236}">
                <a16:creationId xmlns:a16="http://schemas.microsoft.com/office/drawing/2014/main" id="{ADE8272B-6268-4B55-AF4D-ECDDCCA96CBD}"/>
              </a:ext>
            </a:extLst>
          </p:cNvPr>
          <p:cNvSpPr txBox="1">
            <a:spLocks noChangeArrowheads="1"/>
          </p:cNvSpPr>
          <p:nvPr/>
        </p:nvSpPr>
        <p:spPr bwMode="auto">
          <a:xfrm>
            <a:off x="7340600" y="1820863"/>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286DA6"/>
                </a:solidFill>
              </a:rPr>
              <a:t>3</a:t>
            </a:r>
            <a:r>
              <a:rPr lang="en-GB" altLang="en-US" sz="1000" b="1">
                <a:solidFill>
                  <a:srgbClr val="286DA6"/>
                </a:solidFill>
              </a:rPr>
              <a:t> </a:t>
            </a:r>
            <a:r>
              <a:rPr lang="en-GB" altLang="en-US" b="1">
                <a:solidFill>
                  <a:srgbClr val="286DA6"/>
                </a:solidFill>
                <a:cs typeface="Arial" panose="020B0604020202020204" pitchFamily="34" charset="0"/>
              </a:rPr>
              <a:t>A</a:t>
            </a:r>
            <a:endParaRPr lang="el-GR" altLang="en-US" b="1">
              <a:solidFill>
                <a:srgbClr val="286DA6"/>
              </a:solidFill>
              <a:cs typeface="Arial" panose="020B0604020202020204" pitchFamily="34" charset="0"/>
            </a:endParaRPr>
          </a:p>
        </p:txBody>
      </p:sp>
      <p:sp>
        <p:nvSpPr>
          <p:cNvPr id="223304" name="Text Box 72">
            <a:extLst>
              <a:ext uri="{FF2B5EF4-FFF2-40B4-BE49-F238E27FC236}">
                <a16:creationId xmlns:a16="http://schemas.microsoft.com/office/drawing/2014/main" id="{0E2B26A3-DE0C-4897-A87D-8E0B14A16A6F}"/>
              </a:ext>
            </a:extLst>
          </p:cNvPr>
          <p:cNvSpPr txBox="1">
            <a:spLocks noChangeArrowheads="1"/>
          </p:cNvSpPr>
          <p:nvPr/>
        </p:nvSpPr>
        <p:spPr bwMode="auto">
          <a:xfrm>
            <a:off x="7215188" y="2343150"/>
            <a:ext cx="86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286DA6"/>
                </a:solidFill>
              </a:rPr>
              <a:t>1.5</a:t>
            </a:r>
            <a:r>
              <a:rPr lang="en-GB" altLang="en-US" sz="1000" b="1">
                <a:solidFill>
                  <a:srgbClr val="286DA6"/>
                </a:solidFill>
              </a:rPr>
              <a:t> </a:t>
            </a:r>
            <a:r>
              <a:rPr lang="en-GB" altLang="en-US" b="1">
                <a:solidFill>
                  <a:srgbClr val="286DA6"/>
                </a:solidFill>
                <a:cs typeface="Arial" panose="020B0604020202020204" pitchFamily="34" charset="0"/>
              </a:rPr>
              <a:t>A</a:t>
            </a:r>
            <a:endParaRPr lang="el-GR" altLang="en-US" b="1">
              <a:solidFill>
                <a:srgbClr val="286DA6"/>
              </a:solidFill>
              <a:cs typeface="Arial" panose="020B0604020202020204" pitchFamily="34" charset="0"/>
            </a:endParaRPr>
          </a:p>
        </p:txBody>
      </p:sp>
      <p:sp>
        <p:nvSpPr>
          <p:cNvPr id="223305" name="Text Box 73">
            <a:extLst>
              <a:ext uri="{FF2B5EF4-FFF2-40B4-BE49-F238E27FC236}">
                <a16:creationId xmlns:a16="http://schemas.microsoft.com/office/drawing/2014/main" id="{2E269CF3-6775-4877-BE36-1AAC0AEBF44E}"/>
              </a:ext>
            </a:extLst>
          </p:cNvPr>
          <p:cNvSpPr txBox="1">
            <a:spLocks noChangeArrowheads="1"/>
          </p:cNvSpPr>
          <p:nvPr/>
        </p:nvSpPr>
        <p:spPr bwMode="auto">
          <a:xfrm>
            <a:off x="7340600" y="286385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286DA6"/>
                </a:solidFill>
              </a:rPr>
              <a:t>2</a:t>
            </a:r>
            <a:r>
              <a:rPr lang="en-GB" altLang="en-US" sz="1000" b="1">
                <a:solidFill>
                  <a:srgbClr val="286DA6"/>
                </a:solidFill>
              </a:rPr>
              <a:t> </a:t>
            </a:r>
            <a:r>
              <a:rPr lang="en-GB" altLang="en-US" b="1">
                <a:solidFill>
                  <a:srgbClr val="286DA6"/>
                </a:solidFill>
                <a:cs typeface="Arial" panose="020B0604020202020204" pitchFamily="34" charset="0"/>
              </a:rPr>
              <a:t>A</a:t>
            </a:r>
            <a:endParaRPr lang="el-GR" altLang="en-US" b="1">
              <a:solidFill>
                <a:srgbClr val="286DA6"/>
              </a:solidFill>
              <a:cs typeface="Arial" panose="020B0604020202020204" pitchFamily="34" charset="0"/>
            </a:endParaRPr>
          </a:p>
        </p:txBody>
      </p:sp>
      <p:sp>
        <p:nvSpPr>
          <p:cNvPr id="223306" name="Text Box 74">
            <a:extLst>
              <a:ext uri="{FF2B5EF4-FFF2-40B4-BE49-F238E27FC236}">
                <a16:creationId xmlns:a16="http://schemas.microsoft.com/office/drawing/2014/main" id="{E1D6EAA2-0F12-4E86-91D7-B2E7601D9D77}"/>
              </a:ext>
            </a:extLst>
          </p:cNvPr>
          <p:cNvSpPr txBox="1">
            <a:spLocks noChangeArrowheads="1"/>
          </p:cNvSpPr>
          <p:nvPr/>
        </p:nvSpPr>
        <p:spPr bwMode="auto">
          <a:xfrm>
            <a:off x="354013" y="4965700"/>
            <a:ext cx="8189912"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The same voltage will cause a larger current to flow through a small resistance than a big one, so the bulb with the lowest resistance will have the biggest current.</a:t>
            </a:r>
          </a:p>
        </p:txBody>
      </p:sp>
      <p:pic>
        <p:nvPicPr>
          <p:cNvPr id="22" name="Picture 19">
            <a:hlinkClick r:id="" action="ppaction://hlinkshowjump?jump=nextslide"/>
            <a:extLst>
              <a:ext uri="{FF2B5EF4-FFF2-40B4-BE49-F238E27FC236}">
                <a16:creationId xmlns:a16="http://schemas.microsoft.com/office/drawing/2014/main" id="{DF480FC8-663D-4E3F-B102-BFC77FD72722}"/>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3" name="Picture 9" descr="notes_icon">
            <a:extLst>
              <a:ext uri="{FF2B5EF4-FFF2-40B4-BE49-F238E27FC236}">
                <a16:creationId xmlns:a16="http://schemas.microsoft.com/office/drawing/2014/main" id="{2663BB07-0EEE-4B40-B1CC-00AEE2B74C72}"/>
              </a:ext>
            </a:extLst>
          </p:cNvPr>
          <p:cNvPicPr>
            <a:picLocks noChangeAspect="1" noChangeArrowheads="1"/>
          </p:cNvPicPr>
          <p:nvPr/>
        </p:nvPicPr>
        <p:blipFill>
          <a:blip r:embed="rId5" cstate="print"/>
          <a:srcRect/>
          <a:stretch>
            <a:fillRect/>
          </a:stretch>
        </p:blipFill>
        <p:spPr bwMode="auto">
          <a:xfrm>
            <a:off x="8532813" y="153987"/>
            <a:ext cx="442912" cy="387350"/>
          </a:xfrm>
          <a:prstGeom prst="rect">
            <a:avLst/>
          </a:prstGeom>
          <a:noFill/>
          <a:ln w="9525">
            <a:noFill/>
            <a:miter lim="800000"/>
            <a:headEnd/>
            <a:tailEnd/>
          </a:ln>
        </p:spPr>
      </p:pic>
      <p:sp>
        <p:nvSpPr>
          <p:cNvPr id="24" name="Text Box 58">
            <a:extLst>
              <a:ext uri="{FF2B5EF4-FFF2-40B4-BE49-F238E27FC236}">
                <a16:creationId xmlns:a16="http://schemas.microsoft.com/office/drawing/2014/main" id="{0C4085EC-75EB-429E-99FC-AEA97DB44425}"/>
              </a:ext>
            </a:extLst>
          </p:cNvPr>
          <p:cNvSpPr txBox="1">
            <a:spLocks noChangeArrowheads="1"/>
          </p:cNvSpPr>
          <p:nvPr/>
        </p:nvSpPr>
        <p:spPr bwMode="auto">
          <a:xfrm>
            <a:off x="3936683" y="1498483"/>
            <a:ext cx="6383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dirty="0"/>
              <a:t>1</a:t>
            </a:r>
            <a:r>
              <a:rPr lang="en-GB" altLang="en-US" sz="1000" b="1" dirty="0"/>
              <a:t> </a:t>
            </a:r>
            <a:r>
              <a:rPr lang="el-GR" altLang="en-US" b="1" dirty="0">
                <a:cs typeface="Arial" panose="020B0604020202020204" pitchFamily="34" charset="0"/>
              </a:rPr>
              <a:t>Ω</a:t>
            </a:r>
          </a:p>
        </p:txBody>
      </p:sp>
      <p:sp>
        <p:nvSpPr>
          <p:cNvPr id="25" name="Text Box 58">
            <a:extLst>
              <a:ext uri="{FF2B5EF4-FFF2-40B4-BE49-F238E27FC236}">
                <a16:creationId xmlns:a16="http://schemas.microsoft.com/office/drawing/2014/main" id="{DE359F7D-4E34-4FFD-A2E3-CA32B9B56025}"/>
              </a:ext>
            </a:extLst>
          </p:cNvPr>
          <p:cNvSpPr txBox="1">
            <a:spLocks noChangeArrowheads="1"/>
          </p:cNvSpPr>
          <p:nvPr/>
        </p:nvSpPr>
        <p:spPr bwMode="auto">
          <a:xfrm>
            <a:off x="3970550" y="2281315"/>
            <a:ext cx="6383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dirty="0"/>
              <a:t>2</a:t>
            </a:r>
            <a:r>
              <a:rPr lang="en-GB" altLang="en-US" sz="1000" b="1" dirty="0"/>
              <a:t> </a:t>
            </a:r>
            <a:r>
              <a:rPr lang="el-GR" altLang="en-US" b="1" dirty="0">
                <a:cs typeface="Arial" panose="020B0604020202020204" pitchFamily="34" charset="0"/>
              </a:rPr>
              <a:t>Ω</a:t>
            </a:r>
          </a:p>
        </p:txBody>
      </p:sp>
      <p:sp>
        <p:nvSpPr>
          <p:cNvPr id="26" name="Text Box 58">
            <a:extLst>
              <a:ext uri="{FF2B5EF4-FFF2-40B4-BE49-F238E27FC236}">
                <a16:creationId xmlns:a16="http://schemas.microsoft.com/office/drawing/2014/main" id="{627BE779-37C4-46DA-A93E-9C54729704C3}"/>
              </a:ext>
            </a:extLst>
          </p:cNvPr>
          <p:cNvSpPr txBox="1">
            <a:spLocks noChangeArrowheads="1"/>
          </p:cNvSpPr>
          <p:nvPr/>
        </p:nvSpPr>
        <p:spPr bwMode="auto">
          <a:xfrm>
            <a:off x="3936683" y="3064147"/>
            <a:ext cx="8947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dirty="0"/>
              <a:t>1.5</a:t>
            </a:r>
            <a:r>
              <a:rPr lang="en-GB" altLang="en-US" sz="1000" b="1" dirty="0"/>
              <a:t> </a:t>
            </a:r>
            <a:r>
              <a:rPr lang="el-GR" altLang="en-US" b="1" dirty="0">
                <a:cs typeface="Arial" panose="020B0604020202020204" pitchFamily="34" charset="0"/>
              </a:rPr>
              <a:t>Ω</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3303"/>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223304"/>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223305"/>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223290"/>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23306"/>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90" grpId="0"/>
      <p:bldP spid="223303" grpId="0"/>
      <p:bldP spid="223304" grpId="0"/>
      <p:bldP spid="223305" grpId="0"/>
      <p:bldP spid="22330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11">
            <a:extLst>
              <a:ext uri="{FF2B5EF4-FFF2-40B4-BE49-F238E27FC236}">
                <a16:creationId xmlns:a16="http://schemas.microsoft.com/office/drawing/2014/main" id="{702BF489-894E-4F94-BB28-E8893FE71BC0}"/>
              </a:ext>
            </a:extLst>
          </p:cNvPr>
          <p:cNvSpPr>
            <a:spLocks noChangeArrowheads="1"/>
          </p:cNvSpPr>
          <p:nvPr/>
        </p:nvSpPr>
        <p:spPr bwMode="auto">
          <a:xfrm>
            <a:off x="358775" y="2270125"/>
            <a:ext cx="84804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a:t>Current in a series circuit is the same throughout the circuit. This means that ammeters must be connected in </a:t>
            </a:r>
            <a:r>
              <a:rPr lang="en-GB" altLang="en-US" b="1">
                <a:solidFill>
                  <a:srgbClr val="286DA6"/>
                </a:solidFill>
              </a:rPr>
              <a:t>series</a:t>
            </a:r>
            <a:r>
              <a:rPr lang="en-GB" altLang="en-US"/>
              <a:t> with the components they are measuring.</a:t>
            </a:r>
          </a:p>
        </p:txBody>
      </p:sp>
      <p:sp>
        <p:nvSpPr>
          <p:cNvPr id="28675" name="Text Box 3">
            <a:extLst>
              <a:ext uri="{FF2B5EF4-FFF2-40B4-BE49-F238E27FC236}">
                <a16:creationId xmlns:a16="http://schemas.microsoft.com/office/drawing/2014/main" id="{45BA70AC-BC4F-459A-A7E4-835FA2940648}"/>
              </a:ext>
            </a:extLst>
          </p:cNvPr>
          <p:cNvSpPr txBox="1">
            <a:spLocks noChangeArrowheads="1"/>
          </p:cNvSpPr>
          <p:nvPr/>
        </p:nvSpPr>
        <p:spPr bwMode="auto">
          <a:xfrm>
            <a:off x="354013" y="784225"/>
            <a:ext cx="8551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a:t>An </a:t>
            </a:r>
            <a:r>
              <a:rPr lang="en-GB" altLang="en-US" b="1">
                <a:solidFill>
                  <a:srgbClr val="286DA6"/>
                </a:solidFill>
              </a:rPr>
              <a:t>ammeter</a:t>
            </a:r>
            <a:r>
              <a:rPr lang="en-GB" altLang="en-US"/>
              <a:t> is used to measure the current through a circuit. </a:t>
            </a:r>
          </a:p>
        </p:txBody>
      </p:sp>
      <p:sp>
        <p:nvSpPr>
          <p:cNvPr id="193577" name="Rectangle 41">
            <a:extLst>
              <a:ext uri="{FF2B5EF4-FFF2-40B4-BE49-F238E27FC236}">
                <a16:creationId xmlns:a16="http://schemas.microsoft.com/office/drawing/2014/main" id="{1BC52553-3610-4A43-8698-D527E5107F2C}"/>
              </a:ext>
            </a:extLst>
          </p:cNvPr>
          <p:cNvSpPr>
            <a:spLocks noChangeArrowheads="1"/>
          </p:cNvSpPr>
          <p:nvPr/>
        </p:nvSpPr>
        <p:spPr bwMode="auto">
          <a:xfrm>
            <a:off x="354013" y="1333500"/>
            <a:ext cx="848201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a:t>The current through the ammeter must be the </a:t>
            </a:r>
            <a:r>
              <a:rPr lang="en-GB" altLang="en-US" b="1">
                <a:solidFill>
                  <a:srgbClr val="286DA6"/>
                </a:solidFill>
              </a:rPr>
              <a:t>same</a:t>
            </a:r>
            <a:r>
              <a:rPr lang="en-GB" altLang="en-US"/>
              <a:t> as the current through the part of the circuit that is being measured.</a:t>
            </a:r>
          </a:p>
        </p:txBody>
      </p:sp>
      <p:sp>
        <p:nvSpPr>
          <p:cNvPr id="28678" name="Rectangle 43">
            <a:extLst>
              <a:ext uri="{FF2B5EF4-FFF2-40B4-BE49-F238E27FC236}">
                <a16:creationId xmlns:a16="http://schemas.microsoft.com/office/drawing/2014/main" id="{3C40144F-4739-4193-A114-1A1347ACAA8C}"/>
              </a:ext>
            </a:extLst>
          </p:cNvPr>
          <p:cNvSpPr>
            <a:spLocks noGrp="1" noChangeArrowheads="1"/>
          </p:cNvSpPr>
          <p:nvPr>
            <p:ph type="title"/>
          </p:nvPr>
        </p:nvSpPr>
        <p:spPr/>
        <p:txBody>
          <a:bodyPr/>
          <a:lstStyle/>
          <a:p>
            <a:r>
              <a:rPr lang="en-GB" altLang="en-US"/>
              <a:t>Using ammeters</a:t>
            </a:r>
          </a:p>
        </p:txBody>
      </p:sp>
      <p:pic>
        <p:nvPicPr>
          <p:cNvPr id="31" name="Picture 30">
            <a:extLst>
              <a:ext uri="{FF2B5EF4-FFF2-40B4-BE49-F238E27FC236}">
                <a16:creationId xmlns:a16="http://schemas.microsoft.com/office/drawing/2014/main" id="{D3453A52-C0A5-4C75-BF39-7CBA0549F0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2293620" y="3629025"/>
            <a:ext cx="4489026" cy="2805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9">
            <a:hlinkClick r:id="" action="ppaction://hlinkshowjump?jump=nextslide"/>
            <a:extLst>
              <a:ext uri="{FF2B5EF4-FFF2-40B4-BE49-F238E27FC236}">
                <a16:creationId xmlns:a16="http://schemas.microsoft.com/office/drawing/2014/main" id="{F272C18A-3D61-4CA7-9160-41C75904F849}"/>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9" name="Rectangle 2">
            <a:extLst>
              <a:ext uri="{FF2B5EF4-FFF2-40B4-BE49-F238E27FC236}">
                <a16:creationId xmlns:a16="http://schemas.microsoft.com/office/drawing/2014/main" id="{94A24DAA-353D-47D0-B52B-EA875FA6F0B1}"/>
              </a:ext>
            </a:extLst>
          </p:cNvPr>
          <p:cNvSpPr>
            <a:spLocks noChangeArrowheads="1"/>
          </p:cNvSpPr>
          <p:nvPr/>
        </p:nvSpPr>
        <p:spPr bwMode="auto">
          <a:xfrm>
            <a:off x="1998134" y="3575049"/>
            <a:ext cx="5136443" cy="2859617"/>
          </a:xfrm>
          <a:prstGeom prst="rect">
            <a:avLst/>
          </a:prstGeom>
          <a:noFill/>
          <a:ln w="38100">
            <a:solidFill>
              <a:srgbClr val="286DA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pic>
        <p:nvPicPr>
          <p:cNvPr id="10" name="Picture 9">
            <a:extLst>
              <a:ext uri="{FF2B5EF4-FFF2-40B4-BE49-F238E27FC236}">
                <a16:creationId xmlns:a16="http://schemas.microsoft.com/office/drawing/2014/main" id="{976B178F-85E7-4074-81A8-8572457CEC12}"/>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357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193577" grpId="0"/>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1">
            <a:extLst>
              <a:ext uri="{FF2B5EF4-FFF2-40B4-BE49-F238E27FC236}">
                <a16:creationId xmlns:a16="http://schemas.microsoft.com/office/drawing/2014/main" id="{AE7C9118-0390-4534-B7FB-C23BA3486D20}"/>
              </a:ext>
            </a:extLst>
          </p:cNvPr>
          <p:cNvSpPr>
            <a:spLocks noChangeArrowheads="1"/>
          </p:cNvSpPr>
          <p:nvPr/>
        </p:nvSpPr>
        <p:spPr bwMode="auto">
          <a:xfrm>
            <a:off x="358775" y="3413125"/>
            <a:ext cx="4024313"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Potential difference is the same across components connected in parallel. This means that voltmeters must be connected in </a:t>
            </a:r>
            <a:r>
              <a:rPr lang="en-GB" altLang="en-US" b="1" dirty="0">
                <a:solidFill>
                  <a:srgbClr val="286DA6"/>
                </a:solidFill>
              </a:rPr>
              <a:t>parallel</a:t>
            </a:r>
            <a:r>
              <a:rPr lang="en-GB" altLang="en-US" dirty="0"/>
              <a:t> with the components that they are measuring.</a:t>
            </a:r>
          </a:p>
        </p:txBody>
      </p:sp>
      <p:sp>
        <p:nvSpPr>
          <p:cNvPr id="29699" name="Text Box 3">
            <a:extLst>
              <a:ext uri="{FF2B5EF4-FFF2-40B4-BE49-F238E27FC236}">
                <a16:creationId xmlns:a16="http://schemas.microsoft.com/office/drawing/2014/main" id="{48C1B45E-2CAA-48C8-B1EE-D59593FE94B4}"/>
              </a:ext>
            </a:extLst>
          </p:cNvPr>
          <p:cNvSpPr txBox="1">
            <a:spLocks noChangeArrowheads="1"/>
          </p:cNvSpPr>
          <p:nvPr/>
        </p:nvSpPr>
        <p:spPr bwMode="auto">
          <a:xfrm>
            <a:off x="354013" y="784225"/>
            <a:ext cx="85518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a:t>A </a:t>
            </a:r>
            <a:r>
              <a:rPr lang="en-GB" altLang="en-US" b="1">
                <a:solidFill>
                  <a:srgbClr val="286DA6"/>
                </a:solidFill>
              </a:rPr>
              <a:t>voltmeter</a:t>
            </a:r>
            <a:r>
              <a:rPr lang="en-GB" altLang="en-US"/>
              <a:t> is used to measure the potential difference across a component. </a:t>
            </a:r>
          </a:p>
        </p:txBody>
      </p:sp>
      <p:sp>
        <p:nvSpPr>
          <p:cNvPr id="193577" name="Rectangle 411">
            <a:extLst>
              <a:ext uri="{FF2B5EF4-FFF2-40B4-BE49-F238E27FC236}">
                <a16:creationId xmlns:a16="http://schemas.microsoft.com/office/drawing/2014/main" id="{BD55415F-8397-4EF5-89F7-E3149E030002}"/>
              </a:ext>
            </a:extLst>
          </p:cNvPr>
          <p:cNvSpPr>
            <a:spLocks noChangeArrowheads="1"/>
          </p:cNvSpPr>
          <p:nvPr/>
        </p:nvSpPr>
        <p:spPr bwMode="auto">
          <a:xfrm>
            <a:off x="354013" y="1913732"/>
            <a:ext cx="848201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The potential difference across the voltmeter must be the </a:t>
            </a:r>
            <a:r>
              <a:rPr lang="en-GB" altLang="en-US" b="1" dirty="0">
                <a:solidFill>
                  <a:srgbClr val="286DA6"/>
                </a:solidFill>
              </a:rPr>
              <a:t>same</a:t>
            </a:r>
            <a:r>
              <a:rPr lang="en-GB" altLang="en-US" dirty="0"/>
              <a:t> as the potential difference across the component that is being measured.</a:t>
            </a:r>
          </a:p>
        </p:txBody>
      </p:sp>
      <p:sp>
        <p:nvSpPr>
          <p:cNvPr id="29702" name="Rectangle 43">
            <a:extLst>
              <a:ext uri="{FF2B5EF4-FFF2-40B4-BE49-F238E27FC236}">
                <a16:creationId xmlns:a16="http://schemas.microsoft.com/office/drawing/2014/main" id="{46BA5B09-FA34-4188-A430-7BE5339DECA1}"/>
              </a:ext>
            </a:extLst>
          </p:cNvPr>
          <p:cNvSpPr>
            <a:spLocks noGrp="1" noChangeArrowheads="1"/>
          </p:cNvSpPr>
          <p:nvPr>
            <p:ph type="title"/>
          </p:nvPr>
        </p:nvSpPr>
        <p:spPr/>
        <p:txBody>
          <a:bodyPr/>
          <a:lstStyle/>
          <a:p>
            <a:r>
              <a:rPr lang="en-GB" altLang="en-US"/>
              <a:t>Using voltmeters</a:t>
            </a:r>
          </a:p>
        </p:txBody>
      </p:sp>
      <p:pic>
        <p:nvPicPr>
          <p:cNvPr id="9" name="Picture 8">
            <a:extLst>
              <a:ext uri="{FF2B5EF4-FFF2-40B4-BE49-F238E27FC236}">
                <a16:creationId xmlns:a16="http://schemas.microsoft.com/office/drawing/2014/main" id="{99F47290-3168-4795-8FB2-BA7E9C197D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4652627" y="3113092"/>
            <a:ext cx="3964131"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notes_icon">
            <a:extLst>
              <a:ext uri="{FF2B5EF4-FFF2-40B4-BE49-F238E27FC236}">
                <a16:creationId xmlns:a16="http://schemas.microsoft.com/office/drawing/2014/main" id="{4C51521D-FF14-45CA-BB10-D05B48C62AAE}"/>
              </a:ext>
            </a:extLst>
          </p:cNvPr>
          <p:cNvPicPr>
            <a:picLocks noChangeAspect="1" noChangeArrowheads="1"/>
          </p:cNvPicPr>
          <p:nvPr/>
        </p:nvPicPr>
        <p:blipFill>
          <a:blip r:embed="rId4" cstate="print"/>
          <a:srcRect/>
          <a:stretch>
            <a:fillRect/>
          </a:stretch>
        </p:blipFill>
        <p:spPr bwMode="auto">
          <a:xfrm>
            <a:off x="8532813" y="153987"/>
            <a:ext cx="442912" cy="387350"/>
          </a:xfrm>
          <a:prstGeom prst="rect">
            <a:avLst/>
          </a:prstGeom>
          <a:noFill/>
          <a:ln w="9525">
            <a:noFill/>
            <a:miter lim="800000"/>
            <a:headEnd/>
            <a:tailEnd/>
          </a:ln>
        </p:spPr>
      </p:pic>
      <p:sp>
        <p:nvSpPr>
          <p:cNvPr id="8" name="Rectangle 2">
            <a:extLst>
              <a:ext uri="{FF2B5EF4-FFF2-40B4-BE49-F238E27FC236}">
                <a16:creationId xmlns:a16="http://schemas.microsoft.com/office/drawing/2014/main" id="{B89EAE23-EF85-4D23-A85D-CAB5B347EF03}"/>
              </a:ext>
            </a:extLst>
          </p:cNvPr>
          <p:cNvSpPr>
            <a:spLocks noChangeArrowheads="1"/>
          </p:cNvSpPr>
          <p:nvPr/>
        </p:nvSpPr>
        <p:spPr bwMode="auto">
          <a:xfrm>
            <a:off x="4541135" y="3014491"/>
            <a:ext cx="4154134" cy="3329868"/>
          </a:xfrm>
          <a:prstGeom prst="rect">
            <a:avLst/>
          </a:prstGeom>
          <a:noFill/>
          <a:ln w="38100">
            <a:solidFill>
              <a:srgbClr val="286DA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pic>
        <p:nvPicPr>
          <p:cNvPr id="11" name="Picture 9">
            <a:extLst>
              <a:ext uri="{FF2B5EF4-FFF2-40B4-BE49-F238E27FC236}">
                <a16:creationId xmlns:a16="http://schemas.microsoft.com/office/drawing/2014/main" id="{78ED64BA-42B9-4E09-AF57-BE0AE460C986}"/>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357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193577" grpId="0"/>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A4ABE34-7415-49D3-BEDF-B4936BDCAE32}"/>
              </a:ext>
            </a:extLst>
          </p:cNvPr>
          <p:cNvSpPr>
            <a:spLocks noGrp="1"/>
          </p:cNvSpPr>
          <p:nvPr>
            <p:ph idx="1"/>
          </p:nvPr>
        </p:nvSpPr>
        <p:spPr/>
        <p:txBody>
          <a:bodyPr>
            <a:noAutofit/>
          </a:bodyPr>
          <a:lstStyle/>
          <a:p>
            <a:pPr>
              <a:buSzPct val="100000"/>
            </a:pPr>
            <a:r>
              <a:rPr lang="en-GB" sz="1600" dirty="0"/>
              <a:t>Developing and Using Models</a:t>
            </a:r>
          </a:p>
          <a:p>
            <a:pPr>
              <a:buSzPct val="100000"/>
            </a:pPr>
            <a:r>
              <a:rPr lang="en-GB" sz="1600" dirty="0"/>
              <a:t>Planning and Carrying Out Investigations</a:t>
            </a:r>
          </a:p>
          <a:p>
            <a:pPr>
              <a:buSzPct val="100000"/>
            </a:pPr>
            <a:r>
              <a:rPr lang="en-GB" sz="1600" dirty="0"/>
              <a:t>Using Mathematics and Computational Thinking</a:t>
            </a:r>
          </a:p>
          <a:p>
            <a:pPr>
              <a:buSzPct val="100000"/>
            </a:pPr>
            <a:r>
              <a:rPr lang="en-GB" sz="1600" dirty="0"/>
              <a:t>Constructing Explanations and Designing Solutions</a:t>
            </a:r>
          </a:p>
        </p:txBody>
      </p:sp>
      <p:sp>
        <p:nvSpPr>
          <p:cNvPr id="5" name="Content Placeholder 4">
            <a:extLst>
              <a:ext uri="{FF2B5EF4-FFF2-40B4-BE49-F238E27FC236}">
                <a16:creationId xmlns:a16="http://schemas.microsoft.com/office/drawing/2014/main" id="{097178BF-770B-4F13-AFC6-5D12BD5713F6}"/>
              </a:ext>
            </a:extLst>
          </p:cNvPr>
          <p:cNvSpPr>
            <a:spLocks noGrp="1"/>
          </p:cNvSpPr>
          <p:nvPr>
            <p:ph idx="10"/>
          </p:nvPr>
        </p:nvSpPr>
        <p:spPr/>
        <p:txBody>
          <a:bodyPr>
            <a:normAutofit/>
          </a:bodyPr>
          <a:lstStyle/>
          <a:p>
            <a:r>
              <a:rPr lang="en-GB" sz="1600" dirty="0"/>
              <a:t>3. Scale, Proportion, and Quantity</a:t>
            </a:r>
          </a:p>
          <a:p>
            <a:r>
              <a:rPr lang="en-GB" sz="1600" dirty="0"/>
              <a:t>5. Energy and Matter</a:t>
            </a:r>
          </a:p>
        </p:txBody>
      </p:sp>
      <p:sp>
        <p:nvSpPr>
          <p:cNvPr id="7" name="Title 6">
            <a:extLst>
              <a:ext uri="{FF2B5EF4-FFF2-40B4-BE49-F238E27FC236}">
                <a16:creationId xmlns:a16="http://schemas.microsoft.com/office/drawing/2014/main" id="{0A3BB19F-D25B-4762-BF2E-7C46604C9743}"/>
              </a:ext>
            </a:extLst>
          </p:cNvPr>
          <p:cNvSpPr>
            <a:spLocks noGrp="1"/>
          </p:cNvSpPr>
          <p:nvPr>
            <p:ph type="title"/>
          </p:nvPr>
        </p:nvSpPr>
        <p:spPr/>
        <p:txBody>
          <a:bodyPr/>
          <a:lstStyle/>
          <a:p>
            <a:r>
              <a:rPr lang="en-GB" dirty="0"/>
              <a:t>Information</a:t>
            </a:r>
            <a:endParaRPr lang="en-US" dirty="0"/>
          </a:p>
        </p:txBody>
      </p:sp>
    </p:spTree>
    <p:custDataLst>
      <p:tags r:id="rId1"/>
    </p:custDataLst>
    <p:extLst>
      <p:ext uri="{BB962C8B-B14F-4D97-AF65-F5344CB8AC3E}">
        <p14:creationId xmlns:p14="http://schemas.microsoft.com/office/powerpoint/2010/main" val="141531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3">
            <a:extLst>
              <a:ext uri="{FF2B5EF4-FFF2-40B4-BE49-F238E27FC236}">
                <a16:creationId xmlns:a16="http://schemas.microsoft.com/office/drawing/2014/main" id="{1C514D84-2608-4DF3-9339-2A7F89D6148C}"/>
              </a:ext>
            </a:extLst>
          </p:cNvPr>
          <p:cNvSpPr txBox="1">
            <a:spLocks noChangeArrowheads="1"/>
          </p:cNvSpPr>
          <p:nvPr/>
        </p:nvSpPr>
        <p:spPr bwMode="auto">
          <a:xfrm>
            <a:off x="354013" y="784225"/>
            <a:ext cx="805338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Circuit components can be wired in </a:t>
            </a:r>
            <a:r>
              <a:rPr lang="en-GB" altLang="en-US" b="1" dirty="0">
                <a:solidFill>
                  <a:srgbClr val="286DA6"/>
                </a:solidFill>
              </a:rPr>
              <a:t>series</a:t>
            </a:r>
            <a:r>
              <a:rPr lang="en-GB" altLang="en-US" dirty="0"/>
              <a:t> or</a:t>
            </a:r>
            <a:r>
              <a:rPr lang="en-GB" altLang="en-US" dirty="0">
                <a:solidFill>
                  <a:srgbClr val="286DA6"/>
                </a:solidFill>
              </a:rPr>
              <a:t> </a:t>
            </a:r>
            <a:r>
              <a:rPr lang="en-GB" altLang="en-US" b="1" dirty="0">
                <a:solidFill>
                  <a:srgbClr val="286DA6"/>
                </a:solidFill>
              </a:rPr>
              <a:t>parallel</a:t>
            </a:r>
            <a:r>
              <a:rPr lang="en-GB" altLang="en-US" dirty="0"/>
              <a:t>. Some circuits include both series and parallel parts.</a:t>
            </a:r>
          </a:p>
        </p:txBody>
      </p:sp>
      <p:sp>
        <p:nvSpPr>
          <p:cNvPr id="189444" name="Text Box 4">
            <a:extLst>
              <a:ext uri="{FF2B5EF4-FFF2-40B4-BE49-F238E27FC236}">
                <a16:creationId xmlns:a16="http://schemas.microsoft.com/office/drawing/2014/main" id="{A94F93FC-EBE1-4533-8114-8F7FF5859A0F}"/>
              </a:ext>
            </a:extLst>
          </p:cNvPr>
          <p:cNvSpPr txBox="1">
            <a:spLocks noChangeArrowheads="1"/>
          </p:cNvSpPr>
          <p:nvPr/>
        </p:nvSpPr>
        <p:spPr bwMode="auto">
          <a:xfrm>
            <a:off x="4468813" y="3813175"/>
            <a:ext cx="44132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A parallel circuit contains </a:t>
            </a:r>
            <a:r>
              <a:rPr lang="en-GB" altLang="en-US" b="1" dirty="0">
                <a:solidFill>
                  <a:srgbClr val="286DA6"/>
                </a:solidFill>
              </a:rPr>
              <a:t>junctions</a:t>
            </a:r>
            <a:r>
              <a:rPr lang="en-GB" altLang="en-US" dirty="0"/>
              <a:t> and so there is more than one path for the current.</a:t>
            </a:r>
          </a:p>
        </p:txBody>
      </p:sp>
      <p:sp>
        <p:nvSpPr>
          <p:cNvPr id="189445" name="Text Box 5">
            <a:extLst>
              <a:ext uri="{FF2B5EF4-FFF2-40B4-BE49-F238E27FC236}">
                <a16:creationId xmlns:a16="http://schemas.microsoft.com/office/drawing/2014/main" id="{EE9CA44E-944E-4EEF-A38A-19F5D6A45BB1}"/>
              </a:ext>
            </a:extLst>
          </p:cNvPr>
          <p:cNvSpPr txBox="1">
            <a:spLocks noChangeArrowheads="1"/>
          </p:cNvSpPr>
          <p:nvPr/>
        </p:nvSpPr>
        <p:spPr bwMode="auto">
          <a:xfrm>
            <a:off x="354013" y="1692275"/>
            <a:ext cx="4456112"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A series circuit has all its components wired in the </a:t>
            </a:r>
            <a:br>
              <a:rPr lang="en-GB" altLang="en-US" dirty="0"/>
            </a:br>
            <a:r>
              <a:rPr lang="en-GB" altLang="en-US" b="1" dirty="0">
                <a:solidFill>
                  <a:srgbClr val="286DA6"/>
                </a:solidFill>
              </a:rPr>
              <a:t>same</a:t>
            </a:r>
            <a:r>
              <a:rPr lang="en-GB" altLang="en-US" dirty="0"/>
              <a:t> loop. These tree </a:t>
            </a:r>
            <a:br>
              <a:rPr lang="en-GB" altLang="en-US" dirty="0"/>
            </a:br>
            <a:r>
              <a:rPr lang="en-GB" altLang="en-US" dirty="0"/>
              <a:t>lights are wired in series.</a:t>
            </a:r>
          </a:p>
        </p:txBody>
      </p:sp>
      <p:pic>
        <p:nvPicPr>
          <p:cNvPr id="189446" name="Picture 6" descr="PA7_car_web">
            <a:extLst>
              <a:ext uri="{FF2B5EF4-FFF2-40B4-BE49-F238E27FC236}">
                <a16:creationId xmlns:a16="http://schemas.microsoft.com/office/drawing/2014/main" id="{751162E3-4FA2-40EC-AC44-1A2EC0998E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6363" r="1730"/>
          <a:stretch>
            <a:fillRect/>
          </a:stretch>
        </p:blipFill>
        <p:spPr bwMode="auto">
          <a:xfrm>
            <a:off x="347663" y="3449638"/>
            <a:ext cx="3962400" cy="256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9447" name="Picture 7" descr="PA7_tree_lights_web">
            <a:extLst>
              <a:ext uri="{FF2B5EF4-FFF2-40B4-BE49-F238E27FC236}">
                <a16:creationId xmlns:a16="http://schemas.microsoft.com/office/drawing/2014/main" id="{C7358F8C-0B17-4805-8E37-1C1D9EA217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7297"/>
          <a:stretch>
            <a:fillRect/>
          </a:stretch>
        </p:blipFill>
        <p:spPr bwMode="auto">
          <a:xfrm>
            <a:off x="4708525" y="1674813"/>
            <a:ext cx="3629025"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9449" name="Rectangle 9">
            <a:extLst>
              <a:ext uri="{FF2B5EF4-FFF2-40B4-BE49-F238E27FC236}">
                <a16:creationId xmlns:a16="http://schemas.microsoft.com/office/drawing/2014/main" id="{FF189C01-6EA0-4604-8511-D4016DB806B1}"/>
              </a:ext>
            </a:extLst>
          </p:cNvPr>
          <p:cNvSpPr>
            <a:spLocks noChangeArrowheads="1"/>
          </p:cNvSpPr>
          <p:nvPr/>
        </p:nvSpPr>
        <p:spPr bwMode="auto">
          <a:xfrm>
            <a:off x="4467225" y="5084763"/>
            <a:ext cx="40544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Car headlights are wired in parallel. What would happen if they were wired in series?</a:t>
            </a:r>
          </a:p>
        </p:txBody>
      </p:sp>
      <p:sp>
        <p:nvSpPr>
          <p:cNvPr id="16394" name="Rectangle 12">
            <a:extLst>
              <a:ext uri="{FF2B5EF4-FFF2-40B4-BE49-F238E27FC236}">
                <a16:creationId xmlns:a16="http://schemas.microsoft.com/office/drawing/2014/main" id="{E36B9798-0594-475C-B184-3C2FF7653905}"/>
              </a:ext>
            </a:extLst>
          </p:cNvPr>
          <p:cNvSpPr>
            <a:spLocks noGrp="1" noChangeArrowheads="1"/>
          </p:cNvSpPr>
          <p:nvPr>
            <p:ph type="title"/>
          </p:nvPr>
        </p:nvSpPr>
        <p:spPr/>
        <p:txBody>
          <a:bodyPr/>
          <a:lstStyle/>
          <a:p>
            <a:r>
              <a:rPr lang="en-GB" altLang="en-US" dirty="0"/>
              <a:t>What are series and parallel circuits?</a:t>
            </a:r>
          </a:p>
        </p:txBody>
      </p:sp>
      <p:pic>
        <p:nvPicPr>
          <p:cNvPr id="12" name="Picture 19">
            <a:hlinkClick r:id="" action="ppaction://hlinkshowjump?jump=nextslide"/>
            <a:extLst>
              <a:ext uri="{FF2B5EF4-FFF2-40B4-BE49-F238E27FC236}">
                <a16:creationId xmlns:a16="http://schemas.microsoft.com/office/drawing/2014/main" id="{C9F94871-174A-42E9-B418-D3F5D2B4E056}"/>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3" name="Picture 9" descr="notes_icon">
            <a:extLst>
              <a:ext uri="{FF2B5EF4-FFF2-40B4-BE49-F238E27FC236}">
                <a16:creationId xmlns:a16="http://schemas.microsoft.com/office/drawing/2014/main" id="{9544C2DD-BFA9-493C-96D8-E4B6475E53D1}"/>
              </a:ext>
            </a:extLst>
          </p:cNvPr>
          <p:cNvPicPr>
            <a:picLocks noChangeAspect="1" noChangeArrowheads="1"/>
          </p:cNvPicPr>
          <p:nvPr/>
        </p:nvPicPr>
        <p:blipFill>
          <a:blip r:embed="rId6" cstate="print"/>
          <a:srcRect/>
          <a:stretch>
            <a:fillRect/>
          </a:stretch>
        </p:blipFill>
        <p:spPr bwMode="auto">
          <a:xfrm>
            <a:off x="8532813" y="153987"/>
            <a:ext cx="442912" cy="387350"/>
          </a:xfrm>
          <a:prstGeom prst="rect">
            <a:avLst/>
          </a:prstGeom>
          <a:noFill/>
          <a:ln w="9525">
            <a:noFill/>
            <a:miter lim="800000"/>
            <a:headEnd/>
            <a:tailEnd/>
          </a:ln>
        </p:spPr>
      </p:pic>
      <p:pic>
        <p:nvPicPr>
          <p:cNvPr id="14" name="Picture 9">
            <a:extLst>
              <a:ext uri="{FF2B5EF4-FFF2-40B4-BE49-F238E27FC236}">
                <a16:creationId xmlns:a16="http://schemas.microsoft.com/office/drawing/2014/main" id="{30AFCB5F-21C1-40C7-BB23-3F147E5B67B6}"/>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098290" y="95697"/>
            <a:ext cx="432906" cy="44564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9445"/>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189447"/>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89444"/>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89449"/>
                                        </p:tgtEl>
                                        <p:attrNameLst>
                                          <p:attrName>style.visibility</p:attrName>
                                        </p:attrNameLst>
                                      </p:cBhvr>
                                      <p:to>
                                        <p:strVal val="visible"/>
                                      </p:to>
                                    </p:set>
                                  </p:childTnLst>
                                </p:cTn>
                              </p:par>
                            </p:childTnLst>
                          </p:cTn>
                        </p:par>
                        <p:par>
                          <p:cTn id="18" fill="hold" nodeType="afterGroup">
                            <p:stCondLst>
                              <p:cond delay="0"/>
                            </p:stCondLst>
                            <p:childTnLst>
                              <p:par>
                                <p:cTn id="19" presetID="1" presetClass="entr" presetSubtype="0" fill="hold" nodeType="afterEffect">
                                  <p:stCondLst>
                                    <p:cond delay="0"/>
                                  </p:stCondLst>
                                  <p:childTnLst>
                                    <p:set>
                                      <p:cBhvr>
                                        <p:cTn id="20" dur="1" fill="hold">
                                          <p:stCondLst>
                                            <p:cond delay="0"/>
                                          </p:stCondLst>
                                        </p:cTn>
                                        <p:tgtEl>
                                          <p:spTgt spid="18944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4" grpId="0"/>
      <p:bldP spid="189445" grpId="0"/>
      <p:bldP spid="18944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29575AF7-6E28-413F-B542-821D3E20FE9F}"/>
              </a:ext>
            </a:extLst>
          </p:cNvPr>
          <p:cNvSpPr>
            <a:spLocks noGrp="1" noChangeArrowheads="1"/>
          </p:cNvSpPr>
          <p:nvPr>
            <p:ph type="title"/>
          </p:nvPr>
        </p:nvSpPr>
        <p:spPr/>
        <p:txBody>
          <a:bodyPr/>
          <a:lstStyle/>
          <a:p>
            <a:r>
              <a:rPr lang="en-GB" altLang="en-US" dirty="0"/>
              <a:t>Series circuits – experiment </a:t>
            </a:r>
          </a:p>
        </p:txBody>
      </p:sp>
      <p:pic>
        <p:nvPicPr>
          <p:cNvPr id="8" name="Picture 19">
            <a:hlinkClick r:id="" action="ppaction://hlinkshowjump?jump=nextslide"/>
            <a:extLst>
              <a:ext uri="{FF2B5EF4-FFF2-40B4-BE49-F238E27FC236}">
                <a16:creationId xmlns:a16="http://schemas.microsoft.com/office/drawing/2014/main" id="{3E0A787F-AF2B-4B80-A89D-04D136273716}"/>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9" name="Picture 6" descr="flash_icon">
            <a:extLst>
              <a:ext uri="{FF2B5EF4-FFF2-40B4-BE49-F238E27FC236}">
                <a16:creationId xmlns:a16="http://schemas.microsoft.com/office/drawing/2014/main" id="{02D1A6A6-5ED3-467D-9358-03161941BC23}"/>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10" name="Picture 7" descr="notes_icon">
            <a:extLst>
              <a:ext uri="{FF2B5EF4-FFF2-40B4-BE49-F238E27FC236}">
                <a16:creationId xmlns:a16="http://schemas.microsoft.com/office/drawing/2014/main" id="{12C196B5-5F8B-4542-8924-C0C7E6B825F4}"/>
              </a:ext>
            </a:extLst>
          </p:cNvPr>
          <p:cNvPicPr>
            <a:picLocks noChangeAspect="1" noChangeArrowheads="1"/>
          </p:cNvPicPr>
          <p:nvPr/>
        </p:nvPicPr>
        <p:blipFill>
          <a:blip r:embed="rId7" cstate="print"/>
          <a:srcRect/>
          <a:stretch>
            <a:fillRect/>
          </a:stretch>
        </p:blipFill>
        <p:spPr bwMode="auto">
          <a:xfrm>
            <a:off x="8123238" y="150813"/>
            <a:ext cx="442912" cy="387350"/>
          </a:xfrm>
          <a:prstGeom prst="rect">
            <a:avLst/>
          </a:prstGeom>
          <a:noFill/>
          <a:ln w="9525">
            <a:noFill/>
            <a:miter lim="800000"/>
            <a:headEnd/>
            <a:tailEnd/>
          </a:ln>
        </p:spPr>
      </p:pic>
      <p:pic>
        <p:nvPicPr>
          <p:cNvPr id="11" name="Picture 10">
            <a:extLst>
              <a:ext uri="{FF2B5EF4-FFF2-40B4-BE49-F238E27FC236}">
                <a16:creationId xmlns:a16="http://schemas.microsoft.com/office/drawing/2014/main" id="{6A0E58DD-3A10-466D-A3F2-E7CF8C5E8E1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36559" y="136153"/>
            <a:ext cx="609685" cy="390580"/>
          </a:xfrm>
          <a:prstGeom prst="rect">
            <a:avLst/>
          </a:prstGeom>
        </p:spPr>
      </p:pic>
      <p:pic>
        <p:nvPicPr>
          <p:cNvPr id="12" name="Picture 9">
            <a:extLst>
              <a:ext uri="{FF2B5EF4-FFF2-40B4-BE49-F238E27FC236}">
                <a16:creationId xmlns:a16="http://schemas.microsoft.com/office/drawing/2014/main" id="{E40AFEDF-34DD-4C76-9737-76CE47A87D29}"/>
              </a:ext>
            </a:extLst>
          </p:cNvPr>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6973341" y="86520"/>
            <a:ext cx="442911" cy="516730"/>
          </a:xfrm>
          <a:prstGeom prst="rect">
            <a:avLst/>
          </a:prstGeom>
          <a:noFill/>
          <a:ln w="9525">
            <a:noFill/>
            <a:miter lim="800000"/>
            <a:headEnd/>
            <a:tailEnd/>
          </a:ln>
        </p:spPr>
      </p:pic>
      <p:pic>
        <p:nvPicPr>
          <p:cNvPr id="2" name="Picture 1"/>
          <p:cNvPicPr>
            <a:picLocks/>
          </p:cNvPicPr>
          <p:nvPr/>
        </p:nvPicPr>
        <p:blipFill>
          <a:blip r:embed="rId10">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1056"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733D0EB1-33E1-4422-A5F4-B1A7E6BA7E15}"/>
                    </a:ext>
                  </a:extLst>
                </p:cNvPr>
                <p:cNvPicPr>
                  <a:picLocks/>
                </p:cNvPicPr>
                <p:nvPr/>
              </p:nvPicPr>
              <p:blipFill>
                <a:blip r:embed="rId11"/>
                <a:stretch>
                  <a:fillRect/>
                </a:stretch>
              </p:blipFill>
              <p:spPr>
                <a:xfrm>
                  <a:off x="212725" y="800100"/>
                  <a:ext cx="8699500" cy="5308600"/>
                </a:xfrm>
                <a:prstGeom prst="rect">
                  <a:avLst/>
                </a:prstGeom>
              </p:spPr>
            </p:pic>
          </p:control>
        </mc:Fallback>
      </mc:AlternateContent>
    </p:controls>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7">
            <a:extLst>
              <a:ext uri="{FF2B5EF4-FFF2-40B4-BE49-F238E27FC236}">
                <a16:creationId xmlns:a16="http://schemas.microsoft.com/office/drawing/2014/main" id="{FBBA1BF2-6016-4569-BA1C-4D3178F52A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799568" y="2441313"/>
            <a:ext cx="5505177" cy="293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2">
            <a:extLst>
              <a:ext uri="{FF2B5EF4-FFF2-40B4-BE49-F238E27FC236}">
                <a16:creationId xmlns:a16="http://schemas.microsoft.com/office/drawing/2014/main" id="{EE697FEC-2AEA-477E-B226-54EFF9FF702D}"/>
              </a:ext>
            </a:extLst>
          </p:cNvPr>
          <p:cNvSpPr>
            <a:spLocks noChangeArrowheads="1"/>
          </p:cNvSpPr>
          <p:nvPr/>
        </p:nvSpPr>
        <p:spPr bwMode="auto">
          <a:xfrm>
            <a:off x="979488" y="2351088"/>
            <a:ext cx="7188200" cy="3619500"/>
          </a:xfrm>
          <a:prstGeom prst="rect">
            <a:avLst/>
          </a:prstGeom>
          <a:noFill/>
          <a:ln w="38100">
            <a:solidFill>
              <a:srgbClr val="286DA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17412" name="Text Box 3">
            <a:extLst>
              <a:ext uri="{FF2B5EF4-FFF2-40B4-BE49-F238E27FC236}">
                <a16:creationId xmlns:a16="http://schemas.microsoft.com/office/drawing/2014/main" id="{F610A21C-B1AB-4FA0-94AC-C1C1C1FD8369}"/>
              </a:ext>
            </a:extLst>
          </p:cNvPr>
          <p:cNvSpPr txBox="1">
            <a:spLocks noChangeArrowheads="1"/>
          </p:cNvSpPr>
          <p:nvPr/>
        </p:nvSpPr>
        <p:spPr bwMode="auto">
          <a:xfrm>
            <a:off x="354013" y="784225"/>
            <a:ext cx="783748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a:t>In a series circuit, the current flows through one continuous pathway. </a:t>
            </a:r>
          </a:p>
        </p:txBody>
      </p:sp>
      <p:sp>
        <p:nvSpPr>
          <p:cNvPr id="193574" name="Text Box 38">
            <a:extLst>
              <a:ext uri="{FF2B5EF4-FFF2-40B4-BE49-F238E27FC236}">
                <a16:creationId xmlns:a16="http://schemas.microsoft.com/office/drawing/2014/main" id="{997CFB8E-42CA-42C2-B5F4-85DD94FC7A92}"/>
              </a:ext>
            </a:extLst>
          </p:cNvPr>
          <p:cNvSpPr txBox="1">
            <a:spLocks noChangeArrowheads="1"/>
          </p:cNvSpPr>
          <p:nvPr/>
        </p:nvSpPr>
        <p:spPr bwMode="auto">
          <a:xfrm>
            <a:off x="1101550" y="3648958"/>
            <a:ext cx="674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1</a:t>
            </a:r>
            <a:r>
              <a:rPr lang="en-GB" altLang="en-US" sz="1000" b="1" dirty="0"/>
              <a:t> </a:t>
            </a:r>
            <a:r>
              <a:rPr lang="en-GB" altLang="en-US" sz="2800" b="1" dirty="0"/>
              <a:t>A</a:t>
            </a:r>
          </a:p>
        </p:txBody>
      </p:sp>
      <p:sp>
        <p:nvSpPr>
          <p:cNvPr id="193575" name="Text Box 39">
            <a:extLst>
              <a:ext uri="{FF2B5EF4-FFF2-40B4-BE49-F238E27FC236}">
                <a16:creationId xmlns:a16="http://schemas.microsoft.com/office/drawing/2014/main" id="{316BAABA-17F4-47BE-B156-A6DF9BCFE186}"/>
              </a:ext>
            </a:extLst>
          </p:cNvPr>
          <p:cNvSpPr txBox="1">
            <a:spLocks noChangeArrowheads="1"/>
          </p:cNvSpPr>
          <p:nvPr/>
        </p:nvSpPr>
        <p:spPr bwMode="auto">
          <a:xfrm>
            <a:off x="4210932" y="5373688"/>
            <a:ext cx="674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1</a:t>
            </a:r>
            <a:r>
              <a:rPr lang="en-GB" altLang="en-US" sz="1000" b="1" dirty="0"/>
              <a:t> </a:t>
            </a:r>
            <a:r>
              <a:rPr lang="en-GB" altLang="en-US" sz="2800" b="1" dirty="0"/>
              <a:t>A</a:t>
            </a:r>
          </a:p>
        </p:txBody>
      </p:sp>
      <p:sp>
        <p:nvSpPr>
          <p:cNvPr id="193576" name="Text Box 40">
            <a:extLst>
              <a:ext uri="{FF2B5EF4-FFF2-40B4-BE49-F238E27FC236}">
                <a16:creationId xmlns:a16="http://schemas.microsoft.com/office/drawing/2014/main" id="{CC710715-66F5-4C96-ADFE-C2012DC45611}"/>
              </a:ext>
            </a:extLst>
          </p:cNvPr>
          <p:cNvSpPr txBox="1">
            <a:spLocks noChangeArrowheads="1"/>
          </p:cNvSpPr>
          <p:nvPr/>
        </p:nvSpPr>
        <p:spPr bwMode="auto">
          <a:xfrm>
            <a:off x="7316787" y="3648958"/>
            <a:ext cx="674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1</a:t>
            </a:r>
            <a:r>
              <a:rPr lang="en-GB" altLang="en-US" sz="1000" b="1" dirty="0"/>
              <a:t> </a:t>
            </a:r>
            <a:r>
              <a:rPr lang="en-GB" altLang="en-US" sz="2800" b="1" dirty="0"/>
              <a:t>A</a:t>
            </a:r>
          </a:p>
        </p:txBody>
      </p:sp>
      <p:sp>
        <p:nvSpPr>
          <p:cNvPr id="193577" name="Rectangle 41">
            <a:extLst>
              <a:ext uri="{FF2B5EF4-FFF2-40B4-BE49-F238E27FC236}">
                <a16:creationId xmlns:a16="http://schemas.microsoft.com/office/drawing/2014/main" id="{5FA6FAC3-D484-4A0F-9F1E-FC5F16205AA7}"/>
              </a:ext>
            </a:extLst>
          </p:cNvPr>
          <p:cNvSpPr>
            <a:spLocks noChangeArrowheads="1"/>
          </p:cNvSpPr>
          <p:nvPr/>
        </p:nvSpPr>
        <p:spPr bwMode="auto">
          <a:xfrm>
            <a:off x="354013" y="1701800"/>
            <a:ext cx="78755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spcBef>
                <a:spcPct val="50000"/>
              </a:spcBef>
            </a:pPr>
            <a:r>
              <a:rPr lang="en-GB" altLang="en-US" dirty="0"/>
              <a:t>So, the current is the </a:t>
            </a:r>
            <a:r>
              <a:rPr lang="en-GB" altLang="en-US" b="1" dirty="0">
                <a:solidFill>
                  <a:srgbClr val="286DA6"/>
                </a:solidFill>
              </a:rPr>
              <a:t>same</a:t>
            </a:r>
            <a:r>
              <a:rPr lang="en-GB" altLang="en-US" b="1" dirty="0"/>
              <a:t> </a:t>
            </a:r>
            <a:r>
              <a:rPr lang="en-GB" altLang="en-US" dirty="0"/>
              <a:t>in all parts of a series circuit. </a:t>
            </a:r>
          </a:p>
        </p:txBody>
      </p:sp>
      <p:sp>
        <p:nvSpPr>
          <p:cNvPr id="17419" name="Rectangle 43">
            <a:extLst>
              <a:ext uri="{FF2B5EF4-FFF2-40B4-BE49-F238E27FC236}">
                <a16:creationId xmlns:a16="http://schemas.microsoft.com/office/drawing/2014/main" id="{07A1BFA2-B41D-437C-B352-0E0F34052138}"/>
              </a:ext>
            </a:extLst>
          </p:cNvPr>
          <p:cNvSpPr>
            <a:spLocks noGrp="1" noChangeArrowheads="1"/>
          </p:cNvSpPr>
          <p:nvPr>
            <p:ph type="title"/>
          </p:nvPr>
        </p:nvSpPr>
        <p:spPr/>
        <p:txBody>
          <a:bodyPr/>
          <a:lstStyle/>
          <a:p>
            <a:r>
              <a:rPr lang="en-GB" altLang="en-US"/>
              <a:t>Current in a series circuit</a:t>
            </a:r>
          </a:p>
        </p:txBody>
      </p:sp>
      <p:pic>
        <p:nvPicPr>
          <p:cNvPr id="12" name="Picture 19">
            <a:hlinkClick r:id="" action="ppaction://hlinkshowjump?jump=nextslide"/>
            <a:extLst>
              <a:ext uri="{FF2B5EF4-FFF2-40B4-BE49-F238E27FC236}">
                <a16:creationId xmlns:a16="http://schemas.microsoft.com/office/drawing/2014/main" id="{5D3A0188-02A3-4CE3-B0D6-9CFAC6F6E36B}"/>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3577"/>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93574"/>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193575"/>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193576"/>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74" grpId="0"/>
      <p:bldP spid="193575" grpId="0"/>
      <p:bldP spid="193576" grpId="0"/>
      <p:bldP spid="19357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7">
            <a:extLst>
              <a:ext uri="{FF2B5EF4-FFF2-40B4-BE49-F238E27FC236}">
                <a16:creationId xmlns:a16="http://schemas.microsoft.com/office/drawing/2014/main" id="{BE0618A6-38DB-48F2-B772-7FFA5EE5DF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4642053" y="1767527"/>
            <a:ext cx="3850191" cy="3368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ext Box 3">
            <a:extLst>
              <a:ext uri="{FF2B5EF4-FFF2-40B4-BE49-F238E27FC236}">
                <a16:creationId xmlns:a16="http://schemas.microsoft.com/office/drawing/2014/main" id="{AEC5BBA7-156B-42DE-BC19-B9D5DEFFAFEE}"/>
              </a:ext>
            </a:extLst>
          </p:cNvPr>
          <p:cNvSpPr txBox="1">
            <a:spLocks noChangeArrowheads="1"/>
          </p:cNvSpPr>
          <p:nvPr/>
        </p:nvSpPr>
        <p:spPr bwMode="auto">
          <a:xfrm>
            <a:off x="354013" y="784225"/>
            <a:ext cx="3789514"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Ins="0">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20000"/>
              </a:spcBef>
            </a:pPr>
            <a:r>
              <a:rPr lang="en-GB" altLang="en-US" dirty="0"/>
              <a:t>In a series circuit, the potential difference of the battery is </a:t>
            </a:r>
            <a:r>
              <a:rPr lang="en-GB" altLang="en-US" b="1" dirty="0">
                <a:solidFill>
                  <a:srgbClr val="286DA6"/>
                </a:solidFill>
              </a:rPr>
              <a:t>shared</a:t>
            </a:r>
            <a:r>
              <a:rPr lang="en-GB" altLang="en-US" dirty="0"/>
              <a:t> by the components. So, the sum of the potential difference across the components equals the battery voltage.</a:t>
            </a:r>
          </a:p>
        </p:txBody>
      </p:sp>
      <p:sp>
        <p:nvSpPr>
          <p:cNvPr id="195629" name="Text Box 45">
            <a:extLst>
              <a:ext uri="{FF2B5EF4-FFF2-40B4-BE49-F238E27FC236}">
                <a16:creationId xmlns:a16="http://schemas.microsoft.com/office/drawing/2014/main" id="{A941B98C-9AFB-42CD-B8EA-62C7BC488FFA}"/>
              </a:ext>
            </a:extLst>
          </p:cNvPr>
          <p:cNvSpPr txBox="1">
            <a:spLocks noChangeArrowheads="1"/>
          </p:cNvSpPr>
          <p:nvPr/>
        </p:nvSpPr>
        <p:spPr bwMode="auto">
          <a:xfrm>
            <a:off x="5540550" y="5119246"/>
            <a:ext cx="654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3</a:t>
            </a:r>
            <a:r>
              <a:rPr lang="en-GB" altLang="en-US" sz="1000" b="1" dirty="0"/>
              <a:t> </a:t>
            </a:r>
            <a:r>
              <a:rPr lang="en-GB" altLang="en-US" sz="2800" b="1" dirty="0"/>
              <a:t>V</a:t>
            </a:r>
          </a:p>
        </p:txBody>
      </p:sp>
      <p:sp>
        <p:nvSpPr>
          <p:cNvPr id="195630" name="Text Box 46">
            <a:extLst>
              <a:ext uri="{FF2B5EF4-FFF2-40B4-BE49-F238E27FC236}">
                <a16:creationId xmlns:a16="http://schemas.microsoft.com/office/drawing/2014/main" id="{BD04AB77-61A6-4596-8095-5FC1AB4D0DC9}"/>
              </a:ext>
            </a:extLst>
          </p:cNvPr>
          <p:cNvSpPr txBox="1">
            <a:spLocks noChangeArrowheads="1"/>
          </p:cNvSpPr>
          <p:nvPr/>
        </p:nvSpPr>
        <p:spPr bwMode="auto">
          <a:xfrm>
            <a:off x="6937725" y="5119246"/>
            <a:ext cx="654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3</a:t>
            </a:r>
            <a:r>
              <a:rPr lang="en-GB" altLang="en-US" sz="1000" b="1" dirty="0"/>
              <a:t> </a:t>
            </a:r>
            <a:r>
              <a:rPr lang="en-GB" altLang="en-US" sz="2800" b="1" dirty="0"/>
              <a:t>V</a:t>
            </a:r>
          </a:p>
        </p:txBody>
      </p:sp>
      <p:sp>
        <p:nvSpPr>
          <p:cNvPr id="18438" name="Rectangle 47">
            <a:extLst>
              <a:ext uri="{FF2B5EF4-FFF2-40B4-BE49-F238E27FC236}">
                <a16:creationId xmlns:a16="http://schemas.microsoft.com/office/drawing/2014/main" id="{2DCC7A08-08FF-4CAD-9CC0-C4ED719B95B7}"/>
              </a:ext>
            </a:extLst>
          </p:cNvPr>
          <p:cNvSpPr>
            <a:spLocks noChangeArrowheads="1"/>
          </p:cNvSpPr>
          <p:nvPr/>
        </p:nvSpPr>
        <p:spPr bwMode="auto">
          <a:xfrm>
            <a:off x="557213" y="53975"/>
            <a:ext cx="724058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sz="2800" b="1">
              <a:solidFill>
                <a:srgbClr val="286DA6"/>
              </a:solidFill>
            </a:endParaRPr>
          </a:p>
        </p:txBody>
      </p:sp>
      <p:sp>
        <p:nvSpPr>
          <p:cNvPr id="195632" name="Text Box 48">
            <a:extLst>
              <a:ext uri="{FF2B5EF4-FFF2-40B4-BE49-F238E27FC236}">
                <a16:creationId xmlns:a16="http://schemas.microsoft.com/office/drawing/2014/main" id="{DAA9215C-5344-4895-9D00-D0CD1CA0B326}"/>
              </a:ext>
            </a:extLst>
          </p:cNvPr>
          <p:cNvSpPr txBox="1">
            <a:spLocks noChangeArrowheads="1"/>
          </p:cNvSpPr>
          <p:nvPr/>
        </p:nvSpPr>
        <p:spPr bwMode="auto">
          <a:xfrm>
            <a:off x="354013" y="4001203"/>
            <a:ext cx="421798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20000"/>
              </a:spcBef>
            </a:pPr>
            <a:r>
              <a:rPr lang="en-GB" altLang="en-US" dirty="0"/>
              <a:t>As more bulbs are added in series, each bulb has less potential difference and so the bulbs become dimmer. </a:t>
            </a:r>
          </a:p>
        </p:txBody>
      </p:sp>
      <p:sp>
        <p:nvSpPr>
          <p:cNvPr id="18441" name="Rectangle 54">
            <a:extLst>
              <a:ext uri="{FF2B5EF4-FFF2-40B4-BE49-F238E27FC236}">
                <a16:creationId xmlns:a16="http://schemas.microsoft.com/office/drawing/2014/main" id="{1846B85A-2869-42AB-ADC6-22D79A5CF895}"/>
              </a:ext>
            </a:extLst>
          </p:cNvPr>
          <p:cNvSpPr>
            <a:spLocks noGrp="1" noChangeArrowheads="1"/>
          </p:cNvSpPr>
          <p:nvPr>
            <p:ph type="title"/>
          </p:nvPr>
        </p:nvSpPr>
        <p:spPr/>
        <p:txBody>
          <a:bodyPr/>
          <a:lstStyle/>
          <a:p>
            <a:r>
              <a:rPr lang="en-GB" altLang="en-US"/>
              <a:t>Potential difference in a series circuit</a:t>
            </a:r>
          </a:p>
        </p:txBody>
      </p:sp>
      <p:pic>
        <p:nvPicPr>
          <p:cNvPr id="10" name="Picture 19">
            <a:hlinkClick r:id="" action="ppaction://hlinkshowjump?jump=nextslide"/>
            <a:extLst>
              <a:ext uri="{FF2B5EF4-FFF2-40B4-BE49-F238E27FC236}">
                <a16:creationId xmlns:a16="http://schemas.microsoft.com/office/drawing/2014/main" id="{D60A928E-ED8B-455E-86F0-ECC6F6821A6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11" name="Text Box 45">
            <a:extLst>
              <a:ext uri="{FF2B5EF4-FFF2-40B4-BE49-F238E27FC236}">
                <a16:creationId xmlns:a16="http://schemas.microsoft.com/office/drawing/2014/main" id="{BA85F507-B3E0-4BE5-9317-6C3F854002D6}"/>
              </a:ext>
            </a:extLst>
          </p:cNvPr>
          <p:cNvSpPr txBox="1">
            <a:spLocks noChangeArrowheads="1"/>
          </p:cNvSpPr>
          <p:nvPr/>
        </p:nvSpPr>
        <p:spPr bwMode="auto">
          <a:xfrm>
            <a:off x="6249808" y="1248414"/>
            <a:ext cx="654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6</a:t>
            </a:r>
            <a:r>
              <a:rPr lang="en-GB" altLang="en-US" sz="1000" b="1" dirty="0"/>
              <a:t> </a:t>
            </a:r>
            <a:r>
              <a:rPr lang="en-GB" altLang="en-US" sz="2800" b="1" dirty="0"/>
              <a:t>V</a:t>
            </a:r>
          </a:p>
        </p:txBody>
      </p:sp>
      <p:sp>
        <p:nvSpPr>
          <p:cNvPr id="12" name="Rectangle 2">
            <a:extLst>
              <a:ext uri="{FF2B5EF4-FFF2-40B4-BE49-F238E27FC236}">
                <a16:creationId xmlns:a16="http://schemas.microsoft.com/office/drawing/2014/main" id="{88E7E7A6-7CF6-4D0A-A288-17438741C3EE}"/>
              </a:ext>
            </a:extLst>
          </p:cNvPr>
          <p:cNvSpPr>
            <a:spLocks noChangeArrowheads="1"/>
          </p:cNvSpPr>
          <p:nvPr/>
        </p:nvSpPr>
        <p:spPr bwMode="auto">
          <a:xfrm>
            <a:off x="4504267" y="1197063"/>
            <a:ext cx="4100689" cy="4531608"/>
          </a:xfrm>
          <a:prstGeom prst="rect">
            <a:avLst/>
          </a:prstGeom>
          <a:noFill/>
          <a:ln w="38100">
            <a:solidFill>
              <a:srgbClr val="286DA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5632"/>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95629"/>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19563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629" grpId="0"/>
      <p:bldP spid="195630" grpId="0"/>
      <p:bldP spid="195632"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47">
            <a:extLst>
              <a:ext uri="{FF2B5EF4-FFF2-40B4-BE49-F238E27FC236}">
                <a16:creationId xmlns:a16="http://schemas.microsoft.com/office/drawing/2014/main" id="{5584E2AF-AFC6-4873-B444-D1E749A3C6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5881511" y="1082100"/>
            <a:ext cx="3033738" cy="2654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4">
            <a:extLst>
              <a:ext uri="{FF2B5EF4-FFF2-40B4-BE49-F238E27FC236}">
                <a16:creationId xmlns:a16="http://schemas.microsoft.com/office/drawing/2014/main" id="{2A1CC79B-EF76-4C2B-A78B-792CE26D9332}"/>
              </a:ext>
            </a:extLst>
          </p:cNvPr>
          <p:cNvSpPr>
            <a:spLocks noGrp="1" noChangeArrowheads="1"/>
          </p:cNvSpPr>
          <p:nvPr>
            <p:ph type="title"/>
          </p:nvPr>
        </p:nvSpPr>
        <p:spPr/>
        <p:txBody>
          <a:bodyPr/>
          <a:lstStyle/>
          <a:p>
            <a:r>
              <a:rPr lang="en-GB" altLang="en-US"/>
              <a:t>Potential difference and work</a:t>
            </a:r>
          </a:p>
        </p:txBody>
      </p:sp>
      <p:sp>
        <p:nvSpPr>
          <p:cNvPr id="19460" name="Text Box 5">
            <a:extLst>
              <a:ext uri="{FF2B5EF4-FFF2-40B4-BE49-F238E27FC236}">
                <a16:creationId xmlns:a16="http://schemas.microsoft.com/office/drawing/2014/main" id="{A99135E7-516C-4537-B263-B409E7884AF1}"/>
              </a:ext>
            </a:extLst>
          </p:cNvPr>
          <p:cNvSpPr txBox="1">
            <a:spLocks noChangeArrowheads="1"/>
          </p:cNvSpPr>
          <p:nvPr/>
        </p:nvSpPr>
        <p:spPr bwMode="auto">
          <a:xfrm>
            <a:off x="354013" y="784225"/>
            <a:ext cx="558394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The potential differences across all the components in a series circuit must add up to the potential difference across the power supply.</a:t>
            </a:r>
          </a:p>
        </p:txBody>
      </p:sp>
      <p:sp>
        <p:nvSpPr>
          <p:cNvPr id="216070" name="Text Box 6">
            <a:extLst>
              <a:ext uri="{FF2B5EF4-FFF2-40B4-BE49-F238E27FC236}">
                <a16:creationId xmlns:a16="http://schemas.microsoft.com/office/drawing/2014/main" id="{FE68527F-4167-4116-8D35-7B7FC247B6AF}"/>
              </a:ext>
            </a:extLst>
          </p:cNvPr>
          <p:cNvSpPr txBox="1">
            <a:spLocks noChangeArrowheads="1"/>
          </p:cNvSpPr>
          <p:nvPr/>
        </p:nvSpPr>
        <p:spPr bwMode="auto">
          <a:xfrm>
            <a:off x="354012" y="2437510"/>
            <a:ext cx="574198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This is because the </a:t>
            </a:r>
            <a:r>
              <a:rPr lang="en-GB" altLang="en-US" b="1" dirty="0">
                <a:solidFill>
                  <a:srgbClr val="286DA6"/>
                </a:solidFill>
              </a:rPr>
              <a:t>work done </a:t>
            </a:r>
            <a:r>
              <a:rPr lang="en-GB" altLang="en-US" dirty="0"/>
              <a:t>by </a:t>
            </a:r>
            <a:br>
              <a:rPr lang="en-GB" altLang="en-US" dirty="0"/>
            </a:br>
            <a:r>
              <a:rPr lang="en-GB" altLang="en-US" dirty="0"/>
              <a:t>the battery on the charge must always </a:t>
            </a:r>
            <a:br>
              <a:rPr lang="en-GB" altLang="en-US" dirty="0"/>
            </a:br>
            <a:r>
              <a:rPr lang="en-GB" altLang="en-US" dirty="0"/>
              <a:t>equal the work done on the components. Otherwise, energy would be lost.</a:t>
            </a:r>
          </a:p>
        </p:txBody>
      </p:sp>
      <p:sp>
        <p:nvSpPr>
          <p:cNvPr id="216071" name="Text Box 7">
            <a:extLst>
              <a:ext uri="{FF2B5EF4-FFF2-40B4-BE49-F238E27FC236}">
                <a16:creationId xmlns:a16="http://schemas.microsoft.com/office/drawing/2014/main" id="{8E19E17D-375E-4375-BFD5-8751FA79FD3A}"/>
              </a:ext>
            </a:extLst>
          </p:cNvPr>
          <p:cNvSpPr txBox="1">
            <a:spLocks noChangeArrowheads="1"/>
          </p:cNvSpPr>
          <p:nvPr/>
        </p:nvSpPr>
        <p:spPr bwMode="auto">
          <a:xfrm>
            <a:off x="354013" y="4090795"/>
            <a:ext cx="8534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The component with the highest resistance will have the largest potential difference because the higher the resistance, the more work is done by the charge passing through it.</a:t>
            </a:r>
          </a:p>
        </p:txBody>
      </p:sp>
      <p:sp>
        <p:nvSpPr>
          <p:cNvPr id="216072" name="Text Box 8">
            <a:extLst>
              <a:ext uri="{FF2B5EF4-FFF2-40B4-BE49-F238E27FC236}">
                <a16:creationId xmlns:a16="http://schemas.microsoft.com/office/drawing/2014/main" id="{F7676FA5-895E-4E6C-8537-8E514CA7F75B}"/>
              </a:ext>
            </a:extLst>
          </p:cNvPr>
          <p:cNvSpPr txBox="1">
            <a:spLocks noChangeArrowheads="1"/>
          </p:cNvSpPr>
          <p:nvPr/>
        </p:nvSpPr>
        <p:spPr bwMode="auto">
          <a:xfrm>
            <a:off x="354013" y="5361870"/>
            <a:ext cx="8189912"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A change in the resistance of one component will change the potential difference across all the components.</a:t>
            </a:r>
          </a:p>
        </p:txBody>
      </p:sp>
      <p:sp>
        <p:nvSpPr>
          <p:cNvPr id="216114" name="Text Box 50">
            <a:extLst>
              <a:ext uri="{FF2B5EF4-FFF2-40B4-BE49-F238E27FC236}">
                <a16:creationId xmlns:a16="http://schemas.microsoft.com/office/drawing/2014/main" id="{76D24DD1-EE68-4AF5-BF87-5F5E0D4E8C1B}"/>
              </a:ext>
            </a:extLst>
          </p:cNvPr>
          <p:cNvSpPr txBox="1">
            <a:spLocks noChangeArrowheads="1"/>
          </p:cNvSpPr>
          <p:nvPr/>
        </p:nvSpPr>
        <p:spPr bwMode="auto">
          <a:xfrm>
            <a:off x="7102311" y="707672"/>
            <a:ext cx="5921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rgbClr val="286DA6"/>
                </a:solidFill>
              </a:rPr>
              <a:t>6</a:t>
            </a:r>
            <a:r>
              <a:rPr lang="en-GB" altLang="en-US" sz="1000" b="1" dirty="0">
                <a:solidFill>
                  <a:srgbClr val="286DA6"/>
                </a:solidFill>
              </a:rPr>
              <a:t> </a:t>
            </a:r>
            <a:r>
              <a:rPr lang="en-GB" altLang="en-US" b="1" dirty="0">
                <a:solidFill>
                  <a:srgbClr val="286DA6"/>
                </a:solidFill>
              </a:rPr>
              <a:t>V</a:t>
            </a:r>
          </a:p>
        </p:txBody>
      </p:sp>
      <p:sp>
        <p:nvSpPr>
          <p:cNvPr id="216115" name="Text Box 51">
            <a:extLst>
              <a:ext uri="{FF2B5EF4-FFF2-40B4-BE49-F238E27FC236}">
                <a16:creationId xmlns:a16="http://schemas.microsoft.com/office/drawing/2014/main" id="{E4F22471-2257-4C8D-B3AF-794136EE6321}"/>
              </a:ext>
            </a:extLst>
          </p:cNvPr>
          <p:cNvSpPr txBox="1">
            <a:spLocks noChangeArrowheads="1"/>
          </p:cNvSpPr>
          <p:nvPr/>
        </p:nvSpPr>
        <p:spPr bwMode="auto">
          <a:xfrm>
            <a:off x="6588113" y="3687717"/>
            <a:ext cx="5921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rgbClr val="286DA6"/>
                </a:solidFill>
              </a:rPr>
              <a:t>4</a:t>
            </a:r>
            <a:r>
              <a:rPr lang="en-GB" altLang="en-US" sz="1000" b="1" dirty="0">
                <a:solidFill>
                  <a:srgbClr val="286DA6"/>
                </a:solidFill>
              </a:rPr>
              <a:t> </a:t>
            </a:r>
            <a:r>
              <a:rPr lang="en-GB" altLang="en-US" b="1" dirty="0">
                <a:solidFill>
                  <a:srgbClr val="286DA6"/>
                </a:solidFill>
              </a:rPr>
              <a:t>V</a:t>
            </a:r>
          </a:p>
        </p:txBody>
      </p:sp>
      <p:sp>
        <p:nvSpPr>
          <p:cNvPr id="216116" name="Text Box 52">
            <a:extLst>
              <a:ext uri="{FF2B5EF4-FFF2-40B4-BE49-F238E27FC236}">
                <a16:creationId xmlns:a16="http://schemas.microsoft.com/office/drawing/2014/main" id="{79C1DE5D-ABC6-463F-8EC4-AB48B55DC037}"/>
              </a:ext>
            </a:extLst>
          </p:cNvPr>
          <p:cNvSpPr txBox="1">
            <a:spLocks noChangeArrowheads="1"/>
          </p:cNvSpPr>
          <p:nvPr/>
        </p:nvSpPr>
        <p:spPr bwMode="auto">
          <a:xfrm>
            <a:off x="7678585" y="3687717"/>
            <a:ext cx="5921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rgbClr val="286DA6"/>
                </a:solidFill>
              </a:rPr>
              <a:t>2</a:t>
            </a:r>
            <a:r>
              <a:rPr lang="en-GB" altLang="en-US" sz="1000" b="1" dirty="0">
                <a:solidFill>
                  <a:srgbClr val="286DA6"/>
                </a:solidFill>
              </a:rPr>
              <a:t> </a:t>
            </a:r>
            <a:r>
              <a:rPr lang="en-GB" altLang="en-US" b="1" dirty="0">
                <a:solidFill>
                  <a:srgbClr val="286DA6"/>
                </a:solidFill>
              </a:rPr>
              <a:t>V</a:t>
            </a:r>
          </a:p>
        </p:txBody>
      </p:sp>
      <p:pic>
        <p:nvPicPr>
          <p:cNvPr id="12" name="Picture 19">
            <a:hlinkClick r:id="" action="ppaction://hlinkshowjump?jump=nextslide"/>
            <a:extLst>
              <a:ext uri="{FF2B5EF4-FFF2-40B4-BE49-F238E27FC236}">
                <a16:creationId xmlns:a16="http://schemas.microsoft.com/office/drawing/2014/main" id="{9B111D67-1BFB-42D6-8A61-907133607693}"/>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3" name="Picture 12">
            <a:extLst>
              <a:ext uri="{FF2B5EF4-FFF2-40B4-BE49-F238E27FC236}">
                <a16:creationId xmlns:a16="http://schemas.microsoft.com/office/drawing/2014/main" id="{44EDBFCA-709C-424E-BDA3-1FC53AB527A2}"/>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6114"/>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216115"/>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21611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607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6071"/>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607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70" grpId="0"/>
      <p:bldP spid="216071" grpId="0"/>
      <p:bldP spid="216072" grpId="0"/>
      <p:bldP spid="216114" grpId="0"/>
      <p:bldP spid="216115" grpId="0"/>
      <p:bldP spid="2161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E1BA040-850D-459B-841D-451A707523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3376" y="3232760"/>
            <a:ext cx="3406600" cy="2358416"/>
          </a:xfrm>
          <a:prstGeom prst="rect">
            <a:avLst/>
          </a:prstGeom>
        </p:spPr>
      </p:pic>
      <p:sp>
        <p:nvSpPr>
          <p:cNvPr id="56" name="Rectangle 55">
            <a:extLst>
              <a:ext uri="{FF2B5EF4-FFF2-40B4-BE49-F238E27FC236}">
                <a16:creationId xmlns:a16="http://schemas.microsoft.com/office/drawing/2014/main" id="{76E4BBCF-972C-4EE8-B8DD-2F7FCC109CED}"/>
              </a:ext>
            </a:extLst>
          </p:cNvPr>
          <p:cNvSpPr>
            <a:spLocks noChangeArrowheads="1"/>
          </p:cNvSpPr>
          <p:nvPr/>
        </p:nvSpPr>
        <p:spPr bwMode="auto">
          <a:xfrm>
            <a:off x="2801938" y="1982788"/>
            <a:ext cx="3267075" cy="808037"/>
          </a:xfrm>
          <a:prstGeom prst="rect">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0483" name="Text Box 3">
            <a:extLst>
              <a:ext uri="{FF2B5EF4-FFF2-40B4-BE49-F238E27FC236}">
                <a16:creationId xmlns:a16="http://schemas.microsoft.com/office/drawing/2014/main" id="{A492F6C1-31E4-41EE-9D37-EC01CA9EA592}"/>
              </a:ext>
            </a:extLst>
          </p:cNvPr>
          <p:cNvSpPr txBox="1">
            <a:spLocks noChangeArrowheads="1"/>
          </p:cNvSpPr>
          <p:nvPr/>
        </p:nvSpPr>
        <p:spPr bwMode="auto">
          <a:xfrm>
            <a:off x="354013" y="784225"/>
            <a:ext cx="83391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20000"/>
              </a:spcBef>
            </a:pPr>
            <a:r>
              <a:rPr lang="en-GB" altLang="en-US" dirty="0"/>
              <a:t>In a series circuit, the total resistance of all the components is equal to the </a:t>
            </a:r>
            <a:r>
              <a:rPr lang="en-GB" altLang="en-US" b="1" dirty="0">
                <a:solidFill>
                  <a:srgbClr val="286DA6"/>
                </a:solidFill>
              </a:rPr>
              <a:t>sum</a:t>
            </a:r>
            <a:r>
              <a:rPr lang="en-GB" altLang="en-US" dirty="0"/>
              <a:t> of the resistance of each component.</a:t>
            </a:r>
          </a:p>
        </p:txBody>
      </p:sp>
      <p:sp>
        <p:nvSpPr>
          <p:cNvPr id="20484" name="Rectangle 47">
            <a:extLst>
              <a:ext uri="{FF2B5EF4-FFF2-40B4-BE49-F238E27FC236}">
                <a16:creationId xmlns:a16="http://schemas.microsoft.com/office/drawing/2014/main" id="{9C1A586C-512A-4287-8004-C7F677E24289}"/>
              </a:ext>
            </a:extLst>
          </p:cNvPr>
          <p:cNvSpPr>
            <a:spLocks noChangeArrowheads="1"/>
          </p:cNvSpPr>
          <p:nvPr/>
        </p:nvSpPr>
        <p:spPr bwMode="auto">
          <a:xfrm>
            <a:off x="557213" y="53975"/>
            <a:ext cx="724058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sz="2800" b="1">
              <a:solidFill>
                <a:srgbClr val="286DA6"/>
              </a:solidFill>
            </a:endParaRPr>
          </a:p>
        </p:txBody>
      </p:sp>
      <p:sp>
        <p:nvSpPr>
          <p:cNvPr id="195632" name="Text Box 48">
            <a:extLst>
              <a:ext uri="{FF2B5EF4-FFF2-40B4-BE49-F238E27FC236}">
                <a16:creationId xmlns:a16="http://schemas.microsoft.com/office/drawing/2014/main" id="{304985E0-2A22-4542-A319-AB3628FEA52B}"/>
              </a:ext>
            </a:extLst>
          </p:cNvPr>
          <p:cNvSpPr txBox="1">
            <a:spLocks noChangeArrowheads="1"/>
          </p:cNvSpPr>
          <p:nvPr/>
        </p:nvSpPr>
        <p:spPr bwMode="auto">
          <a:xfrm>
            <a:off x="2825750" y="2136775"/>
            <a:ext cx="32194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spcBef>
                <a:spcPct val="20000"/>
              </a:spcBef>
            </a:pPr>
            <a:r>
              <a:rPr lang="en-GB" altLang="en-US" sz="2600" b="1">
                <a:solidFill>
                  <a:schemeClr val="bg1"/>
                </a:solidFill>
              </a:rPr>
              <a:t>R</a:t>
            </a:r>
            <a:r>
              <a:rPr lang="en-GB" altLang="en-US" sz="2600" b="1" baseline="-25000">
                <a:solidFill>
                  <a:schemeClr val="bg1"/>
                </a:solidFill>
              </a:rPr>
              <a:t>total</a:t>
            </a:r>
            <a:r>
              <a:rPr lang="en-GB" altLang="en-US" sz="2600" b="1">
                <a:solidFill>
                  <a:schemeClr val="bg1"/>
                </a:solidFill>
              </a:rPr>
              <a:t> = R</a:t>
            </a:r>
            <a:r>
              <a:rPr lang="en-GB" altLang="en-US" sz="2600" b="1" baseline="-25000">
                <a:solidFill>
                  <a:schemeClr val="bg1"/>
                </a:solidFill>
              </a:rPr>
              <a:t>1</a:t>
            </a:r>
            <a:r>
              <a:rPr lang="en-GB" altLang="en-US" sz="2600" b="1">
                <a:solidFill>
                  <a:schemeClr val="bg1"/>
                </a:solidFill>
              </a:rPr>
              <a:t> + R</a:t>
            </a:r>
            <a:r>
              <a:rPr lang="en-GB" altLang="en-US" sz="2600" b="1" baseline="-25000">
                <a:solidFill>
                  <a:schemeClr val="bg1"/>
                </a:solidFill>
              </a:rPr>
              <a:t>2</a:t>
            </a:r>
            <a:r>
              <a:rPr lang="en-GB" altLang="en-US" sz="2600" b="1">
                <a:solidFill>
                  <a:schemeClr val="bg1"/>
                </a:solidFill>
              </a:rPr>
              <a:t> + …</a:t>
            </a:r>
            <a:endParaRPr lang="en-GB" altLang="en-US" sz="2600" b="1" baseline="-25000">
              <a:solidFill>
                <a:schemeClr val="bg1"/>
              </a:solidFill>
            </a:endParaRPr>
          </a:p>
        </p:txBody>
      </p:sp>
      <p:sp>
        <p:nvSpPr>
          <p:cNvPr id="20487" name="Rectangle 54">
            <a:extLst>
              <a:ext uri="{FF2B5EF4-FFF2-40B4-BE49-F238E27FC236}">
                <a16:creationId xmlns:a16="http://schemas.microsoft.com/office/drawing/2014/main" id="{A915B214-636E-4523-A4D6-5CF2085AC348}"/>
              </a:ext>
            </a:extLst>
          </p:cNvPr>
          <p:cNvSpPr>
            <a:spLocks noGrp="1" noChangeArrowheads="1"/>
          </p:cNvSpPr>
          <p:nvPr>
            <p:ph type="title"/>
          </p:nvPr>
        </p:nvSpPr>
        <p:spPr/>
        <p:txBody>
          <a:bodyPr/>
          <a:lstStyle/>
          <a:p>
            <a:r>
              <a:rPr lang="en-GB" altLang="en-US"/>
              <a:t>Resistance in a series circuit</a:t>
            </a:r>
          </a:p>
        </p:txBody>
      </p:sp>
      <p:sp>
        <p:nvSpPr>
          <p:cNvPr id="55" name="Text Box 489">
            <a:extLst>
              <a:ext uri="{FF2B5EF4-FFF2-40B4-BE49-F238E27FC236}">
                <a16:creationId xmlns:a16="http://schemas.microsoft.com/office/drawing/2014/main" id="{6AF1716C-B5EE-4E80-97AD-9F4F0DE439B2}"/>
              </a:ext>
            </a:extLst>
          </p:cNvPr>
          <p:cNvSpPr txBox="1">
            <a:spLocks noChangeArrowheads="1"/>
          </p:cNvSpPr>
          <p:nvPr/>
        </p:nvSpPr>
        <p:spPr bwMode="auto">
          <a:xfrm>
            <a:off x="358775" y="3143250"/>
            <a:ext cx="4508500" cy="1570038"/>
          </a:xfrm>
          <a:prstGeom prst="rect">
            <a:avLst/>
          </a:prstGeom>
          <a:solidFill>
            <a:srgbClr val="BEDA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20000"/>
              </a:spcBef>
            </a:pPr>
            <a:r>
              <a:rPr lang="en-GB" altLang="en-US"/>
              <a:t>A 10</a:t>
            </a:r>
            <a:r>
              <a:rPr lang="el-GR" altLang="en-US" sz="1000" b="1"/>
              <a:t> </a:t>
            </a:r>
            <a:r>
              <a:rPr lang="el-GR" altLang="en-US"/>
              <a:t>Ω</a:t>
            </a:r>
            <a:r>
              <a:rPr lang="en-GB" altLang="en-US"/>
              <a:t> resistor and a 20</a:t>
            </a:r>
            <a:r>
              <a:rPr lang="el-GR" altLang="en-US" sz="1000" b="1"/>
              <a:t> </a:t>
            </a:r>
            <a:r>
              <a:rPr lang="el-GR" altLang="en-US"/>
              <a:t>Ω</a:t>
            </a:r>
            <a:r>
              <a:rPr lang="en-GB" altLang="en-US"/>
              <a:t> resistor are connected in series. What is the total resistance of the two resistors?</a:t>
            </a:r>
          </a:p>
        </p:txBody>
      </p:sp>
      <p:sp>
        <p:nvSpPr>
          <p:cNvPr id="20499" name="Text Box 45">
            <a:extLst>
              <a:ext uri="{FF2B5EF4-FFF2-40B4-BE49-F238E27FC236}">
                <a16:creationId xmlns:a16="http://schemas.microsoft.com/office/drawing/2014/main" id="{6712BD71-7E63-4A53-A024-B5209224C32B}"/>
              </a:ext>
            </a:extLst>
          </p:cNvPr>
          <p:cNvSpPr txBox="1">
            <a:spLocks noChangeArrowheads="1"/>
          </p:cNvSpPr>
          <p:nvPr/>
        </p:nvSpPr>
        <p:spPr bwMode="auto">
          <a:xfrm>
            <a:off x="6359350" y="5573441"/>
            <a:ext cx="908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10</a:t>
            </a:r>
            <a:r>
              <a:rPr lang="en-GB" altLang="en-US" sz="1000" b="1" dirty="0"/>
              <a:t> </a:t>
            </a:r>
            <a:r>
              <a:rPr lang="el-GR" altLang="en-US" sz="2800" b="1" dirty="0"/>
              <a:t>Ω</a:t>
            </a:r>
            <a:endParaRPr lang="en-GB" altLang="en-US" sz="2800" b="1" dirty="0"/>
          </a:p>
        </p:txBody>
      </p:sp>
      <p:sp>
        <p:nvSpPr>
          <p:cNvPr id="20500" name="Text Box 46">
            <a:extLst>
              <a:ext uri="{FF2B5EF4-FFF2-40B4-BE49-F238E27FC236}">
                <a16:creationId xmlns:a16="http://schemas.microsoft.com/office/drawing/2014/main" id="{1471EA22-198A-43F9-A49C-AE51E79F9158}"/>
              </a:ext>
            </a:extLst>
          </p:cNvPr>
          <p:cNvSpPr txBox="1">
            <a:spLocks noChangeArrowheads="1"/>
          </p:cNvSpPr>
          <p:nvPr/>
        </p:nvSpPr>
        <p:spPr bwMode="auto">
          <a:xfrm>
            <a:off x="7143221" y="4196292"/>
            <a:ext cx="9096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20</a:t>
            </a:r>
            <a:r>
              <a:rPr lang="en-GB" altLang="en-US" sz="1000" b="1" dirty="0"/>
              <a:t> </a:t>
            </a:r>
            <a:r>
              <a:rPr lang="el-GR" altLang="en-US" sz="2800" b="1" dirty="0"/>
              <a:t>Ω</a:t>
            </a:r>
            <a:endParaRPr lang="en-GB" altLang="en-US" sz="2800" b="1" dirty="0"/>
          </a:p>
        </p:txBody>
      </p:sp>
      <p:sp>
        <p:nvSpPr>
          <p:cNvPr id="60" name="Text Box 31">
            <a:extLst>
              <a:ext uri="{FF2B5EF4-FFF2-40B4-BE49-F238E27FC236}">
                <a16:creationId xmlns:a16="http://schemas.microsoft.com/office/drawing/2014/main" id="{9BE21C0F-7634-4F8A-AFA7-C615D295477A}"/>
              </a:ext>
            </a:extLst>
          </p:cNvPr>
          <p:cNvSpPr txBox="1">
            <a:spLocks noChangeArrowheads="1"/>
          </p:cNvSpPr>
          <p:nvPr/>
        </p:nvSpPr>
        <p:spPr bwMode="auto">
          <a:xfrm>
            <a:off x="1398588" y="4973638"/>
            <a:ext cx="26749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20000"/>
              </a:spcBef>
            </a:pPr>
            <a:r>
              <a:rPr lang="en-GB" altLang="en-US"/>
              <a:t>R</a:t>
            </a:r>
            <a:r>
              <a:rPr lang="en-GB" altLang="en-US" baseline="-25000"/>
              <a:t>total</a:t>
            </a:r>
            <a:r>
              <a:rPr lang="en-GB" altLang="en-US"/>
              <a:t> = R</a:t>
            </a:r>
            <a:r>
              <a:rPr lang="en-GB" altLang="en-US" baseline="-25000"/>
              <a:t>1</a:t>
            </a:r>
            <a:r>
              <a:rPr lang="en-GB" altLang="en-US"/>
              <a:t> + R</a:t>
            </a:r>
            <a:r>
              <a:rPr lang="en-GB" altLang="en-US" baseline="-25000"/>
              <a:t>2</a:t>
            </a:r>
          </a:p>
        </p:txBody>
      </p:sp>
      <p:sp>
        <p:nvSpPr>
          <p:cNvPr id="61" name="Text Box 32">
            <a:extLst>
              <a:ext uri="{FF2B5EF4-FFF2-40B4-BE49-F238E27FC236}">
                <a16:creationId xmlns:a16="http://schemas.microsoft.com/office/drawing/2014/main" id="{1072DCA2-E0DC-485E-A3B3-65C56885F882}"/>
              </a:ext>
            </a:extLst>
          </p:cNvPr>
          <p:cNvSpPr txBox="1">
            <a:spLocks noChangeArrowheads="1"/>
          </p:cNvSpPr>
          <p:nvPr/>
        </p:nvSpPr>
        <p:spPr bwMode="auto">
          <a:xfrm>
            <a:off x="2073275" y="5489575"/>
            <a:ext cx="1762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20000"/>
              </a:spcBef>
            </a:pPr>
            <a:r>
              <a:rPr lang="en-GB" altLang="en-US"/>
              <a:t>= 10 + 20</a:t>
            </a:r>
          </a:p>
        </p:txBody>
      </p:sp>
      <p:sp>
        <p:nvSpPr>
          <p:cNvPr id="62" name="Text Box 311">
            <a:extLst>
              <a:ext uri="{FF2B5EF4-FFF2-40B4-BE49-F238E27FC236}">
                <a16:creationId xmlns:a16="http://schemas.microsoft.com/office/drawing/2014/main" id="{023C6A90-2C20-43AC-8CB1-FF8CE1D352EF}"/>
              </a:ext>
            </a:extLst>
          </p:cNvPr>
          <p:cNvSpPr txBox="1">
            <a:spLocks noChangeArrowheads="1"/>
          </p:cNvSpPr>
          <p:nvPr/>
        </p:nvSpPr>
        <p:spPr bwMode="auto">
          <a:xfrm>
            <a:off x="2070100" y="5964238"/>
            <a:ext cx="17637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20000"/>
              </a:spcBef>
            </a:pPr>
            <a:r>
              <a:rPr lang="en-GB" altLang="en-US"/>
              <a:t>= </a:t>
            </a:r>
            <a:r>
              <a:rPr lang="en-GB" altLang="en-US" b="1">
                <a:solidFill>
                  <a:srgbClr val="286DA6"/>
                </a:solidFill>
              </a:rPr>
              <a:t>30</a:t>
            </a:r>
            <a:r>
              <a:rPr lang="el-GR" altLang="en-US" sz="1000" b="1">
                <a:solidFill>
                  <a:srgbClr val="286DA6"/>
                </a:solidFill>
              </a:rPr>
              <a:t> </a:t>
            </a:r>
            <a:r>
              <a:rPr lang="el-GR" altLang="en-US" b="1">
                <a:solidFill>
                  <a:srgbClr val="286DA6"/>
                </a:solidFill>
              </a:rPr>
              <a:t>Ω</a:t>
            </a:r>
            <a:endParaRPr lang="en-GB" altLang="en-US" b="1">
              <a:solidFill>
                <a:srgbClr val="286DA6"/>
              </a:solidFill>
            </a:endParaRPr>
          </a:p>
        </p:txBody>
      </p:sp>
      <p:pic>
        <p:nvPicPr>
          <p:cNvPr id="26" name="Picture 19">
            <a:hlinkClick r:id="" action="ppaction://hlinkshowjump?jump=nextslide"/>
            <a:extLst>
              <a:ext uri="{FF2B5EF4-FFF2-40B4-BE49-F238E27FC236}">
                <a16:creationId xmlns:a16="http://schemas.microsoft.com/office/drawing/2014/main" id="{346AD85D-51DC-4413-BC6E-144AC4FBF75F}"/>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8" name="Picture 27">
            <a:extLst>
              <a:ext uri="{FF2B5EF4-FFF2-40B4-BE49-F238E27FC236}">
                <a16:creationId xmlns:a16="http://schemas.microsoft.com/office/drawing/2014/main" id="{A33CB741-705F-4933-8FAA-CA08681A4C48}"/>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56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50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49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195632" grpId="0"/>
      <p:bldP spid="55" grpId="0" animBg="1"/>
      <p:bldP spid="20499" grpId="0"/>
      <p:bldP spid="20500" grpId="0"/>
      <p:bldP spid="60" grpId="0"/>
      <p:bldP spid="61" grpId="0"/>
      <p:bldP spid="6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icture 40">
            <a:extLst>
              <a:ext uri="{FF2B5EF4-FFF2-40B4-BE49-F238E27FC236}">
                <a16:creationId xmlns:a16="http://schemas.microsoft.com/office/drawing/2014/main" id="{3C5F121A-1896-47E7-9BA8-27A3541B4B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080884" y="3631746"/>
            <a:ext cx="3013251" cy="2259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Text Box 3">
            <a:extLst>
              <a:ext uri="{FF2B5EF4-FFF2-40B4-BE49-F238E27FC236}">
                <a16:creationId xmlns:a16="http://schemas.microsoft.com/office/drawing/2014/main" id="{171A29B1-442D-4315-B9F1-A0E8371D2837}"/>
              </a:ext>
            </a:extLst>
          </p:cNvPr>
          <p:cNvSpPr txBox="1">
            <a:spLocks noChangeArrowheads="1"/>
          </p:cNvSpPr>
          <p:nvPr/>
        </p:nvSpPr>
        <p:spPr bwMode="auto">
          <a:xfrm>
            <a:off x="354013" y="784225"/>
            <a:ext cx="83391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20000"/>
              </a:spcBef>
            </a:pPr>
            <a:r>
              <a:rPr lang="en-GB" altLang="en-US"/>
              <a:t>Problems using circuits with more than one resistor can be simplified by calculating the </a:t>
            </a:r>
            <a:r>
              <a:rPr lang="en-GB" altLang="en-US" b="1">
                <a:solidFill>
                  <a:srgbClr val="286DA6"/>
                </a:solidFill>
              </a:rPr>
              <a:t>equivalent resistance</a:t>
            </a:r>
            <a:r>
              <a:rPr lang="en-GB" altLang="en-US"/>
              <a:t>.</a:t>
            </a:r>
          </a:p>
        </p:txBody>
      </p:sp>
      <p:sp>
        <p:nvSpPr>
          <p:cNvPr id="21508" name="Rectangle 47">
            <a:extLst>
              <a:ext uri="{FF2B5EF4-FFF2-40B4-BE49-F238E27FC236}">
                <a16:creationId xmlns:a16="http://schemas.microsoft.com/office/drawing/2014/main" id="{4C32EF50-7439-47D6-82A8-E34401D871D4}"/>
              </a:ext>
            </a:extLst>
          </p:cNvPr>
          <p:cNvSpPr>
            <a:spLocks noChangeArrowheads="1"/>
          </p:cNvSpPr>
          <p:nvPr/>
        </p:nvSpPr>
        <p:spPr bwMode="auto">
          <a:xfrm>
            <a:off x="557213" y="53975"/>
            <a:ext cx="724058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sz="2800" b="1">
              <a:solidFill>
                <a:srgbClr val="286DA6"/>
              </a:solidFill>
            </a:endParaRPr>
          </a:p>
        </p:txBody>
      </p:sp>
      <p:sp>
        <p:nvSpPr>
          <p:cNvPr id="21510" name="Rectangle 54">
            <a:extLst>
              <a:ext uri="{FF2B5EF4-FFF2-40B4-BE49-F238E27FC236}">
                <a16:creationId xmlns:a16="http://schemas.microsoft.com/office/drawing/2014/main" id="{2A5E042D-E4B3-4959-BC47-14B5D8DB4067}"/>
              </a:ext>
            </a:extLst>
          </p:cNvPr>
          <p:cNvSpPr>
            <a:spLocks noGrp="1" noChangeArrowheads="1"/>
          </p:cNvSpPr>
          <p:nvPr>
            <p:ph type="title"/>
          </p:nvPr>
        </p:nvSpPr>
        <p:spPr/>
        <p:txBody>
          <a:bodyPr/>
          <a:lstStyle/>
          <a:p>
            <a:r>
              <a:rPr lang="en-GB" altLang="en-US"/>
              <a:t>Equivalent resistance</a:t>
            </a:r>
          </a:p>
        </p:txBody>
      </p:sp>
      <p:sp>
        <p:nvSpPr>
          <p:cNvPr id="55" name="Text Box 489">
            <a:extLst>
              <a:ext uri="{FF2B5EF4-FFF2-40B4-BE49-F238E27FC236}">
                <a16:creationId xmlns:a16="http://schemas.microsoft.com/office/drawing/2014/main" id="{0EAFC9E5-7586-43F7-B7C6-6BAF01DCD66A}"/>
              </a:ext>
            </a:extLst>
          </p:cNvPr>
          <p:cNvSpPr txBox="1">
            <a:spLocks noChangeArrowheads="1"/>
          </p:cNvSpPr>
          <p:nvPr/>
        </p:nvSpPr>
        <p:spPr bwMode="auto">
          <a:xfrm>
            <a:off x="355600" y="1733550"/>
            <a:ext cx="81835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60363" algn="l"/>
              </a:tabLst>
              <a:defRPr sz="2400">
                <a:solidFill>
                  <a:srgbClr val="000066"/>
                </a:solidFill>
                <a:latin typeface="Arial" panose="020B0604020202020204" pitchFamily="34" charset="0"/>
              </a:defRPr>
            </a:lvl1pPr>
            <a:lvl2pPr marL="742950" indent="-285750">
              <a:tabLst>
                <a:tab pos="360363" algn="l"/>
              </a:tabLst>
              <a:defRPr sz="2400">
                <a:solidFill>
                  <a:srgbClr val="000066"/>
                </a:solidFill>
                <a:latin typeface="Arial" panose="020B0604020202020204" pitchFamily="34" charset="0"/>
              </a:defRPr>
            </a:lvl2pPr>
            <a:lvl3pPr marL="1143000" indent="-228600">
              <a:tabLst>
                <a:tab pos="360363" algn="l"/>
              </a:tabLst>
              <a:defRPr sz="2400">
                <a:solidFill>
                  <a:srgbClr val="000066"/>
                </a:solidFill>
                <a:latin typeface="Arial" panose="020B0604020202020204" pitchFamily="34" charset="0"/>
              </a:defRPr>
            </a:lvl3pPr>
            <a:lvl4pPr marL="1600200" indent="-228600">
              <a:tabLst>
                <a:tab pos="360363" algn="l"/>
              </a:tabLst>
              <a:defRPr sz="2400">
                <a:solidFill>
                  <a:srgbClr val="000066"/>
                </a:solidFill>
                <a:latin typeface="Arial" panose="020B0604020202020204" pitchFamily="34" charset="0"/>
              </a:defRPr>
            </a:lvl4pPr>
            <a:lvl5pPr marL="2057400" indent="-228600">
              <a:tabLst>
                <a:tab pos="360363" algn="l"/>
              </a:tabLst>
              <a:defRPr sz="2400">
                <a:solidFill>
                  <a:srgbClr val="000066"/>
                </a:solidFill>
                <a:latin typeface="Arial" panose="020B0604020202020204" pitchFamily="34" charset="0"/>
              </a:defRPr>
            </a:lvl5pPr>
            <a:lvl6pPr marL="2514600" indent="-228600" eaLnBrk="0" fontAlgn="base" hangingPunct="0">
              <a:spcBef>
                <a:spcPct val="0"/>
              </a:spcBef>
              <a:spcAft>
                <a:spcPct val="0"/>
              </a:spcAft>
              <a:tabLst>
                <a:tab pos="360363" algn="l"/>
              </a:tabLst>
              <a:defRPr sz="2400">
                <a:solidFill>
                  <a:srgbClr val="000066"/>
                </a:solidFill>
                <a:latin typeface="Arial" panose="020B0604020202020204" pitchFamily="34" charset="0"/>
              </a:defRPr>
            </a:lvl6pPr>
            <a:lvl7pPr marL="2971800" indent="-228600" eaLnBrk="0" fontAlgn="base" hangingPunct="0">
              <a:spcBef>
                <a:spcPct val="0"/>
              </a:spcBef>
              <a:spcAft>
                <a:spcPct val="0"/>
              </a:spcAft>
              <a:tabLst>
                <a:tab pos="360363" algn="l"/>
              </a:tabLst>
              <a:defRPr sz="2400">
                <a:solidFill>
                  <a:srgbClr val="000066"/>
                </a:solidFill>
                <a:latin typeface="Arial" panose="020B0604020202020204" pitchFamily="34" charset="0"/>
              </a:defRPr>
            </a:lvl7pPr>
            <a:lvl8pPr marL="3429000" indent="-228600" eaLnBrk="0" fontAlgn="base" hangingPunct="0">
              <a:spcBef>
                <a:spcPct val="0"/>
              </a:spcBef>
              <a:spcAft>
                <a:spcPct val="0"/>
              </a:spcAft>
              <a:tabLst>
                <a:tab pos="360363" algn="l"/>
              </a:tabLst>
              <a:defRPr sz="2400">
                <a:solidFill>
                  <a:srgbClr val="000066"/>
                </a:solidFill>
                <a:latin typeface="Arial" panose="020B0604020202020204" pitchFamily="34" charset="0"/>
              </a:defRPr>
            </a:lvl8pPr>
            <a:lvl9pPr marL="3886200" indent="-228600" eaLnBrk="0" fontAlgn="base" hangingPunct="0">
              <a:spcBef>
                <a:spcPct val="0"/>
              </a:spcBef>
              <a:spcAft>
                <a:spcPct val="0"/>
              </a:spcAft>
              <a:tabLst>
                <a:tab pos="360363" algn="l"/>
              </a:tabLst>
              <a:defRPr sz="2400">
                <a:solidFill>
                  <a:srgbClr val="000066"/>
                </a:solidFill>
                <a:latin typeface="Arial" panose="020B0604020202020204" pitchFamily="34" charset="0"/>
              </a:defRPr>
            </a:lvl9pPr>
          </a:lstStyle>
          <a:p>
            <a:pPr>
              <a:spcBef>
                <a:spcPct val="20000"/>
              </a:spcBef>
            </a:pPr>
            <a:r>
              <a:rPr lang="en-GB" altLang="en-US" dirty="0"/>
              <a:t>Several resistors in a circuit can be replaced by one </a:t>
            </a:r>
            <a:r>
              <a:rPr lang="en-GB" altLang="en-US" b="1" dirty="0">
                <a:solidFill>
                  <a:srgbClr val="286DA6"/>
                </a:solidFill>
              </a:rPr>
              <a:t>equivalent resistor </a:t>
            </a:r>
            <a:r>
              <a:rPr lang="en-GB" altLang="en-US" dirty="0"/>
              <a:t>with a resistance equal to the total resistance of all the resistors.</a:t>
            </a:r>
          </a:p>
        </p:txBody>
      </p:sp>
      <p:sp>
        <p:nvSpPr>
          <p:cNvPr id="29" name="Text Box 482">
            <a:extLst>
              <a:ext uri="{FF2B5EF4-FFF2-40B4-BE49-F238E27FC236}">
                <a16:creationId xmlns:a16="http://schemas.microsoft.com/office/drawing/2014/main" id="{57A01181-71F3-495B-BC91-5B0FB43B2128}"/>
              </a:ext>
            </a:extLst>
          </p:cNvPr>
          <p:cNvSpPr txBox="1">
            <a:spLocks noChangeArrowheads="1"/>
          </p:cNvSpPr>
          <p:nvPr/>
        </p:nvSpPr>
        <p:spPr bwMode="auto">
          <a:xfrm>
            <a:off x="355600" y="3052763"/>
            <a:ext cx="22764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20000"/>
              </a:spcBef>
            </a:pPr>
            <a:r>
              <a:rPr lang="en-GB" altLang="en-US"/>
              <a:t>For example:</a:t>
            </a:r>
          </a:p>
        </p:txBody>
      </p:sp>
      <p:sp>
        <p:nvSpPr>
          <p:cNvPr id="21516" name="Text Box 45">
            <a:extLst>
              <a:ext uri="{FF2B5EF4-FFF2-40B4-BE49-F238E27FC236}">
                <a16:creationId xmlns:a16="http://schemas.microsoft.com/office/drawing/2014/main" id="{6D3701A7-285B-4209-89F4-AB7B538A3F3B}"/>
              </a:ext>
            </a:extLst>
          </p:cNvPr>
          <p:cNvSpPr txBox="1">
            <a:spLocks noChangeArrowheads="1"/>
          </p:cNvSpPr>
          <p:nvPr/>
        </p:nvSpPr>
        <p:spPr bwMode="auto">
          <a:xfrm>
            <a:off x="6107113" y="5789613"/>
            <a:ext cx="908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35</a:t>
            </a:r>
            <a:r>
              <a:rPr lang="en-GB" altLang="en-US" sz="1000" b="1" dirty="0"/>
              <a:t> </a:t>
            </a:r>
            <a:r>
              <a:rPr lang="el-GR" altLang="en-US" sz="2800" b="1" dirty="0"/>
              <a:t>Ω</a:t>
            </a:r>
            <a:endParaRPr lang="en-GB" altLang="en-US" sz="2800" b="1" dirty="0"/>
          </a:p>
        </p:txBody>
      </p:sp>
      <p:sp>
        <p:nvSpPr>
          <p:cNvPr id="69" name="Text Box 481">
            <a:extLst>
              <a:ext uri="{FF2B5EF4-FFF2-40B4-BE49-F238E27FC236}">
                <a16:creationId xmlns:a16="http://schemas.microsoft.com/office/drawing/2014/main" id="{6B7FD58C-A2A7-4A5F-9B44-D1C8D429FE81}"/>
              </a:ext>
            </a:extLst>
          </p:cNvPr>
          <p:cNvSpPr txBox="1">
            <a:spLocks noChangeArrowheads="1"/>
          </p:cNvSpPr>
          <p:nvPr/>
        </p:nvSpPr>
        <p:spPr bwMode="auto">
          <a:xfrm>
            <a:off x="4371975" y="4513263"/>
            <a:ext cx="4000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spcBef>
                <a:spcPct val="20000"/>
              </a:spcBef>
            </a:pPr>
            <a:r>
              <a:rPr lang="en-GB" altLang="en-US" sz="4000" b="1">
                <a:solidFill>
                  <a:srgbClr val="286DA6"/>
                </a:solidFill>
              </a:rPr>
              <a:t>=</a:t>
            </a:r>
          </a:p>
        </p:txBody>
      </p:sp>
      <p:pic>
        <p:nvPicPr>
          <p:cNvPr id="27" name="Picture 26">
            <a:extLst>
              <a:ext uri="{FF2B5EF4-FFF2-40B4-BE49-F238E27FC236}">
                <a16:creationId xmlns:a16="http://schemas.microsoft.com/office/drawing/2014/main" id="{4745AB51-1D16-4B7F-B7B2-9D5B9A3104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863224" y="3638239"/>
            <a:ext cx="3264358" cy="2259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9">
            <a:hlinkClick r:id="" action="ppaction://hlinkshowjump?jump=nextslide"/>
            <a:extLst>
              <a:ext uri="{FF2B5EF4-FFF2-40B4-BE49-F238E27FC236}">
                <a16:creationId xmlns:a16="http://schemas.microsoft.com/office/drawing/2014/main" id="{DAD39ED7-B5F6-4215-8A08-910BDB5ED7E5}"/>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13" name="Text Box 45">
            <a:extLst>
              <a:ext uri="{FF2B5EF4-FFF2-40B4-BE49-F238E27FC236}">
                <a16:creationId xmlns:a16="http://schemas.microsoft.com/office/drawing/2014/main" id="{E3A230A8-830F-41EF-A66B-942335ECC79E}"/>
              </a:ext>
            </a:extLst>
          </p:cNvPr>
          <p:cNvSpPr txBox="1">
            <a:spLocks noChangeArrowheads="1"/>
          </p:cNvSpPr>
          <p:nvPr/>
        </p:nvSpPr>
        <p:spPr bwMode="auto">
          <a:xfrm>
            <a:off x="1905882" y="5892955"/>
            <a:ext cx="908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20</a:t>
            </a:r>
            <a:r>
              <a:rPr lang="en-GB" altLang="en-US" sz="1000" b="1" dirty="0"/>
              <a:t> </a:t>
            </a:r>
            <a:r>
              <a:rPr lang="el-GR" altLang="en-US" sz="2800" b="1" dirty="0"/>
              <a:t>Ω</a:t>
            </a:r>
            <a:endParaRPr lang="en-GB" altLang="en-US" sz="2800" b="1" dirty="0"/>
          </a:p>
        </p:txBody>
      </p:sp>
      <p:sp>
        <p:nvSpPr>
          <p:cNvPr id="14" name="Text Box 46">
            <a:extLst>
              <a:ext uri="{FF2B5EF4-FFF2-40B4-BE49-F238E27FC236}">
                <a16:creationId xmlns:a16="http://schemas.microsoft.com/office/drawing/2014/main" id="{3AB3C6F1-CFE6-4423-A340-8C0E11CDB30D}"/>
              </a:ext>
            </a:extLst>
          </p:cNvPr>
          <p:cNvSpPr txBox="1">
            <a:spLocks noChangeArrowheads="1"/>
          </p:cNvSpPr>
          <p:nvPr/>
        </p:nvSpPr>
        <p:spPr bwMode="auto">
          <a:xfrm>
            <a:off x="2678671" y="4538384"/>
            <a:ext cx="9092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sz="2800" b="1" dirty="0"/>
              <a:t>15</a:t>
            </a:r>
            <a:r>
              <a:rPr lang="en-GB" altLang="en-US" sz="1000" b="1" dirty="0"/>
              <a:t> </a:t>
            </a:r>
            <a:r>
              <a:rPr lang="el-GR" altLang="en-US" sz="2800" b="1" dirty="0"/>
              <a:t>Ω</a:t>
            </a:r>
            <a:endParaRPr lang="en-GB" altLang="en-US" sz="2800" b="1" dirty="0"/>
          </a:p>
        </p:txBody>
      </p:sp>
      <p:pic>
        <p:nvPicPr>
          <p:cNvPr id="15" name="Picture 14">
            <a:extLst>
              <a:ext uri="{FF2B5EF4-FFF2-40B4-BE49-F238E27FC236}">
                <a16:creationId xmlns:a16="http://schemas.microsoft.com/office/drawing/2014/main" id="{39183535-6138-4960-86B6-749AC1FEA2D7}"/>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69"/>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41"/>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21516"/>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29" grpId="0"/>
      <p:bldP spid="21516" grpId="0"/>
      <p:bldP spid="69" grpId="0"/>
      <p:bldP spid="13" grpId="0"/>
      <p:bldP spid="14"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7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HD:Users:victoriablackburn:Desktop:master.ppt</Template>
  <TotalTime>14476</TotalTime>
  <Words>1536</Words>
  <Application>Microsoft Office PowerPoint</Application>
  <PresentationFormat>On-screen Show (4:3)</PresentationFormat>
  <Paragraphs>150</Paragraphs>
  <Slides>17</Slides>
  <Notes>17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17</vt:i4>
      </vt:variant>
    </vt:vector>
  </HeadingPairs>
  <TitlesOfParts>
    <vt:vector size="21" baseType="lpstr">
      <vt:lpstr>Arial</vt:lpstr>
      <vt:lpstr>Wingdings 2</vt:lpstr>
      <vt:lpstr>1_Default Design</vt:lpstr>
      <vt:lpstr>7_Default Design</vt:lpstr>
      <vt:lpstr>Series and Parallel Circuits</vt:lpstr>
      <vt:lpstr>Information</vt:lpstr>
      <vt:lpstr>What are series and parallel circuits?</vt:lpstr>
      <vt:lpstr>Series circuits – experiment </vt:lpstr>
      <vt:lpstr>Current in a series circuit</vt:lpstr>
      <vt:lpstr>Potential difference in a series circuit</vt:lpstr>
      <vt:lpstr>Potential difference and work</vt:lpstr>
      <vt:lpstr>Resistance in a series circuit</vt:lpstr>
      <vt:lpstr>Equivalent resistance</vt:lpstr>
      <vt:lpstr>Properties of series circuits</vt:lpstr>
      <vt:lpstr>Parallel circuits – experiment </vt:lpstr>
      <vt:lpstr>Current in a parallel circuit</vt:lpstr>
      <vt:lpstr>Potential difference in parallel circuits</vt:lpstr>
      <vt:lpstr>Resistance and current in parallel circuits</vt:lpstr>
      <vt:lpstr>Different size resistors</vt:lpstr>
      <vt:lpstr>Using ammeters</vt:lpstr>
      <vt:lpstr>Using voltmeters</vt:lpstr>
    </vt:vector>
  </TitlesOfParts>
  <Company>Boardworks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Series and Parallel Circuits</dc:title>
  <dc:subject>Boardworks High School Physical Science</dc:subject>
  <dc:creator>Boardworks</dc:creator>
  <cp:lastModifiedBy>Tim Crilly</cp:lastModifiedBy>
  <cp:revision>558</cp:revision>
  <dcterms:created xsi:type="dcterms:W3CDTF">2003-10-06T13:07:42Z</dcterms:created>
  <dcterms:modified xsi:type="dcterms:W3CDTF">2019-01-31T15:31:26Z</dcterms:modified>
</cp:coreProperties>
</file>