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3.xml" ContentType="application/vnd.ms-office.activeX+xml"/>
  <Override PartName="/ppt/notesSlides/notesSlide7.xml" ContentType="application/vnd.openxmlformats-officedocument.presentationml.notesSlide+xml"/>
  <Override PartName="/ppt/activeX/activeX4.xml" ContentType="application/vnd.ms-office.activeX+xml"/>
  <Override PartName="/ppt/notesSlides/notesSlide8.xml" ContentType="application/vnd.openxmlformats-officedocument.presentationml.notesSlide+xml"/>
  <Override PartName="/ppt/activeX/activeX5.xml" ContentType="application/vnd.ms-office.activeX+xml"/>
  <Override PartName="/ppt/notesSlides/notesSlide9.xml" ContentType="application/vnd.openxmlformats-officedocument.presentationml.notesSlide+xml"/>
  <Override PartName="/ppt/activeX/activeX6.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7.xml" ContentType="application/vnd.ms-office.activeX+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ctiveX/activeX8.xml" ContentType="application/vnd.ms-office.activeX+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ctiveX/activeX9.xml" ContentType="application/vnd.ms-office.activeX+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ctiveX/activeX10.xml" ContentType="application/vnd.ms-office.activeX+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ctiveX/activeX11.xml" ContentType="application/vnd.ms-office.activeX+xml"/>
  <Override PartName="/ppt/notesSlides/notesSlide29.xml" ContentType="application/vnd.openxmlformats-officedocument.presentationml.notesSlide+xml"/>
  <Override PartName="/ppt/activeX/activeX12.xml" ContentType="application/vnd.ms-office.activeX+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155" r:id="rId1"/>
    <p:sldMasterId id="2147485170" r:id="rId2"/>
  </p:sldMasterIdLst>
  <p:notesMasterIdLst>
    <p:notesMasterId r:id="rId33"/>
  </p:notesMasterIdLst>
  <p:handoutMasterIdLst>
    <p:handoutMasterId r:id="rId34"/>
  </p:handoutMasterIdLst>
  <p:sldIdLst>
    <p:sldId id="430" r:id="rId3"/>
    <p:sldId id="528" r:id="rId4"/>
    <p:sldId id="484" r:id="rId5"/>
    <p:sldId id="485" r:id="rId6"/>
    <p:sldId id="492" r:id="rId7"/>
    <p:sldId id="493" r:id="rId8"/>
    <p:sldId id="494" r:id="rId9"/>
    <p:sldId id="495" r:id="rId10"/>
    <p:sldId id="497" r:id="rId11"/>
    <p:sldId id="501" r:id="rId12"/>
    <p:sldId id="502" r:id="rId13"/>
    <p:sldId id="504" r:id="rId14"/>
    <p:sldId id="499" r:id="rId15"/>
    <p:sldId id="486" r:id="rId16"/>
    <p:sldId id="487" r:id="rId17"/>
    <p:sldId id="505" r:id="rId18"/>
    <p:sldId id="489" r:id="rId19"/>
    <p:sldId id="488" r:id="rId20"/>
    <p:sldId id="491" r:id="rId21"/>
    <p:sldId id="500" r:id="rId22"/>
    <p:sldId id="490" r:id="rId23"/>
    <p:sldId id="482" r:id="rId24"/>
    <p:sldId id="506" r:id="rId25"/>
    <p:sldId id="507" r:id="rId26"/>
    <p:sldId id="508" r:id="rId27"/>
    <p:sldId id="509" r:id="rId28"/>
    <p:sldId id="510" r:id="rId29"/>
    <p:sldId id="511" r:id="rId30"/>
    <p:sldId id="512" r:id="rId31"/>
    <p:sldId id="496" r:id="rId32"/>
  </p:sldIdLst>
  <p:sldSz cx="9144000" cy="6858000" type="screen4x3"/>
  <p:notesSz cx="6858000" cy="9296400"/>
  <p:embeddedFontLst>
    <p:embeddedFont>
      <p:font typeface="Wingdings 2" panose="05020102010507070707" pitchFamily="18" charset="2"/>
      <p:regular r:id="rId35"/>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8">
          <p15:clr>
            <a:srgbClr val="A4A3A4"/>
          </p15:clr>
        </p15:guide>
        <p15:guide id="2" orient="horz" pos="3876">
          <p15:clr>
            <a:srgbClr val="A4A3A4"/>
          </p15:clr>
        </p15:guide>
        <p15:guide id="3" pos="5375">
          <p15:clr>
            <a:srgbClr val="A4A3A4"/>
          </p15:clr>
        </p15:guide>
        <p15:guide id="4" pos="226" userDrawn="1">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286DA6"/>
    <a:srgbClr val="010066"/>
    <a:srgbClr val="003399"/>
    <a:srgbClr val="CC0099"/>
    <a:srgbClr val="33CC33"/>
    <a:srgbClr val="0099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p:cViewPr>
        <p:scale>
          <a:sx n="85" d="100"/>
          <a:sy n="85" d="100"/>
        </p:scale>
        <p:origin x="618" y="156"/>
      </p:cViewPr>
      <p:guideLst>
        <p:guide orient="horz" pos="498"/>
        <p:guide orient="horz" pos="3876"/>
        <p:guide pos="5375"/>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34"/>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3C0073E4-F613-459C-B76E-FC054C96FA04}"/>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751FB784-6735-49C1-BFE1-2D186E400832}" type="slidenum">
              <a:rPr lang="en-GB" altLang="en-US"/>
              <a:pPr/>
              <a:t>‹#›</a:t>
            </a:fld>
            <a:endParaRPr lang="en-GB" altLang="en-US"/>
          </a:p>
        </p:txBody>
      </p:sp>
      <p:sp>
        <p:nvSpPr>
          <p:cNvPr id="5" name="Rectangle 7">
            <a:extLst>
              <a:ext uri="{FF2B5EF4-FFF2-40B4-BE49-F238E27FC236}">
                <a16:creationId xmlns:a16="http://schemas.microsoft.com/office/drawing/2014/main" id="{21910EC9-5ACB-4854-AC83-BC83552E52A5}"/>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91170914-5775-4081-BA3E-A1D51FD016CA}"/>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6373886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281159F1-7BA4-423E-ACF0-5773EA147108}"/>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3273B63-1A9D-4516-A96B-DB9A9E3730A3}"/>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0123D3A7-9165-46ED-9ACE-B97B84D54E7E}"/>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7F743CFB-66F1-4B8C-B26D-C8E8E794E422}" type="slidenum">
              <a:rPr lang="en-US" altLang="en-US"/>
              <a:pPr/>
              <a:t>‹#›</a:t>
            </a:fld>
            <a:endParaRPr lang="en-US" altLang="en-US"/>
          </a:p>
        </p:txBody>
      </p:sp>
      <p:sp>
        <p:nvSpPr>
          <p:cNvPr id="7" name="Rectangle 9">
            <a:extLst>
              <a:ext uri="{FF2B5EF4-FFF2-40B4-BE49-F238E27FC236}">
                <a16:creationId xmlns:a16="http://schemas.microsoft.com/office/drawing/2014/main" id="{E2833372-ADDF-4E72-9AED-061F8E4D61B4}"/>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5CD2B7EF-741D-408E-9BEA-B83A982C0E42}"/>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66335816"/>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3FAC07B9-354F-4311-B462-243033CDAB2A}"/>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849E0E0-D555-40FB-BA31-5BC917BBAF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2D2223E6-B7F6-4E8A-8149-6FA28080ED0B}"/>
              </a:ext>
            </a:extLst>
          </p:cNvPr>
          <p:cNvSpPr>
            <a:spLocks noGrp="1"/>
          </p:cNvSpPr>
          <p:nvPr>
            <p:ph type="sldNum" sz="quarter" idx="10"/>
          </p:nvPr>
        </p:nvSpPr>
        <p:spPr/>
        <p:txBody>
          <a:bodyPr/>
          <a:lstStyle/>
          <a:p>
            <a:fld id="{7F743CFB-66F1-4B8C-B26D-C8E8E794E422}"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348166D5-B46D-4CC2-B64A-C35C080A4322}"/>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4B3BB6CE-6158-4677-A7E3-2ECF43697E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dirty="0">
              <a:effectLst/>
            </a:endParaRPr>
          </a:p>
        </p:txBody>
      </p:sp>
      <p:sp>
        <p:nvSpPr>
          <p:cNvPr id="3" name="Slide Number Placeholder 2">
            <a:extLst>
              <a:ext uri="{FF2B5EF4-FFF2-40B4-BE49-F238E27FC236}">
                <a16:creationId xmlns:a16="http://schemas.microsoft.com/office/drawing/2014/main" id="{992F2C30-8A98-481C-82B8-B6B7D3940309}"/>
              </a:ext>
            </a:extLst>
          </p:cNvPr>
          <p:cNvSpPr>
            <a:spLocks noGrp="1"/>
          </p:cNvSpPr>
          <p:nvPr>
            <p:ph type="sldNum" sz="quarter" idx="10"/>
          </p:nvPr>
        </p:nvSpPr>
        <p:spPr/>
        <p:txBody>
          <a:bodyPr/>
          <a:lstStyle/>
          <a:p>
            <a:fld id="{7F743CFB-66F1-4B8C-B26D-C8E8E794E422}"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Image Placeholder 1">
            <a:extLst>
              <a:ext uri="{FF2B5EF4-FFF2-40B4-BE49-F238E27FC236}">
                <a16:creationId xmlns:a16="http://schemas.microsoft.com/office/drawing/2014/main" id="{9B6D1C55-7005-44FA-8E2E-34FAFEF564AC}"/>
              </a:ext>
            </a:extLst>
          </p:cNvPr>
          <p:cNvSpPr>
            <a:spLocks noGrp="1" noRot="1" noChangeAspect="1" noTextEdit="1"/>
          </p:cNvSpPr>
          <p:nvPr>
            <p:ph type="sldImg"/>
          </p:nvPr>
        </p:nvSpPr>
        <p:spPr>
          <a:ln/>
        </p:spPr>
      </p:sp>
      <p:sp>
        <p:nvSpPr>
          <p:cNvPr id="50180" name="Notes Placeholder 2">
            <a:extLst>
              <a:ext uri="{FF2B5EF4-FFF2-40B4-BE49-F238E27FC236}">
                <a16:creationId xmlns:a16="http://schemas.microsoft.com/office/drawing/2014/main" id="{8F3A5602-B258-421C-8155-C7CEFDC840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3" name="Slide Number Placeholder 2">
            <a:extLst>
              <a:ext uri="{FF2B5EF4-FFF2-40B4-BE49-F238E27FC236}">
                <a16:creationId xmlns:a16="http://schemas.microsoft.com/office/drawing/2014/main" id="{ABAEA766-4F6A-43A1-B904-3E0BC1BAEBBD}"/>
              </a:ext>
            </a:extLst>
          </p:cNvPr>
          <p:cNvSpPr>
            <a:spLocks noGrp="1"/>
          </p:cNvSpPr>
          <p:nvPr>
            <p:ph type="sldNum" sz="quarter" idx="10"/>
          </p:nvPr>
        </p:nvSpPr>
        <p:spPr/>
        <p:txBody>
          <a:bodyPr/>
          <a:lstStyle/>
          <a:p>
            <a:fld id="{7F743CFB-66F1-4B8C-B26D-C8E8E794E422}"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2D5ECCD-08D6-4628-9678-8A9BB04E27B1}"/>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AA825216-36EC-40B2-BB7B-372EAE2F9E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3" name="Slide Number Placeholder 2">
            <a:extLst>
              <a:ext uri="{FF2B5EF4-FFF2-40B4-BE49-F238E27FC236}">
                <a16:creationId xmlns:a16="http://schemas.microsoft.com/office/drawing/2014/main" id="{A8FFC8BB-FAF9-47DB-8967-E07710BF5471}"/>
              </a:ext>
            </a:extLst>
          </p:cNvPr>
          <p:cNvSpPr>
            <a:spLocks noGrp="1"/>
          </p:cNvSpPr>
          <p:nvPr>
            <p:ph type="sldNum" sz="quarter" idx="10"/>
          </p:nvPr>
        </p:nvSpPr>
        <p:spPr/>
        <p:txBody>
          <a:bodyPr/>
          <a:lstStyle/>
          <a:p>
            <a:fld id="{7F743CFB-66F1-4B8C-B26D-C8E8E794E422}"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5905FC4-DD91-40B2-8467-DCA043AD217D}"/>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DE89D597-3E27-4A6C-A82F-7A93DF885A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A9DDE229-E2C0-463A-8D6E-1E29C924F1A8}"/>
              </a:ext>
            </a:extLst>
          </p:cNvPr>
          <p:cNvSpPr>
            <a:spLocks noGrp="1"/>
          </p:cNvSpPr>
          <p:nvPr>
            <p:ph type="sldNum" sz="quarter" idx="10"/>
          </p:nvPr>
        </p:nvSpPr>
        <p:spPr/>
        <p:txBody>
          <a:bodyPr/>
          <a:lstStyle/>
          <a:p>
            <a:fld id="{7F743CFB-66F1-4B8C-B26D-C8E8E794E422}"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B651347C-4442-4B57-B75F-3F0DC1EF5C21}"/>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9B38F009-9150-4E43-B57C-BFBC5D0E07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a:t>
            </a:r>
          </a:p>
          <a:p>
            <a:pPr eaLnBrk="1" hangingPunct="1">
              <a:spcBef>
                <a:spcPts val="432"/>
              </a:spcBef>
            </a:pPr>
            <a:r>
              <a:rPr lang="en-GB" altLang="en-US" dirty="0">
                <a:latin typeface="Arial" panose="020B0604020202020204" pitchFamily="34" charset="0"/>
              </a:rPr>
              <a:t>For more information about how electromagnetism is used in loudspeakers, please refer to the </a:t>
            </a:r>
            <a:r>
              <a:rPr lang="en-GB" altLang="en-US" i="1" dirty="0" err="1">
                <a:latin typeface="Arial" panose="020B0604020202020204" pitchFamily="34" charset="0"/>
              </a:rPr>
              <a:t>The</a:t>
            </a:r>
            <a:r>
              <a:rPr lang="en-GB" altLang="en-US" i="1" dirty="0">
                <a:latin typeface="Arial" panose="020B0604020202020204" pitchFamily="34" charset="0"/>
              </a:rPr>
              <a:t> Generator Effect </a:t>
            </a:r>
            <a:r>
              <a:rPr lang="en-GB" altLang="en-US" dirty="0">
                <a:latin typeface="Arial" panose="020B0604020202020204" pitchFamily="34" charset="0"/>
              </a:rPr>
              <a:t>presentation.</a:t>
            </a:r>
          </a:p>
          <a:p>
            <a:pPr eaLnBrk="1" hangingPunct="1">
              <a:spcBef>
                <a:spcPts val="432"/>
              </a:spcBef>
            </a:pPr>
            <a:endParaRPr lang="en-GB" altLang="en-US" dirty="0">
              <a:latin typeface="Arial" panose="020B0604020202020204" pitchFamily="34" charset="0"/>
            </a:endParaRPr>
          </a:p>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3" name="Slide Number Placeholder 2">
            <a:extLst>
              <a:ext uri="{FF2B5EF4-FFF2-40B4-BE49-F238E27FC236}">
                <a16:creationId xmlns:a16="http://schemas.microsoft.com/office/drawing/2014/main" id="{58EE2AD7-6B3C-49F0-ADD9-300BDA340AE4}"/>
              </a:ext>
            </a:extLst>
          </p:cNvPr>
          <p:cNvSpPr>
            <a:spLocks noGrp="1"/>
          </p:cNvSpPr>
          <p:nvPr>
            <p:ph type="sldNum" sz="quarter" idx="10"/>
          </p:nvPr>
        </p:nvSpPr>
        <p:spPr/>
        <p:txBody>
          <a:bodyPr/>
          <a:lstStyle/>
          <a:p>
            <a:fld id="{7F743CFB-66F1-4B8C-B26D-C8E8E794E422}"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F91B286E-17F0-43B6-ACBE-FEAA6B2F7631}"/>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7E5A28D3-5F6F-498A-ABD5-0335CA52C9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a:t>
            </a:r>
          </a:p>
          <a:p>
            <a:pPr eaLnBrk="1" hangingPunct="1">
              <a:spcBef>
                <a:spcPts val="432"/>
              </a:spcBef>
            </a:pPr>
            <a:r>
              <a:rPr lang="en-GB" altLang="en-US" dirty="0">
                <a:latin typeface="Arial" panose="020B0604020202020204" pitchFamily="34" charset="0"/>
              </a:rPr>
              <a:t>For more information about how electromagnetism is used in microphones, please refer to the </a:t>
            </a:r>
            <a:r>
              <a:rPr lang="en-GB" altLang="en-US" i="1" dirty="0" err="1">
                <a:latin typeface="Arial" panose="020B0604020202020204" pitchFamily="34" charset="0"/>
              </a:rPr>
              <a:t>The</a:t>
            </a:r>
            <a:r>
              <a:rPr lang="en-GB" altLang="en-US" i="1" dirty="0">
                <a:latin typeface="Arial" panose="020B0604020202020204" pitchFamily="34" charset="0"/>
              </a:rPr>
              <a:t> Generator Effect </a:t>
            </a:r>
            <a:r>
              <a:rPr lang="en-GB" altLang="en-US" dirty="0">
                <a:latin typeface="Arial" panose="020B0604020202020204" pitchFamily="34" charset="0"/>
              </a:rPr>
              <a:t>presentation.</a:t>
            </a:r>
          </a:p>
          <a:p>
            <a:pPr eaLnBrk="1" hangingPunct="1">
              <a:spcBef>
                <a:spcPts val="432"/>
              </a:spcBef>
            </a:pPr>
            <a:endParaRPr lang="en-GB" altLang="en-US" dirty="0">
              <a:latin typeface="Arial" panose="020B0604020202020204" pitchFamily="34" charset="0"/>
            </a:endParaRPr>
          </a:p>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3" name="Slide Number Placeholder 2">
            <a:extLst>
              <a:ext uri="{FF2B5EF4-FFF2-40B4-BE49-F238E27FC236}">
                <a16:creationId xmlns:a16="http://schemas.microsoft.com/office/drawing/2014/main" id="{CE237D8B-59EA-4565-ACBB-5A68A60ACDF6}"/>
              </a:ext>
            </a:extLst>
          </p:cNvPr>
          <p:cNvSpPr>
            <a:spLocks noGrp="1"/>
          </p:cNvSpPr>
          <p:nvPr>
            <p:ph type="sldNum" sz="quarter" idx="10"/>
          </p:nvPr>
        </p:nvSpPr>
        <p:spPr/>
        <p:txBody>
          <a:bodyPr/>
          <a:lstStyle/>
          <a:p>
            <a:fld id="{7F743CFB-66F1-4B8C-B26D-C8E8E794E422}"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2D2B995-A5E6-406B-AB52-44E06880A4F9}"/>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990E2EF5-2EA5-47B1-9A53-1A7EAEC053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66CFDF7A-A94F-4E58-B003-9084C2E304C9}"/>
              </a:ext>
            </a:extLst>
          </p:cNvPr>
          <p:cNvSpPr>
            <a:spLocks noGrp="1"/>
          </p:cNvSpPr>
          <p:nvPr>
            <p:ph type="sldNum" sz="quarter" idx="10"/>
          </p:nvPr>
        </p:nvSpPr>
        <p:spPr/>
        <p:txBody>
          <a:bodyPr/>
          <a:lstStyle/>
          <a:p>
            <a:fld id="{7F743CFB-66F1-4B8C-B26D-C8E8E794E422}"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Image Placeholder 1">
            <a:extLst>
              <a:ext uri="{FF2B5EF4-FFF2-40B4-BE49-F238E27FC236}">
                <a16:creationId xmlns:a16="http://schemas.microsoft.com/office/drawing/2014/main" id="{724BABF7-DA35-4006-AF39-47152E00005E}"/>
              </a:ext>
            </a:extLst>
          </p:cNvPr>
          <p:cNvSpPr>
            <a:spLocks noGrp="1" noRot="1" noChangeAspect="1" noTextEdit="1"/>
          </p:cNvSpPr>
          <p:nvPr>
            <p:ph type="sldImg"/>
          </p:nvPr>
        </p:nvSpPr>
        <p:spPr>
          <a:ln/>
        </p:spPr>
      </p:sp>
      <p:sp>
        <p:nvSpPr>
          <p:cNvPr id="57348" name="Notes Placeholder 2">
            <a:extLst>
              <a:ext uri="{FF2B5EF4-FFF2-40B4-BE49-F238E27FC236}">
                <a16:creationId xmlns:a16="http://schemas.microsoft.com/office/drawing/2014/main" id="{B3259E54-6BFC-4CC7-A325-25D6520E1D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B8A146EC-8606-469A-B959-360DF3853E61}"/>
              </a:ext>
            </a:extLst>
          </p:cNvPr>
          <p:cNvSpPr>
            <a:spLocks noGrp="1"/>
          </p:cNvSpPr>
          <p:nvPr>
            <p:ph type="sldNum" sz="quarter" idx="10"/>
          </p:nvPr>
        </p:nvSpPr>
        <p:spPr/>
        <p:txBody>
          <a:bodyPr/>
          <a:lstStyle/>
          <a:p>
            <a:fld id="{7F743CFB-66F1-4B8C-B26D-C8E8E794E422}"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747E0A25-AA54-4D11-BAB1-7C6243ADD248}"/>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5810EAA4-52DC-4C9E-A883-ECD84AE9E5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a:t>
            </a:r>
          </a:p>
          <a:p>
            <a:pPr eaLnBrk="1" hangingPunct="1">
              <a:spcBef>
                <a:spcPts val="432"/>
              </a:spcBef>
            </a:pPr>
            <a:r>
              <a:rPr lang="en-GB" altLang="en-US" dirty="0">
                <a:latin typeface="Arial" panose="020B0604020202020204" pitchFamily="34" charset="0"/>
              </a:rPr>
              <a:t>Stage 1: sound waves travel along the ear canal to the eardrum.</a:t>
            </a:r>
          </a:p>
          <a:p>
            <a:pPr eaLnBrk="1" hangingPunct="1">
              <a:spcBef>
                <a:spcPts val="432"/>
              </a:spcBef>
            </a:pPr>
            <a:r>
              <a:rPr lang="en-GB" altLang="en-US" dirty="0">
                <a:latin typeface="Arial" panose="020B0604020202020204" pitchFamily="34" charset="0"/>
              </a:rPr>
              <a:t>Stage 2: the sound waves cause the eardrum to vibrate. The ossicles amplify these vibrations.</a:t>
            </a:r>
          </a:p>
          <a:p>
            <a:pPr eaLnBrk="1" hangingPunct="1">
              <a:spcBef>
                <a:spcPts val="432"/>
              </a:spcBef>
            </a:pPr>
            <a:r>
              <a:rPr lang="en-GB" altLang="en-US" dirty="0">
                <a:latin typeface="Arial" panose="020B0604020202020204" pitchFamily="34" charset="0"/>
              </a:rPr>
              <a:t>Stage 3: the vibrations are turned into electrical signals in the cochlea. These signals travel along the auditory nerve to the brain.</a:t>
            </a:r>
          </a:p>
          <a:p>
            <a:pPr eaLnBrk="1" hangingPunct="1">
              <a:spcBef>
                <a:spcPts val="432"/>
              </a:spcBef>
            </a:pPr>
            <a:endParaRPr lang="en-GB" altLang="en-US" dirty="0">
              <a:latin typeface="Arial" panose="020B0604020202020204" pitchFamily="34" charset="0"/>
            </a:endParaRPr>
          </a:p>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3" name="Slide Number Placeholder 2">
            <a:extLst>
              <a:ext uri="{FF2B5EF4-FFF2-40B4-BE49-F238E27FC236}">
                <a16:creationId xmlns:a16="http://schemas.microsoft.com/office/drawing/2014/main" id="{E3C4DC38-FD2C-4336-A5F5-1BF6382E2CC3}"/>
              </a:ext>
            </a:extLst>
          </p:cNvPr>
          <p:cNvSpPr>
            <a:spLocks noGrp="1"/>
          </p:cNvSpPr>
          <p:nvPr>
            <p:ph type="sldNum" sz="quarter" idx="10"/>
          </p:nvPr>
        </p:nvSpPr>
        <p:spPr/>
        <p:txBody>
          <a:bodyPr/>
          <a:lstStyle/>
          <a:p>
            <a:fld id="{7F743CFB-66F1-4B8C-B26D-C8E8E794E422}"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1353CE45-BB82-4069-AE36-9176F3DB0D5E}"/>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67BF3181-1A90-42F5-8D49-C66A362347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D1489E9D-CA22-45F0-8B2A-92599C4A2654}"/>
              </a:ext>
            </a:extLst>
          </p:cNvPr>
          <p:cNvSpPr>
            <a:spLocks noGrp="1"/>
          </p:cNvSpPr>
          <p:nvPr>
            <p:ph type="sldNum" sz="quarter" idx="10"/>
          </p:nvPr>
        </p:nvSpPr>
        <p:spPr/>
        <p:txBody>
          <a:bodyPr/>
          <a:lstStyle/>
          <a:p>
            <a:fld id="{7F743CFB-66F1-4B8C-B26D-C8E8E794E422}"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28E8CB5-1B8B-46BE-B200-58AF93950275}"/>
              </a:ext>
            </a:extLst>
          </p:cNvPr>
          <p:cNvSpPr>
            <a:spLocks noGrp="1"/>
          </p:cNvSpPr>
          <p:nvPr>
            <p:ph type="sldNum" sz="quarter" idx="10"/>
          </p:nvPr>
        </p:nvSpPr>
        <p:spPr/>
        <p:txBody>
          <a:bodyPr/>
          <a:lstStyle/>
          <a:p>
            <a:fld id="{7F743CFB-66F1-4B8C-B26D-C8E8E794E422}" type="slidenum">
              <a:rPr lang="en-US" altLang="en-US" smtClean="0"/>
              <a:pPr/>
              <a:t>2</a:t>
            </a:fld>
            <a:endParaRPr lang="en-US" altLang="en-US"/>
          </a:p>
        </p:txBody>
      </p:sp>
    </p:spTree>
    <p:extLst>
      <p:ext uri="{BB962C8B-B14F-4D97-AF65-F5344CB8AC3E}">
        <p14:creationId xmlns:p14="http://schemas.microsoft.com/office/powerpoint/2010/main" val="4130105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1658AB61-6BAD-4060-9626-C997578C80A1}"/>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9008E900-BB8D-482E-A520-9AAD983427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A531CEC7-C8D0-43C0-B0DC-184EC4A3B494}"/>
              </a:ext>
            </a:extLst>
          </p:cNvPr>
          <p:cNvSpPr>
            <a:spLocks noGrp="1"/>
          </p:cNvSpPr>
          <p:nvPr>
            <p:ph type="sldNum" sz="quarter" idx="10"/>
          </p:nvPr>
        </p:nvSpPr>
        <p:spPr/>
        <p:txBody>
          <a:bodyPr/>
          <a:lstStyle/>
          <a:p>
            <a:fld id="{7F743CFB-66F1-4B8C-B26D-C8E8E794E422}"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EF9F369-952F-48B0-81AD-58CED8600AC7}"/>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25A1E4A3-41AC-4157-8C62-A794AAEC4F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8F9217A5-4F61-4CF0-A615-B6F91FF3FAE7}"/>
              </a:ext>
            </a:extLst>
          </p:cNvPr>
          <p:cNvSpPr>
            <a:spLocks noGrp="1"/>
          </p:cNvSpPr>
          <p:nvPr>
            <p:ph type="sldNum" sz="quarter" idx="10"/>
          </p:nvPr>
        </p:nvSpPr>
        <p:spPr/>
        <p:txBody>
          <a:bodyPr/>
          <a:lstStyle/>
          <a:p>
            <a:fld id="{7F743CFB-66F1-4B8C-B26D-C8E8E794E422}"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A0D1F8B-7E52-4757-831C-0E1AA95D25FA}"/>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D6999E2A-D5EC-4EB1-8A2B-7A6F37EFF1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For more information on how waves behave at boundaries between media, please refer to the </a:t>
            </a:r>
            <a:r>
              <a:rPr lang="en-GB" altLang="en-US" i="1" dirty="0">
                <a:latin typeface="Arial" panose="020B0604020202020204" pitchFamily="34" charset="0"/>
              </a:rPr>
              <a:t>Reflection and Refraction of Waves </a:t>
            </a:r>
            <a:r>
              <a:rPr lang="en-GB" altLang="en-US" dirty="0">
                <a:latin typeface="Arial" panose="020B0604020202020204" pitchFamily="34" charset="0"/>
              </a:rPr>
              <a:t>presentation.</a:t>
            </a:r>
          </a:p>
          <a:p>
            <a:pPr>
              <a:spcBef>
                <a:spcPts val="432"/>
              </a:spcBef>
            </a:pPr>
            <a:endParaRPr lang="en-GB" altLang="en-US" dirty="0">
              <a:latin typeface="Arial" panose="020B0604020202020204" pitchFamily="34" charset="0"/>
            </a:endParaRPr>
          </a:p>
          <a:p>
            <a:pPr>
              <a:spcBef>
                <a:spcPts val="432"/>
              </a:spcBef>
            </a:pPr>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dusan</a:t>
            </a:r>
            <a:r>
              <a:rPr lang="en-GB" altLang="en-US" dirty="0">
                <a:latin typeface="Arial" panose="020B0604020202020204" pitchFamily="34" charset="0"/>
              </a:rPr>
              <a:t> 96, shutterstock.com 2018</a:t>
            </a:r>
          </a:p>
        </p:txBody>
      </p:sp>
      <p:sp>
        <p:nvSpPr>
          <p:cNvPr id="3" name="Slide Number Placeholder 2">
            <a:extLst>
              <a:ext uri="{FF2B5EF4-FFF2-40B4-BE49-F238E27FC236}">
                <a16:creationId xmlns:a16="http://schemas.microsoft.com/office/drawing/2014/main" id="{82286DD2-FA0B-4D62-9CE5-8A02E6B7F54B}"/>
              </a:ext>
            </a:extLst>
          </p:cNvPr>
          <p:cNvSpPr>
            <a:spLocks noGrp="1"/>
          </p:cNvSpPr>
          <p:nvPr>
            <p:ph type="sldNum" sz="quarter" idx="10"/>
          </p:nvPr>
        </p:nvSpPr>
        <p:spPr/>
        <p:txBody>
          <a:bodyPr/>
          <a:lstStyle/>
          <a:p>
            <a:fld id="{7F743CFB-66F1-4B8C-B26D-C8E8E794E422}"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BE727594-24CC-4267-AE06-E732375D6473}"/>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42D492FE-A585-415A-8FFC-466708FB2607}"/>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Photo credits:</a:t>
            </a:r>
            <a:r>
              <a:rPr lang="en-GB" altLang="en-US" dirty="0">
                <a:latin typeface="Arial" panose="020B0604020202020204" pitchFamily="34" charset="0"/>
              </a:rPr>
              <a:t> vampire bat © </a:t>
            </a:r>
            <a:r>
              <a:rPr lang="en-GB" altLang="en-US" dirty="0" err="1">
                <a:latin typeface="Arial" panose="020B0604020202020204" pitchFamily="34" charset="0"/>
              </a:rPr>
              <a:t>Pichugin</a:t>
            </a:r>
            <a:r>
              <a:rPr lang="en-GB" altLang="en-US" dirty="0">
                <a:latin typeface="Arial" panose="020B0604020202020204" pitchFamily="34" charset="0"/>
              </a:rPr>
              <a:t> Dmitry, hippopotamus © </a:t>
            </a:r>
            <a:r>
              <a:rPr lang="en-GB" altLang="en-US" dirty="0" err="1">
                <a:latin typeface="Arial" panose="020B0604020202020204" pitchFamily="34" charset="0"/>
              </a:rPr>
              <a:t>kentoh</a:t>
            </a:r>
            <a:r>
              <a:rPr lang="en-GB" altLang="en-US" dirty="0">
                <a:latin typeface="Arial" panose="020B0604020202020204" pitchFamily="34" charset="0"/>
              </a:rPr>
              <a:t>, both at shutterstock.com 2018</a:t>
            </a:r>
          </a:p>
        </p:txBody>
      </p:sp>
      <p:sp>
        <p:nvSpPr>
          <p:cNvPr id="3" name="Slide Number Placeholder 2">
            <a:extLst>
              <a:ext uri="{FF2B5EF4-FFF2-40B4-BE49-F238E27FC236}">
                <a16:creationId xmlns:a16="http://schemas.microsoft.com/office/drawing/2014/main" id="{FA1362B1-1973-41FA-BA3B-A06022F8C308}"/>
              </a:ext>
            </a:extLst>
          </p:cNvPr>
          <p:cNvSpPr>
            <a:spLocks noGrp="1"/>
          </p:cNvSpPr>
          <p:nvPr>
            <p:ph type="sldNum" sz="quarter" idx="10"/>
          </p:nvPr>
        </p:nvSpPr>
        <p:spPr/>
        <p:txBody>
          <a:bodyPr/>
          <a:lstStyle/>
          <a:p>
            <a:fld id="{7F743CFB-66F1-4B8C-B26D-C8E8E794E422}"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9F95CE52-881F-4999-84A2-B4BCB5565935}"/>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5DC25B50-891C-47D7-8F11-598269507D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8192D7A1-0BBB-43D1-8D2F-6F87EA27502C}"/>
              </a:ext>
            </a:extLst>
          </p:cNvPr>
          <p:cNvSpPr>
            <a:spLocks noGrp="1"/>
          </p:cNvSpPr>
          <p:nvPr>
            <p:ph type="sldNum" sz="quarter" idx="10"/>
          </p:nvPr>
        </p:nvSpPr>
        <p:spPr/>
        <p:txBody>
          <a:bodyPr/>
          <a:lstStyle/>
          <a:p>
            <a:fld id="{7F743CFB-66F1-4B8C-B26D-C8E8E794E422}"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Image Placeholder 1">
            <a:extLst>
              <a:ext uri="{FF2B5EF4-FFF2-40B4-BE49-F238E27FC236}">
                <a16:creationId xmlns:a16="http://schemas.microsoft.com/office/drawing/2014/main" id="{8BE8654C-80FF-40C0-8D04-3481F5B0FC87}"/>
              </a:ext>
            </a:extLst>
          </p:cNvPr>
          <p:cNvSpPr>
            <a:spLocks noGrp="1" noRot="1" noChangeAspect="1" noTextEdit="1"/>
          </p:cNvSpPr>
          <p:nvPr>
            <p:ph type="sldImg"/>
          </p:nvPr>
        </p:nvSpPr>
        <p:spPr>
          <a:ln/>
        </p:spPr>
      </p:sp>
      <p:sp>
        <p:nvSpPr>
          <p:cNvPr id="37892" name="Notes Placeholder 2">
            <a:extLst>
              <a:ext uri="{FF2B5EF4-FFF2-40B4-BE49-F238E27FC236}">
                <a16:creationId xmlns:a16="http://schemas.microsoft.com/office/drawing/2014/main" id="{668D18BD-665E-4F60-A8E7-F53270819F78}"/>
              </a:ext>
            </a:extLst>
          </p:cNvPr>
          <p:cNvSpPr>
            <a:spLocks noGrp="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endParaRPr lang="en-US"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42DDB1D8-D9AA-4339-BCFA-421A17FB8289}"/>
              </a:ext>
            </a:extLst>
          </p:cNvPr>
          <p:cNvSpPr>
            <a:spLocks noGrp="1"/>
          </p:cNvSpPr>
          <p:nvPr>
            <p:ph type="sldNum" sz="quarter" idx="10"/>
          </p:nvPr>
        </p:nvSpPr>
        <p:spPr/>
        <p:txBody>
          <a:bodyPr/>
          <a:lstStyle/>
          <a:p>
            <a:fld id="{7F743CFB-66F1-4B8C-B26D-C8E8E794E422}"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Image Placeholder 1">
            <a:extLst>
              <a:ext uri="{FF2B5EF4-FFF2-40B4-BE49-F238E27FC236}">
                <a16:creationId xmlns:a16="http://schemas.microsoft.com/office/drawing/2014/main" id="{D337AA8A-351E-4F7C-9B14-3348E2332DA1}"/>
              </a:ext>
            </a:extLst>
          </p:cNvPr>
          <p:cNvSpPr>
            <a:spLocks noGrp="1" noRot="1" noChangeAspect="1" noTextEdit="1"/>
          </p:cNvSpPr>
          <p:nvPr>
            <p:ph type="sldImg"/>
          </p:nvPr>
        </p:nvSpPr>
        <p:spPr>
          <a:ln/>
        </p:spPr>
      </p:sp>
      <p:sp>
        <p:nvSpPr>
          <p:cNvPr id="38916" name="Notes Placeholder 2">
            <a:extLst>
              <a:ext uri="{FF2B5EF4-FFF2-40B4-BE49-F238E27FC236}">
                <a16:creationId xmlns:a16="http://schemas.microsoft.com/office/drawing/2014/main" id="{97091353-89D3-409A-8C06-EEADEF51C709}"/>
              </a:ext>
            </a:extLst>
          </p:cNvPr>
          <p:cNvSpPr>
            <a:spLocks noGrp="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3" name="Slide Number Placeholder 2">
            <a:extLst>
              <a:ext uri="{FF2B5EF4-FFF2-40B4-BE49-F238E27FC236}">
                <a16:creationId xmlns:a16="http://schemas.microsoft.com/office/drawing/2014/main" id="{CDED231E-0374-47F5-A5E4-486398E15CE5}"/>
              </a:ext>
            </a:extLst>
          </p:cNvPr>
          <p:cNvSpPr>
            <a:spLocks noGrp="1"/>
          </p:cNvSpPr>
          <p:nvPr>
            <p:ph type="sldNum" sz="quarter" idx="10"/>
          </p:nvPr>
        </p:nvSpPr>
        <p:spPr/>
        <p:txBody>
          <a:bodyPr/>
          <a:lstStyle/>
          <a:p>
            <a:fld id="{7F743CFB-66F1-4B8C-B26D-C8E8E794E422}"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27892C39-06EF-4EAD-AF24-7CB9C50D32A6}"/>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E42ACFE2-C9D7-490B-BDB6-76B7A66D2DC0}"/>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3" name="Slide Number Placeholder 2">
            <a:extLst>
              <a:ext uri="{FF2B5EF4-FFF2-40B4-BE49-F238E27FC236}">
                <a16:creationId xmlns:a16="http://schemas.microsoft.com/office/drawing/2014/main" id="{60DDAF06-B481-498B-ADB5-FA7AF28A61AE}"/>
              </a:ext>
            </a:extLst>
          </p:cNvPr>
          <p:cNvSpPr>
            <a:spLocks noGrp="1"/>
          </p:cNvSpPr>
          <p:nvPr>
            <p:ph type="sldNum" sz="quarter" idx="10"/>
          </p:nvPr>
        </p:nvSpPr>
        <p:spPr/>
        <p:txBody>
          <a:bodyPr/>
          <a:lstStyle/>
          <a:p>
            <a:fld id="{7F743CFB-66F1-4B8C-B26D-C8E8E794E422}" type="slidenum">
              <a:rPr lang="en-US" altLang="en-US" smtClean="0"/>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4982D2E5-5B75-44A3-8D60-4B8C10C818C6}"/>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9D15EBCB-FF6A-42DD-80D3-6C3C1F5059C3}"/>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Ultrasound can be used to scan unborn children because it is non-ionizing and so will not cause cell damage that would harm the </a:t>
            </a:r>
            <a:r>
              <a:rPr lang="en-GB" altLang="en-US" dirty="0" err="1">
                <a:latin typeface="Arial" panose="020B0604020202020204" pitchFamily="34" charset="0"/>
              </a:rPr>
              <a:t>fetus</a:t>
            </a:r>
            <a:r>
              <a:rPr lang="en-GB" altLang="en-US" dirty="0">
                <a:latin typeface="Arial" panose="020B0604020202020204" pitchFamily="34" charset="0"/>
              </a:rPr>
              <a:t>. X‑‍rays would be too dangerous to use in this context.</a:t>
            </a:r>
          </a:p>
          <a:p>
            <a:pPr>
              <a:spcBef>
                <a:spcPts val="432"/>
              </a:spcBef>
            </a:pPr>
            <a:endParaRPr lang="en-GB" altLang="en-US" b="1" dirty="0">
              <a:latin typeface="Arial" panose="020B0604020202020204" pitchFamily="34" charset="0"/>
            </a:endParaRPr>
          </a:p>
          <a:p>
            <a:pPr>
              <a:spcBef>
                <a:spcPts val="432"/>
              </a:spcBef>
            </a:pPr>
            <a:r>
              <a:rPr lang="en-GB" altLang="en-US" b="1" dirty="0">
                <a:latin typeface="Arial" panose="020B0604020202020204" pitchFamily="34" charset="0"/>
              </a:rPr>
              <a:t>Photo credit:</a:t>
            </a:r>
            <a:r>
              <a:rPr lang="en-GB" altLang="en-US" dirty="0">
                <a:latin typeface="Arial" panose="020B0604020202020204" pitchFamily="34" charset="0"/>
              </a:rPr>
              <a:t> © Ngo </a:t>
            </a:r>
            <a:r>
              <a:rPr lang="en-GB" altLang="en-US" dirty="0" err="1">
                <a:latin typeface="Arial" panose="020B0604020202020204" pitchFamily="34" charset="0"/>
              </a:rPr>
              <a:t>Thye</a:t>
            </a:r>
            <a:r>
              <a:rPr lang="en-GB" altLang="en-US" dirty="0">
                <a:latin typeface="Arial" panose="020B0604020202020204" pitchFamily="34" charset="0"/>
              </a:rPr>
              <a:t> </a:t>
            </a:r>
            <a:r>
              <a:rPr lang="en-GB" altLang="en-US" dirty="0" err="1">
                <a:latin typeface="Arial" panose="020B0604020202020204" pitchFamily="34" charset="0"/>
              </a:rPr>
              <a:t>Aun</a:t>
            </a:r>
            <a:r>
              <a:rPr lang="en-GB" altLang="en-US" dirty="0">
                <a:latin typeface="Arial" panose="020B0604020202020204" pitchFamily="34" charset="0"/>
              </a:rPr>
              <a:t>, shutterstock.com 2018</a:t>
            </a:r>
          </a:p>
        </p:txBody>
      </p:sp>
      <p:sp>
        <p:nvSpPr>
          <p:cNvPr id="3" name="Slide Number Placeholder 2">
            <a:extLst>
              <a:ext uri="{FF2B5EF4-FFF2-40B4-BE49-F238E27FC236}">
                <a16:creationId xmlns:a16="http://schemas.microsoft.com/office/drawing/2014/main" id="{1E9CDCA8-03BF-4399-95D9-035C5B7E6BB3}"/>
              </a:ext>
            </a:extLst>
          </p:cNvPr>
          <p:cNvSpPr>
            <a:spLocks noGrp="1"/>
          </p:cNvSpPr>
          <p:nvPr>
            <p:ph type="sldNum" sz="quarter" idx="10"/>
          </p:nvPr>
        </p:nvSpPr>
        <p:spPr/>
        <p:txBody>
          <a:bodyPr/>
          <a:lstStyle/>
          <a:p>
            <a:fld id="{7F743CFB-66F1-4B8C-B26D-C8E8E794E422}" type="slidenum">
              <a:rPr lang="en-US" altLang="en-US" smtClean="0"/>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20509988-2919-4883-AD80-48BAA7FB49AC}"/>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65B942E9-1641-488F-8CAA-A0E0445A39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Photo credit: </a:t>
            </a:r>
            <a:r>
              <a:rPr lang="en-GB" altLang="en-US" dirty="0">
                <a:latin typeface="Arial" panose="020B0604020202020204" pitchFamily="34" charset="0"/>
              </a:rPr>
              <a:t>© Mikael </a:t>
            </a:r>
            <a:r>
              <a:rPr lang="en-GB" altLang="en-US" dirty="0" err="1">
                <a:latin typeface="Arial" panose="020B0604020202020204" pitchFamily="34" charset="0"/>
              </a:rPr>
              <a:t>Damkier</a:t>
            </a:r>
            <a:r>
              <a:rPr lang="en-GB" altLang="en-US" dirty="0">
                <a:latin typeface="Arial" panose="020B0604020202020204" pitchFamily="34" charset="0"/>
              </a:rPr>
              <a:t>, shutterstock.com 2018</a:t>
            </a:r>
          </a:p>
        </p:txBody>
      </p:sp>
      <p:sp>
        <p:nvSpPr>
          <p:cNvPr id="3" name="Slide Number Placeholder 2">
            <a:extLst>
              <a:ext uri="{FF2B5EF4-FFF2-40B4-BE49-F238E27FC236}">
                <a16:creationId xmlns:a16="http://schemas.microsoft.com/office/drawing/2014/main" id="{91DA4E78-79FB-4E43-962D-653F244843F1}"/>
              </a:ext>
            </a:extLst>
          </p:cNvPr>
          <p:cNvSpPr>
            <a:spLocks noGrp="1"/>
          </p:cNvSpPr>
          <p:nvPr>
            <p:ph type="sldNum" sz="quarter" idx="10"/>
          </p:nvPr>
        </p:nvSpPr>
        <p:spPr/>
        <p:txBody>
          <a:bodyPr/>
          <a:lstStyle/>
          <a:p>
            <a:fld id="{7F743CFB-66F1-4B8C-B26D-C8E8E794E422}" type="slidenum">
              <a:rPr lang="en-US" altLang="en-US" smtClean="0"/>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281A821-4F57-4530-B6AD-42A6D9D3EB38}"/>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8D18A4B5-FDD5-468A-8BDC-F87798CA49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5E9D5169-2078-4CE6-8ADB-7E7D28BEA105}"/>
              </a:ext>
            </a:extLst>
          </p:cNvPr>
          <p:cNvSpPr>
            <a:spLocks noGrp="1"/>
          </p:cNvSpPr>
          <p:nvPr>
            <p:ph type="sldNum" sz="quarter" idx="10"/>
          </p:nvPr>
        </p:nvSpPr>
        <p:spPr/>
        <p:txBody>
          <a:bodyPr/>
          <a:lstStyle/>
          <a:p>
            <a:fld id="{7F743CFB-66F1-4B8C-B26D-C8E8E794E422}"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0D3B3CDE-CDE5-4661-905C-75EE80FC9FB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63CCC16-ED1D-413D-9F30-913536E7B3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Photo credits: </a:t>
            </a:r>
            <a:r>
              <a:rPr lang="en-GB" altLang="en-US" dirty="0">
                <a:latin typeface="Arial" panose="020B0604020202020204" pitchFamily="34" charset="0"/>
              </a:rPr>
              <a:t>ultrasound scan © Jiri Hera, porthole © </a:t>
            </a:r>
            <a:r>
              <a:rPr lang="en-GB" altLang="en-US" dirty="0" err="1">
                <a:latin typeface="Arial" panose="020B0604020202020204" pitchFamily="34" charset="0"/>
              </a:rPr>
              <a:t>Yurchyks</a:t>
            </a:r>
            <a:r>
              <a:rPr lang="en-GB" altLang="en-US" dirty="0">
                <a:latin typeface="Arial" panose="020B0604020202020204" pitchFamily="34" charset="0"/>
              </a:rPr>
              <a:t>, antique watch © Carlos </a:t>
            </a:r>
            <a:r>
              <a:rPr lang="en-GB" altLang="en-US" dirty="0" err="1">
                <a:latin typeface="Arial" panose="020B0604020202020204" pitchFamily="34" charset="0"/>
              </a:rPr>
              <a:t>Yudica</a:t>
            </a:r>
            <a:r>
              <a:rPr lang="en-GB" altLang="en-US" dirty="0">
                <a:latin typeface="Arial" panose="020B0604020202020204" pitchFamily="34" charset="0"/>
              </a:rPr>
              <a:t>, medical equipment © Guy Shapira, ultrasound heart scans © </a:t>
            </a:r>
            <a:r>
              <a:rPr lang="en-GB" altLang="en-US" dirty="0" err="1">
                <a:latin typeface="Arial" panose="020B0604020202020204" pitchFamily="34" charset="0"/>
              </a:rPr>
              <a:t>dusan</a:t>
            </a:r>
            <a:r>
              <a:rPr lang="en-GB" altLang="en-US" dirty="0">
                <a:latin typeface="Arial" panose="020B0604020202020204" pitchFamily="34" charset="0"/>
              </a:rPr>
              <a:t> 96, all at shutterstock.com 2018</a:t>
            </a:r>
          </a:p>
        </p:txBody>
      </p:sp>
      <p:sp>
        <p:nvSpPr>
          <p:cNvPr id="3" name="Slide Number Placeholder 2">
            <a:extLst>
              <a:ext uri="{FF2B5EF4-FFF2-40B4-BE49-F238E27FC236}">
                <a16:creationId xmlns:a16="http://schemas.microsoft.com/office/drawing/2014/main" id="{67BD9246-90E1-4F35-BB5F-D135EF5C63C2}"/>
              </a:ext>
            </a:extLst>
          </p:cNvPr>
          <p:cNvSpPr>
            <a:spLocks noGrp="1"/>
          </p:cNvSpPr>
          <p:nvPr>
            <p:ph type="sldNum" sz="quarter" idx="10"/>
          </p:nvPr>
        </p:nvSpPr>
        <p:spPr/>
        <p:txBody>
          <a:bodyPr/>
          <a:lstStyle/>
          <a:p>
            <a:fld id="{7F743CFB-66F1-4B8C-B26D-C8E8E794E422}" type="slidenum">
              <a:rPr lang="en-US" altLang="en-US" smtClean="0"/>
              <a:pPr/>
              <a:t>30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C812CB35-5892-4E3C-B042-3A4F4280B459}"/>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47EBA34C-4D47-4B3C-A1F0-DED0D6286F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a:t>
            </a:r>
          </a:p>
          <a:p>
            <a:pPr eaLnBrk="1" hangingPunct="1">
              <a:spcBef>
                <a:spcPts val="432"/>
              </a:spcBef>
            </a:pPr>
            <a:r>
              <a:rPr lang="en-GB" altLang="en-US" dirty="0">
                <a:latin typeface="Arial" panose="020B0604020202020204" pitchFamily="34" charset="0"/>
              </a:rPr>
              <a:t>You should point out to your class that, in fact, the air particles would be constantly moving around in a random motion. In the animation, they are only moving a little so that the change in density as the wave moves is more obvious.</a:t>
            </a:r>
          </a:p>
          <a:p>
            <a:pPr eaLnBrk="1" hangingPunct="1">
              <a:spcBef>
                <a:spcPts val="432"/>
              </a:spcBef>
            </a:pPr>
            <a:endParaRPr lang="en-GB" altLang="en-US" dirty="0">
              <a:latin typeface="Arial" panose="020B0604020202020204" pitchFamily="34" charset="0"/>
            </a:endParaRPr>
          </a:p>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3" name="Slide Number Placeholder 2">
            <a:extLst>
              <a:ext uri="{FF2B5EF4-FFF2-40B4-BE49-F238E27FC236}">
                <a16:creationId xmlns:a16="http://schemas.microsoft.com/office/drawing/2014/main" id="{A71086A2-7AA9-4A79-B4F7-ED53486A9F6A}"/>
              </a:ext>
            </a:extLst>
          </p:cNvPr>
          <p:cNvSpPr>
            <a:spLocks noGrp="1"/>
          </p:cNvSpPr>
          <p:nvPr>
            <p:ph type="sldNum" sz="quarter" idx="10"/>
          </p:nvPr>
        </p:nvSpPr>
        <p:spPr/>
        <p:txBody>
          <a:bodyPr/>
          <a:lstStyle/>
          <a:p>
            <a:fld id="{7F743CFB-66F1-4B8C-B26D-C8E8E794E422}"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969BE7B7-E1D8-44E8-8BC1-306FB98F9B1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8D81182A-FAE7-4A48-9745-20228D0087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a:t>
            </a:r>
          </a:p>
          <a:p>
            <a:pPr eaLnBrk="1" hangingPunct="1">
              <a:spcBef>
                <a:spcPts val="432"/>
              </a:spcBef>
            </a:pPr>
            <a:r>
              <a:rPr lang="en-GB" altLang="en-US" dirty="0">
                <a:latin typeface="Arial" panose="020B0604020202020204" pitchFamily="34" charset="0"/>
              </a:rPr>
              <a:t>This activity includes sound clips.</a:t>
            </a:r>
          </a:p>
          <a:p>
            <a:pPr eaLnBrk="1" hangingPunct="1">
              <a:spcBef>
                <a:spcPts val="432"/>
              </a:spcBef>
            </a:pPr>
            <a:endParaRPr lang="en-GB" altLang="en-US" b="1" dirty="0">
              <a:latin typeface="Arial" panose="020B0604020202020204" pitchFamily="34" charset="0"/>
            </a:endParaRPr>
          </a:p>
          <a:p>
            <a:pPr eaLnBrk="1" hangingPunct="1">
              <a:spcBef>
                <a:spcPts val="432"/>
              </a:spcBef>
            </a:pPr>
            <a:r>
              <a:rPr lang="en-GB" altLang="en-US" b="1" dirty="0">
                <a:latin typeface="Arial" panose="020B0604020202020204" pitchFamily="34" charset="0"/>
              </a:rPr>
              <a:t>Photo credit:</a:t>
            </a:r>
            <a:r>
              <a:rPr lang="en-GB" altLang="en-US" dirty="0">
                <a:latin typeface="Arial" panose="020B0604020202020204" pitchFamily="34" charset="0"/>
              </a:rPr>
              <a:t> © Matthew Cole, shutterstock.com 2018</a:t>
            </a:r>
          </a:p>
          <a:p>
            <a:pPr eaLnBrk="1" hangingPunct="1">
              <a:spcBef>
                <a:spcPts val="432"/>
              </a:spcBef>
            </a:pPr>
            <a:r>
              <a:rPr lang="en-GB" altLang="en-US" b="1" dirty="0">
                <a:latin typeface="Arial" panose="020B0604020202020204" pitchFamily="34" charset="0"/>
              </a:rPr>
              <a:t>Audio credits: </a:t>
            </a:r>
            <a:r>
              <a:rPr lang="en-GB" altLang="en-US" dirty="0">
                <a:latin typeface="Arial" panose="020B0604020202020204" pitchFamily="34" charset="0"/>
              </a:rPr>
              <a:t>pure tone © Soundbible.com. This sound is in the public domain. Bell © Mike Koenig, Soundbible.com. This sound is reproduced under the terms of the Creative Commons License. A copy of the license can be read at this address: http://creativecommons.org/licenses/by/3.0/</a:t>
            </a:r>
          </a:p>
        </p:txBody>
      </p:sp>
      <p:sp>
        <p:nvSpPr>
          <p:cNvPr id="3" name="Slide Number Placeholder 2">
            <a:extLst>
              <a:ext uri="{FF2B5EF4-FFF2-40B4-BE49-F238E27FC236}">
                <a16:creationId xmlns:a16="http://schemas.microsoft.com/office/drawing/2014/main" id="{9B48126F-48B3-47C7-9214-EC45094521AF}"/>
              </a:ext>
            </a:extLst>
          </p:cNvPr>
          <p:cNvSpPr>
            <a:spLocks noGrp="1"/>
          </p:cNvSpPr>
          <p:nvPr>
            <p:ph type="sldNum" sz="quarter" idx="10"/>
          </p:nvPr>
        </p:nvSpPr>
        <p:spPr/>
        <p:txBody>
          <a:bodyPr/>
          <a:lstStyle/>
          <a:p>
            <a:fld id="{7F743CFB-66F1-4B8C-B26D-C8E8E794E422}"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83F6872-18DA-4B7C-8F18-6250B24796CD}"/>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5FB5EEAB-64E2-411D-AB56-4F56B8F274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23A32CE5-4636-431D-AC7D-941F74C75E1B}"/>
              </a:ext>
            </a:extLst>
          </p:cNvPr>
          <p:cNvSpPr>
            <a:spLocks noGrp="1"/>
          </p:cNvSpPr>
          <p:nvPr>
            <p:ph type="sldNum" sz="quarter" idx="10"/>
          </p:nvPr>
        </p:nvSpPr>
        <p:spPr/>
        <p:txBody>
          <a:bodyPr/>
          <a:lstStyle/>
          <a:p>
            <a:fld id="{7F743CFB-66F1-4B8C-B26D-C8E8E794E42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A719DD5-0CDA-4CD1-8DFE-7C35DACD558E}"/>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4D8669B3-EB84-4F5F-80C6-68E05BE59F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EB06458D-B251-4197-B905-0C5CD1D8FB5A}"/>
              </a:ext>
            </a:extLst>
          </p:cNvPr>
          <p:cNvSpPr>
            <a:spLocks noGrp="1"/>
          </p:cNvSpPr>
          <p:nvPr>
            <p:ph type="sldNum" sz="quarter" idx="10"/>
          </p:nvPr>
        </p:nvSpPr>
        <p:spPr/>
        <p:txBody>
          <a:bodyPr/>
          <a:lstStyle/>
          <a:p>
            <a:fld id="{7F743CFB-66F1-4B8C-B26D-C8E8E794E422}"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79295552-DE1D-46BD-AAC1-C8FB02713FEA}"/>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A4377BC9-4020-4D19-9999-4D65EEDF5F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6795A272-2976-4A4D-9275-74FCBB4462BD}"/>
              </a:ext>
            </a:extLst>
          </p:cNvPr>
          <p:cNvSpPr>
            <a:spLocks noGrp="1"/>
          </p:cNvSpPr>
          <p:nvPr>
            <p:ph type="sldNum" sz="quarter" idx="10"/>
          </p:nvPr>
        </p:nvSpPr>
        <p:spPr/>
        <p:txBody>
          <a:bodyPr/>
          <a:lstStyle/>
          <a:p>
            <a:fld id="{7F743CFB-66F1-4B8C-B26D-C8E8E794E422}"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D433DECE-67C9-4B1B-9AE6-449B18E00A23}"/>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5D777B93-8A33-4B5A-8093-6BE3E0454A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3" name="Slide Number Placeholder 2">
            <a:extLst>
              <a:ext uri="{FF2B5EF4-FFF2-40B4-BE49-F238E27FC236}">
                <a16:creationId xmlns:a16="http://schemas.microsoft.com/office/drawing/2014/main" id="{D300E80F-1004-4C87-8D3A-65A6F87721F6}"/>
              </a:ext>
            </a:extLst>
          </p:cNvPr>
          <p:cNvSpPr>
            <a:spLocks noGrp="1"/>
          </p:cNvSpPr>
          <p:nvPr>
            <p:ph type="sldNum" sz="quarter" idx="10"/>
          </p:nvPr>
        </p:nvSpPr>
        <p:spPr/>
        <p:txBody>
          <a:bodyPr/>
          <a:lstStyle/>
          <a:p>
            <a:fld id="{7F743CFB-66F1-4B8C-B26D-C8E8E794E422}"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spTree>
    <p:custDataLst>
      <p:tags r:id="rId1"/>
    </p:custDataLst>
    <p:extLst>
      <p:ext uri="{BB962C8B-B14F-4D97-AF65-F5344CB8AC3E}">
        <p14:creationId xmlns:p14="http://schemas.microsoft.com/office/powerpoint/2010/main" val="2004951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0738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2584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51292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6063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215551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504967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48942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29299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4871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0737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spTree>
    <p:custDataLst>
      <p:tags r:id="rId1"/>
    </p:custDataLst>
    <p:extLst>
      <p:ext uri="{BB962C8B-B14F-4D97-AF65-F5344CB8AC3E}">
        <p14:creationId xmlns:p14="http://schemas.microsoft.com/office/powerpoint/2010/main" val="3184781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08461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08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24775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92689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5343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146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0935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49045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81058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6060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645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484170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66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2891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910799581"/>
      </p:ext>
    </p:extLst>
  </p:cSld>
  <p:clrMap bg1="lt1" tx1="dk1" bg2="lt2" tx2="dk2" accent1="accent1" accent2="accent2" accent3="accent3" accent4="accent4" accent5="accent5" accent6="accent6" hlink="hlink" folHlink="folHlink"/>
  <p:sldLayoutIdLst>
    <p:sldLayoutId id="2147485156" r:id="rId1"/>
    <p:sldLayoutId id="2147485157" r:id="rId2"/>
    <p:sldLayoutId id="2147485158" r:id="rId3"/>
    <p:sldLayoutId id="2147485159" r:id="rId4"/>
    <p:sldLayoutId id="2147485160" r:id="rId5"/>
    <p:sldLayoutId id="2147485161" r:id="rId6"/>
    <p:sldLayoutId id="2147485162" r:id="rId7"/>
    <p:sldLayoutId id="2147485163" r:id="rId8"/>
    <p:sldLayoutId id="2147485164" r:id="rId9"/>
    <p:sldLayoutId id="2147485165" r:id="rId10"/>
    <p:sldLayoutId id="2147485166" r:id="rId11"/>
    <p:sldLayoutId id="2147485167" r:id="rId12"/>
    <p:sldLayoutId id="2147485168" r:id="rId13"/>
    <p:sldLayoutId id="2147485169"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30</a:t>
            </a:r>
          </a:p>
        </p:txBody>
      </p:sp>
    </p:spTree>
    <p:custDataLst>
      <p:tags r:id="rId14"/>
    </p:custDataLst>
    <p:extLst>
      <p:ext uri="{BB962C8B-B14F-4D97-AF65-F5344CB8AC3E}">
        <p14:creationId xmlns:p14="http://schemas.microsoft.com/office/powerpoint/2010/main" val="1167434092"/>
      </p:ext>
    </p:extLst>
  </p:cSld>
  <p:clrMap bg1="lt1" tx1="dk1" bg2="lt2" tx2="dk2" accent1="accent1" accent2="accent2" accent3="accent3" accent4="accent4" accent5="accent5" accent6="accent6" hlink="hlink" folHlink="folHlink"/>
  <p:sldLayoutIdLst>
    <p:sldLayoutId id="2147485171" r:id="rId1"/>
    <p:sldLayoutId id="2147485172" r:id="rId2"/>
    <p:sldLayoutId id="2147485173" r:id="rId3"/>
    <p:sldLayoutId id="2147485174" r:id="rId4"/>
    <p:sldLayoutId id="2147485175" r:id="rId5"/>
    <p:sldLayoutId id="2147485176" r:id="rId6"/>
    <p:sldLayoutId id="2147485177" r:id="rId7"/>
    <p:sldLayoutId id="2147485178" r:id="rId8"/>
    <p:sldLayoutId id="2147485179" r:id="rId9"/>
    <p:sldLayoutId id="2147485180" r:id="rId10"/>
    <p:sldLayoutId id="2147485181" r:id="rId11"/>
    <p:sldLayoutId id="2147485182"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20.xml"/><Relationship Id="rId7" Type="http://schemas.openxmlformats.org/officeDocument/2006/relationships/image" Target="../media/image13.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notesSlide" Target="../notesSlides/notesSlide10.xml"/><Relationship Id="rId9"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20.xml"/><Relationship Id="rId7" Type="http://schemas.openxmlformats.org/officeDocument/2006/relationships/image" Target="../media/image13.pn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notesSlide" Target="../notesSlides/notesSlide12.xml"/><Relationship Id="rId9"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6.png"/><Relationship Id="rId4" Type="http://schemas.openxmlformats.org/officeDocument/2006/relationships/image" Target="../media/image27.pn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0.wmf"/><Relationship Id="rId4" Type="http://schemas.openxmlformats.org/officeDocument/2006/relationships/notesSlide" Target="../notesSlides/notesSlide18.xml"/><Relationship Id="rId9"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20.xml"/><Relationship Id="rId7" Type="http://schemas.openxmlformats.org/officeDocument/2006/relationships/image" Target="../media/image14.jpg"/><Relationship Id="rId2" Type="http://schemas.openxmlformats.org/officeDocument/2006/relationships/control" Target="../activeX/activeX9.xml"/><Relationship Id="rId1" Type="http://schemas.openxmlformats.org/officeDocument/2006/relationships/vmlDrawing" Target="../drawings/vmlDrawing9.v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20.xml"/><Relationship Id="rId7" Type="http://schemas.openxmlformats.org/officeDocument/2006/relationships/image" Target="../media/image13.png"/><Relationship Id="rId2" Type="http://schemas.openxmlformats.org/officeDocument/2006/relationships/control" Target="../activeX/activeX10.xml"/><Relationship Id="rId1" Type="http://schemas.openxmlformats.org/officeDocument/2006/relationships/vmlDrawing" Target="../drawings/vmlDrawing10.v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notesSlide" Target="../notesSlides/notesSlide27.xml"/><Relationship Id="rId9" Type="http://schemas.openxmlformats.org/officeDocument/2006/relationships/image" Target="../media/image10.wmf"/></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20.xml"/><Relationship Id="rId7" Type="http://schemas.openxmlformats.org/officeDocument/2006/relationships/image" Target="../media/image14.jpg"/><Relationship Id="rId2" Type="http://schemas.openxmlformats.org/officeDocument/2006/relationships/control" Target="../activeX/activeX11.xml"/><Relationship Id="rId1" Type="http://schemas.openxmlformats.org/officeDocument/2006/relationships/vmlDrawing" Target="../drawings/vmlDrawing11.v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0.wmf"/><Relationship Id="rId2" Type="http://schemas.openxmlformats.org/officeDocument/2006/relationships/control" Target="../activeX/activeX12.xml"/><Relationship Id="rId1" Type="http://schemas.openxmlformats.org/officeDocument/2006/relationships/vmlDrawing" Target="../drawings/vmlDrawing12.vml"/><Relationship Id="rId6" Type="http://schemas.openxmlformats.org/officeDocument/2006/relationships/image" Target="../media/image14.jpg"/><Relationship Id="rId5" Type="http://schemas.openxmlformats.org/officeDocument/2006/relationships/image" Target="../media/image11.png"/><Relationship Id="rId4"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0.wmf"/><Relationship Id="rId4" Type="http://schemas.openxmlformats.org/officeDocument/2006/relationships/notesSlide" Target="../notesSlides/notesSlide4.xml"/><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0.xml"/><Relationship Id="rId7" Type="http://schemas.openxmlformats.org/officeDocument/2006/relationships/image" Target="../media/image15.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0.wmf"/><Relationship Id="rId4" Type="http://schemas.openxmlformats.org/officeDocument/2006/relationships/notesSlide" Target="../notesSlides/notesSlide5.xml"/><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20.xml"/><Relationship Id="rId7" Type="http://schemas.openxmlformats.org/officeDocument/2006/relationships/image" Target="../media/image14.jp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20.xml"/><Relationship Id="rId7" Type="http://schemas.openxmlformats.org/officeDocument/2006/relationships/image" Target="../media/image14.jp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20.xml"/><Relationship Id="rId7" Type="http://schemas.openxmlformats.org/officeDocument/2006/relationships/image" Target="../media/image13.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notesSlide" Target="../notesSlides/notesSlide9.xml"/><Relationship Id="rId9"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a:extLst>
              <a:ext uri="{FF2B5EF4-FFF2-40B4-BE49-F238E27FC236}">
                <a16:creationId xmlns:a16="http://schemas.microsoft.com/office/drawing/2014/main" id="{86BD71B5-703B-427A-B683-84130F3F8C59}"/>
              </a:ext>
            </a:extLst>
          </p:cNvPr>
          <p:cNvSpPr>
            <a:spLocks noGrp="1"/>
          </p:cNvSpPr>
          <p:nvPr>
            <p:ph type="title"/>
          </p:nvPr>
        </p:nvSpPr>
        <p:spPr/>
        <p:txBody>
          <a:bodyPr/>
          <a:lstStyle/>
          <a:p>
            <a:r>
              <a:rPr lang="en-GB" altLang="en-US" dirty="0"/>
              <a:t>Sound </a:t>
            </a:r>
            <a:br>
              <a:rPr lang="en-GB" altLang="en-US" dirty="0"/>
            </a:br>
            <a:r>
              <a:rPr lang="en-GB" altLang="en-US" dirty="0"/>
              <a:t>Waves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6">
            <a:extLst>
              <a:ext uri="{FF2B5EF4-FFF2-40B4-BE49-F238E27FC236}">
                <a16:creationId xmlns:a16="http://schemas.microsoft.com/office/drawing/2014/main" id="{15147B9B-6A58-46E9-BE66-0716661623BB}"/>
              </a:ext>
            </a:extLst>
          </p:cNvPr>
          <p:cNvSpPr>
            <a:spLocks noGrp="1" noChangeArrowheads="1"/>
          </p:cNvSpPr>
          <p:nvPr>
            <p:ph type="title"/>
          </p:nvPr>
        </p:nvSpPr>
        <p:spPr/>
        <p:txBody>
          <a:bodyPr/>
          <a:lstStyle/>
          <a:p>
            <a:pPr eaLnBrk="1" hangingPunct="1"/>
            <a:r>
              <a:rPr lang="en-GB" altLang="en-US" dirty="0"/>
              <a:t>Speed of sound in different materials</a:t>
            </a:r>
          </a:p>
        </p:txBody>
      </p:sp>
      <p:pic>
        <p:nvPicPr>
          <p:cNvPr id="6" name="Picture 6" descr="flash_icon">
            <a:extLst>
              <a:ext uri="{FF2B5EF4-FFF2-40B4-BE49-F238E27FC236}">
                <a16:creationId xmlns:a16="http://schemas.microsoft.com/office/drawing/2014/main" id="{56CF363C-FCFA-46FD-8DE7-96A9B26DC888}"/>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7039DD31-89B1-4B98-9CE0-F4841FFDCE2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9">
            <a:extLst>
              <a:ext uri="{FF2B5EF4-FFF2-40B4-BE49-F238E27FC236}">
                <a16:creationId xmlns:a16="http://schemas.microsoft.com/office/drawing/2014/main" id="{5BA7AAC1-8C4C-40C5-AD9B-D8FE5E4E9C8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64045"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176"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4220F51D-B9C5-4166-82CD-4ABE53516116}"/>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B98BFDE1-9DAD-4AD1-B0C5-51B116A98670}"/>
              </a:ext>
            </a:extLst>
          </p:cNvPr>
          <p:cNvSpPr txBox="1">
            <a:spLocks noChangeArrowheads="1"/>
          </p:cNvSpPr>
          <p:nvPr/>
        </p:nvSpPr>
        <p:spPr bwMode="auto">
          <a:xfrm>
            <a:off x="358775" y="779463"/>
            <a:ext cx="81740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a:solidFill>
                  <a:srgbClr val="010066"/>
                </a:solidFill>
                <a:sym typeface="Wingdings" panose="05000000000000000000" pitchFamily="2" charset="2"/>
              </a:rPr>
              <a:t>Sound needs a substance through which to move because it travels by making particles vibrate.</a:t>
            </a:r>
          </a:p>
        </p:txBody>
      </p:sp>
      <p:sp>
        <p:nvSpPr>
          <p:cNvPr id="26627" name="Rectangle 6">
            <a:extLst>
              <a:ext uri="{FF2B5EF4-FFF2-40B4-BE49-F238E27FC236}">
                <a16:creationId xmlns:a16="http://schemas.microsoft.com/office/drawing/2014/main" id="{93D99B82-464E-4351-B4DF-36E505F5D87F}"/>
              </a:ext>
            </a:extLst>
          </p:cNvPr>
          <p:cNvSpPr>
            <a:spLocks noGrp="1" noChangeArrowheads="1"/>
          </p:cNvSpPr>
          <p:nvPr>
            <p:ph type="title"/>
          </p:nvPr>
        </p:nvSpPr>
        <p:spPr/>
        <p:txBody>
          <a:bodyPr/>
          <a:lstStyle/>
          <a:p>
            <a:pPr eaLnBrk="1" hangingPunct="1"/>
            <a:r>
              <a:rPr lang="en-GB" altLang="en-US"/>
              <a:t>Sound in different materials</a:t>
            </a:r>
          </a:p>
        </p:txBody>
      </p:sp>
      <p:sp>
        <p:nvSpPr>
          <p:cNvPr id="83975" name="Text Box 7">
            <a:extLst>
              <a:ext uri="{FF2B5EF4-FFF2-40B4-BE49-F238E27FC236}">
                <a16:creationId xmlns:a16="http://schemas.microsoft.com/office/drawing/2014/main" id="{B8D9CEEB-4E10-4A55-B28F-E840B09E0780}"/>
              </a:ext>
            </a:extLst>
          </p:cNvPr>
          <p:cNvSpPr txBox="1">
            <a:spLocks noChangeArrowheads="1"/>
          </p:cNvSpPr>
          <p:nvPr/>
        </p:nvSpPr>
        <p:spPr bwMode="auto">
          <a:xfrm>
            <a:off x="358775" y="1681163"/>
            <a:ext cx="7950200" cy="45720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Which state of matter does sound travel fastest through?</a:t>
            </a:r>
          </a:p>
        </p:txBody>
      </p:sp>
      <p:sp>
        <p:nvSpPr>
          <p:cNvPr id="83977" name="Text Box 9">
            <a:extLst>
              <a:ext uri="{FF2B5EF4-FFF2-40B4-BE49-F238E27FC236}">
                <a16:creationId xmlns:a16="http://schemas.microsoft.com/office/drawing/2014/main" id="{04B51E5C-7337-4E88-BEDE-7E485A064909}"/>
              </a:ext>
            </a:extLst>
          </p:cNvPr>
          <p:cNvSpPr txBox="1">
            <a:spLocks noChangeArrowheads="1"/>
          </p:cNvSpPr>
          <p:nvPr/>
        </p:nvSpPr>
        <p:spPr bwMode="auto">
          <a:xfrm>
            <a:off x="358775" y="4645025"/>
            <a:ext cx="81740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a:t>The particles in a solid are closer together than in a gas, and more tightly bound than in a liquid. This means that vibrations are passed from particle to particle more easily in a solid, enabling sound to travel faster.</a:t>
            </a:r>
          </a:p>
        </p:txBody>
      </p:sp>
      <p:sp>
        <p:nvSpPr>
          <p:cNvPr id="83978" name="Text Box 10">
            <a:extLst>
              <a:ext uri="{FF2B5EF4-FFF2-40B4-BE49-F238E27FC236}">
                <a16:creationId xmlns:a16="http://schemas.microsoft.com/office/drawing/2014/main" id="{7725EBA7-B613-4F9C-BB0E-601BC0A57BD3}"/>
              </a:ext>
            </a:extLst>
          </p:cNvPr>
          <p:cNvSpPr txBox="1">
            <a:spLocks noChangeArrowheads="1"/>
          </p:cNvSpPr>
          <p:nvPr/>
        </p:nvSpPr>
        <p:spPr bwMode="auto">
          <a:xfrm>
            <a:off x="358775" y="4113213"/>
            <a:ext cx="6165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a:sym typeface="Wingdings" panose="05000000000000000000" pitchFamily="2" charset="2"/>
              </a:rPr>
              <a:t>Sound waves </a:t>
            </a:r>
            <a:r>
              <a:rPr lang="en-GB" altLang="en-US"/>
              <a:t>travel fastest through </a:t>
            </a:r>
            <a:r>
              <a:rPr lang="en-GB" altLang="en-US" b="1">
                <a:solidFill>
                  <a:srgbClr val="286DA6"/>
                </a:solidFill>
              </a:rPr>
              <a:t>solids</a:t>
            </a:r>
            <a:r>
              <a:rPr lang="en-GB" altLang="en-US"/>
              <a:t>.</a:t>
            </a:r>
          </a:p>
        </p:txBody>
      </p:sp>
      <p:pic>
        <p:nvPicPr>
          <p:cNvPr id="80907" name="Picture 11" descr="gas">
            <a:extLst>
              <a:ext uri="{FF2B5EF4-FFF2-40B4-BE49-F238E27FC236}">
                <a16:creationId xmlns:a16="http://schemas.microsoft.com/office/drawing/2014/main" id="{0380B26C-272F-4C82-A8F5-82850CE377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2388" y="2344738"/>
            <a:ext cx="1770062"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8" name="Picture 12" descr="liquid">
            <a:extLst>
              <a:ext uri="{FF2B5EF4-FFF2-40B4-BE49-F238E27FC236}">
                <a16:creationId xmlns:a16="http://schemas.microsoft.com/office/drawing/2014/main" id="{800B05A6-EA24-4222-A275-EE65B14989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3300" y="2344738"/>
            <a:ext cx="2132013"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lide 13.png">
            <a:extLst>
              <a:ext uri="{FF2B5EF4-FFF2-40B4-BE49-F238E27FC236}">
                <a16:creationId xmlns:a16="http://schemas.microsoft.com/office/drawing/2014/main" id="{E1F5E6A0-AD4A-40ED-AD5B-6A9E7D9B4E8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8338" y="2344738"/>
            <a:ext cx="21463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a:hlinkClick r:id="" action="ppaction://hlinkshowjump?jump=nextslide"/>
            <a:extLst>
              <a:ext uri="{FF2B5EF4-FFF2-40B4-BE49-F238E27FC236}">
                <a16:creationId xmlns:a16="http://schemas.microsoft.com/office/drawing/2014/main" id="{2001A0A2-5476-49F7-9F80-AB4B000F0FA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12">
            <a:extLst>
              <a:ext uri="{FF2B5EF4-FFF2-40B4-BE49-F238E27FC236}">
                <a16:creationId xmlns:a16="http://schemas.microsoft.com/office/drawing/2014/main" id="{3C9B39F7-F0A0-4155-995B-568911DFAF0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090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090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97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97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animBg="1"/>
      <p:bldP spid="83977" grpId="0"/>
      <p:bldP spid="839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8310E1-9C05-45D2-8D4B-F2133FE8F229}"/>
              </a:ext>
            </a:extLst>
          </p:cNvPr>
          <p:cNvSpPr>
            <a:spLocks noGrp="1"/>
          </p:cNvSpPr>
          <p:nvPr>
            <p:ph type="title"/>
          </p:nvPr>
        </p:nvSpPr>
        <p:spPr/>
        <p:txBody>
          <a:bodyPr/>
          <a:lstStyle/>
          <a:p>
            <a:pPr eaLnBrk="1" hangingPunct="1">
              <a:defRPr/>
            </a:pPr>
            <a:r>
              <a:rPr lang="en-GB" dirty="0">
                <a:ea typeface="+mn-ea"/>
                <a:cs typeface="+mn-cs"/>
              </a:rPr>
              <a:t>Changing medium</a:t>
            </a:r>
            <a:endParaRPr lang="en-GB" dirty="0"/>
          </a:p>
        </p:txBody>
      </p:sp>
      <p:pic>
        <p:nvPicPr>
          <p:cNvPr id="6" name="Picture 6" descr="flash_icon">
            <a:extLst>
              <a:ext uri="{FF2B5EF4-FFF2-40B4-BE49-F238E27FC236}">
                <a16:creationId xmlns:a16="http://schemas.microsoft.com/office/drawing/2014/main" id="{19E71A02-6C2F-4DDC-87D3-9EFEF297E79E}"/>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799DDC9D-66CB-4D2A-B11C-EF959AC9D4D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9">
            <a:extLst>
              <a:ext uri="{FF2B5EF4-FFF2-40B4-BE49-F238E27FC236}">
                <a16:creationId xmlns:a16="http://schemas.microsoft.com/office/drawing/2014/main" id="{E928D9D7-7704-4420-BDA1-C42A072BC30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64045"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720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45A0381B-6529-4EBC-B802-D7CE3FBA2940}"/>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E3EEB2B-2B3A-4AF5-92B7-B844AB7CE780}"/>
              </a:ext>
            </a:extLst>
          </p:cNvPr>
          <p:cNvSpPr>
            <a:spLocks noGrp="1"/>
          </p:cNvSpPr>
          <p:nvPr>
            <p:ph type="title"/>
          </p:nvPr>
        </p:nvSpPr>
        <p:spPr/>
        <p:txBody>
          <a:bodyPr/>
          <a:lstStyle/>
          <a:p>
            <a:r>
              <a:rPr lang="en-GB" altLang="en-US"/>
              <a:t>Transmission of sound</a:t>
            </a:r>
          </a:p>
        </p:txBody>
      </p:sp>
      <p:sp>
        <p:nvSpPr>
          <p:cNvPr id="3" name="Rectangle 2">
            <a:extLst>
              <a:ext uri="{FF2B5EF4-FFF2-40B4-BE49-F238E27FC236}">
                <a16:creationId xmlns:a16="http://schemas.microsoft.com/office/drawing/2014/main" id="{A664E888-E3FD-4FEF-8B96-B5C99820EE3B}"/>
              </a:ext>
            </a:extLst>
          </p:cNvPr>
          <p:cNvSpPr/>
          <p:nvPr/>
        </p:nvSpPr>
        <p:spPr>
          <a:xfrm>
            <a:off x="354013" y="784225"/>
            <a:ext cx="8178800" cy="830263"/>
          </a:xfrm>
          <a:prstGeom prst="rect">
            <a:avLst/>
          </a:prstGeom>
        </p:spPr>
        <p:txBody>
          <a:bodyPr>
            <a:spAutoFit/>
          </a:bodyPr>
          <a:lstStyle/>
          <a:p>
            <a:pPr>
              <a:spcAft>
                <a:spcPts val="0"/>
              </a:spcAft>
              <a:defRPr/>
            </a:pPr>
            <a:r>
              <a:rPr lang="en-GB" dirty="0">
                <a:solidFill>
                  <a:srgbClr val="010066"/>
                </a:solidFill>
                <a:latin typeface="+mn-lt"/>
                <a:ea typeface="Calibri"/>
                <a:cs typeface="Times New Roman"/>
              </a:rPr>
              <a:t>The </a:t>
            </a:r>
            <a:r>
              <a:rPr lang="en-GB" b="1" dirty="0">
                <a:solidFill>
                  <a:srgbClr val="286DA6"/>
                </a:solidFill>
                <a:latin typeface="+mn-lt"/>
                <a:ea typeface="Calibri"/>
                <a:cs typeface="Times New Roman"/>
              </a:rPr>
              <a:t>transmission</a:t>
            </a:r>
            <a:r>
              <a:rPr lang="en-GB" dirty="0">
                <a:solidFill>
                  <a:srgbClr val="010066"/>
                </a:solidFill>
                <a:latin typeface="+mn-lt"/>
                <a:ea typeface="Calibri"/>
                <a:cs typeface="Times New Roman"/>
              </a:rPr>
              <a:t> of sound from one medium to another </a:t>
            </a:r>
            <a:br>
              <a:rPr lang="en-GB" dirty="0">
                <a:solidFill>
                  <a:srgbClr val="010066"/>
                </a:solidFill>
                <a:latin typeface="+mn-lt"/>
                <a:ea typeface="Calibri"/>
                <a:cs typeface="Times New Roman"/>
              </a:rPr>
            </a:br>
            <a:r>
              <a:rPr lang="en-GB" dirty="0">
                <a:solidFill>
                  <a:srgbClr val="010066"/>
                </a:solidFill>
                <a:latin typeface="+mn-lt"/>
                <a:ea typeface="Calibri"/>
                <a:cs typeface="Times New Roman"/>
              </a:rPr>
              <a:t>is extremely important to human life.</a:t>
            </a:r>
          </a:p>
        </p:txBody>
      </p:sp>
      <p:sp>
        <p:nvSpPr>
          <p:cNvPr id="4" name="Rectangle 3">
            <a:extLst>
              <a:ext uri="{FF2B5EF4-FFF2-40B4-BE49-F238E27FC236}">
                <a16:creationId xmlns:a16="http://schemas.microsoft.com/office/drawing/2014/main" id="{B4799017-0CC0-44F2-8C6F-F3B5B6A144AA}"/>
              </a:ext>
            </a:extLst>
          </p:cNvPr>
          <p:cNvSpPr>
            <a:spLocks noChangeArrowheads="1"/>
          </p:cNvSpPr>
          <p:nvPr/>
        </p:nvSpPr>
        <p:spPr bwMode="auto">
          <a:xfrm>
            <a:off x="354013" y="2047875"/>
            <a:ext cx="51673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ea typeface="Calibri" panose="020F0502020204030204" pitchFamily="34" charset="0"/>
                <a:cs typeface="Times New Roman" panose="02020603050405020304" pitchFamily="18" charset="0"/>
              </a:rPr>
              <a:t>Our </a:t>
            </a:r>
            <a:r>
              <a:rPr lang="en-GB" altLang="en-US" b="1" dirty="0">
                <a:solidFill>
                  <a:srgbClr val="286DA6"/>
                </a:solidFill>
                <a:ea typeface="Calibri" panose="020F0502020204030204" pitchFamily="34" charset="0"/>
                <a:cs typeface="Times New Roman" panose="02020603050405020304" pitchFamily="18" charset="0"/>
              </a:rPr>
              <a:t>vocal chords </a:t>
            </a:r>
            <a:r>
              <a:rPr lang="en-GB" altLang="en-US" dirty="0">
                <a:solidFill>
                  <a:srgbClr val="010066"/>
                </a:solidFill>
                <a:ea typeface="Calibri" panose="020F0502020204030204" pitchFamily="34" charset="0"/>
                <a:cs typeface="Times New Roman" panose="02020603050405020304" pitchFamily="18" charset="0"/>
              </a:rPr>
              <a:t>transmit sound from soft tissue to the air. </a:t>
            </a:r>
          </a:p>
        </p:txBody>
      </p:sp>
      <p:sp>
        <p:nvSpPr>
          <p:cNvPr id="5" name="Rectangle 4">
            <a:extLst>
              <a:ext uri="{FF2B5EF4-FFF2-40B4-BE49-F238E27FC236}">
                <a16:creationId xmlns:a16="http://schemas.microsoft.com/office/drawing/2014/main" id="{17F1110C-4894-4113-A2D0-025EDC9223B1}"/>
              </a:ext>
            </a:extLst>
          </p:cNvPr>
          <p:cNvSpPr>
            <a:spLocks noChangeArrowheads="1"/>
          </p:cNvSpPr>
          <p:nvPr/>
        </p:nvSpPr>
        <p:spPr bwMode="auto">
          <a:xfrm>
            <a:off x="354013" y="3309938"/>
            <a:ext cx="4679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ea typeface="Calibri" panose="020F0502020204030204" pitchFamily="34" charset="0"/>
                <a:cs typeface="Times New Roman" panose="02020603050405020304" pitchFamily="18" charset="0"/>
              </a:rPr>
              <a:t>Sound waves in the air produce vibrations in different parts of </a:t>
            </a:r>
            <a:br>
              <a:rPr lang="en-GB" altLang="en-US" dirty="0">
                <a:solidFill>
                  <a:srgbClr val="010066"/>
                </a:solidFill>
                <a:ea typeface="Calibri" panose="020F0502020204030204" pitchFamily="34" charset="0"/>
                <a:cs typeface="Times New Roman" panose="02020603050405020304" pitchFamily="18" charset="0"/>
              </a:rPr>
            </a:br>
            <a:r>
              <a:rPr lang="en-GB" altLang="en-US" dirty="0">
                <a:solidFill>
                  <a:srgbClr val="010066"/>
                </a:solidFill>
                <a:ea typeface="Calibri" panose="020F0502020204030204" pitchFamily="34" charset="0"/>
                <a:cs typeface="Times New Roman" panose="02020603050405020304" pitchFamily="18" charset="0"/>
              </a:rPr>
              <a:t>our </a:t>
            </a:r>
            <a:r>
              <a:rPr lang="en-GB" altLang="en-US" b="1" dirty="0">
                <a:solidFill>
                  <a:srgbClr val="286DA6"/>
                </a:solidFill>
                <a:ea typeface="Calibri" panose="020F0502020204030204" pitchFamily="34" charset="0"/>
                <a:cs typeface="Times New Roman" panose="02020603050405020304" pitchFamily="18" charset="0"/>
              </a:rPr>
              <a:t>ears</a:t>
            </a:r>
            <a:r>
              <a:rPr lang="en-GB" altLang="en-US" dirty="0">
                <a:solidFill>
                  <a:srgbClr val="010066"/>
                </a:solidFill>
                <a:ea typeface="Calibri" panose="020F0502020204030204" pitchFamily="34" charset="0"/>
                <a:cs typeface="Times New Roman" panose="02020603050405020304" pitchFamily="18" charset="0"/>
              </a:rPr>
              <a:t> so we can hear.</a:t>
            </a:r>
          </a:p>
        </p:txBody>
      </p:sp>
      <p:sp>
        <p:nvSpPr>
          <p:cNvPr id="6" name="Rectangle 5">
            <a:extLst>
              <a:ext uri="{FF2B5EF4-FFF2-40B4-BE49-F238E27FC236}">
                <a16:creationId xmlns:a16="http://schemas.microsoft.com/office/drawing/2014/main" id="{2267958D-7389-4614-8D25-153F85403918}"/>
              </a:ext>
            </a:extLst>
          </p:cNvPr>
          <p:cNvSpPr>
            <a:spLocks noChangeArrowheads="1"/>
          </p:cNvSpPr>
          <p:nvPr/>
        </p:nvSpPr>
        <p:spPr bwMode="auto">
          <a:xfrm>
            <a:off x="360363" y="4941888"/>
            <a:ext cx="5062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ea typeface="Calibri" panose="020F0502020204030204" pitchFamily="34" charset="0"/>
                <a:cs typeface="Times New Roman" panose="02020603050405020304" pitchFamily="18" charset="0"/>
              </a:rPr>
              <a:t>Microphones</a:t>
            </a:r>
            <a:r>
              <a:rPr lang="en-GB" altLang="en-US">
                <a:solidFill>
                  <a:srgbClr val="010066"/>
                </a:solidFill>
                <a:ea typeface="Calibri" panose="020F0502020204030204" pitchFamily="34" charset="0"/>
                <a:cs typeface="Times New Roman" panose="02020603050405020304" pitchFamily="18" charset="0"/>
              </a:rPr>
              <a:t> and </a:t>
            </a:r>
            <a:r>
              <a:rPr lang="en-GB" altLang="en-US" b="1">
                <a:solidFill>
                  <a:srgbClr val="286DA6"/>
                </a:solidFill>
                <a:ea typeface="Calibri" panose="020F0502020204030204" pitchFamily="34" charset="0"/>
                <a:cs typeface="Times New Roman" panose="02020603050405020304" pitchFamily="18" charset="0"/>
              </a:rPr>
              <a:t>loudspeakers</a:t>
            </a:r>
            <a:r>
              <a:rPr lang="en-GB" altLang="en-US">
                <a:solidFill>
                  <a:srgbClr val="010066"/>
                </a:solidFill>
                <a:ea typeface="Calibri" panose="020F0502020204030204" pitchFamily="34" charset="0"/>
                <a:cs typeface="Times New Roman" panose="02020603050405020304" pitchFamily="18" charset="0"/>
              </a:rPr>
              <a:t> also involve the transmission of sound between air and other media.</a:t>
            </a:r>
          </a:p>
        </p:txBody>
      </p:sp>
      <p:pic>
        <p:nvPicPr>
          <p:cNvPr id="22535" name="Picture 7" descr="http://companyweb/production/Image%20library/Psychology/ear%20mouth%20eye.png">
            <a:extLst>
              <a:ext uri="{FF2B5EF4-FFF2-40B4-BE49-F238E27FC236}">
                <a16:creationId xmlns:a16="http://schemas.microsoft.com/office/drawing/2014/main" id="{5AD39161-F97F-42AC-8F6E-2EFA848C6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65275"/>
            <a:ext cx="295910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EE1F64CF-19AF-4B5E-94C0-4B17C527452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1">
            <a:extLst>
              <a:ext uri="{FF2B5EF4-FFF2-40B4-BE49-F238E27FC236}">
                <a16:creationId xmlns:a16="http://schemas.microsoft.com/office/drawing/2014/main" id="{661DA258-8B72-4758-B501-54F0EE8366A4}"/>
              </a:ext>
            </a:extLst>
          </p:cNvPr>
          <p:cNvSpPr>
            <a:spLocks noGrp="1" noChangeArrowheads="1"/>
          </p:cNvSpPr>
          <p:nvPr>
            <p:ph type="title"/>
          </p:nvPr>
        </p:nvSpPr>
        <p:spPr/>
        <p:txBody>
          <a:bodyPr/>
          <a:lstStyle/>
          <a:p>
            <a:pPr eaLnBrk="1" hangingPunct="1"/>
            <a:r>
              <a:rPr lang="en-GB" altLang="en-US"/>
              <a:t>Sound produced in loudspeakers</a:t>
            </a:r>
          </a:p>
        </p:txBody>
      </p:sp>
      <p:sp>
        <p:nvSpPr>
          <p:cNvPr id="29700" name="Text Box 12">
            <a:extLst>
              <a:ext uri="{FF2B5EF4-FFF2-40B4-BE49-F238E27FC236}">
                <a16:creationId xmlns:a16="http://schemas.microsoft.com/office/drawing/2014/main" id="{A3CC9308-CD06-4FC8-ACB7-37E3D4E622F1}"/>
              </a:ext>
            </a:extLst>
          </p:cNvPr>
          <p:cNvSpPr txBox="1">
            <a:spLocks noChangeArrowheads="1"/>
          </p:cNvSpPr>
          <p:nvPr/>
        </p:nvSpPr>
        <p:spPr bwMode="auto">
          <a:xfrm>
            <a:off x="358775" y="782638"/>
            <a:ext cx="7526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Font typeface="Arial" panose="020B0604020202020204" pitchFamily="34" charset="0"/>
              <a:buNone/>
            </a:pPr>
            <a:r>
              <a:rPr lang="en-GB" altLang="en-US"/>
              <a:t>Loudspeakers turn </a:t>
            </a:r>
            <a:r>
              <a:rPr lang="en-GB" altLang="en-US" b="1"/>
              <a:t>electricity</a:t>
            </a:r>
            <a:r>
              <a:rPr lang="en-GB" altLang="en-US"/>
              <a:t> into </a:t>
            </a:r>
            <a:r>
              <a:rPr lang="en-GB" altLang="en-US" b="1"/>
              <a:t>sound</a:t>
            </a:r>
            <a:r>
              <a:rPr lang="en-GB" altLang="en-US"/>
              <a:t>.</a:t>
            </a:r>
          </a:p>
        </p:txBody>
      </p:sp>
      <p:sp>
        <p:nvSpPr>
          <p:cNvPr id="43015" name="Rectangle 7">
            <a:extLst>
              <a:ext uri="{FF2B5EF4-FFF2-40B4-BE49-F238E27FC236}">
                <a16:creationId xmlns:a16="http://schemas.microsoft.com/office/drawing/2014/main" id="{CC06E2D9-0318-4E77-91C1-4F216409935F}"/>
              </a:ext>
            </a:extLst>
          </p:cNvPr>
          <p:cNvSpPr>
            <a:spLocks noChangeArrowheads="1"/>
          </p:cNvSpPr>
          <p:nvPr/>
        </p:nvSpPr>
        <p:spPr bwMode="auto">
          <a:xfrm>
            <a:off x="358775" y="1428750"/>
            <a:ext cx="81740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Font typeface="Arial" panose="020B0604020202020204" pitchFamily="34" charset="0"/>
              <a:buNone/>
            </a:pPr>
            <a:r>
              <a:rPr lang="en-GB" altLang="en-US"/>
              <a:t>The loudspeaker uses a coil that can slide over a permanent magnet. A paper cone is attached to the coil.</a:t>
            </a:r>
          </a:p>
        </p:txBody>
      </p:sp>
      <p:sp>
        <p:nvSpPr>
          <p:cNvPr id="43016" name="Rectangle 8">
            <a:extLst>
              <a:ext uri="{FF2B5EF4-FFF2-40B4-BE49-F238E27FC236}">
                <a16:creationId xmlns:a16="http://schemas.microsoft.com/office/drawing/2014/main" id="{1F38029D-3D0C-42C5-8AF5-3CCF03179FE4}"/>
              </a:ext>
            </a:extLst>
          </p:cNvPr>
          <p:cNvSpPr>
            <a:spLocks noChangeArrowheads="1"/>
          </p:cNvSpPr>
          <p:nvPr/>
        </p:nvSpPr>
        <p:spPr bwMode="auto">
          <a:xfrm>
            <a:off x="358775" y="2443163"/>
            <a:ext cx="37449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Font typeface="Arial" panose="020B0604020202020204" pitchFamily="34" charset="0"/>
              <a:buNone/>
            </a:pPr>
            <a:r>
              <a:rPr lang="en-GB" altLang="en-US"/>
              <a:t>As electricity flows back </a:t>
            </a:r>
            <a:br>
              <a:rPr lang="en-GB" altLang="en-US"/>
            </a:br>
            <a:r>
              <a:rPr lang="en-GB" altLang="en-US"/>
              <a:t>and forth in the cables, the coil and the attached cone move back and forth at the </a:t>
            </a:r>
            <a:r>
              <a:rPr lang="en-GB" altLang="en-US" b="1"/>
              <a:t>same</a:t>
            </a:r>
            <a:r>
              <a:rPr lang="en-GB" altLang="en-US"/>
              <a:t> frequency. This vibrates the air in front of the speaker, creating sound waves.</a:t>
            </a:r>
          </a:p>
        </p:txBody>
      </p:sp>
      <p:sp>
        <p:nvSpPr>
          <p:cNvPr id="43017" name="Rectangle 9">
            <a:extLst>
              <a:ext uri="{FF2B5EF4-FFF2-40B4-BE49-F238E27FC236}">
                <a16:creationId xmlns:a16="http://schemas.microsoft.com/office/drawing/2014/main" id="{A0B5E8E1-D76A-467A-B6FA-3CAE277BB3BB}"/>
              </a:ext>
            </a:extLst>
          </p:cNvPr>
          <p:cNvSpPr>
            <a:spLocks noChangeArrowheads="1"/>
          </p:cNvSpPr>
          <p:nvPr/>
        </p:nvSpPr>
        <p:spPr bwMode="auto">
          <a:xfrm>
            <a:off x="1871663" y="5675313"/>
            <a:ext cx="5221287" cy="830262"/>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30000"/>
              </a:spcBef>
              <a:buFont typeface="Arial" panose="020B0604020202020204" pitchFamily="34" charset="0"/>
              <a:buNone/>
            </a:pPr>
            <a:r>
              <a:rPr lang="en-GB" altLang="en-US" b="1">
                <a:solidFill>
                  <a:schemeClr val="bg1"/>
                </a:solidFill>
              </a:rPr>
              <a:t>The greater the vibration of the cone, the louder the sound.</a:t>
            </a:r>
          </a:p>
        </p:txBody>
      </p:sp>
      <p:pic>
        <p:nvPicPr>
          <p:cNvPr id="11" name="Picture 10" descr="slide 17.png">
            <a:extLst>
              <a:ext uri="{FF2B5EF4-FFF2-40B4-BE49-F238E27FC236}">
                <a16:creationId xmlns:a16="http://schemas.microsoft.com/office/drawing/2014/main" id="{D4261AF2-0A27-4705-BC92-F1B3924FE5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06863" y="2535238"/>
            <a:ext cx="4821237"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otes_icon">
            <a:extLst>
              <a:ext uri="{FF2B5EF4-FFF2-40B4-BE49-F238E27FC236}">
                <a16:creationId xmlns:a16="http://schemas.microsoft.com/office/drawing/2014/main" id="{ED5BBD78-ECBC-433F-AA26-C80671AA4D4F}"/>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2" name="Picture 19">
            <a:hlinkClick r:id="" action="ppaction://hlinkshowjump?jump=nextslide"/>
            <a:extLst>
              <a:ext uri="{FF2B5EF4-FFF2-40B4-BE49-F238E27FC236}">
                <a16:creationId xmlns:a16="http://schemas.microsoft.com/office/drawing/2014/main" id="{5D5D8EBC-2D27-44F7-A24A-E71E2A47A55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a:extLst>
              <a:ext uri="{FF2B5EF4-FFF2-40B4-BE49-F238E27FC236}">
                <a16:creationId xmlns:a16="http://schemas.microsoft.com/office/drawing/2014/main" id="{C825E8C0-599C-4F12-8354-812B215169C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0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P spid="43016" grpId="0"/>
      <p:bldP spid="430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lide 18.png">
            <a:extLst>
              <a:ext uri="{FF2B5EF4-FFF2-40B4-BE49-F238E27FC236}">
                <a16:creationId xmlns:a16="http://schemas.microsoft.com/office/drawing/2014/main" id="{0B24A684-B9BE-45E5-9CEB-7865285741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7613" y="2644775"/>
            <a:ext cx="3636962"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72">
            <a:extLst>
              <a:ext uri="{FF2B5EF4-FFF2-40B4-BE49-F238E27FC236}">
                <a16:creationId xmlns:a16="http://schemas.microsoft.com/office/drawing/2014/main" id="{84C46D4F-CEB4-4F37-8876-41E9AF907AB0}"/>
              </a:ext>
            </a:extLst>
          </p:cNvPr>
          <p:cNvSpPr>
            <a:spLocks noGrp="1" noChangeArrowheads="1"/>
          </p:cNvSpPr>
          <p:nvPr>
            <p:ph type="title"/>
          </p:nvPr>
        </p:nvSpPr>
        <p:spPr/>
        <p:txBody>
          <a:bodyPr/>
          <a:lstStyle/>
          <a:p>
            <a:pPr eaLnBrk="1" hangingPunct="1"/>
            <a:r>
              <a:rPr lang="en-GB" altLang="en-US"/>
              <a:t>Detecting sound using microphones </a:t>
            </a:r>
          </a:p>
        </p:txBody>
      </p:sp>
      <p:sp>
        <p:nvSpPr>
          <p:cNvPr id="30725" name="Text Box 12">
            <a:extLst>
              <a:ext uri="{FF2B5EF4-FFF2-40B4-BE49-F238E27FC236}">
                <a16:creationId xmlns:a16="http://schemas.microsoft.com/office/drawing/2014/main" id="{800FE48C-B791-4762-B805-4B2AE72CD51A}"/>
              </a:ext>
            </a:extLst>
          </p:cNvPr>
          <p:cNvSpPr txBox="1">
            <a:spLocks noChangeArrowheads="1"/>
          </p:cNvSpPr>
          <p:nvPr/>
        </p:nvSpPr>
        <p:spPr bwMode="auto">
          <a:xfrm>
            <a:off x="358775" y="779463"/>
            <a:ext cx="792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Font typeface="Arial" panose="020B0604020202020204" pitchFamily="34" charset="0"/>
              <a:buNone/>
            </a:pPr>
            <a:r>
              <a:rPr lang="en-GB" altLang="en-US"/>
              <a:t>Microphones convert </a:t>
            </a:r>
            <a:r>
              <a:rPr lang="en-GB" altLang="en-US" b="1"/>
              <a:t>sound waves </a:t>
            </a:r>
            <a:r>
              <a:rPr lang="en-GB" altLang="en-US"/>
              <a:t>into </a:t>
            </a:r>
            <a:r>
              <a:rPr lang="en-GB" altLang="en-US" b="1"/>
              <a:t>electricity</a:t>
            </a:r>
            <a:r>
              <a:rPr lang="en-GB" altLang="en-US"/>
              <a:t>.</a:t>
            </a:r>
          </a:p>
        </p:txBody>
      </p:sp>
      <p:sp>
        <p:nvSpPr>
          <p:cNvPr id="44037" name="Rectangle 711">
            <a:extLst>
              <a:ext uri="{FF2B5EF4-FFF2-40B4-BE49-F238E27FC236}">
                <a16:creationId xmlns:a16="http://schemas.microsoft.com/office/drawing/2014/main" id="{74BF6898-ECA2-4DD9-B129-182F8F8FAB52}"/>
              </a:ext>
            </a:extLst>
          </p:cNvPr>
          <p:cNvSpPr>
            <a:spLocks noChangeArrowheads="1"/>
          </p:cNvSpPr>
          <p:nvPr/>
        </p:nvSpPr>
        <p:spPr bwMode="auto">
          <a:xfrm>
            <a:off x="358775" y="1428750"/>
            <a:ext cx="81740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Font typeface="Arial" panose="020B0604020202020204" pitchFamily="34" charset="0"/>
              <a:buNone/>
            </a:pPr>
            <a:r>
              <a:rPr lang="en-GB" altLang="en-US" dirty="0"/>
              <a:t>A microphone works in a similar way to a loudspeaker, but in reverse. A microphone contains a </a:t>
            </a:r>
            <a:r>
              <a:rPr lang="en-GB" altLang="en-US" b="1" dirty="0">
                <a:solidFill>
                  <a:srgbClr val="286DA6"/>
                </a:solidFill>
              </a:rPr>
              <a:t>diaphragm</a:t>
            </a:r>
            <a:r>
              <a:rPr lang="en-GB" altLang="en-US" dirty="0"/>
              <a:t>. This is a thin piece of material (paper, plastic or </a:t>
            </a:r>
            <a:r>
              <a:rPr lang="en-GB" altLang="en-US" dirty="0" err="1"/>
              <a:t>aluminum</a:t>
            </a:r>
            <a:r>
              <a:rPr lang="en-GB" altLang="en-US" dirty="0"/>
              <a:t>) that vibrates when sound waves hit it.</a:t>
            </a:r>
          </a:p>
        </p:txBody>
      </p:sp>
      <p:sp>
        <p:nvSpPr>
          <p:cNvPr id="44038" name="Rectangle 8">
            <a:extLst>
              <a:ext uri="{FF2B5EF4-FFF2-40B4-BE49-F238E27FC236}">
                <a16:creationId xmlns:a16="http://schemas.microsoft.com/office/drawing/2014/main" id="{234DEDB2-DD4F-44D2-A390-CBC8041BD91C}"/>
              </a:ext>
            </a:extLst>
          </p:cNvPr>
          <p:cNvSpPr>
            <a:spLocks noChangeArrowheads="1"/>
          </p:cNvSpPr>
          <p:nvPr/>
        </p:nvSpPr>
        <p:spPr bwMode="auto">
          <a:xfrm>
            <a:off x="358775" y="3187700"/>
            <a:ext cx="49688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Font typeface="Arial" panose="020B0604020202020204" pitchFamily="34" charset="0"/>
              <a:buNone/>
            </a:pPr>
            <a:r>
              <a:rPr lang="en-GB" altLang="en-US"/>
              <a:t>When sound waves reach the microphone, the diaphragm vibrates at the </a:t>
            </a:r>
            <a:r>
              <a:rPr lang="en-GB" altLang="en-US" b="1"/>
              <a:t>same</a:t>
            </a:r>
            <a:r>
              <a:rPr lang="en-GB" altLang="en-US"/>
              <a:t> frequency, moving a coil back and forth. </a:t>
            </a:r>
          </a:p>
        </p:txBody>
      </p:sp>
      <p:sp>
        <p:nvSpPr>
          <p:cNvPr id="44040" name="Rectangle 10">
            <a:extLst>
              <a:ext uri="{FF2B5EF4-FFF2-40B4-BE49-F238E27FC236}">
                <a16:creationId xmlns:a16="http://schemas.microsoft.com/office/drawing/2014/main" id="{1D535285-9266-4B0A-BBCD-D58F9D8C1D8C}"/>
              </a:ext>
            </a:extLst>
          </p:cNvPr>
          <p:cNvSpPr>
            <a:spLocks noChangeArrowheads="1"/>
          </p:cNvSpPr>
          <p:nvPr/>
        </p:nvSpPr>
        <p:spPr bwMode="auto">
          <a:xfrm>
            <a:off x="358775" y="4945063"/>
            <a:ext cx="4860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Arial" panose="020B0604020202020204" pitchFamily="34" charset="0"/>
              <a:buNone/>
            </a:pPr>
            <a:r>
              <a:rPr lang="en-GB" altLang="en-US"/>
              <a:t>This movement induces an </a:t>
            </a:r>
            <a:r>
              <a:rPr lang="en-GB" altLang="en-US" b="1">
                <a:solidFill>
                  <a:srgbClr val="286DA6"/>
                </a:solidFill>
              </a:rPr>
              <a:t>alternating electrical current</a:t>
            </a:r>
            <a:r>
              <a:rPr lang="en-GB" altLang="en-US"/>
              <a:t> </a:t>
            </a:r>
            <a:br>
              <a:rPr lang="en-GB" altLang="en-US"/>
            </a:br>
            <a:r>
              <a:rPr lang="en-GB" altLang="en-US"/>
              <a:t>that becomes the audio signal.</a:t>
            </a:r>
          </a:p>
        </p:txBody>
      </p:sp>
      <p:pic>
        <p:nvPicPr>
          <p:cNvPr id="11" name="Picture 9" descr="notes_icon">
            <a:extLst>
              <a:ext uri="{FF2B5EF4-FFF2-40B4-BE49-F238E27FC236}">
                <a16:creationId xmlns:a16="http://schemas.microsoft.com/office/drawing/2014/main" id="{29E5DC5C-8C64-4418-BD37-BC054AD30DA9}"/>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2" name="Picture 19">
            <a:hlinkClick r:id="" action="ppaction://hlinkshowjump?jump=nextslide"/>
            <a:extLst>
              <a:ext uri="{FF2B5EF4-FFF2-40B4-BE49-F238E27FC236}">
                <a16:creationId xmlns:a16="http://schemas.microsoft.com/office/drawing/2014/main" id="{089C8E2D-55EC-45B2-A480-F0F11D7359A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a:extLst>
              <a:ext uri="{FF2B5EF4-FFF2-40B4-BE49-F238E27FC236}">
                <a16:creationId xmlns:a16="http://schemas.microsoft.com/office/drawing/2014/main" id="{7E69935C-1BDA-43CD-AF38-DF87BEA91D3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0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p:bldP spid="440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http://companyweb/production/Image%20library/Physics/ear.png">
            <a:extLst>
              <a:ext uri="{FF2B5EF4-FFF2-40B4-BE49-F238E27FC236}">
                <a16:creationId xmlns:a16="http://schemas.microsoft.com/office/drawing/2014/main" id="{69B4B237-D974-4222-8801-B4A69DF03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188" y="2806700"/>
            <a:ext cx="4725987"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7">
            <a:extLst>
              <a:ext uri="{FF2B5EF4-FFF2-40B4-BE49-F238E27FC236}">
                <a16:creationId xmlns:a16="http://schemas.microsoft.com/office/drawing/2014/main" id="{35C57FAC-48D7-4915-AAA1-0A495858DF9D}"/>
              </a:ext>
            </a:extLst>
          </p:cNvPr>
          <p:cNvSpPr>
            <a:spLocks noChangeArrowheads="1"/>
          </p:cNvSpPr>
          <p:nvPr/>
        </p:nvSpPr>
        <p:spPr bwMode="auto">
          <a:xfrm>
            <a:off x="354013" y="1554163"/>
            <a:ext cx="8723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Font typeface="Arial" panose="020B0604020202020204" pitchFamily="34" charset="0"/>
              <a:buNone/>
            </a:pPr>
            <a:r>
              <a:rPr lang="en-GB" altLang="en-US" dirty="0"/>
              <a:t>The ear contains a diaphragm called the </a:t>
            </a:r>
            <a:r>
              <a:rPr lang="en-GB" altLang="en-US" b="1" dirty="0">
                <a:solidFill>
                  <a:srgbClr val="286DA6"/>
                </a:solidFill>
              </a:rPr>
              <a:t>eardrum</a:t>
            </a:r>
            <a:r>
              <a:rPr lang="en-GB" altLang="en-US" dirty="0"/>
              <a:t>. The ear detects sound when sound waves from the air hit the eardrum, causing it to vibrate. </a:t>
            </a:r>
          </a:p>
        </p:txBody>
      </p:sp>
      <p:sp>
        <p:nvSpPr>
          <p:cNvPr id="31748" name="Rectangle 3">
            <a:extLst>
              <a:ext uri="{FF2B5EF4-FFF2-40B4-BE49-F238E27FC236}">
                <a16:creationId xmlns:a16="http://schemas.microsoft.com/office/drawing/2014/main" id="{1AB76861-8CED-4EBE-A770-E5183ECEDEBD}"/>
              </a:ext>
            </a:extLst>
          </p:cNvPr>
          <p:cNvSpPr>
            <a:spLocks noChangeArrowheads="1"/>
          </p:cNvSpPr>
          <p:nvPr/>
        </p:nvSpPr>
        <p:spPr bwMode="auto">
          <a:xfrm>
            <a:off x="354013" y="784225"/>
            <a:ext cx="8408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Font typeface="Arial" panose="020B0604020202020204" pitchFamily="34" charset="0"/>
              <a:buNone/>
            </a:pPr>
            <a:r>
              <a:rPr lang="en-GB" altLang="en-US" dirty="0"/>
              <a:t>Ears are actually very similar to microphones.</a:t>
            </a:r>
          </a:p>
        </p:txBody>
      </p:sp>
      <p:sp>
        <p:nvSpPr>
          <p:cNvPr id="5" name="Rectangle 4">
            <a:extLst>
              <a:ext uri="{FF2B5EF4-FFF2-40B4-BE49-F238E27FC236}">
                <a16:creationId xmlns:a16="http://schemas.microsoft.com/office/drawing/2014/main" id="{723CAADE-8C7D-4A19-9E82-E09023A85BC2}"/>
              </a:ext>
            </a:extLst>
          </p:cNvPr>
          <p:cNvSpPr>
            <a:spLocks noChangeArrowheads="1"/>
          </p:cNvSpPr>
          <p:nvPr/>
        </p:nvSpPr>
        <p:spPr bwMode="auto">
          <a:xfrm>
            <a:off x="354013" y="5680075"/>
            <a:ext cx="817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Font typeface="Arial" panose="020B0604020202020204" pitchFamily="34" charset="0"/>
              <a:buNone/>
            </a:pPr>
            <a:r>
              <a:rPr lang="en-GB" altLang="en-US" dirty="0"/>
              <a:t>This is then carried to the brain by </a:t>
            </a:r>
            <a:r>
              <a:rPr lang="en-GB" altLang="en-US" b="1" dirty="0">
                <a:solidFill>
                  <a:srgbClr val="286DA6"/>
                </a:solidFill>
              </a:rPr>
              <a:t>nerve cells</a:t>
            </a:r>
            <a:r>
              <a:rPr lang="en-GB" altLang="en-US" dirty="0"/>
              <a:t>.</a:t>
            </a:r>
          </a:p>
        </p:txBody>
      </p:sp>
      <p:sp>
        <p:nvSpPr>
          <p:cNvPr id="7" name="Rectangle 6">
            <a:extLst>
              <a:ext uri="{FF2B5EF4-FFF2-40B4-BE49-F238E27FC236}">
                <a16:creationId xmlns:a16="http://schemas.microsoft.com/office/drawing/2014/main" id="{FFF3160A-04BD-4817-8071-69AF3E9B3DF0}"/>
              </a:ext>
            </a:extLst>
          </p:cNvPr>
          <p:cNvSpPr>
            <a:spLocks noChangeArrowheads="1"/>
          </p:cNvSpPr>
          <p:nvPr/>
        </p:nvSpPr>
        <p:spPr bwMode="auto">
          <a:xfrm>
            <a:off x="360363" y="3063875"/>
            <a:ext cx="33401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Font typeface="Arial" panose="020B0604020202020204" pitchFamily="34" charset="0"/>
              <a:buNone/>
            </a:pPr>
            <a:r>
              <a:rPr lang="en-GB" altLang="en-US" dirty="0"/>
              <a:t>The sound is passed onto the </a:t>
            </a:r>
            <a:r>
              <a:rPr lang="en-GB" altLang="en-US" b="1" dirty="0">
                <a:solidFill>
                  <a:srgbClr val="286DA6"/>
                </a:solidFill>
              </a:rPr>
              <a:t>cochlea</a:t>
            </a:r>
            <a:r>
              <a:rPr lang="en-GB" altLang="en-US" dirty="0"/>
              <a:t> by small bones in the ear, where the sound wave is converted into an electrical signal. </a:t>
            </a:r>
          </a:p>
        </p:txBody>
      </p:sp>
      <p:sp>
        <p:nvSpPr>
          <p:cNvPr id="31752" name="Title 9">
            <a:extLst>
              <a:ext uri="{FF2B5EF4-FFF2-40B4-BE49-F238E27FC236}">
                <a16:creationId xmlns:a16="http://schemas.microsoft.com/office/drawing/2014/main" id="{B0999C0D-24B0-466C-9DFC-389AC99788C0}"/>
              </a:ext>
            </a:extLst>
          </p:cNvPr>
          <p:cNvSpPr>
            <a:spLocks noGrp="1"/>
          </p:cNvSpPr>
          <p:nvPr>
            <p:ph type="title"/>
          </p:nvPr>
        </p:nvSpPr>
        <p:spPr/>
        <p:txBody>
          <a:bodyPr/>
          <a:lstStyle/>
          <a:p>
            <a:r>
              <a:rPr lang="en-GB" altLang="en-US"/>
              <a:t>Electrical ears</a:t>
            </a:r>
          </a:p>
        </p:txBody>
      </p:sp>
      <p:pic>
        <p:nvPicPr>
          <p:cNvPr id="9" name="Picture 19">
            <a:hlinkClick r:id="" action="ppaction://hlinkshowjump?jump=nextslide"/>
            <a:extLst>
              <a:ext uri="{FF2B5EF4-FFF2-40B4-BE49-F238E27FC236}">
                <a16:creationId xmlns:a16="http://schemas.microsoft.com/office/drawing/2014/main" id="{9A70C402-8508-4667-B0B6-414D932519A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descr="ear">
            <a:extLst>
              <a:ext uri="{FF2B5EF4-FFF2-40B4-BE49-F238E27FC236}">
                <a16:creationId xmlns:a16="http://schemas.microsoft.com/office/drawing/2014/main" id="{CA88F0E0-F277-4195-84B9-7A7D1C1EC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200" y="1633538"/>
            <a:ext cx="53467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6">
            <a:extLst>
              <a:ext uri="{FF2B5EF4-FFF2-40B4-BE49-F238E27FC236}">
                <a16:creationId xmlns:a16="http://schemas.microsoft.com/office/drawing/2014/main" id="{A7C207C7-95D4-4AAD-8611-B1568EBC582B}"/>
              </a:ext>
            </a:extLst>
          </p:cNvPr>
          <p:cNvSpPr>
            <a:spLocks noGrp="1" noChangeArrowheads="1"/>
          </p:cNvSpPr>
          <p:nvPr>
            <p:ph type="title"/>
          </p:nvPr>
        </p:nvSpPr>
        <p:spPr/>
        <p:txBody>
          <a:bodyPr/>
          <a:lstStyle/>
          <a:p>
            <a:pPr eaLnBrk="1" hangingPunct="1"/>
            <a:r>
              <a:rPr lang="en-GB" altLang="en-US"/>
              <a:t>How does the ear work?</a:t>
            </a:r>
          </a:p>
        </p:txBody>
      </p:sp>
      <p:sp>
        <p:nvSpPr>
          <p:cNvPr id="94213" name="Text Box 13">
            <a:extLst>
              <a:ext uri="{FF2B5EF4-FFF2-40B4-BE49-F238E27FC236}">
                <a16:creationId xmlns:a16="http://schemas.microsoft.com/office/drawing/2014/main" id="{B6221E2B-59F2-48C4-B1D4-2F71B0E1D7F2}"/>
              </a:ext>
            </a:extLst>
          </p:cNvPr>
          <p:cNvSpPr txBox="1">
            <a:spLocks noChangeArrowheads="1"/>
          </p:cNvSpPr>
          <p:nvPr/>
        </p:nvSpPr>
        <p:spPr bwMode="auto">
          <a:xfrm>
            <a:off x="5730875" y="784225"/>
            <a:ext cx="3221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6. </a:t>
            </a:r>
            <a:r>
              <a:rPr lang="en-GB" altLang="en-US">
                <a:solidFill>
                  <a:srgbClr val="010066"/>
                </a:solidFill>
              </a:rPr>
              <a:t>The </a:t>
            </a:r>
            <a:r>
              <a:rPr lang="en-GB" altLang="en-US" b="1">
                <a:solidFill>
                  <a:srgbClr val="286DA6"/>
                </a:solidFill>
              </a:rPr>
              <a:t>auditory nerve</a:t>
            </a:r>
            <a:r>
              <a:rPr lang="en-GB" altLang="en-US">
                <a:solidFill>
                  <a:srgbClr val="286DA6"/>
                </a:solidFill>
              </a:rPr>
              <a:t> </a:t>
            </a:r>
            <a:r>
              <a:rPr lang="en-GB" altLang="en-US">
                <a:solidFill>
                  <a:srgbClr val="010066"/>
                </a:solidFill>
              </a:rPr>
              <a:t>takes the signals to the brain.</a:t>
            </a:r>
          </a:p>
        </p:txBody>
      </p:sp>
      <p:sp>
        <p:nvSpPr>
          <p:cNvPr id="94215" name="Text Box 8">
            <a:extLst>
              <a:ext uri="{FF2B5EF4-FFF2-40B4-BE49-F238E27FC236}">
                <a16:creationId xmlns:a16="http://schemas.microsoft.com/office/drawing/2014/main" id="{9F9A4C55-4D32-4764-9FE8-61429AC230A1}"/>
              </a:ext>
            </a:extLst>
          </p:cNvPr>
          <p:cNvSpPr txBox="1">
            <a:spLocks noChangeArrowheads="1"/>
          </p:cNvSpPr>
          <p:nvPr/>
        </p:nvSpPr>
        <p:spPr bwMode="auto">
          <a:xfrm>
            <a:off x="358775" y="779463"/>
            <a:ext cx="42560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286DA6"/>
                </a:solidFill>
              </a:rPr>
              <a:t>1</a:t>
            </a:r>
            <a:r>
              <a:rPr lang="en-GB" altLang="en-US" dirty="0">
                <a:solidFill>
                  <a:srgbClr val="286DA6"/>
                </a:solidFill>
              </a:rPr>
              <a:t>. </a:t>
            </a:r>
            <a:r>
              <a:rPr lang="en-GB" altLang="en-US" dirty="0">
                <a:solidFill>
                  <a:srgbClr val="010066"/>
                </a:solidFill>
              </a:rPr>
              <a:t>Sound waves are collected by the </a:t>
            </a:r>
            <a:r>
              <a:rPr lang="en-GB" altLang="en-US" b="1" dirty="0">
                <a:solidFill>
                  <a:srgbClr val="286DA6"/>
                </a:solidFill>
              </a:rPr>
              <a:t>outer ear</a:t>
            </a:r>
            <a:r>
              <a:rPr lang="en-GB" altLang="en-US" dirty="0">
                <a:solidFill>
                  <a:srgbClr val="286DA6"/>
                </a:solidFill>
              </a:rPr>
              <a:t> </a:t>
            </a:r>
            <a:r>
              <a:rPr lang="en-GB" altLang="en-US" dirty="0">
                <a:solidFill>
                  <a:srgbClr val="010066"/>
                </a:solidFill>
              </a:rPr>
              <a:t>(or pinna)</a:t>
            </a:r>
            <a:r>
              <a:rPr lang="en-GB" altLang="en-US" i="1" dirty="0">
                <a:solidFill>
                  <a:srgbClr val="010066"/>
                </a:solidFill>
              </a:rPr>
              <a:t>.</a:t>
            </a:r>
            <a:endParaRPr lang="en-GB" altLang="en-US" dirty="0">
              <a:solidFill>
                <a:srgbClr val="010066"/>
              </a:solidFill>
              <a:latin typeface="Times New Roman" panose="02020603050405020304" pitchFamily="18" charset="0"/>
            </a:endParaRPr>
          </a:p>
        </p:txBody>
      </p:sp>
      <p:sp>
        <p:nvSpPr>
          <p:cNvPr id="94218" name="Text Box 10">
            <a:extLst>
              <a:ext uri="{FF2B5EF4-FFF2-40B4-BE49-F238E27FC236}">
                <a16:creationId xmlns:a16="http://schemas.microsoft.com/office/drawing/2014/main" id="{A89FAF6B-85C6-4708-8BAB-13B47CAB0AEB}"/>
              </a:ext>
            </a:extLst>
          </p:cNvPr>
          <p:cNvSpPr txBox="1">
            <a:spLocks noChangeArrowheads="1"/>
          </p:cNvSpPr>
          <p:nvPr/>
        </p:nvSpPr>
        <p:spPr bwMode="auto">
          <a:xfrm>
            <a:off x="360363" y="4376738"/>
            <a:ext cx="27019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286DA6"/>
                </a:solidFill>
              </a:rPr>
              <a:t>3. </a:t>
            </a:r>
            <a:r>
              <a:rPr lang="en-GB" altLang="en-US">
                <a:solidFill>
                  <a:srgbClr val="010066"/>
                </a:solidFill>
              </a:rPr>
              <a:t>The waves reach the </a:t>
            </a:r>
            <a:r>
              <a:rPr lang="en-GB" altLang="en-US" b="1">
                <a:solidFill>
                  <a:srgbClr val="286DA6"/>
                </a:solidFill>
              </a:rPr>
              <a:t>eardrum</a:t>
            </a:r>
            <a:r>
              <a:rPr lang="en-GB" altLang="en-US">
                <a:solidFill>
                  <a:srgbClr val="010066"/>
                </a:solidFill>
              </a:rPr>
              <a:t> and make it vibrate.</a:t>
            </a:r>
          </a:p>
        </p:txBody>
      </p:sp>
      <p:sp>
        <p:nvSpPr>
          <p:cNvPr id="94221" name="Text Box 11">
            <a:extLst>
              <a:ext uri="{FF2B5EF4-FFF2-40B4-BE49-F238E27FC236}">
                <a16:creationId xmlns:a16="http://schemas.microsoft.com/office/drawing/2014/main" id="{A396C4C3-9855-40CE-97C3-1185DDEE11E5}"/>
              </a:ext>
            </a:extLst>
          </p:cNvPr>
          <p:cNvSpPr txBox="1">
            <a:spLocks noChangeArrowheads="1"/>
          </p:cNvSpPr>
          <p:nvPr/>
        </p:nvSpPr>
        <p:spPr bwMode="auto">
          <a:xfrm>
            <a:off x="2808288" y="5126038"/>
            <a:ext cx="3092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286DA6"/>
                </a:solidFill>
              </a:rPr>
              <a:t>4. </a:t>
            </a:r>
            <a:r>
              <a:rPr lang="en-GB" altLang="en-US" dirty="0">
                <a:solidFill>
                  <a:srgbClr val="010066"/>
                </a:solidFill>
              </a:rPr>
              <a:t>The small bones (</a:t>
            </a:r>
            <a:r>
              <a:rPr lang="en-GB" altLang="en-US" b="1" dirty="0">
                <a:solidFill>
                  <a:srgbClr val="286DA6"/>
                </a:solidFill>
              </a:rPr>
              <a:t>ossicles</a:t>
            </a:r>
            <a:r>
              <a:rPr lang="en-GB" altLang="en-US" dirty="0">
                <a:solidFill>
                  <a:srgbClr val="010066"/>
                </a:solidFill>
              </a:rPr>
              <a:t>) amplify the vibrations.</a:t>
            </a:r>
          </a:p>
        </p:txBody>
      </p:sp>
      <p:sp>
        <p:nvSpPr>
          <p:cNvPr id="94224" name="Text Box 12">
            <a:extLst>
              <a:ext uri="{FF2B5EF4-FFF2-40B4-BE49-F238E27FC236}">
                <a16:creationId xmlns:a16="http://schemas.microsoft.com/office/drawing/2014/main" id="{9448F28C-DC94-4E7D-A129-73E4016AA717}"/>
              </a:ext>
            </a:extLst>
          </p:cNvPr>
          <p:cNvSpPr txBox="1">
            <a:spLocks noChangeArrowheads="1"/>
          </p:cNvSpPr>
          <p:nvPr/>
        </p:nvSpPr>
        <p:spPr bwMode="auto">
          <a:xfrm>
            <a:off x="5711825" y="5126038"/>
            <a:ext cx="2809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286DA6"/>
                </a:solidFill>
              </a:rPr>
              <a:t>5. </a:t>
            </a:r>
            <a:r>
              <a:rPr lang="en-GB" altLang="en-US">
                <a:solidFill>
                  <a:srgbClr val="010066"/>
                </a:solidFill>
              </a:rPr>
              <a:t>The </a:t>
            </a:r>
            <a:r>
              <a:rPr lang="en-GB" altLang="en-US" b="1">
                <a:solidFill>
                  <a:srgbClr val="286DA6"/>
                </a:solidFill>
              </a:rPr>
              <a:t>cochlea</a:t>
            </a:r>
            <a:r>
              <a:rPr lang="en-GB" altLang="en-US">
                <a:solidFill>
                  <a:srgbClr val="010066"/>
                </a:solidFill>
              </a:rPr>
              <a:t> turns these into electrical signals.</a:t>
            </a:r>
          </a:p>
        </p:txBody>
      </p:sp>
      <p:sp>
        <p:nvSpPr>
          <p:cNvPr id="94226" name="Text Box 9">
            <a:extLst>
              <a:ext uri="{FF2B5EF4-FFF2-40B4-BE49-F238E27FC236}">
                <a16:creationId xmlns:a16="http://schemas.microsoft.com/office/drawing/2014/main" id="{B42E1ECF-4E74-4F08-A113-279E042B4159}"/>
              </a:ext>
            </a:extLst>
          </p:cNvPr>
          <p:cNvSpPr txBox="1">
            <a:spLocks noChangeArrowheads="1"/>
          </p:cNvSpPr>
          <p:nvPr/>
        </p:nvSpPr>
        <p:spPr bwMode="auto">
          <a:xfrm>
            <a:off x="360363" y="2365375"/>
            <a:ext cx="22447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286DA6"/>
                </a:solidFill>
              </a:rPr>
              <a:t>2. </a:t>
            </a:r>
            <a:r>
              <a:rPr lang="en-GB" altLang="en-US">
                <a:solidFill>
                  <a:srgbClr val="010066"/>
                </a:solidFill>
              </a:rPr>
              <a:t>The sound waves travel along </a:t>
            </a:r>
            <a:r>
              <a:rPr lang="en-GB" altLang="en-US"/>
              <a:t>the </a:t>
            </a:r>
            <a:r>
              <a:rPr lang="en-GB" altLang="en-US" b="1">
                <a:solidFill>
                  <a:srgbClr val="286DA6"/>
                </a:solidFill>
              </a:rPr>
              <a:t>ear canal</a:t>
            </a:r>
            <a:r>
              <a:rPr lang="en-GB" altLang="en-US">
                <a:solidFill>
                  <a:srgbClr val="010066"/>
                </a:solidFill>
              </a:rPr>
              <a:t>.</a:t>
            </a:r>
          </a:p>
        </p:txBody>
      </p:sp>
      <p:pic>
        <p:nvPicPr>
          <p:cNvPr id="17" name="Picture 16" descr="arrow 2 slide 20.png">
            <a:extLst>
              <a:ext uri="{FF2B5EF4-FFF2-40B4-BE49-F238E27FC236}">
                <a16:creationId xmlns:a16="http://schemas.microsoft.com/office/drawing/2014/main" id="{AEDCC988-8214-4EE2-86E3-2F9DE7C5B5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5838" y="3141663"/>
            <a:ext cx="26876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down arrow 1 slide 29.png">
            <a:extLst>
              <a:ext uri="{FF2B5EF4-FFF2-40B4-BE49-F238E27FC236}">
                <a16:creationId xmlns:a16="http://schemas.microsoft.com/office/drawing/2014/main" id="{351F5C75-1C3F-4810-9589-E3EF6F5AD19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28863" y="1616075"/>
            <a:ext cx="106045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wide arrow slide 20.png">
            <a:extLst>
              <a:ext uri="{FF2B5EF4-FFF2-40B4-BE49-F238E27FC236}">
                <a16:creationId xmlns:a16="http://schemas.microsoft.com/office/drawing/2014/main" id="{5E92B502-A907-4626-835A-A6DDA752870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87725" y="3022600"/>
            <a:ext cx="13525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rrow 3 slide 20.png">
            <a:extLst>
              <a:ext uri="{FF2B5EF4-FFF2-40B4-BE49-F238E27FC236}">
                <a16:creationId xmlns:a16="http://schemas.microsoft.com/office/drawing/2014/main" id="{4111B748-66EC-4EFC-973D-C7846838F57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2714625"/>
            <a:ext cx="804863"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rrow 5 slide 20.png">
            <a:extLst>
              <a:ext uri="{FF2B5EF4-FFF2-40B4-BE49-F238E27FC236}">
                <a16:creationId xmlns:a16="http://schemas.microsoft.com/office/drawing/2014/main" id="{B59C23E5-3383-4B3B-8696-CE4D08E6D8C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19838" y="3265488"/>
            <a:ext cx="944562"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row wide 2 slide 20.png">
            <a:extLst>
              <a:ext uri="{FF2B5EF4-FFF2-40B4-BE49-F238E27FC236}">
                <a16:creationId xmlns:a16="http://schemas.microsoft.com/office/drawing/2014/main" id="{549E92BA-D133-488F-855A-1D0AE4F1F3B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58138" y="2108200"/>
            <a:ext cx="9493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a:hlinkClick r:id="" action="ppaction://hlinkshowjump?jump=nextslide"/>
            <a:extLst>
              <a:ext uri="{FF2B5EF4-FFF2-40B4-BE49-F238E27FC236}">
                <a16:creationId xmlns:a16="http://schemas.microsoft.com/office/drawing/2014/main" id="{C5CDD4D8-41F0-40CE-82DA-2ACC2379172F}"/>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5"/>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wipe(left)">
                                      <p:cBhvr>
                                        <p:cTn id="9" dur="500"/>
                                        <p:tgtEl>
                                          <p:spTgt spid="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4226"/>
                                        </p:tgtEl>
                                        <p:attrNameLst>
                                          <p:attrName>style.visibility</p:attrName>
                                        </p:attrNameLst>
                                      </p:cBhvr>
                                      <p:to>
                                        <p:strVal val="visible"/>
                                      </p:to>
                                    </p:set>
                                  </p:childTnLst>
                                </p:cTn>
                              </p:par>
                              <p:par>
                                <p:cTn id="14" presetID="22" presetClass="entr" presetSubtype="8"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4218"/>
                                        </p:tgtEl>
                                        <p:attrNameLst>
                                          <p:attrName>style.visibility</p:attrName>
                                        </p:attrNameLst>
                                      </p:cBhvr>
                                      <p:to>
                                        <p:strVal val="visible"/>
                                      </p:to>
                                    </p:set>
                                  </p:childTnLst>
                                </p:cTn>
                              </p:par>
                              <p:par>
                                <p:cTn id="21" presetID="22" presetClass="entr" presetSubtype="8"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4221"/>
                                        </p:tgtEl>
                                        <p:attrNameLst>
                                          <p:attrName>style.visibility</p:attrName>
                                        </p:attrNameLst>
                                      </p:cBhvr>
                                      <p:to>
                                        <p:strVal val="visible"/>
                                      </p:to>
                                    </p:set>
                                  </p:childTnLst>
                                </p:cTn>
                              </p:par>
                              <p:par>
                                <p:cTn id="28" presetID="22" presetClass="entr" presetSubtype="4"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224"/>
                                        </p:tgtEl>
                                        <p:attrNameLst>
                                          <p:attrName>style.visibility</p:attrName>
                                        </p:attrNameLst>
                                      </p:cBhvr>
                                      <p:to>
                                        <p:strVal val="visible"/>
                                      </p:to>
                                    </p:set>
                                  </p:childTnLst>
                                </p:cTn>
                              </p:par>
                              <p:par>
                                <p:cTn id="35" presetID="22" presetClass="entr" presetSubtype="4"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4213"/>
                                        </p:tgtEl>
                                        <p:attrNameLst>
                                          <p:attrName>style.visibility</p:attrName>
                                        </p:attrNameLst>
                                      </p:cBhvr>
                                      <p:to>
                                        <p:strVal val="visible"/>
                                      </p:to>
                                    </p:set>
                                  </p:childTnLst>
                                </p:cTn>
                              </p:par>
                              <p:par>
                                <p:cTn id="42" presetID="22" presetClass="entr" presetSubtype="8"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p:bldP spid="94215" grpId="0"/>
      <p:bldP spid="94218" grpId="0"/>
      <p:bldP spid="94221" grpId="0"/>
      <p:bldP spid="94224" grpId="0"/>
      <p:bldP spid="942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378DF2F0-3C9F-495C-9092-5F54B3FC6199}"/>
              </a:ext>
            </a:extLst>
          </p:cNvPr>
          <p:cNvSpPr>
            <a:spLocks noGrp="1" noChangeArrowheads="1"/>
          </p:cNvSpPr>
          <p:nvPr>
            <p:ph type="title"/>
          </p:nvPr>
        </p:nvSpPr>
        <p:spPr>
          <a:noFill/>
        </p:spPr>
        <p:txBody>
          <a:bodyPr/>
          <a:lstStyle/>
          <a:p>
            <a:r>
              <a:rPr lang="en-GB" altLang="en-US" dirty="0"/>
              <a:t>How do we hear?</a:t>
            </a:r>
            <a:endParaRPr lang="en-US" altLang="en-US" dirty="0"/>
          </a:p>
        </p:txBody>
      </p:sp>
      <p:pic>
        <p:nvPicPr>
          <p:cNvPr id="10" name="Picture 6" descr="flash_icon">
            <a:extLst>
              <a:ext uri="{FF2B5EF4-FFF2-40B4-BE49-F238E27FC236}">
                <a16:creationId xmlns:a16="http://schemas.microsoft.com/office/drawing/2014/main" id="{9E6E3A35-F72A-4CFE-AAD9-5B3EA402107A}"/>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11" name="Picture 7" descr="notes_icon">
            <a:extLst>
              <a:ext uri="{FF2B5EF4-FFF2-40B4-BE49-F238E27FC236}">
                <a16:creationId xmlns:a16="http://schemas.microsoft.com/office/drawing/2014/main" id="{86B3980B-BC8F-4A56-85FB-9ABA0734848A}"/>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13" name="Picture 19">
            <a:hlinkClick r:id="" action="ppaction://hlinkshowjump?jump=nextslide"/>
            <a:extLst>
              <a:ext uri="{FF2B5EF4-FFF2-40B4-BE49-F238E27FC236}">
                <a16:creationId xmlns:a16="http://schemas.microsoft.com/office/drawing/2014/main" id="{ABB848C5-28D1-4DFE-9C55-467F78B3C44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0332F8E2-7397-459D-BAA6-62278BFA505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66864"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8226"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0E31CE96-B011-48BA-8F77-1338465A0A7B}"/>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a:extLst>
              <a:ext uri="{FF2B5EF4-FFF2-40B4-BE49-F238E27FC236}">
                <a16:creationId xmlns:a16="http://schemas.microsoft.com/office/drawing/2014/main" id="{464DDDCF-6B85-46C0-B656-D6E96FFAD3A6}"/>
              </a:ext>
            </a:extLst>
          </p:cNvPr>
          <p:cNvSpPr txBox="1">
            <a:spLocks noChangeArrowheads="1"/>
          </p:cNvSpPr>
          <p:nvPr/>
        </p:nvSpPr>
        <p:spPr bwMode="auto">
          <a:xfrm>
            <a:off x="357188" y="2112963"/>
            <a:ext cx="85105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None/>
            </a:pPr>
            <a:r>
              <a:rPr lang="en-GB" altLang="en-US" dirty="0">
                <a:solidFill>
                  <a:srgbClr val="010066"/>
                </a:solidFill>
                <a:sym typeface="Wingdings" panose="05000000000000000000" pitchFamily="2" charset="2"/>
              </a:rPr>
              <a:t>Hearing range can be tested using a </a:t>
            </a:r>
            <a:r>
              <a:rPr lang="en-GB" altLang="en-US" b="1" dirty="0">
                <a:solidFill>
                  <a:srgbClr val="286DA6"/>
                </a:solidFill>
                <a:sym typeface="Wingdings" panose="05000000000000000000" pitchFamily="2" charset="2"/>
              </a:rPr>
              <a:t>pitch sweep</a:t>
            </a:r>
            <a:r>
              <a:rPr lang="en-GB" altLang="en-US" dirty="0">
                <a:sym typeface="Wingdings" panose="05000000000000000000" pitchFamily="2" charset="2"/>
              </a:rPr>
              <a:t>,</a:t>
            </a:r>
            <a:r>
              <a:rPr lang="en-GB" altLang="en-US" b="1" dirty="0">
                <a:solidFill>
                  <a:srgbClr val="B71562"/>
                </a:solidFill>
                <a:sym typeface="Wingdings" panose="05000000000000000000" pitchFamily="2" charset="2"/>
              </a:rPr>
              <a:t> </a:t>
            </a:r>
            <a:r>
              <a:rPr lang="en-GB" altLang="en-US" dirty="0">
                <a:sym typeface="Wingdings" panose="05000000000000000000" pitchFamily="2" charset="2"/>
              </a:rPr>
              <a:t>in which </a:t>
            </a:r>
            <a:br>
              <a:rPr lang="en-GB" altLang="en-US" dirty="0">
                <a:sym typeface="Wingdings" panose="05000000000000000000" pitchFamily="2" charset="2"/>
              </a:rPr>
            </a:br>
            <a:r>
              <a:rPr lang="en-GB" altLang="en-US" dirty="0">
                <a:sym typeface="Wingdings" panose="05000000000000000000" pitchFamily="2" charset="2"/>
              </a:rPr>
              <a:t>the frequency of a sound wave is gradually increased</a:t>
            </a:r>
            <a:r>
              <a:rPr lang="en-GB" altLang="en-US" dirty="0">
                <a:solidFill>
                  <a:srgbClr val="010066"/>
                </a:solidFill>
                <a:sym typeface="Wingdings" panose="05000000000000000000" pitchFamily="2" charset="2"/>
              </a:rPr>
              <a:t>. This </a:t>
            </a:r>
            <a:br>
              <a:rPr lang="en-GB" altLang="en-US" dirty="0">
                <a:solidFill>
                  <a:srgbClr val="010066"/>
                </a:solidFill>
                <a:sym typeface="Wingdings" panose="05000000000000000000" pitchFamily="2" charset="2"/>
              </a:rPr>
            </a:br>
            <a:r>
              <a:rPr lang="en-GB" altLang="en-US" dirty="0">
                <a:solidFill>
                  <a:srgbClr val="010066"/>
                </a:solidFill>
                <a:sym typeface="Wingdings" panose="05000000000000000000" pitchFamily="2" charset="2"/>
              </a:rPr>
              <a:t>can be created using a </a:t>
            </a:r>
            <a:r>
              <a:rPr lang="en-GB" altLang="en-US" b="1" dirty="0">
                <a:solidFill>
                  <a:srgbClr val="286DA6"/>
                </a:solidFill>
                <a:sym typeface="Wingdings" panose="05000000000000000000" pitchFamily="2" charset="2"/>
              </a:rPr>
              <a:t>signal generator </a:t>
            </a:r>
            <a:r>
              <a:rPr lang="en-GB" altLang="en-US" dirty="0">
                <a:solidFill>
                  <a:srgbClr val="010066"/>
                </a:solidFill>
                <a:sym typeface="Wingdings" panose="05000000000000000000" pitchFamily="2" charset="2"/>
              </a:rPr>
              <a:t>and loudspeaker. </a:t>
            </a:r>
          </a:p>
        </p:txBody>
      </p:sp>
      <p:sp>
        <p:nvSpPr>
          <p:cNvPr id="33795" name="Rectangle 6">
            <a:extLst>
              <a:ext uri="{FF2B5EF4-FFF2-40B4-BE49-F238E27FC236}">
                <a16:creationId xmlns:a16="http://schemas.microsoft.com/office/drawing/2014/main" id="{E4EFFD18-9B0A-4AF3-A20A-262396944D68}"/>
              </a:ext>
            </a:extLst>
          </p:cNvPr>
          <p:cNvSpPr>
            <a:spLocks noGrp="1" noChangeArrowheads="1"/>
          </p:cNvSpPr>
          <p:nvPr>
            <p:ph type="title"/>
          </p:nvPr>
        </p:nvSpPr>
        <p:spPr/>
        <p:txBody>
          <a:bodyPr/>
          <a:lstStyle/>
          <a:p>
            <a:pPr eaLnBrk="1" hangingPunct="1"/>
            <a:r>
              <a:rPr lang="en-GB" altLang="en-US"/>
              <a:t>What range of frequencies can you hear? </a:t>
            </a:r>
          </a:p>
        </p:txBody>
      </p:sp>
      <p:pic>
        <p:nvPicPr>
          <p:cNvPr id="94215" name="Picture 7" descr="sound system">
            <a:extLst>
              <a:ext uri="{FF2B5EF4-FFF2-40B4-BE49-F238E27FC236}">
                <a16:creationId xmlns:a16="http://schemas.microsoft.com/office/drawing/2014/main" id="{9A5D60AE-AFA1-4CE7-9BED-BD8A6AD3B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3476625"/>
            <a:ext cx="4487863"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6" name="Text Box 8">
            <a:extLst>
              <a:ext uri="{FF2B5EF4-FFF2-40B4-BE49-F238E27FC236}">
                <a16:creationId xmlns:a16="http://schemas.microsoft.com/office/drawing/2014/main" id="{3BB8F274-D1E4-42A2-BC09-429C896DD3A5}"/>
              </a:ext>
            </a:extLst>
          </p:cNvPr>
          <p:cNvSpPr txBox="1">
            <a:spLocks noChangeArrowheads="1"/>
          </p:cNvSpPr>
          <p:nvPr/>
        </p:nvSpPr>
        <p:spPr bwMode="auto">
          <a:xfrm>
            <a:off x="358775" y="5486400"/>
            <a:ext cx="7200900" cy="461963"/>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sym typeface="Wingdings" panose="05000000000000000000" pitchFamily="2" charset="2"/>
              </a:rPr>
              <a:t>What is the normal hearing range of a human ear?</a:t>
            </a:r>
            <a:endParaRPr lang="en-GB" altLang="en-US">
              <a:solidFill>
                <a:schemeClr val="tx1"/>
              </a:solidFill>
            </a:endParaRPr>
          </a:p>
        </p:txBody>
      </p:sp>
      <p:sp>
        <p:nvSpPr>
          <p:cNvPr id="33798" name="Text Box 9">
            <a:extLst>
              <a:ext uri="{FF2B5EF4-FFF2-40B4-BE49-F238E27FC236}">
                <a16:creationId xmlns:a16="http://schemas.microsoft.com/office/drawing/2014/main" id="{12FFCA96-CA2C-48EB-83EA-E25746D791E3}"/>
              </a:ext>
            </a:extLst>
          </p:cNvPr>
          <p:cNvSpPr txBox="1">
            <a:spLocks noChangeArrowheads="1"/>
          </p:cNvSpPr>
          <p:nvPr/>
        </p:nvSpPr>
        <p:spPr bwMode="auto">
          <a:xfrm>
            <a:off x="358775" y="779463"/>
            <a:ext cx="8174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sym typeface="Wingdings" panose="05000000000000000000" pitchFamily="2" charset="2"/>
              </a:rPr>
              <a:t>Humans can only hear sounds of certain frequencies. </a:t>
            </a:r>
            <a:br>
              <a:rPr lang="en-GB" altLang="en-US" dirty="0">
                <a:solidFill>
                  <a:srgbClr val="010066"/>
                </a:solidFill>
                <a:sym typeface="Wingdings" panose="05000000000000000000" pitchFamily="2" charset="2"/>
              </a:rPr>
            </a:br>
            <a:r>
              <a:rPr lang="en-GB" altLang="en-US" dirty="0">
                <a:solidFill>
                  <a:srgbClr val="010066"/>
                </a:solidFill>
                <a:sym typeface="Wingdings" panose="05000000000000000000" pitchFamily="2" charset="2"/>
              </a:rPr>
              <a:t>The range of frequencies a person can hear is called </a:t>
            </a:r>
            <a:br>
              <a:rPr lang="en-GB" altLang="en-US" dirty="0">
                <a:solidFill>
                  <a:srgbClr val="010066"/>
                </a:solidFill>
                <a:sym typeface="Wingdings" panose="05000000000000000000" pitchFamily="2" charset="2"/>
              </a:rPr>
            </a:br>
            <a:r>
              <a:rPr lang="en-GB" altLang="en-US" dirty="0">
                <a:solidFill>
                  <a:srgbClr val="010066"/>
                </a:solidFill>
                <a:sym typeface="Wingdings" panose="05000000000000000000" pitchFamily="2" charset="2"/>
              </a:rPr>
              <a:t>their </a:t>
            </a:r>
            <a:r>
              <a:rPr lang="en-GB" altLang="en-US" b="1" dirty="0">
                <a:solidFill>
                  <a:srgbClr val="286DA6"/>
                </a:solidFill>
                <a:sym typeface="Wingdings" panose="05000000000000000000" pitchFamily="2" charset="2"/>
              </a:rPr>
              <a:t>hearing range</a:t>
            </a:r>
            <a:r>
              <a:rPr lang="en-GB" altLang="en-US" dirty="0">
                <a:solidFill>
                  <a:srgbClr val="010066"/>
                </a:solidFill>
                <a:sym typeface="Wingdings" panose="05000000000000000000" pitchFamily="2" charset="2"/>
              </a:rPr>
              <a:t>.</a:t>
            </a:r>
            <a:endParaRPr lang="en-GB" altLang="en-US" dirty="0">
              <a:solidFill>
                <a:schemeClr val="tx1"/>
              </a:solidFill>
            </a:endParaRPr>
          </a:p>
        </p:txBody>
      </p:sp>
      <p:sp>
        <p:nvSpPr>
          <p:cNvPr id="94222" name="Text Box 14">
            <a:extLst>
              <a:ext uri="{FF2B5EF4-FFF2-40B4-BE49-F238E27FC236}">
                <a16:creationId xmlns:a16="http://schemas.microsoft.com/office/drawing/2014/main" id="{92E8777C-D255-48A5-9817-2053C005303E}"/>
              </a:ext>
            </a:extLst>
          </p:cNvPr>
          <p:cNvSpPr txBox="1">
            <a:spLocks noChangeArrowheads="1"/>
          </p:cNvSpPr>
          <p:nvPr/>
        </p:nvSpPr>
        <p:spPr bwMode="auto">
          <a:xfrm>
            <a:off x="2609850" y="6045200"/>
            <a:ext cx="2813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20</a:t>
            </a:r>
            <a:r>
              <a:rPr lang="en-GB" altLang="en-US" sz="1000" b="1">
                <a:solidFill>
                  <a:srgbClr val="286DA6"/>
                </a:solidFill>
              </a:rPr>
              <a:t> </a:t>
            </a:r>
            <a:r>
              <a:rPr lang="en-GB" altLang="en-US" b="1">
                <a:solidFill>
                  <a:srgbClr val="286DA6"/>
                </a:solidFill>
              </a:rPr>
              <a:t>Hz  to 20,000</a:t>
            </a:r>
            <a:r>
              <a:rPr lang="en-GB" altLang="en-US" sz="1000" b="1">
                <a:solidFill>
                  <a:srgbClr val="286DA6"/>
                </a:solidFill>
              </a:rPr>
              <a:t> </a:t>
            </a:r>
            <a:r>
              <a:rPr lang="en-GB" altLang="en-US" b="1">
                <a:solidFill>
                  <a:srgbClr val="286DA6"/>
                </a:solidFill>
              </a:rPr>
              <a:t>Hz</a:t>
            </a:r>
          </a:p>
        </p:txBody>
      </p:sp>
      <p:pic>
        <p:nvPicPr>
          <p:cNvPr id="9" name="Picture 19">
            <a:hlinkClick r:id="" action="ppaction://hlinkshowjump?jump=nextslide"/>
            <a:extLst>
              <a:ext uri="{FF2B5EF4-FFF2-40B4-BE49-F238E27FC236}">
                <a16:creationId xmlns:a16="http://schemas.microsoft.com/office/drawing/2014/main" id="{BDE08FCE-C50F-4F35-BF7D-92288A18155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9421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421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422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4216" grpId="0" animBg="1"/>
      <p:bldP spid="942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Developing and Using Models</a:t>
            </a:r>
          </a:p>
          <a:p>
            <a:pPr>
              <a:buSzPct val="100000"/>
            </a:pPr>
            <a:r>
              <a:rPr lang="en-GB" sz="1600" dirty="0" err="1"/>
              <a:t>Analyzing</a:t>
            </a:r>
            <a:r>
              <a:rPr lang="en-GB" sz="1600" dirty="0"/>
              <a:t> and Interpreting Data</a:t>
            </a:r>
          </a:p>
          <a:p>
            <a:pPr>
              <a:buSzPct val="100000"/>
            </a:pPr>
            <a:r>
              <a:rPr lang="en-GB" sz="1600" dirty="0"/>
              <a:t>Using Mathematics and Computational Thinking</a:t>
            </a:r>
          </a:p>
          <a:p>
            <a:pPr>
              <a:buSzPct val="100000"/>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3330220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 descr="slide 23.png">
            <a:extLst>
              <a:ext uri="{FF2B5EF4-FFF2-40B4-BE49-F238E27FC236}">
                <a16:creationId xmlns:a16="http://schemas.microsoft.com/office/drawing/2014/main" id="{A06CFE38-0FB0-4548-98FE-BFA11FBABB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7288" y="1668463"/>
            <a:ext cx="3563937"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9">
            <a:extLst>
              <a:ext uri="{FF2B5EF4-FFF2-40B4-BE49-F238E27FC236}">
                <a16:creationId xmlns:a16="http://schemas.microsoft.com/office/drawing/2014/main" id="{C1879154-31EA-4C80-924E-7C66A279F62F}"/>
              </a:ext>
            </a:extLst>
          </p:cNvPr>
          <p:cNvSpPr txBox="1">
            <a:spLocks noChangeArrowheads="1"/>
          </p:cNvSpPr>
          <p:nvPr/>
        </p:nvSpPr>
        <p:spPr bwMode="auto">
          <a:xfrm>
            <a:off x="354013" y="784225"/>
            <a:ext cx="7958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sym typeface="Wingdings" panose="05000000000000000000" pitchFamily="2" charset="2"/>
              </a:rPr>
              <a:t>Processes that convert sound waves in air into vibrations in solids only work over a </a:t>
            </a:r>
            <a:r>
              <a:rPr lang="en-GB" altLang="en-US" b="1">
                <a:solidFill>
                  <a:srgbClr val="010066"/>
                </a:solidFill>
                <a:sym typeface="Wingdings" panose="05000000000000000000" pitchFamily="2" charset="2"/>
              </a:rPr>
              <a:t>limited</a:t>
            </a:r>
            <a:r>
              <a:rPr lang="en-GB" altLang="en-US">
                <a:solidFill>
                  <a:srgbClr val="010066"/>
                </a:solidFill>
                <a:sym typeface="Wingdings" panose="05000000000000000000" pitchFamily="2" charset="2"/>
              </a:rPr>
              <a:t> frequency range. This limits the hearing range of humans. </a:t>
            </a:r>
          </a:p>
        </p:txBody>
      </p:sp>
      <p:sp>
        <p:nvSpPr>
          <p:cNvPr id="4" name="Rectangle 3">
            <a:extLst>
              <a:ext uri="{FF2B5EF4-FFF2-40B4-BE49-F238E27FC236}">
                <a16:creationId xmlns:a16="http://schemas.microsoft.com/office/drawing/2014/main" id="{DE434D31-1C66-4C15-8695-E0C75DCB2756}"/>
              </a:ext>
            </a:extLst>
          </p:cNvPr>
          <p:cNvSpPr>
            <a:spLocks noChangeArrowheads="1"/>
          </p:cNvSpPr>
          <p:nvPr/>
        </p:nvSpPr>
        <p:spPr bwMode="auto">
          <a:xfrm>
            <a:off x="360363" y="2308225"/>
            <a:ext cx="5211762"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sym typeface="Wingdings" panose="05000000000000000000" pitchFamily="2" charset="2"/>
              </a:rPr>
              <a:t>High frequency sound waves are not easily transmitted through the solid bones (</a:t>
            </a:r>
            <a:r>
              <a:rPr lang="en-GB" altLang="en-US">
                <a:sym typeface="Wingdings" panose="05000000000000000000" pitchFamily="2" charset="2"/>
              </a:rPr>
              <a:t>ossicles</a:t>
            </a:r>
            <a:r>
              <a:rPr lang="en-GB" altLang="en-US">
                <a:solidFill>
                  <a:srgbClr val="010066"/>
                </a:solidFill>
                <a:sym typeface="Wingdings" panose="05000000000000000000" pitchFamily="2" charset="2"/>
              </a:rPr>
              <a:t>) of the inner ear. This prevents the signals from </a:t>
            </a:r>
            <a:br>
              <a:rPr lang="en-GB" altLang="en-US">
                <a:solidFill>
                  <a:srgbClr val="010066"/>
                </a:solidFill>
                <a:sym typeface="Wingdings" panose="05000000000000000000" pitchFamily="2" charset="2"/>
              </a:rPr>
            </a:br>
            <a:r>
              <a:rPr lang="en-GB" altLang="en-US">
                <a:solidFill>
                  <a:srgbClr val="010066"/>
                </a:solidFill>
                <a:sym typeface="Wingdings" panose="05000000000000000000" pitchFamily="2" charset="2"/>
              </a:rPr>
              <a:t>being passed to the cochlea </a:t>
            </a:r>
            <a:br>
              <a:rPr lang="en-GB" altLang="en-US">
                <a:solidFill>
                  <a:srgbClr val="010066"/>
                </a:solidFill>
                <a:sym typeface="Wingdings" panose="05000000000000000000" pitchFamily="2" charset="2"/>
              </a:rPr>
            </a:br>
            <a:r>
              <a:rPr lang="en-GB" altLang="en-US">
                <a:solidFill>
                  <a:srgbClr val="010066"/>
                </a:solidFill>
                <a:sym typeface="Wingdings" panose="05000000000000000000" pitchFamily="2" charset="2"/>
              </a:rPr>
              <a:t>and reaching the brain.</a:t>
            </a:r>
          </a:p>
        </p:txBody>
      </p:sp>
      <p:sp>
        <p:nvSpPr>
          <p:cNvPr id="5" name="Rectangle 4">
            <a:extLst>
              <a:ext uri="{FF2B5EF4-FFF2-40B4-BE49-F238E27FC236}">
                <a16:creationId xmlns:a16="http://schemas.microsoft.com/office/drawing/2014/main" id="{010D7126-ED8B-41C2-ACD2-A626995AAB9B}"/>
              </a:ext>
            </a:extLst>
          </p:cNvPr>
          <p:cNvSpPr>
            <a:spLocks noChangeArrowheads="1"/>
          </p:cNvSpPr>
          <p:nvPr/>
        </p:nvSpPr>
        <p:spPr bwMode="auto">
          <a:xfrm>
            <a:off x="360363" y="4941888"/>
            <a:ext cx="3702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sym typeface="Wingdings" panose="05000000000000000000" pitchFamily="2" charset="2"/>
              </a:rPr>
              <a:t>This is why humans cannot hear frequencies higher than 20</a:t>
            </a:r>
            <a:r>
              <a:rPr lang="en-GB" altLang="en-US" sz="1000" dirty="0">
                <a:solidFill>
                  <a:srgbClr val="010066"/>
                </a:solidFill>
                <a:sym typeface="Wingdings" panose="05000000000000000000" pitchFamily="2" charset="2"/>
              </a:rPr>
              <a:t> </a:t>
            </a:r>
            <a:r>
              <a:rPr lang="en-GB" altLang="en-US" dirty="0">
                <a:solidFill>
                  <a:srgbClr val="010066"/>
                </a:solidFill>
                <a:sym typeface="Wingdings" panose="05000000000000000000" pitchFamily="2" charset="2"/>
              </a:rPr>
              <a:t>kHz.</a:t>
            </a:r>
          </a:p>
        </p:txBody>
      </p:sp>
      <p:sp>
        <p:nvSpPr>
          <p:cNvPr id="8" name="Title 7">
            <a:extLst>
              <a:ext uri="{FF2B5EF4-FFF2-40B4-BE49-F238E27FC236}">
                <a16:creationId xmlns:a16="http://schemas.microsoft.com/office/drawing/2014/main" id="{6640D9FB-AAAB-4C31-A461-756A59EB9356}"/>
              </a:ext>
            </a:extLst>
          </p:cNvPr>
          <p:cNvSpPr>
            <a:spLocks noGrp="1"/>
          </p:cNvSpPr>
          <p:nvPr>
            <p:ph type="title"/>
          </p:nvPr>
        </p:nvSpPr>
        <p:spPr/>
        <p:txBody>
          <a:bodyPr/>
          <a:lstStyle/>
          <a:p>
            <a:pPr eaLnBrk="1" hangingPunct="1">
              <a:defRPr/>
            </a:pPr>
            <a:r>
              <a:rPr lang="en-GB" dirty="0">
                <a:ea typeface="+mn-ea"/>
                <a:cs typeface="+mn-cs"/>
              </a:rPr>
              <a:t>Why can’t we hear all frequencies of sound?</a:t>
            </a:r>
          </a:p>
        </p:txBody>
      </p:sp>
      <p:pic>
        <p:nvPicPr>
          <p:cNvPr id="9" name="Picture 19">
            <a:hlinkClick r:id="" action="ppaction://hlinkshowjump?jump=nextslide"/>
            <a:extLst>
              <a:ext uri="{FF2B5EF4-FFF2-40B4-BE49-F238E27FC236}">
                <a16:creationId xmlns:a16="http://schemas.microsoft.com/office/drawing/2014/main" id="{463334DC-1B00-49F0-9342-C215D581A4D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8A4DAA59-C437-44EA-AECA-4E824774CAEA}"/>
              </a:ext>
            </a:extLst>
          </p:cNvPr>
          <p:cNvSpPr>
            <a:spLocks noGrp="1" noChangeArrowheads="1"/>
          </p:cNvSpPr>
          <p:nvPr>
            <p:ph type="title"/>
          </p:nvPr>
        </p:nvSpPr>
        <p:spPr/>
        <p:txBody>
          <a:bodyPr/>
          <a:lstStyle/>
          <a:p>
            <a:r>
              <a:rPr lang="en-GB" altLang="en-US" dirty="0"/>
              <a:t>The ear and hearing summary</a:t>
            </a:r>
            <a:endParaRPr lang="en-US" altLang="en-US" dirty="0"/>
          </a:p>
        </p:txBody>
      </p:sp>
      <p:pic>
        <p:nvPicPr>
          <p:cNvPr id="9" name="Picture 6" descr="flash_icon">
            <a:extLst>
              <a:ext uri="{FF2B5EF4-FFF2-40B4-BE49-F238E27FC236}">
                <a16:creationId xmlns:a16="http://schemas.microsoft.com/office/drawing/2014/main" id="{BF750BF8-0D15-490C-8F10-5628825F7804}"/>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12" name="Picture 19">
            <a:hlinkClick r:id="" action="ppaction://hlinkshowjump?jump=nextslide"/>
            <a:extLst>
              <a:ext uri="{FF2B5EF4-FFF2-40B4-BE49-F238E27FC236}">
                <a16:creationId xmlns:a16="http://schemas.microsoft.com/office/drawing/2014/main" id="{5E31D575-DDD4-45E1-AEF8-82B22D8344C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9248"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694FA6C2-B263-47A9-875B-600ACFE7F123}"/>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lide 3.png">
            <a:extLst>
              <a:ext uri="{FF2B5EF4-FFF2-40B4-BE49-F238E27FC236}">
                <a16:creationId xmlns:a16="http://schemas.microsoft.com/office/drawing/2014/main" id="{32F46EF4-BE0D-494B-B29C-24D776D657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7863" y="2062163"/>
            <a:ext cx="2841625" cy="421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a:extLst>
              <a:ext uri="{FF2B5EF4-FFF2-40B4-BE49-F238E27FC236}">
                <a16:creationId xmlns:a16="http://schemas.microsoft.com/office/drawing/2014/main" id="{17FEE928-F262-46A7-8A30-87698646BBAB}"/>
              </a:ext>
            </a:extLst>
          </p:cNvPr>
          <p:cNvSpPr>
            <a:spLocks noGrp="1"/>
          </p:cNvSpPr>
          <p:nvPr>
            <p:ph type="title"/>
          </p:nvPr>
        </p:nvSpPr>
        <p:spPr/>
        <p:txBody>
          <a:bodyPr/>
          <a:lstStyle/>
          <a:p>
            <a:r>
              <a:rPr lang="en-GB" altLang="en-US"/>
              <a:t>Waves at boundaries</a:t>
            </a:r>
          </a:p>
        </p:txBody>
      </p:sp>
      <p:sp>
        <p:nvSpPr>
          <p:cNvPr id="17414" name="Text Box 4">
            <a:extLst>
              <a:ext uri="{FF2B5EF4-FFF2-40B4-BE49-F238E27FC236}">
                <a16:creationId xmlns:a16="http://schemas.microsoft.com/office/drawing/2014/main" id="{6830DAA4-9A0F-47A6-BE75-6FEBFC376498}"/>
              </a:ext>
            </a:extLst>
          </p:cNvPr>
          <p:cNvSpPr txBox="1">
            <a:spLocks noChangeArrowheads="1"/>
          </p:cNvSpPr>
          <p:nvPr/>
        </p:nvSpPr>
        <p:spPr bwMode="auto">
          <a:xfrm>
            <a:off x="352425" y="784225"/>
            <a:ext cx="81454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a wave reaches the surface of a different material, </a:t>
            </a:r>
            <a:br>
              <a:rPr lang="en-GB" altLang="en-US"/>
            </a:br>
            <a:r>
              <a:rPr lang="en-GB" altLang="en-US"/>
              <a:t>it can be </a:t>
            </a:r>
            <a:r>
              <a:rPr lang="en-GB" altLang="en-US" b="1">
                <a:solidFill>
                  <a:srgbClr val="286DA6"/>
                </a:solidFill>
              </a:rPr>
              <a:t>absorbed</a:t>
            </a:r>
            <a:r>
              <a:rPr lang="en-GB" altLang="en-US"/>
              <a:t>, </a:t>
            </a:r>
            <a:r>
              <a:rPr lang="en-GB" altLang="en-US" b="1">
                <a:solidFill>
                  <a:srgbClr val="286DA6"/>
                </a:solidFill>
              </a:rPr>
              <a:t>reflected</a:t>
            </a:r>
            <a:r>
              <a:rPr lang="en-GB" altLang="en-US"/>
              <a:t> or </a:t>
            </a:r>
            <a:r>
              <a:rPr lang="en-GB" altLang="en-US" b="1">
                <a:solidFill>
                  <a:srgbClr val="286DA6"/>
                </a:solidFill>
              </a:rPr>
              <a:t>transmitted</a:t>
            </a:r>
            <a:r>
              <a:rPr lang="en-GB" altLang="en-US"/>
              <a:t>. Which of these occurs, and by how much, depends on both the type of wave and the type of material.</a:t>
            </a:r>
          </a:p>
        </p:txBody>
      </p:sp>
      <p:sp>
        <p:nvSpPr>
          <p:cNvPr id="7" name="Text Box 42">
            <a:extLst>
              <a:ext uri="{FF2B5EF4-FFF2-40B4-BE49-F238E27FC236}">
                <a16:creationId xmlns:a16="http://schemas.microsoft.com/office/drawing/2014/main" id="{61BA27A3-448A-4A91-9E5C-6B2669A1530D}"/>
              </a:ext>
            </a:extLst>
          </p:cNvPr>
          <p:cNvSpPr txBox="1">
            <a:spLocks noChangeArrowheads="1"/>
          </p:cNvSpPr>
          <p:nvPr/>
        </p:nvSpPr>
        <p:spPr bwMode="auto">
          <a:xfrm>
            <a:off x="352425" y="4943475"/>
            <a:ext cx="5464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These properties of waves can be used to </a:t>
            </a:r>
            <a:r>
              <a:rPr lang="en-GB" altLang="en-US" b="1">
                <a:solidFill>
                  <a:srgbClr val="286DA6"/>
                </a:solidFill>
              </a:rPr>
              <a:t>detect</a:t>
            </a:r>
            <a:r>
              <a:rPr lang="en-GB" altLang="en-US"/>
              <a:t> and </a:t>
            </a:r>
            <a:r>
              <a:rPr lang="en-GB" altLang="en-US" b="1">
                <a:solidFill>
                  <a:srgbClr val="286DA6"/>
                </a:solidFill>
              </a:rPr>
              <a:t>explore</a:t>
            </a:r>
            <a:r>
              <a:rPr lang="en-GB" altLang="en-US"/>
              <a:t> structures that cannot be observed directly.</a:t>
            </a:r>
          </a:p>
        </p:txBody>
      </p:sp>
      <p:sp>
        <p:nvSpPr>
          <p:cNvPr id="8" name="Text Box 40">
            <a:extLst>
              <a:ext uri="{FF2B5EF4-FFF2-40B4-BE49-F238E27FC236}">
                <a16:creationId xmlns:a16="http://schemas.microsoft.com/office/drawing/2014/main" id="{F429C5A8-B1D7-4128-BE5A-13F9A906FD4F}"/>
              </a:ext>
            </a:extLst>
          </p:cNvPr>
          <p:cNvSpPr txBox="1">
            <a:spLocks noChangeArrowheads="1"/>
          </p:cNvSpPr>
          <p:nvPr/>
        </p:nvSpPr>
        <p:spPr bwMode="auto">
          <a:xfrm>
            <a:off x="352425" y="2679700"/>
            <a:ext cx="51228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the wave is transmitted to the </a:t>
            </a:r>
          </a:p>
          <a:p>
            <a:r>
              <a:rPr lang="en-GB" altLang="en-US" dirty="0"/>
              <a:t>new material, it may change speed, causing </a:t>
            </a:r>
            <a:r>
              <a:rPr lang="en-GB" altLang="en-US" b="1" dirty="0">
                <a:solidFill>
                  <a:srgbClr val="286DA6"/>
                </a:solidFill>
              </a:rPr>
              <a:t>refraction</a:t>
            </a:r>
            <a:r>
              <a:rPr lang="en-GB" altLang="en-US" dirty="0"/>
              <a:t>. The speed of a wave in a material depends on both the wave and the material.</a:t>
            </a:r>
          </a:p>
        </p:txBody>
      </p:sp>
      <p:pic>
        <p:nvPicPr>
          <p:cNvPr id="9" name="Picture 9" descr="notes_icon">
            <a:extLst>
              <a:ext uri="{FF2B5EF4-FFF2-40B4-BE49-F238E27FC236}">
                <a16:creationId xmlns:a16="http://schemas.microsoft.com/office/drawing/2014/main" id="{8810125E-9ED9-4C3D-A88E-7173040679CA}"/>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19">
            <a:hlinkClick r:id="" action="ppaction://hlinkshowjump?jump=nextslide"/>
            <a:extLst>
              <a:ext uri="{FF2B5EF4-FFF2-40B4-BE49-F238E27FC236}">
                <a16:creationId xmlns:a16="http://schemas.microsoft.com/office/drawing/2014/main" id="{DB84BDAE-84B4-42B3-AE24-6C135D7DB83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14" descr="slide 4.png">
            <a:extLst>
              <a:ext uri="{FF2B5EF4-FFF2-40B4-BE49-F238E27FC236}">
                <a16:creationId xmlns:a16="http://schemas.microsoft.com/office/drawing/2014/main" id="{6189056B-7082-453C-A95E-FF3524652A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192338"/>
            <a:ext cx="4017962"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6">
            <a:extLst>
              <a:ext uri="{FF2B5EF4-FFF2-40B4-BE49-F238E27FC236}">
                <a16:creationId xmlns:a16="http://schemas.microsoft.com/office/drawing/2014/main" id="{964F4E09-D452-4907-8374-49E9429E4A6C}"/>
              </a:ext>
            </a:extLst>
          </p:cNvPr>
          <p:cNvSpPr>
            <a:spLocks noGrp="1" noChangeArrowheads="1"/>
          </p:cNvSpPr>
          <p:nvPr>
            <p:ph type="title"/>
          </p:nvPr>
        </p:nvSpPr>
        <p:spPr/>
        <p:txBody>
          <a:bodyPr/>
          <a:lstStyle/>
          <a:p>
            <a:pPr eaLnBrk="1" hangingPunct="1"/>
            <a:r>
              <a:rPr lang="en-GB" altLang="en-US"/>
              <a:t>Ultrasound</a:t>
            </a:r>
          </a:p>
        </p:txBody>
      </p:sp>
      <p:sp>
        <p:nvSpPr>
          <p:cNvPr id="18437" name="Text Box 4">
            <a:extLst>
              <a:ext uri="{FF2B5EF4-FFF2-40B4-BE49-F238E27FC236}">
                <a16:creationId xmlns:a16="http://schemas.microsoft.com/office/drawing/2014/main" id="{41989306-CA94-438F-BDC1-FB9B2E2AA8BE}"/>
              </a:ext>
            </a:extLst>
          </p:cNvPr>
          <p:cNvSpPr txBox="1">
            <a:spLocks noChangeArrowheads="1"/>
          </p:cNvSpPr>
          <p:nvPr/>
        </p:nvSpPr>
        <p:spPr bwMode="auto">
          <a:xfrm>
            <a:off x="352425" y="784225"/>
            <a:ext cx="81454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Sounds are made when an object vibrates. Most human ears can detect vibrations of </a:t>
            </a:r>
            <a:r>
              <a:rPr lang="en-GB" altLang="en-US" b="1" dirty="0">
                <a:solidFill>
                  <a:srgbClr val="286DA6"/>
                </a:solidFill>
              </a:rPr>
              <a:t>20–20,000</a:t>
            </a:r>
            <a:r>
              <a:rPr lang="en-GB" altLang="en-US" sz="1000" b="1" dirty="0">
                <a:solidFill>
                  <a:srgbClr val="286DA6"/>
                </a:solidFill>
              </a:rPr>
              <a:t> </a:t>
            </a:r>
            <a:r>
              <a:rPr lang="en-GB" altLang="en-US" b="1" dirty="0">
                <a:solidFill>
                  <a:srgbClr val="286DA6"/>
                </a:solidFill>
              </a:rPr>
              <a:t>Hz</a:t>
            </a:r>
            <a:r>
              <a:rPr lang="en-GB" altLang="en-US" dirty="0"/>
              <a:t>.</a:t>
            </a:r>
          </a:p>
        </p:txBody>
      </p:sp>
      <p:sp>
        <p:nvSpPr>
          <p:cNvPr id="414760" name="Text Box 40">
            <a:extLst>
              <a:ext uri="{FF2B5EF4-FFF2-40B4-BE49-F238E27FC236}">
                <a16:creationId xmlns:a16="http://schemas.microsoft.com/office/drawing/2014/main" id="{FAB9D099-24A3-40CE-98F3-3D328D4B61DE}"/>
              </a:ext>
            </a:extLst>
          </p:cNvPr>
          <p:cNvSpPr txBox="1">
            <a:spLocks noChangeArrowheads="1"/>
          </p:cNvSpPr>
          <p:nvPr/>
        </p:nvSpPr>
        <p:spPr bwMode="auto">
          <a:xfrm>
            <a:off x="352425" y="2651125"/>
            <a:ext cx="615473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Sounds with frequencies lower than 20</a:t>
            </a:r>
            <a:r>
              <a:rPr lang="en-GB" altLang="en-US" sz="1000"/>
              <a:t> </a:t>
            </a:r>
            <a:r>
              <a:rPr lang="en-GB" altLang="en-US"/>
              <a:t>Hz are known as </a:t>
            </a:r>
            <a:r>
              <a:rPr lang="en-GB" altLang="en-US" b="1">
                <a:solidFill>
                  <a:srgbClr val="286DA6"/>
                </a:solidFill>
              </a:rPr>
              <a:t>infrasound</a:t>
            </a:r>
            <a:r>
              <a:rPr lang="en-GB" altLang="en-US"/>
              <a:t>. These sounds cannot be heard by humans either.</a:t>
            </a:r>
          </a:p>
        </p:txBody>
      </p:sp>
      <p:sp>
        <p:nvSpPr>
          <p:cNvPr id="414762" name="Text Box 424545">
            <a:extLst>
              <a:ext uri="{FF2B5EF4-FFF2-40B4-BE49-F238E27FC236}">
                <a16:creationId xmlns:a16="http://schemas.microsoft.com/office/drawing/2014/main" id="{DB7A3418-11A0-4BA6-95E8-1DA9EBC981AD}"/>
              </a:ext>
            </a:extLst>
          </p:cNvPr>
          <p:cNvSpPr txBox="1">
            <a:spLocks noChangeArrowheads="1"/>
          </p:cNvSpPr>
          <p:nvPr/>
        </p:nvSpPr>
        <p:spPr bwMode="auto">
          <a:xfrm>
            <a:off x="360363" y="3954463"/>
            <a:ext cx="44116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Many animals, including bats and dolphins, use ultrasound to communicate or to find prey. Some animals, including the hippopotamus, use infrasound for communication.</a:t>
            </a:r>
          </a:p>
        </p:txBody>
      </p:sp>
      <p:sp>
        <p:nvSpPr>
          <p:cNvPr id="2" name="Text Box 401">
            <a:extLst>
              <a:ext uri="{FF2B5EF4-FFF2-40B4-BE49-F238E27FC236}">
                <a16:creationId xmlns:a16="http://schemas.microsoft.com/office/drawing/2014/main" id="{5A2A0207-2F24-4CE3-B674-FB16A3B24287}"/>
              </a:ext>
            </a:extLst>
          </p:cNvPr>
          <p:cNvSpPr txBox="1">
            <a:spLocks noChangeArrowheads="1"/>
          </p:cNvSpPr>
          <p:nvPr/>
        </p:nvSpPr>
        <p:spPr bwMode="auto">
          <a:xfrm>
            <a:off x="352425" y="1717675"/>
            <a:ext cx="8212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Sounds with frequencies higher than 20,000</a:t>
            </a:r>
            <a:r>
              <a:rPr lang="en-GB" altLang="en-US" sz="1000"/>
              <a:t> </a:t>
            </a:r>
            <a:r>
              <a:rPr lang="en-GB" altLang="en-US"/>
              <a:t>Hz are known as </a:t>
            </a:r>
            <a:r>
              <a:rPr lang="en-GB" altLang="en-US" b="1">
                <a:solidFill>
                  <a:srgbClr val="286DA6"/>
                </a:solidFill>
              </a:rPr>
              <a:t>ultrasound</a:t>
            </a:r>
            <a:r>
              <a:rPr lang="en-GB" altLang="en-US"/>
              <a:t> and cannot be heard by humans.</a:t>
            </a:r>
          </a:p>
        </p:txBody>
      </p:sp>
      <p:pic>
        <p:nvPicPr>
          <p:cNvPr id="9" name="Picture 19">
            <a:hlinkClick r:id="" action="ppaction://hlinkshowjump?jump=nextslide"/>
            <a:extLst>
              <a:ext uri="{FF2B5EF4-FFF2-40B4-BE49-F238E27FC236}">
                <a16:creationId xmlns:a16="http://schemas.microsoft.com/office/drawing/2014/main" id="{E621916B-DE46-46E0-A085-5F18E6D2BAF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47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47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60" grpId="0"/>
      <p:bldP spid="414762"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 5.png">
            <a:extLst>
              <a:ext uri="{FF2B5EF4-FFF2-40B4-BE49-F238E27FC236}">
                <a16:creationId xmlns:a16="http://schemas.microsoft.com/office/drawing/2014/main" id="{0373E1AF-684C-44F7-979F-CB95A845B2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7950" y="3100388"/>
            <a:ext cx="5100638"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a:extLst>
              <a:ext uri="{FF2B5EF4-FFF2-40B4-BE49-F238E27FC236}">
                <a16:creationId xmlns:a16="http://schemas.microsoft.com/office/drawing/2014/main" id="{273BADE3-612A-41DE-9C2A-A1A063B3F71F}"/>
              </a:ext>
            </a:extLst>
          </p:cNvPr>
          <p:cNvSpPr>
            <a:spLocks noGrp="1" noChangeArrowheads="1"/>
          </p:cNvSpPr>
          <p:nvPr>
            <p:ph type="title"/>
          </p:nvPr>
        </p:nvSpPr>
        <p:spPr/>
        <p:txBody>
          <a:bodyPr/>
          <a:lstStyle/>
          <a:p>
            <a:pPr eaLnBrk="1" hangingPunct="1"/>
            <a:r>
              <a:rPr lang="en-GB" altLang="en-US"/>
              <a:t>Batnav</a:t>
            </a:r>
          </a:p>
        </p:txBody>
      </p:sp>
      <p:sp>
        <p:nvSpPr>
          <p:cNvPr id="19461" name="Text Box 45">
            <a:extLst>
              <a:ext uri="{FF2B5EF4-FFF2-40B4-BE49-F238E27FC236}">
                <a16:creationId xmlns:a16="http://schemas.microsoft.com/office/drawing/2014/main" id="{93315D25-F5DB-4AD4-A8C8-5F9B032DEE02}"/>
              </a:ext>
            </a:extLst>
          </p:cNvPr>
          <p:cNvSpPr txBox="1">
            <a:spLocks noChangeArrowheads="1"/>
          </p:cNvSpPr>
          <p:nvPr/>
        </p:nvSpPr>
        <p:spPr bwMode="auto">
          <a:xfrm>
            <a:off x="352425" y="784225"/>
            <a:ext cx="81454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well as using ultrasound to communicate, animals can also use it to find prey in the dark or simply to navigate. This is known as </a:t>
            </a:r>
            <a:r>
              <a:rPr lang="en-GB" altLang="en-US" b="1" dirty="0">
                <a:solidFill>
                  <a:srgbClr val="286DA6"/>
                </a:solidFill>
              </a:rPr>
              <a:t>echolocation</a:t>
            </a:r>
            <a:r>
              <a:rPr lang="en-GB" altLang="en-US" dirty="0"/>
              <a:t>.</a:t>
            </a:r>
          </a:p>
        </p:txBody>
      </p:sp>
      <p:sp>
        <p:nvSpPr>
          <p:cNvPr id="212999" name="Text Box 43">
            <a:extLst>
              <a:ext uri="{FF2B5EF4-FFF2-40B4-BE49-F238E27FC236}">
                <a16:creationId xmlns:a16="http://schemas.microsoft.com/office/drawing/2014/main" id="{48ECC202-090A-4E59-B269-4DCD30ED06A6}"/>
              </a:ext>
            </a:extLst>
          </p:cNvPr>
          <p:cNvSpPr txBox="1">
            <a:spLocks noChangeArrowheads="1"/>
          </p:cNvSpPr>
          <p:nvPr/>
        </p:nvSpPr>
        <p:spPr bwMode="auto">
          <a:xfrm>
            <a:off x="352425" y="2305050"/>
            <a:ext cx="81454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Bats</a:t>
            </a:r>
            <a:r>
              <a:rPr lang="en-GB" altLang="en-US"/>
              <a:t> are nocturnal, but they are able to locate prey in the dark (and distinguish between different types of prey) </a:t>
            </a:r>
            <a:br>
              <a:rPr lang="en-GB" altLang="en-US"/>
            </a:br>
            <a:r>
              <a:rPr lang="en-GB" altLang="en-US"/>
              <a:t>by emitting clicks and pulses of ultrasound.</a:t>
            </a:r>
          </a:p>
        </p:txBody>
      </p:sp>
      <p:sp>
        <p:nvSpPr>
          <p:cNvPr id="213000" name="Text Box 41">
            <a:extLst>
              <a:ext uri="{FF2B5EF4-FFF2-40B4-BE49-F238E27FC236}">
                <a16:creationId xmlns:a16="http://schemas.microsoft.com/office/drawing/2014/main" id="{26839D1C-A643-41BC-B0B4-974662A1C067}"/>
              </a:ext>
            </a:extLst>
          </p:cNvPr>
          <p:cNvSpPr txBox="1">
            <a:spLocks noChangeArrowheads="1"/>
          </p:cNvSpPr>
          <p:nvPr/>
        </p:nvSpPr>
        <p:spPr bwMode="auto">
          <a:xfrm>
            <a:off x="352425" y="3827463"/>
            <a:ext cx="42306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By working out the time taken for the ultrasound waves to be reflected off an obstacle, the bat is able to calculate the size and shape of the obstacle, and where it is.</a:t>
            </a:r>
          </a:p>
        </p:txBody>
      </p:sp>
      <p:pic>
        <p:nvPicPr>
          <p:cNvPr id="10" name="Picture 19">
            <a:hlinkClick r:id="" action="ppaction://hlinkshowjump?jump=nextslide"/>
            <a:extLst>
              <a:ext uri="{FF2B5EF4-FFF2-40B4-BE49-F238E27FC236}">
                <a16:creationId xmlns:a16="http://schemas.microsoft.com/office/drawing/2014/main" id="{7163BA58-C18E-4130-A989-1CEAA41C183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9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30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9" grpId="0"/>
      <p:bldP spid="2130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13" name="AutoShape 9">
            <a:extLst>
              <a:ext uri="{FF2B5EF4-FFF2-40B4-BE49-F238E27FC236}">
                <a16:creationId xmlns:a16="http://schemas.microsoft.com/office/drawing/2014/main" id="{F4E4D5EF-C173-4494-8C2A-E0524712A88F}"/>
              </a:ext>
            </a:extLst>
          </p:cNvPr>
          <p:cNvSpPr>
            <a:spLocks noChangeArrowheads="1"/>
          </p:cNvSpPr>
          <p:nvPr/>
        </p:nvSpPr>
        <p:spPr bwMode="auto">
          <a:xfrm>
            <a:off x="1028700" y="5819775"/>
            <a:ext cx="3791655" cy="622300"/>
          </a:xfrm>
          <a:prstGeom prst="roundRect">
            <a:avLst>
              <a:gd name="adj" fmla="val 0"/>
            </a:avLst>
          </a:prstGeom>
          <a:solidFill>
            <a:srgbClr val="286DA6"/>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51906" name="Text Box 2">
            <a:extLst>
              <a:ext uri="{FF2B5EF4-FFF2-40B4-BE49-F238E27FC236}">
                <a16:creationId xmlns:a16="http://schemas.microsoft.com/office/drawing/2014/main" id="{D2A8A6FF-B426-44B3-97A8-D2540B54BBB4}"/>
              </a:ext>
            </a:extLst>
          </p:cNvPr>
          <p:cNvSpPr txBox="1">
            <a:spLocks noChangeArrowheads="1"/>
          </p:cNvSpPr>
          <p:nvPr/>
        </p:nvSpPr>
        <p:spPr bwMode="auto">
          <a:xfrm>
            <a:off x="358775" y="1370013"/>
            <a:ext cx="538638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CC00CC"/>
              </a:buClr>
              <a:buFont typeface="Wingdings" panose="05000000000000000000" pitchFamily="2" charset="2"/>
              <a:buNone/>
            </a:pPr>
            <a:r>
              <a:rPr lang="en-GB" altLang="en-US" dirty="0"/>
              <a:t>Originally an acronym for ‘</a:t>
            </a:r>
            <a:r>
              <a:rPr lang="en-GB" altLang="en-US" b="1" dirty="0" err="1">
                <a:solidFill>
                  <a:srgbClr val="286DA6"/>
                </a:solidFill>
              </a:rPr>
              <a:t>SO</a:t>
            </a:r>
            <a:r>
              <a:rPr lang="en-GB" altLang="en-US" dirty="0" err="1"/>
              <a:t>und</a:t>
            </a:r>
            <a:r>
              <a:rPr lang="en-GB" altLang="en-US" dirty="0"/>
              <a:t> </a:t>
            </a:r>
            <a:r>
              <a:rPr lang="en-GB" altLang="en-US" b="1" dirty="0">
                <a:solidFill>
                  <a:srgbClr val="286DA6"/>
                </a:solidFill>
              </a:rPr>
              <a:t>N</a:t>
            </a:r>
            <a:r>
              <a:rPr lang="en-GB" altLang="en-US" dirty="0"/>
              <a:t>avigation </a:t>
            </a:r>
            <a:r>
              <a:rPr lang="en-GB" altLang="en-US" b="1" dirty="0">
                <a:solidFill>
                  <a:srgbClr val="286DA6"/>
                </a:solidFill>
              </a:rPr>
              <a:t>A</a:t>
            </a:r>
            <a:r>
              <a:rPr lang="en-GB" altLang="en-US" dirty="0"/>
              <a:t>nd </a:t>
            </a:r>
            <a:r>
              <a:rPr lang="en-GB" altLang="en-US" b="1" dirty="0">
                <a:solidFill>
                  <a:srgbClr val="286DA6"/>
                </a:solidFill>
              </a:rPr>
              <a:t>R</a:t>
            </a:r>
            <a:r>
              <a:rPr lang="en-GB" altLang="en-US" dirty="0"/>
              <a:t>anging’, sonar uses the same principle as echolocation in animals. A signal is sent out, and the time taken for it to return to its source after reflecting from a surface, such as a lakebed, is measured.</a:t>
            </a:r>
          </a:p>
        </p:txBody>
      </p:sp>
      <p:sp>
        <p:nvSpPr>
          <p:cNvPr id="20484" name="Title 1">
            <a:extLst>
              <a:ext uri="{FF2B5EF4-FFF2-40B4-BE49-F238E27FC236}">
                <a16:creationId xmlns:a16="http://schemas.microsoft.com/office/drawing/2014/main" id="{9BAA87BB-C866-4EE5-89F8-DF809D490053}"/>
              </a:ext>
            </a:extLst>
          </p:cNvPr>
          <p:cNvSpPr>
            <a:spLocks noGrp="1"/>
          </p:cNvSpPr>
          <p:nvPr>
            <p:ph type="title"/>
          </p:nvPr>
        </p:nvSpPr>
        <p:spPr/>
        <p:txBody>
          <a:bodyPr/>
          <a:lstStyle/>
          <a:p>
            <a:r>
              <a:rPr lang="en-GB" altLang="en-US"/>
              <a:t>Sonar</a:t>
            </a:r>
          </a:p>
        </p:txBody>
      </p:sp>
      <p:sp>
        <p:nvSpPr>
          <p:cNvPr id="20485" name="TextBox 4">
            <a:extLst>
              <a:ext uri="{FF2B5EF4-FFF2-40B4-BE49-F238E27FC236}">
                <a16:creationId xmlns:a16="http://schemas.microsoft.com/office/drawing/2014/main" id="{110C4FED-6B87-479E-B710-B702A432E39F}"/>
              </a:ext>
            </a:extLst>
          </p:cNvPr>
          <p:cNvSpPr txBox="1">
            <a:spLocks noChangeArrowheads="1"/>
          </p:cNvSpPr>
          <p:nvPr/>
        </p:nvSpPr>
        <p:spPr bwMode="auto">
          <a:xfrm>
            <a:off x="358775" y="779463"/>
            <a:ext cx="8461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One practical application of ultrasound is </a:t>
            </a:r>
            <a:r>
              <a:rPr lang="en-GB" altLang="en-US" b="1">
                <a:solidFill>
                  <a:srgbClr val="286DA6"/>
                </a:solidFill>
              </a:rPr>
              <a:t>sonar</a:t>
            </a:r>
            <a:r>
              <a:rPr lang="en-GB" altLang="en-US"/>
              <a:t>. </a:t>
            </a:r>
          </a:p>
        </p:txBody>
      </p:sp>
      <p:sp>
        <p:nvSpPr>
          <p:cNvPr id="251909" name="Text Box 5">
            <a:extLst>
              <a:ext uri="{FF2B5EF4-FFF2-40B4-BE49-F238E27FC236}">
                <a16:creationId xmlns:a16="http://schemas.microsoft.com/office/drawing/2014/main" id="{0D9F3207-D006-45FA-82AA-82D21042DD61}"/>
              </a:ext>
            </a:extLst>
          </p:cNvPr>
          <p:cNvSpPr txBox="1">
            <a:spLocks noChangeArrowheads="1"/>
          </p:cNvSpPr>
          <p:nvPr/>
        </p:nvSpPr>
        <p:spPr bwMode="auto">
          <a:xfrm>
            <a:off x="1028701" y="5907970"/>
            <a:ext cx="3791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buClr>
                <a:srgbClr val="CC00CC"/>
              </a:buClr>
              <a:buFont typeface="Wingdings" panose="05000000000000000000" pitchFamily="2" charset="2"/>
              <a:buNone/>
            </a:pPr>
            <a:r>
              <a:rPr lang="en-GB" altLang="en-US" b="1" dirty="0">
                <a:solidFill>
                  <a:schemeClr val="bg1"/>
                </a:solidFill>
              </a:rPr>
              <a:t>distance = speed × time</a:t>
            </a:r>
          </a:p>
        </p:txBody>
      </p:sp>
      <p:sp>
        <p:nvSpPr>
          <p:cNvPr id="251910" name="Rectangle 6">
            <a:extLst>
              <a:ext uri="{FF2B5EF4-FFF2-40B4-BE49-F238E27FC236}">
                <a16:creationId xmlns:a16="http://schemas.microsoft.com/office/drawing/2014/main" id="{13C8691A-1A67-4E01-B2C5-FF31ADB4F3C9}"/>
              </a:ext>
            </a:extLst>
          </p:cNvPr>
          <p:cNvSpPr>
            <a:spLocks noChangeArrowheads="1"/>
          </p:cNvSpPr>
          <p:nvPr/>
        </p:nvSpPr>
        <p:spPr bwMode="auto">
          <a:xfrm>
            <a:off x="358775" y="4149725"/>
            <a:ext cx="49688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CC00CC"/>
              </a:buClr>
              <a:buFont typeface="Wingdings" panose="05000000000000000000" pitchFamily="2" charset="2"/>
              <a:buNone/>
            </a:pPr>
            <a:r>
              <a:rPr lang="en-GB" altLang="en-US" dirty="0"/>
              <a:t>Knowing the speed of sound </a:t>
            </a:r>
            <a:br>
              <a:rPr lang="en-GB" altLang="en-US" dirty="0"/>
            </a:br>
            <a:r>
              <a:rPr lang="en-GB" altLang="en-US" dirty="0"/>
              <a:t>in water, it is then possible to calculate the distance the sound has </a:t>
            </a:r>
            <a:r>
              <a:rPr lang="en-GB" altLang="en-US" dirty="0" err="1"/>
              <a:t>traveled</a:t>
            </a:r>
            <a:r>
              <a:rPr lang="en-GB" altLang="en-US" dirty="0"/>
              <a:t> using this equation:</a:t>
            </a:r>
          </a:p>
        </p:txBody>
      </p:sp>
      <p:pic>
        <p:nvPicPr>
          <p:cNvPr id="251911" name="Picture 7" descr="boat_ultrasound">
            <a:extLst>
              <a:ext uri="{FF2B5EF4-FFF2-40B4-BE49-F238E27FC236}">
                <a16:creationId xmlns:a16="http://schemas.microsoft.com/office/drawing/2014/main" id="{9A822C20-8272-4081-B9B5-BDB001D4C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75" y="1304925"/>
            <a:ext cx="239395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a:hlinkClick r:id="" action="ppaction://hlinkshowjump?jump=nextslide"/>
            <a:extLst>
              <a:ext uri="{FF2B5EF4-FFF2-40B4-BE49-F238E27FC236}">
                <a16:creationId xmlns:a16="http://schemas.microsoft.com/office/drawing/2014/main" id="{7D317616-899F-4B46-B267-3D6B2744CDA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90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5191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251910">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190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519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3" grpId="0" animBg="1"/>
      <p:bldP spid="251906" grpId="0"/>
      <p:bldP spid="25190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58E982E-EC43-4499-828B-D324234E0D68}"/>
              </a:ext>
            </a:extLst>
          </p:cNvPr>
          <p:cNvSpPr>
            <a:spLocks noGrp="1"/>
          </p:cNvSpPr>
          <p:nvPr>
            <p:ph type="title"/>
          </p:nvPr>
        </p:nvSpPr>
        <p:spPr/>
        <p:txBody>
          <a:bodyPr/>
          <a:lstStyle/>
          <a:p>
            <a:r>
              <a:rPr lang="en-GB" altLang="en-US"/>
              <a:t>Depth evaluation using ultrasound</a:t>
            </a:r>
          </a:p>
        </p:txBody>
      </p:sp>
      <p:sp>
        <p:nvSpPr>
          <p:cNvPr id="21507" name="TextBox 28">
            <a:extLst>
              <a:ext uri="{FF2B5EF4-FFF2-40B4-BE49-F238E27FC236}">
                <a16:creationId xmlns:a16="http://schemas.microsoft.com/office/drawing/2014/main" id="{8D7C3F40-82CE-41E4-9DE8-AC10AF828115}"/>
              </a:ext>
            </a:extLst>
          </p:cNvPr>
          <p:cNvSpPr txBox="1">
            <a:spLocks noChangeArrowheads="1"/>
          </p:cNvSpPr>
          <p:nvPr/>
        </p:nvSpPr>
        <p:spPr bwMode="auto">
          <a:xfrm>
            <a:off x="358775" y="779463"/>
            <a:ext cx="8358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A ship has recorded the following trace while using sonar to map the bottom of a lake. The traces are 0.01</a:t>
            </a:r>
            <a:r>
              <a:rPr lang="en-GB" altLang="en-US" sz="1000" dirty="0"/>
              <a:t> </a:t>
            </a:r>
            <a:r>
              <a:rPr lang="en-GB" altLang="en-US" dirty="0"/>
              <a:t>s apart, and sound travels at 1,500</a:t>
            </a:r>
            <a:r>
              <a:rPr lang="en-GB" altLang="en-US" sz="1000" dirty="0"/>
              <a:t> </a:t>
            </a:r>
            <a:r>
              <a:rPr lang="en-GB" altLang="en-US" dirty="0"/>
              <a:t>m/s in water. How deep is the lake?</a:t>
            </a:r>
          </a:p>
        </p:txBody>
      </p:sp>
      <p:sp>
        <p:nvSpPr>
          <p:cNvPr id="21508" name="TextBox 29">
            <a:extLst>
              <a:ext uri="{FF2B5EF4-FFF2-40B4-BE49-F238E27FC236}">
                <a16:creationId xmlns:a16="http://schemas.microsoft.com/office/drawing/2014/main" id="{82891C65-CA8B-413C-A242-D49AB9C41AF9}"/>
              </a:ext>
            </a:extLst>
          </p:cNvPr>
          <p:cNvSpPr txBox="1">
            <a:spLocks noChangeArrowheads="1"/>
          </p:cNvSpPr>
          <p:nvPr/>
        </p:nvSpPr>
        <p:spPr bwMode="auto">
          <a:xfrm>
            <a:off x="4211638" y="2252663"/>
            <a:ext cx="1943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rgbClr val="286DA6"/>
                </a:solidFill>
              </a:rPr>
              <a:t>transmitted signal</a:t>
            </a:r>
          </a:p>
        </p:txBody>
      </p:sp>
      <p:sp>
        <p:nvSpPr>
          <p:cNvPr id="21509" name="TextBox 30">
            <a:extLst>
              <a:ext uri="{FF2B5EF4-FFF2-40B4-BE49-F238E27FC236}">
                <a16:creationId xmlns:a16="http://schemas.microsoft.com/office/drawing/2014/main" id="{E4083497-C80D-40FF-BE25-779D5350A792}"/>
              </a:ext>
            </a:extLst>
          </p:cNvPr>
          <p:cNvSpPr txBox="1">
            <a:spLocks noChangeArrowheads="1"/>
          </p:cNvSpPr>
          <p:nvPr/>
        </p:nvSpPr>
        <p:spPr bwMode="auto">
          <a:xfrm>
            <a:off x="7380288" y="2216150"/>
            <a:ext cx="1593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rgbClr val="286DA6"/>
                </a:solidFill>
              </a:rPr>
              <a:t>reflected signal</a:t>
            </a:r>
          </a:p>
        </p:txBody>
      </p:sp>
      <p:sp>
        <p:nvSpPr>
          <p:cNvPr id="253958" name="TextBox 31">
            <a:extLst>
              <a:ext uri="{FF2B5EF4-FFF2-40B4-BE49-F238E27FC236}">
                <a16:creationId xmlns:a16="http://schemas.microsoft.com/office/drawing/2014/main" id="{F01EABC8-E2A2-4562-8351-4B0236F7352C}"/>
              </a:ext>
            </a:extLst>
          </p:cNvPr>
          <p:cNvSpPr txBox="1">
            <a:spLocks noChangeArrowheads="1"/>
          </p:cNvSpPr>
          <p:nvPr/>
        </p:nvSpPr>
        <p:spPr bwMode="auto">
          <a:xfrm>
            <a:off x="358775" y="2174875"/>
            <a:ext cx="1331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distance</a:t>
            </a:r>
          </a:p>
        </p:txBody>
      </p:sp>
      <p:sp>
        <p:nvSpPr>
          <p:cNvPr id="253959" name="TextBox 32">
            <a:extLst>
              <a:ext uri="{FF2B5EF4-FFF2-40B4-BE49-F238E27FC236}">
                <a16:creationId xmlns:a16="http://schemas.microsoft.com/office/drawing/2014/main" id="{259BFAD3-179C-4B38-A6BA-1D7C35982288}"/>
              </a:ext>
            </a:extLst>
          </p:cNvPr>
          <p:cNvSpPr txBox="1">
            <a:spLocks noChangeArrowheads="1"/>
          </p:cNvSpPr>
          <p:nvPr/>
        </p:nvSpPr>
        <p:spPr bwMode="auto">
          <a:xfrm>
            <a:off x="358775" y="3770313"/>
            <a:ext cx="4718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However, this is not the depth of the lake. It is the distance the sound has </a:t>
            </a:r>
            <a:r>
              <a:rPr lang="en-GB" altLang="en-US" dirty="0" err="1"/>
              <a:t>traveled</a:t>
            </a:r>
            <a:r>
              <a:rPr lang="en-GB" altLang="en-US" dirty="0"/>
              <a:t>, down to the lakebed and back up again.</a:t>
            </a:r>
          </a:p>
        </p:txBody>
      </p:sp>
      <p:pic>
        <p:nvPicPr>
          <p:cNvPr id="21512" name="Picture 8" descr="sonar_screen">
            <a:extLst>
              <a:ext uri="{FF2B5EF4-FFF2-40B4-BE49-F238E27FC236}">
                <a16:creationId xmlns:a16="http://schemas.microsoft.com/office/drawing/2014/main" id="{E560EBD6-8DF1-4328-BEA1-7F9581B94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975" y="2936875"/>
            <a:ext cx="3344863"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Line 9">
            <a:extLst>
              <a:ext uri="{FF2B5EF4-FFF2-40B4-BE49-F238E27FC236}">
                <a16:creationId xmlns:a16="http://schemas.microsoft.com/office/drawing/2014/main" id="{1CDA0B75-F958-439B-B5A9-1C24496B6B23}"/>
              </a:ext>
            </a:extLst>
          </p:cNvPr>
          <p:cNvSpPr>
            <a:spLocks noChangeShapeType="1"/>
          </p:cNvSpPr>
          <p:nvPr/>
        </p:nvSpPr>
        <p:spPr bwMode="auto">
          <a:xfrm>
            <a:off x="5283200" y="3081338"/>
            <a:ext cx="982663" cy="688975"/>
          </a:xfrm>
          <a:prstGeom prst="line">
            <a:avLst/>
          </a:prstGeom>
          <a:noFill/>
          <a:ln w="38100">
            <a:solidFill>
              <a:srgbClr val="000066"/>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GB"/>
          </a:p>
        </p:txBody>
      </p:sp>
      <p:sp>
        <p:nvSpPr>
          <p:cNvPr id="21514" name="Line 10">
            <a:extLst>
              <a:ext uri="{FF2B5EF4-FFF2-40B4-BE49-F238E27FC236}">
                <a16:creationId xmlns:a16="http://schemas.microsoft.com/office/drawing/2014/main" id="{2CDC89DE-D4CC-46ED-A216-E7B4F5DFF253}"/>
              </a:ext>
            </a:extLst>
          </p:cNvPr>
          <p:cNvSpPr>
            <a:spLocks noChangeShapeType="1"/>
          </p:cNvSpPr>
          <p:nvPr/>
        </p:nvSpPr>
        <p:spPr bwMode="auto">
          <a:xfrm flipH="1">
            <a:off x="7575550" y="3081338"/>
            <a:ext cx="560388" cy="1185862"/>
          </a:xfrm>
          <a:prstGeom prst="line">
            <a:avLst/>
          </a:prstGeom>
          <a:noFill/>
          <a:ln w="38100">
            <a:solidFill>
              <a:srgbClr val="000066"/>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GB"/>
          </a:p>
        </p:txBody>
      </p:sp>
      <p:sp>
        <p:nvSpPr>
          <p:cNvPr id="13" name="Rectangle 12">
            <a:extLst>
              <a:ext uri="{FF2B5EF4-FFF2-40B4-BE49-F238E27FC236}">
                <a16:creationId xmlns:a16="http://schemas.microsoft.com/office/drawing/2014/main" id="{F45EF2AB-6422-4EAE-AC2F-DFA9D5096987}"/>
              </a:ext>
            </a:extLst>
          </p:cNvPr>
          <p:cNvSpPr>
            <a:spLocks noChangeArrowheads="1"/>
          </p:cNvSpPr>
          <p:nvPr/>
        </p:nvSpPr>
        <p:spPr bwMode="auto">
          <a:xfrm>
            <a:off x="1568450" y="3122613"/>
            <a:ext cx="1084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 15</a:t>
            </a:r>
            <a:r>
              <a:rPr lang="en-GB" altLang="en-US" sz="1000"/>
              <a:t> </a:t>
            </a:r>
            <a:r>
              <a:rPr lang="en-GB" altLang="en-US"/>
              <a:t>m</a:t>
            </a:r>
          </a:p>
        </p:txBody>
      </p:sp>
      <p:sp>
        <p:nvSpPr>
          <p:cNvPr id="14" name="Rectangle 13">
            <a:extLst>
              <a:ext uri="{FF2B5EF4-FFF2-40B4-BE49-F238E27FC236}">
                <a16:creationId xmlns:a16="http://schemas.microsoft.com/office/drawing/2014/main" id="{4BA6B2FD-B32D-44AF-86D2-CE4390441DF8}"/>
              </a:ext>
            </a:extLst>
          </p:cNvPr>
          <p:cNvSpPr>
            <a:spLocks noChangeArrowheads="1"/>
          </p:cNvSpPr>
          <p:nvPr/>
        </p:nvSpPr>
        <p:spPr bwMode="auto">
          <a:xfrm>
            <a:off x="1568450" y="2649538"/>
            <a:ext cx="2169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 1,500 × 0.01</a:t>
            </a:r>
          </a:p>
        </p:txBody>
      </p:sp>
      <p:sp>
        <p:nvSpPr>
          <p:cNvPr id="15" name="Rectangle 14">
            <a:extLst>
              <a:ext uri="{FF2B5EF4-FFF2-40B4-BE49-F238E27FC236}">
                <a16:creationId xmlns:a16="http://schemas.microsoft.com/office/drawing/2014/main" id="{9DF28560-A27C-4105-8D77-0709B19AF79C}"/>
              </a:ext>
            </a:extLst>
          </p:cNvPr>
          <p:cNvSpPr>
            <a:spLocks noChangeArrowheads="1"/>
          </p:cNvSpPr>
          <p:nvPr/>
        </p:nvSpPr>
        <p:spPr bwMode="auto">
          <a:xfrm>
            <a:off x="1568450" y="2174875"/>
            <a:ext cx="2220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 speed × time</a:t>
            </a:r>
          </a:p>
        </p:txBody>
      </p:sp>
      <p:sp>
        <p:nvSpPr>
          <p:cNvPr id="16" name="Rectangle 15">
            <a:extLst>
              <a:ext uri="{FF2B5EF4-FFF2-40B4-BE49-F238E27FC236}">
                <a16:creationId xmlns:a16="http://schemas.microsoft.com/office/drawing/2014/main" id="{227B5B98-8E9D-4CDE-AFD5-3B09BA52C0DB}"/>
              </a:ext>
            </a:extLst>
          </p:cNvPr>
          <p:cNvSpPr>
            <a:spLocks noChangeArrowheads="1"/>
          </p:cNvSpPr>
          <p:nvPr/>
        </p:nvSpPr>
        <p:spPr bwMode="auto">
          <a:xfrm>
            <a:off x="2686050" y="6021388"/>
            <a:ext cx="1271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  </a:t>
            </a:r>
            <a:r>
              <a:rPr lang="en-GB" altLang="en-US" b="1">
                <a:solidFill>
                  <a:srgbClr val="286DA6"/>
                </a:solidFill>
              </a:rPr>
              <a:t>7.5</a:t>
            </a:r>
            <a:r>
              <a:rPr lang="en-GB" altLang="en-US" sz="1000" b="1">
                <a:solidFill>
                  <a:srgbClr val="286DA6"/>
                </a:solidFill>
              </a:rPr>
              <a:t> </a:t>
            </a:r>
            <a:r>
              <a:rPr lang="en-GB" altLang="en-US" b="1">
                <a:solidFill>
                  <a:srgbClr val="286DA6"/>
                </a:solidFill>
              </a:rPr>
              <a:t>m</a:t>
            </a:r>
            <a:endParaRPr lang="en-GB" altLang="en-US"/>
          </a:p>
        </p:txBody>
      </p:sp>
      <p:sp>
        <p:nvSpPr>
          <p:cNvPr id="17" name="Rectangle 16">
            <a:extLst>
              <a:ext uri="{FF2B5EF4-FFF2-40B4-BE49-F238E27FC236}">
                <a16:creationId xmlns:a16="http://schemas.microsoft.com/office/drawing/2014/main" id="{9DB6BC29-B253-4B58-932D-EDE5F5D073FF}"/>
              </a:ext>
            </a:extLst>
          </p:cNvPr>
          <p:cNvSpPr>
            <a:spLocks noChangeArrowheads="1"/>
          </p:cNvSpPr>
          <p:nvPr/>
        </p:nvSpPr>
        <p:spPr bwMode="auto">
          <a:xfrm>
            <a:off x="360363" y="5543550"/>
            <a:ext cx="2460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depth of the lake</a:t>
            </a:r>
          </a:p>
        </p:txBody>
      </p:sp>
      <p:sp>
        <p:nvSpPr>
          <p:cNvPr id="18" name="Rectangle 17">
            <a:extLst>
              <a:ext uri="{FF2B5EF4-FFF2-40B4-BE49-F238E27FC236}">
                <a16:creationId xmlns:a16="http://schemas.microsoft.com/office/drawing/2014/main" id="{ECA4DCD7-9C2E-4E01-8846-B2264A718D26}"/>
              </a:ext>
            </a:extLst>
          </p:cNvPr>
          <p:cNvSpPr>
            <a:spLocks noChangeArrowheads="1"/>
          </p:cNvSpPr>
          <p:nvPr/>
        </p:nvSpPr>
        <p:spPr bwMode="auto">
          <a:xfrm>
            <a:off x="2686050" y="5543550"/>
            <a:ext cx="1386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 15 </a:t>
            </a:r>
            <a:r>
              <a:rPr lang="en-GB" dirty="0"/>
              <a:t>÷</a:t>
            </a:r>
            <a:r>
              <a:rPr lang="en-GB" altLang="en-US" dirty="0">
                <a:sym typeface="Symbol" panose="05050102010706020507" pitchFamily="18" charset="2"/>
              </a:rPr>
              <a:t> </a:t>
            </a:r>
            <a:r>
              <a:rPr lang="en-GB" altLang="en-US" dirty="0"/>
              <a:t>2 </a:t>
            </a:r>
          </a:p>
        </p:txBody>
      </p:sp>
      <p:pic>
        <p:nvPicPr>
          <p:cNvPr id="19" name="Picture 19">
            <a:hlinkClick r:id="" action="ppaction://hlinkshowjump?jump=nextslide"/>
            <a:extLst>
              <a:ext uri="{FF2B5EF4-FFF2-40B4-BE49-F238E27FC236}">
                <a16:creationId xmlns:a16="http://schemas.microsoft.com/office/drawing/2014/main" id="{3B7E9054-06CF-497C-B581-00D49662AF9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0" name="Picture 19">
            <a:extLst>
              <a:ext uri="{FF2B5EF4-FFF2-40B4-BE49-F238E27FC236}">
                <a16:creationId xmlns:a16="http://schemas.microsoft.com/office/drawing/2014/main" id="{02E65CF5-56B7-471E-B4DA-C86E55510BB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9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395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8" grpId="0"/>
      <p:bldP spid="253959" grpId="0" build="p"/>
      <p:bldP spid="13" grpId="0"/>
      <p:bldP spid="14" grpId="0"/>
      <p:bldP spid="15" grpId="0"/>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3F3F58EE-CFD0-410E-A01D-4E5C88737757}"/>
              </a:ext>
            </a:extLst>
          </p:cNvPr>
          <p:cNvSpPr>
            <a:spLocks noGrp="1" noChangeArrowheads="1"/>
          </p:cNvSpPr>
          <p:nvPr>
            <p:ph type="title"/>
          </p:nvPr>
        </p:nvSpPr>
        <p:spPr/>
        <p:txBody>
          <a:bodyPr/>
          <a:lstStyle/>
          <a:p>
            <a:r>
              <a:rPr lang="en-GB" altLang="en-US" dirty="0"/>
              <a:t>Ultrasound calculations</a:t>
            </a:r>
          </a:p>
        </p:txBody>
      </p:sp>
      <p:pic>
        <p:nvPicPr>
          <p:cNvPr id="10" name="Picture 6" descr="flash_icon">
            <a:extLst>
              <a:ext uri="{FF2B5EF4-FFF2-40B4-BE49-F238E27FC236}">
                <a16:creationId xmlns:a16="http://schemas.microsoft.com/office/drawing/2014/main" id="{8A84D7CE-0864-42B6-90F2-D3CCD5211AE3}"/>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13" name="Picture 19">
            <a:hlinkClick r:id="" action="ppaction://hlinkshowjump?jump=nextslide"/>
            <a:extLst>
              <a:ext uri="{FF2B5EF4-FFF2-40B4-BE49-F238E27FC236}">
                <a16:creationId xmlns:a16="http://schemas.microsoft.com/office/drawing/2014/main" id="{086A9369-ECC3-4EBE-A9B8-B204F3F80E3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9">
            <a:extLst>
              <a:ext uri="{FF2B5EF4-FFF2-40B4-BE49-F238E27FC236}">
                <a16:creationId xmlns:a16="http://schemas.microsoft.com/office/drawing/2014/main" id="{C8D6830B-45D1-4D8C-B0FD-4B72CB23E65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64045"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48510"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982CCCAF-6DE9-413D-AE19-0ECA36BA0434}"/>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2EB6197-3FFA-4CEA-A46E-C360373673C2}"/>
              </a:ext>
            </a:extLst>
          </p:cNvPr>
          <p:cNvSpPr>
            <a:spLocks noGrp="1" noChangeArrowheads="1"/>
          </p:cNvSpPr>
          <p:nvPr>
            <p:ph type="title"/>
          </p:nvPr>
        </p:nvSpPr>
        <p:spPr/>
        <p:txBody>
          <a:bodyPr/>
          <a:lstStyle/>
          <a:p>
            <a:r>
              <a:rPr lang="en-GB" altLang="en-US"/>
              <a:t>How does ultrasound imaging work?</a:t>
            </a:r>
          </a:p>
        </p:txBody>
      </p:sp>
      <p:sp>
        <p:nvSpPr>
          <p:cNvPr id="22531" name="Text Box 4">
            <a:extLst>
              <a:ext uri="{FF2B5EF4-FFF2-40B4-BE49-F238E27FC236}">
                <a16:creationId xmlns:a16="http://schemas.microsoft.com/office/drawing/2014/main" id="{7A91B5E0-D9EF-4986-9A5C-BDFF635014B0}"/>
              </a:ext>
            </a:extLst>
          </p:cNvPr>
          <p:cNvSpPr txBox="1">
            <a:spLocks noChangeArrowheads="1"/>
          </p:cNvSpPr>
          <p:nvPr/>
        </p:nvSpPr>
        <p:spPr bwMode="auto">
          <a:xfrm>
            <a:off x="358775" y="779463"/>
            <a:ext cx="7610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We have seen how to calculate a simple distance to a boundary using sonar. How can ultrasound be used to create more complex images, such as that of a </a:t>
            </a:r>
            <a:r>
              <a:rPr lang="en-GB" altLang="en-US" dirty="0" err="1"/>
              <a:t>fetus</a:t>
            </a:r>
            <a:r>
              <a:rPr lang="en-GB" altLang="en-US" dirty="0"/>
              <a:t>?</a:t>
            </a:r>
          </a:p>
        </p:txBody>
      </p:sp>
      <p:sp>
        <p:nvSpPr>
          <p:cNvPr id="233494" name="Text Box 22">
            <a:extLst>
              <a:ext uri="{FF2B5EF4-FFF2-40B4-BE49-F238E27FC236}">
                <a16:creationId xmlns:a16="http://schemas.microsoft.com/office/drawing/2014/main" id="{333621C4-BE8B-46C7-95AD-757EF9B65455}"/>
              </a:ext>
            </a:extLst>
          </p:cNvPr>
          <p:cNvSpPr txBox="1">
            <a:spLocks noChangeArrowheads="1"/>
          </p:cNvSpPr>
          <p:nvPr/>
        </p:nvSpPr>
        <p:spPr bwMode="auto">
          <a:xfrm>
            <a:off x="358775" y="3832225"/>
            <a:ext cx="37814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The reflected waves are </a:t>
            </a:r>
          </a:p>
          <a:p>
            <a:pPr eaLnBrk="1" hangingPunct="1"/>
            <a:r>
              <a:rPr lang="en-GB" altLang="en-US" b="1">
                <a:solidFill>
                  <a:srgbClr val="286DA6"/>
                </a:solidFill>
              </a:rPr>
              <a:t>detected</a:t>
            </a:r>
            <a:r>
              <a:rPr lang="en-GB" altLang="en-US"/>
              <a:t> by a receiver. </a:t>
            </a:r>
          </a:p>
          <a:p>
            <a:pPr eaLnBrk="1" hangingPunct="1"/>
            <a:r>
              <a:rPr lang="en-GB" altLang="en-US"/>
              <a:t>A computer turns the positions and intensities </a:t>
            </a:r>
            <a:br>
              <a:rPr lang="en-GB" altLang="en-US"/>
            </a:br>
            <a:r>
              <a:rPr lang="en-GB" altLang="en-US"/>
              <a:t>of these echoes into a </a:t>
            </a:r>
          </a:p>
          <a:p>
            <a:pPr eaLnBrk="1" hangingPunct="1"/>
            <a:r>
              <a:rPr lang="en-GB" altLang="en-US"/>
              <a:t>2-dimensional image.</a:t>
            </a:r>
          </a:p>
        </p:txBody>
      </p:sp>
      <p:sp>
        <p:nvSpPr>
          <p:cNvPr id="258053" name="Rectangle 5">
            <a:extLst>
              <a:ext uri="{FF2B5EF4-FFF2-40B4-BE49-F238E27FC236}">
                <a16:creationId xmlns:a16="http://schemas.microsoft.com/office/drawing/2014/main" id="{FF30A775-BD7B-4C10-9A6C-20780EFB2513}"/>
              </a:ext>
            </a:extLst>
          </p:cNvPr>
          <p:cNvSpPr>
            <a:spLocks noChangeArrowheads="1"/>
          </p:cNvSpPr>
          <p:nvPr/>
        </p:nvSpPr>
        <p:spPr bwMode="auto">
          <a:xfrm>
            <a:off x="358775" y="2120900"/>
            <a:ext cx="84978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Waves are not only reflected by solid surfaces: they are reflected from any </a:t>
            </a:r>
            <a:r>
              <a:rPr lang="en-GB" altLang="en-US" b="1" dirty="0">
                <a:solidFill>
                  <a:srgbClr val="286DA6"/>
                </a:solidFill>
              </a:rPr>
              <a:t>boundary</a:t>
            </a:r>
            <a:r>
              <a:rPr lang="en-GB" altLang="en-US" dirty="0"/>
              <a:t> between different media. When transmitted into the body, ultrasound is reflected to varying strengths by all the different tissue boundaries present.</a:t>
            </a:r>
          </a:p>
        </p:txBody>
      </p:sp>
      <p:pic>
        <p:nvPicPr>
          <p:cNvPr id="9" name="Picture 8" descr="slide 9.jpg">
            <a:extLst>
              <a:ext uri="{FF2B5EF4-FFF2-40B4-BE49-F238E27FC236}">
                <a16:creationId xmlns:a16="http://schemas.microsoft.com/office/drawing/2014/main" id="{348FCA27-3C6E-43E3-B918-9BD4B41028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3875" y="3808413"/>
            <a:ext cx="38290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otes_icon">
            <a:extLst>
              <a:ext uri="{FF2B5EF4-FFF2-40B4-BE49-F238E27FC236}">
                <a16:creationId xmlns:a16="http://schemas.microsoft.com/office/drawing/2014/main" id="{D257234A-A2A4-4F33-99EB-F94B3A70DA43}"/>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19">
            <a:hlinkClick r:id="" action="ppaction://hlinkshowjump?jump=nextslide"/>
            <a:extLst>
              <a:ext uri="{FF2B5EF4-FFF2-40B4-BE49-F238E27FC236}">
                <a16:creationId xmlns:a16="http://schemas.microsoft.com/office/drawing/2014/main" id="{97763957-7586-4385-AB45-2B8A11E99D5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0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4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94" grpId="0"/>
      <p:bldP spid="25805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D5890FEE-F8C7-4138-A0ED-5E61135BFB22}"/>
              </a:ext>
            </a:extLst>
          </p:cNvPr>
          <p:cNvSpPr>
            <a:spLocks noGrp="1" noChangeArrowheads="1"/>
          </p:cNvSpPr>
          <p:nvPr>
            <p:ph type="title"/>
          </p:nvPr>
        </p:nvSpPr>
        <p:spPr/>
        <p:txBody>
          <a:bodyPr/>
          <a:lstStyle/>
          <a:p>
            <a:r>
              <a:rPr lang="en-GB" altLang="en-US" dirty="0"/>
              <a:t>How does ultrasound work?</a:t>
            </a:r>
          </a:p>
        </p:txBody>
      </p:sp>
      <p:pic>
        <p:nvPicPr>
          <p:cNvPr id="6" name="Picture 6" descr="flash_icon">
            <a:extLst>
              <a:ext uri="{FF2B5EF4-FFF2-40B4-BE49-F238E27FC236}">
                <a16:creationId xmlns:a16="http://schemas.microsoft.com/office/drawing/2014/main" id="{8E37C0DC-DB52-414D-ABF1-443F952D26B3}"/>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19">
            <a:hlinkClick r:id="" action="ppaction://hlinkshowjump?jump=nextslide"/>
            <a:extLst>
              <a:ext uri="{FF2B5EF4-FFF2-40B4-BE49-F238E27FC236}">
                <a16:creationId xmlns:a16="http://schemas.microsoft.com/office/drawing/2014/main" id="{6FDCE264-99D7-4A10-A8F3-F0633DF5044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49532"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9321C62D-C70F-4921-B516-8A21E6EC5ED7}"/>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4297336-A1D7-4770-B765-39C78140CE62}"/>
              </a:ext>
            </a:extLst>
          </p:cNvPr>
          <p:cNvSpPr>
            <a:spLocks noGrp="1" noChangeArrowheads="1"/>
          </p:cNvSpPr>
          <p:nvPr>
            <p:ph type="title"/>
          </p:nvPr>
        </p:nvSpPr>
        <p:spPr/>
        <p:txBody>
          <a:bodyPr/>
          <a:lstStyle/>
          <a:p>
            <a:pPr eaLnBrk="1" hangingPunct="1"/>
            <a:r>
              <a:rPr lang="en-GB" altLang="en-US"/>
              <a:t>What causes sound?</a:t>
            </a:r>
          </a:p>
        </p:txBody>
      </p:sp>
      <p:sp>
        <p:nvSpPr>
          <p:cNvPr id="27656" name="Text Box 8">
            <a:extLst>
              <a:ext uri="{FF2B5EF4-FFF2-40B4-BE49-F238E27FC236}">
                <a16:creationId xmlns:a16="http://schemas.microsoft.com/office/drawing/2014/main" id="{A1E6F817-D508-491B-AF9D-C5413D4C9982}"/>
              </a:ext>
            </a:extLst>
          </p:cNvPr>
          <p:cNvSpPr txBox="1">
            <a:spLocks noChangeArrowheads="1"/>
          </p:cNvSpPr>
          <p:nvPr/>
        </p:nvSpPr>
        <p:spPr bwMode="auto">
          <a:xfrm>
            <a:off x="358775" y="2373313"/>
            <a:ext cx="3886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tuning fork </a:t>
            </a:r>
            <a:r>
              <a:rPr lang="en-GB" altLang="en-US" b="1">
                <a:solidFill>
                  <a:srgbClr val="286DA6"/>
                </a:solidFill>
              </a:rPr>
              <a:t>vibrates</a:t>
            </a:r>
            <a:r>
              <a:rPr lang="en-GB" altLang="en-US" b="1">
                <a:solidFill>
                  <a:srgbClr val="B71562"/>
                </a:solidFill>
              </a:rPr>
              <a:t> </a:t>
            </a:r>
            <a:r>
              <a:rPr lang="en-GB" altLang="en-US">
                <a:solidFill>
                  <a:srgbClr val="010066"/>
                </a:solidFill>
              </a:rPr>
              <a:t>and you hear a </a:t>
            </a:r>
            <a:r>
              <a:rPr lang="en-GB" altLang="en-US" b="1">
                <a:solidFill>
                  <a:srgbClr val="286DA6"/>
                </a:solidFill>
              </a:rPr>
              <a:t>sound</a:t>
            </a:r>
            <a:r>
              <a:rPr lang="en-GB" altLang="en-US">
                <a:solidFill>
                  <a:srgbClr val="010066"/>
                </a:solidFill>
              </a:rPr>
              <a:t>.</a:t>
            </a:r>
          </a:p>
        </p:txBody>
      </p:sp>
      <p:sp>
        <p:nvSpPr>
          <p:cNvPr id="27657" name="Text Box 9">
            <a:extLst>
              <a:ext uri="{FF2B5EF4-FFF2-40B4-BE49-F238E27FC236}">
                <a16:creationId xmlns:a16="http://schemas.microsoft.com/office/drawing/2014/main" id="{E49831EB-C72D-4475-9C01-0C7FD202156A}"/>
              </a:ext>
            </a:extLst>
          </p:cNvPr>
          <p:cNvSpPr txBox="1">
            <a:spLocks noChangeArrowheads="1"/>
          </p:cNvSpPr>
          <p:nvPr/>
        </p:nvSpPr>
        <p:spPr bwMode="auto">
          <a:xfrm>
            <a:off x="358775" y="3360738"/>
            <a:ext cx="3819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Sounds are made when an object vibrates.</a:t>
            </a:r>
          </a:p>
        </p:txBody>
      </p:sp>
      <p:sp>
        <p:nvSpPr>
          <p:cNvPr id="22533" name="Text Box 10">
            <a:extLst>
              <a:ext uri="{FF2B5EF4-FFF2-40B4-BE49-F238E27FC236}">
                <a16:creationId xmlns:a16="http://schemas.microsoft.com/office/drawing/2014/main" id="{A0219D95-D2A2-48CD-98B5-58F1CB961AC9}"/>
              </a:ext>
            </a:extLst>
          </p:cNvPr>
          <p:cNvSpPr txBox="1">
            <a:spLocks noChangeArrowheads="1"/>
          </p:cNvSpPr>
          <p:nvPr/>
        </p:nvSpPr>
        <p:spPr bwMode="auto">
          <a:xfrm>
            <a:off x="358775" y="779463"/>
            <a:ext cx="4105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Take a tuning fork and strike it against a block of wood.</a:t>
            </a:r>
          </a:p>
        </p:txBody>
      </p:sp>
      <p:sp>
        <p:nvSpPr>
          <p:cNvPr id="27659" name="Text Box 11">
            <a:extLst>
              <a:ext uri="{FF2B5EF4-FFF2-40B4-BE49-F238E27FC236}">
                <a16:creationId xmlns:a16="http://schemas.microsoft.com/office/drawing/2014/main" id="{F4732649-6E82-4EFE-948A-D6B1790FA32A}"/>
              </a:ext>
            </a:extLst>
          </p:cNvPr>
          <p:cNvSpPr txBox="1">
            <a:spLocks noChangeArrowheads="1"/>
          </p:cNvSpPr>
          <p:nvPr/>
        </p:nvSpPr>
        <p:spPr bwMode="auto">
          <a:xfrm>
            <a:off x="358775" y="1758950"/>
            <a:ext cx="3349625" cy="45720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do you observe?</a:t>
            </a:r>
          </a:p>
        </p:txBody>
      </p:sp>
      <p:pic>
        <p:nvPicPr>
          <p:cNvPr id="27661" name="Picture 13" descr="tuning fork">
            <a:extLst>
              <a:ext uri="{FF2B5EF4-FFF2-40B4-BE49-F238E27FC236}">
                <a16:creationId xmlns:a16="http://schemas.microsoft.com/office/drawing/2014/main" id="{EC9AC7CD-077D-4922-B98D-8E9AA082F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600" y="1319213"/>
            <a:ext cx="1135063"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14" descr="wave">
            <a:extLst>
              <a:ext uri="{FF2B5EF4-FFF2-40B4-BE49-F238E27FC236}">
                <a16:creationId xmlns:a16="http://schemas.microsoft.com/office/drawing/2014/main" id="{53EC031A-8B25-4F93-B60C-CE60E80B0A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5634">
            <a:off x="7770813" y="993775"/>
            <a:ext cx="3841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15" descr="wave">
            <a:extLst>
              <a:ext uri="{FF2B5EF4-FFF2-40B4-BE49-F238E27FC236}">
                <a16:creationId xmlns:a16="http://schemas.microsoft.com/office/drawing/2014/main" id="{2DD486A4-EFDA-4B65-BBE7-803D23B4E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5634">
            <a:off x="8115300" y="849313"/>
            <a:ext cx="382588"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16" descr="wave">
            <a:extLst>
              <a:ext uri="{FF2B5EF4-FFF2-40B4-BE49-F238E27FC236}">
                <a16:creationId xmlns:a16="http://schemas.microsoft.com/office/drawing/2014/main" id="{47715DB3-B6FB-4483-B12F-CE7A7CEECB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5634">
            <a:off x="8456613" y="703263"/>
            <a:ext cx="3841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3" name="Picture 20" descr="wave">
            <a:extLst>
              <a:ext uri="{FF2B5EF4-FFF2-40B4-BE49-F238E27FC236}">
                <a16:creationId xmlns:a16="http://schemas.microsoft.com/office/drawing/2014/main" id="{6A66A0EE-6837-4911-9D72-8C2927EA4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5634" flipH="1">
            <a:off x="5883275" y="993775"/>
            <a:ext cx="3841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4" name="Picture 21" descr="wave">
            <a:extLst>
              <a:ext uri="{FF2B5EF4-FFF2-40B4-BE49-F238E27FC236}">
                <a16:creationId xmlns:a16="http://schemas.microsoft.com/office/drawing/2014/main" id="{6D8AB58C-84BB-4950-A2AC-01629F19B1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5634" flipH="1">
            <a:off x="5541963" y="849313"/>
            <a:ext cx="382587"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Picture 22" descr="wave">
            <a:extLst>
              <a:ext uri="{FF2B5EF4-FFF2-40B4-BE49-F238E27FC236}">
                <a16:creationId xmlns:a16="http://schemas.microsoft.com/office/drawing/2014/main" id="{4D04DD9C-5ED6-4EF1-B54A-7428433491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5634" flipH="1">
            <a:off x="5197475" y="703263"/>
            <a:ext cx="3841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91">
            <a:extLst>
              <a:ext uri="{FF2B5EF4-FFF2-40B4-BE49-F238E27FC236}">
                <a16:creationId xmlns:a16="http://schemas.microsoft.com/office/drawing/2014/main" id="{D61DD195-9770-431E-914B-EB09A6A7F70C}"/>
              </a:ext>
            </a:extLst>
          </p:cNvPr>
          <p:cNvSpPr txBox="1">
            <a:spLocks noChangeArrowheads="1"/>
          </p:cNvSpPr>
          <p:nvPr/>
        </p:nvSpPr>
        <p:spPr bwMode="auto">
          <a:xfrm>
            <a:off x="358775" y="4340225"/>
            <a:ext cx="5508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Sound travels because the vibrating object makes nearby particles vibrate. </a:t>
            </a:r>
          </a:p>
        </p:txBody>
      </p:sp>
      <p:sp>
        <p:nvSpPr>
          <p:cNvPr id="61458" name="Text Box 18">
            <a:extLst>
              <a:ext uri="{FF2B5EF4-FFF2-40B4-BE49-F238E27FC236}">
                <a16:creationId xmlns:a16="http://schemas.microsoft.com/office/drawing/2014/main" id="{E828E96F-6659-4631-8064-8D5FF7122143}"/>
              </a:ext>
            </a:extLst>
          </p:cNvPr>
          <p:cNvSpPr txBox="1">
            <a:spLocks noChangeArrowheads="1"/>
          </p:cNvSpPr>
          <p:nvPr/>
        </p:nvSpPr>
        <p:spPr bwMode="auto">
          <a:xfrm>
            <a:off x="358775" y="5319713"/>
            <a:ext cx="57975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Sound needs a </a:t>
            </a:r>
            <a:r>
              <a:rPr lang="en-GB" altLang="en-US" b="1">
                <a:solidFill>
                  <a:srgbClr val="286DA6"/>
                </a:solidFill>
              </a:rPr>
              <a:t>medium</a:t>
            </a:r>
            <a:r>
              <a:rPr lang="en-GB" altLang="en-US"/>
              <a:t> to travel through – it cannot pass through a </a:t>
            </a:r>
            <a:r>
              <a:rPr lang="en-GB" altLang="en-US" b="1">
                <a:solidFill>
                  <a:srgbClr val="286DA6"/>
                </a:solidFill>
              </a:rPr>
              <a:t>vacuum</a:t>
            </a:r>
            <a:r>
              <a:rPr lang="en-GB" altLang="en-US"/>
              <a:t>.</a:t>
            </a:r>
          </a:p>
        </p:txBody>
      </p:sp>
      <p:pic>
        <p:nvPicPr>
          <p:cNvPr id="17" name="Picture 19">
            <a:hlinkClick r:id="" action="ppaction://hlinkshowjump?jump=nextslide"/>
            <a:extLst>
              <a:ext uri="{FF2B5EF4-FFF2-40B4-BE49-F238E27FC236}">
                <a16:creationId xmlns:a16="http://schemas.microsoft.com/office/drawing/2014/main" id="{93A248B9-8988-4C94-BF0B-039A700F260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61"/>
                                        </p:tgtEl>
                                        <p:attrNameLst>
                                          <p:attrName>style.visibility</p:attrName>
                                        </p:attrNameLst>
                                      </p:cBhvr>
                                      <p:to>
                                        <p:strVal val="visible"/>
                                      </p:to>
                                    </p:set>
                                  </p:childTnLst>
                                </p:cTn>
                              </p:par>
                            </p:childTnLst>
                          </p:cTn>
                        </p:par>
                        <p:par>
                          <p:cTn id="9" fill="hold" nodeType="afterGroup">
                            <p:stCondLst>
                              <p:cond delay="0"/>
                            </p:stCondLst>
                            <p:childTnLst>
                              <p:par>
                                <p:cTn id="10" presetID="10" presetClass="entr" presetSubtype="0" fill="hold" nodeType="afterEffect">
                                  <p:stCondLst>
                                    <p:cond delay="0"/>
                                  </p:stCondLst>
                                  <p:childTnLst>
                                    <p:set>
                                      <p:cBhvr>
                                        <p:cTn id="11" dur="1" fill="hold">
                                          <p:stCondLst>
                                            <p:cond delay="0"/>
                                          </p:stCondLst>
                                        </p:cTn>
                                        <p:tgtEl>
                                          <p:spTgt spid="61453"/>
                                        </p:tgtEl>
                                        <p:attrNameLst>
                                          <p:attrName>style.visibility</p:attrName>
                                        </p:attrNameLst>
                                      </p:cBhvr>
                                      <p:to>
                                        <p:strVal val="visible"/>
                                      </p:to>
                                    </p:set>
                                    <p:animEffect transition="in" filter="fade">
                                      <p:cBhvr>
                                        <p:cTn id="12" dur="500"/>
                                        <p:tgtEl>
                                          <p:spTgt spid="61453"/>
                                        </p:tgtEl>
                                      </p:cBhvr>
                                    </p:animEffect>
                                  </p:childTnLst>
                                </p:cTn>
                              </p:par>
                              <p:par>
                                <p:cTn id="13" presetID="10" presetClass="entr" presetSubtype="0" fill="hold" nodeType="withEffect">
                                  <p:stCondLst>
                                    <p:cond delay="0"/>
                                  </p:stCondLst>
                                  <p:childTnLst>
                                    <p:set>
                                      <p:cBhvr>
                                        <p:cTn id="14" dur="1" fill="hold">
                                          <p:stCondLst>
                                            <p:cond delay="0"/>
                                          </p:stCondLst>
                                        </p:cTn>
                                        <p:tgtEl>
                                          <p:spTgt spid="61449"/>
                                        </p:tgtEl>
                                        <p:attrNameLst>
                                          <p:attrName>style.visibility</p:attrName>
                                        </p:attrNameLst>
                                      </p:cBhvr>
                                      <p:to>
                                        <p:strVal val="visible"/>
                                      </p:to>
                                    </p:set>
                                    <p:animEffect transition="in" filter="fade">
                                      <p:cBhvr>
                                        <p:cTn id="15" dur="500"/>
                                        <p:tgtEl>
                                          <p:spTgt spid="61449"/>
                                        </p:tgtEl>
                                      </p:cBhvr>
                                    </p:animEffect>
                                  </p:childTnLst>
                                </p:cTn>
                              </p:par>
                            </p:childTnLst>
                          </p:cTn>
                        </p:par>
                        <p:par>
                          <p:cTn id="16" fill="hold" nodeType="afterGroup">
                            <p:stCondLst>
                              <p:cond delay="500"/>
                            </p:stCondLst>
                            <p:childTnLst>
                              <p:par>
                                <p:cTn id="17" presetID="10" presetClass="entr" presetSubtype="0" fill="hold" nodeType="afterEffect">
                                  <p:stCondLst>
                                    <p:cond delay="0"/>
                                  </p:stCondLst>
                                  <p:childTnLst>
                                    <p:set>
                                      <p:cBhvr>
                                        <p:cTn id="18" dur="1" fill="hold">
                                          <p:stCondLst>
                                            <p:cond delay="0"/>
                                          </p:stCondLst>
                                        </p:cTn>
                                        <p:tgtEl>
                                          <p:spTgt spid="61454"/>
                                        </p:tgtEl>
                                        <p:attrNameLst>
                                          <p:attrName>style.visibility</p:attrName>
                                        </p:attrNameLst>
                                      </p:cBhvr>
                                      <p:to>
                                        <p:strVal val="visible"/>
                                      </p:to>
                                    </p:set>
                                    <p:animEffect transition="in" filter="fade">
                                      <p:cBhvr>
                                        <p:cTn id="19" dur="500"/>
                                        <p:tgtEl>
                                          <p:spTgt spid="61454"/>
                                        </p:tgtEl>
                                      </p:cBhvr>
                                    </p:animEffect>
                                  </p:childTnLst>
                                </p:cTn>
                              </p:par>
                              <p:par>
                                <p:cTn id="20" presetID="10" presetClass="entr" presetSubtype="0" fill="hold" nodeType="withEffect">
                                  <p:stCondLst>
                                    <p:cond delay="0"/>
                                  </p:stCondLst>
                                  <p:childTnLst>
                                    <p:set>
                                      <p:cBhvr>
                                        <p:cTn id="21" dur="1" fill="hold">
                                          <p:stCondLst>
                                            <p:cond delay="0"/>
                                          </p:stCondLst>
                                        </p:cTn>
                                        <p:tgtEl>
                                          <p:spTgt spid="61450"/>
                                        </p:tgtEl>
                                        <p:attrNameLst>
                                          <p:attrName>style.visibility</p:attrName>
                                        </p:attrNameLst>
                                      </p:cBhvr>
                                      <p:to>
                                        <p:strVal val="visible"/>
                                      </p:to>
                                    </p:set>
                                    <p:animEffect transition="in" filter="fade">
                                      <p:cBhvr>
                                        <p:cTn id="22" dur="500"/>
                                        <p:tgtEl>
                                          <p:spTgt spid="61450"/>
                                        </p:tgtEl>
                                      </p:cBhvr>
                                    </p:animEffect>
                                  </p:childTnLst>
                                </p:cTn>
                              </p:par>
                            </p:childTnLst>
                          </p:cTn>
                        </p:par>
                        <p:par>
                          <p:cTn id="23" fill="hold" nodeType="afterGroup">
                            <p:stCondLst>
                              <p:cond delay="1000"/>
                            </p:stCondLst>
                            <p:childTnLst>
                              <p:par>
                                <p:cTn id="24" presetID="10" presetClass="entr" presetSubtype="0" fill="hold" nodeType="afterEffect">
                                  <p:stCondLst>
                                    <p:cond delay="0"/>
                                  </p:stCondLst>
                                  <p:childTnLst>
                                    <p:set>
                                      <p:cBhvr>
                                        <p:cTn id="25" dur="1" fill="hold">
                                          <p:stCondLst>
                                            <p:cond delay="0"/>
                                          </p:stCondLst>
                                        </p:cTn>
                                        <p:tgtEl>
                                          <p:spTgt spid="61455"/>
                                        </p:tgtEl>
                                        <p:attrNameLst>
                                          <p:attrName>style.visibility</p:attrName>
                                        </p:attrNameLst>
                                      </p:cBhvr>
                                      <p:to>
                                        <p:strVal val="visible"/>
                                      </p:to>
                                    </p:set>
                                    <p:animEffect transition="in" filter="fade">
                                      <p:cBhvr>
                                        <p:cTn id="26" dur="500"/>
                                        <p:tgtEl>
                                          <p:spTgt spid="61455"/>
                                        </p:tgtEl>
                                      </p:cBhvr>
                                    </p:animEffect>
                                  </p:childTnLst>
                                </p:cTn>
                              </p:par>
                              <p:par>
                                <p:cTn id="27" presetID="10" presetClass="entr" presetSubtype="0" fill="hold" nodeType="withEffect">
                                  <p:stCondLst>
                                    <p:cond delay="0"/>
                                  </p:stCondLst>
                                  <p:childTnLst>
                                    <p:set>
                                      <p:cBhvr>
                                        <p:cTn id="28" dur="1" fill="hold">
                                          <p:stCondLst>
                                            <p:cond delay="0"/>
                                          </p:stCondLst>
                                        </p:cTn>
                                        <p:tgtEl>
                                          <p:spTgt spid="61451"/>
                                        </p:tgtEl>
                                        <p:attrNameLst>
                                          <p:attrName>style.visibility</p:attrName>
                                        </p:attrNameLst>
                                      </p:cBhvr>
                                      <p:to>
                                        <p:strVal val="visible"/>
                                      </p:to>
                                    </p:set>
                                    <p:animEffect transition="in" filter="fade">
                                      <p:cBhvr>
                                        <p:cTn id="29" dur="500"/>
                                        <p:tgtEl>
                                          <p:spTgt spid="6145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7656"/>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7657"/>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145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p:bldP spid="27657" grpId="0"/>
      <p:bldP spid="27659" grpId="0" animBg="1"/>
      <p:bldP spid="2" grpId="0"/>
      <p:bldP spid="6145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641F23F0-DB16-4A5C-B76A-55BAEC9140A0}"/>
              </a:ext>
            </a:extLst>
          </p:cNvPr>
          <p:cNvSpPr>
            <a:spLocks noGrp="1" noChangeArrowheads="1"/>
          </p:cNvSpPr>
          <p:nvPr>
            <p:ph type="title"/>
          </p:nvPr>
        </p:nvSpPr>
        <p:spPr/>
        <p:txBody>
          <a:bodyPr/>
          <a:lstStyle/>
          <a:p>
            <a:pPr eaLnBrk="1" hangingPunct="1"/>
            <a:r>
              <a:rPr lang="en-GB" altLang="en-US" dirty="0"/>
              <a:t>Other uses of ultrasound</a:t>
            </a:r>
          </a:p>
        </p:txBody>
      </p:sp>
      <p:pic>
        <p:nvPicPr>
          <p:cNvPr id="6" name="Picture 6" descr="flash_icon">
            <a:extLst>
              <a:ext uri="{FF2B5EF4-FFF2-40B4-BE49-F238E27FC236}">
                <a16:creationId xmlns:a16="http://schemas.microsoft.com/office/drawing/2014/main" id="{A8CDA18B-9B84-4A30-8553-BC137662B054}"/>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50556"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C77F2B13-CCA7-4A84-90FD-736C2186C8AA}"/>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
            <a:extLst>
              <a:ext uri="{FF2B5EF4-FFF2-40B4-BE49-F238E27FC236}">
                <a16:creationId xmlns:a16="http://schemas.microsoft.com/office/drawing/2014/main" id="{9771CFC1-B44F-4F5E-BC70-4D12E4011792}"/>
              </a:ext>
            </a:extLst>
          </p:cNvPr>
          <p:cNvSpPr>
            <a:spLocks noGrp="1" noChangeArrowheads="1"/>
          </p:cNvSpPr>
          <p:nvPr>
            <p:ph type="title"/>
          </p:nvPr>
        </p:nvSpPr>
        <p:spPr/>
        <p:txBody>
          <a:bodyPr/>
          <a:lstStyle/>
          <a:p>
            <a:r>
              <a:rPr lang="en-GB" altLang="en-US" sz="2700" dirty="0"/>
              <a:t>How does sound travel through the air?</a:t>
            </a:r>
            <a:endParaRPr lang="en-US" altLang="en-US" sz="2700" dirty="0"/>
          </a:p>
        </p:txBody>
      </p:sp>
      <p:pic>
        <p:nvPicPr>
          <p:cNvPr id="7" name="Picture 6" descr="flash_icon">
            <a:extLst>
              <a:ext uri="{FF2B5EF4-FFF2-40B4-BE49-F238E27FC236}">
                <a16:creationId xmlns:a16="http://schemas.microsoft.com/office/drawing/2014/main" id="{82819788-494D-48AC-A592-75A39DF30DAF}"/>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66528BD0-56AF-46E2-BB15-27228029EE7D}"/>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94FF1C57-7EA8-498E-9187-F070D3D5218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D6D73CFF-AE2B-4BFF-8EF7-95C0F3B70AA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66864"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58"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D6136D68-AC0E-415F-8633-1C0AE52BEBF8}"/>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a:extLst>
              <a:ext uri="{FF2B5EF4-FFF2-40B4-BE49-F238E27FC236}">
                <a16:creationId xmlns:a16="http://schemas.microsoft.com/office/drawing/2014/main" id="{B8DC7F9F-F039-44AB-8720-27BC558413BC}"/>
              </a:ext>
            </a:extLst>
          </p:cNvPr>
          <p:cNvSpPr>
            <a:spLocks noGrp="1" noChangeArrowheads="1"/>
          </p:cNvSpPr>
          <p:nvPr>
            <p:ph type="title"/>
          </p:nvPr>
        </p:nvSpPr>
        <p:spPr/>
        <p:txBody>
          <a:bodyPr/>
          <a:lstStyle/>
          <a:p>
            <a:pPr eaLnBrk="1" hangingPunct="1"/>
            <a:r>
              <a:rPr lang="en-GB" altLang="en-US" dirty="0"/>
              <a:t>“Looking” at sound waves</a:t>
            </a:r>
          </a:p>
        </p:txBody>
      </p:sp>
      <p:pic>
        <p:nvPicPr>
          <p:cNvPr id="8" name="Picture 6" descr="flash_icon">
            <a:extLst>
              <a:ext uri="{FF2B5EF4-FFF2-40B4-BE49-F238E27FC236}">
                <a16:creationId xmlns:a16="http://schemas.microsoft.com/office/drawing/2014/main" id="{9C89EC31-F3E5-4CE9-A75A-4AF8C26CB13A}"/>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CEAD0122-5B85-4B6B-BD50-4B19E71887F2}"/>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2DFE9412-29D3-41E9-9DFA-A35EEC6986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36559" y="136153"/>
            <a:ext cx="609685" cy="390580"/>
          </a:xfrm>
          <a:prstGeom prst="rect">
            <a:avLst/>
          </a:prstGeom>
        </p:spPr>
      </p:pic>
      <p:pic>
        <p:nvPicPr>
          <p:cNvPr id="11" name="Picture 19">
            <a:hlinkClick r:id="" action="ppaction://hlinkshowjump?jump=nextslide"/>
            <a:extLst>
              <a:ext uri="{FF2B5EF4-FFF2-40B4-BE49-F238E27FC236}">
                <a16:creationId xmlns:a16="http://schemas.microsoft.com/office/drawing/2014/main" id="{763FEBAA-1C8A-4A70-842F-E016372931D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8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89340D7F-60FD-47D0-A8A8-660DB86D6DD2}"/>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9F56CD60-ECAC-4D75-9F0C-E53110611BB1}"/>
              </a:ext>
            </a:extLst>
          </p:cNvPr>
          <p:cNvSpPr txBox="1">
            <a:spLocks noChangeArrowheads="1"/>
          </p:cNvSpPr>
          <p:nvPr/>
        </p:nvSpPr>
        <p:spPr bwMode="auto">
          <a:xfrm>
            <a:off x="358775" y="779463"/>
            <a:ext cx="6067425" cy="45720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buFont typeface="Wingdings" panose="05000000000000000000" pitchFamily="2" charset="2"/>
              <a:buNone/>
            </a:pPr>
            <a:r>
              <a:rPr lang="en-GB" altLang="en-US">
                <a:solidFill>
                  <a:srgbClr val="010066"/>
                </a:solidFill>
                <a:sym typeface="Wingdings" panose="05000000000000000000" pitchFamily="2" charset="2"/>
              </a:rPr>
              <a:t>Which trace represents the louder sound?</a:t>
            </a:r>
          </a:p>
        </p:txBody>
      </p:sp>
      <p:sp>
        <p:nvSpPr>
          <p:cNvPr id="24579" name="Rectangle 6">
            <a:extLst>
              <a:ext uri="{FF2B5EF4-FFF2-40B4-BE49-F238E27FC236}">
                <a16:creationId xmlns:a16="http://schemas.microsoft.com/office/drawing/2014/main" id="{E5E48920-655F-47A7-9A72-DBC0FA4AB60C}"/>
              </a:ext>
            </a:extLst>
          </p:cNvPr>
          <p:cNvSpPr>
            <a:spLocks noGrp="1" noChangeArrowheads="1"/>
          </p:cNvSpPr>
          <p:nvPr>
            <p:ph type="title"/>
          </p:nvPr>
        </p:nvSpPr>
        <p:spPr/>
        <p:txBody>
          <a:bodyPr/>
          <a:lstStyle/>
          <a:p>
            <a:pPr eaLnBrk="1" hangingPunct="1"/>
            <a:r>
              <a:rPr lang="en-GB" altLang="en-US"/>
              <a:t>Which wave is the loudest and highest?</a:t>
            </a:r>
          </a:p>
        </p:txBody>
      </p:sp>
      <p:sp>
        <p:nvSpPr>
          <p:cNvPr id="77831" name="Text Box 7">
            <a:extLst>
              <a:ext uri="{FF2B5EF4-FFF2-40B4-BE49-F238E27FC236}">
                <a16:creationId xmlns:a16="http://schemas.microsoft.com/office/drawing/2014/main" id="{A05CA3D5-DD50-4B16-BDEA-90DE8A11A7F9}"/>
              </a:ext>
            </a:extLst>
          </p:cNvPr>
          <p:cNvSpPr txBox="1">
            <a:spLocks noChangeArrowheads="1"/>
          </p:cNvSpPr>
          <p:nvPr/>
        </p:nvSpPr>
        <p:spPr bwMode="auto">
          <a:xfrm>
            <a:off x="5070475" y="1641475"/>
            <a:ext cx="38433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Sound A has the larger </a:t>
            </a:r>
            <a:r>
              <a:rPr lang="en-GB" altLang="en-US" b="1" dirty="0">
                <a:solidFill>
                  <a:srgbClr val="286DA6"/>
                </a:solidFill>
              </a:rPr>
              <a:t>amplitude</a:t>
            </a:r>
            <a:r>
              <a:rPr lang="en-GB" altLang="en-US" dirty="0"/>
              <a:t> (i.e. the taller waves), so it is the louder of these two sounds.</a:t>
            </a:r>
          </a:p>
        </p:txBody>
      </p:sp>
      <p:sp>
        <p:nvSpPr>
          <p:cNvPr id="77832" name="Text Box 8">
            <a:extLst>
              <a:ext uri="{FF2B5EF4-FFF2-40B4-BE49-F238E27FC236}">
                <a16:creationId xmlns:a16="http://schemas.microsoft.com/office/drawing/2014/main" id="{13995A38-AEAB-458B-9B0E-2D397A69D603}"/>
              </a:ext>
            </a:extLst>
          </p:cNvPr>
          <p:cNvSpPr txBox="1">
            <a:spLocks noChangeArrowheads="1"/>
          </p:cNvSpPr>
          <p:nvPr/>
        </p:nvSpPr>
        <p:spPr bwMode="auto">
          <a:xfrm>
            <a:off x="358775" y="3676650"/>
            <a:ext cx="7958138" cy="420688"/>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90000"/>
              </a:lnSpc>
              <a:spcBef>
                <a:spcPct val="20000"/>
              </a:spcBef>
              <a:buFont typeface="Wingdings" panose="05000000000000000000" pitchFamily="2" charset="2"/>
              <a:buNone/>
            </a:pPr>
            <a:r>
              <a:rPr lang="en-GB" altLang="en-US">
                <a:solidFill>
                  <a:srgbClr val="010066"/>
                </a:solidFill>
                <a:sym typeface="Wingdings" panose="05000000000000000000" pitchFamily="2" charset="2"/>
              </a:rPr>
              <a:t>Which trace represents the sound with the higher pitch?</a:t>
            </a:r>
          </a:p>
        </p:txBody>
      </p:sp>
      <p:sp>
        <p:nvSpPr>
          <p:cNvPr id="77833" name="Text Box 9">
            <a:extLst>
              <a:ext uri="{FF2B5EF4-FFF2-40B4-BE49-F238E27FC236}">
                <a16:creationId xmlns:a16="http://schemas.microsoft.com/office/drawing/2014/main" id="{CD648A1E-5CD3-4D1A-B07E-C07A948210E0}"/>
              </a:ext>
            </a:extLst>
          </p:cNvPr>
          <p:cNvSpPr txBox="1">
            <a:spLocks noChangeArrowheads="1"/>
          </p:cNvSpPr>
          <p:nvPr/>
        </p:nvSpPr>
        <p:spPr bwMode="auto">
          <a:xfrm>
            <a:off x="5070475" y="4332288"/>
            <a:ext cx="38576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Sound B has the greater number of waves across the oscilloscope – it has the higher </a:t>
            </a:r>
            <a:r>
              <a:rPr lang="en-GB" altLang="en-US" b="1" dirty="0">
                <a:solidFill>
                  <a:srgbClr val="286DA6"/>
                </a:solidFill>
              </a:rPr>
              <a:t>frequency</a:t>
            </a:r>
            <a:r>
              <a:rPr lang="en-GB" altLang="en-US" dirty="0"/>
              <a:t> and so has the higher </a:t>
            </a:r>
            <a:r>
              <a:rPr lang="en-GB" altLang="en-US" b="1" dirty="0">
                <a:solidFill>
                  <a:srgbClr val="286DA6"/>
                </a:solidFill>
              </a:rPr>
              <a:t>pitch</a:t>
            </a:r>
            <a:r>
              <a:rPr lang="en-GB" altLang="en-US" dirty="0"/>
              <a:t>. </a:t>
            </a:r>
          </a:p>
        </p:txBody>
      </p:sp>
      <p:pic>
        <p:nvPicPr>
          <p:cNvPr id="24583" name="Picture 19" descr="2">
            <a:extLst>
              <a:ext uri="{FF2B5EF4-FFF2-40B4-BE49-F238E27FC236}">
                <a16:creationId xmlns:a16="http://schemas.microsoft.com/office/drawing/2014/main" id="{51959E32-3AA0-459D-A7FA-6BC461533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1279525"/>
            <a:ext cx="2119312"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21">
            <a:extLst>
              <a:ext uri="{FF2B5EF4-FFF2-40B4-BE49-F238E27FC236}">
                <a16:creationId xmlns:a16="http://schemas.microsoft.com/office/drawing/2014/main" id="{6155E0A9-D4DF-4D00-BDD3-C5F51A6F88E6}"/>
              </a:ext>
            </a:extLst>
          </p:cNvPr>
          <p:cNvSpPr txBox="1">
            <a:spLocks noChangeArrowheads="1"/>
          </p:cNvSpPr>
          <p:nvPr/>
        </p:nvSpPr>
        <p:spPr bwMode="auto">
          <a:xfrm>
            <a:off x="1538288" y="1431925"/>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solidFill>
                  <a:schemeClr val="bg1"/>
                </a:solidFill>
              </a:rPr>
              <a:t>A</a:t>
            </a:r>
          </a:p>
        </p:txBody>
      </p:sp>
      <p:pic>
        <p:nvPicPr>
          <p:cNvPr id="24585" name="Picture 20" descr="1">
            <a:extLst>
              <a:ext uri="{FF2B5EF4-FFF2-40B4-BE49-F238E27FC236}">
                <a16:creationId xmlns:a16="http://schemas.microsoft.com/office/drawing/2014/main" id="{4501A8D8-B060-4B74-A5F6-16C7E15EB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3050" y="1279525"/>
            <a:ext cx="2119313"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 Box 22">
            <a:extLst>
              <a:ext uri="{FF2B5EF4-FFF2-40B4-BE49-F238E27FC236}">
                <a16:creationId xmlns:a16="http://schemas.microsoft.com/office/drawing/2014/main" id="{4E342EDC-FA1B-4CD0-9877-98FCC7F000C4}"/>
              </a:ext>
            </a:extLst>
          </p:cNvPr>
          <p:cNvSpPr txBox="1">
            <a:spLocks noChangeArrowheads="1"/>
          </p:cNvSpPr>
          <p:nvPr/>
        </p:nvSpPr>
        <p:spPr bwMode="auto">
          <a:xfrm>
            <a:off x="3670300" y="1431925"/>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solidFill>
                  <a:schemeClr val="bg1"/>
                </a:solidFill>
              </a:rPr>
              <a:t>B</a:t>
            </a:r>
          </a:p>
        </p:txBody>
      </p:sp>
      <p:pic>
        <p:nvPicPr>
          <p:cNvPr id="73742" name="Picture 17" descr="3">
            <a:extLst>
              <a:ext uri="{FF2B5EF4-FFF2-40B4-BE49-F238E27FC236}">
                <a16:creationId xmlns:a16="http://schemas.microsoft.com/office/drawing/2014/main" id="{F098B4A2-2E9C-4724-AEF4-9C4035D1A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8" y="4152900"/>
            <a:ext cx="2119312"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3" name="Text Box 24">
            <a:extLst>
              <a:ext uri="{FF2B5EF4-FFF2-40B4-BE49-F238E27FC236}">
                <a16:creationId xmlns:a16="http://schemas.microsoft.com/office/drawing/2014/main" id="{06ECA86F-D5B7-4424-8288-44E6DB26536B}"/>
              </a:ext>
            </a:extLst>
          </p:cNvPr>
          <p:cNvSpPr txBox="1">
            <a:spLocks noChangeArrowheads="1"/>
          </p:cNvSpPr>
          <p:nvPr/>
        </p:nvSpPr>
        <p:spPr bwMode="auto">
          <a:xfrm>
            <a:off x="1538288" y="43053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solidFill>
                  <a:schemeClr val="bg1"/>
                </a:solidFill>
              </a:rPr>
              <a:t>A</a:t>
            </a:r>
          </a:p>
        </p:txBody>
      </p:sp>
      <p:pic>
        <p:nvPicPr>
          <p:cNvPr id="73745" name="Picture 16" descr="4">
            <a:extLst>
              <a:ext uri="{FF2B5EF4-FFF2-40B4-BE49-F238E27FC236}">
                <a16:creationId xmlns:a16="http://schemas.microsoft.com/office/drawing/2014/main" id="{E97C337A-A5C1-41C2-8301-4A531D1877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3050" y="4152900"/>
            <a:ext cx="2119313"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6" name="Text Box 25">
            <a:extLst>
              <a:ext uri="{FF2B5EF4-FFF2-40B4-BE49-F238E27FC236}">
                <a16:creationId xmlns:a16="http://schemas.microsoft.com/office/drawing/2014/main" id="{39D68526-7C42-4323-95EC-F5921097FB76}"/>
              </a:ext>
            </a:extLst>
          </p:cNvPr>
          <p:cNvSpPr txBox="1">
            <a:spLocks noChangeArrowheads="1"/>
          </p:cNvSpPr>
          <p:nvPr/>
        </p:nvSpPr>
        <p:spPr bwMode="auto">
          <a:xfrm>
            <a:off x="3670300" y="43053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800" b="1">
                <a:solidFill>
                  <a:schemeClr val="bg1"/>
                </a:solidFill>
              </a:rPr>
              <a:t>B</a:t>
            </a:r>
          </a:p>
        </p:txBody>
      </p:sp>
      <p:pic>
        <p:nvPicPr>
          <p:cNvPr id="16" name="Picture 19">
            <a:hlinkClick r:id="" action="ppaction://hlinkshowjump?jump=nextslide"/>
            <a:extLst>
              <a:ext uri="{FF2B5EF4-FFF2-40B4-BE49-F238E27FC236}">
                <a16:creationId xmlns:a16="http://schemas.microsoft.com/office/drawing/2014/main" id="{3EB262FB-E54A-4C21-AF42-4C7C24FDA1F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7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7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7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7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8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animBg="1"/>
      <p:bldP spid="77833" grpId="0"/>
      <p:bldP spid="73743" grpId="0"/>
      <p:bldP spid="737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24473812-51F6-4589-8EB9-9E94A1CE995E}"/>
              </a:ext>
            </a:extLst>
          </p:cNvPr>
          <p:cNvSpPr>
            <a:spLocks noGrp="1" noChangeArrowheads="1"/>
          </p:cNvSpPr>
          <p:nvPr>
            <p:ph type="title"/>
          </p:nvPr>
        </p:nvSpPr>
        <p:spPr/>
        <p:txBody>
          <a:bodyPr/>
          <a:lstStyle/>
          <a:p>
            <a:r>
              <a:rPr lang="en-GB" altLang="en-US" dirty="0"/>
              <a:t>Amplitude and wavelength</a:t>
            </a:r>
            <a:endParaRPr lang="en-US" altLang="en-US" dirty="0"/>
          </a:p>
        </p:txBody>
      </p:sp>
      <p:pic>
        <p:nvPicPr>
          <p:cNvPr id="6" name="Picture 6" descr="flash_icon">
            <a:extLst>
              <a:ext uri="{FF2B5EF4-FFF2-40B4-BE49-F238E27FC236}">
                <a16:creationId xmlns:a16="http://schemas.microsoft.com/office/drawing/2014/main" id="{130910DC-1715-4F0A-A612-1B1AF6271731}"/>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89F359C2-8082-46D7-9EE7-60B1EDFA4A2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0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F91AA19C-20BA-4E79-9377-BCEF87ABFCB4}"/>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E5BF6DB5-A1EE-4B65-8D84-42F9B2AB1EA0}"/>
              </a:ext>
            </a:extLst>
          </p:cNvPr>
          <p:cNvSpPr>
            <a:spLocks noGrp="1" noChangeArrowheads="1"/>
          </p:cNvSpPr>
          <p:nvPr>
            <p:ph type="title"/>
          </p:nvPr>
        </p:nvSpPr>
        <p:spPr/>
        <p:txBody>
          <a:bodyPr/>
          <a:lstStyle/>
          <a:p>
            <a:r>
              <a:rPr lang="en-GB" altLang="en-US" dirty="0"/>
              <a:t>Describing sound waves</a:t>
            </a:r>
            <a:endParaRPr lang="en-US" altLang="en-US" dirty="0"/>
          </a:p>
        </p:txBody>
      </p:sp>
      <p:pic>
        <p:nvPicPr>
          <p:cNvPr id="6" name="Picture 6" descr="flash_icon">
            <a:extLst>
              <a:ext uri="{FF2B5EF4-FFF2-40B4-BE49-F238E27FC236}">
                <a16:creationId xmlns:a16="http://schemas.microsoft.com/office/drawing/2014/main" id="{D3484B43-78F4-4C51-A988-0E1D8F5BA2BF}"/>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8A6B4650-ED38-4F7D-B4BB-7D315518925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412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07815BE3-5D33-4B40-BA33-1D3A1CD30D55}"/>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35480217-FD1E-4DE7-A981-B31DD65EE3E2}"/>
              </a:ext>
            </a:extLst>
          </p:cNvPr>
          <p:cNvSpPr>
            <a:spLocks noGrp="1" noChangeArrowheads="1"/>
          </p:cNvSpPr>
          <p:nvPr>
            <p:ph type="title"/>
          </p:nvPr>
        </p:nvSpPr>
        <p:spPr/>
        <p:txBody>
          <a:bodyPr/>
          <a:lstStyle/>
          <a:p>
            <a:r>
              <a:rPr lang="en-GB" altLang="en-US" dirty="0"/>
              <a:t>Sound waves in different materials</a:t>
            </a:r>
            <a:endParaRPr lang="en-US" altLang="en-US" dirty="0"/>
          </a:p>
        </p:txBody>
      </p:sp>
      <p:pic>
        <p:nvPicPr>
          <p:cNvPr id="6" name="Picture 6" descr="flash_icon">
            <a:extLst>
              <a:ext uri="{FF2B5EF4-FFF2-40B4-BE49-F238E27FC236}">
                <a16:creationId xmlns:a16="http://schemas.microsoft.com/office/drawing/2014/main" id="{3B57A386-AA62-4781-980B-F0A8CF0476E8}"/>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BEEBE53C-E119-4714-8C95-38AE693A663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9">
            <a:extLst>
              <a:ext uri="{FF2B5EF4-FFF2-40B4-BE49-F238E27FC236}">
                <a16:creationId xmlns:a16="http://schemas.microsoft.com/office/drawing/2014/main" id="{D0FF0793-9730-49DC-98F6-8CA5C28F5C7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64045"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153"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C5CEC092-021D-4645-9ADD-A43FE65E09F9}"/>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14949</TotalTime>
  <Words>2006</Words>
  <Application>Microsoft Office PowerPoint</Application>
  <PresentationFormat>On-screen Show (4:3)</PresentationFormat>
  <Paragraphs>195</Paragraphs>
  <Slides>30</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Times New Roman</vt:lpstr>
      <vt:lpstr>Wingdings</vt:lpstr>
      <vt:lpstr>Arial</vt:lpstr>
      <vt:lpstr>Wingdings 2</vt:lpstr>
      <vt:lpstr>1_Default Design</vt:lpstr>
      <vt:lpstr>8_Default Design</vt:lpstr>
      <vt:lpstr>Sound  Waves</vt:lpstr>
      <vt:lpstr>Information</vt:lpstr>
      <vt:lpstr>What causes sound?</vt:lpstr>
      <vt:lpstr>How does sound travel through the air?</vt:lpstr>
      <vt:lpstr>“Looking” at sound waves</vt:lpstr>
      <vt:lpstr>Which wave is the loudest and highest?</vt:lpstr>
      <vt:lpstr>Amplitude and wavelength</vt:lpstr>
      <vt:lpstr>Describing sound waves</vt:lpstr>
      <vt:lpstr>Sound waves in different materials</vt:lpstr>
      <vt:lpstr>Speed of sound in different materials</vt:lpstr>
      <vt:lpstr>Sound in different materials</vt:lpstr>
      <vt:lpstr>Changing medium</vt:lpstr>
      <vt:lpstr>Transmission of sound</vt:lpstr>
      <vt:lpstr>Sound produced in loudspeakers</vt:lpstr>
      <vt:lpstr>Detecting sound using microphones </vt:lpstr>
      <vt:lpstr>Electrical ears</vt:lpstr>
      <vt:lpstr>How does the ear work?</vt:lpstr>
      <vt:lpstr>How do we hear?</vt:lpstr>
      <vt:lpstr>What range of frequencies can you hear? </vt:lpstr>
      <vt:lpstr>Why can’t we hear all frequencies of sound?</vt:lpstr>
      <vt:lpstr>The ear and hearing summary</vt:lpstr>
      <vt:lpstr>Waves at boundaries</vt:lpstr>
      <vt:lpstr>Ultrasound</vt:lpstr>
      <vt:lpstr>Batnav</vt:lpstr>
      <vt:lpstr>Sonar</vt:lpstr>
      <vt:lpstr>Depth evaluation using ultrasound</vt:lpstr>
      <vt:lpstr>Ultrasound calculations</vt:lpstr>
      <vt:lpstr>How does ultrasound imaging work?</vt:lpstr>
      <vt:lpstr>How does ultrasound work?</vt:lpstr>
      <vt:lpstr>Other uses of ultrasound</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 Waves</dc:title>
  <dc:subject>Boardworks High School Physical Science</dc:subject>
  <dc:creator>Boardworks</dc:creator>
  <cp:lastModifiedBy>Tim Crilly</cp:lastModifiedBy>
  <cp:revision>577</cp:revision>
  <dcterms:created xsi:type="dcterms:W3CDTF">2003-10-06T13:07:42Z</dcterms:created>
  <dcterms:modified xsi:type="dcterms:W3CDTF">2019-01-31T15:31:31Z</dcterms:modified>
</cp:coreProperties>
</file>