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activeX/activeX4.xml" ContentType="application/vnd.ms-office.activeX+xml"/>
  <Override PartName="/ppt/notesSlides/notesSlide8.xml" ContentType="application/vnd.openxmlformats-officedocument.presentationml.notesSlide+xml"/>
  <Override PartName="/ppt/activeX/activeX5.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6.xml" ContentType="application/vnd.ms-office.activeX+xml"/>
  <Override PartName="/ppt/notesSlides/notesSlide11.xml" ContentType="application/vnd.openxmlformats-officedocument.presentationml.notesSlide+xml"/>
  <Override PartName="/ppt/activeX/activeX7.xml" ContentType="application/vnd.ms-office.activeX+xml"/>
  <Override PartName="/ppt/notesSlides/notesSlide12.xml" ContentType="application/vnd.openxmlformats-officedocument.presentationml.notesSlide+xml"/>
  <Override PartName="/ppt/activeX/activeX8.xml" ContentType="application/vnd.ms-office.activeX+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419" r:id="rId1"/>
    <p:sldMasterId id="2147485434" r:id="rId2"/>
  </p:sldMasterIdLst>
  <p:notesMasterIdLst>
    <p:notesMasterId r:id="rId16"/>
  </p:notesMasterIdLst>
  <p:handoutMasterIdLst>
    <p:handoutMasterId r:id="rId17"/>
  </p:handoutMasterIdLst>
  <p:sldIdLst>
    <p:sldId id="430" r:id="rId3"/>
    <p:sldId id="503" r:id="rId4"/>
    <p:sldId id="502" r:id="rId5"/>
    <p:sldId id="485" r:id="rId6"/>
    <p:sldId id="486" r:id="rId7"/>
    <p:sldId id="487" r:id="rId8"/>
    <p:sldId id="488" r:id="rId9"/>
    <p:sldId id="490" r:id="rId10"/>
    <p:sldId id="491" r:id="rId11"/>
    <p:sldId id="492" r:id="rId12"/>
    <p:sldId id="493" r:id="rId13"/>
    <p:sldId id="494" r:id="rId14"/>
    <p:sldId id="495" r:id="rId15"/>
  </p:sldIdLst>
  <p:sldSz cx="9144000" cy="6858000" type="screen4x3"/>
  <p:notesSz cx="6858000" cy="9296400"/>
  <p:embeddedFontLst>
    <p:embeddedFont>
      <p:font typeface="Wingdings 2" panose="05020102010507070707" pitchFamily="18" charset="2"/>
      <p:regular r:id="rId18"/>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375">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BEDAF0"/>
    <a:srgbClr val="CC0099"/>
    <a:srgbClr val="33CC33"/>
    <a:srgbClr val="009900"/>
    <a:srgbClr val="010066"/>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57" autoAdjust="0"/>
  </p:normalViewPr>
  <p:slideViewPr>
    <p:cSldViewPr snapToGrid="0">
      <p:cViewPr>
        <p:scale>
          <a:sx n="85" d="100"/>
          <a:sy n="85" d="100"/>
        </p:scale>
        <p:origin x="618" y="156"/>
      </p:cViewPr>
      <p:guideLst>
        <p:guide orient="horz" pos="497"/>
        <p:guide orient="horz" pos="3876"/>
        <p:guide pos="5375"/>
        <p:guide pos="227"/>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02A97211-0560-426B-9E2C-D258838EF3DF}"/>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06FEB2B-29C5-4BA2-9367-5DF010CEC47B}" type="slidenum">
              <a:rPr lang="en-GB" altLang="en-US"/>
              <a:pPr/>
              <a:t>‹#›</a:t>
            </a:fld>
            <a:endParaRPr lang="en-GB" altLang="en-US"/>
          </a:p>
        </p:txBody>
      </p:sp>
      <p:sp>
        <p:nvSpPr>
          <p:cNvPr id="6" name="Rectangle 7">
            <a:extLst>
              <a:ext uri="{FF2B5EF4-FFF2-40B4-BE49-F238E27FC236}">
                <a16:creationId xmlns:a16="http://schemas.microsoft.com/office/drawing/2014/main" id="{AFA694EF-6D47-4714-B2CA-2DC789401D1B}"/>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9F497BB9-2942-46B3-BB97-EB2FB8B829A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9237149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4">
            <a:extLst>
              <a:ext uri="{FF2B5EF4-FFF2-40B4-BE49-F238E27FC236}">
                <a16:creationId xmlns:a16="http://schemas.microsoft.com/office/drawing/2014/main" id="{9C11640D-8B9D-4984-886C-84A8D37B3BB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A29AB85-F3FE-4E89-8C76-F3702A9ADC3C}"/>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203BAFCE-5034-402F-A2EB-61BC78544B65}"/>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C651279F-C3E2-4F97-B433-7AD2CF197002}" type="slidenum">
              <a:rPr lang="en-US" altLang="en-US"/>
              <a:pPr/>
              <a:t>‹#›</a:t>
            </a:fld>
            <a:endParaRPr lang="en-US" altLang="en-US"/>
          </a:p>
        </p:txBody>
      </p:sp>
      <p:sp>
        <p:nvSpPr>
          <p:cNvPr id="8" name="Rectangle 9">
            <a:extLst>
              <a:ext uri="{FF2B5EF4-FFF2-40B4-BE49-F238E27FC236}">
                <a16:creationId xmlns:a16="http://schemas.microsoft.com/office/drawing/2014/main" id="{AB60960A-AC18-4C55-95CF-7D05FBD010F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D17C0C11-6D8F-45E0-9C3A-05BCE14329B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50569130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ED2D48DF-2732-4004-BF4E-323C025102EF}"/>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F25864E-A667-49EB-A9FC-6B2F4EF7B8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7B66B82-7872-4346-8B55-D58D21164AD9}"/>
              </a:ext>
            </a:extLst>
          </p:cNvPr>
          <p:cNvSpPr>
            <a:spLocks noGrp="1"/>
          </p:cNvSpPr>
          <p:nvPr>
            <p:ph type="sldNum" sz="quarter" idx="10"/>
          </p:nvPr>
        </p:nvSpPr>
        <p:spPr/>
        <p:txBody>
          <a:bodyPr/>
          <a:lstStyle/>
          <a:p>
            <a:fld id="{C651279F-C3E2-4F97-B433-7AD2CF19700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Image Placeholder 1">
            <a:extLst>
              <a:ext uri="{FF2B5EF4-FFF2-40B4-BE49-F238E27FC236}">
                <a16:creationId xmlns:a16="http://schemas.microsoft.com/office/drawing/2014/main" id="{78B24708-FA8B-404C-9E1E-B4F6CF352759}"/>
              </a:ext>
            </a:extLst>
          </p:cNvPr>
          <p:cNvSpPr>
            <a:spLocks noGrp="1" noRot="1" noChangeAspect="1" noTextEdit="1"/>
          </p:cNvSpPr>
          <p:nvPr>
            <p:ph type="sldImg"/>
          </p:nvPr>
        </p:nvSpPr>
        <p:spPr>
          <a:ln/>
        </p:spPr>
      </p:sp>
      <p:sp>
        <p:nvSpPr>
          <p:cNvPr id="38916" name="Notes Placeholder 2">
            <a:extLst>
              <a:ext uri="{FF2B5EF4-FFF2-40B4-BE49-F238E27FC236}">
                <a16:creationId xmlns:a16="http://schemas.microsoft.com/office/drawing/2014/main" id="{FAC5D95F-E92E-46DC-854C-27BADA5807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8B89D056-0EC3-4F96-AC6F-94469ACDD490}"/>
              </a:ext>
            </a:extLst>
          </p:cNvPr>
          <p:cNvSpPr>
            <a:spLocks noGrp="1"/>
          </p:cNvSpPr>
          <p:nvPr>
            <p:ph type="sldNum" sz="quarter" idx="10"/>
          </p:nvPr>
        </p:nvSpPr>
        <p:spPr/>
        <p:txBody>
          <a:bodyPr/>
          <a:lstStyle/>
          <a:p>
            <a:fld id="{C651279F-C3E2-4F97-B433-7AD2CF19700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Image Placeholder 1">
            <a:extLst>
              <a:ext uri="{FF2B5EF4-FFF2-40B4-BE49-F238E27FC236}">
                <a16:creationId xmlns:a16="http://schemas.microsoft.com/office/drawing/2014/main" id="{7532067F-B4C5-4420-9D22-94ED746DC2B7}"/>
              </a:ext>
            </a:extLst>
          </p:cNvPr>
          <p:cNvSpPr>
            <a:spLocks noGrp="1" noRot="1" noChangeAspect="1" noTextEdit="1"/>
          </p:cNvSpPr>
          <p:nvPr>
            <p:ph type="sldImg"/>
          </p:nvPr>
        </p:nvSpPr>
        <p:spPr>
          <a:ln/>
        </p:spPr>
      </p:sp>
      <p:sp>
        <p:nvSpPr>
          <p:cNvPr id="39940" name="Notes Placeholder 2">
            <a:extLst>
              <a:ext uri="{FF2B5EF4-FFF2-40B4-BE49-F238E27FC236}">
                <a16:creationId xmlns:a16="http://schemas.microsoft.com/office/drawing/2014/main" id="{FCA5284C-7909-454B-AD6D-BB1EB2C1BC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It may be helpful to remind pupils to watch both the thermometer and the test tube when the stearic acid is cooling.</a:t>
            </a:r>
          </a:p>
          <a:p>
            <a:pPr eaLnBrk="1" hangingPunct="1">
              <a:spcBef>
                <a:spcPts val="432"/>
              </a:spcBef>
            </a:pPr>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D18094A2-9DD2-4772-8485-0A52661262F3}"/>
              </a:ext>
            </a:extLst>
          </p:cNvPr>
          <p:cNvSpPr>
            <a:spLocks noGrp="1"/>
          </p:cNvSpPr>
          <p:nvPr>
            <p:ph type="sldNum" sz="quarter" idx="10"/>
          </p:nvPr>
        </p:nvSpPr>
        <p:spPr/>
        <p:txBody>
          <a:bodyPr/>
          <a:lstStyle/>
          <a:p>
            <a:fld id="{C651279F-C3E2-4F97-B433-7AD2CF197002}"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Image Placeholder 1">
            <a:extLst>
              <a:ext uri="{FF2B5EF4-FFF2-40B4-BE49-F238E27FC236}">
                <a16:creationId xmlns:a16="http://schemas.microsoft.com/office/drawing/2014/main" id="{A91DD8AF-32CA-4A8C-B4D4-213807A905BB}"/>
              </a:ext>
            </a:extLst>
          </p:cNvPr>
          <p:cNvSpPr>
            <a:spLocks noGrp="1" noRot="1" noChangeAspect="1" noTextEdit="1"/>
          </p:cNvSpPr>
          <p:nvPr>
            <p:ph type="sldImg"/>
          </p:nvPr>
        </p:nvSpPr>
        <p:spPr>
          <a:ln/>
        </p:spPr>
      </p:sp>
      <p:sp>
        <p:nvSpPr>
          <p:cNvPr id="40964" name="Notes Placeholder 2">
            <a:extLst>
              <a:ext uri="{FF2B5EF4-FFF2-40B4-BE49-F238E27FC236}">
                <a16:creationId xmlns:a16="http://schemas.microsoft.com/office/drawing/2014/main" id="{0425AD12-6FCB-4C94-A9B7-09FCB7E434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A69E0DE7-A248-42D4-82A5-205783460BCC}"/>
              </a:ext>
            </a:extLst>
          </p:cNvPr>
          <p:cNvSpPr>
            <a:spLocks noGrp="1"/>
          </p:cNvSpPr>
          <p:nvPr>
            <p:ph type="sldNum" sz="quarter" idx="10"/>
          </p:nvPr>
        </p:nvSpPr>
        <p:spPr/>
        <p:txBody>
          <a:bodyPr/>
          <a:lstStyle/>
          <a:p>
            <a:fld id="{C651279F-C3E2-4F97-B433-7AD2CF197002}"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Image Placeholder 1">
            <a:extLst>
              <a:ext uri="{FF2B5EF4-FFF2-40B4-BE49-F238E27FC236}">
                <a16:creationId xmlns:a16="http://schemas.microsoft.com/office/drawing/2014/main" id="{55AF2D1F-6C5F-4E31-8F07-7F7D991C27BA}"/>
              </a:ext>
            </a:extLst>
          </p:cNvPr>
          <p:cNvSpPr>
            <a:spLocks noGrp="1" noRot="1" noChangeAspect="1" noTextEdit="1"/>
          </p:cNvSpPr>
          <p:nvPr>
            <p:ph type="sldImg"/>
          </p:nvPr>
        </p:nvSpPr>
        <p:spPr>
          <a:ln/>
        </p:spPr>
      </p:sp>
      <p:sp>
        <p:nvSpPr>
          <p:cNvPr id="41988" name="Notes Placeholder 2">
            <a:extLst>
              <a:ext uri="{FF2B5EF4-FFF2-40B4-BE49-F238E27FC236}">
                <a16:creationId xmlns:a16="http://schemas.microsoft.com/office/drawing/2014/main" id="{F6BADCAC-1E22-47F9-9093-045AE58510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6A538D5-ABF8-403B-B83E-64174B964141}"/>
              </a:ext>
            </a:extLst>
          </p:cNvPr>
          <p:cNvSpPr>
            <a:spLocks noGrp="1"/>
          </p:cNvSpPr>
          <p:nvPr>
            <p:ph type="sldNum" sz="quarter" idx="10"/>
          </p:nvPr>
        </p:nvSpPr>
        <p:spPr/>
        <p:txBody>
          <a:bodyPr/>
          <a:lstStyle/>
          <a:p>
            <a:fld id="{C651279F-C3E2-4F97-B433-7AD2CF197002}" type="slidenum">
              <a:rPr lang="en-US" altLang="en-US" smtClean="0"/>
              <a:pPr/>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E71FD420-7DB7-4E68-A3BD-DD0F464998F5}"/>
              </a:ext>
            </a:extLst>
          </p:cNvPr>
          <p:cNvSpPr>
            <a:spLocks noGrp="1"/>
          </p:cNvSpPr>
          <p:nvPr>
            <p:ph type="sldNum" sz="quarter" idx="10"/>
          </p:nvPr>
        </p:nvSpPr>
        <p:spPr/>
        <p:txBody>
          <a:bodyPr/>
          <a:lstStyle/>
          <a:p>
            <a:fld id="{C651279F-C3E2-4F97-B433-7AD2CF197002}" type="slidenum">
              <a:rPr lang="en-US" altLang="en-US" smtClean="0"/>
              <a:pPr/>
              <a:t>2</a:t>
            </a:fld>
            <a:endParaRPr lang="en-US" altLang="en-US"/>
          </a:p>
        </p:txBody>
      </p:sp>
    </p:spTree>
    <p:extLst>
      <p:ext uri="{BB962C8B-B14F-4D97-AF65-F5344CB8AC3E}">
        <p14:creationId xmlns:p14="http://schemas.microsoft.com/office/powerpoint/2010/main" val="1845960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Image Placeholder 1">
            <a:extLst>
              <a:ext uri="{FF2B5EF4-FFF2-40B4-BE49-F238E27FC236}">
                <a16:creationId xmlns:a16="http://schemas.microsoft.com/office/drawing/2014/main" id="{FDA13A2F-7084-4A1C-B6ED-20F22A2E91FB}"/>
              </a:ext>
            </a:extLst>
          </p:cNvPr>
          <p:cNvSpPr>
            <a:spLocks noGrp="1" noRot="1" noChangeAspect="1" noTextEdit="1"/>
          </p:cNvSpPr>
          <p:nvPr>
            <p:ph type="sldImg"/>
          </p:nvPr>
        </p:nvSpPr>
        <p:spPr>
          <a:ln/>
        </p:spPr>
      </p:sp>
      <p:sp>
        <p:nvSpPr>
          <p:cNvPr id="29700" name="Notes Placeholder 2">
            <a:extLst>
              <a:ext uri="{FF2B5EF4-FFF2-40B4-BE49-F238E27FC236}">
                <a16:creationId xmlns:a16="http://schemas.microsoft.com/office/drawing/2014/main" id="{1855BA64-853D-43FB-8ADC-B7274E0903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internal energy of a system and specific heat capacity, please refer to the </a:t>
            </a:r>
            <a:r>
              <a:rPr lang="en-GB" altLang="en-US" i="1" dirty="0">
                <a:latin typeface="Arial" panose="020B0604020202020204" pitchFamily="34" charset="0"/>
              </a:rPr>
              <a:t>Internal Energy and Specific Heat Capacity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7903236E-51CE-4F86-90F4-7CE0BA82C170}"/>
              </a:ext>
            </a:extLst>
          </p:cNvPr>
          <p:cNvSpPr>
            <a:spLocks noGrp="1"/>
          </p:cNvSpPr>
          <p:nvPr>
            <p:ph type="sldNum" sz="quarter" idx="10"/>
          </p:nvPr>
        </p:nvSpPr>
        <p:spPr/>
        <p:txBody>
          <a:bodyPr/>
          <a:lstStyle/>
          <a:p>
            <a:fld id="{C651279F-C3E2-4F97-B433-7AD2CF197002}"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0F4DAFA-3E66-4743-95A3-6DA6DA35A9C3}"/>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AE058665-910C-447E-B2D3-457A2DC15A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323AED1-ED32-4C80-BDDD-C6DFE01E85D8}"/>
              </a:ext>
            </a:extLst>
          </p:cNvPr>
          <p:cNvSpPr>
            <a:spLocks noGrp="1"/>
          </p:cNvSpPr>
          <p:nvPr>
            <p:ph type="sldNum" sz="quarter" idx="10"/>
          </p:nvPr>
        </p:nvSpPr>
        <p:spPr/>
        <p:txBody>
          <a:bodyPr/>
          <a:lstStyle/>
          <a:p>
            <a:fld id="{C651279F-C3E2-4F97-B433-7AD2CF197002}"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9A3B32-D135-4B5B-9307-3E2433313B79}"/>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687BECAF-A0A8-4BC0-8BC0-D13D6885EB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26C16F02-61D6-4E17-B587-136345DED732}"/>
              </a:ext>
            </a:extLst>
          </p:cNvPr>
          <p:cNvSpPr>
            <a:spLocks noGrp="1"/>
          </p:cNvSpPr>
          <p:nvPr>
            <p:ph type="sldNum" sz="quarter" idx="10"/>
          </p:nvPr>
        </p:nvSpPr>
        <p:spPr/>
        <p:txBody>
          <a:bodyPr/>
          <a:lstStyle/>
          <a:p>
            <a:fld id="{C651279F-C3E2-4F97-B433-7AD2CF197002}"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F9C1ECE-86AC-4073-9009-5EE951F60B7E}"/>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F376FB04-CD1D-4F44-BC87-561097F411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Remind students to make sure they are using the correct units, e.g., J or MJ. 1 MJ = 1,000,000 J.</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Specific Latent Heat</a:t>
            </a:r>
            <a:r>
              <a:rPr lang="en-GB" altLang="en-US" dirty="0">
                <a:latin typeface="Arial" panose="020B0604020202020204" pitchFamily="34" charset="0"/>
              </a:rPr>
              <a:t>.</a:t>
            </a:r>
          </a:p>
          <a:p>
            <a:pPr marL="0" marR="0" lvl="0" indent="0" algn="l" defTabSz="914400" rtl="0" eaLnBrk="0" fontAlgn="base" latinLnBrk="0" hangingPunct="0">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3F0F7DA7-1F44-441F-A91F-E8BA2E8FDED6}"/>
              </a:ext>
            </a:extLst>
          </p:cNvPr>
          <p:cNvSpPr>
            <a:spLocks noGrp="1"/>
          </p:cNvSpPr>
          <p:nvPr>
            <p:ph type="sldNum" sz="quarter" idx="10"/>
          </p:nvPr>
        </p:nvSpPr>
        <p:spPr/>
        <p:txBody>
          <a:bodyPr/>
          <a:lstStyle/>
          <a:p>
            <a:fld id="{C651279F-C3E2-4F97-B433-7AD2CF19700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8BB5246-2ABF-43C3-B037-CE6B92523A70}"/>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0A0AB3F0-691B-45CC-B074-8C56D6EF5C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660735F4-6A35-4B85-81C2-367C4E5CA5C3}"/>
              </a:ext>
            </a:extLst>
          </p:cNvPr>
          <p:cNvSpPr>
            <a:spLocks noGrp="1"/>
          </p:cNvSpPr>
          <p:nvPr>
            <p:ph type="sldNum" sz="quarter" idx="10"/>
          </p:nvPr>
        </p:nvSpPr>
        <p:spPr/>
        <p:txBody>
          <a:bodyPr/>
          <a:lstStyle/>
          <a:p>
            <a:fld id="{C651279F-C3E2-4F97-B433-7AD2CF19700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Image Placeholder 1">
            <a:extLst>
              <a:ext uri="{FF2B5EF4-FFF2-40B4-BE49-F238E27FC236}">
                <a16:creationId xmlns:a16="http://schemas.microsoft.com/office/drawing/2014/main" id="{4FDC19BC-8A97-41DD-B5BB-39B1E7978AF7}"/>
              </a:ext>
            </a:extLst>
          </p:cNvPr>
          <p:cNvSpPr>
            <a:spLocks noGrp="1" noRot="1" noChangeAspect="1" noTextEdit="1"/>
          </p:cNvSpPr>
          <p:nvPr>
            <p:ph type="sldImg"/>
          </p:nvPr>
        </p:nvSpPr>
        <p:spPr>
          <a:ln/>
        </p:spPr>
      </p:sp>
      <p:sp>
        <p:nvSpPr>
          <p:cNvPr id="36868" name="Notes Placeholder 2">
            <a:extLst>
              <a:ext uri="{FF2B5EF4-FFF2-40B4-BE49-F238E27FC236}">
                <a16:creationId xmlns:a16="http://schemas.microsoft.com/office/drawing/2014/main" id="{75994590-F4A1-44A7-B7AA-003D8F08E5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262DDC4A-D19A-4115-8596-BD096A63BDB3}"/>
              </a:ext>
            </a:extLst>
          </p:cNvPr>
          <p:cNvSpPr>
            <a:spLocks noGrp="1"/>
          </p:cNvSpPr>
          <p:nvPr>
            <p:ph type="sldNum" sz="quarter" idx="10"/>
          </p:nvPr>
        </p:nvSpPr>
        <p:spPr/>
        <p:txBody>
          <a:bodyPr/>
          <a:lstStyle/>
          <a:p>
            <a:fld id="{C651279F-C3E2-4F97-B433-7AD2CF197002}"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Image Placeholder 1">
            <a:extLst>
              <a:ext uri="{FF2B5EF4-FFF2-40B4-BE49-F238E27FC236}">
                <a16:creationId xmlns:a16="http://schemas.microsoft.com/office/drawing/2014/main" id="{45322C0D-F2C5-49FE-BFCE-BB0C6C4DE94B}"/>
              </a:ext>
            </a:extLst>
          </p:cNvPr>
          <p:cNvSpPr>
            <a:spLocks noGrp="1" noRot="1" noChangeAspect="1" noTextEdit="1"/>
          </p:cNvSpPr>
          <p:nvPr>
            <p:ph type="sldImg"/>
          </p:nvPr>
        </p:nvSpPr>
        <p:spPr>
          <a:ln/>
        </p:spPr>
      </p:sp>
      <p:sp>
        <p:nvSpPr>
          <p:cNvPr id="37892" name="Notes Placeholder 2">
            <a:extLst>
              <a:ext uri="{FF2B5EF4-FFF2-40B4-BE49-F238E27FC236}">
                <a16:creationId xmlns:a16="http://schemas.microsoft.com/office/drawing/2014/main" id="{A9787656-1DEA-43FF-92DE-D7A9B28AF6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1D2F96DC-F808-4442-B559-79971CAD977D}"/>
              </a:ext>
            </a:extLst>
          </p:cNvPr>
          <p:cNvSpPr>
            <a:spLocks noGrp="1"/>
          </p:cNvSpPr>
          <p:nvPr>
            <p:ph type="sldNum" sz="quarter" idx="10"/>
          </p:nvPr>
        </p:nvSpPr>
        <p:spPr/>
        <p:txBody>
          <a:bodyPr/>
          <a:lstStyle/>
          <a:p>
            <a:fld id="{C651279F-C3E2-4F97-B433-7AD2CF197002}"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323894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41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660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04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7174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4063585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76731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878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86702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768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42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3878544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68847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289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9254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6589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8371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3015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311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7585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7609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1715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702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582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27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502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2151617309"/>
      </p:ext>
    </p:extLst>
  </p:cSld>
  <p:clrMap bg1="lt1" tx1="dk1" bg2="lt2" tx2="dk2" accent1="accent1" accent2="accent2" accent3="accent3" accent4="accent4" accent5="accent5" accent6="accent6" hlink="hlink" folHlink="folHlink"/>
  <p:sldLayoutIdLst>
    <p:sldLayoutId id="2147485420" r:id="rId1"/>
    <p:sldLayoutId id="2147485421" r:id="rId2"/>
    <p:sldLayoutId id="2147485422" r:id="rId3"/>
    <p:sldLayoutId id="2147485423" r:id="rId4"/>
    <p:sldLayoutId id="2147485424" r:id="rId5"/>
    <p:sldLayoutId id="2147485425" r:id="rId6"/>
    <p:sldLayoutId id="2147485426" r:id="rId7"/>
    <p:sldLayoutId id="2147485427" r:id="rId8"/>
    <p:sldLayoutId id="2147485428" r:id="rId9"/>
    <p:sldLayoutId id="2147485429" r:id="rId10"/>
    <p:sldLayoutId id="2147485430" r:id="rId11"/>
    <p:sldLayoutId id="2147485431" r:id="rId12"/>
    <p:sldLayoutId id="2147485432" r:id="rId13"/>
    <p:sldLayoutId id="214748543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4"/>
    </p:custDataLst>
    <p:extLst>
      <p:ext uri="{BB962C8B-B14F-4D97-AF65-F5344CB8AC3E}">
        <p14:creationId xmlns:p14="http://schemas.microsoft.com/office/powerpoint/2010/main" val="2076185607"/>
      </p:ext>
    </p:extLst>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38" r:id="rId4"/>
    <p:sldLayoutId id="2147485439" r:id="rId5"/>
    <p:sldLayoutId id="2147485440" r:id="rId6"/>
    <p:sldLayoutId id="2147485441" r:id="rId7"/>
    <p:sldLayoutId id="2147485442" r:id="rId8"/>
    <p:sldLayoutId id="2147485443" r:id="rId9"/>
    <p:sldLayoutId id="2147485444" r:id="rId10"/>
    <p:sldLayoutId id="2147485445" r:id="rId11"/>
    <p:sldLayoutId id="214748544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1.png"/><Relationship Id="rId11" Type="http://schemas.openxmlformats.org/officeDocument/2006/relationships/image" Target="../media/image10.wmf"/><Relationship Id="rId5" Type="http://schemas.openxmlformats.org/officeDocument/2006/relationships/image" Target="../media/image6.png"/><Relationship Id="rId10" Type="http://schemas.openxmlformats.org/officeDocument/2006/relationships/image" Target="../media/image18.jpg"/><Relationship Id="rId4" Type="http://schemas.openxmlformats.org/officeDocument/2006/relationships/notesSlide" Target="../notesSlides/notesSlide11.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notesSlide" Target="../notesSlides/notesSlide12.xml"/><Relationship Id="rId9"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wmf"/><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0.xml"/><Relationship Id="rId7" Type="http://schemas.openxmlformats.org/officeDocument/2006/relationships/image" Target="../media/image12.jp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11" Type="http://schemas.openxmlformats.org/officeDocument/2006/relationships/image" Target="../media/image10.wmf"/><Relationship Id="rId5" Type="http://schemas.openxmlformats.org/officeDocument/2006/relationships/image" Target="../media/image6.png"/><Relationship Id="rId10" Type="http://schemas.openxmlformats.org/officeDocument/2006/relationships/image" Target="../media/image12.jpg"/><Relationship Id="rId4" Type="http://schemas.openxmlformats.org/officeDocument/2006/relationships/notesSlide" Target="../notesSlides/notesSlide6.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0.wmf"/><Relationship Id="rId4" Type="http://schemas.openxmlformats.org/officeDocument/2006/relationships/notesSlide" Target="../notesSlides/notesSlide8.xml"/><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notesSlide" Target="../notesSlides/notesSlide9.xml"/><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758F0BD8-17B4-4609-BB30-2C8B00A1F61A}"/>
              </a:ext>
            </a:extLst>
          </p:cNvPr>
          <p:cNvSpPr>
            <a:spLocks noGrp="1"/>
          </p:cNvSpPr>
          <p:nvPr>
            <p:ph type="title"/>
          </p:nvPr>
        </p:nvSpPr>
        <p:spPr/>
        <p:txBody>
          <a:bodyPr/>
          <a:lstStyle/>
          <a:p>
            <a:r>
              <a:rPr lang="en-GB" altLang="en-US" dirty="0"/>
              <a:t>Specific</a:t>
            </a:r>
            <a:br>
              <a:rPr lang="en-GB" altLang="en-US" dirty="0"/>
            </a:br>
            <a:r>
              <a:rPr lang="en-GB" altLang="en-US" dirty="0"/>
              <a:t>Latent Heat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9" descr="Specific latent heat - choc boy">
            <a:extLst>
              <a:ext uri="{FF2B5EF4-FFF2-40B4-BE49-F238E27FC236}">
                <a16:creationId xmlns:a16="http://schemas.microsoft.com/office/drawing/2014/main" id="{C80B9D0D-F1F9-4C79-A4D5-D24681EDB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513" y="452438"/>
            <a:ext cx="24638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a:extLst>
              <a:ext uri="{FF2B5EF4-FFF2-40B4-BE49-F238E27FC236}">
                <a16:creationId xmlns:a16="http://schemas.microsoft.com/office/drawing/2014/main" id="{0D64EB5E-3A6D-4B49-8C31-51C20CAA6045}"/>
              </a:ext>
            </a:extLst>
          </p:cNvPr>
          <p:cNvSpPr txBox="1">
            <a:spLocks noChangeArrowheads="1"/>
          </p:cNvSpPr>
          <p:nvPr/>
        </p:nvSpPr>
        <p:spPr bwMode="auto">
          <a:xfrm>
            <a:off x="352425" y="773113"/>
            <a:ext cx="61706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you place a piece of chocolate on your tongue, what happens to it? Can you explain why, using the following key words?</a:t>
            </a:r>
          </a:p>
        </p:txBody>
      </p:sp>
      <p:sp>
        <p:nvSpPr>
          <p:cNvPr id="24580" name="TextBox 3">
            <a:extLst>
              <a:ext uri="{FF2B5EF4-FFF2-40B4-BE49-F238E27FC236}">
                <a16:creationId xmlns:a16="http://schemas.microsoft.com/office/drawing/2014/main" id="{3AC33F24-0374-4752-AEFF-745A0B50364F}"/>
              </a:ext>
            </a:extLst>
          </p:cNvPr>
          <p:cNvSpPr txBox="1">
            <a:spLocks noChangeArrowheads="1"/>
          </p:cNvSpPr>
          <p:nvPr/>
        </p:nvSpPr>
        <p:spPr bwMode="auto">
          <a:xfrm>
            <a:off x="830263" y="2065338"/>
            <a:ext cx="4992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vibrate</a:t>
            </a:r>
            <a:r>
              <a:rPr lang="en-GB" altLang="en-US"/>
              <a:t>, </a:t>
            </a:r>
            <a:r>
              <a:rPr lang="en-GB" altLang="en-US" b="1">
                <a:solidFill>
                  <a:srgbClr val="286DA6"/>
                </a:solidFill>
              </a:rPr>
              <a:t>bonds</a:t>
            </a:r>
            <a:r>
              <a:rPr lang="en-GB" altLang="en-US"/>
              <a:t>, </a:t>
            </a:r>
            <a:r>
              <a:rPr lang="en-GB" altLang="en-US" b="1">
                <a:solidFill>
                  <a:srgbClr val="286DA6"/>
                </a:solidFill>
              </a:rPr>
              <a:t>temperature</a:t>
            </a:r>
            <a:r>
              <a:rPr lang="en-GB" altLang="en-US"/>
              <a:t>, </a:t>
            </a:r>
            <a:r>
              <a:rPr lang="en-GB" altLang="en-US" b="1">
                <a:solidFill>
                  <a:srgbClr val="286DA6"/>
                </a:solidFill>
              </a:rPr>
              <a:t>heat</a:t>
            </a:r>
          </a:p>
        </p:txBody>
      </p:sp>
      <p:sp>
        <p:nvSpPr>
          <p:cNvPr id="24581" name="Rectangle 10">
            <a:extLst>
              <a:ext uri="{FF2B5EF4-FFF2-40B4-BE49-F238E27FC236}">
                <a16:creationId xmlns:a16="http://schemas.microsoft.com/office/drawing/2014/main" id="{7733A6C2-E084-4C14-AA6B-2F3AED4922F7}"/>
              </a:ext>
            </a:extLst>
          </p:cNvPr>
          <p:cNvSpPr>
            <a:spLocks noGrp="1" noChangeArrowheads="1"/>
          </p:cNvSpPr>
          <p:nvPr>
            <p:ph type="title"/>
          </p:nvPr>
        </p:nvSpPr>
        <p:spPr/>
        <p:txBody>
          <a:bodyPr/>
          <a:lstStyle/>
          <a:p>
            <a:pPr eaLnBrk="1" hangingPunct="1"/>
            <a:r>
              <a:rPr lang="en-GB" altLang="en-US"/>
              <a:t>Melting chocolate</a:t>
            </a:r>
          </a:p>
        </p:txBody>
      </p:sp>
      <p:sp>
        <p:nvSpPr>
          <p:cNvPr id="13" name="Rectangle 12">
            <a:extLst>
              <a:ext uri="{FF2B5EF4-FFF2-40B4-BE49-F238E27FC236}">
                <a16:creationId xmlns:a16="http://schemas.microsoft.com/office/drawing/2014/main" id="{6DD037BD-E5AB-4D56-8571-E3F196A122F6}"/>
              </a:ext>
            </a:extLst>
          </p:cNvPr>
          <p:cNvSpPr>
            <a:spLocks noChangeArrowheads="1"/>
          </p:cNvSpPr>
          <p:nvPr/>
        </p:nvSpPr>
        <p:spPr bwMode="auto">
          <a:xfrm>
            <a:off x="347663" y="5783263"/>
            <a:ext cx="456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5.</a:t>
            </a:r>
            <a:r>
              <a:rPr lang="en-GB" altLang="en-US"/>
              <a:t> The chocolate then melts.</a:t>
            </a:r>
          </a:p>
        </p:txBody>
      </p:sp>
      <p:sp>
        <p:nvSpPr>
          <p:cNvPr id="14" name="Rectangle 13">
            <a:extLst>
              <a:ext uri="{FF2B5EF4-FFF2-40B4-BE49-F238E27FC236}">
                <a16:creationId xmlns:a16="http://schemas.microsoft.com/office/drawing/2014/main" id="{9D9BAB58-CEBB-4F98-98B0-F92EA488E3FB}"/>
              </a:ext>
            </a:extLst>
          </p:cNvPr>
          <p:cNvSpPr>
            <a:spLocks noChangeArrowheads="1"/>
          </p:cNvSpPr>
          <p:nvPr/>
        </p:nvSpPr>
        <p:spPr bwMode="auto">
          <a:xfrm>
            <a:off x="347663" y="4894263"/>
            <a:ext cx="8475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3238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4.</a:t>
            </a:r>
            <a:r>
              <a:rPr lang="en-GB" altLang="en-US"/>
              <a:t> If the chocolate is at its melting point, then the energy </a:t>
            </a:r>
            <a:br>
              <a:rPr lang="en-GB" altLang="en-US"/>
            </a:br>
            <a:r>
              <a:rPr lang="en-GB" altLang="en-US"/>
              <a:t>breaks the </a:t>
            </a:r>
            <a:r>
              <a:rPr lang="en-GB" altLang="en-US" b="1">
                <a:solidFill>
                  <a:srgbClr val="286DA6"/>
                </a:solidFill>
              </a:rPr>
              <a:t>bonds</a:t>
            </a:r>
            <a:r>
              <a:rPr lang="en-GB" altLang="en-US"/>
              <a:t> between the particles in the chocolate.</a:t>
            </a:r>
          </a:p>
        </p:txBody>
      </p:sp>
      <p:sp>
        <p:nvSpPr>
          <p:cNvPr id="15" name="Rectangle 14">
            <a:extLst>
              <a:ext uri="{FF2B5EF4-FFF2-40B4-BE49-F238E27FC236}">
                <a16:creationId xmlns:a16="http://schemas.microsoft.com/office/drawing/2014/main" id="{44853901-1941-43DC-98F4-EEA3B2FD9D36}"/>
              </a:ext>
            </a:extLst>
          </p:cNvPr>
          <p:cNvSpPr>
            <a:spLocks noChangeArrowheads="1"/>
          </p:cNvSpPr>
          <p:nvPr/>
        </p:nvSpPr>
        <p:spPr bwMode="auto">
          <a:xfrm>
            <a:off x="347663" y="4005263"/>
            <a:ext cx="835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3238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3.</a:t>
            </a:r>
            <a:r>
              <a:rPr lang="en-GB" altLang="en-US"/>
              <a:t> This makes the particles in the chocolate </a:t>
            </a:r>
            <a:r>
              <a:rPr lang="en-GB" altLang="en-US" b="1">
                <a:solidFill>
                  <a:srgbClr val="286DA6"/>
                </a:solidFill>
              </a:rPr>
              <a:t>vibrate</a:t>
            </a:r>
            <a:r>
              <a:rPr lang="en-GB" altLang="en-US"/>
              <a:t> more quickly, until the chocolate reaches its melting point.</a:t>
            </a:r>
          </a:p>
        </p:txBody>
      </p:sp>
      <p:sp>
        <p:nvSpPr>
          <p:cNvPr id="16" name="Rectangle 15">
            <a:extLst>
              <a:ext uri="{FF2B5EF4-FFF2-40B4-BE49-F238E27FC236}">
                <a16:creationId xmlns:a16="http://schemas.microsoft.com/office/drawing/2014/main" id="{DF3C9708-D153-4B1E-B126-CF1AB7AA7AC8}"/>
              </a:ext>
            </a:extLst>
          </p:cNvPr>
          <p:cNvSpPr>
            <a:spLocks noChangeArrowheads="1"/>
          </p:cNvSpPr>
          <p:nvPr/>
        </p:nvSpPr>
        <p:spPr bwMode="auto">
          <a:xfrm>
            <a:off x="347663" y="3484563"/>
            <a:ext cx="8709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2.</a:t>
            </a:r>
            <a:r>
              <a:rPr lang="en-GB" altLang="en-US"/>
              <a:t> The </a:t>
            </a:r>
            <a:r>
              <a:rPr lang="en-GB" altLang="en-US" b="1">
                <a:solidFill>
                  <a:srgbClr val="286DA6"/>
                </a:solidFill>
              </a:rPr>
              <a:t>heat</a:t>
            </a:r>
            <a:r>
              <a:rPr lang="en-GB" altLang="en-US"/>
              <a:t> transfers from your tongue to the chocolate.</a:t>
            </a:r>
          </a:p>
        </p:txBody>
      </p:sp>
      <p:sp>
        <p:nvSpPr>
          <p:cNvPr id="17" name="Rectangle 16">
            <a:extLst>
              <a:ext uri="{FF2B5EF4-FFF2-40B4-BE49-F238E27FC236}">
                <a16:creationId xmlns:a16="http://schemas.microsoft.com/office/drawing/2014/main" id="{AF5905E1-BBB2-4443-84C5-A4B46A8FD764}"/>
              </a:ext>
            </a:extLst>
          </p:cNvPr>
          <p:cNvSpPr>
            <a:spLocks noChangeArrowheads="1"/>
          </p:cNvSpPr>
          <p:nvPr/>
        </p:nvSpPr>
        <p:spPr bwMode="auto">
          <a:xfrm>
            <a:off x="347663" y="2595563"/>
            <a:ext cx="6076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3238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1.</a:t>
            </a:r>
            <a:r>
              <a:rPr lang="en-GB" altLang="en-US"/>
              <a:t> Energy is transferred as </a:t>
            </a:r>
            <a:r>
              <a:rPr lang="en-GB" altLang="en-US" b="1">
                <a:solidFill>
                  <a:srgbClr val="286DA6"/>
                </a:solidFill>
              </a:rPr>
              <a:t>heat</a:t>
            </a:r>
            <a:r>
              <a:rPr lang="en-GB" altLang="en-US"/>
              <a:t> from high to low </a:t>
            </a:r>
            <a:r>
              <a:rPr lang="en-GB" altLang="en-US" b="1">
                <a:solidFill>
                  <a:srgbClr val="286DA6"/>
                </a:solidFill>
              </a:rPr>
              <a:t>temperatures</a:t>
            </a:r>
            <a:r>
              <a:rPr lang="en-GB" altLang="en-US"/>
              <a:t>.</a:t>
            </a:r>
          </a:p>
        </p:txBody>
      </p:sp>
      <p:pic>
        <p:nvPicPr>
          <p:cNvPr id="18" name="Picture 19">
            <a:hlinkClick r:id="" action="ppaction://hlinkshowjump?jump=nextslide"/>
            <a:extLst>
              <a:ext uri="{FF2B5EF4-FFF2-40B4-BE49-F238E27FC236}">
                <a16:creationId xmlns:a16="http://schemas.microsoft.com/office/drawing/2014/main" id="{6989FC71-0D57-4B54-A871-EC2D9AAC4A2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BF5D3CC5-25B5-42DB-A822-3CD0124B17C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
            <a:extLst>
              <a:ext uri="{FF2B5EF4-FFF2-40B4-BE49-F238E27FC236}">
                <a16:creationId xmlns:a16="http://schemas.microsoft.com/office/drawing/2014/main" id="{09635EE0-6482-4344-AD7A-F7239E931F1F}"/>
              </a:ext>
            </a:extLst>
          </p:cNvPr>
          <p:cNvSpPr>
            <a:spLocks noGrp="1" noChangeArrowheads="1"/>
          </p:cNvSpPr>
          <p:nvPr>
            <p:ph type="title"/>
          </p:nvPr>
        </p:nvSpPr>
        <p:spPr/>
        <p:txBody>
          <a:bodyPr/>
          <a:lstStyle/>
          <a:p>
            <a:pPr eaLnBrk="1" hangingPunct="1"/>
            <a:r>
              <a:rPr lang="en-GB" altLang="en-US" dirty="0"/>
              <a:t>The cooling of stearic acid</a:t>
            </a:r>
          </a:p>
        </p:txBody>
      </p:sp>
      <p:pic>
        <p:nvPicPr>
          <p:cNvPr id="8" name="Picture 19">
            <a:hlinkClick r:id="" action="ppaction://hlinkshowjump?jump=nextslide"/>
            <a:extLst>
              <a:ext uri="{FF2B5EF4-FFF2-40B4-BE49-F238E27FC236}">
                <a16:creationId xmlns:a16="http://schemas.microsoft.com/office/drawing/2014/main" id="{9F3B0D11-DD8B-4193-8646-8616BB96247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6" descr="flash_icon">
            <a:extLst>
              <a:ext uri="{FF2B5EF4-FFF2-40B4-BE49-F238E27FC236}">
                <a16:creationId xmlns:a16="http://schemas.microsoft.com/office/drawing/2014/main" id="{7C1AA52F-AEE8-4018-A401-EB868953611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3" name="Picture 7" descr="notes_icon">
            <a:extLst>
              <a:ext uri="{FF2B5EF4-FFF2-40B4-BE49-F238E27FC236}">
                <a16:creationId xmlns:a16="http://schemas.microsoft.com/office/drawing/2014/main" id="{DB1D8507-77B3-4443-983E-D61C12355FD7}"/>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07501FD1-1313-4FFC-89DE-DBEA380F15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9" name="Picture 9">
            <a:extLst>
              <a:ext uri="{FF2B5EF4-FFF2-40B4-BE49-F238E27FC236}">
                <a16:creationId xmlns:a16="http://schemas.microsoft.com/office/drawing/2014/main" id="{6620E8DA-0F78-4185-934D-3E99E678D90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95917"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8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EF5253C-C3EB-4D4C-A732-0016F534CD1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a:extLst>
              <a:ext uri="{FF2B5EF4-FFF2-40B4-BE49-F238E27FC236}">
                <a16:creationId xmlns:a16="http://schemas.microsoft.com/office/drawing/2014/main" id="{E1008003-32CB-4280-907F-7C1728F0F4CE}"/>
              </a:ext>
            </a:extLst>
          </p:cNvPr>
          <p:cNvSpPr>
            <a:spLocks noGrp="1" noChangeArrowheads="1"/>
          </p:cNvSpPr>
          <p:nvPr>
            <p:ph type="title"/>
          </p:nvPr>
        </p:nvSpPr>
        <p:spPr/>
        <p:txBody>
          <a:bodyPr/>
          <a:lstStyle/>
          <a:p>
            <a:pPr eaLnBrk="1" hangingPunct="1"/>
            <a:r>
              <a:rPr lang="en-GB" altLang="en-US" dirty="0"/>
              <a:t>What happens to ice as it is heated?</a:t>
            </a:r>
          </a:p>
        </p:txBody>
      </p:sp>
      <p:pic>
        <p:nvPicPr>
          <p:cNvPr id="7" name="Picture 19">
            <a:hlinkClick r:id="" action="ppaction://hlinkshowjump?jump=nextslide"/>
            <a:extLst>
              <a:ext uri="{FF2B5EF4-FFF2-40B4-BE49-F238E27FC236}">
                <a16:creationId xmlns:a16="http://schemas.microsoft.com/office/drawing/2014/main" id="{89753F72-61BD-467E-8653-CC2418C6DA6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6C7435CE-CA96-4526-B036-F03DC9A9EF5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9" descr="exp_icon">
            <a:extLst>
              <a:ext uri="{FF2B5EF4-FFF2-40B4-BE49-F238E27FC236}">
                <a16:creationId xmlns:a16="http://schemas.microsoft.com/office/drawing/2014/main" id="{0F808D06-ECCF-4C0A-BF03-BF80A8813D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3226" y="125921"/>
            <a:ext cx="6111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9B730F9-7E7A-4D43-A589-2524120B02C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8294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20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0BE508A0-8D19-46DC-9F58-AB008F5C64A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1">
            <a:extLst>
              <a:ext uri="{FF2B5EF4-FFF2-40B4-BE49-F238E27FC236}">
                <a16:creationId xmlns:a16="http://schemas.microsoft.com/office/drawing/2014/main" id="{0818A362-DE71-4742-A767-E68B2DC03150}"/>
              </a:ext>
            </a:extLst>
          </p:cNvPr>
          <p:cNvSpPr txBox="1">
            <a:spLocks noChangeArrowheads="1"/>
          </p:cNvSpPr>
          <p:nvPr/>
        </p:nvSpPr>
        <p:spPr bwMode="auto">
          <a:xfrm>
            <a:off x="531813" y="1241425"/>
            <a:ext cx="8175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Arial" panose="020B0604020202020204" pitchFamily="34" charset="0"/>
              <a:buAutoNum type="arabicPeriod"/>
            </a:pPr>
            <a:endParaRPr lang="en-GB" altLang="en-US" sz="2000"/>
          </a:p>
        </p:txBody>
      </p:sp>
      <p:sp>
        <p:nvSpPr>
          <p:cNvPr id="8196" name="Rectangle 6">
            <a:extLst>
              <a:ext uri="{FF2B5EF4-FFF2-40B4-BE49-F238E27FC236}">
                <a16:creationId xmlns:a16="http://schemas.microsoft.com/office/drawing/2014/main" id="{A62907A0-AF91-466D-8732-B5C699778330}"/>
              </a:ext>
            </a:extLst>
          </p:cNvPr>
          <p:cNvSpPr>
            <a:spLocks noGrp="1" noChangeArrowheads="1"/>
          </p:cNvSpPr>
          <p:nvPr>
            <p:ph type="title"/>
          </p:nvPr>
        </p:nvSpPr>
        <p:spPr/>
        <p:txBody>
          <a:bodyPr/>
          <a:lstStyle/>
          <a:p>
            <a:pPr eaLnBrk="1" hangingPunct="1"/>
            <a:r>
              <a:rPr lang="en-GB" altLang="en-US" dirty="0"/>
              <a:t>Changing state summary</a:t>
            </a:r>
          </a:p>
        </p:txBody>
      </p:sp>
      <p:pic>
        <p:nvPicPr>
          <p:cNvPr id="7" name="Picture 6" descr="flash_icon">
            <a:extLst>
              <a:ext uri="{FF2B5EF4-FFF2-40B4-BE49-F238E27FC236}">
                <a16:creationId xmlns:a16="http://schemas.microsoft.com/office/drawing/2014/main" id="{9F7E168E-368B-4F85-BE57-B2AAF341B89B}"/>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823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5DF1A26-E60E-4E37-AF0E-7082B9B6CFC7}"/>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4. Systems and System Models</a:t>
            </a:r>
          </a:p>
          <a:p>
            <a:r>
              <a:rPr lang="en-GB" sz="1600" dirty="0"/>
              <a:t>5. Energy and Matter</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a:extLst>
              <a:ext uri="{FF2B5EF4-FFF2-40B4-BE49-F238E27FC236}">
                <a16:creationId xmlns:a16="http://schemas.microsoft.com/office/drawing/2014/main" id="{ACC00A0C-C03E-45AA-B684-64D7F4714F79}"/>
              </a:ext>
            </a:extLst>
          </p:cNvPr>
          <p:cNvSpPr>
            <a:spLocks noGrp="1" noChangeArrowheads="1"/>
          </p:cNvSpPr>
          <p:nvPr>
            <p:ph type="title"/>
          </p:nvPr>
        </p:nvSpPr>
        <p:spPr/>
        <p:txBody>
          <a:bodyPr/>
          <a:lstStyle/>
          <a:p>
            <a:pPr eaLnBrk="1" hangingPunct="1"/>
            <a:r>
              <a:rPr lang="en-GB" altLang="en-US"/>
              <a:t>Heating substances</a:t>
            </a:r>
          </a:p>
        </p:txBody>
      </p:sp>
      <p:sp>
        <p:nvSpPr>
          <p:cNvPr id="20485" name="TextBox 3">
            <a:extLst>
              <a:ext uri="{FF2B5EF4-FFF2-40B4-BE49-F238E27FC236}">
                <a16:creationId xmlns:a16="http://schemas.microsoft.com/office/drawing/2014/main" id="{5EA6B965-CF9A-4166-9967-9F6517042EF1}"/>
              </a:ext>
            </a:extLst>
          </p:cNvPr>
          <p:cNvSpPr txBox="1">
            <a:spLocks noChangeArrowheads="1"/>
          </p:cNvSpPr>
          <p:nvPr/>
        </p:nvSpPr>
        <p:spPr bwMode="auto">
          <a:xfrm>
            <a:off x="352425" y="773113"/>
            <a:ext cx="835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Heating</a:t>
            </a:r>
            <a:r>
              <a:rPr lang="en-GB" altLang="en-US" dirty="0"/>
              <a:t> a system gives energy to the particles in the system, so increases the </a:t>
            </a:r>
            <a:r>
              <a:rPr lang="en-GB" altLang="en-US" b="1" dirty="0">
                <a:solidFill>
                  <a:srgbClr val="286DA6"/>
                </a:solidFill>
              </a:rPr>
              <a:t>internal energy </a:t>
            </a:r>
            <a:r>
              <a:rPr lang="en-GB" altLang="en-US" dirty="0"/>
              <a:t>of the system.</a:t>
            </a:r>
          </a:p>
        </p:txBody>
      </p:sp>
      <p:sp>
        <p:nvSpPr>
          <p:cNvPr id="19" name="Text Box 5">
            <a:extLst>
              <a:ext uri="{FF2B5EF4-FFF2-40B4-BE49-F238E27FC236}">
                <a16:creationId xmlns:a16="http://schemas.microsoft.com/office/drawing/2014/main" id="{DFA93388-0DEC-45FF-BD40-35A05F6B904A}"/>
              </a:ext>
            </a:extLst>
          </p:cNvPr>
          <p:cNvSpPr txBox="1">
            <a:spLocks noChangeArrowheads="1"/>
          </p:cNvSpPr>
          <p:nvPr/>
        </p:nvSpPr>
        <p:spPr bwMode="auto">
          <a:xfrm>
            <a:off x="352425" y="1793405"/>
            <a:ext cx="8340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Increasing the energy stored in a system will either increase the temperature of the system or change its state.</a:t>
            </a:r>
          </a:p>
        </p:txBody>
      </p:sp>
      <p:pic>
        <p:nvPicPr>
          <p:cNvPr id="20487" name="Picture 14" descr="fire">
            <a:extLst>
              <a:ext uri="{FF2B5EF4-FFF2-40B4-BE49-F238E27FC236}">
                <a16:creationId xmlns:a16="http://schemas.microsoft.com/office/drawing/2014/main" id="{D39CF4EC-200E-40FC-A5CB-E3A2392CF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789" y="2813697"/>
            <a:ext cx="1649273" cy="385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8">
            <a:extLst>
              <a:ext uri="{FF2B5EF4-FFF2-40B4-BE49-F238E27FC236}">
                <a16:creationId xmlns:a16="http://schemas.microsoft.com/office/drawing/2014/main" id="{E39CF9CA-2F31-48B8-9B42-9BAA10CEF029}"/>
              </a:ext>
            </a:extLst>
          </p:cNvPr>
          <p:cNvSpPr txBox="1">
            <a:spLocks noChangeArrowheads="1"/>
          </p:cNvSpPr>
          <p:nvPr/>
        </p:nvSpPr>
        <p:spPr bwMode="auto">
          <a:xfrm>
            <a:off x="3144838" y="2813698"/>
            <a:ext cx="5203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pPr>
            <a:r>
              <a:rPr lang="en-GB" altLang="en-US" dirty="0"/>
              <a:t>The amount of energy needed to </a:t>
            </a:r>
            <a:br>
              <a:rPr lang="en-GB" altLang="en-US" dirty="0"/>
            </a:br>
            <a:r>
              <a:rPr lang="en-GB" altLang="en-US" dirty="0"/>
              <a:t>raise the temperature of a substance depends on the </a:t>
            </a:r>
            <a:r>
              <a:rPr lang="en-GB" altLang="en-US" b="1" dirty="0">
                <a:solidFill>
                  <a:srgbClr val="286DA6"/>
                </a:solidFill>
              </a:rPr>
              <a:t>specific heat capacity </a:t>
            </a:r>
            <a:r>
              <a:rPr lang="en-GB" altLang="en-US" dirty="0"/>
              <a:t>of the substance. </a:t>
            </a:r>
          </a:p>
        </p:txBody>
      </p:sp>
      <p:sp>
        <p:nvSpPr>
          <p:cNvPr id="22" name="Text Box 81">
            <a:extLst>
              <a:ext uri="{FF2B5EF4-FFF2-40B4-BE49-F238E27FC236}">
                <a16:creationId xmlns:a16="http://schemas.microsoft.com/office/drawing/2014/main" id="{C12F6437-7EA1-42BC-ABDE-C380B172BE95}"/>
              </a:ext>
            </a:extLst>
          </p:cNvPr>
          <p:cNvSpPr txBox="1">
            <a:spLocks noChangeArrowheads="1"/>
          </p:cNvSpPr>
          <p:nvPr/>
        </p:nvSpPr>
        <p:spPr bwMode="auto">
          <a:xfrm>
            <a:off x="3151188" y="4573766"/>
            <a:ext cx="4924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pPr>
            <a:r>
              <a:rPr lang="en-GB" altLang="en-US" dirty="0"/>
              <a:t>The amount of energy needed to change the state of a substance depends on the </a:t>
            </a:r>
            <a:r>
              <a:rPr lang="en-GB" altLang="en-US" b="1" dirty="0">
                <a:solidFill>
                  <a:srgbClr val="286DA6"/>
                </a:solidFill>
              </a:rPr>
              <a:t>specific latent heat </a:t>
            </a:r>
            <a:r>
              <a:rPr lang="en-GB" altLang="en-US" dirty="0"/>
              <a:t>of the substance.</a:t>
            </a:r>
          </a:p>
        </p:txBody>
      </p:sp>
      <p:pic>
        <p:nvPicPr>
          <p:cNvPr id="12" name="Picture 19">
            <a:hlinkClick r:id="" action="ppaction://hlinkshowjump?jump=nextslide"/>
            <a:extLst>
              <a:ext uri="{FF2B5EF4-FFF2-40B4-BE49-F238E27FC236}">
                <a16:creationId xmlns:a16="http://schemas.microsoft.com/office/drawing/2014/main" id="{75809FB5-F458-4EF8-AA5D-719677DD32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4FFF6D65-E92E-4674-A42A-EE8619317864}"/>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a:extLst>
              <a:ext uri="{FF2B5EF4-FFF2-40B4-BE49-F238E27FC236}">
                <a16:creationId xmlns:a16="http://schemas.microsoft.com/office/drawing/2014/main" id="{94197419-55C5-4FE5-964F-F80C13728811}"/>
              </a:ext>
            </a:extLst>
          </p:cNvPr>
          <p:cNvSpPr>
            <a:spLocks noGrp="1" noChangeArrowheads="1"/>
          </p:cNvSpPr>
          <p:nvPr>
            <p:ph type="title"/>
          </p:nvPr>
        </p:nvSpPr>
        <p:spPr/>
        <p:txBody>
          <a:bodyPr/>
          <a:lstStyle/>
          <a:p>
            <a:pPr eaLnBrk="1" hangingPunct="1"/>
            <a:r>
              <a:rPr lang="en-GB" altLang="en-US" dirty="0"/>
              <a:t>Specific latent heat</a:t>
            </a:r>
          </a:p>
        </p:txBody>
      </p:sp>
      <p:pic>
        <p:nvPicPr>
          <p:cNvPr id="7" name="Picture 19">
            <a:hlinkClick r:id="" action="ppaction://hlinkshowjump?jump=nextslide"/>
            <a:extLst>
              <a:ext uri="{FF2B5EF4-FFF2-40B4-BE49-F238E27FC236}">
                <a16:creationId xmlns:a16="http://schemas.microsoft.com/office/drawing/2014/main" id="{FEADEA6E-7985-4F1A-9651-39889559A2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7D2FA58-76FC-486F-BF20-0057A3177FEC}"/>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A05EB1AB-5586-4CB6-BBB5-6D7EE2B4FC58}"/>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a:extLst>
              <a:ext uri="{FF2B5EF4-FFF2-40B4-BE49-F238E27FC236}">
                <a16:creationId xmlns:a16="http://schemas.microsoft.com/office/drawing/2014/main" id="{E0DAF7E6-10F1-4D71-B6AD-6105BAA6EEFF}"/>
              </a:ext>
            </a:extLst>
          </p:cNvPr>
          <p:cNvSpPr txBox="1">
            <a:spLocks noChangeArrowheads="1"/>
          </p:cNvSpPr>
          <p:nvPr/>
        </p:nvSpPr>
        <p:spPr bwMode="auto">
          <a:xfrm>
            <a:off x="352424" y="773113"/>
            <a:ext cx="8385175" cy="12001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bath is filled with 60</a:t>
            </a:r>
            <a:r>
              <a:rPr lang="en-GB" altLang="en-US" sz="1000" dirty="0"/>
              <a:t> </a:t>
            </a:r>
            <a:r>
              <a:rPr lang="en-GB" altLang="en-US" dirty="0"/>
              <a:t>kg of ice. Calculate the energy needed to melt all of the ice in the bath. The specific latent heat of fusion of water = 334,000</a:t>
            </a:r>
            <a:r>
              <a:rPr lang="en-GB" altLang="en-US" sz="1000" dirty="0"/>
              <a:t> </a:t>
            </a:r>
            <a:r>
              <a:rPr lang="en-GB" altLang="en-US" dirty="0"/>
              <a:t>J/kg.</a:t>
            </a:r>
          </a:p>
        </p:txBody>
      </p:sp>
      <p:sp>
        <p:nvSpPr>
          <p:cNvPr id="17413" name="TextBox 3">
            <a:extLst>
              <a:ext uri="{FF2B5EF4-FFF2-40B4-BE49-F238E27FC236}">
                <a16:creationId xmlns:a16="http://schemas.microsoft.com/office/drawing/2014/main" id="{F84CDB0E-E56F-445B-8522-15DF1A56324B}"/>
              </a:ext>
            </a:extLst>
          </p:cNvPr>
          <p:cNvSpPr txBox="1">
            <a:spLocks noChangeArrowheads="1"/>
          </p:cNvSpPr>
          <p:nvPr/>
        </p:nvSpPr>
        <p:spPr bwMode="auto">
          <a:xfrm>
            <a:off x="633413" y="2122488"/>
            <a:ext cx="7559675" cy="457200"/>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energy absorbed = mass × specific latent heat</a:t>
            </a:r>
          </a:p>
        </p:txBody>
      </p:sp>
      <p:sp>
        <p:nvSpPr>
          <p:cNvPr id="17414" name="TextBox 4">
            <a:extLst>
              <a:ext uri="{FF2B5EF4-FFF2-40B4-BE49-F238E27FC236}">
                <a16:creationId xmlns:a16="http://schemas.microsoft.com/office/drawing/2014/main" id="{EDBE3BDF-3523-4ED6-B9DE-3E8429EB6009}"/>
              </a:ext>
            </a:extLst>
          </p:cNvPr>
          <p:cNvSpPr txBox="1">
            <a:spLocks noChangeArrowheads="1"/>
          </p:cNvSpPr>
          <p:nvPr/>
        </p:nvSpPr>
        <p:spPr bwMode="auto">
          <a:xfrm>
            <a:off x="2897188" y="2568575"/>
            <a:ext cx="1370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 = m</a:t>
            </a:r>
            <a:r>
              <a:rPr lang="en-GB" altLang="en-US" sz="1000"/>
              <a:t> </a:t>
            </a:r>
            <a:r>
              <a:rPr lang="en-GB" altLang="en-US"/>
              <a:t>L</a:t>
            </a:r>
          </a:p>
        </p:txBody>
      </p:sp>
      <p:sp>
        <p:nvSpPr>
          <p:cNvPr id="17415" name="TextBox 5">
            <a:extLst>
              <a:ext uri="{FF2B5EF4-FFF2-40B4-BE49-F238E27FC236}">
                <a16:creationId xmlns:a16="http://schemas.microsoft.com/office/drawing/2014/main" id="{CF80A707-CE87-48FB-BC69-A84B4AE89067}"/>
              </a:ext>
            </a:extLst>
          </p:cNvPr>
          <p:cNvSpPr txBox="1">
            <a:spLocks noChangeArrowheads="1"/>
          </p:cNvSpPr>
          <p:nvPr/>
        </p:nvSpPr>
        <p:spPr bwMode="auto">
          <a:xfrm>
            <a:off x="352425" y="4037013"/>
            <a:ext cx="8385175" cy="12001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much energy is needed to boil all the water in the bath and change its state to water vapor? The specific latent heat of vaporization of water is 2,260,000</a:t>
            </a:r>
            <a:r>
              <a:rPr lang="en-GB" altLang="en-US" sz="1000" dirty="0"/>
              <a:t> </a:t>
            </a:r>
            <a:r>
              <a:rPr lang="en-GB" altLang="en-US" dirty="0"/>
              <a:t>J/kg.</a:t>
            </a:r>
          </a:p>
        </p:txBody>
      </p:sp>
      <p:sp>
        <p:nvSpPr>
          <p:cNvPr id="17416" name="Rectangle 6">
            <a:extLst>
              <a:ext uri="{FF2B5EF4-FFF2-40B4-BE49-F238E27FC236}">
                <a16:creationId xmlns:a16="http://schemas.microsoft.com/office/drawing/2014/main" id="{CDD15598-7E80-4F2C-A299-25A1CE9E2BCC}"/>
              </a:ext>
            </a:extLst>
          </p:cNvPr>
          <p:cNvSpPr>
            <a:spLocks noChangeArrowheads="1"/>
          </p:cNvSpPr>
          <p:nvPr/>
        </p:nvSpPr>
        <p:spPr bwMode="auto">
          <a:xfrm>
            <a:off x="2895600" y="52959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 = m</a:t>
            </a:r>
            <a:r>
              <a:rPr lang="en-GB" altLang="en-US" sz="1000"/>
              <a:t> </a:t>
            </a:r>
            <a:r>
              <a:rPr lang="en-GB" altLang="en-US"/>
              <a:t>L</a:t>
            </a:r>
          </a:p>
        </p:txBody>
      </p:sp>
      <p:sp>
        <p:nvSpPr>
          <p:cNvPr id="22535" name="Rectangle 11">
            <a:extLst>
              <a:ext uri="{FF2B5EF4-FFF2-40B4-BE49-F238E27FC236}">
                <a16:creationId xmlns:a16="http://schemas.microsoft.com/office/drawing/2014/main" id="{3A0D71CB-5DAA-4CA3-9D29-C9CCF03B519E}"/>
              </a:ext>
            </a:extLst>
          </p:cNvPr>
          <p:cNvSpPr>
            <a:spLocks noGrp="1" noChangeArrowheads="1"/>
          </p:cNvSpPr>
          <p:nvPr>
            <p:ph type="title"/>
          </p:nvPr>
        </p:nvSpPr>
        <p:spPr/>
        <p:txBody>
          <a:bodyPr/>
          <a:lstStyle/>
          <a:p>
            <a:pPr eaLnBrk="1" hangingPunct="1"/>
            <a:r>
              <a:rPr lang="en-GB" altLang="en-US"/>
              <a:t>Specific latent heat example</a:t>
            </a:r>
          </a:p>
        </p:txBody>
      </p:sp>
      <p:sp>
        <p:nvSpPr>
          <p:cNvPr id="17420" name="Rectangle 12">
            <a:extLst>
              <a:ext uri="{FF2B5EF4-FFF2-40B4-BE49-F238E27FC236}">
                <a16:creationId xmlns:a16="http://schemas.microsoft.com/office/drawing/2014/main" id="{6A830027-A43D-474E-96A2-1178DEDE313E}"/>
              </a:ext>
            </a:extLst>
          </p:cNvPr>
          <p:cNvSpPr>
            <a:spLocks noChangeArrowheads="1"/>
          </p:cNvSpPr>
          <p:nvPr/>
        </p:nvSpPr>
        <p:spPr bwMode="auto">
          <a:xfrm>
            <a:off x="2897188" y="3014663"/>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 = 60</a:t>
            </a:r>
            <a:r>
              <a:rPr lang="en-GB" altLang="en-US" sz="1000" dirty="0"/>
              <a:t> </a:t>
            </a:r>
            <a:r>
              <a:rPr lang="en-GB" altLang="en-US" dirty="0"/>
              <a:t>kg × 334,000</a:t>
            </a:r>
            <a:r>
              <a:rPr lang="en-GB" altLang="en-US" sz="1000" dirty="0"/>
              <a:t> </a:t>
            </a:r>
            <a:r>
              <a:rPr lang="en-GB" altLang="en-US" dirty="0"/>
              <a:t>J/kg</a:t>
            </a:r>
          </a:p>
        </p:txBody>
      </p:sp>
      <p:sp>
        <p:nvSpPr>
          <p:cNvPr id="17421" name="Rectangle 13">
            <a:extLst>
              <a:ext uri="{FF2B5EF4-FFF2-40B4-BE49-F238E27FC236}">
                <a16:creationId xmlns:a16="http://schemas.microsoft.com/office/drawing/2014/main" id="{24D14D97-D285-4CBD-AC4C-A941C2D7D0CD}"/>
              </a:ext>
            </a:extLst>
          </p:cNvPr>
          <p:cNvSpPr>
            <a:spLocks noChangeArrowheads="1"/>
          </p:cNvSpPr>
          <p:nvPr/>
        </p:nvSpPr>
        <p:spPr bwMode="auto">
          <a:xfrm>
            <a:off x="2897188" y="3459163"/>
            <a:ext cx="468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 = 20,040,000</a:t>
            </a:r>
            <a:r>
              <a:rPr lang="en-GB" altLang="en-US" sz="1000"/>
              <a:t> </a:t>
            </a:r>
            <a:r>
              <a:rPr lang="en-GB" altLang="en-US"/>
              <a:t>J = </a:t>
            </a:r>
            <a:r>
              <a:rPr lang="en-GB" altLang="en-US" b="1">
                <a:solidFill>
                  <a:srgbClr val="286DA6"/>
                </a:solidFill>
              </a:rPr>
              <a:t>20.0</a:t>
            </a:r>
            <a:r>
              <a:rPr lang="en-GB" altLang="en-US" sz="1000" b="1">
                <a:solidFill>
                  <a:srgbClr val="286DA6"/>
                </a:solidFill>
              </a:rPr>
              <a:t> </a:t>
            </a:r>
            <a:r>
              <a:rPr lang="en-GB" altLang="en-US" b="1">
                <a:solidFill>
                  <a:srgbClr val="286DA6"/>
                </a:solidFill>
              </a:rPr>
              <a:t>MJ</a:t>
            </a:r>
          </a:p>
        </p:txBody>
      </p:sp>
      <p:sp>
        <p:nvSpPr>
          <p:cNvPr id="17422" name="Rectangle 14">
            <a:extLst>
              <a:ext uri="{FF2B5EF4-FFF2-40B4-BE49-F238E27FC236}">
                <a16:creationId xmlns:a16="http://schemas.microsoft.com/office/drawing/2014/main" id="{E5D77093-D1D3-4317-AF3D-7E4191EA2E54}"/>
              </a:ext>
            </a:extLst>
          </p:cNvPr>
          <p:cNvSpPr>
            <a:spLocks noChangeArrowheads="1"/>
          </p:cNvSpPr>
          <p:nvPr/>
        </p:nvSpPr>
        <p:spPr bwMode="auto">
          <a:xfrm>
            <a:off x="2895600" y="5749925"/>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 = 60</a:t>
            </a:r>
            <a:r>
              <a:rPr lang="en-GB" altLang="en-US" sz="1000" dirty="0"/>
              <a:t> </a:t>
            </a:r>
            <a:r>
              <a:rPr lang="en-GB" altLang="en-US" dirty="0"/>
              <a:t>kg × 2,260,000</a:t>
            </a:r>
            <a:r>
              <a:rPr lang="en-GB" altLang="en-US" sz="1000" dirty="0"/>
              <a:t> </a:t>
            </a:r>
            <a:r>
              <a:rPr lang="en-GB" altLang="en-US" dirty="0"/>
              <a:t>J/kg</a:t>
            </a:r>
          </a:p>
        </p:txBody>
      </p:sp>
      <p:sp>
        <p:nvSpPr>
          <p:cNvPr id="17423" name="Rectangle 15">
            <a:extLst>
              <a:ext uri="{FF2B5EF4-FFF2-40B4-BE49-F238E27FC236}">
                <a16:creationId xmlns:a16="http://schemas.microsoft.com/office/drawing/2014/main" id="{6E379200-6180-4FA7-B59D-FE99274903C1}"/>
              </a:ext>
            </a:extLst>
          </p:cNvPr>
          <p:cNvSpPr>
            <a:spLocks noChangeArrowheads="1"/>
          </p:cNvSpPr>
          <p:nvPr/>
        </p:nvSpPr>
        <p:spPr bwMode="auto">
          <a:xfrm>
            <a:off x="2895600" y="6213475"/>
            <a:ext cx="490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 = 135,600,000</a:t>
            </a:r>
            <a:r>
              <a:rPr lang="en-GB" altLang="en-US" sz="1000"/>
              <a:t> </a:t>
            </a:r>
            <a:r>
              <a:rPr lang="en-GB" altLang="en-US"/>
              <a:t>J = </a:t>
            </a:r>
            <a:r>
              <a:rPr lang="en-GB" altLang="en-US" b="1">
                <a:solidFill>
                  <a:srgbClr val="286DA6"/>
                </a:solidFill>
              </a:rPr>
              <a:t>135.6</a:t>
            </a:r>
            <a:r>
              <a:rPr lang="en-GB" altLang="en-US" sz="1000" b="1">
                <a:solidFill>
                  <a:srgbClr val="286DA6"/>
                </a:solidFill>
              </a:rPr>
              <a:t> </a:t>
            </a:r>
            <a:r>
              <a:rPr lang="en-GB" altLang="en-US" b="1">
                <a:solidFill>
                  <a:srgbClr val="286DA6"/>
                </a:solidFill>
              </a:rPr>
              <a:t>MJ</a:t>
            </a:r>
          </a:p>
        </p:txBody>
      </p:sp>
      <p:pic>
        <p:nvPicPr>
          <p:cNvPr id="14" name="Picture 19">
            <a:hlinkClick r:id="" action="ppaction://hlinkshowjump?jump=nextslide"/>
            <a:extLst>
              <a:ext uri="{FF2B5EF4-FFF2-40B4-BE49-F238E27FC236}">
                <a16:creationId xmlns:a16="http://schemas.microsoft.com/office/drawing/2014/main" id="{3622F5FB-4EE5-4F05-A345-5DABC7679F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85748A8E-6DD1-4D36-91D4-03F82DF5FC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741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42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42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41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41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42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42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p:bldP spid="17415" grpId="0" animBg="1"/>
      <p:bldP spid="17416" grpId="0"/>
      <p:bldP spid="17420" grpId="0"/>
      <p:bldP spid="17421" grpId="0"/>
      <p:bldP spid="17422" grpId="0"/>
      <p:bldP spid="174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a:extLst>
              <a:ext uri="{FF2B5EF4-FFF2-40B4-BE49-F238E27FC236}">
                <a16:creationId xmlns:a16="http://schemas.microsoft.com/office/drawing/2014/main" id="{DFAE2C19-5933-46F7-9349-F8F53C6D2D94}"/>
              </a:ext>
            </a:extLst>
          </p:cNvPr>
          <p:cNvSpPr>
            <a:spLocks noGrp="1" noChangeArrowheads="1"/>
          </p:cNvSpPr>
          <p:nvPr>
            <p:ph type="title"/>
          </p:nvPr>
        </p:nvSpPr>
        <p:spPr/>
        <p:txBody>
          <a:bodyPr/>
          <a:lstStyle/>
          <a:p>
            <a:pPr eaLnBrk="1" hangingPunct="1"/>
            <a:r>
              <a:rPr lang="en-GB" altLang="en-US" dirty="0"/>
              <a:t>Calculating specific latent heat</a:t>
            </a:r>
          </a:p>
        </p:txBody>
      </p:sp>
      <p:pic>
        <p:nvPicPr>
          <p:cNvPr id="8" name="Picture 19">
            <a:hlinkClick r:id="" action="ppaction://hlinkshowjump?jump=nextslide"/>
            <a:extLst>
              <a:ext uri="{FF2B5EF4-FFF2-40B4-BE49-F238E27FC236}">
                <a16:creationId xmlns:a16="http://schemas.microsoft.com/office/drawing/2014/main" id="{30784F98-5DE6-4BAD-B604-8BDA68C398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C42EE03E-91C7-48A8-8430-1168CAA6C4A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B62CD57C-F2FB-4E1B-82E2-0C7C3AFCD4CB}"/>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7" name="Picture 9">
            <a:extLst>
              <a:ext uri="{FF2B5EF4-FFF2-40B4-BE49-F238E27FC236}">
                <a16:creationId xmlns:a16="http://schemas.microsoft.com/office/drawing/2014/main" id="{9EABF46D-798F-4518-B8C0-304F08A28CA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9309" y="95697"/>
            <a:ext cx="432906" cy="445640"/>
          </a:xfrm>
          <a:prstGeom prst="rect">
            <a:avLst/>
          </a:prstGeom>
          <a:noFill/>
          <a:ln w="9525">
            <a:noFill/>
            <a:miter lim="800000"/>
            <a:headEnd/>
            <a:tailEnd/>
          </a:ln>
        </p:spPr>
      </p:pic>
      <p:pic>
        <p:nvPicPr>
          <p:cNvPr id="11" name="Picture 9">
            <a:extLst>
              <a:ext uri="{FF2B5EF4-FFF2-40B4-BE49-F238E27FC236}">
                <a16:creationId xmlns:a16="http://schemas.microsoft.com/office/drawing/2014/main" id="{88128EA7-2940-40C8-855E-06B54D0A4FD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21040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9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76ED3A1-C281-414A-9143-6F512583D38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a:extLst>
              <a:ext uri="{FF2B5EF4-FFF2-40B4-BE49-F238E27FC236}">
                <a16:creationId xmlns:a16="http://schemas.microsoft.com/office/drawing/2014/main" id="{59604E6F-2D41-4326-8D1B-52645F7CE623}"/>
              </a:ext>
            </a:extLst>
          </p:cNvPr>
          <p:cNvSpPr txBox="1">
            <a:spLocks noChangeArrowheads="1"/>
          </p:cNvSpPr>
          <p:nvPr/>
        </p:nvSpPr>
        <p:spPr bwMode="auto">
          <a:xfrm>
            <a:off x="1028700" y="195263"/>
            <a:ext cx="46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76" name="Rectangle 7">
            <a:extLst>
              <a:ext uri="{FF2B5EF4-FFF2-40B4-BE49-F238E27FC236}">
                <a16:creationId xmlns:a16="http://schemas.microsoft.com/office/drawing/2014/main" id="{DAA6DC03-4854-442D-9229-BEE80977F788}"/>
              </a:ext>
            </a:extLst>
          </p:cNvPr>
          <p:cNvSpPr>
            <a:spLocks noGrp="1" noChangeArrowheads="1"/>
          </p:cNvSpPr>
          <p:nvPr>
            <p:ph type="title"/>
          </p:nvPr>
        </p:nvSpPr>
        <p:spPr/>
        <p:txBody>
          <a:bodyPr/>
          <a:lstStyle/>
          <a:p>
            <a:pPr eaLnBrk="1" hangingPunct="1"/>
            <a:r>
              <a:rPr lang="en-GB" altLang="en-US" dirty="0"/>
              <a:t>Specific latent heat examples</a:t>
            </a:r>
          </a:p>
        </p:txBody>
      </p:sp>
      <p:pic>
        <p:nvPicPr>
          <p:cNvPr id="8" name="Picture 19">
            <a:hlinkClick r:id="" action="ppaction://hlinkshowjump?jump=nextslide"/>
            <a:extLst>
              <a:ext uri="{FF2B5EF4-FFF2-40B4-BE49-F238E27FC236}">
                <a16:creationId xmlns:a16="http://schemas.microsoft.com/office/drawing/2014/main" id="{09C750CA-9DF1-4EDC-86E0-06153A0A9C9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7C305932-473F-40A2-A9F7-5FAF126D680C}"/>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9">
            <a:extLst>
              <a:ext uri="{FF2B5EF4-FFF2-40B4-BE49-F238E27FC236}">
                <a16:creationId xmlns:a16="http://schemas.microsoft.com/office/drawing/2014/main" id="{916D1216-F379-4F6F-9E2C-C358A77B526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4045"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1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4C33E05-1443-4847-9F99-07F1369A577C}"/>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a:extLst>
              <a:ext uri="{FF2B5EF4-FFF2-40B4-BE49-F238E27FC236}">
                <a16:creationId xmlns:a16="http://schemas.microsoft.com/office/drawing/2014/main" id="{97D1FAAD-0BA2-4184-B5D6-2432A6935352}"/>
              </a:ext>
            </a:extLst>
          </p:cNvPr>
          <p:cNvSpPr>
            <a:spLocks noGrp="1" noChangeArrowheads="1"/>
          </p:cNvSpPr>
          <p:nvPr>
            <p:ph type="title"/>
          </p:nvPr>
        </p:nvSpPr>
        <p:spPr/>
        <p:txBody>
          <a:bodyPr/>
          <a:lstStyle/>
          <a:p>
            <a:pPr eaLnBrk="1" hangingPunct="1"/>
            <a:r>
              <a:rPr lang="en-GB" altLang="en-US" dirty="0"/>
              <a:t>What</a:t>
            </a:r>
            <a:r>
              <a:rPr lang="en-GB" altLang="en-US" b="0" dirty="0">
                <a:solidFill>
                  <a:srgbClr val="010066"/>
                </a:solidFill>
              </a:rPr>
              <a:t> </a:t>
            </a:r>
            <a:r>
              <a:rPr lang="en-GB" altLang="en-US" dirty="0"/>
              <a:t>happens when a solid melts?</a:t>
            </a:r>
          </a:p>
        </p:txBody>
      </p:sp>
      <p:pic>
        <p:nvPicPr>
          <p:cNvPr id="4102" name="Picture 9" descr="exp_icon">
            <a:extLst>
              <a:ext uri="{FF2B5EF4-FFF2-40B4-BE49-F238E27FC236}">
                <a16:creationId xmlns:a16="http://schemas.microsoft.com/office/drawing/2014/main" id="{70A77BBA-58D0-4C38-A0E8-D00F2B64B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3226" y="125921"/>
            <a:ext cx="6111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a:hlinkClick r:id="" action="ppaction://hlinkshowjump?jump=nextslide"/>
            <a:extLst>
              <a:ext uri="{FF2B5EF4-FFF2-40B4-BE49-F238E27FC236}">
                <a16:creationId xmlns:a16="http://schemas.microsoft.com/office/drawing/2014/main" id="{5DC99D38-3D4C-408A-90D6-11A6F5A7620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73AC1AB7-68A8-4B9E-BC10-622192C56C60}"/>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7C381456-7F2C-415E-9364-9867EB06685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8294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2061AD1-2467-4446-9F05-88E49710468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a:extLst>
              <a:ext uri="{FF2B5EF4-FFF2-40B4-BE49-F238E27FC236}">
                <a16:creationId xmlns:a16="http://schemas.microsoft.com/office/drawing/2014/main" id="{C5F642C9-162C-4E58-8965-5D0404400656}"/>
              </a:ext>
            </a:extLst>
          </p:cNvPr>
          <p:cNvSpPr>
            <a:spLocks noGrp="1" noChangeArrowheads="1"/>
          </p:cNvSpPr>
          <p:nvPr>
            <p:ph type="title"/>
          </p:nvPr>
        </p:nvSpPr>
        <p:spPr/>
        <p:txBody>
          <a:bodyPr/>
          <a:lstStyle/>
          <a:p>
            <a:pPr eaLnBrk="1" hangingPunct="1"/>
            <a:r>
              <a:rPr lang="en-GB" altLang="en-US" dirty="0"/>
              <a:t>What happens when a liquid boils?</a:t>
            </a:r>
          </a:p>
        </p:txBody>
      </p:sp>
      <p:pic>
        <p:nvPicPr>
          <p:cNvPr id="7" name="Picture 19">
            <a:hlinkClick r:id="" action="ppaction://hlinkshowjump?jump=nextslide"/>
            <a:extLst>
              <a:ext uri="{FF2B5EF4-FFF2-40B4-BE49-F238E27FC236}">
                <a16:creationId xmlns:a16="http://schemas.microsoft.com/office/drawing/2014/main" id="{56C12C45-79C4-4E48-B7CD-9AB790BC9F6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EF67A35-CC73-4050-AB71-7D9E58E158EE}"/>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9" descr="exp_icon">
            <a:extLst>
              <a:ext uri="{FF2B5EF4-FFF2-40B4-BE49-F238E27FC236}">
                <a16:creationId xmlns:a16="http://schemas.microsoft.com/office/drawing/2014/main" id="{0D11BA52-1E59-4F49-A22D-23BD1A5CE8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3226" y="125921"/>
            <a:ext cx="6111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C8369A6-2B60-4BCF-ACF6-B801EA1A6C6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8294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6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7B1C550E-F189-49C6-865C-B39DB93D547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14701</TotalTime>
  <Words>994</Words>
  <Application>Microsoft Office PowerPoint</Application>
  <PresentationFormat>On-screen Show (4:3)</PresentationFormat>
  <Paragraphs>85</Paragraphs>
  <Slides>13</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Wingdings 2</vt:lpstr>
      <vt:lpstr>1_Default Design</vt:lpstr>
      <vt:lpstr>7_Default Design</vt:lpstr>
      <vt:lpstr>Specific Latent Heat</vt:lpstr>
      <vt:lpstr>Information</vt:lpstr>
      <vt:lpstr>Heating substances</vt:lpstr>
      <vt:lpstr>Specific latent heat</vt:lpstr>
      <vt:lpstr>Specific latent heat example</vt:lpstr>
      <vt:lpstr>Calculating specific latent heat</vt:lpstr>
      <vt:lpstr>Specific latent heat examples</vt:lpstr>
      <vt:lpstr>What happens when a solid melts?</vt:lpstr>
      <vt:lpstr>What happens when a liquid boils?</vt:lpstr>
      <vt:lpstr>Melting chocolate</vt:lpstr>
      <vt:lpstr>The cooling of stearic acid</vt:lpstr>
      <vt:lpstr>What happens to ice as it is heated?</vt:lpstr>
      <vt:lpstr>Changing state summary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 Latent Heat</dc:title>
  <dc:subject>Boardworks High School Physical Science</dc:subject>
  <dc:creator>Boardworks</dc:creator>
  <cp:lastModifiedBy>Tim Crilly</cp:lastModifiedBy>
  <cp:revision>555</cp:revision>
  <dcterms:created xsi:type="dcterms:W3CDTF">2003-10-06T13:07:42Z</dcterms:created>
  <dcterms:modified xsi:type="dcterms:W3CDTF">2019-01-31T15:31:35Z</dcterms:modified>
</cp:coreProperties>
</file>