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1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ctiveX/activeX2.xml" ContentType="application/vnd.ms-office.activeX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280" r:id="rId1"/>
    <p:sldMasterId id="2147485295" r:id="rId2"/>
  </p:sldMasterIdLst>
  <p:notesMasterIdLst>
    <p:notesMasterId r:id="rId21"/>
  </p:notesMasterIdLst>
  <p:handoutMasterIdLst>
    <p:handoutMasterId r:id="rId22"/>
  </p:handoutMasterIdLst>
  <p:sldIdLst>
    <p:sldId id="430" r:id="rId3"/>
    <p:sldId id="527" r:id="rId4"/>
    <p:sldId id="505" r:id="rId5"/>
    <p:sldId id="484" r:id="rId6"/>
    <p:sldId id="516" r:id="rId7"/>
    <p:sldId id="517" r:id="rId8"/>
    <p:sldId id="489" r:id="rId9"/>
    <p:sldId id="490" r:id="rId10"/>
    <p:sldId id="519" r:id="rId11"/>
    <p:sldId id="491" r:id="rId12"/>
    <p:sldId id="492" r:id="rId13"/>
    <p:sldId id="525" r:id="rId14"/>
    <p:sldId id="493" r:id="rId15"/>
    <p:sldId id="485" r:id="rId16"/>
    <p:sldId id="486" r:id="rId17"/>
    <p:sldId id="487" r:id="rId18"/>
    <p:sldId id="518" r:id="rId19"/>
    <p:sldId id="526" r:id="rId20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86DA6"/>
    <a:srgbClr val="BEDAF0"/>
    <a:srgbClr val="CC0099"/>
    <a:srgbClr val="33CC33"/>
    <a:srgbClr val="009900"/>
    <a:srgbClr val="010066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08" autoAdjust="0"/>
  </p:normalViewPr>
  <p:slideViewPr>
    <p:cSldViewPr snapToGrid="0">
      <p:cViewPr>
        <p:scale>
          <a:sx n="85" d="100"/>
          <a:sy n="85" d="100"/>
        </p:scale>
        <p:origin x="618" y="162"/>
      </p:cViewPr>
      <p:guideLst>
        <p:guide orient="horz" pos="497"/>
        <p:guide orient="horz" pos="3876"/>
        <p:guide pos="5284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41F2F314-D5BE-44AC-A8E5-9AFF97EB09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5CC3185-4A7D-42CE-B272-F5A53378096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70012F-755B-4B65-92D0-EF608EF8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7657E42-512E-4E32-A0D4-92C68D36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409731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37383AF0-E597-4C95-8C67-E0D914955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0A0D450-EEDB-4840-864A-BF6EE8E621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EA45D2A-871F-4712-9491-A92926B44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D0B1184-C5C6-4AA5-847C-7B5A30D51F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D74626B-DEB6-406F-872A-F4BE7243D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A1287FC-FFE7-4C18-A389-A31108CCB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2848987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8D2CEF33-88AD-4E67-BA25-965F08D38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3488C73-3BB3-4D81-B200-71DA3B9EC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CAC92-740D-412E-BFDE-1C6CB7B06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06C1FAA-7066-4DC3-B37A-6C7EA4559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CCA21DA-D5F4-4678-BB63-2F76543FE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B5B3D-85F9-4D39-9BAA-08607F701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5F32BC03-8A0C-443A-A7BB-57B29BBB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6127D14-E720-4F91-8DE2-E806C90E2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altLang="en-US" dirty="0">
                <a:latin typeface="Arial" panose="020B0604020202020204" pitchFamily="34" charset="0"/>
              </a:rPr>
              <a:t>Crispin Proctor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B1A4F-7B3C-4483-B686-4248646D8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F65DF13D-A84B-4DE1-ADC5-B8786EAF7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A75F0BA-3539-4BDF-AF38-18DEE07F9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7C0EA-0098-4DD6-BF78-BCBB651CD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A1C58BF5-7109-46B2-9FB7-C4DD36DAD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D9E02B4-9B5A-4E7C-AF1D-C88A94127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ratios, rates, percentages, and unit conversions in the context of complicated measurement problems involving quantities with derived or compound units (such as mg/mL, kg/m3, acre-feet, etc.).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968C0-47AB-477E-A9E9-17660EDA1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A33D2F02-E3A5-4350-A9B9-4482879C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CC3031F-EE46-44FD-84D7-145289A26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AFDBD-53BF-4F02-BD19-650C1C37E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7FF0C716-6ACE-459F-8BC7-E723A7AA8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DABDEBD-82C2-4A6B-BF88-C77607A29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You may wish to point out to your class that either train could be assigned the positive velocity, as long as the other train is given a negative velocity.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41B80-A2E0-460A-BEB6-7A1301F7A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F1D0194A-9755-4EC2-B2FA-630F89395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775F8EF-E2E7-4C05-B7DA-694400475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7E2CC-DEE3-4760-9806-5C3AA7CCE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AC3B679C-776B-4D75-925E-412E8567F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9787" cy="348773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A30CCA4-C273-4A39-8CE5-68DB5BAB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Students could be asked to think of other examples of objects that travel in a circle with constant speed.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circular motion,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Circular Motion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8AD34-A9C0-480E-A480-BAA4D9CFE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3C16383A-D4B8-498E-9AE3-79ACE8D0C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9787" cy="348773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75F7C9E-4893-4C07-AA3E-91C80DA6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9480D-4DCB-4E93-ABFD-9CB23A303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28A1D-1D79-403E-A911-48565776F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4FD0C8E0-5DAF-4289-9C80-2EFE5678C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B394271-839C-4148-B9B8-DC293CBE4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For more information about scalars and vectors, please refer to the </a:t>
            </a:r>
            <a:r>
              <a:rPr lang="en-GB" altLang="en-US" i="1" dirty="0">
                <a:latin typeface="Arial" panose="020B0604020202020204" pitchFamily="34" charset="0"/>
              </a:rPr>
              <a:t>Scalars and Vectors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presentation is accompanied by the worksheet </a:t>
            </a:r>
            <a:r>
              <a:rPr lang="en-GB" altLang="en-US" i="1" dirty="0">
                <a:latin typeface="Arial" panose="020B0604020202020204" pitchFamily="34" charset="0"/>
              </a:rPr>
              <a:t>Speed and Velocity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82041-0180-4590-BE40-306A1AB30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55B232CE-C749-424A-9F7F-A44EA5178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B8CDBE9-3668-47EE-A237-E903BAF01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Students could be asked why the non-SI mph is the most common unit used when talking generally about speed.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credits:</a:t>
            </a:r>
            <a:r>
              <a:rPr lang="en-GB" altLang="en-US" dirty="0">
                <a:latin typeface="Arial" panose="020B0604020202020204" pitchFamily="34" charset="0"/>
              </a:rPr>
              <a:t> car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altLang="en-US" dirty="0">
                <a:latin typeface="Arial" panose="020B0604020202020204" pitchFamily="34" charset="0"/>
              </a:rPr>
              <a:t>Steve Ford Elliott, plane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altLang="en-US" dirty="0">
                <a:latin typeface="Arial" panose="020B0604020202020204" pitchFamily="34" charset="0"/>
              </a:rPr>
              <a:t>Philip </a:t>
            </a:r>
            <a:r>
              <a:rPr lang="en-GB" altLang="en-US" dirty="0" err="1">
                <a:latin typeface="Arial" panose="020B0604020202020204" pitchFamily="34" charset="0"/>
              </a:rPr>
              <a:t>MacKenzie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60A3C-8F22-44C7-9061-86F4ECF16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D6DE39AE-D437-4609-AF7E-774043418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9A0C2CA-BA56-46F0-991A-C84A908BD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D80D1-F135-4053-8568-97E9A53DD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2392D113-7A23-44B8-B6CE-016BE8436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8883361-5A85-49D5-B10E-00A4EDFFC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BB042-54FE-4C27-A142-5415841B6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F9E112CA-4838-466C-A622-40AB32B45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478CD34-FA70-487C-9280-2A0A5A600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1BFF6-0679-486C-B4CA-5EFEAE943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3E69E1CF-C7DD-4E02-9D40-99DD0ED82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1DE6543-6A75-4EFF-BE22-5DD129903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altLang="en-US" dirty="0">
                <a:latin typeface="Arial" panose="020B0604020202020204" pitchFamily="34" charset="0"/>
              </a:rPr>
              <a:t>Jerry </a:t>
            </a:r>
            <a:r>
              <a:rPr lang="en-GB" altLang="en-US" dirty="0" err="1">
                <a:latin typeface="Arial" panose="020B0604020202020204" pitchFamily="34" charset="0"/>
              </a:rPr>
              <a:t>Pank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B75D3-5C44-4672-BE41-17EA04A1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12207690-1AB1-41BC-88B0-449117739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03A0A43-5BFE-41CB-A1E0-E488DD55B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36D48-08B7-4707-98F8-2EE136114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1184-C5C6-4AA5-847C-7B5A30D51F1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40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3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8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0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714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8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9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895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8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3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31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4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56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733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77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1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6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32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49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3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98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3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28464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7464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  <p:sldLayoutId id="21474853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4.jp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7EE5A024-4B42-4E50-A539-9111A512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Speed and Velocity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428A1E-6BB6-41EC-85D1-5E6CE75B4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a formula triangle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279B4C8B-FF89-4F78-B9E6-0FA394AE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7653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A formula triangle helps you to rearrange a formula. The formula triangle for </a:t>
            </a:r>
            <a:r>
              <a:rPr lang="en-GB" altLang="en-US" b="1">
                <a:solidFill>
                  <a:srgbClr val="286DA6"/>
                </a:solidFill>
              </a:rPr>
              <a:t>speed (v)</a:t>
            </a:r>
            <a:r>
              <a:rPr lang="en-GB" altLang="en-US">
                <a:solidFill>
                  <a:srgbClr val="010066"/>
                </a:solidFill>
              </a:rPr>
              <a:t>, </a:t>
            </a:r>
            <a:r>
              <a:rPr lang="en-GB" altLang="en-US" b="1">
                <a:solidFill>
                  <a:srgbClr val="286DA6"/>
                </a:solidFill>
              </a:rPr>
              <a:t>distance (s)</a:t>
            </a:r>
            <a:r>
              <a:rPr lang="en-GB" altLang="en-US">
                <a:solidFill>
                  <a:srgbClr val="010066"/>
                </a:solidFill>
              </a:rPr>
              <a:t> and </a:t>
            </a:r>
            <a:r>
              <a:rPr lang="en-GB" altLang="en-US" b="1">
                <a:solidFill>
                  <a:srgbClr val="286DA6"/>
                </a:solidFill>
              </a:rPr>
              <a:t>time (t)</a:t>
            </a:r>
            <a:r>
              <a:rPr lang="en-GB" altLang="en-US">
                <a:solidFill>
                  <a:srgbClr val="010066"/>
                </a:solidFill>
              </a:rPr>
              <a:t> is shown below.</a:t>
            </a:r>
          </a:p>
        </p:txBody>
      </p:sp>
      <p:pic>
        <p:nvPicPr>
          <p:cNvPr id="24580" name="Picture 5" descr="formula_triangle">
            <a:extLst>
              <a:ext uri="{FF2B5EF4-FFF2-40B4-BE49-F238E27FC236}">
                <a16:creationId xmlns:a16="http://schemas.microsoft.com/office/drawing/2014/main" id="{37AF38F6-1C0F-4884-8C8E-203E1258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700463"/>
            <a:ext cx="27416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06DDFBDA-BAF6-43FB-9732-FBD04B6F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4365625"/>
            <a:ext cx="57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286DA6"/>
                </a:solidFill>
                <a:sym typeface="Symbol" panose="05050102010706020507" pitchFamily="18" charset="2"/>
              </a:rPr>
              <a:t></a:t>
            </a: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CEF1182A-0A4B-4918-9F9D-CBE44BF8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367213"/>
            <a:ext cx="814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286DA6"/>
                </a:solidFill>
                <a:sym typeface="Symbol" panose="05050102010706020507" pitchFamily="18" charset="2"/>
              </a:rPr>
              <a:t></a:t>
            </a: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B10A5AAB-CE44-427A-8B9A-257388EA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5921375"/>
            <a:ext cx="620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>
                <a:solidFill>
                  <a:srgbClr val="286DA6"/>
                </a:solidFill>
                <a:sym typeface="Symbol" panose="05050102010706020507" pitchFamily="18" charset="2"/>
              </a:rPr>
              <a:t>×</a:t>
            </a:r>
          </a:p>
        </p:txBody>
      </p:sp>
      <p:sp>
        <p:nvSpPr>
          <p:cNvPr id="198665" name="Text Box 9">
            <a:extLst>
              <a:ext uri="{FF2B5EF4-FFF2-40B4-BE49-F238E27FC236}">
                <a16:creationId xmlns:a16="http://schemas.microsoft.com/office/drawing/2014/main" id="{36B8BA4E-9736-4B54-9D35-4E3AFA50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060575"/>
            <a:ext cx="7870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Covering the quantity that you are trying to work out gives the rearranged formula needed for the calculation.</a:t>
            </a:r>
          </a:p>
        </p:txBody>
      </p:sp>
      <p:sp>
        <p:nvSpPr>
          <p:cNvPr id="198666" name="Text Box 10">
            <a:extLst>
              <a:ext uri="{FF2B5EF4-FFF2-40B4-BE49-F238E27FC236}">
                <a16:creationId xmlns:a16="http://schemas.microsoft.com/office/drawing/2014/main" id="{AEBEAE72-908C-46DE-A8EE-5613C1C3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4076700"/>
            <a:ext cx="2239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So to find distance (s), cover up </a:t>
            </a:r>
            <a:r>
              <a:rPr lang="en-GB" altLang="en-US" b="1" dirty="0"/>
              <a:t>s</a:t>
            </a:r>
            <a:r>
              <a:rPr lang="en-GB" altLang="en-US" dirty="0"/>
              <a:t>…</a:t>
            </a:r>
          </a:p>
        </p:txBody>
      </p:sp>
      <p:sp>
        <p:nvSpPr>
          <p:cNvPr id="198667" name="Text Box 11">
            <a:extLst>
              <a:ext uri="{FF2B5EF4-FFF2-40B4-BE49-F238E27FC236}">
                <a16:creationId xmlns:a16="http://schemas.microsoft.com/office/drawing/2014/main" id="{D9C02D13-39E3-4157-A80C-9C74382F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3197225"/>
            <a:ext cx="2238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…which gives the formula…</a:t>
            </a:r>
          </a:p>
        </p:txBody>
      </p:sp>
      <p:sp>
        <p:nvSpPr>
          <p:cNvPr id="198671" name="Text Box 15">
            <a:extLst>
              <a:ext uri="{FF2B5EF4-FFF2-40B4-BE49-F238E27FC236}">
                <a16:creationId xmlns:a16="http://schemas.microsoft.com/office/drawing/2014/main" id="{10A7121D-8E7A-492E-B08A-2431824C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4194175"/>
            <a:ext cx="1624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 dirty="0">
                <a:solidFill>
                  <a:srgbClr val="286DA6"/>
                </a:solidFill>
              </a:rPr>
              <a:t>s = </a:t>
            </a:r>
            <a:r>
              <a:rPr lang="en-GB" altLang="en-US" sz="3600" b="1" dirty="0">
                <a:solidFill>
                  <a:srgbClr val="286DA6"/>
                </a:solidFill>
                <a:sym typeface="Symbol" panose="05050102010706020507" pitchFamily="18" charset="2"/>
              </a:rPr>
              <a:t>v t</a:t>
            </a:r>
          </a:p>
        </p:txBody>
      </p:sp>
      <p:pic>
        <p:nvPicPr>
          <p:cNvPr id="16" name="Picture 15" descr="Speed_and_velocity_12.1.png">
            <a:extLst>
              <a:ext uri="{FF2B5EF4-FFF2-40B4-BE49-F238E27FC236}">
                <a16:creationId xmlns:a16="http://schemas.microsoft.com/office/drawing/2014/main" id="{E6410C72-0356-4A65-B732-B2A75C256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424113"/>
            <a:ext cx="29146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D4C645-DB56-424D-AEF7-FAA1D760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5" grpId="0"/>
      <p:bldP spid="198666" grpId="0"/>
      <p:bldP spid="198667" grpId="0"/>
      <p:bldP spid="1986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5484BE-F812-4F03-9E95-0E5EB9AF6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speed question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FBEC679-ECE3-4D89-87C1-66166446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3670300" cy="118745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A car travels at 25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m/s for 3 minutes. How far does it travel?</a:t>
            </a:r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EAFAF273-A3F1-4162-BC0D-285A1F837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5713413"/>
            <a:ext cx="343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</a:t>
            </a:r>
            <a:r>
              <a:rPr lang="en-GB" altLang="en-US" b="1">
                <a:solidFill>
                  <a:srgbClr val="286DA6"/>
                </a:solidFill>
              </a:rPr>
              <a:t>4,500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</a:t>
            </a:r>
            <a:r>
              <a:rPr lang="en-GB" altLang="en-US">
                <a:solidFill>
                  <a:srgbClr val="010066"/>
                </a:solidFill>
              </a:rPr>
              <a:t>  =</a:t>
            </a:r>
            <a:r>
              <a:rPr lang="en-GB" altLang="en-US" b="1">
                <a:solidFill>
                  <a:srgbClr val="CC00CC"/>
                </a:solidFill>
              </a:rPr>
              <a:t>  </a:t>
            </a:r>
            <a:r>
              <a:rPr lang="en-GB" altLang="en-US" b="1">
                <a:solidFill>
                  <a:srgbClr val="286DA6"/>
                </a:solidFill>
              </a:rPr>
              <a:t>4.5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km</a:t>
            </a:r>
          </a:p>
        </p:txBody>
      </p:sp>
      <p:sp>
        <p:nvSpPr>
          <p:cNvPr id="25611" name="Text Box 6">
            <a:extLst>
              <a:ext uri="{FF2B5EF4-FFF2-40B4-BE49-F238E27FC236}">
                <a16:creationId xmlns:a16="http://schemas.microsoft.com/office/drawing/2014/main" id="{2D8D8B43-A8FC-4F73-BDFB-D0B34AF6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2597150"/>
            <a:ext cx="159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speed  =</a:t>
            </a:r>
          </a:p>
        </p:txBody>
      </p:sp>
      <p:sp>
        <p:nvSpPr>
          <p:cNvPr id="25613" name="Rectangle 8">
            <a:extLst>
              <a:ext uri="{FF2B5EF4-FFF2-40B4-BE49-F238E27FC236}">
                <a16:creationId xmlns:a16="http://schemas.microsoft.com/office/drawing/2014/main" id="{2659B566-F694-476C-BE00-EDB46616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2462213"/>
            <a:ext cx="1420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distance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time</a:t>
            </a:r>
          </a:p>
        </p:txBody>
      </p:sp>
      <p:sp>
        <p:nvSpPr>
          <p:cNvPr id="25614" name="Line 9">
            <a:extLst>
              <a:ext uri="{FF2B5EF4-FFF2-40B4-BE49-F238E27FC236}">
                <a16:creationId xmlns:a16="http://schemas.microsoft.com/office/drawing/2014/main" id="{455AA65E-9BC0-488D-BD6D-A6434FBCE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938" y="2820988"/>
            <a:ext cx="1404937" cy="0"/>
          </a:xfrm>
          <a:prstGeom prst="line">
            <a:avLst/>
          </a:prstGeom>
          <a:noFill/>
          <a:ln w="25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0714" name="Text Box 10">
            <a:extLst>
              <a:ext uri="{FF2B5EF4-FFF2-40B4-BE49-F238E27FC236}">
                <a16:creationId xmlns:a16="http://schemas.microsoft.com/office/drawing/2014/main" id="{171D75FE-140D-4921-A50A-FA1D50D4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4860925"/>
            <a:ext cx="22288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25 × 180 </a:t>
            </a:r>
          </a:p>
        </p:txBody>
      </p:sp>
      <p:sp>
        <p:nvSpPr>
          <p:cNvPr id="200715" name="Text Box 11">
            <a:extLst>
              <a:ext uri="{FF2B5EF4-FFF2-40B4-BE49-F238E27FC236}">
                <a16:creationId xmlns:a16="http://schemas.microsoft.com/office/drawing/2014/main" id="{33E8FC47-FE24-4F2A-A1E7-11228BA4A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3751263"/>
            <a:ext cx="449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distance  =  speed  ×  time</a:t>
            </a:r>
          </a:p>
        </p:txBody>
      </p:sp>
      <p:pic>
        <p:nvPicPr>
          <p:cNvPr id="25610" name="Picture 12" descr="car2">
            <a:extLst>
              <a:ext uri="{FF2B5EF4-FFF2-40B4-BE49-F238E27FC236}">
                <a16:creationId xmlns:a16="http://schemas.microsoft.com/office/drawing/2014/main" id="{91F14841-61CE-4B9A-8643-D276CCFF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790575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55D3EC-C436-465C-B83C-AD22AAED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5DF49-B657-4596-8AB9-7AA365F7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5611" grpId="0"/>
      <p:bldP spid="25613" grpId="0"/>
      <p:bldP spid="200714" grpId="0"/>
      <p:bldP spid="2007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2805F21-8C82-4F1E-8CBA-4B2FA9509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Converting units of speed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3FE89BD1-AA5D-4042-A16D-AE0A3DB6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32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Speed is the </a:t>
            </a:r>
            <a:r>
              <a:rPr lang="en-GB" altLang="en-US" b="1" dirty="0">
                <a:solidFill>
                  <a:srgbClr val="286DA6"/>
                </a:solidFill>
              </a:rPr>
              <a:t>ratio </a:t>
            </a:r>
            <a:r>
              <a:rPr lang="en-GB" altLang="en-US" dirty="0">
                <a:solidFill>
                  <a:srgbClr val="010066"/>
                </a:solidFill>
              </a:rPr>
              <a:t>of distance to time. Units of speed are always expressed as a </a:t>
            </a:r>
            <a:r>
              <a:rPr lang="en-GB" altLang="en-US" b="1" dirty="0">
                <a:solidFill>
                  <a:srgbClr val="286DA6"/>
                </a:solidFill>
              </a:rPr>
              <a:t>unit of distance </a:t>
            </a:r>
            <a:r>
              <a:rPr lang="en-GB" altLang="en-US" dirty="0">
                <a:solidFill>
                  <a:srgbClr val="010066"/>
                </a:solidFill>
              </a:rPr>
              <a:t>to a </a:t>
            </a:r>
            <a:r>
              <a:rPr lang="en-GB" altLang="en-US" b="1" dirty="0">
                <a:solidFill>
                  <a:srgbClr val="286DA6"/>
                </a:solidFill>
              </a:rPr>
              <a:t>unit of time</a:t>
            </a:r>
            <a:r>
              <a:rPr lang="en-GB" altLang="en-US" dirty="0">
                <a:solidFill>
                  <a:srgbClr val="010066"/>
                </a:solidFill>
              </a:rPr>
              <a:t>, such as meters per second, or miles per hour.</a:t>
            </a:r>
          </a:p>
        </p:txBody>
      </p:sp>
      <p:sp>
        <p:nvSpPr>
          <p:cNvPr id="200715" name="Text Box 111">
            <a:extLst>
              <a:ext uri="{FF2B5EF4-FFF2-40B4-BE49-F238E27FC236}">
                <a16:creationId xmlns:a16="http://schemas.microsoft.com/office/drawing/2014/main" id="{54842C40-CD1F-4327-BF5F-DF2A9D10D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112963"/>
            <a:ext cx="818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To </a:t>
            </a:r>
            <a:r>
              <a:rPr lang="en-GB" altLang="en-US" b="1">
                <a:solidFill>
                  <a:srgbClr val="286DA6"/>
                </a:solidFill>
              </a:rPr>
              <a:t>convert</a:t>
            </a:r>
            <a:r>
              <a:rPr lang="en-GB" altLang="en-US">
                <a:solidFill>
                  <a:srgbClr val="010066"/>
                </a:solidFill>
              </a:rPr>
              <a:t> from one unit of speed to another, you can write the speed as a ratio of distance to time, then convert the units of the distance and time.</a:t>
            </a:r>
          </a:p>
        </p:txBody>
      </p:sp>
      <p:sp>
        <p:nvSpPr>
          <p:cNvPr id="15" name="Text Box 112">
            <a:extLst>
              <a:ext uri="{FF2B5EF4-FFF2-40B4-BE49-F238E27FC236}">
                <a16:creationId xmlns:a16="http://schemas.microsoft.com/office/drawing/2014/main" id="{0B75DAFE-B3CA-42E0-9F42-3D10482F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376613"/>
            <a:ext cx="6224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For example, to convert 5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km/h into m/s:</a:t>
            </a:r>
          </a:p>
        </p:txBody>
      </p:sp>
      <p:sp>
        <p:nvSpPr>
          <p:cNvPr id="16" name="Text Box 113">
            <a:extLst>
              <a:ext uri="{FF2B5EF4-FFF2-40B4-BE49-F238E27FC236}">
                <a16:creationId xmlns:a16="http://schemas.microsoft.com/office/drawing/2014/main" id="{FC9FD5E7-5DB2-498E-9D7F-DCEC4AF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103688"/>
            <a:ext cx="147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5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km/h = </a:t>
            </a:r>
          </a:p>
        </p:txBody>
      </p:sp>
      <p:sp>
        <p:nvSpPr>
          <p:cNvPr id="26646" name="Text Box 114">
            <a:extLst>
              <a:ext uri="{FF2B5EF4-FFF2-40B4-BE49-F238E27FC236}">
                <a16:creationId xmlns:a16="http://schemas.microsoft.com/office/drawing/2014/main" id="{1858E562-998C-479C-B1FD-E87DA67A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38655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5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km </a:t>
            </a:r>
          </a:p>
        </p:txBody>
      </p:sp>
      <p:sp>
        <p:nvSpPr>
          <p:cNvPr id="26647" name="Text Box 115">
            <a:extLst>
              <a:ext uri="{FF2B5EF4-FFF2-40B4-BE49-F238E27FC236}">
                <a16:creationId xmlns:a16="http://schemas.microsoft.com/office/drawing/2014/main" id="{4D590002-0546-417E-B4AB-8E48221B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341813"/>
            <a:ext cx="112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1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hour</a:t>
            </a:r>
          </a:p>
        </p:txBody>
      </p:sp>
      <p:sp>
        <p:nvSpPr>
          <p:cNvPr id="26648" name="Line 122">
            <a:extLst>
              <a:ext uri="{FF2B5EF4-FFF2-40B4-BE49-F238E27FC236}">
                <a16:creationId xmlns:a16="http://schemas.microsoft.com/office/drawing/2014/main" id="{23D9DACA-01EC-4B14-89CA-BE14671B2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4333875"/>
            <a:ext cx="866775" cy="0"/>
          </a:xfrm>
          <a:prstGeom prst="line">
            <a:avLst/>
          </a:prstGeom>
          <a:noFill/>
          <a:ln w="25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6643" name="Text Box 116">
            <a:extLst>
              <a:ext uri="{FF2B5EF4-FFF2-40B4-BE49-F238E27FC236}">
                <a16:creationId xmlns:a16="http://schemas.microsoft.com/office/drawing/2014/main" id="{281C6C37-A747-4DE6-BA47-F3FECDC6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805363"/>
            <a:ext cx="217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(5 × 1,000)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m </a:t>
            </a:r>
          </a:p>
        </p:txBody>
      </p:sp>
      <p:sp>
        <p:nvSpPr>
          <p:cNvPr id="26644" name="Text Box 117">
            <a:extLst>
              <a:ext uri="{FF2B5EF4-FFF2-40B4-BE49-F238E27FC236}">
                <a16:creationId xmlns:a16="http://schemas.microsoft.com/office/drawing/2014/main" id="{9974A24F-59B8-401C-B5DA-81FCC361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5281613"/>
            <a:ext cx="2303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(1 × 60 × 60)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s</a:t>
            </a:r>
          </a:p>
        </p:txBody>
      </p:sp>
      <p:sp>
        <p:nvSpPr>
          <p:cNvPr id="26645" name="Line 123">
            <a:extLst>
              <a:ext uri="{FF2B5EF4-FFF2-40B4-BE49-F238E27FC236}">
                <a16:creationId xmlns:a16="http://schemas.microsoft.com/office/drawing/2014/main" id="{F1BC5374-A558-4AE9-82CA-28FF237FC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0075" y="5273675"/>
            <a:ext cx="2151063" cy="0"/>
          </a:xfrm>
          <a:prstGeom prst="line">
            <a:avLst/>
          </a:prstGeom>
          <a:noFill/>
          <a:ln w="25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5" name="Text Box 118">
            <a:extLst>
              <a:ext uri="{FF2B5EF4-FFF2-40B4-BE49-F238E27FC236}">
                <a16:creationId xmlns:a16="http://schemas.microsoft.com/office/drawing/2014/main" id="{2D730006-BE41-444B-8344-022B8B09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043488"/>
            <a:ext cx="80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</a:t>
            </a:r>
          </a:p>
        </p:txBody>
      </p:sp>
      <p:sp>
        <p:nvSpPr>
          <p:cNvPr id="26640" name="Text Box 119">
            <a:extLst>
              <a:ext uri="{FF2B5EF4-FFF2-40B4-BE49-F238E27FC236}">
                <a16:creationId xmlns:a16="http://schemas.microsoft.com/office/drawing/2014/main" id="{86A3C158-15E1-486B-8745-52D9AA89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5735638"/>
            <a:ext cx="1335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5,000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m </a:t>
            </a:r>
          </a:p>
        </p:txBody>
      </p:sp>
      <p:sp>
        <p:nvSpPr>
          <p:cNvPr id="26641" name="Text Box 110">
            <a:extLst>
              <a:ext uri="{FF2B5EF4-FFF2-40B4-BE49-F238E27FC236}">
                <a16:creationId xmlns:a16="http://schemas.microsoft.com/office/drawing/2014/main" id="{EF6202CA-0CC6-4395-AED4-B0BEEEB3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6211888"/>
            <a:ext cx="143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3600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s</a:t>
            </a:r>
          </a:p>
        </p:txBody>
      </p:sp>
      <p:sp>
        <p:nvSpPr>
          <p:cNvPr id="26642" name="Line 124">
            <a:extLst>
              <a:ext uri="{FF2B5EF4-FFF2-40B4-BE49-F238E27FC236}">
                <a16:creationId xmlns:a16="http://schemas.microsoft.com/office/drawing/2014/main" id="{2C4C82ED-CF59-4399-A557-58005C0B7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6203950"/>
            <a:ext cx="1230312" cy="0"/>
          </a:xfrm>
          <a:prstGeom prst="line">
            <a:avLst/>
          </a:prstGeom>
          <a:noFill/>
          <a:ln w="25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Text Box 121">
            <a:extLst>
              <a:ext uri="{FF2B5EF4-FFF2-40B4-BE49-F238E27FC236}">
                <a16:creationId xmlns:a16="http://schemas.microsoft.com/office/drawing/2014/main" id="{844229CB-10EC-40F8-A3E4-EE46C8554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973763"/>
            <a:ext cx="80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</a:t>
            </a:r>
          </a:p>
        </p:txBody>
      </p:sp>
      <p:sp>
        <p:nvSpPr>
          <p:cNvPr id="31" name="Text Box 131">
            <a:extLst>
              <a:ext uri="{FF2B5EF4-FFF2-40B4-BE49-F238E27FC236}">
                <a16:creationId xmlns:a16="http://schemas.microsoft.com/office/drawing/2014/main" id="{BE297619-F8DE-46B5-83B5-C4483481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5973763"/>
            <a:ext cx="1820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</a:t>
            </a:r>
            <a:r>
              <a:rPr lang="en-GB" altLang="en-US" b="1">
                <a:solidFill>
                  <a:srgbClr val="286DA6"/>
                </a:solidFill>
              </a:rPr>
              <a:t>1.39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</a:p>
        </p:txBody>
      </p:sp>
      <p:pic>
        <p:nvPicPr>
          <p:cNvPr id="2" name="Picture 31" descr="Hand_writing.png">
            <a:extLst>
              <a:ext uri="{FF2B5EF4-FFF2-40B4-BE49-F238E27FC236}">
                <a16:creationId xmlns:a16="http://schemas.microsoft.com/office/drawing/2014/main" id="{EADA78B0-6BF8-4778-97F6-AB7CD64BB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06713"/>
            <a:ext cx="35829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134DC8-C240-4FB3-89F6-4CFA9D33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E5EE89-6ADC-4DD9-9680-37A9135C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5" grpId="0"/>
      <p:bldP spid="15" grpId="0"/>
      <p:bldP spid="16" grpId="0"/>
      <p:bldP spid="26646" grpId="0"/>
      <p:bldP spid="26647" grpId="0"/>
      <p:bldP spid="26643" grpId="0"/>
      <p:bldP spid="26644" grpId="0"/>
      <p:bldP spid="25" grpId="0"/>
      <p:bldP spid="26640" grpId="0"/>
      <p:bldP spid="26641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5E2B9C4-9855-4FB6-91C3-12004472D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Speed, distance, time calculations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3AA3A5-5AF5-4C46-9DCB-A3BBAA1F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7BC6C6FC-6D2E-40F2-8AE1-6289AEB0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EEB8D-E529-421E-96AA-E8260AA4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756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28731E8E-5CB1-4CC1-9DB4-A2B34B3C926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6D62942-9903-464B-BB48-3D37456B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88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286DA6"/>
                </a:solidFill>
              </a:rPr>
              <a:t>speed</a:t>
            </a:r>
            <a:r>
              <a:rPr lang="en-GB" altLang="en-US" dirty="0">
                <a:solidFill>
                  <a:srgbClr val="010066"/>
                </a:solidFill>
              </a:rPr>
              <a:t> of an object does not depend on the direction in which it is traveling. The </a:t>
            </a:r>
            <a:r>
              <a:rPr lang="en-GB" altLang="en-US" b="1" dirty="0">
                <a:solidFill>
                  <a:srgbClr val="286DA6"/>
                </a:solidFill>
              </a:rPr>
              <a:t>velocity</a:t>
            </a:r>
            <a:r>
              <a:rPr lang="en-GB" altLang="en-US" dirty="0">
                <a:solidFill>
                  <a:srgbClr val="010066"/>
                </a:solidFill>
              </a:rPr>
              <a:t> of an object is the speed of the object in a given </a:t>
            </a:r>
            <a:r>
              <a:rPr lang="en-GB" altLang="en-US" b="1" dirty="0">
                <a:solidFill>
                  <a:srgbClr val="286DA6"/>
                </a:solidFill>
              </a:rPr>
              <a:t>direction</a:t>
            </a:r>
            <a:r>
              <a:rPr lang="en-GB" altLang="en-US" dirty="0">
                <a:solidFill>
                  <a:srgbClr val="010066"/>
                </a:solidFill>
              </a:rPr>
              <a:t>. Velocity is a </a:t>
            </a:r>
            <a:r>
              <a:rPr lang="en-GB" altLang="en-US" b="1" dirty="0">
                <a:solidFill>
                  <a:srgbClr val="286DA6"/>
                </a:solidFill>
              </a:rPr>
              <a:t>vector</a:t>
            </a:r>
            <a:r>
              <a:rPr lang="en-GB" altLang="en-US" dirty="0">
                <a:solidFill>
                  <a:srgbClr val="010066"/>
                </a:solidFill>
              </a:rPr>
              <a:t> quantity.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1DEC24EC-FF54-4D43-ADCE-FACCC9FB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2230438"/>
            <a:ext cx="326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car is traveling north with a velocity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of 10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m/s.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C3161B8-854B-4BA6-A653-6093A654A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is velocity different to speed?</a:t>
            </a:r>
          </a:p>
        </p:txBody>
      </p:sp>
      <p:pic>
        <p:nvPicPr>
          <p:cNvPr id="192517" name="Picture 5" descr="car_overhead">
            <a:extLst>
              <a:ext uri="{FF2B5EF4-FFF2-40B4-BE49-F238E27FC236}">
                <a16:creationId xmlns:a16="http://schemas.microsoft.com/office/drawing/2014/main" id="{3CDD9695-6751-468E-8EA1-9F988541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33600"/>
            <a:ext cx="42275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ext Box 6">
            <a:extLst>
              <a:ext uri="{FF2B5EF4-FFF2-40B4-BE49-F238E27FC236}">
                <a16:creationId xmlns:a16="http://schemas.microsoft.com/office/drawing/2014/main" id="{777FEA85-B54F-4786-A5B4-E417EAA5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3586163"/>
            <a:ext cx="3536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As the car goes round the corner, the speed of the car remains constant but the car changes direction, so the velocity of the car changes.</a:t>
            </a:r>
          </a:p>
        </p:txBody>
      </p:sp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2C17FE-9C59-4692-A810-D318E6E9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785465B2-EF57-4602-964C-B2FC74D86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Velocities of a pair of moving objects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8EDA2127-A267-400C-808D-130538A3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02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If two trains are traveling at 25</a:t>
            </a:r>
            <a:r>
              <a:rPr lang="en-GB" altLang="en-US" sz="1000" dirty="0"/>
              <a:t> </a:t>
            </a:r>
            <a:r>
              <a:rPr lang="en-GB" altLang="en-US" dirty="0"/>
              <a:t>m/s on parallel tracks, but in opposite directions, do they have the same velocity?</a:t>
            </a:r>
          </a:p>
        </p:txBody>
      </p:sp>
      <p:sp>
        <p:nvSpPr>
          <p:cNvPr id="281607" name="Text Box 7">
            <a:extLst>
              <a:ext uri="{FF2B5EF4-FFF2-40B4-BE49-F238E27FC236}">
                <a16:creationId xmlns:a16="http://schemas.microsoft.com/office/drawing/2014/main" id="{37CEF237-92C2-4EE9-B6ED-6B3A0037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100513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No – velocity is a measure of direction as well as speed.</a:t>
            </a:r>
          </a:p>
        </p:txBody>
      </p:sp>
      <p:sp>
        <p:nvSpPr>
          <p:cNvPr id="281608" name="Text Box 8">
            <a:extLst>
              <a:ext uri="{FF2B5EF4-FFF2-40B4-BE49-F238E27FC236}">
                <a16:creationId xmlns:a16="http://schemas.microsoft.com/office/drawing/2014/main" id="{24D424E7-9A15-485B-887B-1EDB85CA5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632325"/>
            <a:ext cx="5951537" cy="45720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How are these different velocities written?</a:t>
            </a:r>
          </a:p>
        </p:txBody>
      </p:sp>
      <p:sp>
        <p:nvSpPr>
          <p:cNvPr id="281609" name="Text Box 9">
            <a:extLst>
              <a:ext uri="{FF2B5EF4-FFF2-40B4-BE49-F238E27FC236}">
                <a16:creationId xmlns:a16="http://schemas.microsoft.com/office/drawing/2014/main" id="{30169C41-2E73-404C-82E5-E42603C6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164138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Train A has a velocity of </a:t>
            </a:r>
            <a:r>
              <a:rPr lang="en-GB" altLang="en-US" b="1">
                <a:solidFill>
                  <a:srgbClr val="286DA6"/>
                </a:solidFill>
              </a:rPr>
              <a:t>25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  <a:r>
              <a:rPr lang="en-GB" altLang="en-US"/>
              <a:t>.</a:t>
            </a:r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741AC5CA-6C39-4045-B1AE-34DFF738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695950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Train B has a velocity of </a:t>
            </a:r>
            <a:r>
              <a:rPr lang="en-GB" altLang="en-US" b="1">
                <a:solidFill>
                  <a:srgbClr val="286DA6"/>
                </a:solidFill>
              </a:rPr>
              <a:t>–25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  <a:r>
              <a:rPr lang="en-GB" altLang="en-US"/>
              <a:t>.</a:t>
            </a:r>
          </a:p>
        </p:txBody>
      </p:sp>
      <p:pic>
        <p:nvPicPr>
          <p:cNvPr id="29705" name="Picture 13" descr="trains">
            <a:extLst>
              <a:ext uri="{FF2B5EF4-FFF2-40B4-BE49-F238E27FC236}">
                <a16:creationId xmlns:a16="http://schemas.microsoft.com/office/drawing/2014/main" id="{CB39BE24-48E4-46BC-A3C1-C444DA5D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81150"/>
            <a:ext cx="5238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5C2F92-670D-4C08-B6B7-3738692F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043934DA-0676-4E80-8DAF-8329614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/>
      <p:bldP spid="281608" grpId="0" animBg="1"/>
      <p:bldP spid="281609" grpId="0"/>
      <p:bldP spid="2816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3AAD012A-6468-4FD4-89ED-A404D3759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Velocities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067B09-304C-4E2D-BBED-153A26F9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7EA0AFCF-A6DB-4091-B11C-4207872F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8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C9A9F9A-0781-4EE9-BE00-FA9398BB22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5AC251B7-59EB-45A4-ABAC-7123271D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97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velocity of an object depends on the object’s </a:t>
            </a:r>
            <a:r>
              <a:rPr lang="en-GB" altLang="en-US" b="1" dirty="0">
                <a:solidFill>
                  <a:srgbClr val="286DA6"/>
                </a:solidFill>
              </a:rPr>
              <a:t>direction</a:t>
            </a:r>
            <a:r>
              <a:rPr lang="en-GB" altLang="en-US" dirty="0">
                <a:solidFill>
                  <a:srgbClr val="010066"/>
                </a:solidFill>
              </a:rPr>
              <a:t> as well as its </a:t>
            </a:r>
            <a:r>
              <a:rPr lang="en-GB" altLang="en-US" b="1" dirty="0">
                <a:solidFill>
                  <a:srgbClr val="286DA6"/>
                </a:solidFill>
              </a:rPr>
              <a:t>speed</a:t>
            </a:r>
            <a:r>
              <a:rPr lang="en-GB" altLang="en-US" dirty="0">
                <a:solidFill>
                  <a:srgbClr val="010066"/>
                </a:solidFill>
              </a:rPr>
              <a:t>. This means that an object with a constant speed but changing direction has a changing velocity.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83387A0A-3A0A-41BC-9EFC-A3ABBDA4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098675"/>
            <a:ext cx="8183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If an object is traveling in a </a:t>
            </a:r>
            <a:r>
              <a:rPr lang="en-GB" altLang="en-US" b="1" dirty="0">
                <a:solidFill>
                  <a:srgbClr val="286DA6"/>
                </a:solidFill>
              </a:rPr>
              <a:t>circle</a:t>
            </a:r>
            <a:r>
              <a:rPr lang="en-GB" altLang="en-US" dirty="0"/>
              <a:t>,</a:t>
            </a:r>
            <a:r>
              <a:rPr lang="en-GB" altLang="en-US" dirty="0">
                <a:solidFill>
                  <a:srgbClr val="010066"/>
                </a:solidFill>
              </a:rPr>
              <a:t> it is always changing direction. This means that an object traveling in a circle always has a </a:t>
            </a:r>
            <a:r>
              <a:rPr lang="en-GB" altLang="en-US" b="1" dirty="0">
                <a:solidFill>
                  <a:srgbClr val="286DA6"/>
                </a:solidFill>
              </a:rPr>
              <a:t>changing velocity</a:t>
            </a:r>
            <a:r>
              <a:rPr lang="en-GB" altLang="en-US" dirty="0">
                <a:solidFill>
                  <a:srgbClr val="010066"/>
                </a:solidFill>
              </a:rPr>
              <a:t>, even if the speed of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object is constant.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EE96A0CA-E324-4ED0-8109-8D88666F0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Constant speed, but changing velocity?</a:t>
            </a:r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72BB3BBB-7F4F-4000-A203-9A3FC094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786188"/>
            <a:ext cx="50561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For example, a Ferris Wheel turns at a constant rate. When someone rides on a Ferris Wheel, they move at a </a:t>
            </a:r>
            <a:r>
              <a:rPr lang="en-GB" altLang="en-US" b="1">
                <a:solidFill>
                  <a:srgbClr val="286DA6"/>
                </a:solidFill>
              </a:rPr>
              <a:t>constant speed</a:t>
            </a:r>
            <a:r>
              <a:rPr lang="en-GB" altLang="en-US">
                <a:solidFill>
                  <a:srgbClr val="010066"/>
                </a:solidFill>
              </a:rPr>
              <a:t>, but they are constantly changing direction, so their velocity is always </a:t>
            </a:r>
            <a:r>
              <a:rPr lang="en-GB" altLang="en-US" b="1">
                <a:solidFill>
                  <a:srgbClr val="286DA6"/>
                </a:solidFill>
              </a:rPr>
              <a:t>changing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8" name="Picture 8" descr="FerrisWheel.png">
            <a:extLst>
              <a:ext uri="{FF2B5EF4-FFF2-40B4-BE49-F238E27FC236}">
                <a16:creationId xmlns:a16="http://schemas.microsoft.com/office/drawing/2014/main" id="{054EAFC5-51D3-4B70-8482-B08F0ADE6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328988"/>
            <a:ext cx="277971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peed_and_velocity_20.1.png">
            <a:extLst>
              <a:ext uri="{FF2B5EF4-FFF2-40B4-BE49-F238E27FC236}">
                <a16:creationId xmlns:a16="http://schemas.microsoft.com/office/drawing/2014/main" id="{5F7B8F3C-EFBD-45E2-A007-96A539A96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670300"/>
            <a:ext cx="4143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peed_and_velocity_20.2.png">
            <a:extLst>
              <a:ext uri="{FF2B5EF4-FFF2-40B4-BE49-F238E27FC236}">
                <a16:creationId xmlns:a16="http://schemas.microsoft.com/office/drawing/2014/main" id="{F9CB91FD-DFBF-4C36-9111-B3B0B2806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900488"/>
            <a:ext cx="3540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peed_and_velocity_20.3.png">
            <a:extLst>
              <a:ext uri="{FF2B5EF4-FFF2-40B4-BE49-F238E27FC236}">
                <a16:creationId xmlns:a16="http://schemas.microsoft.com/office/drawing/2014/main" id="{A6817A9D-B9DD-4D5D-BC50-20D672E0C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429125"/>
            <a:ext cx="3238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peed_and_velocity_20.4.png">
            <a:extLst>
              <a:ext uri="{FF2B5EF4-FFF2-40B4-BE49-F238E27FC236}">
                <a16:creationId xmlns:a16="http://schemas.microsoft.com/office/drawing/2014/main" id="{7E466779-D8B3-4EEE-B14D-4A48C2979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967288"/>
            <a:ext cx="3476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peed_and_velocity_20.5.png">
            <a:extLst>
              <a:ext uri="{FF2B5EF4-FFF2-40B4-BE49-F238E27FC236}">
                <a16:creationId xmlns:a16="http://schemas.microsoft.com/office/drawing/2014/main" id="{DBE534C9-5281-4DE6-8D6F-4033C2D75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5199063"/>
            <a:ext cx="4143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peed_and_velocity_20.6.png">
            <a:extLst>
              <a:ext uri="{FF2B5EF4-FFF2-40B4-BE49-F238E27FC236}">
                <a16:creationId xmlns:a16="http://schemas.microsoft.com/office/drawing/2014/main" id="{9F084BD8-7B09-4D2D-B3D3-CA7EC1DC5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981575"/>
            <a:ext cx="347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peed_and_velocity_20.7.png">
            <a:extLst>
              <a:ext uri="{FF2B5EF4-FFF2-40B4-BE49-F238E27FC236}">
                <a16:creationId xmlns:a16="http://schemas.microsoft.com/office/drawing/2014/main" id="{13ABD1B8-B434-4FE9-982A-DDBD2E562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375150"/>
            <a:ext cx="3222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Speed_and_velocity_20.8.png">
            <a:extLst>
              <a:ext uri="{FF2B5EF4-FFF2-40B4-BE49-F238E27FC236}">
                <a16:creationId xmlns:a16="http://schemas.microsoft.com/office/drawing/2014/main" id="{CC910C09-BF9D-4D9C-BB7F-2C75536CA3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906838"/>
            <a:ext cx="346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A68F00-8736-47A2-B722-6441EBFB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notes_icon">
            <a:extLst>
              <a:ext uri="{FF2B5EF4-FFF2-40B4-BE49-F238E27FC236}">
                <a16:creationId xmlns:a16="http://schemas.microsoft.com/office/drawing/2014/main" id="{92548287-B91C-44CD-889C-81BE6A87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1D5EABCE-32E4-4075-A755-48531BAB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88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Suppose a truck drives round a </a:t>
            </a:r>
            <a:r>
              <a:rPr lang="en-GB" altLang="en-US" b="1" dirty="0">
                <a:solidFill>
                  <a:srgbClr val="286DA6"/>
                </a:solidFill>
              </a:rPr>
              <a:t>circular</a:t>
            </a:r>
            <a:r>
              <a:rPr lang="en-GB" altLang="en-US" dirty="0">
                <a:solidFill>
                  <a:srgbClr val="010066"/>
                </a:solidFill>
              </a:rPr>
              <a:t> roundabout at a constant speed. The truck is constantly changing direction,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so it is always changing velocity.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AFD509E3-E54A-4A56-BD98-94C02538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017713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If the truck drives all the way round the roundabout, the </a:t>
            </a:r>
            <a:r>
              <a:rPr lang="en-GB" altLang="en-US" b="1" dirty="0">
                <a:solidFill>
                  <a:srgbClr val="286DA6"/>
                </a:solidFill>
              </a:rPr>
              <a:t>distance</a:t>
            </a:r>
            <a:r>
              <a:rPr lang="en-GB" altLang="en-US" dirty="0">
                <a:solidFill>
                  <a:srgbClr val="010066"/>
                </a:solidFill>
              </a:rPr>
              <a:t> the truck has </a:t>
            </a:r>
            <a:r>
              <a:rPr lang="en-GB" altLang="en-US" dirty="0" err="1">
                <a:solidFill>
                  <a:srgbClr val="010066"/>
                </a:solidFill>
              </a:rPr>
              <a:t>traveled</a:t>
            </a:r>
            <a:r>
              <a:rPr lang="en-GB" altLang="en-US" dirty="0">
                <a:solidFill>
                  <a:srgbClr val="010066"/>
                </a:solidFill>
              </a:rPr>
              <a:t> is the circumference of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circle, but the truck’s </a:t>
            </a:r>
            <a:r>
              <a:rPr lang="en-GB" altLang="en-US" b="1" dirty="0">
                <a:solidFill>
                  <a:srgbClr val="286DA6"/>
                </a:solidFill>
              </a:rPr>
              <a:t>displacement</a:t>
            </a:r>
            <a:r>
              <a:rPr lang="en-GB" altLang="en-US" dirty="0">
                <a:solidFill>
                  <a:srgbClr val="010066"/>
                </a:solidFill>
              </a:rPr>
              <a:t> is zero.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0F49CD1E-696C-44FF-A65A-A293C9573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Motion in a circle</a:t>
            </a:r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FB7120EE-9C3F-4297-8236-09741CCF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232150"/>
            <a:ext cx="4795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average velocity of an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object is given by:</a:t>
            </a:r>
          </a:p>
        </p:txBody>
      </p:sp>
      <p:pic>
        <p:nvPicPr>
          <p:cNvPr id="31751" name="Picture 8" descr="Lorry_roundabout.png">
            <a:extLst>
              <a:ext uri="{FF2B5EF4-FFF2-40B4-BE49-F238E27FC236}">
                <a16:creationId xmlns:a16="http://schemas.microsoft.com/office/drawing/2014/main" id="{3FE6186C-997D-4CB7-8724-C124DE9C2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279775"/>
            <a:ext cx="36623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11E4A4-FBE7-4056-A826-C4D247DB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016500"/>
            <a:ext cx="4211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means that the truck has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an </a:t>
            </a:r>
            <a:r>
              <a:rPr lang="en-GB" altLang="en-US" b="1" dirty="0">
                <a:solidFill>
                  <a:srgbClr val="286DA6"/>
                </a:solidFill>
              </a:rPr>
              <a:t>average velocity</a:t>
            </a:r>
            <a:r>
              <a:rPr lang="en-GB" altLang="en-US" dirty="0">
                <a:solidFill>
                  <a:srgbClr val="010066"/>
                </a:solidFill>
              </a:rPr>
              <a:t> of zero after one complete circle.</a:t>
            </a:r>
            <a:endParaRPr lang="en-GB" altLang="en-US" dirty="0"/>
          </a:p>
        </p:txBody>
      </p:sp>
      <p:sp>
        <p:nvSpPr>
          <p:cNvPr id="11" name="Text Box 64">
            <a:extLst>
              <a:ext uri="{FF2B5EF4-FFF2-40B4-BE49-F238E27FC236}">
                <a16:creationId xmlns:a16="http://schemas.microsoft.com/office/drawing/2014/main" id="{B8CEE4DE-DB14-4061-85F3-80534863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141788"/>
            <a:ext cx="1655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average velocity</a:t>
            </a: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5825E2CC-3BF1-41E9-9B55-0C7DB33A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3259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=</a:t>
            </a:r>
          </a:p>
        </p:txBody>
      </p:sp>
      <p:sp>
        <p:nvSpPr>
          <p:cNvPr id="31756" name="Text Box 62">
            <a:extLst>
              <a:ext uri="{FF2B5EF4-FFF2-40B4-BE49-F238E27FC236}">
                <a16:creationId xmlns:a16="http://schemas.microsoft.com/office/drawing/2014/main" id="{9349CDDE-E93A-4C64-95D2-11B89E59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40894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displacement</a:t>
            </a:r>
          </a:p>
        </p:txBody>
      </p:sp>
      <p:sp>
        <p:nvSpPr>
          <p:cNvPr id="31757" name="Text Box 61">
            <a:extLst>
              <a:ext uri="{FF2B5EF4-FFF2-40B4-BE49-F238E27FC236}">
                <a16:creationId xmlns:a16="http://schemas.microsoft.com/office/drawing/2014/main" id="{324C3A6A-AF9C-490C-A0CD-DBEA1BF7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560888"/>
            <a:ext cx="1382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time</a:t>
            </a:r>
          </a:p>
        </p:txBody>
      </p:sp>
      <p:sp>
        <p:nvSpPr>
          <p:cNvPr id="31758" name="Line 12">
            <a:extLst>
              <a:ext uri="{FF2B5EF4-FFF2-40B4-BE49-F238E27FC236}">
                <a16:creationId xmlns:a16="http://schemas.microsoft.com/office/drawing/2014/main" id="{B4C34963-CF7C-406B-8D10-9C1CA99B1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560888"/>
            <a:ext cx="2097088" cy="0"/>
          </a:xfrm>
          <a:prstGeom prst="line">
            <a:avLst/>
          </a:prstGeom>
          <a:noFill/>
          <a:ln w="38100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8" grpId="0"/>
      <p:bldP spid="10" grpId="0"/>
      <p:bldP spid="11" grpId="0"/>
      <p:bldP spid="12" grpId="0"/>
      <p:bldP spid="31756" grpId="0"/>
      <p:bldP spid="317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Using Mathematics and Computational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2.jpg">
            <a:extLst>
              <a:ext uri="{FF2B5EF4-FFF2-40B4-BE49-F238E27FC236}">
                <a16:creationId xmlns:a16="http://schemas.microsoft.com/office/drawing/2014/main" id="{4A3C79D4-0D4E-4C73-801F-3399510E6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817813"/>
            <a:ext cx="34417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>
            <a:extLst>
              <a:ext uri="{FF2B5EF4-FFF2-40B4-BE49-F238E27FC236}">
                <a16:creationId xmlns:a16="http://schemas.microsoft.com/office/drawing/2014/main" id="{DB491255-F864-4F1A-9FFA-44632DBAE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Distance and displacement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61658164-C70F-46BB-AFE8-9C2A6FDE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698625"/>
            <a:ext cx="8656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286DA6"/>
                </a:solidFill>
              </a:rPr>
              <a:t>Displacement</a:t>
            </a:r>
            <a:r>
              <a:rPr lang="en-GB" altLang="en-US" dirty="0"/>
              <a:t> is a </a:t>
            </a:r>
            <a:r>
              <a:rPr lang="en-GB" altLang="en-US" b="1" dirty="0">
                <a:solidFill>
                  <a:srgbClr val="286DA6"/>
                </a:solidFill>
              </a:rPr>
              <a:t>vector</a:t>
            </a:r>
            <a:r>
              <a:rPr lang="en-GB" altLang="en-US" dirty="0"/>
              <a:t> quantity that gives the net distance from the starting point, with an indication of </a:t>
            </a:r>
            <a:r>
              <a:rPr lang="en-GB" altLang="en-US" b="1" dirty="0">
                <a:solidFill>
                  <a:srgbClr val="286DA6"/>
                </a:solidFill>
              </a:rPr>
              <a:t>direction</a:t>
            </a:r>
            <a:r>
              <a:rPr lang="en-GB" altLang="en-US" dirty="0"/>
              <a:t>. It is not the same as the distance an object has </a:t>
            </a:r>
            <a:r>
              <a:rPr lang="en-GB" altLang="en-US" dirty="0" err="1"/>
              <a:t>traveled</a:t>
            </a:r>
            <a:r>
              <a:rPr lang="en-GB" altLang="en-US" dirty="0"/>
              <a:t>.</a:t>
            </a:r>
          </a:p>
        </p:txBody>
      </p:sp>
      <p:sp>
        <p:nvSpPr>
          <p:cNvPr id="291848" name="Text Box 8">
            <a:extLst>
              <a:ext uri="{FF2B5EF4-FFF2-40B4-BE49-F238E27FC236}">
                <a16:creationId xmlns:a16="http://schemas.microsoft.com/office/drawing/2014/main" id="{183CD468-ABAF-4AAA-9A27-04A25AA6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000375"/>
            <a:ext cx="502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For example, Jody roller skates </a:t>
            </a:r>
            <a:br>
              <a:rPr lang="en-GB" altLang="en-US" dirty="0"/>
            </a:br>
            <a:r>
              <a:rPr lang="en-GB" altLang="en-US" dirty="0"/>
              <a:t>a distance of 2.1</a:t>
            </a:r>
            <a:r>
              <a:rPr lang="en-GB" altLang="en-US" sz="1000" dirty="0"/>
              <a:t> </a:t>
            </a:r>
            <a:r>
              <a:rPr lang="en-GB" altLang="en-US" dirty="0"/>
              <a:t>km to her </a:t>
            </a:r>
            <a:br>
              <a:rPr lang="en-GB" altLang="en-US" dirty="0"/>
            </a:br>
            <a:r>
              <a:rPr lang="en-GB" altLang="en-US" dirty="0"/>
              <a:t>friend Selma’s house.</a:t>
            </a:r>
          </a:p>
        </p:txBody>
      </p:sp>
      <p:sp>
        <p:nvSpPr>
          <p:cNvPr id="291849" name="Text Box 9">
            <a:extLst>
              <a:ext uri="{FF2B5EF4-FFF2-40B4-BE49-F238E27FC236}">
                <a16:creationId xmlns:a16="http://schemas.microsoft.com/office/drawing/2014/main" id="{B0A34B6E-D7B0-4FD8-B14B-D9F1D2B2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294188"/>
            <a:ext cx="4581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Her displacement, however, is only 1.1</a:t>
            </a:r>
            <a:r>
              <a:rPr lang="en-GB" altLang="en-US" sz="1000" dirty="0"/>
              <a:t> </a:t>
            </a:r>
            <a:r>
              <a:rPr lang="en-GB" altLang="en-US" dirty="0"/>
              <a:t>km north east. This is </a:t>
            </a:r>
            <a:br>
              <a:rPr lang="en-GB" altLang="en-US" dirty="0"/>
            </a:br>
            <a:r>
              <a:rPr lang="en-GB" altLang="en-US" dirty="0"/>
              <a:t>the “straight line” distance </a:t>
            </a:r>
            <a:br>
              <a:rPr lang="en-GB" altLang="en-US" dirty="0"/>
            </a:br>
            <a:r>
              <a:rPr lang="en-GB" altLang="en-US" dirty="0"/>
              <a:t>from her starting point.</a:t>
            </a:r>
          </a:p>
        </p:txBody>
      </p:sp>
      <p:sp>
        <p:nvSpPr>
          <p:cNvPr id="291850" name="Line 10">
            <a:extLst>
              <a:ext uri="{FF2B5EF4-FFF2-40B4-BE49-F238E27FC236}">
                <a16:creationId xmlns:a16="http://schemas.microsoft.com/office/drawing/2014/main" id="{BAB7CBF0-981F-408B-AA22-9C3063991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0688" y="3355975"/>
            <a:ext cx="973137" cy="2303463"/>
          </a:xfrm>
          <a:prstGeom prst="line">
            <a:avLst/>
          </a:prstGeom>
          <a:noFill/>
          <a:ln w="76200">
            <a:solidFill>
              <a:srgbClr val="286D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1851" name="Text Box 11">
            <a:extLst>
              <a:ext uri="{FF2B5EF4-FFF2-40B4-BE49-F238E27FC236}">
                <a16:creationId xmlns:a16="http://schemas.microsoft.com/office/drawing/2014/main" id="{2756361A-9B74-4475-BEA7-CE1844828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956" y="3965575"/>
            <a:ext cx="152079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i="1" dirty="0">
                <a:solidFill>
                  <a:srgbClr val="286DA6"/>
                </a:solidFill>
              </a:rPr>
              <a:t>distance </a:t>
            </a:r>
          </a:p>
          <a:p>
            <a:pPr algn="ctr"/>
            <a:r>
              <a:rPr lang="en-GB" altLang="en-US" sz="2000" b="1" i="1" dirty="0" err="1">
                <a:solidFill>
                  <a:srgbClr val="286DA6"/>
                </a:solidFill>
              </a:rPr>
              <a:t>traveled</a:t>
            </a:r>
            <a:r>
              <a:rPr lang="en-GB" altLang="en-US" sz="2000" b="1" i="1" dirty="0">
                <a:solidFill>
                  <a:srgbClr val="286DA6"/>
                </a:solidFill>
              </a:rPr>
              <a:t> </a:t>
            </a:r>
          </a:p>
          <a:p>
            <a:pPr algn="ctr"/>
            <a:r>
              <a:rPr lang="en-GB" altLang="en-US" sz="2000" b="1" i="1" dirty="0">
                <a:solidFill>
                  <a:srgbClr val="286DA6"/>
                </a:solidFill>
              </a:rPr>
              <a:t>= 2.1</a:t>
            </a:r>
            <a:r>
              <a:rPr lang="en-GB" altLang="en-US" sz="900" b="1" i="1" dirty="0">
                <a:solidFill>
                  <a:srgbClr val="286DA6"/>
                </a:solidFill>
              </a:rPr>
              <a:t> </a:t>
            </a:r>
            <a:r>
              <a:rPr lang="en-GB" altLang="en-US" sz="2000" b="1" i="1" dirty="0">
                <a:solidFill>
                  <a:srgbClr val="286DA6"/>
                </a:solidFill>
              </a:rPr>
              <a:t>km</a:t>
            </a:r>
          </a:p>
        </p:txBody>
      </p:sp>
      <p:sp>
        <p:nvSpPr>
          <p:cNvPr id="291853" name="Text Box 13">
            <a:extLst>
              <a:ext uri="{FF2B5EF4-FFF2-40B4-BE49-F238E27FC236}">
                <a16:creationId xmlns:a16="http://schemas.microsoft.com/office/drawing/2014/main" id="{A2158769-0098-4374-8FF3-9C9FCF50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2868613"/>
            <a:ext cx="189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i="1">
                <a:solidFill>
                  <a:srgbClr val="286DA6"/>
                </a:solidFill>
              </a:rPr>
              <a:t>displacement = 1.1</a:t>
            </a:r>
            <a:r>
              <a:rPr lang="en-GB" altLang="en-US" sz="900" b="1" i="1">
                <a:solidFill>
                  <a:srgbClr val="286DA6"/>
                </a:solidFill>
              </a:rPr>
              <a:t> </a:t>
            </a:r>
            <a:r>
              <a:rPr lang="en-GB" altLang="en-US" sz="2000" b="1" i="1">
                <a:solidFill>
                  <a:srgbClr val="286DA6"/>
                </a:solidFill>
              </a:rPr>
              <a:t>km</a:t>
            </a:r>
          </a:p>
        </p:txBody>
      </p:sp>
      <p:sp>
        <p:nvSpPr>
          <p:cNvPr id="15372" name="Text Box 5">
            <a:extLst>
              <a:ext uri="{FF2B5EF4-FFF2-40B4-BE49-F238E27FC236}">
                <a16:creationId xmlns:a16="http://schemas.microsoft.com/office/drawing/2014/main" id="{ADE793B5-3B16-4D8F-BCB3-21A8930C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77875"/>
            <a:ext cx="8442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Distance</a:t>
            </a:r>
            <a:r>
              <a:rPr lang="en-GB" altLang="en-US"/>
              <a:t> is how far an object moves. It is a </a:t>
            </a:r>
            <a:r>
              <a:rPr lang="en-GB" altLang="en-US" b="1">
                <a:solidFill>
                  <a:srgbClr val="286DA6"/>
                </a:solidFill>
              </a:rPr>
              <a:t>scalar</a:t>
            </a:r>
            <a:r>
              <a:rPr lang="en-GB" altLang="en-US"/>
              <a:t> quantity, so does not involve direction.</a:t>
            </a:r>
          </a:p>
        </p:txBody>
      </p:sp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FBCD56-7CD7-4C46-A637-20EDDC17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20FF843F-3E57-49DA-B21D-20F1DD6D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059F7F75-C897-4B9F-8E77-6CC53292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290" y="95697"/>
            <a:ext cx="432906" cy="4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91848" grpId="0"/>
      <p:bldP spid="291849" grpId="0"/>
      <p:bldP spid="291851" grpId="0"/>
      <p:bldP spid="2918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car1">
            <a:extLst>
              <a:ext uri="{FF2B5EF4-FFF2-40B4-BE49-F238E27FC236}">
                <a16:creationId xmlns:a16="http://schemas.microsoft.com/office/drawing/2014/main" id="{F0F6C9E7-B164-4D16-9F93-85BA4E3C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081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3" descr="plane1">
            <a:extLst>
              <a:ext uri="{FF2B5EF4-FFF2-40B4-BE49-F238E27FC236}">
                <a16:creationId xmlns:a16="http://schemas.microsoft.com/office/drawing/2014/main" id="{1C757BA3-AD98-49B9-B60B-FC154496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810000"/>
            <a:ext cx="381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8800E0E9-F3DE-4B07-AFCD-EB7E82D6B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speed?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8D4D07A0-7BAF-46F0-9B89-5BAF23A9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0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Speed</a:t>
            </a:r>
            <a:r>
              <a:rPr lang="en-GB" altLang="en-US">
                <a:solidFill>
                  <a:srgbClr val="010066"/>
                </a:solidFill>
              </a:rPr>
              <a:t> is a measure of how far an object moves in a given time. It is a </a:t>
            </a:r>
            <a:r>
              <a:rPr lang="en-GB" altLang="en-US" b="1">
                <a:solidFill>
                  <a:srgbClr val="286DA6"/>
                </a:solidFill>
              </a:rPr>
              <a:t>scalar</a:t>
            </a:r>
            <a:r>
              <a:rPr lang="en-GB" altLang="en-US">
                <a:solidFill>
                  <a:srgbClr val="010066"/>
                </a:solidFill>
              </a:rPr>
              <a:t> quantity, so does not involve direction.</a:t>
            </a:r>
          </a:p>
        </p:txBody>
      </p:sp>
      <p:sp>
        <p:nvSpPr>
          <p:cNvPr id="190470" name="Text Box 61">
            <a:extLst>
              <a:ext uri="{FF2B5EF4-FFF2-40B4-BE49-F238E27FC236}">
                <a16:creationId xmlns:a16="http://schemas.microsoft.com/office/drawing/2014/main" id="{519F95D6-4E20-4828-9CB5-0A838FBD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635500"/>
            <a:ext cx="459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jet is traveling at 350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m/s. This means the jet travels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350 meters every second.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4EDBC55E-A44A-403E-929E-93E2D0BC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060575"/>
            <a:ext cx="4084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car is traveling at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60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mph. This means the car travels 60 miles every hour.</a:t>
            </a:r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EB2884-8514-4927-B8E7-F954DC87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8785CD3D-95BE-4FE0-9556-B01B95B7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AAAB482-DD96-4B6D-918C-3FF40D5B8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Speed of a person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A0EEC6CF-571D-4CA5-B5E8-F81D44CA5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0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Objects do not usually travel at a constant speed. When a person walks, runs, cycles or drives a car, their speed </a:t>
            </a:r>
            <a:r>
              <a:rPr lang="en-GB" altLang="en-US" b="1" dirty="0">
                <a:solidFill>
                  <a:srgbClr val="286DA6"/>
                </a:solidFill>
              </a:rPr>
              <a:t>changes</a:t>
            </a:r>
            <a:r>
              <a:rPr lang="en-GB" altLang="en-US" dirty="0">
                <a:solidFill>
                  <a:srgbClr val="010066"/>
                </a:solidFill>
              </a:rPr>
              <a:t> constantly.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73F5CB77-EEC2-48B4-B8F2-EBBA0AF23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756025"/>
            <a:ext cx="535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While the speed of a person varies, typical values are: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AF7FA408-71B2-499F-8468-4366A19E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082800"/>
            <a:ext cx="8183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speed at which a person walks, runs or cycles depends on several factors, including the </a:t>
            </a:r>
            <a:r>
              <a:rPr lang="en-GB" altLang="en-US" b="1" dirty="0">
                <a:solidFill>
                  <a:srgbClr val="286DA6"/>
                </a:solidFill>
              </a:rPr>
              <a:t>age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b="1" dirty="0">
                <a:solidFill>
                  <a:srgbClr val="286DA6"/>
                </a:solidFill>
              </a:rPr>
              <a:t>fitness</a:t>
            </a:r>
            <a:r>
              <a:rPr lang="en-GB" altLang="en-US" dirty="0">
                <a:solidFill>
                  <a:srgbClr val="010066"/>
                </a:solidFill>
              </a:rPr>
              <a:t> of the person, the </a:t>
            </a:r>
            <a:r>
              <a:rPr lang="en-GB" altLang="en-US" b="1" dirty="0">
                <a:solidFill>
                  <a:srgbClr val="286DA6"/>
                </a:solidFill>
              </a:rPr>
              <a:t>terrain</a:t>
            </a:r>
            <a:r>
              <a:rPr lang="en-GB" altLang="en-US" dirty="0">
                <a:solidFill>
                  <a:srgbClr val="010066"/>
                </a:solidFill>
              </a:rPr>
              <a:t> over which they are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traveling and the </a:t>
            </a:r>
            <a:r>
              <a:rPr lang="en-GB" altLang="en-US" b="1" dirty="0">
                <a:solidFill>
                  <a:srgbClr val="286DA6"/>
                </a:solidFill>
              </a:rPr>
              <a:t>distance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dirty="0" err="1">
                <a:solidFill>
                  <a:srgbClr val="010066"/>
                </a:solidFill>
              </a:rPr>
              <a:t>traveled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AEE6C84-7BF4-4941-99A7-F1C2EA40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5811838"/>
            <a:ext cx="824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cycling </a:t>
            </a: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~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6</a:t>
            </a:r>
            <a:r>
              <a:rPr lang="en-GB" altLang="en-US" sz="1000" b="1">
                <a:solidFill>
                  <a:srgbClr val="286DA6"/>
                </a:solidFill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m/s</a:t>
            </a: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.</a:t>
            </a:r>
            <a:r>
              <a:rPr lang="en-GB" altLang="en-US">
                <a:solidFill>
                  <a:srgbClr val="010066"/>
                </a:solidFill>
              </a:rPr>
              <a:t> 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4348556-C794-44C2-94BF-9BC2C382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657725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walking </a:t>
            </a: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~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1.5</a:t>
            </a:r>
            <a:r>
              <a:rPr lang="en-GB" altLang="en-US" sz="1000" b="1">
                <a:solidFill>
                  <a:srgbClr val="286DA6"/>
                </a:solidFill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m/s</a:t>
            </a:r>
            <a:endParaRPr lang="en-GB" altLang="en-US" b="1">
              <a:solidFill>
                <a:srgbClr val="286DA6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9E3ECA6-C575-4B0A-B0DE-B4113D02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233988"/>
            <a:ext cx="748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running </a:t>
            </a: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~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3</a:t>
            </a:r>
            <a:r>
              <a:rPr lang="en-GB" altLang="en-US" sz="1000" b="1">
                <a:solidFill>
                  <a:srgbClr val="286DA6"/>
                </a:solidFill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286DA6"/>
                </a:solidFill>
                <a:cs typeface="Arial" panose="020B0604020202020204" pitchFamily="34" charset="0"/>
              </a:rPr>
              <a:t>m/s</a:t>
            </a:r>
            <a:r>
              <a:rPr lang="en-GB" altLang="en-US" b="1">
                <a:solidFill>
                  <a:srgbClr val="286DA6"/>
                </a:solidFill>
              </a:rPr>
              <a:t> </a:t>
            </a:r>
          </a:p>
        </p:txBody>
      </p:sp>
      <p:pic>
        <p:nvPicPr>
          <p:cNvPr id="18442" name="Picture 12" descr="cyclist.png">
            <a:extLst>
              <a:ext uri="{FF2B5EF4-FFF2-40B4-BE49-F238E27FC236}">
                <a16:creationId xmlns:a16="http://schemas.microsoft.com/office/drawing/2014/main" id="{5FC8C6FB-A08D-4A0A-BC13-7F00CC6DB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021013"/>
            <a:ext cx="31448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23B14C-7A2D-49DC-8228-5E9D51C6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3.jpg">
            <a:extLst>
              <a:ext uri="{FF2B5EF4-FFF2-40B4-BE49-F238E27FC236}">
                <a16:creationId xmlns:a16="http://schemas.microsoft.com/office/drawing/2014/main" id="{81F1B3C5-5B99-4EA7-AAB6-314C618C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541588"/>
            <a:ext cx="49561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C9AE0697-37A7-49B2-9AF3-C2467F35A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Sound and wind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5BBD7489-E3C7-41E1-AF2E-CD8A475B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It is not only objects that move with a constantly changing speed. The speed of </a:t>
            </a:r>
            <a:r>
              <a:rPr lang="en-GB" altLang="en-US" b="1">
                <a:solidFill>
                  <a:srgbClr val="286DA6"/>
                </a:solidFill>
              </a:rPr>
              <a:t>sound</a:t>
            </a:r>
            <a:r>
              <a:rPr lang="en-GB" altLang="en-US">
                <a:solidFill>
                  <a:srgbClr val="010066"/>
                </a:solidFill>
              </a:rPr>
              <a:t> and the speed of </a:t>
            </a:r>
            <a:r>
              <a:rPr lang="en-GB" altLang="en-US" b="1">
                <a:solidFill>
                  <a:srgbClr val="286DA6"/>
                </a:solidFill>
              </a:rPr>
              <a:t>wind</a:t>
            </a:r>
            <a:r>
              <a:rPr lang="en-GB" altLang="en-US">
                <a:solidFill>
                  <a:srgbClr val="010066"/>
                </a:solidFill>
              </a:rPr>
              <a:t> also vary.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18FC1546-9D51-4903-AF6C-4AECDE77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017838"/>
            <a:ext cx="6003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speed of wind varies enormously.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 light breeze travels at around </a:t>
            </a:r>
            <a:r>
              <a:rPr lang="en-GB" altLang="en-US" b="1">
                <a:solidFill>
                  <a:srgbClr val="286DA6"/>
                </a:solidFill>
              </a:rPr>
              <a:t>3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  <a:r>
              <a:rPr lang="en-GB" altLang="en-US">
                <a:solidFill>
                  <a:srgbClr val="010066"/>
                </a:solidFill>
              </a:rPr>
              <a:t>,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but a gale travels at about </a:t>
            </a:r>
            <a:r>
              <a:rPr lang="en-GB" altLang="en-US" b="1">
                <a:solidFill>
                  <a:srgbClr val="286DA6"/>
                </a:solidFill>
              </a:rPr>
              <a:t>20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  <a:r>
              <a:rPr lang="en-GB" altLang="en-US">
                <a:solidFill>
                  <a:srgbClr val="010066"/>
                </a:solidFill>
              </a:rPr>
              <a:t>,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and some hurricanes can reach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speeds of over </a:t>
            </a:r>
            <a:r>
              <a:rPr lang="en-GB" altLang="en-US" b="1">
                <a:solidFill>
                  <a:srgbClr val="286DA6"/>
                </a:solidFill>
              </a:rPr>
              <a:t>70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m/s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That’s over 150</a:t>
            </a:r>
            <a:r>
              <a:rPr lang="en-GB" altLang="en-US" sz="1000">
                <a:solidFill>
                  <a:srgbClr val="010066"/>
                </a:solidFill>
              </a:rPr>
              <a:t> </a:t>
            </a:r>
            <a:r>
              <a:rPr lang="en-GB" altLang="en-US">
                <a:solidFill>
                  <a:srgbClr val="010066"/>
                </a:solidFill>
              </a:rPr>
              <a:t>mph!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B5944EC2-691A-432A-B106-EEF0F840D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16088"/>
            <a:ext cx="818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speed of sound depends on a number of factors, including the material that the sound is moving through. The speed of sound in air is typically around </a:t>
            </a:r>
            <a:r>
              <a:rPr lang="en-GB" altLang="en-US" b="1" dirty="0">
                <a:solidFill>
                  <a:srgbClr val="286DA6"/>
                </a:solidFill>
              </a:rPr>
              <a:t>330</a:t>
            </a:r>
            <a:r>
              <a:rPr lang="en-GB" altLang="en-US" sz="1000" b="1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m/s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DDC6F36-87AB-4418-95C8-0780240E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422900"/>
            <a:ext cx="4592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speed of wind affects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the speed of sound in air.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05CDA7-6347-4549-8CAF-8864A50A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CCB6C8-A649-44D9-BAD4-F2A22C29D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is speed calculated?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D277205-9629-4FC2-B46E-FAEDB7A9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034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The average speed of an object can be calculated using this equation: </a:t>
            </a:r>
          </a:p>
        </p:txBody>
      </p:sp>
      <p:sp>
        <p:nvSpPr>
          <p:cNvPr id="21508" name="AutoShape 5">
            <a:extLst>
              <a:ext uri="{FF2B5EF4-FFF2-40B4-BE49-F238E27FC236}">
                <a16:creationId xmlns:a16="http://schemas.microsoft.com/office/drawing/2014/main" id="{08F0466D-6E10-4D3B-8E1D-3A1D6E41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1676400"/>
            <a:ext cx="4995863" cy="1114425"/>
          </a:xfrm>
          <a:prstGeom prst="roundRect">
            <a:avLst>
              <a:gd name="adj" fmla="val 0"/>
            </a:avLst>
          </a:prstGeom>
          <a:solidFill>
            <a:srgbClr val="286DA6"/>
          </a:solidFill>
          <a:ln w="38100" algn="ctr">
            <a:solidFill>
              <a:srgbClr val="286DA6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44D10D87-5D2A-4F32-827A-7D57378F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1885950"/>
            <a:ext cx="305276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sz="2600" b="1" dirty="0">
                <a:solidFill>
                  <a:schemeClr val="bg1"/>
                </a:solidFill>
              </a:rPr>
              <a:t>distance </a:t>
            </a:r>
            <a:r>
              <a:rPr lang="en-GB" altLang="en-US" sz="2600" b="1" dirty="0" err="1">
                <a:solidFill>
                  <a:schemeClr val="bg1"/>
                </a:solidFill>
              </a:rPr>
              <a:t>traveled</a:t>
            </a:r>
            <a:r>
              <a:rPr lang="en-GB" altLang="en-US" sz="26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sz="2600" b="1" dirty="0">
                <a:solidFill>
                  <a:schemeClr val="bg1"/>
                </a:solidFill>
              </a:rPr>
              <a:t>time taken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419CF133-BABD-4234-BC44-6DB383C5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1806575"/>
            <a:ext cx="1543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600" b="1">
                <a:solidFill>
                  <a:schemeClr val="bg1"/>
                </a:solidFill>
              </a:rPr>
              <a:t>average speed</a:t>
            </a:r>
          </a:p>
        </p:txBody>
      </p:sp>
      <p:sp>
        <p:nvSpPr>
          <p:cNvPr id="21511" name="Line 9">
            <a:extLst>
              <a:ext uri="{FF2B5EF4-FFF2-40B4-BE49-F238E27FC236}">
                <a16:creationId xmlns:a16="http://schemas.microsoft.com/office/drawing/2014/main" id="{742E4BCF-1538-4F7C-AA9A-44BCE4A54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075" y="2238375"/>
            <a:ext cx="28463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B21F572E-01D0-4BF9-8283-E2555FD5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4333875"/>
            <a:ext cx="824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Speed is measured in </a:t>
            </a:r>
            <a:r>
              <a:rPr lang="en-GB" altLang="en-US" b="1" dirty="0">
                <a:solidFill>
                  <a:srgbClr val="286DA6"/>
                </a:solidFill>
              </a:rPr>
              <a:t>meters per second (m/s)</a:t>
            </a:r>
            <a:r>
              <a:rPr lang="en-GB" altLang="en-US" dirty="0"/>
              <a:t>.</a:t>
            </a:r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365DA85B-4A9D-449F-9B33-9088B8EFA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994025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Distance </a:t>
            </a:r>
            <a:r>
              <a:rPr lang="en-GB" altLang="en-US" dirty="0" err="1">
                <a:solidFill>
                  <a:srgbClr val="010066"/>
                </a:solidFill>
              </a:rPr>
              <a:t>traveled</a:t>
            </a:r>
            <a:r>
              <a:rPr lang="en-GB" altLang="en-US" dirty="0">
                <a:solidFill>
                  <a:srgbClr val="010066"/>
                </a:solidFill>
              </a:rPr>
              <a:t> is measured in </a:t>
            </a:r>
            <a:r>
              <a:rPr lang="en-GB" altLang="en-US" b="1" dirty="0">
                <a:solidFill>
                  <a:srgbClr val="286DA6"/>
                </a:solidFill>
              </a:rPr>
              <a:t>meters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</a:t>
            </a:r>
            <a:r>
              <a:rPr lang="en-GB" altLang="en-US" b="1" dirty="0">
                <a:solidFill>
                  <a:srgbClr val="286DA6"/>
                </a:solidFill>
                <a:sym typeface="Symbol" panose="05050102010706020507" pitchFamily="18" charset="2"/>
              </a:rPr>
              <a:t>m</a:t>
            </a:r>
            <a:r>
              <a:rPr lang="en-GB" altLang="en-US" b="1" dirty="0">
                <a:solidFill>
                  <a:srgbClr val="286DA6"/>
                </a:solidFill>
              </a:rPr>
              <a:t>)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94572" name="Rectangle 12">
            <a:extLst>
              <a:ext uri="{FF2B5EF4-FFF2-40B4-BE49-F238E27FC236}">
                <a16:creationId xmlns:a16="http://schemas.microsoft.com/office/drawing/2014/main" id="{24F6490F-A496-4DEC-9350-960AB88E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663950"/>
            <a:ext cx="748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Time taken is measured in </a:t>
            </a:r>
            <a:r>
              <a:rPr lang="en-GB" altLang="en-US" b="1" dirty="0">
                <a:solidFill>
                  <a:srgbClr val="286DA6"/>
                </a:solidFill>
              </a:rPr>
              <a:t>seconds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(s)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94573" name="Rectangle 13">
            <a:extLst>
              <a:ext uri="{FF2B5EF4-FFF2-40B4-BE49-F238E27FC236}">
                <a16:creationId xmlns:a16="http://schemas.microsoft.com/office/drawing/2014/main" id="{78D33E9A-B055-42AF-9D5D-37FF3C3E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965700"/>
            <a:ext cx="853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>
                <a:srgbClr val="CC00CC"/>
              </a:buClr>
            </a:pPr>
            <a:r>
              <a:rPr lang="en-GB" altLang="en-US" dirty="0">
                <a:solidFill>
                  <a:srgbClr val="010066"/>
                </a:solidFill>
              </a:rPr>
              <a:t>The standard unit for speed in physics is </a:t>
            </a:r>
            <a:r>
              <a:rPr lang="en-GB" altLang="en-US" b="1" dirty="0">
                <a:solidFill>
                  <a:srgbClr val="286DA6"/>
                </a:solidFill>
              </a:rPr>
              <a:t>m/s</a:t>
            </a:r>
            <a:r>
              <a:rPr lang="en-GB" altLang="en-US" dirty="0">
                <a:solidFill>
                  <a:srgbClr val="010066"/>
                </a:solidFill>
              </a:rPr>
              <a:t>, but other units such as </a:t>
            </a:r>
            <a:r>
              <a:rPr lang="en-GB" altLang="en-US" dirty="0" err="1">
                <a:solidFill>
                  <a:srgbClr val="010066"/>
                </a:solidFill>
              </a:rPr>
              <a:t>kilometers</a:t>
            </a:r>
            <a:r>
              <a:rPr lang="en-GB" altLang="en-US" dirty="0">
                <a:solidFill>
                  <a:srgbClr val="010066"/>
                </a:solidFill>
              </a:rPr>
              <a:t> per hour (km/h) are more convenient when measuring the speed of vehicles.</a:t>
            </a:r>
            <a:r>
              <a:rPr lang="en-GB" altLang="en-US" dirty="0"/>
              <a:t> Why is this?</a:t>
            </a:r>
          </a:p>
        </p:txBody>
      </p:sp>
      <p:sp>
        <p:nvSpPr>
          <p:cNvPr id="21517" name="Text Box 15">
            <a:extLst>
              <a:ext uri="{FF2B5EF4-FFF2-40B4-BE49-F238E27FC236}">
                <a16:creationId xmlns:a16="http://schemas.microsoft.com/office/drawing/2014/main" id="{8060A34D-C399-4C44-BD27-E0D5799A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9685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1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CB2E15-44B4-4D0E-A362-85B7709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B1B18-4F80-4B3F-B6E5-A27EEB5D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  <p:bldP spid="194571" grpId="0"/>
      <p:bldP spid="194572" grpId="0"/>
      <p:bldP spid="1945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34CC899-77B2-497E-8A16-4F8442124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speed question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77B8EF7E-AE7F-4B45-BFEC-4177809F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6142037" cy="830263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 train takes 100 seconds to travel 1,500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m. What is the average speed of the train?</a:t>
            </a: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8F978026-E435-4C75-A19F-DAF230E4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743" y="4967288"/>
            <a:ext cx="177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=  </a:t>
            </a:r>
            <a:r>
              <a:rPr lang="en-GB" altLang="en-US" b="1" dirty="0">
                <a:solidFill>
                  <a:srgbClr val="286DA6"/>
                </a:solidFill>
              </a:rPr>
              <a:t>15</a:t>
            </a:r>
            <a:r>
              <a:rPr lang="en-GB" altLang="en-US" sz="1000" b="1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m/s</a:t>
            </a:r>
          </a:p>
        </p:txBody>
      </p:sp>
      <p:sp>
        <p:nvSpPr>
          <p:cNvPr id="22540" name="Text Box 6">
            <a:extLst>
              <a:ext uri="{FF2B5EF4-FFF2-40B4-BE49-F238E27FC236}">
                <a16:creationId xmlns:a16="http://schemas.microsoft.com/office/drawing/2014/main" id="{897550F9-6919-4268-9B85-E91B6453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448628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speed  =</a:t>
            </a:r>
          </a:p>
        </p:txBody>
      </p:sp>
      <p:sp>
        <p:nvSpPr>
          <p:cNvPr id="22542" name="Rectangle 8">
            <a:extLst>
              <a:ext uri="{FF2B5EF4-FFF2-40B4-BE49-F238E27FC236}">
                <a16:creationId xmlns:a16="http://schemas.microsoft.com/office/drawing/2014/main" id="{521F3B86-8644-4AEA-AE31-2B21D47B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948" y="2313691"/>
            <a:ext cx="1332416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distance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time</a:t>
            </a:r>
          </a:p>
        </p:txBody>
      </p:sp>
      <p:sp>
        <p:nvSpPr>
          <p:cNvPr id="22543" name="Line 9">
            <a:extLst>
              <a:ext uri="{FF2B5EF4-FFF2-40B4-BE49-F238E27FC236}">
                <a16:creationId xmlns:a16="http://schemas.microsoft.com/office/drawing/2014/main" id="{5A942E36-9426-4F25-BFD4-131312E17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7100" y="2672466"/>
            <a:ext cx="14049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2538" name="Text Box 11">
            <a:extLst>
              <a:ext uri="{FF2B5EF4-FFF2-40B4-BE49-F238E27FC236}">
                <a16:creationId xmlns:a16="http://schemas.microsoft.com/office/drawing/2014/main" id="{27847A21-C169-45EF-9A66-EE26EA11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3612266"/>
            <a:ext cx="989364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1,500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100</a:t>
            </a:r>
          </a:p>
        </p:txBody>
      </p:sp>
      <p:sp>
        <p:nvSpPr>
          <p:cNvPr id="22539" name="Line 12">
            <a:extLst>
              <a:ext uri="{FF2B5EF4-FFF2-40B4-BE49-F238E27FC236}">
                <a16:creationId xmlns:a16="http://schemas.microsoft.com/office/drawing/2014/main" id="{B812AA5E-31D7-4BAD-82E8-F02271A3D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813" y="3971041"/>
            <a:ext cx="978076" cy="0"/>
          </a:xfrm>
          <a:prstGeom prst="line">
            <a:avLst/>
          </a:prstGeom>
          <a:noFill/>
          <a:ln w="25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2" name="Picture 13" descr="train1">
            <a:extLst>
              <a:ext uri="{FF2B5EF4-FFF2-40B4-BE49-F238E27FC236}">
                <a16:creationId xmlns:a16="http://schemas.microsoft.com/office/drawing/2014/main" id="{0E7CDFB8-B4FC-41AA-A110-AF9C6702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06" y="3240896"/>
            <a:ext cx="4412506" cy="29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110E43-D83A-4742-A425-17B90B55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432DB-FE4E-4B6F-8328-9A2E2A03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1E654C60-4DC2-4CD0-8DC1-FF71BEAE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33" y="3849360"/>
            <a:ext cx="423157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22540" grpId="0"/>
      <p:bldP spid="22542" grpId="0"/>
      <p:bldP spid="2253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1607356-5BAA-48E5-9C70-4A131EB7F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Investigating speed</a:t>
            </a:r>
          </a:p>
        </p:txBody>
      </p:sp>
      <p:sp>
        <p:nvSpPr>
          <p:cNvPr id="23555" name="Text Box 34">
            <a:extLst>
              <a:ext uri="{FF2B5EF4-FFF2-40B4-BE49-F238E27FC236}">
                <a16:creationId xmlns:a16="http://schemas.microsoft.com/office/drawing/2014/main" id="{1A4CB7C3-BC85-436E-B7CC-93406C64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37229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Nathan is investigating the speed of a cart as it moves down a wooden ramp. </a:t>
            </a:r>
          </a:p>
        </p:txBody>
      </p:sp>
      <p:sp>
        <p:nvSpPr>
          <p:cNvPr id="23556" name="Rectangle 83">
            <a:extLst>
              <a:ext uri="{FF2B5EF4-FFF2-40B4-BE49-F238E27FC236}">
                <a16:creationId xmlns:a16="http://schemas.microsoft.com/office/drawing/2014/main" id="{9509919C-870B-47DB-AF80-A6DC5E678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2776538"/>
            <a:ext cx="1857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GB" altLang="en-US" b="1">
              <a:solidFill>
                <a:srgbClr val="010066"/>
              </a:solidFill>
            </a:endParaRPr>
          </a:p>
        </p:txBody>
      </p:sp>
      <p:sp>
        <p:nvSpPr>
          <p:cNvPr id="16" name="Text Box 331">
            <a:extLst>
              <a:ext uri="{FF2B5EF4-FFF2-40B4-BE49-F238E27FC236}">
                <a16:creationId xmlns:a16="http://schemas.microsoft.com/office/drawing/2014/main" id="{4DB8D287-D91D-4953-BEC6-573D4F274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687513"/>
            <a:ext cx="817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He measures the distance that the cart travels down the ramp and then uses a stopwatch to time how long it takes.</a:t>
            </a:r>
          </a:p>
        </p:txBody>
      </p:sp>
      <p:sp>
        <p:nvSpPr>
          <p:cNvPr id="17" name="Text Box 321">
            <a:extLst>
              <a:ext uri="{FF2B5EF4-FFF2-40B4-BE49-F238E27FC236}">
                <a16:creationId xmlns:a16="http://schemas.microsoft.com/office/drawing/2014/main" id="{CB046773-D6E5-4D55-A1E2-75629391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763839"/>
            <a:ext cx="6853061" cy="830997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cart travels a distance of 1.6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m and takes 4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s. What is the average speed of the cart?</a:t>
            </a:r>
          </a:p>
        </p:txBody>
      </p:sp>
      <p:pic>
        <p:nvPicPr>
          <p:cNvPr id="23561" name="Picture 17" descr="Trolley_ramp.png">
            <a:extLst>
              <a:ext uri="{FF2B5EF4-FFF2-40B4-BE49-F238E27FC236}">
                <a16:creationId xmlns:a16="http://schemas.microsoft.com/office/drawing/2014/main" id="{2A35EC38-9D14-4CC1-A0FA-856A0630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271879"/>
            <a:ext cx="4792662" cy="32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33">
            <a:extLst>
              <a:ext uri="{FF2B5EF4-FFF2-40B4-BE49-F238E27FC236}">
                <a16:creationId xmlns:a16="http://schemas.microsoft.com/office/drawing/2014/main" id="{C0788290-1D69-4B42-A11B-4501469B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986564"/>
            <a:ext cx="2633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average speed = </a:t>
            </a:r>
          </a:p>
        </p:txBody>
      </p:sp>
      <p:sp>
        <p:nvSpPr>
          <p:cNvPr id="23569" name="Rectangle 82">
            <a:extLst>
              <a:ext uri="{FF2B5EF4-FFF2-40B4-BE49-F238E27FC236}">
                <a16:creationId xmlns:a16="http://schemas.microsoft.com/office/drawing/2014/main" id="{4ADADABE-D2BE-4075-A915-2781B8EE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3857976"/>
            <a:ext cx="13319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distance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time</a:t>
            </a:r>
          </a:p>
        </p:txBody>
      </p:sp>
      <p:sp>
        <p:nvSpPr>
          <p:cNvPr id="23570" name="Line 91">
            <a:extLst>
              <a:ext uri="{FF2B5EF4-FFF2-40B4-BE49-F238E27FC236}">
                <a16:creationId xmlns:a16="http://schemas.microsoft.com/office/drawing/2014/main" id="{BC2BE6E1-D326-408E-8073-2F4F68A49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4227864"/>
            <a:ext cx="140493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565" name="Text Box 32">
            <a:extLst>
              <a:ext uri="{FF2B5EF4-FFF2-40B4-BE49-F238E27FC236}">
                <a16:creationId xmlns:a16="http://schemas.microsoft.com/office/drawing/2014/main" id="{7AE39EDE-6307-44A1-BD49-69C66B23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5016499"/>
            <a:ext cx="43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= </a:t>
            </a:r>
          </a:p>
        </p:txBody>
      </p:sp>
      <p:sp>
        <p:nvSpPr>
          <p:cNvPr id="23566" name="Rectangle 81">
            <a:extLst>
              <a:ext uri="{FF2B5EF4-FFF2-40B4-BE49-F238E27FC236}">
                <a16:creationId xmlns:a16="http://schemas.microsoft.com/office/drawing/2014/main" id="{D3C77290-239B-4282-98A2-9805EFDD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4" y="4887912"/>
            <a:ext cx="706438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1.6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4</a:t>
            </a:r>
          </a:p>
        </p:txBody>
      </p:sp>
      <p:sp>
        <p:nvSpPr>
          <p:cNvPr id="23567" name="Line 9">
            <a:extLst>
              <a:ext uri="{FF2B5EF4-FFF2-40B4-BE49-F238E27FC236}">
                <a16:creationId xmlns:a16="http://schemas.microsoft.com/office/drawing/2014/main" id="{4DB59417-1E23-466A-B58A-123CF327A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050" y="5235221"/>
            <a:ext cx="7064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EF90025D-15B4-491B-B36A-B7366787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5864225"/>
            <a:ext cx="164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= </a:t>
            </a:r>
            <a:r>
              <a:rPr lang="en-GB" altLang="en-US" b="1" dirty="0">
                <a:solidFill>
                  <a:srgbClr val="286DA6"/>
                </a:solidFill>
              </a:rPr>
              <a:t>0.4</a:t>
            </a:r>
            <a:r>
              <a:rPr lang="en-GB" altLang="en-US" sz="1000" b="1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m/s</a:t>
            </a:r>
          </a:p>
        </p:txBody>
      </p:sp>
      <p:pic>
        <p:nvPicPr>
          <p:cNvPr id="1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A3525-7636-42B9-BD9C-0E851A2D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E4B110-4651-4970-A609-8C61182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568" grpId="0"/>
      <p:bldP spid="23569" grpId="0"/>
      <p:bldP spid="23565" grpId="0"/>
      <p:bldP spid="23566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14645</TotalTime>
  <Words>1604</Words>
  <Application>Microsoft Office PowerPoint</Application>
  <PresentationFormat>On-screen Show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Arial</vt:lpstr>
      <vt:lpstr>Wingdings 2</vt:lpstr>
      <vt:lpstr>1_Default Design</vt:lpstr>
      <vt:lpstr>8_Default Design</vt:lpstr>
      <vt:lpstr>Speed and Velocity</vt:lpstr>
      <vt:lpstr>Information</vt:lpstr>
      <vt:lpstr>Distance and displacement</vt:lpstr>
      <vt:lpstr>What is speed?</vt:lpstr>
      <vt:lpstr>Speed of a person</vt:lpstr>
      <vt:lpstr>Sound and wind</vt:lpstr>
      <vt:lpstr>How is speed calculated?</vt:lpstr>
      <vt:lpstr>Calculating speed question</vt:lpstr>
      <vt:lpstr>Investigating speed</vt:lpstr>
      <vt:lpstr>Using a formula triangle</vt:lpstr>
      <vt:lpstr>Calculating speed question</vt:lpstr>
      <vt:lpstr>Converting units of speed</vt:lpstr>
      <vt:lpstr>Speed, distance, time calculations</vt:lpstr>
      <vt:lpstr>How is velocity different to speed?</vt:lpstr>
      <vt:lpstr>Velocities of a pair of moving objects</vt:lpstr>
      <vt:lpstr>Velocities</vt:lpstr>
      <vt:lpstr>Constant speed, but changing velocity?</vt:lpstr>
      <vt:lpstr>Motion in a circle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and Velocity</dc:title>
  <dc:subject>Boardworks High School Physical Science</dc:subject>
  <dc:creator>Boardworks</dc:creator>
  <cp:lastModifiedBy>Tim Crilly</cp:lastModifiedBy>
  <cp:revision>578</cp:revision>
  <dcterms:created xsi:type="dcterms:W3CDTF">2003-10-06T13:07:42Z</dcterms:created>
  <dcterms:modified xsi:type="dcterms:W3CDTF">2019-01-31T15:31:37Z</dcterms:modified>
</cp:coreProperties>
</file>