
<file path=[Content_Types].xml><?xml version="1.0" encoding="utf-8"?>
<Types xmlns="http://schemas.openxmlformats.org/package/2006/content-types">
  <Default Extension="bin" ContentType="application/vnd.ms-office.activeX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activeX/activeX1.xml" ContentType="application/vnd.ms-office.activeX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activeX/activeX2.xml" ContentType="application/vnd.ms-office.activeX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activeX/activeX3.xml" ContentType="application/vnd.ms-office.activeX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52" r:id="rId1"/>
    <p:sldMasterId id="2147483863" r:id="rId2"/>
  </p:sldMasterIdLst>
  <p:notesMasterIdLst>
    <p:notesMasterId r:id="rId10"/>
  </p:notesMasterIdLst>
  <p:handoutMasterIdLst>
    <p:handoutMasterId r:id="rId11"/>
  </p:handoutMasterIdLst>
  <p:sldIdLst>
    <p:sldId id="430" r:id="rId3"/>
    <p:sldId id="512" r:id="rId4"/>
    <p:sldId id="511" r:id="rId5"/>
    <p:sldId id="503" r:id="rId6"/>
    <p:sldId id="504" r:id="rId7"/>
    <p:sldId id="505" r:id="rId8"/>
    <p:sldId id="506" r:id="rId9"/>
  </p:sldIdLst>
  <p:sldSz cx="9144000" cy="6858000" type="screen4x3"/>
  <p:notesSz cx="6858000" cy="9296400"/>
  <p:embeddedFontLst>
    <p:embeddedFont>
      <p:font typeface="Wingdings 2" panose="05020102010507070707" pitchFamily="18" charset="2"/>
      <p:regular r:id="rId12"/>
    </p:embeddedFont>
  </p:embeddedFontLst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>
          <p15:clr>
            <a:srgbClr val="A4A3A4"/>
          </p15:clr>
        </p15:guide>
        <p15:guide id="2" pos="2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333333"/>
    <a:srgbClr val="286DA6"/>
    <a:srgbClr val="BEDAF0"/>
    <a:srgbClr val="FFFFFF"/>
    <a:srgbClr val="FF6600"/>
    <a:srgbClr val="CC0099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2957" autoAdjust="0"/>
  </p:normalViewPr>
  <p:slideViewPr>
    <p:cSldViewPr snapToGrid="0" showGuides="1">
      <p:cViewPr>
        <p:scale>
          <a:sx n="85" d="100"/>
          <a:sy n="85" d="100"/>
        </p:scale>
        <p:origin x="618" y="156"/>
      </p:cViewPr>
      <p:guideLst>
        <p:guide orient="horz" pos="4133"/>
        <p:guide pos="2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2064" y="108"/>
      </p:cViewPr>
      <p:guideLst>
        <p:guide orient="horz" pos="2928"/>
        <p:guide pos="2161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8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DCB85A24-CC71-4EBD-9F9E-77C0BC1BCD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6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3376EFD9-74F3-4DA3-9F5E-4FDB1EB29D57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A6DC224-E09E-4D38-AAD4-A6309B452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170792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E0C1D04-842E-4DDA-85DA-010BD4D80A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1619A3B-AC77-4F8A-822E-5379320C8B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45B40EEA-2BDC-4A1A-846A-91A8B24EC1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92405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26F12175-C9B6-4142-8923-B7C79B8D9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766" y="116205"/>
            <a:ext cx="376047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High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31351681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ts val="432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DC6F1C9-F0D6-4DF7-92B3-D1EECB781E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3C50CA4-5BB0-48AE-A5E4-D378DFF27D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84A204-8258-4AFC-945F-FA55F6922D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C54710-102D-441C-AAEB-B4C11BE053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545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6931C4-0CE8-4B0D-B37A-61FD97AD8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01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altLang="en-US" b="1" dirty="0"/>
              <a:t>Teacher notes</a:t>
            </a:r>
          </a:p>
          <a:p>
            <a:r>
              <a:rPr lang="en-GB" altLang="en-US" dirty="0"/>
              <a:t>The effect of air resistance on a falling object depends on its shape and its mass. Objects that are heavier or more streamlined will be slowed less by air resistance.</a:t>
            </a:r>
          </a:p>
          <a:p>
            <a:endParaRPr lang="en-GB" altLang="en-US" dirty="0"/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Apply scientific ideas, principles, and/or evidence to provide an explanation of phenomena and solve design problems, taking into account possible unanticipated effects.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C11AA-61A3-4FEE-8CB2-F666D6BBF3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674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FE6CF32-000F-48DF-A89C-AC2A39E2F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GB" b="1" dirty="0"/>
              <a:t>Teacher notes</a:t>
            </a:r>
          </a:p>
          <a:p>
            <a:pPr>
              <a:defRPr/>
            </a:pPr>
            <a:r>
              <a:rPr lang="en-GB" dirty="0"/>
              <a:t>The terminal velocity for a skydiver is around 60 m/s, but varies with factors such as the weight and the shape of person. A heavier person in a more streamlined position will have a higher terminal velocity.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To extend this activity, ask students to draw or comment on the force arrows on the right of the image:</a:t>
            </a:r>
          </a:p>
          <a:p>
            <a:pPr marL="228600" indent="-228600">
              <a:buFontTx/>
              <a:buAutoNum type="alphaLcParenR"/>
              <a:defRPr/>
            </a:pPr>
            <a:r>
              <a:rPr lang="en-GB" dirty="0"/>
              <a:t>Shortly after the skydiver deploys his parachute (point C on the following graph)</a:t>
            </a:r>
          </a:p>
          <a:p>
            <a:pPr marL="228600" indent="-228600">
              <a:buFontTx/>
              <a:buAutoNum type="alphaLcParenR"/>
              <a:defRPr/>
            </a:pPr>
            <a:r>
              <a:rPr lang="en-GB" dirty="0"/>
              <a:t>When the skydiver is close to the ground (point D on the following graph)</a:t>
            </a:r>
          </a:p>
          <a:p>
            <a:pPr marL="228600" indent="-228600">
              <a:buFontTx/>
              <a:buAutoNum type="alphaLcParenR"/>
              <a:defRPr/>
            </a:pPr>
            <a:r>
              <a:rPr lang="en-GB" dirty="0"/>
              <a:t>When the skydiver is on the ground (point E on the following graph).</a:t>
            </a:r>
          </a:p>
          <a:p>
            <a:pPr marL="0" indent="0">
              <a:buFontTx/>
              <a:buNone/>
              <a:defRPr/>
            </a:pPr>
            <a:endParaRPr lang="en-GB" dirty="0"/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Constructing Explanations and Designing Solutions: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Apply scientific ideas, principles, and/or evidence to provide an explanation of phenomena and solve design problems, taking into account possible unanticipated effects.</a:t>
            </a:r>
            <a:endParaRPr lang="en-GB" dirty="0">
              <a:effectLst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D55E83-A72B-45AB-8BAA-745C6CC0E6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711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altLang="en-US" b="1" dirty="0"/>
              <a:t>Teacher notes</a:t>
            </a:r>
          </a:p>
          <a:p>
            <a:r>
              <a:rPr lang="en-GB" altLang="en-US" dirty="0"/>
              <a:t>This animated and interactive graph provides an opportunity for students to apply their knowledge of velocity–time / speed–time graphs to explain the descent of a skydiver. While it continues the theme of balanced forces, the graph could also introduce the idea of unbalanced forces leading to acceleration and deceleration.</a:t>
            </a:r>
          </a:p>
          <a:p>
            <a:endParaRPr lang="en-GB" altLang="en-US" dirty="0"/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Practice:</a:t>
            </a:r>
          </a:p>
          <a:p>
            <a:pPr marL="171450" marR="0" lvl="0" indent="-171450" algn="l" defTabSz="914400" rtl="0" eaLnBrk="0" fontAlgn="base" latinLnBrk="0" hangingPunct="0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Analyzing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and Interpreting Data: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Analyze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data using tools, technologies, and/or models (e.g., computational, mathematical) in order to make valid and reliable scientific claims or determine an optimal design solution.</a:t>
            </a:r>
            <a:endParaRPr lang="en-GB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D9D936-56B2-4A03-8CD1-3702D5B923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022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E32B55-FE68-4FC1-858F-9C2C9C9D4A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91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1CC77EC-D8A8-4159-8546-3811CB4F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421" y="1187865"/>
            <a:ext cx="3990886" cy="3085032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286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1764B-DF7E-4285-97B3-4D79A6DF86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CFA086B7-E144-4740-A711-3585CA49D4A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</a:t>
            </a:r>
            <a:r>
              <a:rPr lang="en-GB" altLang="en-US" sz="1000">
                <a:solidFill>
                  <a:srgbClr val="5B0091"/>
                </a:solidFill>
                <a:cs typeface="Arial" charset="0"/>
              </a:rPr>
              <a:t>of 7</a:t>
            </a:r>
            <a:endParaRPr lang="en-GB" altLang="en-US" sz="1000" dirty="0">
              <a:solidFill>
                <a:srgbClr val="5B0091"/>
              </a:solidFill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216000" indent="-216000">
              <a:buFont typeface="Wingdings 2" panose="05020102010507070707" pitchFamily="18" charset="2"/>
              <a:buChar char=""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4104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1030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C23D78-921E-42AC-9952-B4B96625848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Text Box 14">
            <a:extLst>
              <a:ext uri="{FF2B5EF4-FFF2-40B4-BE49-F238E27FC236}">
                <a16:creationId xmlns:a16="http://schemas.microsoft.com/office/drawing/2014/main" id="{B4348848-9632-4794-B6CE-A50F2914BD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</a:t>
            </a:r>
            <a:r>
              <a:rPr lang="en-GB" altLang="en-US" sz="1000">
                <a:solidFill>
                  <a:srgbClr val="5B0091"/>
                </a:solidFill>
                <a:cs typeface="Arial" charset="0"/>
              </a:rPr>
              <a:t>of 7</a:t>
            </a:r>
            <a:endParaRPr lang="en-GB" altLang="en-US" sz="1000" dirty="0">
              <a:solidFill>
                <a:srgbClr val="5B0091"/>
              </a:solidFill>
              <a:cs typeface="Arial" charset="0"/>
            </a:endParaRPr>
          </a:p>
        </p:txBody>
      </p:sp>
    </p:spTree>
    <p:custDataLst>
      <p:tags r:id="rId1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6325" r:id="rId1"/>
    <p:sldLayoutId id="2147486246" r:id="rId2"/>
    <p:sldLayoutId id="2147486247" r:id="rId3"/>
    <p:sldLayoutId id="2147486248" r:id="rId4"/>
    <p:sldLayoutId id="2147486249" r:id="rId5"/>
    <p:sldLayoutId id="2147486250" r:id="rId6"/>
    <p:sldLayoutId id="2147486251" r:id="rId7"/>
    <p:sldLayoutId id="2147486252" r:id="rId8"/>
    <p:sldLayoutId id="2147486253" r:id="rId9"/>
    <p:sldLayoutId id="2147486254" r:id="rId10"/>
    <p:sldLayoutId id="2147486255" r:id="rId11"/>
    <p:sldLayoutId id="2147486256" r:id="rId12"/>
    <p:sldLayoutId id="2147486257" r:id="rId13"/>
    <p:sldLayoutId id="2147486341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2054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0ECA8A-CCC7-441F-A08C-082C0956FF0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0060713A-8043-433D-99AC-697BF065FD3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</a:t>
            </a:r>
            <a:r>
              <a:rPr lang="en-GB" altLang="en-US" sz="1000">
                <a:solidFill>
                  <a:srgbClr val="5B0091"/>
                </a:solidFill>
                <a:cs typeface="Arial" charset="0"/>
              </a:rPr>
              <a:t>of 7</a:t>
            </a:r>
            <a:endParaRPr lang="en-GB" altLang="en-US" sz="1000" dirty="0">
              <a:solidFill>
                <a:srgbClr val="5B0091"/>
              </a:solidFill>
              <a:cs typeface="Arial" charset="0"/>
            </a:endParaRPr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6258" r:id="rId1"/>
    <p:sldLayoutId id="2147486259" r:id="rId2"/>
    <p:sldLayoutId id="2147486260" r:id="rId3"/>
    <p:sldLayoutId id="2147486261" r:id="rId4"/>
    <p:sldLayoutId id="2147486262" r:id="rId5"/>
    <p:sldLayoutId id="2147486263" r:id="rId6"/>
    <p:sldLayoutId id="2147486264" r:id="rId7"/>
    <p:sldLayoutId id="2147486265" r:id="rId8"/>
    <p:sldLayoutId id="2147486266" r:id="rId9"/>
    <p:sldLayoutId id="2147486267" r:id="rId10"/>
    <p:sldLayoutId id="2147486268" r:id="rId11"/>
    <p:sldLayoutId id="214748626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ontrol" Target="../activeX/activeX1.xml"/><Relationship Id="rId7" Type="http://schemas.openxmlformats.org/officeDocument/2006/relationships/image" Target="../media/image15.png"/><Relationship Id="rId2" Type="http://schemas.openxmlformats.org/officeDocument/2006/relationships/tags" Target="../tags/tag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14.wmf"/><Relationship Id="rId5" Type="http://schemas.openxmlformats.org/officeDocument/2006/relationships/notesSlide" Target="../notesSlides/notesSlide5.xml"/><Relationship Id="rId10" Type="http://schemas.openxmlformats.org/officeDocument/2006/relationships/image" Target="../media/image16.jp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ontrol" Target="../activeX/activeX2.xml"/><Relationship Id="rId7" Type="http://schemas.openxmlformats.org/officeDocument/2006/relationships/image" Target="../media/image15.png"/><Relationship Id="rId2" Type="http://schemas.openxmlformats.org/officeDocument/2006/relationships/tags" Target="../tags/tag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11" Type="http://schemas.openxmlformats.org/officeDocument/2006/relationships/image" Target="../media/image14.wmf"/><Relationship Id="rId5" Type="http://schemas.openxmlformats.org/officeDocument/2006/relationships/notesSlide" Target="../notesSlides/notesSlide6.xml"/><Relationship Id="rId10" Type="http://schemas.openxmlformats.org/officeDocument/2006/relationships/image" Target="../media/image16.jp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control" Target="../activeX/activeX3.xml"/><Relationship Id="rId7" Type="http://schemas.openxmlformats.org/officeDocument/2006/relationships/image" Target="../media/image16.jpg"/><Relationship Id="rId2" Type="http://schemas.openxmlformats.org/officeDocument/2006/relationships/tags" Target="../tags/tag1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980AF1-06CA-4779-B8BB-66F9DF21F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702" y="1187864"/>
            <a:ext cx="4995747" cy="3127658"/>
          </a:xfrm>
        </p:spPr>
        <p:txBody>
          <a:bodyPr/>
          <a:lstStyle/>
          <a:p>
            <a:r>
              <a:rPr lang="en-GB" dirty="0"/>
              <a:t>Terminal </a:t>
            </a:r>
            <a:br>
              <a:rPr lang="en-GB" dirty="0"/>
            </a:br>
            <a:r>
              <a:rPr lang="en-GB" dirty="0"/>
              <a:t>Velocity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100000"/>
            </a:pPr>
            <a:r>
              <a:rPr lang="en-GB" sz="1600" dirty="0" err="1"/>
              <a:t>Analyzing</a:t>
            </a:r>
            <a:r>
              <a:rPr lang="en-GB" sz="1600" dirty="0"/>
              <a:t> and Interpreting Data</a:t>
            </a:r>
          </a:p>
          <a:p>
            <a:pPr>
              <a:buSzPct val="100000"/>
            </a:pPr>
            <a:r>
              <a:rPr lang="en-GB" sz="1600" dirty="0"/>
              <a:t>Constructing Explanations and Designing Solutions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4. Systems and System Models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Acceleration through a fluid</a:t>
            </a:r>
          </a:p>
        </p:txBody>
      </p:sp>
      <p:pic>
        <p:nvPicPr>
          <p:cNvPr id="260106" name="Picture 10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58775" y="784225"/>
            <a:ext cx="77358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When objects accelerate through a </a:t>
            </a:r>
            <a:r>
              <a:rPr lang="en-GB" altLang="en-US" b="1" dirty="0">
                <a:solidFill>
                  <a:srgbClr val="010066"/>
                </a:solidFill>
              </a:rPr>
              <a:t>medium</a:t>
            </a:r>
            <a:r>
              <a:rPr lang="en-GB" altLang="en-US" dirty="0">
                <a:solidFill>
                  <a:srgbClr val="010066"/>
                </a:solidFill>
              </a:rPr>
              <a:t> (like air or water) they </a:t>
            </a:r>
            <a:r>
              <a:rPr lang="en-GB" altLang="en-US" b="1" dirty="0">
                <a:solidFill>
                  <a:srgbClr val="286DA6"/>
                </a:solidFill>
              </a:rPr>
              <a:t>displace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rgbClr val="010066"/>
                </a:solidFill>
              </a:rPr>
              <a:t>the molecules already present. This produces a resistive force. </a:t>
            </a:r>
          </a:p>
        </p:txBody>
      </p:sp>
      <p:sp>
        <p:nvSpPr>
          <p:cNvPr id="31751" name="Rectangle 120"/>
          <p:cNvSpPr>
            <a:spLocks noChangeArrowheads="1"/>
          </p:cNvSpPr>
          <p:nvPr/>
        </p:nvSpPr>
        <p:spPr bwMode="auto">
          <a:xfrm>
            <a:off x="336550" y="4402138"/>
            <a:ext cx="4416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</a:rPr>
              <a:t>The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286DA6"/>
                </a:solidFill>
              </a:rPr>
              <a:t>faster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rgbClr val="010066"/>
                </a:solidFill>
              </a:rPr>
              <a:t>an object is moving, the</a:t>
            </a:r>
            <a:r>
              <a:rPr lang="en-GB" altLang="en-US" dirty="0"/>
              <a:t> </a:t>
            </a:r>
            <a:r>
              <a:rPr lang="en-GB" altLang="en-US" b="1" dirty="0">
                <a:solidFill>
                  <a:srgbClr val="286DA6"/>
                </a:solidFill>
              </a:rPr>
              <a:t>greater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rgbClr val="010066"/>
                </a:solidFill>
              </a:rPr>
              <a:t>the resistive force becomes. </a:t>
            </a:r>
          </a:p>
        </p:txBody>
      </p:sp>
      <p:pic>
        <p:nvPicPr>
          <p:cNvPr id="15366" name="Picture 12" descr="cyclist_with_air_resistance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49800" y="2043113"/>
            <a:ext cx="36195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36550" y="2398713"/>
            <a:ext cx="46196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b="1" dirty="0">
                <a:solidFill>
                  <a:srgbClr val="286DA6"/>
                </a:solidFill>
              </a:rPr>
              <a:t>Liquids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rgbClr val="010066"/>
                </a:solidFill>
              </a:rPr>
              <a:t>tend to have a higher resistive force than </a:t>
            </a:r>
            <a:r>
              <a:rPr lang="en-GB" altLang="en-US" b="1" dirty="0">
                <a:solidFill>
                  <a:srgbClr val="286DA6"/>
                </a:solidFill>
              </a:rPr>
              <a:t>gases</a:t>
            </a:r>
            <a:r>
              <a:rPr lang="en-GB" altLang="en-US" dirty="0">
                <a:solidFill>
                  <a:srgbClr val="010066"/>
                </a:solidFill>
              </a:rPr>
              <a:t>. Imagine trying to run underwater compared to running on land.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385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cceleration_31.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9713" y="4784725"/>
            <a:ext cx="15303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Acceleration_31.1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3363" y="2717800"/>
            <a:ext cx="17018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Acceleration due to gravity</a:t>
            </a:r>
          </a:p>
        </p:txBody>
      </p:sp>
      <p:sp>
        <p:nvSpPr>
          <p:cNvPr id="17413" name="Text Box 54"/>
          <p:cNvSpPr txBox="1">
            <a:spLocks noChangeArrowheads="1"/>
          </p:cNvSpPr>
          <p:nvPr/>
        </p:nvSpPr>
        <p:spPr bwMode="auto">
          <a:xfrm>
            <a:off x="336550" y="784225"/>
            <a:ext cx="45180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 dirty="0">
                <a:solidFill>
                  <a:srgbClr val="286DA6"/>
                </a:solidFill>
              </a:rPr>
              <a:t>Gravity</a:t>
            </a:r>
            <a:r>
              <a:rPr lang="en-GB" altLang="en-US" dirty="0">
                <a:solidFill>
                  <a:srgbClr val="333333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is a force that acts to attract masses to one another. Close to the Earth’s surface, gravitational forces create an acceleration of about </a:t>
            </a:r>
            <a:r>
              <a:rPr lang="en-GB" altLang="en-US" b="1" dirty="0">
                <a:solidFill>
                  <a:srgbClr val="286DA6"/>
                </a:solidFill>
              </a:rPr>
              <a:t>9.8</a:t>
            </a:r>
            <a:r>
              <a:rPr lang="en-GB" altLang="en-US" sz="1000" b="1" dirty="0">
                <a:solidFill>
                  <a:srgbClr val="286DA6"/>
                </a:solidFill>
              </a:rPr>
              <a:t> </a:t>
            </a:r>
            <a:r>
              <a:rPr lang="en-GB" altLang="en-US" b="1" dirty="0">
                <a:solidFill>
                  <a:srgbClr val="286DA6"/>
                </a:solidFill>
              </a:rPr>
              <a:t>m/s</a:t>
            </a:r>
            <a:r>
              <a:rPr lang="en-GB" altLang="en-US" b="1" baseline="30000" dirty="0">
                <a:solidFill>
                  <a:srgbClr val="286DA6"/>
                </a:solidFill>
              </a:rPr>
              <a:t>2</a:t>
            </a:r>
            <a:r>
              <a:rPr lang="en-GB" altLang="en-US" dirty="0">
                <a:solidFill>
                  <a:srgbClr val="010066"/>
                </a:solidFill>
              </a:rPr>
              <a:t>.</a:t>
            </a:r>
            <a:endParaRPr lang="en-GB" altLang="en-US" dirty="0"/>
          </a:p>
        </p:txBody>
      </p:sp>
      <p:pic>
        <p:nvPicPr>
          <p:cNvPr id="8" name="Picture 7" descr="plan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784225"/>
            <a:ext cx="3833813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ube 9"/>
          <p:cNvSpPr>
            <a:spLocks noChangeArrowheads="1"/>
          </p:cNvSpPr>
          <p:nvPr/>
        </p:nvSpPr>
        <p:spPr bwMode="auto">
          <a:xfrm>
            <a:off x="7146925" y="4300538"/>
            <a:ext cx="508000" cy="485775"/>
          </a:xfrm>
          <a:prstGeom prst="cube">
            <a:avLst>
              <a:gd name="adj" fmla="val 25000"/>
            </a:avLst>
          </a:prstGeom>
          <a:solidFill>
            <a:srgbClr val="00206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 altLang="en-US"/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336550" y="2984500"/>
            <a:ext cx="49355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Consider an object dropped from a plane. The force of gravity accelerates the object downwards.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36550" y="4422775"/>
            <a:ext cx="63007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rgbClr val="010066"/>
                </a:solidFill>
              </a:rPr>
              <a:t>As its speed increases, so does the air resistance. Eventually, the two forces </a:t>
            </a:r>
            <a:r>
              <a:rPr lang="en-GB" altLang="en-US" b="1" dirty="0">
                <a:solidFill>
                  <a:srgbClr val="286DA6"/>
                </a:solidFill>
              </a:rPr>
              <a:t>balance</a:t>
            </a:r>
            <a:r>
              <a:rPr lang="en-GB" altLang="en-US" dirty="0">
                <a:solidFill>
                  <a:srgbClr val="010066"/>
                </a:solidFill>
              </a:rPr>
              <a:t>, and the object has reached </a:t>
            </a:r>
            <a:r>
              <a:rPr lang="en-GB" altLang="en-US" b="1" dirty="0">
                <a:solidFill>
                  <a:srgbClr val="286DA6"/>
                </a:solidFill>
              </a:rPr>
              <a:t>terminal velocity</a:t>
            </a:r>
            <a:r>
              <a:rPr lang="en-GB" altLang="en-US" dirty="0">
                <a:solidFill>
                  <a:srgbClr val="010066"/>
                </a:solidFill>
              </a:rPr>
              <a:t>.</a:t>
            </a:r>
          </a:p>
        </p:txBody>
      </p:sp>
      <p:pic>
        <p:nvPicPr>
          <p:cNvPr id="12" name="Picture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9EAEA7-EC7F-441A-87CA-94236CD15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 descr="notes_icon">
            <a:extLst>
              <a:ext uri="{FF2B5EF4-FFF2-40B4-BE49-F238E27FC236}">
                <a16:creationId xmlns:a16="http://schemas.microsoft.com/office/drawing/2014/main" id="{BEBB13EC-1332-446C-A836-FE62A735D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9B6DA22D-3D30-4D8C-AE55-A00019FD5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5022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642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Terminal velocity of a skydiver</a:t>
            </a:r>
          </a:p>
        </p:txBody>
      </p:sp>
      <p:pic>
        <p:nvPicPr>
          <p:cNvPr id="7" name="Picture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C5D82F0-ACD8-4EDE-A7A7-DD185C837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flash_icon">
            <a:extLst>
              <a:ext uri="{FF2B5EF4-FFF2-40B4-BE49-F238E27FC236}">
                <a16:creationId xmlns:a16="http://schemas.microsoft.com/office/drawing/2014/main" id="{06D51280-3B78-4A1D-A8C7-743C6719F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otes_icon">
            <a:extLst>
              <a:ext uri="{FF2B5EF4-FFF2-40B4-BE49-F238E27FC236}">
                <a16:creationId xmlns:a16="http://schemas.microsoft.com/office/drawing/2014/main" id="{D9FDD527-B573-4E1A-B0F2-60CFC0569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65222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A6583D-AFC0-4CEA-8CD0-B62A7DEC8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05520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1045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20D3AAD9-1D50-42D7-A8F8-9B774C8DAFB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6506867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Velocity–time graph of skydiver</a:t>
            </a:r>
          </a:p>
        </p:txBody>
      </p:sp>
      <p:pic>
        <p:nvPicPr>
          <p:cNvPr id="7" name="Picture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E15E7FD-2FCD-4D51-BB32-80A457B13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flash_icon">
            <a:extLst>
              <a:ext uri="{FF2B5EF4-FFF2-40B4-BE49-F238E27FC236}">
                <a16:creationId xmlns:a16="http://schemas.microsoft.com/office/drawing/2014/main" id="{A7658A60-CC67-4A0B-8474-3AD087AB2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otes_icon">
            <a:extLst>
              <a:ext uri="{FF2B5EF4-FFF2-40B4-BE49-F238E27FC236}">
                <a16:creationId xmlns:a16="http://schemas.microsoft.com/office/drawing/2014/main" id="{E84AF40B-81FE-4022-8C70-C4D28B7A2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65222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1325701-2631-4687-A71C-F198553FB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05520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2069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169CE129-35CE-4C24-B9F7-241A8312EDE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94384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How does a parachute work?</a:t>
            </a:r>
          </a:p>
        </p:txBody>
      </p:sp>
      <p:pic>
        <p:nvPicPr>
          <p:cNvPr id="5" name="Picture 5" descr="flash_icon">
            <a:extLst>
              <a:ext uri="{FF2B5EF4-FFF2-40B4-BE49-F238E27FC236}">
                <a16:creationId xmlns:a16="http://schemas.microsoft.com/office/drawing/2014/main" id="{29029E04-5166-4D83-9DE8-90EFA597A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69324" y="112712"/>
            <a:ext cx="385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" y="800100"/>
            <a:ext cx="8699500" cy="5308600"/>
          </a:xfrm>
          <a:prstGeom prst="rect">
            <a:avLst/>
          </a:prstGeom>
        </p:spPr>
      </p:pic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3094" name="ShockwaveFlash1" r:id="rId3" imgW="8699400" imgH="5308560"/>
        </mc:Choice>
        <mc:Fallback>
          <p:control name="ShockwaveFlash1" r:id="rId3" imgW="8699400" imgH="5308560">
            <p:pic>
              <p:nvPicPr>
                <p:cNvPr id="4" name="ShockwaveFlash1">
                  <a:extLst>
                    <a:ext uri="{FF2B5EF4-FFF2-40B4-BE49-F238E27FC236}">
                      <a16:creationId xmlns:a16="http://schemas.microsoft.com/office/drawing/2014/main" id="{C848E3F0-94E0-4CA3-9253-9C7F5DA89121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2725" y="800100"/>
                  <a:ext cx="8699500" cy="53086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6641789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EFAULT DESIGN" val="P6NydC0b"/>
  <p:tag name="ARTICULATE_DESIGN_ID_3_DEFAULT DESIGN" val="HDJmmRhd"/>
  <p:tag name="ARTICULATE_DESIGN_ID_2_DEFAULT DESIGN" val="pEnH22Mp"/>
  <p:tag name="ARTICULATE_DESIGN_ID_4_DEFAULT DESIGN" val="hnZP7Lr4"/>
  <p:tag name="ARTICULATE_DESIGN_ID_5_DEFAULT DESIGN" val="YA6RjrbT"/>
  <p:tag name="ARTICULATE_DESIGN_ID_6_DEFAULT DESIGN" val="VxMJgrcp"/>
  <p:tag name="ARTICULATE_DESIGN_ID_7_DEFAULT DESIGN" val="AXS7V9ya"/>
  <p:tag name="ARTICULATE_PROJECT_OPEN" val="0"/>
  <p:tag name="ARTICULATE_SLIDE_COUNT" val="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15944</TotalTime>
  <Words>380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Wingdings 2</vt:lpstr>
      <vt:lpstr>Default Design</vt:lpstr>
      <vt:lpstr>3_Default Design</vt:lpstr>
      <vt:lpstr>Terminal  Velocity</vt:lpstr>
      <vt:lpstr>Information</vt:lpstr>
      <vt:lpstr>Acceleration through a fluid</vt:lpstr>
      <vt:lpstr>Acceleration due to gravity</vt:lpstr>
      <vt:lpstr>Terminal velocity of a skydiver</vt:lpstr>
      <vt:lpstr>Velocity–time graph of skydiver</vt:lpstr>
      <vt:lpstr>How does a parachute work?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Terminal Velocity</dc:title>
  <dc:subject>Boardworks High School Physical Science</dc:subject>
  <dc:creator>Boardworks</dc:creator>
  <cp:lastModifiedBy>Tim Crilly</cp:lastModifiedBy>
  <cp:revision>720</cp:revision>
  <dcterms:created xsi:type="dcterms:W3CDTF">2003-10-06T13:07:42Z</dcterms:created>
  <dcterms:modified xsi:type="dcterms:W3CDTF">2019-01-31T15:31:45Z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A40D212B-C43C-4791-97FB-528DF1828B42</vt:lpwstr>
  </property>
  <property fmtid="{D5CDD505-2E9C-101B-9397-08002B2CF9AE}" pid="3" name="ArticulatePath">
    <vt:lpwstr>Acceleration</vt:lpwstr>
  </property>
</Properties>
</file>