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activeX/activeX1.xml" ContentType="application/vnd.ms-office.activeX+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activeX/activeX2.xml" ContentType="application/vnd.ms-office.activeX+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298" r:id="rId1"/>
    <p:sldMasterId id="2147485313" r:id="rId2"/>
  </p:sldMasterIdLst>
  <p:notesMasterIdLst>
    <p:notesMasterId r:id="rId15"/>
  </p:notesMasterIdLst>
  <p:handoutMasterIdLst>
    <p:handoutMasterId r:id="rId16"/>
  </p:handoutMasterIdLst>
  <p:sldIdLst>
    <p:sldId id="430" r:id="rId3"/>
    <p:sldId id="527" r:id="rId4"/>
    <p:sldId id="484" r:id="rId5"/>
    <p:sldId id="485" r:id="rId6"/>
    <p:sldId id="486" r:id="rId7"/>
    <p:sldId id="487" r:id="rId8"/>
    <p:sldId id="504" r:id="rId9"/>
    <p:sldId id="502" r:id="rId10"/>
    <p:sldId id="491" r:id="rId11"/>
    <p:sldId id="505" r:id="rId12"/>
    <p:sldId id="488" r:id="rId13"/>
    <p:sldId id="492" r:id="rId14"/>
  </p:sldIdLst>
  <p:sldSz cx="9144000" cy="6858000" type="screen4x3"/>
  <p:notesSz cx="6858000" cy="9296400"/>
  <p:embeddedFontLst>
    <p:embeddedFont>
      <p:font typeface="Wingdings 2" panose="05020102010507070707" pitchFamily="18" charset="2"/>
      <p:regular r:id="rId17"/>
    </p:embeddedFont>
  </p:embeddedFontLst>
  <p:custDataLst>
    <p:tags r:id="rId18"/>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7">
          <p15:clr>
            <a:srgbClr val="A4A3A4"/>
          </p15:clr>
        </p15:guide>
        <p15:guide id="2" orient="horz" pos="3876">
          <p15:clr>
            <a:srgbClr val="A4A3A4"/>
          </p15:clr>
        </p15:guide>
        <p15:guide id="3" pos="5375">
          <p15:clr>
            <a:srgbClr val="A4A3A4"/>
          </p15:clr>
        </p15:guide>
        <p15:guide id="4" pos="22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BEDAF0"/>
    <a:srgbClr val="CC0099"/>
    <a:srgbClr val="33CC33"/>
    <a:srgbClr val="009900"/>
    <a:srgbClr val="010066"/>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728" autoAdjust="0"/>
  </p:normalViewPr>
  <p:slideViewPr>
    <p:cSldViewPr snapToGrid="0" showGuides="1">
      <p:cViewPr>
        <p:scale>
          <a:sx n="85" d="100"/>
          <a:sy n="85" d="100"/>
        </p:scale>
        <p:origin x="618" y="150"/>
      </p:cViewPr>
      <p:guideLst>
        <p:guide orient="horz" pos="497"/>
        <p:guide orient="horz" pos="3876"/>
        <p:guide pos="5375"/>
        <p:guide pos="227"/>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29962E63-DB32-4CBE-BBA6-283F1B851F20}"/>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D57C9331-54D4-469E-8F75-2C8E38B8308C}" type="slidenum">
              <a:rPr lang="en-GB" altLang="en-US"/>
              <a:pPr/>
              <a:t>‹#›</a:t>
            </a:fld>
            <a:endParaRPr lang="en-GB" altLang="en-US"/>
          </a:p>
        </p:txBody>
      </p:sp>
      <p:sp>
        <p:nvSpPr>
          <p:cNvPr id="6" name="Rectangle 7">
            <a:extLst>
              <a:ext uri="{FF2B5EF4-FFF2-40B4-BE49-F238E27FC236}">
                <a16:creationId xmlns:a16="http://schemas.microsoft.com/office/drawing/2014/main" id="{D826420D-1F92-4228-BE62-2A141002D08F}"/>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5A9BDDD6-90AC-4FD2-A4C7-8C39E0962F36}"/>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3942688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7" name="Rectangle 4">
            <a:extLst>
              <a:ext uri="{FF2B5EF4-FFF2-40B4-BE49-F238E27FC236}">
                <a16:creationId xmlns:a16="http://schemas.microsoft.com/office/drawing/2014/main" id="{A64CD477-FDBB-4E00-89D3-40CB3F60FA19}"/>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41FA85C2-DDBD-4839-89CD-CF80A630B52F}"/>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D216AEEB-605F-418A-A56A-65457546E6DC}"/>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AD63E23E-6026-4093-A9B5-8539E4402AFD}" type="slidenum">
              <a:rPr lang="en-US" altLang="en-US"/>
              <a:pPr/>
              <a:t>‹#›</a:t>
            </a:fld>
            <a:endParaRPr lang="en-US" altLang="en-US"/>
          </a:p>
        </p:txBody>
      </p:sp>
      <p:sp>
        <p:nvSpPr>
          <p:cNvPr id="8" name="Rectangle 7">
            <a:extLst>
              <a:ext uri="{FF2B5EF4-FFF2-40B4-BE49-F238E27FC236}">
                <a16:creationId xmlns:a16="http://schemas.microsoft.com/office/drawing/2014/main" id="{27D3A9F3-65C0-44AC-86FB-DE7B0096A3D7}"/>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DB844B0D-A6BC-4056-A81E-C67953B2D607}"/>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05881773"/>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2823A331-49E3-4E14-99EE-32A58628BB32}"/>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B3648450-96F3-47E8-B543-29C4532527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300609C-D95E-4152-B6CC-411E144F4EEE}"/>
              </a:ext>
            </a:extLst>
          </p:cNvPr>
          <p:cNvSpPr>
            <a:spLocks noGrp="1"/>
          </p:cNvSpPr>
          <p:nvPr>
            <p:ph type="sldNum" sz="quarter" idx="10"/>
          </p:nvPr>
        </p:nvSpPr>
        <p:spPr/>
        <p:txBody>
          <a:bodyPr/>
          <a:lstStyle/>
          <a:p>
            <a:fld id="{AD63E23E-6026-4093-A9B5-8539E4402AFD}"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9CF02FC1-9750-4398-AEED-CFC6C63C6D2D}"/>
              </a:ext>
            </a:extLst>
          </p:cNvPr>
          <p:cNvSpPr>
            <a:spLocks noGrp="1"/>
          </p:cNvSpPr>
          <p:nvPr>
            <p:ph type="sldNum" sz="quarter" idx="10"/>
          </p:nvPr>
        </p:nvSpPr>
        <p:spPr/>
        <p:txBody>
          <a:bodyPr/>
          <a:lstStyle/>
          <a:p>
            <a:fld id="{AD63E23E-6026-4093-A9B5-8539E4402AFD}" type="slidenum">
              <a:rPr lang="en-US" altLang="en-US" smtClean="0"/>
              <a:pPr/>
              <a:t>10</a:t>
            </a:fld>
            <a:endParaRPr lang="en-US" altLang="en-US"/>
          </a:p>
        </p:txBody>
      </p:sp>
    </p:spTree>
    <p:extLst>
      <p:ext uri="{BB962C8B-B14F-4D97-AF65-F5344CB8AC3E}">
        <p14:creationId xmlns:p14="http://schemas.microsoft.com/office/powerpoint/2010/main" val="1214519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2EF03FF2-8DB5-45E8-A418-AB3A114E86DC}"/>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0E0D7D94-6CC3-43A4-9C7E-453310561D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The image on this slide is a composite NASA image of the spiral galaxy M81, located about 12 million light years away. The image includes X-ray data from the Chandra X-ray Observatory (blue), optical data from the Hubble Space Telescope (green), infrared data from the Spitzer Space Telescope (pink) and ultraviolet data from GALEX (purple). The inset shows a close-up of the Chandra X-ray image. At the centre of M81 is a supermassive black hole that is about 70 million times more massive than the Sun. </a:t>
            </a: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NASA, 2018</a:t>
            </a:r>
          </a:p>
        </p:txBody>
      </p:sp>
      <p:sp>
        <p:nvSpPr>
          <p:cNvPr id="2" name="Slide Number Placeholder 1">
            <a:extLst>
              <a:ext uri="{FF2B5EF4-FFF2-40B4-BE49-F238E27FC236}">
                <a16:creationId xmlns:a16="http://schemas.microsoft.com/office/drawing/2014/main" id="{4E6A2499-6FEE-4ED2-B283-E8632BAC2E3C}"/>
              </a:ext>
            </a:extLst>
          </p:cNvPr>
          <p:cNvSpPr>
            <a:spLocks noGrp="1"/>
          </p:cNvSpPr>
          <p:nvPr>
            <p:ph type="sldNum" sz="quarter" idx="10"/>
          </p:nvPr>
        </p:nvSpPr>
        <p:spPr/>
        <p:txBody>
          <a:bodyPr/>
          <a:lstStyle/>
          <a:p>
            <a:fld id="{AD63E23E-6026-4093-A9B5-8539E4402AFD}"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55EE52FF-BA0E-40FE-B84C-4A5F60F34DD1}"/>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50114F9D-C487-4E29-9795-2258E572F8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sequence, summarizing the electromagnetic spectrum and the uses of the different types of electromagnetic waves, could be used as an introduction to the electromagnetic spectrum or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a:t>
            </a:r>
            <a:r>
              <a:rPr lang="en-GB" altLang="en-US" dirty="0">
                <a:latin typeface="Arial" panose="020B0604020202020204" pitchFamily="34" charset="0"/>
              </a:rPr>
              <a:t> on the electromagnetic spectrum.</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For more information about the uses of electromagnetic waves, please refer to the </a:t>
            </a:r>
            <a:r>
              <a:rPr lang="en-GB" altLang="en-US" i="1" dirty="0">
                <a:latin typeface="Arial" panose="020B0604020202020204" pitchFamily="34" charset="0"/>
              </a:rPr>
              <a:t>Uses of Electromagnetic Waves</a:t>
            </a:r>
            <a:r>
              <a:rPr lang="en-GB" altLang="en-US" dirty="0">
                <a:latin typeface="Arial" panose="020B0604020202020204" pitchFamily="34" charset="0"/>
              </a:rPr>
              <a:t> presentation.</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The Electromagnetic Spectrum</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7D72BB1D-8B37-4CAB-97AF-9EEB2F8F7CB6}"/>
              </a:ext>
            </a:extLst>
          </p:cNvPr>
          <p:cNvSpPr>
            <a:spLocks noGrp="1"/>
          </p:cNvSpPr>
          <p:nvPr>
            <p:ph type="sldNum" sz="quarter" idx="10"/>
          </p:nvPr>
        </p:nvSpPr>
        <p:spPr/>
        <p:txBody>
          <a:bodyPr/>
          <a:lstStyle/>
          <a:p>
            <a:fld id="{AD63E23E-6026-4093-A9B5-8539E4402AFD}" type="slidenum">
              <a:rPr lang="en-US" altLang="en-US" smtClean="0"/>
              <a:pPr/>
              <a:t>12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CB677A55-7CAB-417C-8E8A-229856C4D931}"/>
              </a:ext>
            </a:extLst>
          </p:cNvPr>
          <p:cNvSpPr>
            <a:spLocks noGrp="1"/>
          </p:cNvSpPr>
          <p:nvPr>
            <p:ph type="sldNum" sz="quarter" idx="10"/>
          </p:nvPr>
        </p:nvSpPr>
        <p:spPr/>
        <p:txBody>
          <a:bodyPr/>
          <a:lstStyle/>
          <a:p>
            <a:fld id="{AD63E23E-6026-4093-A9B5-8539E4402AFD}" type="slidenum">
              <a:rPr lang="en-US" altLang="en-US" smtClean="0"/>
              <a:pPr/>
              <a:t>2</a:t>
            </a:fld>
            <a:endParaRPr lang="en-US" altLang="en-US"/>
          </a:p>
        </p:txBody>
      </p:sp>
    </p:spTree>
    <p:extLst>
      <p:ext uri="{BB962C8B-B14F-4D97-AF65-F5344CB8AC3E}">
        <p14:creationId xmlns:p14="http://schemas.microsoft.com/office/powerpoint/2010/main" val="21589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7BB207B-80D6-44E0-8288-D96605459788}"/>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055A4310-0AEE-4846-A9CD-7D43A71B6A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careful observation of phenomena, or unexpected results, to clarify and/or seek additional information.</a:t>
            </a:r>
          </a:p>
        </p:txBody>
      </p:sp>
      <p:sp>
        <p:nvSpPr>
          <p:cNvPr id="2" name="Slide Number Placeholder 1">
            <a:extLst>
              <a:ext uri="{FF2B5EF4-FFF2-40B4-BE49-F238E27FC236}">
                <a16:creationId xmlns:a16="http://schemas.microsoft.com/office/drawing/2014/main" id="{4FE52D21-5C3D-40D8-B36D-ED276A4C393F}"/>
              </a:ext>
            </a:extLst>
          </p:cNvPr>
          <p:cNvSpPr>
            <a:spLocks noGrp="1"/>
          </p:cNvSpPr>
          <p:nvPr>
            <p:ph type="sldNum" sz="quarter" idx="10"/>
          </p:nvPr>
        </p:nvSpPr>
        <p:spPr/>
        <p:txBody>
          <a:bodyPr/>
          <a:lstStyle/>
          <a:p>
            <a:fld id="{AD63E23E-6026-4093-A9B5-8539E4402AFD}"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F29655B-CB6A-4CE3-ADE0-A3BEEE5ECE22}"/>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DE9AF321-0CCF-4B77-8580-E89450EDBC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Herschel had other famous discoveries. He discovered Uranus (and two of its moons), the fact the coral was an animal not a plant, and two moons of Saturn, among other diverse discoveries. He was a German-born British scientist and composer.</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Evaluate the claims, evidence, and/or reasoning behind currently accepted explanations or solutions to determine the merits of arguments.</a:t>
            </a:r>
            <a:endParaRPr lang="en-GB" dirty="0">
              <a:effectLst/>
            </a:endParaRP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Spigget</a:t>
            </a:r>
            <a:endParaRPr lang="en-GB" altLang="en-US" dirty="0">
              <a:latin typeface="Arial" panose="020B0604020202020204" pitchFamily="34" charset="0"/>
            </a:endParaRPr>
          </a:p>
          <a:p>
            <a:pPr eaLnBrk="1" hangingPunct="1"/>
            <a:r>
              <a:rPr lang="en-GB" altLang="en-US" dirty="0">
                <a:latin typeface="Arial" panose="020B0604020202020204" pitchFamily="34" charset="0"/>
              </a:rPr>
              <a:t>This image is reproduced under the terms of the GNU Free Documentation License. A copy of the license can be read at this address: http://commons.wikimedia.org/wiki/Commons:GNU_Free_Documentation_License</a:t>
            </a:r>
          </a:p>
        </p:txBody>
      </p:sp>
      <p:sp>
        <p:nvSpPr>
          <p:cNvPr id="2" name="Slide Number Placeholder 1">
            <a:extLst>
              <a:ext uri="{FF2B5EF4-FFF2-40B4-BE49-F238E27FC236}">
                <a16:creationId xmlns:a16="http://schemas.microsoft.com/office/drawing/2014/main" id="{817DFFE3-C31D-4A92-9CD7-35B39DE0D58D}"/>
              </a:ext>
            </a:extLst>
          </p:cNvPr>
          <p:cNvSpPr>
            <a:spLocks noGrp="1"/>
          </p:cNvSpPr>
          <p:nvPr>
            <p:ph type="sldNum" sz="quarter" idx="10"/>
          </p:nvPr>
        </p:nvSpPr>
        <p:spPr/>
        <p:txBody>
          <a:bodyPr/>
          <a:lstStyle/>
          <a:p>
            <a:fld id="{AD63E23E-6026-4093-A9B5-8539E4402AFD}"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BAEE1B1-1FD8-4AB1-A5C2-943178B3EA4C}"/>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4EAA5F5E-D7D0-464A-BF76-F617E06AB2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Ritter wrote his experimental results in insufficient detail and in a poor writing style. This, combined with an interest in the occult, caused him not to be taken seriously by his peers. He died young leaving four children in poverty.</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Evaluate the claims, evidence, and/or reasoning behind currently accepted explanations or solutions to determine the merits of arguments.</a:t>
            </a:r>
            <a:endParaRPr lang="en-GB" dirty="0">
              <a:effectLst/>
            </a:endParaRP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Spigget</a:t>
            </a:r>
            <a:endParaRPr lang="en-GB" altLang="en-US" dirty="0">
              <a:latin typeface="Arial" panose="020B0604020202020204" pitchFamily="34" charset="0"/>
            </a:endParaRPr>
          </a:p>
          <a:p>
            <a:pPr eaLnBrk="1" hangingPunct="1"/>
            <a:r>
              <a:rPr lang="en-GB" altLang="en-US" dirty="0">
                <a:latin typeface="Arial" panose="020B0604020202020204" pitchFamily="34" charset="0"/>
              </a:rPr>
              <a:t>This image is reproduced under the terms of the GNU Free Documentation License. A copy of the license can be read at this address: http://commons.wikimedia.org/wiki/Commons:GNU_Free_Documentation_License</a:t>
            </a:r>
          </a:p>
        </p:txBody>
      </p:sp>
      <p:sp>
        <p:nvSpPr>
          <p:cNvPr id="2" name="Slide Number Placeholder 1">
            <a:extLst>
              <a:ext uri="{FF2B5EF4-FFF2-40B4-BE49-F238E27FC236}">
                <a16:creationId xmlns:a16="http://schemas.microsoft.com/office/drawing/2014/main" id="{F4CF1876-D5C2-4102-B90E-B489AA5854CE}"/>
              </a:ext>
            </a:extLst>
          </p:cNvPr>
          <p:cNvSpPr>
            <a:spLocks noGrp="1"/>
          </p:cNvSpPr>
          <p:nvPr>
            <p:ph type="sldNum" sz="quarter" idx="10"/>
          </p:nvPr>
        </p:nvSpPr>
        <p:spPr/>
        <p:txBody>
          <a:bodyPr/>
          <a:lstStyle/>
          <a:p>
            <a:fld id="{AD63E23E-6026-4093-A9B5-8539E4402AFD}"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F530E448-3348-445B-8038-AEB6E4E995E0}"/>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B0F744F-5583-4A95-9527-543CA51FE8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eaLnBrk="1" hangingPunct="1">
              <a:buFont typeface="Arial" panose="020B0604020202020204" pitchFamily="34" charset="0"/>
              <a:buChar cha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7B45C16-6AB6-4114-9C5B-9EF63F7F7B9D}"/>
              </a:ext>
            </a:extLst>
          </p:cNvPr>
          <p:cNvSpPr>
            <a:spLocks noGrp="1"/>
          </p:cNvSpPr>
          <p:nvPr>
            <p:ph type="sldNum" sz="quarter" idx="10"/>
          </p:nvPr>
        </p:nvSpPr>
        <p:spPr/>
        <p:txBody>
          <a:bodyPr/>
          <a:lstStyle/>
          <a:p>
            <a:fld id="{AD63E23E-6026-4093-A9B5-8539E4402AFD}"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3F74C9D4-5474-4E0A-B356-459A227CC546}"/>
              </a:ext>
            </a:extLst>
          </p:cNvPr>
          <p:cNvSpPr>
            <a:spLocks noGrp="1"/>
          </p:cNvSpPr>
          <p:nvPr>
            <p:ph type="sldNum" sz="quarter" idx="10"/>
          </p:nvPr>
        </p:nvSpPr>
        <p:spPr/>
        <p:txBody>
          <a:bodyPr/>
          <a:lstStyle/>
          <a:p>
            <a:fld id="{AD63E23E-6026-4093-A9B5-8539E4402AFD}" type="slidenum">
              <a:rPr lang="en-US" altLang="en-US" smtClean="0"/>
              <a:pPr/>
              <a:t>7</a:t>
            </a:fld>
            <a:endParaRPr lang="en-US" altLang="en-US"/>
          </a:p>
        </p:txBody>
      </p:sp>
    </p:spTree>
    <p:extLst>
      <p:ext uri="{BB962C8B-B14F-4D97-AF65-F5344CB8AC3E}">
        <p14:creationId xmlns:p14="http://schemas.microsoft.com/office/powerpoint/2010/main" val="2783590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635748AE-2A71-4F48-8F62-9F5F038CC655}"/>
              </a:ext>
            </a:extLst>
          </p:cNvPr>
          <p:cNvSpPr>
            <a:spLocks noGrp="1"/>
          </p:cNvSpPr>
          <p:nvPr>
            <p:ph type="sldNum" sz="quarter" idx="10"/>
          </p:nvPr>
        </p:nvSpPr>
        <p:spPr/>
        <p:txBody>
          <a:bodyPr/>
          <a:lstStyle/>
          <a:p>
            <a:fld id="{AD63E23E-6026-4093-A9B5-8539E4402AFD}" type="slidenum">
              <a:rPr lang="en-US" altLang="en-US" smtClean="0"/>
              <a:pPr/>
              <a:t>8</a:t>
            </a:fld>
            <a:endParaRPr lang="en-US" altLang="en-US"/>
          </a:p>
        </p:txBody>
      </p:sp>
    </p:spTree>
    <p:extLst>
      <p:ext uri="{BB962C8B-B14F-4D97-AF65-F5344CB8AC3E}">
        <p14:creationId xmlns:p14="http://schemas.microsoft.com/office/powerpoint/2010/main" val="3428556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0324EEE0-1437-4424-989C-BE2CC437C20F}"/>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BEE6D775-B82E-4A38-8201-DB7959FB9D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Even within the categories, the properties can change, but naming the different bands of the EM spectrum is helpful when talking about their uses.</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For more information about the hazards of electromagnetic waves, please refer to the </a:t>
            </a:r>
            <a:r>
              <a:rPr lang="en-GB" altLang="en-US" i="1" dirty="0">
                <a:latin typeface="Arial" panose="020B0604020202020204" pitchFamily="34" charset="0"/>
              </a:rPr>
              <a:t>Hazards of Electromagnetic Waves</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5DEBABBB-5CD4-4A2A-B148-998625D3D449}"/>
              </a:ext>
            </a:extLst>
          </p:cNvPr>
          <p:cNvSpPr>
            <a:spLocks noGrp="1"/>
          </p:cNvSpPr>
          <p:nvPr>
            <p:ph type="sldNum" sz="quarter" idx="10"/>
          </p:nvPr>
        </p:nvSpPr>
        <p:spPr/>
        <p:txBody>
          <a:bodyPr/>
          <a:lstStyle/>
          <a:p>
            <a:fld id="{AD63E23E-6026-4093-A9B5-8539E4402AFD}"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717421" y="1187865"/>
            <a:ext cx="3990886" cy="3085032"/>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8A145119-0530-4EDC-81B0-E204B7AD0208}"/>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379708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30977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03767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76873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45755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381912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580856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866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073472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41039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2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4061788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929956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96766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815108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825665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60177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55653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28294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3132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23461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867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42715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935322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37768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356983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D2149A49-F474-4C09-AB1D-8B4D7135D533}"/>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6"/>
    </p:custDataLst>
    <p:extLst>
      <p:ext uri="{BB962C8B-B14F-4D97-AF65-F5344CB8AC3E}">
        <p14:creationId xmlns:p14="http://schemas.microsoft.com/office/powerpoint/2010/main" val="719879993"/>
      </p:ext>
    </p:extLst>
  </p:cSld>
  <p:clrMap bg1="lt1" tx1="dk1" bg2="lt2" tx2="dk2" accent1="accent1" accent2="accent2" accent3="accent3" accent4="accent4" accent5="accent5" accent6="accent6" hlink="hlink" folHlink="folHlink"/>
  <p:sldLayoutIdLst>
    <p:sldLayoutId id="2147485299" r:id="rId1"/>
    <p:sldLayoutId id="2147485300" r:id="rId2"/>
    <p:sldLayoutId id="2147485301" r:id="rId3"/>
    <p:sldLayoutId id="2147485302" r:id="rId4"/>
    <p:sldLayoutId id="2147485303" r:id="rId5"/>
    <p:sldLayoutId id="2147485304" r:id="rId6"/>
    <p:sldLayoutId id="2147485305" r:id="rId7"/>
    <p:sldLayoutId id="2147485306" r:id="rId8"/>
    <p:sldLayoutId id="2147485307" r:id="rId9"/>
    <p:sldLayoutId id="2147485308" r:id="rId10"/>
    <p:sldLayoutId id="2147485309" r:id="rId11"/>
    <p:sldLayoutId id="2147485310" r:id="rId12"/>
    <p:sldLayoutId id="2147485311" r:id="rId13"/>
    <p:sldLayoutId id="2147485312"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4D46D09D-3D9D-4642-BACE-C5762E7352F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4"/>
    </p:custDataLst>
    <p:extLst>
      <p:ext uri="{BB962C8B-B14F-4D97-AF65-F5344CB8AC3E}">
        <p14:creationId xmlns:p14="http://schemas.microsoft.com/office/powerpoint/2010/main" val="1044283651"/>
      </p:ext>
    </p:extLst>
  </p:cSld>
  <p:clrMap bg1="lt1" tx1="dk1" bg2="lt2" tx2="dk2" accent1="accent1" accent2="accent2" accent3="accent3" accent4="accent4" accent5="accent5" accent6="accent6" hlink="hlink" folHlink="folHlink"/>
  <p:sldLayoutIdLst>
    <p:sldLayoutId id="2147485314" r:id="rId1"/>
    <p:sldLayoutId id="2147485315" r:id="rId2"/>
    <p:sldLayoutId id="2147485316" r:id="rId3"/>
    <p:sldLayoutId id="2147485317" r:id="rId4"/>
    <p:sldLayoutId id="2147485318" r:id="rId5"/>
    <p:sldLayoutId id="2147485319" r:id="rId6"/>
    <p:sldLayoutId id="2147485320" r:id="rId7"/>
    <p:sldLayoutId id="2147485321" r:id="rId8"/>
    <p:sldLayoutId id="2147485322" r:id="rId9"/>
    <p:sldLayoutId id="2147485323" r:id="rId10"/>
    <p:sldLayoutId id="2147485324" r:id="rId11"/>
    <p:sldLayoutId id="2147485325"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40.xml"/><Relationship Id="rId5" Type="http://schemas.openxmlformats.org/officeDocument/2006/relationships/image" Target="../media/image6.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ontrol" Target="../activeX/activeX2.xml"/><Relationship Id="rId7" Type="http://schemas.openxmlformats.org/officeDocument/2006/relationships/image" Target="../media/image22.png"/><Relationship Id="rId2" Type="http://schemas.openxmlformats.org/officeDocument/2006/relationships/tags" Target="../tags/tag4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notesSlide" Target="../notesSlides/notesSlide12.xml"/><Relationship Id="rId10" Type="http://schemas.openxmlformats.org/officeDocument/2006/relationships/image" Target="../media/image8.wmf"/><Relationship Id="rId4" Type="http://schemas.openxmlformats.org/officeDocument/2006/relationships/slideLayout" Target="../slideLayouts/slideLayout20.xml"/><Relationship Id="rId9"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1.xml"/><Relationship Id="rId7" Type="http://schemas.openxmlformats.org/officeDocument/2006/relationships/image" Target="../media/image6.png"/><Relationship Id="rId2" Type="http://schemas.openxmlformats.org/officeDocument/2006/relationships/tags" Target="../tags/tag33.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notesSlide" Target="../notesSlides/notesSlide3.xml"/><Relationship Id="rId10" Type="http://schemas.openxmlformats.org/officeDocument/2006/relationships/image" Target="../media/image8.wmf"/><Relationship Id="rId4" Type="http://schemas.openxmlformats.org/officeDocument/2006/relationships/slideLayout" Target="../slideLayouts/slideLayout7.xml"/><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6.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6.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5EA9FF5B-898D-49B1-B107-8086AFB903C8}"/>
              </a:ext>
            </a:extLst>
          </p:cNvPr>
          <p:cNvSpPr>
            <a:spLocks noGrp="1"/>
          </p:cNvSpPr>
          <p:nvPr>
            <p:ph type="title"/>
          </p:nvPr>
        </p:nvSpPr>
        <p:spPr>
          <a:xfrm>
            <a:off x="3488267" y="1187864"/>
            <a:ext cx="4721236" cy="3125951"/>
          </a:xfrm>
        </p:spPr>
        <p:txBody>
          <a:bodyPr/>
          <a:lstStyle/>
          <a:p>
            <a:r>
              <a:rPr lang="en-GB" altLang="en-US" sz="4000" dirty="0"/>
              <a:t>The Electromagnetic Spectrum</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he_electromagnetic_spectrum_11.1.png">
            <a:extLst>
              <a:ext uri="{FF2B5EF4-FFF2-40B4-BE49-F238E27FC236}">
                <a16:creationId xmlns:a16="http://schemas.microsoft.com/office/drawing/2014/main" id="{41702E08-FE68-4C9E-BFEE-F9DC36A730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288" y="4821238"/>
            <a:ext cx="66627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a:extLst>
              <a:ext uri="{FF2B5EF4-FFF2-40B4-BE49-F238E27FC236}">
                <a16:creationId xmlns:a16="http://schemas.microsoft.com/office/drawing/2014/main" id="{12C17FC8-5E03-4DE3-B321-86191641CD9A}"/>
              </a:ext>
            </a:extLst>
          </p:cNvPr>
          <p:cNvSpPr>
            <a:spLocks noGrp="1"/>
          </p:cNvSpPr>
          <p:nvPr>
            <p:ph type="title"/>
          </p:nvPr>
        </p:nvSpPr>
        <p:spPr/>
        <p:txBody>
          <a:bodyPr/>
          <a:lstStyle/>
          <a:p>
            <a:r>
              <a:rPr lang="en-GB" altLang="en-US"/>
              <a:t>Frequency matters</a:t>
            </a:r>
          </a:p>
        </p:txBody>
      </p:sp>
      <p:sp>
        <p:nvSpPr>
          <p:cNvPr id="22532" name="TextBox 2">
            <a:extLst>
              <a:ext uri="{FF2B5EF4-FFF2-40B4-BE49-F238E27FC236}">
                <a16:creationId xmlns:a16="http://schemas.microsoft.com/office/drawing/2014/main" id="{68E59F44-F509-4EA4-BD18-BCD979195973}"/>
              </a:ext>
            </a:extLst>
          </p:cNvPr>
          <p:cNvSpPr txBox="1">
            <a:spLocks noChangeArrowheads="1"/>
          </p:cNvSpPr>
          <p:nvPr/>
        </p:nvSpPr>
        <p:spPr bwMode="auto">
          <a:xfrm>
            <a:off x="342900" y="784225"/>
            <a:ext cx="8321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frequency of an EM wave will determine whether </a:t>
            </a:r>
            <a:br>
              <a:rPr lang="en-GB" altLang="en-US"/>
            </a:br>
            <a:r>
              <a:rPr lang="en-GB" altLang="en-US"/>
              <a:t>it can be: </a:t>
            </a:r>
          </a:p>
        </p:txBody>
      </p:sp>
      <p:sp>
        <p:nvSpPr>
          <p:cNvPr id="5" name="Rectangle 4">
            <a:extLst>
              <a:ext uri="{FF2B5EF4-FFF2-40B4-BE49-F238E27FC236}">
                <a16:creationId xmlns:a16="http://schemas.microsoft.com/office/drawing/2014/main" id="{9AFF9924-BA0A-4027-A051-ABD4DED74792}"/>
              </a:ext>
            </a:extLst>
          </p:cNvPr>
          <p:cNvSpPr>
            <a:spLocks noChangeArrowheads="1"/>
          </p:cNvSpPr>
          <p:nvPr/>
        </p:nvSpPr>
        <p:spPr bwMode="auto">
          <a:xfrm>
            <a:off x="360363" y="1770063"/>
            <a:ext cx="8540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66"/>
                </a:solidFill>
                <a:latin typeface="Arial" panose="020B0604020202020204" pitchFamily="34" charset="0"/>
              </a:defRPr>
            </a:lvl1pPr>
            <a:lvl2pPr marL="358775" indent="-358775">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lvl="1">
              <a:buClr>
                <a:srgbClr val="286DA6"/>
              </a:buClr>
              <a:buFont typeface="Wingdings" panose="05000000000000000000" pitchFamily="2" charset="2"/>
              <a:buChar char="l"/>
            </a:pPr>
            <a:r>
              <a:rPr lang="en-GB" altLang="en-US" b="1">
                <a:solidFill>
                  <a:srgbClr val="286DA6"/>
                </a:solidFill>
              </a:rPr>
              <a:t>transmitted</a:t>
            </a:r>
            <a:r>
              <a:rPr lang="en-GB" altLang="en-US"/>
              <a:t> through glass (for example, visible light can be transmitted through glass but ultraviolet cannot)</a:t>
            </a:r>
          </a:p>
        </p:txBody>
      </p:sp>
      <p:sp>
        <p:nvSpPr>
          <p:cNvPr id="6" name="Rectangle 5">
            <a:extLst>
              <a:ext uri="{FF2B5EF4-FFF2-40B4-BE49-F238E27FC236}">
                <a16:creationId xmlns:a16="http://schemas.microsoft.com/office/drawing/2014/main" id="{FC4B8A6C-A0C9-482F-937D-8EC34C8AF003}"/>
              </a:ext>
            </a:extLst>
          </p:cNvPr>
          <p:cNvSpPr>
            <a:spLocks noChangeArrowheads="1"/>
          </p:cNvSpPr>
          <p:nvPr/>
        </p:nvSpPr>
        <p:spPr bwMode="auto">
          <a:xfrm>
            <a:off x="360363" y="2755900"/>
            <a:ext cx="8540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66"/>
                </a:solidFill>
                <a:latin typeface="Arial" panose="020B0604020202020204" pitchFamily="34" charset="0"/>
              </a:defRPr>
            </a:lvl1pPr>
            <a:lvl2pPr marL="358775" indent="-358775">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lvl="1">
              <a:buClr>
                <a:srgbClr val="286DA6"/>
              </a:buClr>
              <a:buFont typeface="Wingdings" panose="05000000000000000000" pitchFamily="2" charset="2"/>
              <a:buChar char="l"/>
            </a:pPr>
            <a:r>
              <a:rPr lang="en-GB" altLang="en-US" b="1">
                <a:solidFill>
                  <a:srgbClr val="286DA6"/>
                </a:solidFill>
              </a:rPr>
              <a:t>reflected</a:t>
            </a:r>
            <a:r>
              <a:rPr lang="en-GB" altLang="en-US"/>
              <a:t> by objects (green light is reflected by leaves, </a:t>
            </a:r>
            <a:br>
              <a:rPr lang="en-GB" altLang="en-US"/>
            </a:br>
            <a:r>
              <a:rPr lang="en-GB" altLang="en-US"/>
              <a:t>but no other light is reflected)</a:t>
            </a:r>
          </a:p>
        </p:txBody>
      </p:sp>
      <p:sp>
        <p:nvSpPr>
          <p:cNvPr id="7" name="Rectangle 6">
            <a:extLst>
              <a:ext uri="{FF2B5EF4-FFF2-40B4-BE49-F238E27FC236}">
                <a16:creationId xmlns:a16="http://schemas.microsoft.com/office/drawing/2014/main" id="{A048C423-5E15-4886-B52B-0388F97AEF10}"/>
              </a:ext>
            </a:extLst>
          </p:cNvPr>
          <p:cNvSpPr>
            <a:spLocks noChangeArrowheads="1"/>
          </p:cNvSpPr>
          <p:nvPr/>
        </p:nvSpPr>
        <p:spPr bwMode="auto">
          <a:xfrm>
            <a:off x="360363" y="3741738"/>
            <a:ext cx="6931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66"/>
                </a:solidFill>
                <a:latin typeface="Arial" panose="020B0604020202020204" pitchFamily="34" charset="0"/>
              </a:defRPr>
            </a:lvl1pPr>
            <a:lvl2pPr marL="358775" indent="-358775">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lvl="1">
              <a:buClr>
                <a:srgbClr val="286DA6"/>
              </a:buClr>
              <a:buFont typeface="Wingdings" panose="05000000000000000000" pitchFamily="2" charset="2"/>
              <a:buChar char="l"/>
            </a:pPr>
            <a:r>
              <a:rPr lang="en-GB" altLang="en-US" b="1">
                <a:solidFill>
                  <a:srgbClr val="286DA6"/>
                </a:solidFill>
              </a:rPr>
              <a:t>absorbed</a:t>
            </a:r>
            <a:r>
              <a:rPr lang="en-GB" altLang="en-US"/>
              <a:t> by water (microwaves are absorbed by water, but radio waves are not).</a:t>
            </a:r>
          </a:p>
        </p:txBody>
      </p:sp>
      <p:pic>
        <p:nvPicPr>
          <p:cNvPr id="9" name="Picture 8">
            <a:extLst>
              <a:ext uri="{FF2B5EF4-FFF2-40B4-BE49-F238E27FC236}">
                <a16:creationId xmlns:a16="http://schemas.microsoft.com/office/drawing/2014/main" id="{D99DCC6F-D40C-47B6-B641-3F5A0A6D38F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descr="the_electromagnetic_spectrum_12.1.png">
            <a:extLst>
              <a:ext uri="{FF2B5EF4-FFF2-40B4-BE49-F238E27FC236}">
                <a16:creationId xmlns:a16="http://schemas.microsoft.com/office/drawing/2014/main" id="{AFAC9215-4AFF-4F6D-AC34-EB8CE077CE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16563" y="1050925"/>
            <a:ext cx="290195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a:extLst>
              <a:ext uri="{FF2B5EF4-FFF2-40B4-BE49-F238E27FC236}">
                <a16:creationId xmlns:a16="http://schemas.microsoft.com/office/drawing/2014/main" id="{30445B65-2882-4C92-977D-724B4E32FB7F}"/>
              </a:ext>
            </a:extLst>
          </p:cNvPr>
          <p:cNvSpPr>
            <a:spLocks noGrp="1" noChangeArrowheads="1"/>
          </p:cNvSpPr>
          <p:nvPr>
            <p:ph type="title"/>
          </p:nvPr>
        </p:nvSpPr>
        <p:spPr/>
        <p:txBody>
          <a:bodyPr/>
          <a:lstStyle/>
          <a:p>
            <a:pPr eaLnBrk="1" hangingPunct="1"/>
            <a:r>
              <a:rPr lang="en-GB" altLang="en-US"/>
              <a:t>How do electromagnetic waves differ?</a:t>
            </a:r>
          </a:p>
        </p:txBody>
      </p:sp>
      <p:sp>
        <p:nvSpPr>
          <p:cNvPr id="23556" name="Text Box 11">
            <a:extLst>
              <a:ext uri="{FF2B5EF4-FFF2-40B4-BE49-F238E27FC236}">
                <a16:creationId xmlns:a16="http://schemas.microsoft.com/office/drawing/2014/main" id="{9554B1B9-6762-4FF8-B8EB-B5FAA8B53F05}"/>
              </a:ext>
            </a:extLst>
          </p:cNvPr>
          <p:cNvSpPr txBox="1">
            <a:spLocks noChangeArrowheads="1"/>
          </p:cNvSpPr>
          <p:nvPr/>
        </p:nvSpPr>
        <p:spPr bwMode="auto">
          <a:xfrm>
            <a:off x="352425" y="773113"/>
            <a:ext cx="5176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Different electromagnetic waves carry different amounts of energy. </a:t>
            </a:r>
          </a:p>
        </p:txBody>
      </p:sp>
      <p:sp>
        <p:nvSpPr>
          <p:cNvPr id="504845" name="Text Box 13">
            <a:extLst>
              <a:ext uri="{FF2B5EF4-FFF2-40B4-BE49-F238E27FC236}">
                <a16:creationId xmlns:a16="http://schemas.microsoft.com/office/drawing/2014/main" id="{73DCCB8A-8EE7-465F-B072-E8605AD45CA1}"/>
              </a:ext>
            </a:extLst>
          </p:cNvPr>
          <p:cNvSpPr txBox="1">
            <a:spLocks noChangeArrowheads="1"/>
          </p:cNvSpPr>
          <p:nvPr/>
        </p:nvSpPr>
        <p:spPr bwMode="auto">
          <a:xfrm>
            <a:off x="354013" y="2933700"/>
            <a:ext cx="83407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a:t>The amount of energy carried </a:t>
            </a:r>
          </a:p>
          <a:p>
            <a:pPr>
              <a:buClr>
                <a:srgbClr val="286DA6"/>
              </a:buClr>
              <a:buFont typeface="Wingdings" panose="05000000000000000000" pitchFamily="2" charset="2"/>
              <a:buNone/>
            </a:pPr>
            <a:r>
              <a:rPr lang="en-GB" altLang="en-US" b="1" baseline="-25000">
                <a:solidFill>
                  <a:srgbClr val="CC00CC"/>
                </a:solidFill>
              </a:rPr>
              <a:t>	</a:t>
            </a:r>
            <a:r>
              <a:rPr lang="en-GB" altLang="en-US"/>
              <a:t>by an electromagnetic wave </a:t>
            </a:r>
          </a:p>
          <a:p>
            <a:pPr>
              <a:buClr>
                <a:srgbClr val="286DA6"/>
              </a:buClr>
              <a:buFont typeface="Wingdings" panose="05000000000000000000" pitchFamily="2" charset="2"/>
              <a:buNone/>
            </a:pPr>
            <a:r>
              <a:rPr lang="en-GB" altLang="en-US" b="1" baseline="-25000">
                <a:solidFill>
                  <a:srgbClr val="CC00CC"/>
                </a:solidFill>
              </a:rPr>
              <a:t>	</a:t>
            </a:r>
            <a:r>
              <a:rPr lang="en-GB" altLang="en-US"/>
              <a:t>depends on the wavelength: </a:t>
            </a:r>
          </a:p>
          <a:p>
            <a:r>
              <a:rPr lang="en-GB" altLang="en-US" b="1">
                <a:solidFill>
                  <a:srgbClr val="CC00CC"/>
                </a:solidFill>
              </a:rPr>
              <a:t>	</a:t>
            </a:r>
            <a:r>
              <a:rPr lang="en-GB" altLang="en-US" b="1">
                <a:solidFill>
                  <a:srgbClr val="286DA6"/>
                </a:solidFill>
              </a:rPr>
              <a:t>the shorter the wavelength</a:t>
            </a:r>
            <a:r>
              <a:rPr lang="en-GB" altLang="en-US">
                <a:solidFill>
                  <a:srgbClr val="286DA6"/>
                </a:solidFill>
              </a:rPr>
              <a:t>, </a:t>
            </a:r>
            <a:r>
              <a:rPr lang="en-GB" altLang="en-US" b="1">
                <a:solidFill>
                  <a:srgbClr val="286DA6"/>
                </a:solidFill>
              </a:rPr>
              <a:t>the higher its energy</a:t>
            </a:r>
            <a:r>
              <a:rPr lang="en-GB" altLang="en-US"/>
              <a:t>.</a:t>
            </a:r>
          </a:p>
        </p:txBody>
      </p:sp>
      <p:sp>
        <p:nvSpPr>
          <p:cNvPr id="23558" name="Text Box 15">
            <a:extLst>
              <a:ext uri="{FF2B5EF4-FFF2-40B4-BE49-F238E27FC236}">
                <a16:creationId xmlns:a16="http://schemas.microsoft.com/office/drawing/2014/main" id="{98F2BA11-1BCC-444F-AAFC-14CFC957D51A}"/>
              </a:ext>
            </a:extLst>
          </p:cNvPr>
          <p:cNvSpPr txBox="1">
            <a:spLocks noChangeArrowheads="1"/>
          </p:cNvSpPr>
          <p:nvPr/>
        </p:nvSpPr>
        <p:spPr bwMode="auto">
          <a:xfrm>
            <a:off x="352425" y="1676400"/>
            <a:ext cx="49609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 X-rays carry more energy than visible light, ultraviolet or infrared rays.</a:t>
            </a:r>
          </a:p>
        </p:txBody>
      </p:sp>
      <p:sp>
        <p:nvSpPr>
          <p:cNvPr id="504848" name="Text Box 16">
            <a:extLst>
              <a:ext uri="{FF2B5EF4-FFF2-40B4-BE49-F238E27FC236}">
                <a16:creationId xmlns:a16="http://schemas.microsoft.com/office/drawing/2014/main" id="{1D14714A-7AD2-4E9A-90E1-904761978824}"/>
              </a:ext>
            </a:extLst>
          </p:cNvPr>
          <p:cNvSpPr txBox="1">
            <a:spLocks noChangeArrowheads="1"/>
          </p:cNvSpPr>
          <p:nvPr/>
        </p:nvSpPr>
        <p:spPr bwMode="auto">
          <a:xfrm>
            <a:off x="354013" y="4556125"/>
            <a:ext cx="8582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a:t>Wavelength and frequency are linked properties of a wave: </a:t>
            </a:r>
            <a:r>
              <a:rPr lang="en-GB" altLang="en-US" b="1">
                <a:solidFill>
                  <a:srgbClr val="286DA6"/>
                </a:solidFill>
              </a:rPr>
              <a:t>the shorter the wavelength</a:t>
            </a:r>
            <a:r>
              <a:rPr lang="en-GB" altLang="en-US">
                <a:solidFill>
                  <a:srgbClr val="286DA6"/>
                </a:solidFill>
              </a:rPr>
              <a:t>,</a:t>
            </a:r>
            <a:r>
              <a:rPr lang="en-GB" altLang="en-US" b="1">
                <a:solidFill>
                  <a:srgbClr val="286DA6"/>
                </a:solidFill>
              </a:rPr>
              <a:t> the higher its frequency</a:t>
            </a:r>
            <a:r>
              <a:rPr lang="en-GB" altLang="en-US"/>
              <a:t>.</a:t>
            </a:r>
          </a:p>
        </p:txBody>
      </p:sp>
      <p:sp>
        <p:nvSpPr>
          <p:cNvPr id="504849" name="Text Box 17">
            <a:extLst>
              <a:ext uri="{FF2B5EF4-FFF2-40B4-BE49-F238E27FC236}">
                <a16:creationId xmlns:a16="http://schemas.microsoft.com/office/drawing/2014/main" id="{79233473-168F-4167-BF08-6A750301925F}"/>
              </a:ext>
            </a:extLst>
          </p:cNvPr>
          <p:cNvSpPr txBox="1">
            <a:spLocks noChangeArrowheads="1"/>
          </p:cNvSpPr>
          <p:nvPr/>
        </p:nvSpPr>
        <p:spPr bwMode="auto">
          <a:xfrm>
            <a:off x="354013" y="5449888"/>
            <a:ext cx="8251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a:t>So, frequency also tells you about the energy of a wave: </a:t>
            </a:r>
          </a:p>
          <a:p>
            <a:r>
              <a:rPr lang="en-GB" altLang="en-US" b="1">
                <a:solidFill>
                  <a:srgbClr val="CC00CC"/>
                </a:solidFill>
              </a:rPr>
              <a:t>	</a:t>
            </a:r>
            <a:r>
              <a:rPr lang="en-GB" altLang="en-US" b="1">
                <a:solidFill>
                  <a:srgbClr val="286DA6"/>
                </a:solidFill>
              </a:rPr>
              <a:t>the higher its frequency</a:t>
            </a:r>
            <a:r>
              <a:rPr lang="en-GB" altLang="en-US">
                <a:solidFill>
                  <a:srgbClr val="286DA6"/>
                </a:solidFill>
              </a:rPr>
              <a:t>,</a:t>
            </a:r>
            <a:r>
              <a:rPr lang="en-GB" altLang="en-US" b="1">
                <a:solidFill>
                  <a:srgbClr val="286DA6"/>
                </a:solidFill>
              </a:rPr>
              <a:t> the higher the energy</a:t>
            </a:r>
            <a:r>
              <a:rPr lang="en-GB" altLang="en-US"/>
              <a:t>.</a:t>
            </a:r>
          </a:p>
        </p:txBody>
      </p:sp>
      <p:pic>
        <p:nvPicPr>
          <p:cNvPr id="11" name="Picture 9" descr="notes_icon">
            <a:extLst>
              <a:ext uri="{FF2B5EF4-FFF2-40B4-BE49-F238E27FC236}">
                <a16:creationId xmlns:a16="http://schemas.microsoft.com/office/drawing/2014/main" id="{46AA0882-0B50-4135-95D2-3CE0A2840CF8}"/>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266E1303-F3E9-4813-9221-C73D6538D75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48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48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484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45" grpId="0"/>
      <p:bldP spid="504848" grpId="0"/>
      <p:bldP spid="5048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4CA86E8A-AF6F-47BB-B686-6A43201C7431}"/>
              </a:ext>
            </a:extLst>
          </p:cNvPr>
          <p:cNvSpPr>
            <a:spLocks noGrp="1" noChangeArrowheads="1"/>
          </p:cNvSpPr>
          <p:nvPr>
            <p:ph type="title"/>
          </p:nvPr>
        </p:nvSpPr>
        <p:spPr/>
        <p:txBody>
          <a:bodyPr/>
          <a:lstStyle/>
          <a:p>
            <a:pPr eaLnBrk="1" hangingPunct="1"/>
            <a:r>
              <a:rPr lang="en-GB" altLang="en-US" dirty="0"/>
              <a:t>The electromagnetic spectrum</a:t>
            </a:r>
          </a:p>
        </p:txBody>
      </p:sp>
      <p:pic>
        <p:nvPicPr>
          <p:cNvPr id="8" name="Picture 6" descr="flash_icon">
            <a:extLst>
              <a:ext uri="{FF2B5EF4-FFF2-40B4-BE49-F238E27FC236}">
                <a16:creationId xmlns:a16="http://schemas.microsoft.com/office/drawing/2014/main" id="{B30CA7CE-F464-4C99-87A8-365259B75E25}"/>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51">
            <a:extLst>
              <a:ext uri="{FF2B5EF4-FFF2-40B4-BE49-F238E27FC236}">
                <a16:creationId xmlns:a16="http://schemas.microsoft.com/office/drawing/2014/main" id="{146AB28F-A2A7-484B-A21B-3515ABD6702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637822" y="82550"/>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notes_icon">
            <a:extLst>
              <a:ext uri="{FF2B5EF4-FFF2-40B4-BE49-F238E27FC236}">
                <a16:creationId xmlns:a16="http://schemas.microsoft.com/office/drawing/2014/main" id="{A8A4DE7F-9F76-41C3-929F-A9E5DD06B039}"/>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FD1DDE5-CD93-4DE8-A2D4-6E6DC0F69584}"/>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Engaging in Argument from Evidence</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3. Scale, Proportion, and Quantity</a:t>
            </a:r>
          </a:p>
          <a:p>
            <a:r>
              <a:rPr lang="en-GB" sz="1600" dirty="0"/>
              <a:t>4. Systems and System Models</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0">
            <a:extLst>
              <a:ext uri="{FF2B5EF4-FFF2-40B4-BE49-F238E27FC236}">
                <a16:creationId xmlns:a16="http://schemas.microsoft.com/office/drawing/2014/main" id="{2849E6A4-E4C5-45DA-9D37-D45047C5FDF0}"/>
              </a:ext>
            </a:extLst>
          </p:cNvPr>
          <p:cNvSpPr>
            <a:spLocks noGrp="1" noChangeArrowheads="1"/>
          </p:cNvSpPr>
          <p:nvPr>
            <p:ph type="title"/>
          </p:nvPr>
        </p:nvSpPr>
        <p:spPr/>
        <p:txBody>
          <a:bodyPr/>
          <a:lstStyle/>
          <a:p>
            <a:pPr eaLnBrk="1" hangingPunct="1"/>
            <a:r>
              <a:rPr lang="en-GB" altLang="en-US" sz="2500" dirty="0"/>
              <a:t>Detecting waves beyond the visible spectrum</a:t>
            </a:r>
          </a:p>
        </p:txBody>
      </p:sp>
      <p:pic>
        <p:nvPicPr>
          <p:cNvPr id="6" name="Picture 6" descr="flash_icon">
            <a:extLst>
              <a:ext uri="{FF2B5EF4-FFF2-40B4-BE49-F238E27FC236}">
                <a16:creationId xmlns:a16="http://schemas.microsoft.com/office/drawing/2014/main" id="{E4315815-41BD-4026-8C8E-3605E0B0E405}"/>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CF0049CB-115D-49D9-B6C8-54DC8D6CE57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a:extLst>
              <a:ext uri="{FF2B5EF4-FFF2-40B4-BE49-F238E27FC236}">
                <a16:creationId xmlns:a16="http://schemas.microsoft.com/office/drawing/2014/main" id="{62E9E7CC-BCF8-4EFF-A069-5C77D9B3D19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16E4062-12FE-40DE-A781-861720A2351C}"/>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4" descr="the_electromagnetic_spectrum_4.1.png">
            <a:extLst>
              <a:ext uri="{FF2B5EF4-FFF2-40B4-BE49-F238E27FC236}">
                <a16:creationId xmlns:a16="http://schemas.microsoft.com/office/drawing/2014/main" id="{51EA025C-FD3A-45B0-BE83-82CD24C89F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67300" y="2089150"/>
            <a:ext cx="36576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a:extLst>
              <a:ext uri="{FF2B5EF4-FFF2-40B4-BE49-F238E27FC236}">
                <a16:creationId xmlns:a16="http://schemas.microsoft.com/office/drawing/2014/main" id="{88521D29-2A28-4B98-9A82-F5C0AB69D8E1}"/>
              </a:ext>
            </a:extLst>
          </p:cNvPr>
          <p:cNvSpPr>
            <a:spLocks noGrp="1"/>
          </p:cNvSpPr>
          <p:nvPr>
            <p:ph type="title"/>
          </p:nvPr>
        </p:nvSpPr>
        <p:spPr/>
        <p:txBody>
          <a:bodyPr/>
          <a:lstStyle/>
          <a:p>
            <a:pPr eaLnBrk="1" hangingPunct="1"/>
            <a:r>
              <a:rPr lang="en-GB" altLang="en-US" dirty="0"/>
              <a:t>Invisible “light”</a:t>
            </a:r>
          </a:p>
        </p:txBody>
      </p:sp>
      <p:sp>
        <p:nvSpPr>
          <p:cNvPr id="15364" name="TextBox 2">
            <a:extLst>
              <a:ext uri="{FF2B5EF4-FFF2-40B4-BE49-F238E27FC236}">
                <a16:creationId xmlns:a16="http://schemas.microsoft.com/office/drawing/2014/main" id="{579B215F-70C3-448A-80C5-EFA2AB8A413A}"/>
              </a:ext>
            </a:extLst>
          </p:cNvPr>
          <p:cNvSpPr txBox="1">
            <a:spLocks noChangeArrowheads="1"/>
          </p:cNvSpPr>
          <p:nvPr/>
        </p:nvSpPr>
        <p:spPr bwMode="auto">
          <a:xfrm>
            <a:off x="352425" y="773113"/>
            <a:ext cx="8115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It has long been known that when sunlight passes through a prism it is split into its component </a:t>
            </a:r>
            <a:r>
              <a:rPr lang="en-GB" altLang="en-US" dirty="0" err="1"/>
              <a:t>colors</a:t>
            </a:r>
            <a:r>
              <a:rPr lang="en-GB" altLang="en-US" dirty="0"/>
              <a:t>. This effect is called </a:t>
            </a:r>
            <a:r>
              <a:rPr lang="en-GB" altLang="en-US" b="1" dirty="0">
                <a:solidFill>
                  <a:srgbClr val="286DA6"/>
                </a:solidFill>
              </a:rPr>
              <a:t>dispersion</a:t>
            </a:r>
            <a:r>
              <a:rPr lang="en-GB" altLang="en-US" dirty="0"/>
              <a:t>.</a:t>
            </a:r>
          </a:p>
        </p:txBody>
      </p:sp>
      <p:sp>
        <p:nvSpPr>
          <p:cNvPr id="15365" name="TextBox 3">
            <a:extLst>
              <a:ext uri="{FF2B5EF4-FFF2-40B4-BE49-F238E27FC236}">
                <a16:creationId xmlns:a16="http://schemas.microsoft.com/office/drawing/2014/main" id="{290DAAA4-9336-412A-809E-F76459E7688B}"/>
              </a:ext>
            </a:extLst>
          </p:cNvPr>
          <p:cNvSpPr txBox="1">
            <a:spLocks noChangeArrowheads="1"/>
          </p:cNvSpPr>
          <p:nvPr/>
        </p:nvSpPr>
        <p:spPr bwMode="auto">
          <a:xfrm>
            <a:off x="352425" y="2011363"/>
            <a:ext cx="459581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1800, Sir Frederick William Herschel placed a thermometer next to the red light </a:t>
            </a:r>
            <a:r>
              <a:rPr lang="en-GB" altLang="en-US" b="1" dirty="0">
                <a:solidFill>
                  <a:srgbClr val="286DA6"/>
                </a:solidFill>
              </a:rPr>
              <a:t>refracted</a:t>
            </a:r>
            <a:r>
              <a:rPr lang="en-GB" altLang="en-US" dirty="0"/>
              <a:t> through a prism. To his surprise the thermometer read a higher temperature than the rest of </a:t>
            </a:r>
          </a:p>
          <a:p>
            <a:r>
              <a:rPr lang="en-GB" altLang="en-US" dirty="0"/>
              <a:t>the spectrum.</a:t>
            </a:r>
          </a:p>
        </p:txBody>
      </p:sp>
      <p:sp>
        <p:nvSpPr>
          <p:cNvPr id="15366" name="TextBox 5">
            <a:extLst>
              <a:ext uri="{FF2B5EF4-FFF2-40B4-BE49-F238E27FC236}">
                <a16:creationId xmlns:a16="http://schemas.microsoft.com/office/drawing/2014/main" id="{ABB39396-180D-4AED-9DD6-2AC8FE55A0CB}"/>
              </a:ext>
            </a:extLst>
          </p:cNvPr>
          <p:cNvSpPr txBox="1">
            <a:spLocks noChangeArrowheads="1"/>
          </p:cNvSpPr>
          <p:nvPr/>
        </p:nvSpPr>
        <p:spPr bwMode="auto">
          <a:xfrm>
            <a:off x="352425" y="4699000"/>
            <a:ext cx="45926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led to the idea of an invisible form of light beyond red in the spectrum. This was to be called </a:t>
            </a:r>
            <a:r>
              <a:rPr lang="en-GB" altLang="en-US" b="1">
                <a:solidFill>
                  <a:srgbClr val="286DA6"/>
                </a:solidFill>
              </a:rPr>
              <a:t>infrared</a:t>
            </a:r>
            <a:r>
              <a:rPr lang="en-GB" altLang="en-US"/>
              <a:t>.</a:t>
            </a:r>
          </a:p>
        </p:txBody>
      </p:sp>
      <p:sp>
        <p:nvSpPr>
          <p:cNvPr id="15368" name="Text Box 18">
            <a:extLst>
              <a:ext uri="{FF2B5EF4-FFF2-40B4-BE49-F238E27FC236}">
                <a16:creationId xmlns:a16="http://schemas.microsoft.com/office/drawing/2014/main" id="{7DC281AE-719F-4619-9E47-FF3CC27B3930}"/>
              </a:ext>
            </a:extLst>
          </p:cNvPr>
          <p:cNvSpPr txBox="1">
            <a:spLocks noChangeArrowheads="1"/>
          </p:cNvSpPr>
          <p:nvPr/>
        </p:nvSpPr>
        <p:spPr bwMode="auto">
          <a:xfrm>
            <a:off x="5049838" y="2701925"/>
            <a:ext cx="1366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accent1"/>
                </a:solidFill>
              </a:rPr>
              <a:t>sunlight</a:t>
            </a:r>
          </a:p>
        </p:txBody>
      </p:sp>
      <p:sp>
        <p:nvSpPr>
          <p:cNvPr id="15369" name="Text Box 20">
            <a:extLst>
              <a:ext uri="{FF2B5EF4-FFF2-40B4-BE49-F238E27FC236}">
                <a16:creationId xmlns:a16="http://schemas.microsoft.com/office/drawing/2014/main" id="{FD9C7C93-A3B5-4E5A-A216-518CDF61A0AA}"/>
              </a:ext>
            </a:extLst>
          </p:cNvPr>
          <p:cNvSpPr txBox="1">
            <a:spLocks noChangeArrowheads="1"/>
          </p:cNvSpPr>
          <p:nvPr/>
        </p:nvSpPr>
        <p:spPr bwMode="auto">
          <a:xfrm>
            <a:off x="6243638" y="3186113"/>
            <a:ext cx="230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accent1"/>
                </a:solidFill>
              </a:rPr>
              <a:t>visible light</a:t>
            </a:r>
          </a:p>
        </p:txBody>
      </p:sp>
      <p:sp>
        <p:nvSpPr>
          <p:cNvPr id="15377" name="Text Box 17">
            <a:extLst>
              <a:ext uri="{FF2B5EF4-FFF2-40B4-BE49-F238E27FC236}">
                <a16:creationId xmlns:a16="http://schemas.microsoft.com/office/drawing/2014/main" id="{E58B7E29-C642-483C-A02F-DDCFB528008E}"/>
              </a:ext>
            </a:extLst>
          </p:cNvPr>
          <p:cNvSpPr txBox="1">
            <a:spLocks noChangeArrowheads="1"/>
          </p:cNvSpPr>
          <p:nvPr/>
        </p:nvSpPr>
        <p:spPr bwMode="auto">
          <a:xfrm>
            <a:off x="7451725" y="4014788"/>
            <a:ext cx="1319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accent1"/>
                </a:solidFill>
              </a:rPr>
              <a:t>infrared</a:t>
            </a:r>
          </a:p>
        </p:txBody>
      </p:sp>
      <p:sp>
        <p:nvSpPr>
          <p:cNvPr id="15383" name="Line 23">
            <a:extLst>
              <a:ext uri="{FF2B5EF4-FFF2-40B4-BE49-F238E27FC236}">
                <a16:creationId xmlns:a16="http://schemas.microsoft.com/office/drawing/2014/main" id="{12A20A72-209F-43C8-BB1D-3BF3C071D2C7}"/>
              </a:ext>
            </a:extLst>
          </p:cNvPr>
          <p:cNvSpPr>
            <a:spLocks noChangeShapeType="1"/>
          </p:cNvSpPr>
          <p:nvPr/>
        </p:nvSpPr>
        <p:spPr bwMode="auto">
          <a:xfrm flipH="1">
            <a:off x="8143875" y="4464050"/>
            <a:ext cx="1588" cy="644525"/>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15373" name="Picture 15" descr="Electromagnetic Spectrump1pg3arrow.png">
            <a:extLst>
              <a:ext uri="{FF2B5EF4-FFF2-40B4-BE49-F238E27FC236}">
                <a16:creationId xmlns:a16="http://schemas.microsoft.com/office/drawing/2014/main" id="{BAD70885-449D-42CA-98AE-160A9DDA67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53075" y="3117850"/>
            <a:ext cx="3238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51" descr="Electromagnetic Spectrump1pg3arrow.png">
            <a:extLst>
              <a:ext uri="{FF2B5EF4-FFF2-40B4-BE49-F238E27FC236}">
                <a16:creationId xmlns:a16="http://schemas.microsoft.com/office/drawing/2014/main" id="{CEDC0D5C-B222-46BB-9203-89EEFD5C29E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05638" y="3743325"/>
            <a:ext cx="322262"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notes_icon">
            <a:extLst>
              <a:ext uri="{FF2B5EF4-FFF2-40B4-BE49-F238E27FC236}">
                <a16:creationId xmlns:a16="http://schemas.microsoft.com/office/drawing/2014/main" id="{4BD5712C-AA6F-44E9-9560-0A587534690C}"/>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15">
            <a:extLst>
              <a:ext uri="{FF2B5EF4-FFF2-40B4-BE49-F238E27FC236}">
                <a16:creationId xmlns:a16="http://schemas.microsoft.com/office/drawing/2014/main" id="{460AD3B8-1A66-4BFD-9D95-0271BB055FC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8" name="Picture 9">
            <a:extLst>
              <a:ext uri="{FF2B5EF4-FFF2-40B4-BE49-F238E27FC236}">
                <a16:creationId xmlns:a16="http://schemas.microsoft.com/office/drawing/2014/main" id="{18A83B79-FD68-426D-9E76-B982D488373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6"/>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5377"/>
                                        </p:tgtEl>
                                        <p:attrNameLst>
                                          <p:attrName>style.visibility</p:attrName>
                                        </p:attrNameLst>
                                      </p:cBhvr>
                                      <p:to>
                                        <p:strVal val="visible"/>
                                      </p:to>
                                    </p:set>
                                  </p:childTnLst>
                                </p:cTn>
                              </p:par>
                              <p:par>
                                <p:cTn id="14" presetID="22" presetClass="entr" presetSubtype="1" fill="hold" nodeType="withEffect">
                                  <p:stCondLst>
                                    <p:cond delay="0"/>
                                  </p:stCondLst>
                                  <p:childTnLst>
                                    <p:set>
                                      <p:cBhvr>
                                        <p:cTn id="15" dur="1" fill="hold">
                                          <p:stCondLst>
                                            <p:cond delay="0"/>
                                          </p:stCondLst>
                                        </p:cTn>
                                        <p:tgtEl>
                                          <p:spTgt spid="15383"/>
                                        </p:tgtEl>
                                        <p:attrNameLst>
                                          <p:attrName>style.visibility</p:attrName>
                                        </p:attrNameLst>
                                      </p:cBhvr>
                                      <p:to>
                                        <p:strVal val="visible"/>
                                      </p:to>
                                    </p:set>
                                    <p:animEffect transition="in" filter="wipe(up)">
                                      <p:cBhvr>
                                        <p:cTn id="16" dur="500"/>
                                        <p:tgtEl>
                                          <p:spTgt spid="15383"/>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p:bldP spid="153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7" descr="the_electromagnetic_spectrum_4.1.png">
            <a:extLst>
              <a:ext uri="{FF2B5EF4-FFF2-40B4-BE49-F238E27FC236}">
                <a16:creationId xmlns:a16="http://schemas.microsoft.com/office/drawing/2014/main" id="{37C14E30-6B1E-4869-B5D9-95B7692E3A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67300" y="2089150"/>
            <a:ext cx="36576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13">
            <a:extLst>
              <a:ext uri="{FF2B5EF4-FFF2-40B4-BE49-F238E27FC236}">
                <a16:creationId xmlns:a16="http://schemas.microsoft.com/office/drawing/2014/main" id="{4F926F59-A219-4B97-9F05-2686A2E55B4A}"/>
              </a:ext>
            </a:extLst>
          </p:cNvPr>
          <p:cNvSpPr>
            <a:spLocks noChangeArrowheads="1"/>
          </p:cNvSpPr>
          <p:nvPr/>
        </p:nvSpPr>
        <p:spPr bwMode="auto">
          <a:xfrm>
            <a:off x="3560763" y="1778000"/>
            <a:ext cx="1506537" cy="42481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6388" name="Title 1">
            <a:extLst>
              <a:ext uri="{FF2B5EF4-FFF2-40B4-BE49-F238E27FC236}">
                <a16:creationId xmlns:a16="http://schemas.microsoft.com/office/drawing/2014/main" id="{E5C59993-EB6B-4E62-B8BA-584B685F4874}"/>
              </a:ext>
            </a:extLst>
          </p:cNvPr>
          <p:cNvSpPr>
            <a:spLocks noGrp="1"/>
          </p:cNvSpPr>
          <p:nvPr>
            <p:ph type="title"/>
          </p:nvPr>
        </p:nvSpPr>
        <p:spPr/>
        <p:txBody>
          <a:bodyPr/>
          <a:lstStyle/>
          <a:p>
            <a:pPr eaLnBrk="1" hangingPunct="1"/>
            <a:r>
              <a:rPr lang="en-GB" altLang="en-US" dirty="0"/>
              <a:t>Looking for “cooling rays”</a:t>
            </a:r>
          </a:p>
        </p:txBody>
      </p:sp>
      <p:sp>
        <p:nvSpPr>
          <p:cNvPr id="16389" name="TextBox 2">
            <a:extLst>
              <a:ext uri="{FF2B5EF4-FFF2-40B4-BE49-F238E27FC236}">
                <a16:creationId xmlns:a16="http://schemas.microsoft.com/office/drawing/2014/main" id="{B775CC31-E644-4F51-9C7D-8BA4757EE12E}"/>
              </a:ext>
            </a:extLst>
          </p:cNvPr>
          <p:cNvSpPr txBox="1">
            <a:spLocks noChangeArrowheads="1"/>
          </p:cNvSpPr>
          <p:nvPr/>
        </p:nvSpPr>
        <p:spPr bwMode="auto">
          <a:xfrm>
            <a:off x="352425" y="773113"/>
            <a:ext cx="88026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 1801, a German scientist called Johann Wilhelm Ritter heard about Herschel’s discovery of infrared heating rays. He thought there must be an opposite cooling ray and set out to find it. </a:t>
            </a:r>
          </a:p>
        </p:txBody>
      </p:sp>
      <p:sp>
        <p:nvSpPr>
          <p:cNvPr id="2" name="TextBox 5">
            <a:extLst>
              <a:ext uri="{FF2B5EF4-FFF2-40B4-BE49-F238E27FC236}">
                <a16:creationId xmlns:a16="http://schemas.microsoft.com/office/drawing/2014/main" id="{93227A88-6A9B-4100-A579-BF40D8201990}"/>
              </a:ext>
            </a:extLst>
          </p:cNvPr>
          <p:cNvSpPr txBox="1">
            <a:spLocks noChangeArrowheads="1"/>
          </p:cNvSpPr>
          <p:nvPr/>
        </p:nvSpPr>
        <p:spPr bwMode="auto">
          <a:xfrm>
            <a:off x="352425" y="1965325"/>
            <a:ext cx="46323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Silver chloride is a chemical which decomposes when exposed to light. Ritter confirmed the common belief that violet was more effective than red in this. He then went on to show another “invisible” kind of radiation was even faster.</a:t>
            </a:r>
          </a:p>
        </p:txBody>
      </p:sp>
      <p:sp>
        <p:nvSpPr>
          <p:cNvPr id="16394" name="Rectangle 10">
            <a:extLst>
              <a:ext uri="{FF2B5EF4-FFF2-40B4-BE49-F238E27FC236}">
                <a16:creationId xmlns:a16="http://schemas.microsoft.com/office/drawing/2014/main" id="{77D4B78E-00FC-4C41-B498-9E7AE142BC8E}"/>
              </a:ext>
            </a:extLst>
          </p:cNvPr>
          <p:cNvSpPr>
            <a:spLocks noChangeArrowheads="1"/>
          </p:cNvSpPr>
          <p:nvPr/>
        </p:nvSpPr>
        <p:spPr bwMode="auto">
          <a:xfrm>
            <a:off x="352425" y="4994275"/>
            <a:ext cx="4787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He called this radiation “chemical rays.” This was changed to the term we use today – </a:t>
            </a:r>
            <a:r>
              <a:rPr lang="en-GB" altLang="en-US" b="1" dirty="0">
                <a:solidFill>
                  <a:srgbClr val="286DA6"/>
                </a:solidFill>
              </a:rPr>
              <a:t>ultraviolet</a:t>
            </a:r>
            <a:r>
              <a:rPr lang="en-GB" altLang="en-US" dirty="0"/>
              <a:t>.</a:t>
            </a:r>
          </a:p>
        </p:txBody>
      </p:sp>
      <p:sp>
        <p:nvSpPr>
          <p:cNvPr id="16411" name="Text Box 27">
            <a:extLst>
              <a:ext uri="{FF2B5EF4-FFF2-40B4-BE49-F238E27FC236}">
                <a16:creationId xmlns:a16="http://schemas.microsoft.com/office/drawing/2014/main" id="{57982940-B5F3-4E80-B1BC-58010DC574F1}"/>
              </a:ext>
            </a:extLst>
          </p:cNvPr>
          <p:cNvSpPr txBox="1">
            <a:spLocks noChangeArrowheads="1"/>
          </p:cNvSpPr>
          <p:nvPr/>
        </p:nvSpPr>
        <p:spPr bwMode="auto">
          <a:xfrm>
            <a:off x="5037138" y="5106988"/>
            <a:ext cx="163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accent1"/>
                </a:solidFill>
              </a:rPr>
              <a:t>ultraviolet</a:t>
            </a:r>
          </a:p>
        </p:txBody>
      </p:sp>
      <p:sp>
        <p:nvSpPr>
          <p:cNvPr id="16412" name="Line 28">
            <a:extLst>
              <a:ext uri="{FF2B5EF4-FFF2-40B4-BE49-F238E27FC236}">
                <a16:creationId xmlns:a16="http://schemas.microsoft.com/office/drawing/2014/main" id="{FA3D2B31-97AC-46BE-884A-8430A23B0B0F}"/>
              </a:ext>
            </a:extLst>
          </p:cNvPr>
          <p:cNvSpPr>
            <a:spLocks noChangeShapeType="1"/>
          </p:cNvSpPr>
          <p:nvPr/>
        </p:nvSpPr>
        <p:spPr bwMode="auto">
          <a:xfrm flipV="1">
            <a:off x="6667500" y="5368925"/>
            <a:ext cx="630238" cy="1588"/>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6396" name="Text Box 18">
            <a:extLst>
              <a:ext uri="{FF2B5EF4-FFF2-40B4-BE49-F238E27FC236}">
                <a16:creationId xmlns:a16="http://schemas.microsoft.com/office/drawing/2014/main" id="{91E9F668-0728-41C1-A762-C54136964942}"/>
              </a:ext>
            </a:extLst>
          </p:cNvPr>
          <p:cNvSpPr txBox="1">
            <a:spLocks noChangeArrowheads="1"/>
          </p:cNvSpPr>
          <p:nvPr/>
        </p:nvSpPr>
        <p:spPr bwMode="auto">
          <a:xfrm>
            <a:off x="5049838" y="2701925"/>
            <a:ext cx="1366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accent1"/>
                </a:solidFill>
              </a:rPr>
              <a:t>sunlight</a:t>
            </a:r>
          </a:p>
        </p:txBody>
      </p:sp>
      <p:sp>
        <p:nvSpPr>
          <p:cNvPr id="16397" name="Text Box 20">
            <a:extLst>
              <a:ext uri="{FF2B5EF4-FFF2-40B4-BE49-F238E27FC236}">
                <a16:creationId xmlns:a16="http://schemas.microsoft.com/office/drawing/2014/main" id="{ED13A251-B302-4D22-A73D-A38647C8958E}"/>
              </a:ext>
            </a:extLst>
          </p:cNvPr>
          <p:cNvSpPr txBox="1">
            <a:spLocks noChangeArrowheads="1"/>
          </p:cNvSpPr>
          <p:nvPr/>
        </p:nvSpPr>
        <p:spPr bwMode="auto">
          <a:xfrm>
            <a:off x="6243638" y="3186113"/>
            <a:ext cx="230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accent1"/>
                </a:solidFill>
              </a:rPr>
              <a:t>visible light</a:t>
            </a:r>
          </a:p>
        </p:txBody>
      </p:sp>
      <p:sp>
        <p:nvSpPr>
          <p:cNvPr id="16398" name="Text Box 17">
            <a:extLst>
              <a:ext uri="{FF2B5EF4-FFF2-40B4-BE49-F238E27FC236}">
                <a16:creationId xmlns:a16="http://schemas.microsoft.com/office/drawing/2014/main" id="{ECAD3BF3-59C2-493A-94CA-8619B09D889E}"/>
              </a:ext>
            </a:extLst>
          </p:cNvPr>
          <p:cNvSpPr txBox="1">
            <a:spLocks noChangeArrowheads="1"/>
          </p:cNvSpPr>
          <p:nvPr/>
        </p:nvSpPr>
        <p:spPr bwMode="auto">
          <a:xfrm>
            <a:off x="7451725" y="4014788"/>
            <a:ext cx="1319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accent1"/>
                </a:solidFill>
              </a:rPr>
              <a:t>infrared</a:t>
            </a:r>
          </a:p>
        </p:txBody>
      </p:sp>
      <p:sp>
        <p:nvSpPr>
          <p:cNvPr id="16399" name="Line 23">
            <a:extLst>
              <a:ext uri="{FF2B5EF4-FFF2-40B4-BE49-F238E27FC236}">
                <a16:creationId xmlns:a16="http://schemas.microsoft.com/office/drawing/2014/main" id="{9891AB6C-CEFE-4277-B529-6DEF598A4C6A}"/>
              </a:ext>
            </a:extLst>
          </p:cNvPr>
          <p:cNvSpPr>
            <a:spLocks noChangeShapeType="1"/>
          </p:cNvSpPr>
          <p:nvPr/>
        </p:nvSpPr>
        <p:spPr bwMode="auto">
          <a:xfrm flipH="1">
            <a:off x="8143875" y="4464050"/>
            <a:ext cx="1588" cy="644525"/>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16400" name="Picture 15" descr="Electromagnetic Spectrump1pg3arrow.png">
            <a:extLst>
              <a:ext uri="{FF2B5EF4-FFF2-40B4-BE49-F238E27FC236}">
                <a16:creationId xmlns:a16="http://schemas.microsoft.com/office/drawing/2014/main" id="{7B94040D-229B-4D62-ADF9-2137F56353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53075" y="3117850"/>
            <a:ext cx="3238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151" descr="Electromagnetic Spectrump1pg3arrow.png">
            <a:extLst>
              <a:ext uri="{FF2B5EF4-FFF2-40B4-BE49-F238E27FC236}">
                <a16:creationId xmlns:a16="http://schemas.microsoft.com/office/drawing/2014/main" id="{49CF6265-32D9-4215-ADFE-9B5A2335404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05638" y="3743325"/>
            <a:ext cx="322262"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notes_icon">
            <a:extLst>
              <a:ext uri="{FF2B5EF4-FFF2-40B4-BE49-F238E27FC236}">
                <a16:creationId xmlns:a16="http://schemas.microsoft.com/office/drawing/2014/main" id="{0E5A9C1E-2DC5-407A-BCA5-28174ED4AB0B}"/>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9" name="Picture 18">
            <a:extLst>
              <a:ext uri="{FF2B5EF4-FFF2-40B4-BE49-F238E27FC236}">
                <a16:creationId xmlns:a16="http://schemas.microsoft.com/office/drawing/2014/main" id="{FAFAEF5D-59D5-46C6-B318-828D7F0BC94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0" name="Picture 9">
            <a:extLst>
              <a:ext uri="{FF2B5EF4-FFF2-40B4-BE49-F238E27FC236}">
                <a16:creationId xmlns:a16="http://schemas.microsoft.com/office/drawing/2014/main" id="{89D9943B-98B9-457C-98B9-CA12ED4B8C42}"/>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94"/>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6411"/>
                                        </p:tgtEl>
                                        <p:attrNameLst>
                                          <p:attrName>style.visibility</p:attrName>
                                        </p:attrNameLst>
                                      </p:cBhvr>
                                      <p:to>
                                        <p:strVal val="visible"/>
                                      </p:to>
                                    </p:set>
                                  </p:childTnLst>
                                </p:cTn>
                              </p:par>
                              <p:par>
                                <p:cTn id="14" presetID="22" presetClass="entr" presetSubtype="8" fill="hold" nodeType="withEffect">
                                  <p:stCondLst>
                                    <p:cond delay="0"/>
                                  </p:stCondLst>
                                  <p:childTnLst>
                                    <p:set>
                                      <p:cBhvr>
                                        <p:cTn id="15" dur="1" fill="hold">
                                          <p:stCondLst>
                                            <p:cond delay="0"/>
                                          </p:stCondLst>
                                        </p:cTn>
                                        <p:tgtEl>
                                          <p:spTgt spid="16412"/>
                                        </p:tgtEl>
                                        <p:attrNameLst>
                                          <p:attrName>style.visibility</p:attrName>
                                        </p:attrNameLst>
                                      </p:cBhvr>
                                      <p:to>
                                        <p:strVal val="visible"/>
                                      </p:to>
                                    </p:set>
                                    <p:animEffect transition="in" filter="wipe(left)">
                                      <p:cBhvr>
                                        <p:cTn id="16" dur="500"/>
                                        <p:tgtEl>
                                          <p:spTgt spid="16412"/>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394" grpId="0"/>
      <p:bldP spid="164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e_electromagnetic_spectrum_7.1.png">
            <a:extLst>
              <a:ext uri="{FF2B5EF4-FFF2-40B4-BE49-F238E27FC236}">
                <a16:creationId xmlns:a16="http://schemas.microsoft.com/office/drawing/2014/main" id="{5C019FBB-D554-458D-A450-BD286384B0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125" y="3278188"/>
            <a:ext cx="211455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4">
            <a:extLst>
              <a:ext uri="{FF2B5EF4-FFF2-40B4-BE49-F238E27FC236}">
                <a16:creationId xmlns:a16="http://schemas.microsoft.com/office/drawing/2014/main" id="{0E3B0CA2-7142-45CE-9E1C-E45E554DFF38}"/>
              </a:ext>
            </a:extLst>
          </p:cNvPr>
          <p:cNvSpPr>
            <a:spLocks noGrp="1" noChangeArrowheads="1"/>
          </p:cNvSpPr>
          <p:nvPr>
            <p:ph type="title"/>
          </p:nvPr>
        </p:nvSpPr>
        <p:spPr/>
        <p:txBody>
          <a:bodyPr/>
          <a:lstStyle/>
          <a:p>
            <a:pPr eaLnBrk="1" hangingPunct="1"/>
            <a:r>
              <a:rPr lang="en-GB" altLang="en-US"/>
              <a:t>What are electromagnetic waves?</a:t>
            </a:r>
          </a:p>
        </p:txBody>
      </p:sp>
      <p:sp>
        <p:nvSpPr>
          <p:cNvPr id="18436" name="Text Box 5">
            <a:extLst>
              <a:ext uri="{FF2B5EF4-FFF2-40B4-BE49-F238E27FC236}">
                <a16:creationId xmlns:a16="http://schemas.microsoft.com/office/drawing/2014/main" id="{0AE5197B-25AD-49D7-9ECC-6B11455E5435}"/>
              </a:ext>
            </a:extLst>
          </p:cNvPr>
          <p:cNvSpPr txBox="1">
            <a:spLocks noChangeArrowheads="1"/>
          </p:cNvSpPr>
          <p:nvPr/>
        </p:nvSpPr>
        <p:spPr bwMode="auto">
          <a:xfrm>
            <a:off x="349250" y="777875"/>
            <a:ext cx="8848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is the connection between light, microwaves and X-rays?</a:t>
            </a:r>
          </a:p>
        </p:txBody>
      </p:sp>
      <p:sp>
        <p:nvSpPr>
          <p:cNvPr id="426000" name="Text Box 16">
            <a:extLst>
              <a:ext uri="{FF2B5EF4-FFF2-40B4-BE49-F238E27FC236}">
                <a16:creationId xmlns:a16="http://schemas.microsoft.com/office/drawing/2014/main" id="{AE4B398A-B90C-40FF-8D3E-842C1B5E7243}"/>
              </a:ext>
            </a:extLst>
          </p:cNvPr>
          <p:cNvSpPr txBox="1">
            <a:spLocks noChangeArrowheads="1"/>
          </p:cNvSpPr>
          <p:nvPr/>
        </p:nvSpPr>
        <p:spPr bwMode="auto">
          <a:xfrm>
            <a:off x="4259263" y="3058393"/>
            <a:ext cx="4189412"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Electromagnetic waves are </a:t>
            </a:r>
            <a:r>
              <a:rPr lang="en-GB" altLang="en-US" b="1" dirty="0">
                <a:solidFill>
                  <a:srgbClr val="286DA6"/>
                </a:solidFill>
              </a:rPr>
              <a:t>transverse waves</a:t>
            </a:r>
            <a:r>
              <a:rPr lang="en-GB" altLang="en-US" dirty="0"/>
              <a:t> made up of oscillating electric and magnetic fields</a:t>
            </a:r>
            <a:r>
              <a:rPr lang="en-US" altLang="en-US" dirty="0">
                <a:cs typeface="Arial" panose="020B0604020202020204" pitchFamily="34" charset="0"/>
              </a:rPr>
              <a:t>.</a:t>
            </a:r>
          </a:p>
        </p:txBody>
      </p:sp>
      <p:sp>
        <p:nvSpPr>
          <p:cNvPr id="426004" name="Text Box 20">
            <a:extLst>
              <a:ext uri="{FF2B5EF4-FFF2-40B4-BE49-F238E27FC236}">
                <a16:creationId xmlns:a16="http://schemas.microsoft.com/office/drawing/2014/main" id="{F15C8251-05A8-4F3E-85B0-0F7626FC37C0}"/>
              </a:ext>
            </a:extLst>
          </p:cNvPr>
          <p:cNvSpPr txBox="1">
            <a:spLocks noChangeArrowheads="1"/>
          </p:cNvSpPr>
          <p:nvPr/>
        </p:nvSpPr>
        <p:spPr bwMode="auto">
          <a:xfrm>
            <a:off x="830263" y="3255963"/>
            <a:ext cx="160813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5000"/>
              </a:lnSpc>
            </a:pPr>
            <a:r>
              <a:rPr lang="en-GB" altLang="en-US" b="1">
                <a:solidFill>
                  <a:srgbClr val="286DA6"/>
                </a:solidFill>
              </a:rPr>
              <a:t>magnetic field</a:t>
            </a:r>
          </a:p>
        </p:txBody>
      </p:sp>
      <p:sp>
        <p:nvSpPr>
          <p:cNvPr id="426005" name="Text Box 21">
            <a:extLst>
              <a:ext uri="{FF2B5EF4-FFF2-40B4-BE49-F238E27FC236}">
                <a16:creationId xmlns:a16="http://schemas.microsoft.com/office/drawing/2014/main" id="{B30B67F5-48F6-4C6A-B747-3C5F087634BA}"/>
              </a:ext>
            </a:extLst>
          </p:cNvPr>
          <p:cNvSpPr txBox="1">
            <a:spLocks noChangeArrowheads="1"/>
          </p:cNvSpPr>
          <p:nvPr/>
        </p:nvSpPr>
        <p:spPr bwMode="auto">
          <a:xfrm>
            <a:off x="2716213" y="3835400"/>
            <a:ext cx="13223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5000"/>
              </a:lnSpc>
            </a:pPr>
            <a:r>
              <a:rPr lang="en-GB" altLang="en-US" b="1">
                <a:solidFill>
                  <a:srgbClr val="286DA6"/>
                </a:solidFill>
              </a:rPr>
              <a:t>electric field</a:t>
            </a:r>
          </a:p>
        </p:txBody>
      </p:sp>
      <p:sp>
        <p:nvSpPr>
          <p:cNvPr id="426006" name="Text Box 22">
            <a:extLst>
              <a:ext uri="{FF2B5EF4-FFF2-40B4-BE49-F238E27FC236}">
                <a16:creationId xmlns:a16="http://schemas.microsoft.com/office/drawing/2014/main" id="{E9CF2C23-0F8D-48F8-8DAD-959A82539DF2}"/>
              </a:ext>
            </a:extLst>
          </p:cNvPr>
          <p:cNvSpPr txBox="1">
            <a:spLocks noChangeArrowheads="1"/>
          </p:cNvSpPr>
          <p:nvPr/>
        </p:nvSpPr>
        <p:spPr bwMode="auto">
          <a:xfrm>
            <a:off x="2593975" y="5280025"/>
            <a:ext cx="14922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5000"/>
              </a:lnSpc>
            </a:pPr>
            <a:r>
              <a:rPr lang="en-GB" altLang="en-US" b="1">
                <a:solidFill>
                  <a:srgbClr val="286DA6"/>
                </a:solidFill>
              </a:rPr>
              <a:t>wave direction</a:t>
            </a:r>
          </a:p>
        </p:txBody>
      </p:sp>
      <p:sp>
        <p:nvSpPr>
          <p:cNvPr id="426007" name="Text Box 23">
            <a:extLst>
              <a:ext uri="{FF2B5EF4-FFF2-40B4-BE49-F238E27FC236}">
                <a16:creationId xmlns:a16="http://schemas.microsoft.com/office/drawing/2014/main" id="{B280C213-8639-437B-8A40-194754071905}"/>
              </a:ext>
            </a:extLst>
          </p:cNvPr>
          <p:cNvSpPr txBox="1">
            <a:spLocks noChangeArrowheads="1"/>
          </p:cNvSpPr>
          <p:nvPr/>
        </p:nvSpPr>
        <p:spPr bwMode="auto">
          <a:xfrm>
            <a:off x="352425" y="1361715"/>
            <a:ext cx="81803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They are all different types of </a:t>
            </a:r>
            <a:r>
              <a:rPr lang="en-GB" altLang="en-US" b="1" dirty="0">
                <a:solidFill>
                  <a:srgbClr val="286DA6"/>
                </a:solidFill>
              </a:rPr>
              <a:t>electromagnetic radiation</a:t>
            </a:r>
            <a:r>
              <a:rPr lang="en-GB" altLang="en-US" dirty="0"/>
              <a:t> that travel as </a:t>
            </a:r>
            <a:r>
              <a:rPr lang="en-GB" altLang="en-US" b="1" dirty="0">
                <a:solidFill>
                  <a:srgbClr val="286DA6"/>
                </a:solidFill>
              </a:rPr>
              <a:t>waves</a:t>
            </a:r>
            <a:r>
              <a:rPr lang="en-GB" altLang="en-US" dirty="0"/>
              <a:t> and </a:t>
            </a:r>
            <a:r>
              <a:rPr lang="en-GB" altLang="en-US" b="1" dirty="0">
                <a:solidFill>
                  <a:srgbClr val="286DA6"/>
                </a:solidFill>
              </a:rPr>
              <a:t>transfer energy</a:t>
            </a:r>
            <a:r>
              <a:rPr lang="en-GB" altLang="en-US" dirty="0"/>
              <a:t> from the source of the waves to an absorber. For example, energy from the Sun is transferred by electromagnetic waves to the Earth.</a:t>
            </a:r>
          </a:p>
        </p:txBody>
      </p:sp>
      <p:sp>
        <p:nvSpPr>
          <p:cNvPr id="426008" name="Text Box 24">
            <a:extLst>
              <a:ext uri="{FF2B5EF4-FFF2-40B4-BE49-F238E27FC236}">
                <a16:creationId xmlns:a16="http://schemas.microsoft.com/office/drawing/2014/main" id="{661E1F64-50C8-43CE-807E-CFB25577905D}"/>
              </a:ext>
            </a:extLst>
          </p:cNvPr>
          <p:cNvSpPr txBox="1">
            <a:spLocks noChangeArrowheads="1"/>
          </p:cNvSpPr>
          <p:nvPr/>
        </p:nvSpPr>
        <p:spPr bwMode="auto">
          <a:xfrm>
            <a:off x="4259263" y="4708527"/>
            <a:ext cx="45053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cs typeface="Arial" panose="020B0604020202020204" pitchFamily="34" charset="0"/>
              </a:rPr>
              <a:t>All electromagnetic waves travel at the same speed in a </a:t>
            </a:r>
            <a:r>
              <a:rPr lang="en-US" altLang="en-US" b="1" dirty="0">
                <a:solidFill>
                  <a:srgbClr val="286DA6"/>
                </a:solidFill>
                <a:cs typeface="Arial" panose="020B0604020202020204" pitchFamily="34" charset="0"/>
              </a:rPr>
              <a:t>vacuum</a:t>
            </a:r>
            <a:r>
              <a:rPr lang="en-US" altLang="en-US" dirty="0">
                <a:cs typeface="Arial" panose="020B0604020202020204" pitchFamily="34" charset="0"/>
              </a:rPr>
              <a:t> (such as space): the speed </a:t>
            </a:r>
            <a:br>
              <a:rPr lang="en-US" altLang="en-US" dirty="0">
                <a:cs typeface="Arial" panose="020B0604020202020204" pitchFamily="34" charset="0"/>
              </a:rPr>
            </a:br>
            <a:r>
              <a:rPr lang="en-US" altLang="en-US" dirty="0">
                <a:cs typeface="Arial" panose="020B0604020202020204" pitchFamily="34" charset="0"/>
              </a:rPr>
              <a:t>of light (300,000,000</a:t>
            </a:r>
            <a:r>
              <a:rPr lang="en-US" altLang="en-US" sz="1000" dirty="0">
                <a:cs typeface="Arial" panose="020B0604020202020204" pitchFamily="34" charset="0"/>
              </a:rPr>
              <a:t> </a:t>
            </a:r>
            <a:r>
              <a:rPr lang="en-US" altLang="en-US" dirty="0">
                <a:cs typeface="Arial" panose="020B0604020202020204" pitchFamily="34" charset="0"/>
              </a:rPr>
              <a:t>m/s). </a:t>
            </a:r>
          </a:p>
        </p:txBody>
      </p:sp>
      <p:pic>
        <p:nvPicPr>
          <p:cNvPr id="13" name="Picture 12">
            <a:extLst>
              <a:ext uri="{FF2B5EF4-FFF2-40B4-BE49-F238E27FC236}">
                <a16:creationId xmlns:a16="http://schemas.microsoft.com/office/drawing/2014/main" id="{5E245845-D167-4BFB-8C98-A6FC022F342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a:extLst>
              <a:ext uri="{FF2B5EF4-FFF2-40B4-BE49-F238E27FC236}">
                <a16:creationId xmlns:a16="http://schemas.microsoft.com/office/drawing/2014/main" id="{66B02AF6-38E8-42FC-8370-FF4F4F9C0E1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38596" y="94287"/>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60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60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26004"/>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426005"/>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42600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26008"/>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00" grpId="0"/>
      <p:bldP spid="426004" grpId="0"/>
      <p:bldP spid="426005" grpId="0"/>
      <p:bldP spid="426006" grpId="0"/>
      <p:bldP spid="426007" grpId="0"/>
      <p:bldP spid="4260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he_electromagnetic_spectrum_8.1.png">
            <a:extLst>
              <a:ext uri="{FF2B5EF4-FFF2-40B4-BE49-F238E27FC236}">
                <a16:creationId xmlns:a16="http://schemas.microsoft.com/office/drawing/2014/main" id="{1C387C50-80B6-4ACD-AE68-3F17604E31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03713" y="3375025"/>
            <a:ext cx="42291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a:extLst>
              <a:ext uri="{FF2B5EF4-FFF2-40B4-BE49-F238E27FC236}">
                <a16:creationId xmlns:a16="http://schemas.microsoft.com/office/drawing/2014/main" id="{2483ACF7-4178-4741-887D-73150E04AD3F}"/>
              </a:ext>
            </a:extLst>
          </p:cNvPr>
          <p:cNvSpPr>
            <a:spLocks noGrp="1"/>
          </p:cNvSpPr>
          <p:nvPr>
            <p:ph type="title"/>
          </p:nvPr>
        </p:nvSpPr>
        <p:spPr/>
        <p:txBody>
          <a:bodyPr/>
          <a:lstStyle/>
          <a:p>
            <a:r>
              <a:rPr lang="en-GB" altLang="en-US"/>
              <a:t>Properties of waves</a:t>
            </a:r>
          </a:p>
        </p:txBody>
      </p:sp>
      <p:sp>
        <p:nvSpPr>
          <p:cNvPr id="19460" name="TextBox 2">
            <a:extLst>
              <a:ext uri="{FF2B5EF4-FFF2-40B4-BE49-F238E27FC236}">
                <a16:creationId xmlns:a16="http://schemas.microsoft.com/office/drawing/2014/main" id="{D3DEDD44-7F42-41FD-9940-C261C4C39892}"/>
              </a:ext>
            </a:extLst>
          </p:cNvPr>
          <p:cNvSpPr txBox="1">
            <a:spLocks noChangeArrowheads="1"/>
          </p:cNvSpPr>
          <p:nvPr/>
        </p:nvSpPr>
        <p:spPr bwMode="auto">
          <a:xfrm>
            <a:off x="342900" y="784225"/>
            <a:ext cx="7781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properties of waves are basically determined by their </a:t>
            </a:r>
            <a:r>
              <a:rPr lang="en-GB" altLang="en-US" b="1">
                <a:solidFill>
                  <a:srgbClr val="286DA6"/>
                </a:solidFill>
              </a:rPr>
              <a:t>reflection</a:t>
            </a:r>
            <a:r>
              <a:rPr lang="en-GB" altLang="en-US"/>
              <a:t>, </a:t>
            </a:r>
            <a:r>
              <a:rPr lang="en-GB" altLang="en-US" b="1">
                <a:solidFill>
                  <a:srgbClr val="286DA6"/>
                </a:solidFill>
              </a:rPr>
              <a:t>transmission</a:t>
            </a:r>
            <a:r>
              <a:rPr lang="en-GB" altLang="en-US"/>
              <a:t> and </a:t>
            </a:r>
            <a:r>
              <a:rPr lang="en-GB" altLang="en-US" b="1">
                <a:solidFill>
                  <a:srgbClr val="286DA6"/>
                </a:solidFill>
              </a:rPr>
              <a:t>absorption</a:t>
            </a:r>
            <a:r>
              <a:rPr lang="en-GB" altLang="en-US"/>
              <a:t> by different materials.</a:t>
            </a:r>
          </a:p>
        </p:txBody>
      </p:sp>
      <p:sp>
        <p:nvSpPr>
          <p:cNvPr id="6" name="Rectangle 5">
            <a:extLst>
              <a:ext uri="{FF2B5EF4-FFF2-40B4-BE49-F238E27FC236}">
                <a16:creationId xmlns:a16="http://schemas.microsoft.com/office/drawing/2014/main" id="{C3305B51-84AB-4787-84F6-3BEF7B57BE5A}"/>
              </a:ext>
            </a:extLst>
          </p:cNvPr>
          <p:cNvSpPr>
            <a:spLocks noChangeArrowheads="1"/>
          </p:cNvSpPr>
          <p:nvPr/>
        </p:nvSpPr>
        <p:spPr bwMode="auto">
          <a:xfrm>
            <a:off x="360363" y="2130425"/>
            <a:ext cx="83200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absorbed, waves can interact in very interesting ways which make them suitable for different applications.</a:t>
            </a:r>
          </a:p>
        </p:txBody>
      </p:sp>
      <p:sp>
        <p:nvSpPr>
          <p:cNvPr id="7" name="Rectangle 6">
            <a:extLst>
              <a:ext uri="{FF2B5EF4-FFF2-40B4-BE49-F238E27FC236}">
                <a16:creationId xmlns:a16="http://schemas.microsoft.com/office/drawing/2014/main" id="{F8EEE38C-9D4C-4556-845B-6AE8F703DDA8}"/>
              </a:ext>
            </a:extLst>
          </p:cNvPr>
          <p:cNvSpPr>
            <a:spLocks noChangeArrowheads="1"/>
          </p:cNvSpPr>
          <p:nvPr/>
        </p:nvSpPr>
        <p:spPr bwMode="auto">
          <a:xfrm>
            <a:off x="360363" y="3106738"/>
            <a:ext cx="34702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 visible light waves interact with special receptor cells at the back of human eyes which go onto produce electrical signals that can be interpreted by the brain.</a:t>
            </a:r>
          </a:p>
        </p:txBody>
      </p:sp>
      <p:pic>
        <p:nvPicPr>
          <p:cNvPr id="9" name="Picture 8">
            <a:extLst>
              <a:ext uri="{FF2B5EF4-FFF2-40B4-BE49-F238E27FC236}">
                <a16:creationId xmlns:a16="http://schemas.microsoft.com/office/drawing/2014/main" id="{53A2E997-BE96-4A1E-AF8D-6F713DFC285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the_electromagnetic_spectrum_9.1.png">
            <a:extLst>
              <a:ext uri="{FF2B5EF4-FFF2-40B4-BE49-F238E27FC236}">
                <a16:creationId xmlns:a16="http://schemas.microsoft.com/office/drawing/2014/main" id="{D79761E5-9BBF-4A7C-AF6B-E12B266C26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963" y="3948113"/>
            <a:ext cx="84391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a:extLst>
              <a:ext uri="{FF2B5EF4-FFF2-40B4-BE49-F238E27FC236}">
                <a16:creationId xmlns:a16="http://schemas.microsoft.com/office/drawing/2014/main" id="{7A8999A7-5E7D-43A7-B9E2-209000E41A63}"/>
              </a:ext>
            </a:extLst>
          </p:cNvPr>
          <p:cNvSpPr>
            <a:spLocks noGrp="1"/>
          </p:cNvSpPr>
          <p:nvPr>
            <p:ph type="title"/>
          </p:nvPr>
        </p:nvSpPr>
        <p:spPr/>
        <p:txBody>
          <a:bodyPr/>
          <a:lstStyle/>
          <a:p>
            <a:r>
              <a:rPr lang="en-GB" altLang="en-US"/>
              <a:t>Changing frequency</a:t>
            </a:r>
          </a:p>
        </p:txBody>
      </p:sp>
      <p:sp>
        <p:nvSpPr>
          <p:cNvPr id="20484" name="TextBox 3">
            <a:extLst>
              <a:ext uri="{FF2B5EF4-FFF2-40B4-BE49-F238E27FC236}">
                <a16:creationId xmlns:a16="http://schemas.microsoft.com/office/drawing/2014/main" id="{63A6E223-A381-4025-AAA6-AFDCCE8C7B8E}"/>
              </a:ext>
            </a:extLst>
          </p:cNvPr>
          <p:cNvSpPr txBox="1">
            <a:spLocks noChangeArrowheads="1"/>
          </p:cNvSpPr>
          <p:nvPr/>
        </p:nvSpPr>
        <p:spPr bwMode="auto">
          <a:xfrm>
            <a:off x="360363" y="788988"/>
            <a:ext cx="8426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a:t>
            </a:r>
            <a:r>
              <a:rPr lang="en-GB" altLang="en-US" b="1">
                <a:solidFill>
                  <a:srgbClr val="286DA6"/>
                </a:solidFill>
              </a:rPr>
              <a:t>frequency</a:t>
            </a:r>
            <a:r>
              <a:rPr lang="en-GB" altLang="en-US"/>
              <a:t>/</a:t>
            </a:r>
            <a:r>
              <a:rPr lang="en-GB" altLang="en-US" b="1">
                <a:solidFill>
                  <a:srgbClr val="286DA6"/>
                </a:solidFill>
              </a:rPr>
              <a:t>wavelength</a:t>
            </a:r>
            <a:r>
              <a:rPr lang="en-GB" altLang="en-US"/>
              <a:t> of the electromagnetic wave will affect its properties.</a:t>
            </a:r>
          </a:p>
        </p:txBody>
      </p:sp>
      <p:sp>
        <p:nvSpPr>
          <p:cNvPr id="16389" name="Rectangle 4">
            <a:extLst>
              <a:ext uri="{FF2B5EF4-FFF2-40B4-BE49-F238E27FC236}">
                <a16:creationId xmlns:a16="http://schemas.microsoft.com/office/drawing/2014/main" id="{726891DB-8E7E-4646-B707-83B9FF9EBD25}"/>
              </a:ext>
            </a:extLst>
          </p:cNvPr>
          <p:cNvSpPr>
            <a:spLocks noChangeArrowheads="1"/>
          </p:cNvSpPr>
          <p:nvPr/>
        </p:nvSpPr>
        <p:spPr bwMode="auto">
          <a:xfrm>
            <a:off x="360363" y="2103438"/>
            <a:ext cx="8801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waves can be categorized according to these properties.</a:t>
            </a:r>
          </a:p>
        </p:txBody>
      </p:sp>
      <p:sp>
        <p:nvSpPr>
          <p:cNvPr id="22" name="Line 4">
            <a:extLst>
              <a:ext uri="{FF2B5EF4-FFF2-40B4-BE49-F238E27FC236}">
                <a16:creationId xmlns:a16="http://schemas.microsoft.com/office/drawing/2014/main" id="{751AFD23-7F4F-47FE-BF67-57F02D8C9F31}"/>
              </a:ext>
            </a:extLst>
          </p:cNvPr>
          <p:cNvSpPr>
            <a:spLocks noChangeShapeType="1"/>
          </p:cNvSpPr>
          <p:nvPr/>
        </p:nvSpPr>
        <p:spPr bwMode="auto">
          <a:xfrm>
            <a:off x="536575" y="5656263"/>
            <a:ext cx="8026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 name="Text Box 6">
            <a:extLst>
              <a:ext uri="{FF2B5EF4-FFF2-40B4-BE49-F238E27FC236}">
                <a16:creationId xmlns:a16="http://schemas.microsoft.com/office/drawing/2014/main" id="{C8601896-473C-45FF-8887-41F741F28D20}"/>
              </a:ext>
            </a:extLst>
          </p:cNvPr>
          <p:cNvSpPr txBox="1">
            <a:spLocks noChangeArrowheads="1"/>
          </p:cNvSpPr>
          <p:nvPr/>
        </p:nvSpPr>
        <p:spPr bwMode="auto">
          <a:xfrm>
            <a:off x="7648575" y="3335338"/>
            <a:ext cx="12588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90000"/>
              </a:lnSpc>
            </a:pPr>
            <a:r>
              <a:rPr lang="en-GB" altLang="en-US" sz="2000" b="1"/>
              <a:t>gamma rays</a:t>
            </a:r>
          </a:p>
        </p:txBody>
      </p:sp>
      <p:sp>
        <p:nvSpPr>
          <p:cNvPr id="24" name="Text Box 7">
            <a:extLst>
              <a:ext uri="{FF2B5EF4-FFF2-40B4-BE49-F238E27FC236}">
                <a16:creationId xmlns:a16="http://schemas.microsoft.com/office/drawing/2014/main" id="{8F272BFE-1097-4469-95FA-B1D4A2EF8F0A}"/>
              </a:ext>
            </a:extLst>
          </p:cNvPr>
          <p:cNvSpPr txBox="1">
            <a:spLocks noChangeArrowheads="1"/>
          </p:cNvSpPr>
          <p:nvPr/>
        </p:nvSpPr>
        <p:spPr bwMode="auto">
          <a:xfrm>
            <a:off x="6507163" y="3457575"/>
            <a:ext cx="127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X-rays</a:t>
            </a:r>
          </a:p>
        </p:txBody>
      </p:sp>
      <p:sp>
        <p:nvSpPr>
          <p:cNvPr id="25" name="Text Box 8">
            <a:extLst>
              <a:ext uri="{FF2B5EF4-FFF2-40B4-BE49-F238E27FC236}">
                <a16:creationId xmlns:a16="http://schemas.microsoft.com/office/drawing/2014/main" id="{89418ED6-135A-4723-9677-3F1B8DE3BB4C}"/>
              </a:ext>
            </a:extLst>
          </p:cNvPr>
          <p:cNvSpPr txBox="1">
            <a:spLocks noChangeArrowheads="1"/>
          </p:cNvSpPr>
          <p:nvPr/>
        </p:nvSpPr>
        <p:spPr bwMode="auto">
          <a:xfrm>
            <a:off x="5448300" y="3457575"/>
            <a:ext cx="1049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UV</a:t>
            </a:r>
          </a:p>
        </p:txBody>
      </p:sp>
      <p:sp>
        <p:nvSpPr>
          <p:cNvPr id="26" name="Text Box 9">
            <a:extLst>
              <a:ext uri="{FF2B5EF4-FFF2-40B4-BE49-F238E27FC236}">
                <a16:creationId xmlns:a16="http://schemas.microsoft.com/office/drawing/2014/main" id="{67409134-BF46-41ED-8851-FA4701702888}"/>
              </a:ext>
            </a:extLst>
          </p:cNvPr>
          <p:cNvSpPr txBox="1">
            <a:spLocks noChangeArrowheads="1"/>
          </p:cNvSpPr>
          <p:nvPr/>
        </p:nvSpPr>
        <p:spPr bwMode="auto">
          <a:xfrm>
            <a:off x="4713288" y="3335338"/>
            <a:ext cx="117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90000"/>
              </a:lnSpc>
            </a:pPr>
            <a:r>
              <a:rPr lang="en-GB" altLang="en-US" sz="2000" b="1"/>
              <a:t>visible light</a:t>
            </a:r>
          </a:p>
        </p:txBody>
      </p:sp>
      <p:sp>
        <p:nvSpPr>
          <p:cNvPr id="27" name="Text Box 10">
            <a:extLst>
              <a:ext uri="{FF2B5EF4-FFF2-40B4-BE49-F238E27FC236}">
                <a16:creationId xmlns:a16="http://schemas.microsoft.com/office/drawing/2014/main" id="{08192918-6D8B-4BDA-82D4-BFA32C83E64A}"/>
              </a:ext>
            </a:extLst>
          </p:cNvPr>
          <p:cNvSpPr txBox="1">
            <a:spLocks noChangeArrowheads="1"/>
          </p:cNvSpPr>
          <p:nvPr/>
        </p:nvSpPr>
        <p:spPr bwMode="auto">
          <a:xfrm>
            <a:off x="3592513" y="3457575"/>
            <a:ext cx="1189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infrared</a:t>
            </a:r>
          </a:p>
        </p:txBody>
      </p:sp>
      <p:sp>
        <p:nvSpPr>
          <p:cNvPr id="28" name="Text Box 11">
            <a:extLst>
              <a:ext uri="{FF2B5EF4-FFF2-40B4-BE49-F238E27FC236}">
                <a16:creationId xmlns:a16="http://schemas.microsoft.com/office/drawing/2014/main" id="{6225DB69-3D1C-4C4F-9129-0A39B0DD3347}"/>
              </a:ext>
            </a:extLst>
          </p:cNvPr>
          <p:cNvSpPr txBox="1">
            <a:spLocks noChangeArrowheads="1"/>
          </p:cNvSpPr>
          <p:nvPr/>
        </p:nvSpPr>
        <p:spPr bwMode="auto">
          <a:xfrm>
            <a:off x="1654175" y="3457575"/>
            <a:ext cx="195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microwaves</a:t>
            </a:r>
          </a:p>
        </p:txBody>
      </p:sp>
      <p:sp>
        <p:nvSpPr>
          <p:cNvPr id="29" name="Text Box 12">
            <a:extLst>
              <a:ext uri="{FF2B5EF4-FFF2-40B4-BE49-F238E27FC236}">
                <a16:creationId xmlns:a16="http://schemas.microsoft.com/office/drawing/2014/main" id="{997AC7AB-1608-49D7-ADC2-B26BF591C58B}"/>
              </a:ext>
            </a:extLst>
          </p:cNvPr>
          <p:cNvSpPr txBox="1">
            <a:spLocks noChangeArrowheads="1"/>
          </p:cNvSpPr>
          <p:nvPr/>
        </p:nvSpPr>
        <p:spPr bwMode="auto">
          <a:xfrm>
            <a:off x="360363" y="3335338"/>
            <a:ext cx="1020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90000"/>
              </a:lnSpc>
            </a:pPr>
            <a:r>
              <a:rPr lang="en-GB" altLang="en-US" sz="2000" b="1"/>
              <a:t>radio waves</a:t>
            </a:r>
          </a:p>
        </p:txBody>
      </p:sp>
      <p:sp>
        <p:nvSpPr>
          <p:cNvPr id="30" name="Line 13">
            <a:extLst>
              <a:ext uri="{FF2B5EF4-FFF2-40B4-BE49-F238E27FC236}">
                <a16:creationId xmlns:a16="http://schemas.microsoft.com/office/drawing/2014/main" id="{5EC4495B-36E7-40B1-B6AB-2E467748E7F9}"/>
              </a:ext>
            </a:extLst>
          </p:cNvPr>
          <p:cNvSpPr>
            <a:spLocks noChangeShapeType="1"/>
          </p:cNvSpPr>
          <p:nvPr/>
        </p:nvSpPr>
        <p:spPr bwMode="auto">
          <a:xfrm>
            <a:off x="719138" y="5526088"/>
            <a:ext cx="0" cy="144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1" name="Line 14">
            <a:extLst>
              <a:ext uri="{FF2B5EF4-FFF2-40B4-BE49-F238E27FC236}">
                <a16:creationId xmlns:a16="http://schemas.microsoft.com/office/drawing/2014/main" id="{D11A5206-92F9-408D-B966-5C4B6E07B02C}"/>
              </a:ext>
            </a:extLst>
          </p:cNvPr>
          <p:cNvSpPr>
            <a:spLocks noChangeShapeType="1"/>
          </p:cNvSpPr>
          <p:nvPr/>
        </p:nvSpPr>
        <p:spPr bwMode="auto">
          <a:xfrm>
            <a:off x="1984375" y="5526088"/>
            <a:ext cx="0" cy="144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2" name="Line 15">
            <a:extLst>
              <a:ext uri="{FF2B5EF4-FFF2-40B4-BE49-F238E27FC236}">
                <a16:creationId xmlns:a16="http://schemas.microsoft.com/office/drawing/2014/main" id="{A7430D58-42B3-4594-82CC-03EA583EC612}"/>
              </a:ext>
            </a:extLst>
          </p:cNvPr>
          <p:cNvSpPr>
            <a:spLocks noChangeShapeType="1"/>
          </p:cNvSpPr>
          <p:nvPr/>
        </p:nvSpPr>
        <p:spPr bwMode="auto">
          <a:xfrm>
            <a:off x="3251200" y="5526088"/>
            <a:ext cx="0" cy="144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3" name="Line 16">
            <a:extLst>
              <a:ext uri="{FF2B5EF4-FFF2-40B4-BE49-F238E27FC236}">
                <a16:creationId xmlns:a16="http://schemas.microsoft.com/office/drawing/2014/main" id="{6CAD5055-E3C3-48D2-B9EB-887B9515F2BF}"/>
              </a:ext>
            </a:extLst>
          </p:cNvPr>
          <p:cNvSpPr>
            <a:spLocks noChangeShapeType="1"/>
          </p:cNvSpPr>
          <p:nvPr/>
        </p:nvSpPr>
        <p:spPr bwMode="auto">
          <a:xfrm>
            <a:off x="4518025" y="5526088"/>
            <a:ext cx="0" cy="144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4" name="Line 17">
            <a:extLst>
              <a:ext uri="{FF2B5EF4-FFF2-40B4-BE49-F238E27FC236}">
                <a16:creationId xmlns:a16="http://schemas.microsoft.com/office/drawing/2014/main" id="{9339DD0A-9E0E-49CB-B82F-5276BB8E6D8D}"/>
              </a:ext>
            </a:extLst>
          </p:cNvPr>
          <p:cNvSpPr>
            <a:spLocks noChangeShapeType="1"/>
          </p:cNvSpPr>
          <p:nvPr/>
        </p:nvSpPr>
        <p:spPr bwMode="auto">
          <a:xfrm>
            <a:off x="5783263" y="5526088"/>
            <a:ext cx="0" cy="144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5" name="Line 18">
            <a:extLst>
              <a:ext uri="{FF2B5EF4-FFF2-40B4-BE49-F238E27FC236}">
                <a16:creationId xmlns:a16="http://schemas.microsoft.com/office/drawing/2014/main" id="{DAF466B3-6661-4C1D-AA23-9A3078D88685}"/>
              </a:ext>
            </a:extLst>
          </p:cNvPr>
          <p:cNvSpPr>
            <a:spLocks noChangeShapeType="1"/>
          </p:cNvSpPr>
          <p:nvPr/>
        </p:nvSpPr>
        <p:spPr bwMode="auto">
          <a:xfrm>
            <a:off x="7050088" y="5526088"/>
            <a:ext cx="0" cy="144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6" name="Line 19">
            <a:extLst>
              <a:ext uri="{FF2B5EF4-FFF2-40B4-BE49-F238E27FC236}">
                <a16:creationId xmlns:a16="http://schemas.microsoft.com/office/drawing/2014/main" id="{71B38BF1-318C-4DE1-8D2E-DCD7CF8E3010}"/>
              </a:ext>
            </a:extLst>
          </p:cNvPr>
          <p:cNvSpPr>
            <a:spLocks noChangeShapeType="1"/>
          </p:cNvSpPr>
          <p:nvPr/>
        </p:nvSpPr>
        <p:spPr bwMode="auto">
          <a:xfrm>
            <a:off x="8316913" y="5526088"/>
            <a:ext cx="0" cy="144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7" name="Text Box 25">
            <a:extLst>
              <a:ext uri="{FF2B5EF4-FFF2-40B4-BE49-F238E27FC236}">
                <a16:creationId xmlns:a16="http://schemas.microsoft.com/office/drawing/2014/main" id="{2EB7270A-6E90-49E8-B1AE-3CCAB8C579E0}"/>
              </a:ext>
            </a:extLst>
          </p:cNvPr>
          <p:cNvSpPr txBox="1">
            <a:spLocks noChangeArrowheads="1"/>
          </p:cNvSpPr>
          <p:nvPr/>
        </p:nvSpPr>
        <p:spPr bwMode="auto">
          <a:xfrm>
            <a:off x="7802563" y="5060950"/>
            <a:ext cx="1011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0.01</a:t>
            </a:r>
            <a:r>
              <a:rPr lang="en-GB" altLang="en-US" sz="1000" b="1"/>
              <a:t> </a:t>
            </a:r>
            <a:r>
              <a:rPr lang="en-GB" altLang="en-US" sz="2000" b="1"/>
              <a:t>nm</a:t>
            </a:r>
          </a:p>
        </p:txBody>
      </p:sp>
      <p:sp>
        <p:nvSpPr>
          <p:cNvPr id="38" name="Text Box 26">
            <a:extLst>
              <a:ext uri="{FF2B5EF4-FFF2-40B4-BE49-F238E27FC236}">
                <a16:creationId xmlns:a16="http://schemas.microsoft.com/office/drawing/2014/main" id="{F56C2A05-0010-41BA-9452-400309706F08}"/>
              </a:ext>
            </a:extLst>
          </p:cNvPr>
          <p:cNvSpPr txBox="1">
            <a:spLocks noChangeArrowheads="1"/>
          </p:cNvSpPr>
          <p:nvPr/>
        </p:nvSpPr>
        <p:spPr bwMode="auto">
          <a:xfrm>
            <a:off x="5268913" y="5060950"/>
            <a:ext cx="1054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100</a:t>
            </a:r>
            <a:r>
              <a:rPr lang="en-GB" altLang="en-US" sz="1000" b="1"/>
              <a:t> </a:t>
            </a:r>
            <a:r>
              <a:rPr lang="en-GB" altLang="en-US" sz="2000" b="1"/>
              <a:t>nm</a:t>
            </a:r>
          </a:p>
        </p:txBody>
      </p:sp>
      <p:sp>
        <p:nvSpPr>
          <p:cNvPr id="39" name="Text Box 27">
            <a:extLst>
              <a:ext uri="{FF2B5EF4-FFF2-40B4-BE49-F238E27FC236}">
                <a16:creationId xmlns:a16="http://schemas.microsoft.com/office/drawing/2014/main" id="{D75BDE32-45C8-4DB2-8D9C-F5905A552886}"/>
              </a:ext>
            </a:extLst>
          </p:cNvPr>
          <p:cNvSpPr txBox="1">
            <a:spLocks noChangeArrowheads="1"/>
          </p:cNvSpPr>
          <p:nvPr/>
        </p:nvSpPr>
        <p:spPr bwMode="auto">
          <a:xfrm>
            <a:off x="6442075" y="5060950"/>
            <a:ext cx="1176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1</a:t>
            </a:r>
            <a:r>
              <a:rPr lang="en-GB" altLang="en-US" sz="1000" b="1"/>
              <a:t> </a:t>
            </a:r>
            <a:r>
              <a:rPr lang="en-GB" altLang="en-US" sz="2000" b="1"/>
              <a:t>nm</a:t>
            </a:r>
          </a:p>
        </p:txBody>
      </p:sp>
      <p:sp>
        <p:nvSpPr>
          <p:cNvPr id="40" name="Text Box 28">
            <a:extLst>
              <a:ext uri="{FF2B5EF4-FFF2-40B4-BE49-F238E27FC236}">
                <a16:creationId xmlns:a16="http://schemas.microsoft.com/office/drawing/2014/main" id="{E8F14347-5CDC-419B-901C-D94327026827}"/>
              </a:ext>
            </a:extLst>
          </p:cNvPr>
          <p:cNvSpPr txBox="1">
            <a:spLocks noChangeArrowheads="1"/>
          </p:cNvSpPr>
          <p:nvPr/>
        </p:nvSpPr>
        <p:spPr bwMode="auto">
          <a:xfrm>
            <a:off x="3859213" y="5060950"/>
            <a:ext cx="1290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0.01</a:t>
            </a:r>
            <a:r>
              <a:rPr lang="en-GB" altLang="en-US" sz="1000" b="1"/>
              <a:t> </a:t>
            </a:r>
            <a:r>
              <a:rPr lang="en-GB" altLang="en-US" sz="2000" b="1"/>
              <a:t>mm</a:t>
            </a:r>
          </a:p>
        </p:txBody>
      </p:sp>
      <p:sp>
        <p:nvSpPr>
          <p:cNvPr id="41" name="Text Box 29">
            <a:extLst>
              <a:ext uri="{FF2B5EF4-FFF2-40B4-BE49-F238E27FC236}">
                <a16:creationId xmlns:a16="http://schemas.microsoft.com/office/drawing/2014/main" id="{EBF13F4C-1220-4D8D-BE11-EAA7972AF7C2}"/>
              </a:ext>
            </a:extLst>
          </p:cNvPr>
          <p:cNvSpPr txBox="1">
            <a:spLocks noChangeArrowheads="1"/>
          </p:cNvSpPr>
          <p:nvPr/>
        </p:nvSpPr>
        <p:spPr bwMode="auto">
          <a:xfrm>
            <a:off x="2663825" y="5060950"/>
            <a:ext cx="1163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1</a:t>
            </a:r>
            <a:r>
              <a:rPr lang="en-GB" altLang="en-US" sz="1000" b="1"/>
              <a:t> </a:t>
            </a:r>
            <a:r>
              <a:rPr lang="en-GB" altLang="en-US" sz="2000" b="1"/>
              <a:t>mm</a:t>
            </a:r>
          </a:p>
        </p:txBody>
      </p:sp>
      <p:sp>
        <p:nvSpPr>
          <p:cNvPr id="42" name="Text Box 30">
            <a:extLst>
              <a:ext uri="{FF2B5EF4-FFF2-40B4-BE49-F238E27FC236}">
                <a16:creationId xmlns:a16="http://schemas.microsoft.com/office/drawing/2014/main" id="{A6B86196-FDDB-4518-B66B-7D4D83FF1AFE}"/>
              </a:ext>
            </a:extLst>
          </p:cNvPr>
          <p:cNvSpPr txBox="1">
            <a:spLocks noChangeArrowheads="1"/>
          </p:cNvSpPr>
          <p:nvPr/>
        </p:nvSpPr>
        <p:spPr bwMode="auto">
          <a:xfrm>
            <a:off x="1539875" y="5060950"/>
            <a:ext cx="877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10</a:t>
            </a:r>
            <a:r>
              <a:rPr lang="en-GB" altLang="en-US" sz="1000" b="1"/>
              <a:t> </a:t>
            </a:r>
            <a:r>
              <a:rPr lang="en-GB" altLang="en-US" sz="2000" b="1"/>
              <a:t>cm</a:t>
            </a:r>
          </a:p>
        </p:txBody>
      </p:sp>
      <p:sp>
        <p:nvSpPr>
          <p:cNvPr id="43" name="Text Box 31">
            <a:extLst>
              <a:ext uri="{FF2B5EF4-FFF2-40B4-BE49-F238E27FC236}">
                <a16:creationId xmlns:a16="http://schemas.microsoft.com/office/drawing/2014/main" id="{FB13B25E-42BA-4034-AAE8-610F13AF7F1C}"/>
              </a:ext>
            </a:extLst>
          </p:cNvPr>
          <p:cNvSpPr txBox="1">
            <a:spLocks noChangeArrowheads="1"/>
          </p:cNvSpPr>
          <p:nvPr/>
        </p:nvSpPr>
        <p:spPr bwMode="auto">
          <a:xfrm>
            <a:off x="146050" y="5060950"/>
            <a:ext cx="1135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10</a:t>
            </a:r>
            <a:r>
              <a:rPr lang="en-GB" altLang="en-US" sz="1000" b="1"/>
              <a:t> </a:t>
            </a:r>
            <a:r>
              <a:rPr lang="en-GB" altLang="en-US" sz="2000" b="1"/>
              <a:t>m</a:t>
            </a:r>
          </a:p>
        </p:txBody>
      </p:sp>
      <p:pic>
        <p:nvPicPr>
          <p:cNvPr id="44" name="Picture 43">
            <a:extLst>
              <a:ext uri="{FF2B5EF4-FFF2-40B4-BE49-F238E27FC236}">
                <a16:creationId xmlns:a16="http://schemas.microsoft.com/office/drawing/2014/main" id="{D43FDD81-0865-475E-A78E-BDD47F32B1F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nodeType="afterEffect">
                                  <p:stCondLst>
                                    <p:cond delay="0"/>
                                  </p:stCondLst>
                                  <p:childTnLst>
                                    <p:set>
                                      <p:cBhvr>
                                        <p:cTn id="71"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23" grpId="0"/>
      <p:bldP spid="24" grpId="0"/>
      <p:bldP spid="25" grpId="0"/>
      <p:bldP spid="26" grpId="0"/>
      <p:bldP spid="27" grpId="0"/>
      <p:bldP spid="28" grpId="0"/>
      <p:bldP spid="29" grpId="0"/>
      <p:bldP spid="37" grpId="0"/>
      <p:bldP spid="38" grpId="0"/>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3" descr="the_electromagnetic_spectrum_9.1.png">
            <a:extLst>
              <a:ext uri="{FF2B5EF4-FFF2-40B4-BE49-F238E27FC236}">
                <a16:creationId xmlns:a16="http://schemas.microsoft.com/office/drawing/2014/main" id="{F479D623-E324-43BF-A291-5EA1B253FC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363" y="2335213"/>
            <a:ext cx="84391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a:extLst>
              <a:ext uri="{FF2B5EF4-FFF2-40B4-BE49-F238E27FC236}">
                <a16:creationId xmlns:a16="http://schemas.microsoft.com/office/drawing/2014/main" id="{FFC482A2-71B9-4465-9976-92ADD05B7148}"/>
              </a:ext>
            </a:extLst>
          </p:cNvPr>
          <p:cNvSpPr>
            <a:spLocks noGrp="1" noChangeArrowheads="1"/>
          </p:cNvSpPr>
          <p:nvPr>
            <p:ph type="title"/>
          </p:nvPr>
        </p:nvSpPr>
        <p:spPr/>
        <p:txBody>
          <a:bodyPr/>
          <a:lstStyle/>
          <a:p>
            <a:pPr eaLnBrk="1" hangingPunct="1"/>
            <a:r>
              <a:rPr lang="en-GB" altLang="en-US" dirty="0"/>
              <a:t>Are electromagnetic waves dangerous?</a:t>
            </a:r>
          </a:p>
        </p:txBody>
      </p:sp>
      <p:sp>
        <p:nvSpPr>
          <p:cNvPr id="21508" name="Text Box 3">
            <a:extLst>
              <a:ext uri="{FF2B5EF4-FFF2-40B4-BE49-F238E27FC236}">
                <a16:creationId xmlns:a16="http://schemas.microsoft.com/office/drawing/2014/main" id="{F42E7578-BA96-4C85-BE95-2B6168573748}"/>
              </a:ext>
            </a:extLst>
          </p:cNvPr>
          <p:cNvSpPr txBox="1">
            <a:spLocks noChangeArrowheads="1"/>
          </p:cNvSpPr>
          <p:nvPr/>
        </p:nvSpPr>
        <p:spPr bwMode="auto">
          <a:xfrm>
            <a:off x="352425" y="773113"/>
            <a:ext cx="84121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shorter the wavelength (and higher the frequency) of electromagnetic waves, the more </a:t>
            </a:r>
            <a:r>
              <a:rPr lang="en-GB" altLang="en-US" b="1" dirty="0">
                <a:solidFill>
                  <a:srgbClr val="286DA6"/>
                </a:solidFill>
              </a:rPr>
              <a:t>energy</a:t>
            </a:r>
            <a:r>
              <a:rPr lang="en-GB" altLang="en-US" dirty="0"/>
              <a:t> that they carry. </a:t>
            </a:r>
          </a:p>
        </p:txBody>
      </p:sp>
      <p:sp>
        <p:nvSpPr>
          <p:cNvPr id="21509" name="Line 4">
            <a:extLst>
              <a:ext uri="{FF2B5EF4-FFF2-40B4-BE49-F238E27FC236}">
                <a16:creationId xmlns:a16="http://schemas.microsoft.com/office/drawing/2014/main" id="{EF3FCA4A-72CE-41C0-B201-E812D457DE2F}"/>
              </a:ext>
            </a:extLst>
          </p:cNvPr>
          <p:cNvSpPr>
            <a:spLocks noChangeShapeType="1"/>
          </p:cNvSpPr>
          <p:nvPr/>
        </p:nvSpPr>
        <p:spPr bwMode="auto">
          <a:xfrm>
            <a:off x="579438" y="4038600"/>
            <a:ext cx="8026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10" name="Text Box 6">
            <a:extLst>
              <a:ext uri="{FF2B5EF4-FFF2-40B4-BE49-F238E27FC236}">
                <a16:creationId xmlns:a16="http://schemas.microsoft.com/office/drawing/2014/main" id="{A18F6A2B-CA44-4E31-915C-9E001B2BF2A5}"/>
              </a:ext>
            </a:extLst>
          </p:cNvPr>
          <p:cNvSpPr txBox="1">
            <a:spLocks noChangeArrowheads="1"/>
          </p:cNvSpPr>
          <p:nvPr/>
        </p:nvSpPr>
        <p:spPr bwMode="auto">
          <a:xfrm>
            <a:off x="7691438" y="1717675"/>
            <a:ext cx="1258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90000"/>
              </a:lnSpc>
            </a:pPr>
            <a:r>
              <a:rPr lang="en-GB" altLang="en-US" sz="2000" b="1"/>
              <a:t>gamma rays</a:t>
            </a:r>
          </a:p>
        </p:txBody>
      </p:sp>
      <p:sp>
        <p:nvSpPr>
          <p:cNvPr id="21511" name="Text Box 7">
            <a:extLst>
              <a:ext uri="{FF2B5EF4-FFF2-40B4-BE49-F238E27FC236}">
                <a16:creationId xmlns:a16="http://schemas.microsoft.com/office/drawing/2014/main" id="{075AEC96-5223-4C40-A7C2-ECC69EF95D3F}"/>
              </a:ext>
            </a:extLst>
          </p:cNvPr>
          <p:cNvSpPr txBox="1">
            <a:spLocks noChangeArrowheads="1"/>
          </p:cNvSpPr>
          <p:nvPr/>
        </p:nvSpPr>
        <p:spPr bwMode="auto">
          <a:xfrm>
            <a:off x="6550025" y="1839913"/>
            <a:ext cx="127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X-rays</a:t>
            </a:r>
          </a:p>
        </p:txBody>
      </p:sp>
      <p:sp>
        <p:nvSpPr>
          <p:cNvPr id="21512" name="Text Box 8">
            <a:extLst>
              <a:ext uri="{FF2B5EF4-FFF2-40B4-BE49-F238E27FC236}">
                <a16:creationId xmlns:a16="http://schemas.microsoft.com/office/drawing/2014/main" id="{C1D416B4-9566-4EE4-8387-A69E7229309A}"/>
              </a:ext>
            </a:extLst>
          </p:cNvPr>
          <p:cNvSpPr txBox="1">
            <a:spLocks noChangeArrowheads="1"/>
          </p:cNvSpPr>
          <p:nvPr/>
        </p:nvSpPr>
        <p:spPr bwMode="auto">
          <a:xfrm>
            <a:off x="5491163" y="1839913"/>
            <a:ext cx="1049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UV</a:t>
            </a:r>
          </a:p>
        </p:txBody>
      </p:sp>
      <p:sp>
        <p:nvSpPr>
          <p:cNvPr id="21513" name="Text Box 9">
            <a:extLst>
              <a:ext uri="{FF2B5EF4-FFF2-40B4-BE49-F238E27FC236}">
                <a16:creationId xmlns:a16="http://schemas.microsoft.com/office/drawing/2014/main" id="{E119AF17-3EAB-40E1-A282-DB50F91757D9}"/>
              </a:ext>
            </a:extLst>
          </p:cNvPr>
          <p:cNvSpPr txBox="1">
            <a:spLocks noChangeArrowheads="1"/>
          </p:cNvSpPr>
          <p:nvPr/>
        </p:nvSpPr>
        <p:spPr bwMode="auto">
          <a:xfrm>
            <a:off x="4756150" y="1717675"/>
            <a:ext cx="117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90000"/>
              </a:lnSpc>
            </a:pPr>
            <a:r>
              <a:rPr lang="en-GB" altLang="en-US" sz="2000" b="1"/>
              <a:t>visible light</a:t>
            </a:r>
          </a:p>
        </p:txBody>
      </p:sp>
      <p:sp>
        <p:nvSpPr>
          <p:cNvPr id="21514" name="Text Box 10">
            <a:extLst>
              <a:ext uri="{FF2B5EF4-FFF2-40B4-BE49-F238E27FC236}">
                <a16:creationId xmlns:a16="http://schemas.microsoft.com/office/drawing/2014/main" id="{FD3E463D-8201-4804-9BE0-79AC57B6B9A7}"/>
              </a:ext>
            </a:extLst>
          </p:cNvPr>
          <p:cNvSpPr txBox="1">
            <a:spLocks noChangeArrowheads="1"/>
          </p:cNvSpPr>
          <p:nvPr/>
        </p:nvSpPr>
        <p:spPr bwMode="auto">
          <a:xfrm>
            <a:off x="3635375" y="1839913"/>
            <a:ext cx="1189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infrared</a:t>
            </a:r>
          </a:p>
        </p:txBody>
      </p:sp>
      <p:sp>
        <p:nvSpPr>
          <p:cNvPr id="21515" name="Text Box 11">
            <a:extLst>
              <a:ext uri="{FF2B5EF4-FFF2-40B4-BE49-F238E27FC236}">
                <a16:creationId xmlns:a16="http://schemas.microsoft.com/office/drawing/2014/main" id="{1DC7443C-C8F4-4534-909D-136EF3B69A1A}"/>
              </a:ext>
            </a:extLst>
          </p:cNvPr>
          <p:cNvSpPr txBox="1">
            <a:spLocks noChangeArrowheads="1"/>
          </p:cNvSpPr>
          <p:nvPr/>
        </p:nvSpPr>
        <p:spPr bwMode="auto">
          <a:xfrm>
            <a:off x="1697038" y="1839913"/>
            <a:ext cx="195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microwaves</a:t>
            </a:r>
          </a:p>
        </p:txBody>
      </p:sp>
      <p:sp>
        <p:nvSpPr>
          <p:cNvPr id="21516" name="Text Box 12">
            <a:extLst>
              <a:ext uri="{FF2B5EF4-FFF2-40B4-BE49-F238E27FC236}">
                <a16:creationId xmlns:a16="http://schemas.microsoft.com/office/drawing/2014/main" id="{03BB9037-937E-43AE-A3FF-20F4D8A8E284}"/>
              </a:ext>
            </a:extLst>
          </p:cNvPr>
          <p:cNvSpPr txBox="1">
            <a:spLocks noChangeArrowheads="1"/>
          </p:cNvSpPr>
          <p:nvPr/>
        </p:nvSpPr>
        <p:spPr bwMode="auto">
          <a:xfrm>
            <a:off x="403225" y="1717675"/>
            <a:ext cx="1020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90000"/>
              </a:lnSpc>
            </a:pPr>
            <a:r>
              <a:rPr lang="en-GB" altLang="en-US" sz="2000" b="1"/>
              <a:t>radio waves</a:t>
            </a:r>
          </a:p>
        </p:txBody>
      </p:sp>
      <p:sp>
        <p:nvSpPr>
          <p:cNvPr id="21517" name="Line 13">
            <a:extLst>
              <a:ext uri="{FF2B5EF4-FFF2-40B4-BE49-F238E27FC236}">
                <a16:creationId xmlns:a16="http://schemas.microsoft.com/office/drawing/2014/main" id="{E42BA6E5-9355-4F83-9D13-FE5FAF864601}"/>
              </a:ext>
            </a:extLst>
          </p:cNvPr>
          <p:cNvSpPr>
            <a:spLocks noChangeShapeType="1"/>
          </p:cNvSpPr>
          <p:nvPr/>
        </p:nvSpPr>
        <p:spPr bwMode="auto">
          <a:xfrm>
            <a:off x="762000" y="3908425"/>
            <a:ext cx="0" cy="144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18" name="Line 14">
            <a:extLst>
              <a:ext uri="{FF2B5EF4-FFF2-40B4-BE49-F238E27FC236}">
                <a16:creationId xmlns:a16="http://schemas.microsoft.com/office/drawing/2014/main" id="{46785F74-8663-4268-95A9-EAC9E8F1BC62}"/>
              </a:ext>
            </a:extLst>
          </p:cNvPr>
          <p:cNvSpPr>
            <a:spLocks noChangeShapeType="1"/>
          </p:cNvSpPr>
          <p:nvPr/>
        </p:nvSpPr>
        <p:spPr bwMode="auto">
          <a:xfrm>
            <a:off x="2027238" y="3908425"/>
            <a:ext cx="0" cy="144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19" name="Line 15">
            <a:extLst>
              <a:ext uri="{FF2B5EF4-FFF2-40B4-BE49-F238E27FC236}">
                <a16:creationId xmlns:a16="http://schemas.microsoft.com/office/drawing/2014/main" id="{5EF23F49-D708-4537-9B2F-7C492F442B08}"/>
              </a:ext>
            </a:extLst>
          </p:cNvPr>
          <p:cNvSpPr>
            <a:spLocks noChangeShapeType="1"/>
          </p:cNvSpPr>
          <p:nvPr/>
        </p:nvSpPr>
        <p:spPr bwMode="auto">
          <a:xfrm>
            <a:off x="3294063" y="3908425"/>
            <a:ext cx="0" cy="144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0" name="Line 16">
            <a:extLst>
              <a:ext uri="{FF2B5EF4-FFF2-40B4-BE49-F238E27FC236}">
                <a16:creationId xmlns:a16="http://schemas.microsoft.com/office/drawing/2014/main" id="{437B18CD-E6E5-4090-B9D2-FD72C160E32F}"/>
              </a:ext>
            </a:extLst>
          </p:cNvPr>
          <p:cNvSpPr>
            <a:spLocks noChangeShapeType="1"/>
          </p:cNvSpPr>
          <p:nvPr/>
        </p:nvSpPr>
        <p:spPr bwMode="auto">
          <a:xfrm>
            <a:off x="4560888" y="3908425"/>
            <a:ext cx="0" cy="144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1" name="Line 17">
            <a:extLst>
              <a:ext uri="{FF2B5EF4-FFF2-40B4-BE49-F238E27FC236}">
                <a16:creationId xmlns:a16="http://schemas.microsoft.com/office/drawing/2014/main" id="{71A5FFC8-CC5F-484E-B41C-55B025687BA8}"/>
              </a:ext>
            </a:extLst>
          </p:cNvPr>
          <p:cNvSpPr>
            <a:spLocks noChangeShapeType="1"/>
          </p:cNvSpPr>
          <p:nvPr/>
        </p:nvSpPr>
        <p:spPr bwMode="auto">
          <a:xfrm>
            <a:off x="5826125" y="3908425"/>
            <a:ext cx="0" cy="144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2" name="Line 18">
            <a:extLst>
              <a:ext uri="{FF2B5EF4-FFF2-40B4-BE49-F238E27FC236}">
                <a16:creationId xmlns:a16="http://schemas.microsoft.com/office/drawing/2014/main" id="{A3CE0D22-F0B3-42F2-92FA-4888656FD1C6}"/>
              </a:ext>
            </a:extLst>
          </p:cNvPr>
          <p:cNvSpPr>
            <a:spLocks noChangeShapeType="1"/>
          </p:cNvSpPr>
          <p:nvPr/>
        </p:nvSpPr>
        <p:spPr bwMode="auto">
          <a:xfrm>
            <a:off x="7092950" y="3908425"/>
            <a:ext cx="0" cy="144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3" name="Line 19">
            <a:extLst>
              <a:ext uri="{FF2B5EF4-FFF2-40B4-BE49-F238E27FC236}">
                <a16:creationId xmlns:a16="http://schemas.microsoft.com/office/drawing/2014/main" id="{D3B24CCE-41D7-4264-A0B6-F70248F2DA6A}"/>
              </a:ext>
            </a:extLst>
          </p:cNvPr>
          <p:cNvSpPr>
            <a:spLocks noChangeShapeType="1"/>
          </p:cNvSpPr>
          <p:nvPr/>
        </p:nvSpPr>
        <p:spPr bwMode="auto">
          <a:xfrm>
            <a:off x="8359775" y="3908425"/>
            <a:ext cx="0" cy="144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68341" name="Text Box 21">
            <a:extLst>
              <a:ext uri="{FF2B5EF4-FFF2-40B4-BE49-F238E27FC236}">
                <a16:creationId xmlns:a16="http://schemas.microsoft.com/office/drawing/2014/main" id="{25288D12-0226-4AC8-891C-56883B13760C}"/>
              </a:ext>
            </a:extLst>
          </p:cNvPr>
          <p:cNvSpPr txBox="1">
            <a:spLocks noChangeArrowheads="1"/>
          </p:cNvSpPr>
          <p:nvPr/>
        </p:nvSpPr>
        <p:spPr bwMode="auto">
          <a:xfrm>
            <a:off x="3336925" y="4344988"/>
            <a:ext cx="2676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286DA6"/>
                </a:solidFill>
              </a:rPr>
              <a:t>energy increases</a:t>
            </a:r>
          </a:p>
        </p:txBody>
      </p:sp>
      <p:sp>
        <p:nvSpPr>
          <p:cNvPr id="568343" name="Text Box 23">
            <a:extLst>
              <a:ext uri="{FF2B5EF4-FFF2-40B4-BE49-F238E27FC236}">
                <a16:creationId xmlns:a16="http://schemas.microsoft.com/office/drawing/2014/main" id="{865C2C74-F828-4B76-A8EF-93DA14F141F6}"/>
              </a:ext>
            </a:extLst>
          </p:cNvPr>
          <p:cNvSpPr txBox="1">
            <a:spLocks noChangeArrowheads="1"/>
          </p:cNvSpPr>
          <p:nvPr/>
        </p:nvSpPr>
        <p:spPr bwMode="auto">
          <a:xfrm>
            <a:off x="3349625" y="5019675"/>
            <a:ext cx="2659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286DA6"/>
                </a:solidFill>
              </a:rPr>
              <a:t>hazard increases</a:t>
            </a:r>
          </a:p>
        </p:txBody>
      </p:sp>
      <p:sp>
        <p:nvSpPr>
          <p:cNvPr id="568344" name="Text Box 24">
            <a:extLst>
              <a:ext uri="{FF2B5EF4-FFF2-40B4-BE49-F238E27FC236}">
                <a16:creationId xmlns:a16="http://schemas.microsoft.com/office/drawing/2014/main" id="{08AB7AAF-9A47-4E31-92C0-05885E91C2A7}"/>
              </a:ext>
            </a:extLst>
          </p:cNvPr>
          <p:cNvSpPr txBox="1">
            <a:spLocks noChangeArrowheads="1"/>
          </p:cNvSpPr>
          <p:nvPr/>
        </p:nvSpPr>
        <p:spPr bwMode="auto">
          <a:xfrm>
            <a:off x="350838" y="5365750"/>
            <a:ext cx="882967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High-frequency electromagnetic waves, such as gamma rays, are potentially more harmful because they have more energy.</a:t>
            </a:r>
          </a:p>
        </p:txBody>
      </p:sp>
      <p:sp>
        <p:nvSpPr>
          <p:cNvPr id="21527" name="Text Box 25">
            <a:extLst>
              <a:ext uri="{FF2B5EF4-FFF2-40B4-BE49-F238E27FC236}">
                <a16:creationId xmlns:a16="http://schemas.microsoft.com/office/drawing/2014/main" id="{FF4AA7A1-B5C9-443A-AD82-8574399D8B05}"/>
              </a:ext>
            </a:extLst>
          </p:cNvPr>
          <p:cNvSpPr txBox="1">
            <a:spLocks noChangeArrowheads="1"/>
          </p:cNvSpPr>
          <p:nvPr/>
        </p:nvSpPr>
        <p:spPr bwMode="auto">
          <a:xfrm>
            <a:off x="7845425" y="3443288"/>
            <a:ext cx="1011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0.01</a:t>
            </a:r>
            <a:r>
              <a:rPr lang="en-GB" altLang="en-US" sz="1000" b="1"/>
              <a:t> </a:t>
            </a:r>
            <a:r>
              <a:rPr lang="en-GB" altLang="en-US" sz="2000" b="1"/>
              <a:t>nm</a:t>
            </a:r>
          </a:p>
        </p:txBody>
      </p:sp>
      <p:sp>
        <p:nvSpPr>
          <p:cNvPr id="21528" name="Text Box 26">
            <a:extLst>
              <a:ext uri="{FF2B5EF4-FFF2-40B4-BE49-F238E27FC236}">
                <a16:creationId xmlns:a16="http://schemas.microsoft.com/office/drawing/2014/main" id="{9C70FEAA-C66D-469C-B671-989E764CA483}"/>
              </a:ext>
            </a:extLst>
          </p:cNvPr>
          <p:cNvSpPr txBox="1">
            <a:spLocks noChangeArrowheads="1"/>
          </p:cNvSpPr>
          <p:nvPr/>
        </p:nvSpPr>
        <p:spPr bwMode="auto">
          <a:xfrm>
            <a:off x="5311775" y="3443288"/>
            <a:ext cx="1054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100</a:t>
            </a:r>
            <a:r>
              <a:rPr lang="en-GB" altLang="en-US" sz="1000" b="1"/>
              <a:t> </a:t>
            </a:r>
            <a:r>
              <a:rPr lang="en-GB" altLang="en-US" sz="2000" b="1"/>
              <a:t>nm</a:t>
            </a:r>
          </a:p>
        </p:txBody>
      </p:sp>
      <p:sp>
        <p:nvSpPr>
          <p:cNvPr id="21529" name="Text Box 27">
            <a:extLst>
              <a:ext uri="{FF2B5EF4-FFF2-40B4-BE49-F238E27FC236}">
                <a16:creationId xmlns:a16="http://schemas.microsoft.com/office/drawing/2014/main" id="{5337CE78-081C-47A9-8F4C-62EDC006E49C}"/>
              </a:ext>
            </a:extLst>
          </p:cNvPr>
          <p:cNvSpPr txBox="1">
            <a:spLocks noChangeArrowheads="1"/>
          </p:cNvSpPr>
          <p:nvPr/>
        </p:nvSpPr>
        <p:spPr bwMode="auto">
          <a:xfrm>
            <a:off x="6484938" y="3443288"/>
            <a:ext cx="1176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1</a:t>
            </a:r>
            <a:r>
              <a:rPr lang="en-GB" altLang="en-US" sz="1000" b="1"/>
              <a:t> </a:t>
            </a:r>
            <a:r>
              <a:rPr lang="en-GB" altLang="en-US" sz="2000" b="1"/>
              <a:t>nm</a:t>
            </a:r>
          </a:p>
        </p:txBody>
      </p:sp>
      <p:sp>
        <p:nvSpPr>
          <p:cNvPr id="21530" name="Text Box 28">
            <a:extLst>
              <a:ext uri="{FF2B5EF4-FFF2-40B4-BE49-F238E27FC236}">
                <a16:creationId xmlns:a16="http://schemas.microsoft.com/office/drawing/2014/main" id="{0C4738BF-673E-4174-BA02-B579273DA11E}"/>
              </a:ext>
            </a:extLst>
          </p:cNvPr>
          <p:cNvSpPr txBox="1">
            <a:spLocks noChangeArrowheads="1"/>
          </p:cNvSpPr>
          <p:nvPr/>
        </p:nvSpPr>
        <p:spPr bwMode="auto">
          <a:xfrm>
            <a:off x="3902075" y="3443288"/>
            <a:ext cx="1290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0.01</a:t>
            </a:r>
            <a:r>
              <a:rPr lang="en-GB" altLang="en-US" sz="1000" b="1"/>
              <a:t> </a:t>
            </a:r>
            <a:r>
              <a:rPr lang="en-GB" altLang="en-US" sz="2000" b="1"/>
              <a:t>mm</a:t>
            </a:r>
          </a:p>
        </p:txBody>
      </p:sp>
      <p:sp>
        <p:nvSpPr>
          <p:cNvPr id="21531" name="Text Box 29">
            <a:extLst>
              <a:ext uri="{FF2B5EF4-FFF2-40B4-BE49-F238E27FC236}">
                <a16:creationId xmlns:a16="http://schemas.microsoft.com/office/drawing/2014/main" id="{04689D74-8F79-4E21-8156-E0019CA90187}"/>
              </a:ext>
            </a:extLst>
          </p:cNvPr>
          <p:cNvSpPr txBox="1">
            <a:spLocks noChangeArrowheads="1"/>
          </p:cNvSpPr>
          <p:nvPr/>
        </p:nvSpPr>
        <p:spPr bwMode="auto">
          <a:xfrm>
            <a:off x="2706688" y="3443288"/>
            <a:ext cx="1163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1</a:t>
            </a:r>
            <a:r>
              <a:rPr lang="en-GB" altLang="en-US" sz="1000" b="1"/>
              <a:t> </a:t>
            </a:r>
            <a:r>
              <a:rPr lang="en-GB" altLang="en-US" sz="2000" b="1"/>
              <a:t>mm</a:t>
            </a:r>
          </a:p>
        </p:txBody>
      </p:sp>
      <p:sp>
        <p:nvSpPr>
          <p:cNvPr id="21532" name="Text Box 30">
            <a:extLst>
              <a:ext uri="{FF2B5EF4-FFF2-40B4-BE49-F238E27FC236}">
                <a16:creationId xmlns:a16="http://schemas.microsoft.com/office/drawing/2014/main" id="{F0F71C2F-0AEB-406C-AFBE-533C3890251A}"/>
              </a:ext>
            </a:extLst>
          </p:cNvPr>
          <p:cNvSpPr txBox="1">
            <a:spLocks noChangeArrowheads="1"/>
          </p:cNvSpPr>
          <p:nvPr/>
        </p:nvSpPr>
        <p:spPr bwMode="auto">
          <a:xfrm>
            <a:off x="1582738" y="3443288"/>
            <a:ext cx="877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10</a:t>
            </a:r>
            <a:r>
              <a:rPr lang="en-GB" altLang="en-US" sz="1000" b="1"/>
              <a:t> </a:t>
            </a:r>
            <a:r>
              <a:rPr lang="en-GB" altLang="en-US" sz="2000" b="1"/>
              <a:t>cm</a:t>
            </a:r>
          </a:p>
        </p:txBody>
      </p:sp>
      <p:sp>
        <p:nvSpPr>
          <p:cNvPr id="21533" name="Text Box 31">
            <a:extLst>
              <a:ext uri="{FF2B5EF4-FFF2-40B4-BE49-F238E27FC236}">
                <a16:creationId xmlns:a16="http://schemas.microsoft.com/office/drawing/2014/main" id="{0B691014-88B0-4980-AFCE-164F5084BF95}"/>
              </a:ext>
            </a:extLst>
          </p:cNvPr>
          <p:cNvSpPr txBox="1">
            <a:spLocks noChangeArrowheads="1"/>
          </p:cNvSpPr>
          <p:nvPr/>
        </p:nvSpPr>
        <p:spPr bwMode="auto">
          <a:xfrm>
            <a:off x="188913" y="3443288"/>
            <a:ext cx="1135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10</a:t>
            </a:r>
            <a:r>
              <a:rPr lang="en-GB" altLang="en-US" sz="1000" b="1"/>
              <a:t> </a:t>
            </a:r>
            <a:r>
              <a:rPr lang="en-GB" altLang="en-US" sz="2000" b="1"/>
              <a:t>m</a:t>
            </a:r>
          </a:p>
        </p:txBody>
      </p:sp>
      <p:pic>
        <p:nvPicPr>
          <p:cNvPr id="21541" name="Picture 37" descr="arrow_blue">
            <a:extLst>
              <a:ext uri="{FF2B5EF4-FFF2-40B4-BE49-F238E27FC236}">
                <a16:creationId xmlns:a16="http://schemas.microsoft.com/office/drawing/2014/main" id="{A8726383-0B11-494E-9B0A-FABB309415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075113"/>
            <a:ext cx="826293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2" name="Picture 38" descr="arrow_blue">
            <a:extLst>
              <a:ext uri="{FF2B5EF4-FFF2-40B4-BE49-F238E27FC236}">
                <a16:creationId xmlns:a16="http://schemas.microsoft.com/office/drawing/2014/main" id="{13A8CF6C-8D54-4B4A-B1FB-E768F07BC1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745038"/>
            <a:ext cx="826293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 descr="notes_icon">
            <a:extLst>
              <a:ext uri="{FF2B5EF4-FFF2-40B4-BE49-F238E27FC236}">
                <a16:creationId xmlns:a16="http://schemas.microsoft.com/office/drawing/2014/main" id="{0754B3A1-E9CF-4D7F-8C4F-6E0693B1CF1C}"/>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35" name="Picture 34">
            <a:extLst>
              <a:ext uri="{FF2B5EF4-FFF2-40B4-BE49-F238E27FC236}">
                <a16:creationId xmlns:a16="http://schemas.microsoft.com/office/drawing/2014/main" id="{61CEDA9F-245C-468B-996A-2D397B21E2B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4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68341"/>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21542"/>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68343"/>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56834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41" grpId="0"/>
      <p:bldP spid="568343" grpId="0"/>
      <p:bldP spid="56834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ZCLFCL5o"/>
  <p:tag name="ARTICULATE_DESIGN_ID_6_DEFAULT DESIGN" val="fL9gwT59"/>
  <p:tag name="ARTICULATE_DESIGN_ID_1_DEFAULT DESIGN" val="vMERyq0g"/>
  <p:tag name="ARTICULATE_DESIGN_ID_5_DEFAULT DESIGN" val="KPoA6CIE"/>
  <p:tag name="ARTICULATE_DESIGN_ID_3_DEFAULT DESIGN" val="bRdGPnPn"/>
  <p:tag name="ARTICULATE_DESIGN_ID_2_DEFAULT DESIGN" val="iJwETHUO"/>
  <p:tag name="ARTICULATE_DESIGN_ID_4_DEFAULT DESIGN" val="EhQFZ811"/>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14407</TotalTime>
  <Words>1240</Words>
  <Application>Microsoft Office PowerPoint</Application>
  <PresentationFormat>On-screen Show (4:3)</PresentationFormat>
  <Paragraphs>136</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Wingdings</vt:lpstr>
      <vt:lpstr>Arial</vt:lpstr>
      <vt:lpstr>Wingdings 2</vt:lpstr>
      <vt:lpstr>1_Default Design</vt:lpstr>
      <vt:lpstr>5_Default Design</vt:lpstr>
      <vt:lpstr>The Electromagnetic Spectrum</vt:lpstr>
      <vt:lpstr>Information</vt:lpstr>
      <vt:lpstr>Detecting waves beyond the visible spectrum</vt:lpstr>
      <vt:lpstr>Invisible “light”</vt:lpstr>
      <vt:lpstr>Looking for “cooling rays”</vt:lpstr>
      <vt:lpstr>What are electromagnetic waves?</vt:lpstr>
      <vt:lpstr>Properties of waves</vt:lpstr>
      <vt:lpstr>Changing frequency</vt:lpstr>
      <vt:lpstr>Are electromagnetic waves dangerous?</vt:lpstr>
      <vt:lpstr>Frequency matters</vt:lpstr>
      <vt:lpstr>How do electromagnetic waves differ?</vt:lpstr>
      <vt:lpstr>The electromagnetic spectrum</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Electromagnetic Spectrum</dc:title>
  <dc:subject>Boardworks High School Physical Science</dc:subject>
  <dc:creator>Boardworks</dc:creator>
  <cp:lastModifiedBy>Tim Crilly</cp:lastModifiedBy>
  <cp:revision>551</cp:revision>
  <dcterms:created xsi:type="dcterms:W3CDTF">2003-10-06T13:07:42Z</dcterms:created>
  <dcterms:modified xsi:type="dcterms:W3CDTF">2019-01-31T15:31:46Z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CEF2342C-D21D-4108-AAF8-978ADFDE01D8</vt:lpwstr>
  </property>
  <property fmtid="{D5CDD505-2E9C-101B-9397-08002B2CF9AE}" pid="3" name="ArticulatePath">
    <vt:lpwstr>The Electromagnetic Spectrum</vt:lpwstr>
  </property>
</Properties>
</file>