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2.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activeX/activeX3.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07" r:id="rId1"/>
    <p:sldMasterId id="2147484222" r:id="rId2"/>
  </p:sldMasterIdLst>
  <p:notesMasterIdLst>
    <p:notesMasterId r:id="rId15"/>
  </p:notesMasterIdLst>
  <p:handoutMasterIdLst>
    <p:handoutMasterId r:id="rId16"/>
  </p:handoutMasterIdLst>
  <p:sldIdLst>
    <p:sldId id="426" r:id="rId3"/>
    <p:sldId id="527" r:id="rId4"/>
    <p:sldId id="628" r:id="rId5"/>
    <p:sldId id="630" r:id="rId6"/>
    <p:sldId id="629" r:id="rId7"/>
    <p:sldId id="631" r:id="rId8"/>
    <p:sldId id="635" r:id="rId9"/>
    <p:sldId id="634" r:id="rId10"/>
    <p:sldId id="636" r:id="rId11"/>
    <p:sldId id="632" r:id="rId12"/>
    <p:sldId id="617" r:id="rId13"/>
    <p:sldId id="637" r:id="rId14"/>
  </p:sldIdLst>
  <p:sldSz cx="9144000" cy="6858000" type="screen4x3"/>
  <p:notesSz cx="6858000" cy="9296400"/>
  <p:embeddedFontLst>
    <p:embeddedFont>
      <p:font typeface="Wingdings 2" panose="05020102010507070707" pitchFamily="18" charset="2"/>
      <p:regular r:id="rId17"/>
    </p:embeddedFont>
  </p:embeddedFontLst>
  <p:custDataLst>
    <p:tags r:id="rId18"/>
  </p:custDataLst>
  <p:defaultTextStyle>
    <a:defPPr>
      <a:defRPr lang="en-US"/>
    </a:defPPr>
    <a:lvl1pPr algn="l" rtl="0" fontAlgn="base">
      <a:spcBef>
        <a:spcPct val="50000"/>
      </a:spcBef>
      <a:spcAft>
        <a:spcPct val="0"/>
      </a:spcAft>
      <a:defRPr sz="2400" kern="1200">
        <a:solidFill>
          <a:srgbClr val="010066"/>
        </a:solidFill>
        <a:latin typeface="Arial" panose="020B0604020202020204" pitchFamily="34" charset="0"/>
        <a:ea typeface="+mn-ea"/>
        <a:cs typeface="+mn-cs"/>
      </a:defRPr>
    </a:lvl1pPr>
    <a:lvl2pPr marL="457200" algn="l" rtl="0" fontAlgn="base">
      <a:spcBef>
        <a:spcPct val="50000"/>
      </a:spcBef>
      <a:spcAft>
        <a:spcPct val="0"/>
      </a:spcAft>
      <a:defRPr sz="2400" kern="1200">
        <a:solidFill>
          <a:srgbClr val="010066"/>
        </a:solidFill>
        <a:latin typeface="Arial" panose="020B0604020202020204" pitchFamily="34" charset="0"/>
        <a:ea typeface="+mn-ea"/>
        <a:cs typeface="+mn-cs"/>
      </a:defRPr>
    </a:lvl2pPr>
    <a:lvl3pPr marL="914400" algn="l" rtl="0" fontAlgn="base">
      <a:spcBef>
        <a:spcPct val="50000"/>
      </a:spcBef>
      <a:spcAft>
        <a:spcPct val="0"/>
      </a:spcAft>
      <a:defRPr sz="2400" kern="1200">
        <a:solidFill>
          <a:srgbClr val="010066"/>
        </a:solidFill>
        <a:latin typeface="Arial" panose="020B0604020202020204" pitchFamily="34" charset="0"/>
        <a:ea typeface="+mn-ea"/>
        <a:cs typeface="+mn-cs"/>
      </a:defRPr>
    </a:lvl3pPr>
    <a:lvl4pPr marL="1371600" algn="l" rtl="0" fontAlgn="base">
      <a:spcBef>
        <a:spcPct val="50000"/>
      </a:spcBef>
      <a:spcAft>
        <a:spcPct val="0"/>
      </a:spcAft>
      <a:defRPr sz="2400" kern="1200">
        <a:solidFill>
          <a:srgbClr val="010066"/>
        </a:solidFill>
        <a:latin typeface="Arial" panose="020B0604020202020204" pitchFamily="34" charset="0"/>
        <a:ea typeface="+mn-ea"/>
        <a:cs typeface="+mn-cs"/>
      </a:defRPr>
    </a:lvl4pPr>
    <a:lvl5pPr marL="1828800" algn="l" rtl="0" fontAlgn="base">
      <a:spcBef>
        <a:spcPct val="50000"/>
      </a:spcBef>
      <a:spcAft>
        <a:spcPct val="0"/>
      </a:spcAft>
      <a:defRPr sz="2400" kern="1200">
        <a:solidFill>
          <a:srgbClr val="010066"/>
        </a:solidFill>
        <a:latin typeface="Arial" panose="020B0604020202020204" pitchFamily="34" charset="0"/>
        <a:ea typeface="+mn-ea"/>
        <a:cs typeface="+mn-cs"/>
      </a:defRPr>
    </a:lvl5pPr>
    <a:lvl6pPr marL="2286000" algn="l" defTabSz="914400" rtl="0" eaLnBrk="1" latinLnBrk="0" hangingPunct="1">
      <a:defRPr sz="2400" kern="1200">
        <a:solidFill>
          <a:srgbClr val="010066"/>
        </a:solidFill>
        <a:latin typeface="Arial" panose="020B0604020202020204" pitchFamily="34" charset="0"/>
        <a:ea typeface="+mn-ea"/>
        <a:cs typeface="+mn-cs"/>
      </a:defRPr>
    </a:lvl6pPr>
    <a:lvl7pPr marL="2743200" algn="l" defTabSz="914400" rtl="0" eaLnBrk="1" latinLnBrk="0" hangingPunct="1">
      <a:defRPr sz="2400" kern="1200">
        <a:solidFill>
          <a:srgbClr val="010066"/>
        </a:solidFill>
        <a:latin typeface="Arial" panose="020B0604020202020204" pitchFamily="34" charset="0"/>
        <a:ea typeface="+mn-ea"/>
        <a:cs typeface="+mn-cs"/>
      </a:defRPr>
    </a:lvl7pPr>
    <a:lvl8pPr marL="3200400" algn="l" defTabSz="914400" rtl="0" eaLnBrk="1" latinLnBrk="0" hangingPunct="1">
      <a:defRPr sz="2400" kern="1200">
        <a:solidFill>
          <a:srgbClr val="010066"/>
        </a:solidFill>
        <a:latin typeface="Arial" panose="020B0604020202020204" pitchFamily="34" charset="0"/>
        <a:ea typeface="+mn-ea"/>
        <a:cs typeface="+mn-cs"/>
      </a:defRPr>
    </a:lvl8pPr>
    <a:lvl9pPr marL="3657600" algn="l" defTabSz="914400" rtl="0" eaLnBrk="1" latinLnBrk="0" hangingPunct="1">
      <a:defRPr sz="2400" kern="1200">
        <a:solidFill>
          <a:srgbClr val="01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04">
          <p15:clr>
            <a:srgbClr val="A4A3A4"/>
          </p15:clr>
        </p15:guide>
        <p15:guide id="2" pos="2880">
          <p15:clr>
            <a:srgbClr val="A4A3A4"/>
          </p15:clr>
        </p15:guide>
        <p15:guide id="3" pos="226" userDrawn="1">
          <p15:clr>
            <a:srgbClr val="A4A3A4"/>
          </p15:clr>
        </p15:guide>
      </p15:sldGuideLst>
    </p:ext>
    <p:ext uri="{2D200454-40CA-4A62-9FC3-DE9A4176ACB9}">
      <p15:notesGuideLst xmlns:p15="http://schemas.microsoft.com/office/powerpoint/2012/main">
        <p15:guide id="1" orient="horz" pos="281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EDAF0"/>
    <a:srgbClr val="286DA6"/>
    <a:srgbClr val="000066"/>
    <a:srgbClr val="6600CC"/>
    <a:srgbClr val="663300"/>
    <a:srgbClr val="10BC45"/>
    <a:srgbClr val="010066"/>
    <a:srgbClr val="FFFFCC"/>
    <a:srgbClr val="97F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603" autoAdjust="0"/>
  </p:normalViewPr>
  <p:slideViewPr>
    <p:cSldViewPr snapToGrid="0" showGuides="1">
      <p:cViewPr>
        <p:scale>
          <a:sx n="85" d="100"/>
          <a:sy n="85" d="100"/>
        </p:scale>
        <p:origin x="618" y="150"/>
      </p:cViewPr>
      <p:guideLst>
        <p:guide orient="horz" pos="504"/>
        <p:guide pos="2880"/>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81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7" name="Rectangle 5">
            <a:extLst>
              <a:ext uri="{FF2B5EF4-FFF2-40B4-BE49-F238E27FC236}">
                <a16:creationId xmlns:a16="http://schemas.microsoft.com/office/drawing/2014/main" id="{6D51AB95-B66D-4FE8-BCE9-36B3A98C2202}"/>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92CD8060-9FFE-4235-B45C-B294AFAD2300}" type="slidenum">
              <a:rPr lang="en-GB" altLang="en-US"/>
              <a:pPr/>
              <a:t>‹#›</a:t>
            </a:fld>
            <a:endParaRPr lang="en-GB" altLang="en-US"/>
          </a:p>
        </p:txBody>
      </p:sp>
      <p:sp>
        <p:nvSpPr>
          <p:cNvPr id="6" name="Rectangle 9">
            <a:extLst>
              <a:ext uri="{FF2B5EF4-FFF2-40B4-BE49-F238E27FC236}">
                <a16:creationId xmlns:a16="http://schemas.microsoft.com/office/drawing/2014/main" id="{A70C67C2-677C-4345-8C4A-631ACA2DEC0E}"/>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F8F55FBE-8786-4EBF-9AEF-ED71F854E7F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2720874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4">
            <a:extLst>
              <a:ext uri="{FF2B5EF4-FFF2-40B4-BE49-F238E27FC236}">
                <a16:creationId xmlns:a16="http://schemas.microsoft.com/office/drawing/2014/main" id="{10ADAA49-2EC8-41F3-BBFD-C86070E5E857}"/>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5">
            <a:extLst>
              <a:ext uri="{FF2B5EF4-FFF2-40B4-BE49-F238E27FC236}">
                <a16:creationId xmlns:a16="http://schemas.microsoft.com/office/drawing/2014/main" id="{6DC228B9-DAFB-4B38-8867-6F65A117B8A8}"/>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7591" name="Rectangle 7">
            <a:extLst>
              <a:ext uri="{FF2B5EF4-FFF2-40B4-BE49-F238E27FC236}">
                <a16:creationId xmlns:a16="http://schemas.microsoft.com/office/drawing/2014/main" id="{76140D34-0DF0-48BB-A9A6-5A86AF50F97F}"/>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BCEEB184-930B-4B89-A0EA-8EBE0C240747}" type="slidenum">
              <a:rPr lang="en-GB" altLang="en-US"/>
              <a:pPr/>
              <a:t>‹#›</a:t>
            </a:fld>
            <a:endParaRPr lang="en-GB" altLang="en-US" dirty="0"/>
          </a:p>
        </p:txBody>
      </p:sp>
      <p:sp>
        <p:nvSpPr>
          <p:cNvPr id="9" name="Rectangle 9">
            <a:extLst>
              <a:ext uri="{FF2B5EF4-FFF2-40B4-BE49-F238E27FC236}">
                <a16:creationId xmlns:a16="http://schemas.microsoft.com/office/drawing/2014/main" id="{BE5F87C1-1CB4-44E2-A3BE-C530180A716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10" name="Rectangle 9">
            <a:extLst>
              <a:ext uri="{FF2B5EF4-FFF2-40B4-BE49-F238E27FC236}">
                <a16:creationId xmlns:a16="http://schemas.microsoft.com/office/drawing/2014/main" id="{4BA27D0E-51D2-4F24-BAF3-AAD319D27433}"/>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217960836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23C1839-04FF-4C98-9FF9-C6C391518E6E}"/>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9307B0B-9218-4E56-AA1C-11A9CAC4458D}"/>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A54AF9E-053F-438F-9ED7-79F70A61DA7C}"/>
              </a:ext>
            </a:extLst>
          </p:cNvPr>
          <p:cNvSpPr>
            <a:spLocks noGrp="1"/>
          </p:cNvSpPr>
          <p:nvPr>
            <p:ph type="sldNum" sz="quarter" idx="10"/>
          </p:nvPr>
        </p:nvSpPr>
        <p:spPr/>
        <p:txBody>
          <a:bodyPr/>
          <a:lstStyle/>
          <a:p>
            <a:fld id="{BCEEB184-930B-4B89-A0EA-8EBE0C240747}" type="slidenum">
              <a:rPr lang="en-GB" altLang="en-US" smtClean="0"/>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6094152-D3D9-45A3-9ACA-C6AB451D5A61}"/>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298C54B9-7BF1-4DE6-AD62-56DCBD9A4B0F}"/>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F5CBC434-E113-46AA-AF05-55D33E0A5F00}"/>
              </a:ext>
            </a:extLst>
          </p:cNvPr>
          <p:cNvSpPr>
            <a:spLocks noGrp="1"/>
          </p:cNvSpPr>
          <p:nvPr>
            <p:ph type="sldNum" sz="quarter" idx="10"/>
          </p:nvPr>
        </p:nvSpPr>
        <p:spPr/>
        <p:txBody>
          <a:bodyPr/>
          <a:lstStyle/>
          <a:p>
            <a:fld id="{BCEEB184-930B-4B89-A0EA-8EBE0C240747}" type="slidenum">
              <a:rPr lang="en-GB" altLang="en-US" smtClean="0"/>
              <a:pPr/>
              <a:t>10</a:t>
            </a:fld>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A2625575-928D-4B59-85A7-F9337BF392CD}"/>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40F560EB-EF33-413B-8D87-C419E762B250}"/>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79B572D6-0107-4570-BB9A-41FAF90EF549}"/>
              </a:ext>
            </a:extLst>
          </p:cNvPr>
          <p:cNvSpPr>
            <a:spLocks noGrp="1"/>
          </p:cNvSpPr>
          <p:nvPr>
            <p:ph type="sldNum" sz="quarter" idx="10"/>
          </p:nvPr>
        </p:nvSpPr>
        <p:spPr/>
        <p:txBody>
          <a:bodyPr/>
          <a:lstStyle/>
          <a:p>
            <a:fld id="{BCEEB184-930B-4B89-A0EA-8EBE0C240747}" type="slidenum">
              <a:rPr lang="en-GB" altLang="en-US" smtClean="0"/>
              <a:pPr/>
              <a:t>11</a:t>
            </a:fld>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eaLnBrk="1" hangingPunct="1">
              <a:lnSpc>
                <a:spcPct val="110000"/>
              </a:lnSpc>
            </a:pPr>
            <a:r>
              <a:rPr lang="en-GB" altLang="en-US" b="1" dirty="0">
                <a:latin typeface="Arial" panose="020B0604020202020204" pitchFamily="34" charset="0"/>
              </a:rPr>
              <a:t>Teacher notes</a:t>
            </a:r>
          </a:p>
          <a:p>
            <a:pPr marL="0" marR="0" lvl="0" indent="0" algn="l" defTabSz="914400" rtl="0" eaLnBrk="1" fontAlgn="base" latinLnBrk="0" hangingPunct="1">
              <a:lnSpc>
                <a:spcPct val="110000"/>
              </a:lnSpc>
              <a:spcAft>
                <a:spcPct val="0"/>
              </a:spcAft>
              <a:buClrTx/>
              <a:buSzTx/>
              <a:buFontTx/>
              <a:buNone/>
              <a:tabLst/>
              <a:defRPr/>
            </a:pPr>
            <a:r>
              <a:rPr lang="en-GB" altLang="en-US" dirty="0">
                <a:latin typeface="Arial" panose="020B0604020202020204" pitchFamily="34" charset="0"/>
              </a:rPr>
              <a:t>Some students will need support in order to access this activity. It may be helpful to provide information that has been adapted to an appropriate level for students to use as research material.</a:t>
            </a:r>
          </a:p>
          <a:p>
            <a:pPr marL="0" marR="0" lvl="0" indent="0" algn="l" defTabSz="914400" rtl="0" eaLnBrk="1" fontAlgn="base" latinLnBrk="0" hangingPunct="1">
              <a:lnSpc>
                <a:spcPct val="11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1" fontAlgn="base" latinLnBrk="0" hangingPunct="1">
              <a:lnSpc>
                <a:spcPct val="110000"/>
              </a:lnSpc>
              <a:spcAft>
                <a:spcPct val="0"/>
              </a:spcAft>
              <a:buClrTx/>
              <a:buSzTx/>
              <a:buFontTx/>
              <a:buNone/>
              <a:tabLst/>
              <a:defRPr/>
            </a:pPr>
            <a:r>
              <a:rPr lang="en-GB" altLang="en-US" dirty="0">
                <a:latin typeface="Arial" panose="020B0604020202020204" pitchFamily="34" charset="0"/>
              </a:rPr>
              <a:t>For more information about how solar cells use the Sun’s energy to produce electricity, please refer to the </a:t>
            </a:r>
            <a:r>
              <a:rPr lang="en-GB" altLang="en-US" i="1" dirty="0">
                <a:latin typeface="Arial" panose="020B0604020202020204" pitchFamily="34" charset="0"/>
              </a:rPr>
              <a:t>Uses of Electromagnetic Waves </a:t>
            </a:r>
            <a:r>
              <a:rPr lang="en-GB" altLang="en-US" dirty="0">
                <a:latin typeface="Arial" panose="020B0604020202020204" pitchFamily="34" charset="0"/>
              </a:rPr>
              <a:t>presentation.</a:t>
            </a:r>
          </a:p>
          <a:p>
            <a:pPr marL="0" marR="0" lvl="0" indent="0" algn="l" defTabSz="914400" rtl="0" eaLnBrk="1" fontAlgn="base" latinLnBrk="0" hangingPunct="1">
              <a:lnSpc>
                <a:spcPct val="110000"/>
              </a:lnSpc>
              <a:spcAft>
                <a:spcPct val="0"/>
              </a:spcAft>
              <a:buClrTx/>
              <a:buSzTx/>
              <a:buFontTx/>
              <a:buNone/>
              <a:tabLst/>
              <a:defRPr/>
            </a:pPr>
            <a:endParaRPr lang="en-GB" altLang="en-US" dirty="0">
              <a:latin typeface="Arial" panose="020B0604020202020204" pitchFamily="34" charset="0"/>
            </a:endParaRPr>
          </a:p>
          <a:p>
            <a:pPr marL="0" marR="0" lvl="0" indent="0" algn="l" defTabSz="914400" rtl="0" eaLnBrk="1" fontAlgn="base" latinLnBrk="0" hangingPunct="1">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Critically read scientific literature adapted for classroom use to determine the central ideas or conclusions and/or to obtain scientific and/or technical information to summarize complex evidence, concepts, processes, or information presented in a text by paraphrasing them in simpler but still accurate terms.</a:t>
            </a:r>
          </a:p>
          <a:p>
            <a:pPr marL="171450" marR="0" lvl="0" indent="-171450" algn="l" defTabSz="914400" rtl="0" eaLnBrk="1" fontAlgn="base" latinLnBrk="0" hangingPunct="1">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2" name="Slide Number Placeholder 1">
            <a:extLst>
              <a:ext uri="{FF2B5EF4-FFF2-40B4-BE49-F238E27FC236}">
                <a16:creationId xmlns:a16="http://schemas.microsoft.com/office/drawing/2014/main" id="{2677C5AC-32D3-448E-92EC-2A9EEAD0D9B6}"/>
              </a:ext>
            </a:extLst>
          </p:cNvPr>
          <p:cNvSpPr>
            <a:spLocks noGrp="1"/>
          </p:cNvSpPr>
          <p:nvPr>
            <p:ph type="sldNum" sz="quarter" idx="10"/>
          </p:nvPr>
        </p:nvSpPr>
        <p:spPr/>
        <p:txBody>
          <a:bodyPr/>
          <a:lstStyle/>
          <a:p>
            <a:fld id="{BCEEB184-930B-4B89-A0EA-8EBE0C240747}" type="slidenum">
              <a:rPr lang="en-GB" altLang="en-US" smtClean="0"/>
              <a:pPr/>
              <a:t>12</a:t>
            </a:fld>
            <a:endParaRPr lang="en-GB" altLang="en-US" dirty="0"/>
          </a:p>
        </p:txBody>
      </p:sp>
    </p:spTree>
    <p:extLst>
      <p:ext uri="{BB962C8B-B14F-4D97-AF65-F5344CB8AC3E}">
        <p14:creationId xmlns:p14="http://schemas.microsoft.com/office/powerpoint/2010/main" val="49660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1" y="4415790"/>
            <a:ext cx="5029200" cy="4183380"/>
          </a:xfrm>
        </p:spPr>
        <p:txBody>
          <a:bodyPr/>
          <a:lstStyle/>
          <a:p>
            <a:endParaRPr lang="en-US" dirty="0"/>
          </a:p>
        </p:txBody>
      </p:sp>
      <p:sp>
        <p:nvSpPr>
          <p:cNvPr id="5" name="Slide Number Placeholder 4">
            <a:extLst>
              <a:ext uri="{FF2B5EF4-FFF2-40B4-BE49-F238E27FC236}">
                <a16:creationId xmlns:a16="http://schemas.microsoft.com/office/drawing/2014/main" id="{DF0B2E3E-692A-49CB-BCB5-2E391D85E679}"/>
              </a:ext>
            </a:extLst>
          </p:cNvPr>
          <p:cNvSpPr>
            <a:spLocks noGrp="1"/>
          </p:cNvSpPr>
          <p:nvPr>
            <p:ph type="sldNum" sz="quarter" idx="10"/>
          </p:nvPr>
        </p:nvSpPr>
        <p:spPr/>
        <p:txBody>
          <a:bodyPr/>
          <a:lstStyle/>
          <a:p>
            <a:fld id="{BCEEB184-930B-4B89-A0EA-8EBE0C240747}" type="slidenum">
              <a:rPr lang="en-GB" altLang="en-US" smtClean="0"/>
              <a:pPr/>
              <a:t>2</a:t>
            </a:fld>
            <a:endParaRPr lang="en-GB" altLang="en-US" dirty="0"/>
          </a:p>
        </p:txBody>
      </p:sp>
    </p:spTree>
    <p:extLst>
      <p:ext uri="{BB962C8B-B14F-4D97-AF65-F5344CB8AC3E}">
        <p14:creationId xmlns:p14="http://schemas.microsoft.com/office/powerpoint/2010/main" val="423164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4A48994-9928-41DE-A3F5-792A50367E43}"/>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31AC95AE-9786-4BB9-84E8-ED4A507E9728}"/>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B98BE28-DF2F-47C2-8C25-E8B1F2F347A9}"/>
              </a:ext>
            </a:extLst>
          </p:cNvPr>
          <p:cNvSpPr>
            <a:spLocks noGrp="1"/>
          </p:cNvSpPr>
          <p:nvPr>
            <p:ph type="sldNum" sz="quarter" idx="10"/>
          </p:nvPr>
        </p:nvSpPr>
        <p:spPr/>
        <p:txBody>
          <a:bodyPr/>
          <a:lstStyle/>
          <a:p>
            <a:fld id="{BCEEB184-930B-4B89-A0EA-8EBE0C240747}" type="slidenum">
              <a:rPr lang="en-GB" altLang="en-US" smtClean="0"/>
              <a:pPr/>
              <a:t>3</a:t>
            </a:fld>
            <a:endParaRPr lang="en-GB"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E91D15D-0B74-43CD-8318-D20034DD3154}"/>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F64A082-CD90-41D9-85F1-E2AC51E5FDE4}"/>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a:t>
            </a:r>
            <a:r>
              <a:rPr lang="en-GB" altLang="en-US" dirty="0" err="1">
                <a:latin typeface="Arial" panose="020B0604020202020204" pitchFamily="34" charset="0"/>
              </a:rPr>
              <a:t>nA</a:t>
            </a:r>
            <a:r>
              <a:rPr lang="en-GB" altLang="en-US" dirty="0">
                <a:latin typeface="Arial" panose="020B0604020202020204" pitchFamily="34" charset="0"/>
              </a:rPr>
              <a:t>” symbol represents a </a:t>
            </a:r>
            <a:r>
              <a:rPr lang="en-GB" altLang="en-US" dirty="0" err="1">
                <a:latin typeface="Arial" panose="020B0604020202020204" pitchFamily="34" charset="0"/>
              </a:rPr>
              <a:t>nanoammeter</a:t>
            </a:r>
            <a:r>
              <a:rPr lang="en-GB" altLang="en-US" dirty="0">
                <a:latin typeface="Arial" panose="020B0604020202020204" pitchFamily="34" charset="0"/>
              </a:rPr>
              <a:t> – capable of detecting tiny electrical currents.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The arrow through the battery indicates a variable voltage supply.</a:t>
            </a:r>
          </a:p>
        </p:txBody>
      </p:sp>
      <p:sp>
        <p:nvSpPr>
          <p:cNvPr id="2" name="Slide Number Placeholder 1">
            <a:extLst>
              <a:ext uri="{FF2B5EF4-FFF2-40B4-BE49-F238E27FC236}">
                <a16:creationId xmlns:a16="http://schemas.microsoft.com/office/drawing/2014/main" id="{D97026A5-35D0-4DF8-9272-8832B2E8B033}"/>
              </a:ext>
            </a:extLst>
          </p:cNvPr>
          <p:cNvSpPr>
            <a:spLocks noGrp="1"/>
          </p:cNvSpPr>
          <p:nvPr>
            <p:ph type="sldNum" sz="quarter" idx="10"/>
          </p:nvPr>
        </p:nvSpPr>
        <p:spPr/>
        <p:txBody>
          <a:bodyPr/>
          <a:lstStyle/>
          <a:p>
            <a:fld id="{BCEEB184-930B-4B89-A0EA-8EBE0C240747}" type="slidenum">
              <a:rPr lang="en-GB" altLang="en-US" smtClean="0"/>
              <a:pPr/>
              <a:t>4</a:t>
            </a:fld>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EC02EE4-EFAC-469F-BD82-278BB14D8E99}"/>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56A82A83-3D57-4DBC-BFF7-AB18A085EF5A}"/>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F9DE7C64-99DF-44D5-A9CB-644B3A4553E8}"/>
              </a:ext>
            </a:extLst>
          </p:cNvPr>
          <p:cNvSpPr>
            <a:spLocks noGrp="1"/>
          </p:cNvSpPr>
          <p:nvPr>
            <p:ph type="sldNum" sz="quarter" idx="10"/>
          </p:nvPr>
        </p:nvSpPr>
        <p:spPr/>
        <p:txBody>
          <a:bodyPr/>
          <a:lstStyle/>
          <a:p>
            <a:fld id="{BCEEB184-930B-4B89-A0EA-8EBE0C240747}" type="slidenum">
              <a:rPr lang="en-GB" altLang="en-US" smtClean="0"/>
              <a:pPr/>
              <a:t>5</a:t>
            </a:fld>
            <a:endParaRPr lang="en-GB"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330DA67-33CB-46E7-8D23-FD7CFCF51CB4}"/>
              </a:ext>
            </a:extLst>
          </p:cNvPr>
          <p:cNvSpPr>
            <a:spLocks noGrp="1"/>
          </p:cNvSpPr>
          <p:nvPr>
            <p:ph type="sldNum" sz="quarter" idx="10"/>
          </p:nvPr>
        </p:nvSpPr>
        <p:spPr/>
        <p:txBody>
          <a:bodyPr/>
          <a:lstStyle/>
          <a:p>
            <a:fld id="{BCEEB184-930B-4B89-A0EA-8EBE0C240747}" type="slidenum">
              <a:rPr lang="en-GB" altLang="en-US" smtClean="0"/>
              <a:pPr/>
              <a:t>6</a:t>
            </a:fld>
            <a:endParaRPr lang="en-GB" altLang="en-US" dirty="0"/>
          </a:p>
        </p:txBody>
      </p:sp>
    </p:spTree>
    <p:extLst>
      <p:ext uri="{BB962C8B-B14F-4D97-AF65-F5344CB8AC3E}">
        <p14:creationId xmlns:p14="http://schemas.microsoft.com/office/powerpoint/2010/main" val="24221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A2A68FA-164C-455B-B0EA-19848B14F862}"/>
              </a:ext>
            </a:extLst>
          </p:cNvPr>
          <p:cNvSpPr>
            <a:spLocks noGrp="1"/>
          </p:cNvSpPr>
          <p:nvPr>
            <p:ph type="sldNum" sz="quarter" idx="10"/>
          </p:nvPr>
        </p:nvSpPr>
        <p:spPr/>
        <p:txBody>
          <a:bodyPr/>
          <a:lstStyle/>
          <a:p>
            <a:fld id="{BCEEB184-930B-4B89-A0EA-8EBE0C240747}" type="slidenum">
              <a:rPr lang="en-GB" altLang="en-US" smtClean="0"/>
              <a:pPr/>
              <a:t>7</a:t>
            </a:fld>
            <a:endParaRPr lang="en-GB" altLang="en-US" dirty="0"/>
          </a:p>
        </p:txBody>
      </p:sp>
    </p:spTree>
    <p:extLst>
      <p:ext uri="{BB962C8B-B14F-4D97-AF65-F5344CB8AC3E}">
        <p14:creationId xmlns:p14="http://schemas.microsoft.com/office/powerpoint/2010/main" val="201814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Einstein was awarded the Nobel Prize for Physics for his work on the photoelectric effect in 1921, but his theory of the quantization of light remained controversial. It was finally accepted after Arthur Compton’s work on X-ray scattering (the Compton effect).</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dirty="0">
                <a:latin typeface="Arial" panose="020B0604020202020204" pitchFamily="34" charset="0"/>
              </a:rPr>
              <a:t>For more information about the wave and photon models of light, please refer to the </a:t>
            </a:r>
            <a:r>
              <a:rPr lang="en-GB" altLang="en-US" i="1" dirty="0">
                <a:latin typeface="Arial" panose="020B0604020202020204" pitchFamily="34" charset="0"/>
              </a:rPr>
              <a:t>Light as Waves and Particles </a:t>
            </a:r>
            <a:r>
              <a:rPr lang="en-GB" altLang="en-US" dirty="0">
                <a:latin typeface="Arial" panose="020B0604020202020204" pitchFamily="34" charset="0"/>
              </a:rPr>
              <a:t>presentation.</a:t>
            </a:r>
          </a:p>
          <a:p>
            <a:pPr marL="0" marR="0" lvl="0" indent="0" algn="l" defTabSz="914400" rtl="0" eaLnBrk="1" fontAlgn="base" latinLnBrk="0" hangingPunct="1">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1" fontAlgn="base" latinLnBrk="0" hangingPunct="1">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b="1" dirty="0">
              <a:latin typeface="Arial" panose="020B0604020202020204" pitchFamily="34" charset="0"/>
            </a:endParaRP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this image is in the public domain.</a:t>
            </a:r>
          </a:p>
        </p:txBody>
      </p:sp>
      <p:sp>
        <p:nvSpPr>
          <p:cNvPr id="2" name="Slide Number Placeholder 1">
            <a:extLst>
              <a:ext uri="{FF2B5EF4-FFF2-40B4-BE49-F238E27FC236}">
                <a16:creationId xmlns:a16="http://schemas.microsoft.com/office/drawing/2014/main" id="{05FCB420-A3C6-4348-92EA-CA6AEBE652AD}"/>
              </a:ext>
            </a:extLst>
          </p:cNvPr>
          <p:cNvSpPr>
            <a:spLocks noGrp="1"/>
          </p:cNvSpPr>
          <p:nvPr>
            <p:ph type="sldNum" sz="quarter" idx="10"/>
          </p:nvPr>
        </p:nvSpPr>
        <p:spPr/>
        <p:txBody>
          <a:bodyPr/>
          <a:lstStyle/>
          <a:p>
            <a:fld id="{BCEEB184-930B-4B89-A0EA-8EBE0C240747}" type="slidenum">
              <a:rPr lang="en-GB" altLang="en-US" smtClean="0"/>
              <a:pPr/>
              <a:t>8</a:t>
            </a:fld>
            <a:endParaRPr lang="en-GB" altLang="en-US" dirty="0"/>
          </a:p>
        </p:txBody>
      </p:sp>
    </p:spTree>
    <p:extLst>
      <p:ext uri="{BB962C8B-B14F-4D97-AF65-F5344CB8AC3E}">
        <p14:creationId xmlns:p14="http://schemas.microsoft.com/office/powerpoint/2010/main" val="2895291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AE51A5B-529A-4126-AA72-3A2713B6E26F}"/>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8632115-A348-48B4-BB8D-32EBBD60F63C}"/>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1" fontAlgn="base" latinLnBrk="0" hangingPunct="1">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0BBDCE28-4B09-4209-A1E4-3028049EE687}"/>
              </a:ext>
            </a:extLst>
          </p:cNvPr>
          <p:cNvSpPr>
            <a:spLocks noGrp="1"/>
          </p:cNvSpPr>
          <p:nvPr>
            <p:ph type="sldNum" sz="quarter" idx="10"/>
          </p:nvPr>
        </p:nvSpPr>
        <p:spPr/>
        <p:txBody>
          <a:bodyPr/>
          <a:lstStyle/>
          <a:p>
            <a:fld id="{BCEEB184-930B-4B89-A0EA-8EBE0C240747}" type="slidenum">
              <a:rPr lang="en-GB" altLang="en-US" smtClean="0"/>
              <a:pPr/>
              <a:t>9</a:t>
            </a:fld>
            <a:endParaRPr lang="en-GB" altLang="en-US" dirty="0"/>
          </a:p>
        </p:txBody>
      </p:sp>
    </p:spTree>
    <p:extLst>
      <p:ext uri="{BB962C8B-B14F-4D97-AF65-F5344CB8AC3E}">
        <p14:creationId xmlns:p14="http://schemas.microsoft.com/office/powerpoint/2010/main" val="598063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hasCustomPrompt="1"/>
          </p:nvPr>
        </p:nvSpPr>
        <p:spPr>
          <a:xfrm>
            <a:off x="3223966" y="1187864"/>
            <a:ext cx="4986779" cy="3110759"/>
          </a:xfrm>
        </p:spPr>
        <p:txBody>
          <a:bodyPr/>
          <a:lstStyle>
            <a:lvl1pPr algn="ctr">
              <a:lnSpc>
                <a:spcPct val="100000"/>
              </a:lnSpc>
              <a:defRPr sz="4400">
                <a:solidFill>
                  <a:srgbClr val="286DA6"/>
                </a:solidFill>
              </a:defRPr>
            </a:lvl1pPr>
          </a:lstStyle>
          <a:p>
            <a:r>
              <a:rPr lang="en-US" dirty="0"/>
              <a:t>Click to edit Master title </a:t>
            </a:r>
            <a:br>
              <a:rPr lang="en-US" dirty="0"/>
            </a:br>
            <a:r>
              <a:rPr lang="en-US" dirty="0"/>
              <a:t>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35655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6622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2416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2825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6501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712839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315256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5944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710898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5320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2741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1698164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761668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302020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63673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725800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96770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24386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6904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7226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68223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3999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1736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29779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6076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8217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45777304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 id="214748422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extLst>
      <p:ext uri="{BB962C8B-B14F-4D97-AF65-F5344CB8AC3E}">
        <p14:creationId xmlns:p14="http://schemas.microsoft.com/office/powerpoint/2010/main" val="3342758149"/>
      </p:ext>
    </p:extLst>
  </p:cSld>
  <p:clrMap bg1="lt1" tx1="dk1" bg2="lt2" tx2="dk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 id="214748423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2.xml"/><Relationship Id="rId7" Type="http://schemas.openxmlformats.org/officeDocument/2006/relationships/image" Target="../media/image16.png"/><Relationship Id="rId2" Type="http://schemas.openxmlformats.org/officeDocument/2006/relationships/tags" Target="../tags/tag40.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10.xml"/><Relationship Id="rId10" Type="http://schemas.openxmlformats.org/officeDocument/2006/relationships/image" Target="../media/image15.wmf"/><Relationship Id="rId4" Type="http://schemas.openxmlformats.org/officeDocument/2006/relationships/slideLayout" Target="../slideLayouts/slideLayout7.xml"/><Relationship Id="rId9"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ontrol" Target="../activeX/activeX3.xml"/><Relationship Id="rId7" Type="http://schemas.openxmlformats.org/officeDocument/2006/relationships/image" Target="../media/image6.png"/><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notesSlide" Target="../notesSlides/notesSlide11.xml"/><Relationship Id="rId10" Type="http://schemas.openxmlformats.org/officeDocument/2006/relationships/image" Target="../media/image15.wmf"/><Relationship Id="rId4" Type="http://schemas.openxmlformats.org/officeDocument/2006/relationships/slideLayout" Target="../slideLayouts/slideLayout7.xml"/><Relationship Id="rId9"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4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ontrol" Target="../activeX/activeX1.xml"/><Relationship Id="rId7" Type="http://schemas.openxmlformats.org/officeDocument/2006/relationships/image" Target="../media/image16.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5.wmf"/><Relationship Id="rId5" Type="http://schemas.openxmlformats.org/officeDocument/2006/relationships/notesSlide" Target="../notesSlides/notesSlide5.xml"/><Relationship Id="rId10" Type="http://schemas.openxmlformats.org/officeDocument/2006/relationships/image" Target="../media/image19.jpg"/><Relationship Id="rId4" Type="http://schemas.openxmlformats.org/officeDocument/2006/relationships/slideLayout" Target="../slideLayouts/slideLayout7.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2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38.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1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7DEB-4F0B-40B0-A347-A0343D30058D}"/>
              </a:ext>
            </a:extLst>
          </p:cNvPr>
          <p:cNvSpPr>
            <a:spLocks noGrp="1"/>
          </p:cNvSpPr>
          <p:nvPr>
            <p:ph type="title"/>
          </p:nvPr>
        </p:nvSpPr>
        <p:spPr>
          <a:xfrm>
            <a:off x="3465689" y="1187864"/>
            <a:ext cx="4745056" cy="3110759"/>
          </a:xfrm>
        </p:spPr>
        <p:txBody>
          <a:bodyPr/>
          <a:lstStyle/>
          <a:p>
            <a:r>
              <a:rPr lang="en-GB" dirty="0"/>
              <a:t>The </a:t>
            </a:r>
            <a:br>
              <a:rPr lang="en-GB" dirty="0"/>
            </a:br>
            <a:r>
              <a:rPr lang="en-GB" dirty="0"/>
              <a:t>Photoelectric Effect</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9E9E9168-BD1D-43CD-9BD2-7DA49C7D77FB}"/>
              </a:ext>
            </a:extLst>
          </p:cNvPr>
          <p:cNvSpPr>
            <a:spLocks noGrp="1" noChangeArrowheads="1"/>
          </p:cNvSpPr>
          <p:nvPr>
            <p:ph type="title"/>
          </p:nvPr>
        </p:nvSpPr>
        <p:spPr/>
        <p:txBody>
          <a:bodyPr/>
          <a:lstStyle/>
          <a:p>
            <a:pPr eaLnBrk="1" hangingPunct="1"/>
            <a:r>
              <a:rPr lang="en-GB" altLang="en-US" dirty="0"/>
              <a:t>Einstein’s photoelectric equation</a:t>
            </a:r>
          </a:p>
        </p:txBody>
      </p:sp>
      <p:pic>
        <p:nvPicPr>
          <p:cNvPr id="6" name="Picture 5">
            <a:extLst>
              <a:ext uri="{FF2B5EF4-FFF2-40B4-BE49-F238E27FC236}">
                <a16:creationId xmlns:a16="http://schemas.microsoft.com/office/drawing/2014/main" id="{7834F695-9A26-4964-AE7A-39C47D87CC4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0048268F-615C-4CD1-B323-FACD9C1C0C5B}"/>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5994194C-CB14-40AB-8D85-3FC30EB78F8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6814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25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0E1E508-CE88-4467-B317-15B70A6BC85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484C79ED-4B56-496A-AC29-5E4EAD56A9C0}"/>
              </a:ext>
            </a:extLst>
          </p:cNvPr>
          <p:cNvSpPr>
            <a:spLocks noGrp="1" noChangeArrowheads="1"/>
          </p:cNvSpPr>
          <p:nvPr>
            <p:ph type="title"/>
          </p:nvPr>
        </p:nvSpPr>
        <p:spPr/>
        <p:txBody>
          <a:bodyPr/>
          <a:lstStyle/>
          <a:p>
            <a:pPr eaLnBrk="1" hangingPunct="1"/>
            <a:r>
              <a:rPr lang="en-GB" altLang="en-US" dirty="0"/>
              <a:t>The photoelectric effect equation</a:t>
            </a:r>
          </a:p>
        </p:txBody>
      </p:sp>
      <p:pic>
        <p:nvPicPr>
          <p:cNvPr id="7" name="Picture 6" descr="flash_icon">
            <a:extLst>
              <a:ext uri="{FF2B5EF4-FFF2-40B4-BE49-F238E27FC236}">
                <a16:creationId xmlns:a16="http://schemas.microsoft.com/office/drawing/2014/main" id="{1C67B69B-421A-4715-AD4C-5B90AE9548AB}"/>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5" name="Picture 4">
            <a:extLst>
              <a:ext uri="{FF2B5EF4-FFF2-40B4-BE49-F238E27FC236}">
                <a16:creationId xmlns:a16="http://schemas.microsoft.com/office/drawing/2014/main" id="{7610FA1F-3F6C-49A3-807C-17721363ACA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6" name="Picture 9">
            <a:extLst>
              <a:ext uri="{FF2B5EF4-FFF2-40B4-BE49-F238E27FC236}">
                <a16:creationId xmlns:a16="http://schemas.microsoft.com/office/drawing/2014/main" id="{63038B3E-6FCD-419F-81F4-82D521D95A4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68149"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27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BD3471F-0A08-4A6E-AB97-85811044F0E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4" y="796100"/>
            <a:ext cx="86169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Several technological devices use the photoelectric effect, including </a:t>
            </a:r>
            <a:r>
              <a:rPr lang="en-GB" altLang="en-US" b="1" dirty="0">
                <a:solidFill>
                  <a:srgbClr val="286DA6"/>
                </a:solidFill>
              </a:rPr>
              <a:t>solar cells</a:t>
            </a:r>
            <a:r>
              <a:rPr lang="en-GB" altLang="en-US" dirty="0"/>
              <a:t>, </a:t>
            </a:r>
            <a:r>
              <a:rPr lang="en-GB" altLang="en-US" b="1" dirty="0">
                <a:solidFill>
                  <a:srgbClr val="286DA6"/>
                </a:solidFill>
              </a:rPr>
              <a:t>CCDs</a:t>
            </a:r>
            <a:r>
              <a:rPr lang="en-GB" altLang="en-US" dirty="0"/>
              <a:t> (charge-coupled devices) in digital cameras and </a:t>
            </a:r>
            <a:r>
              <a:rPr lang="en-GB" altLang="en-US" b="1" dirty="0">
                <a:solidFill>
                  <a:srgbClr val="286DA6"/>
                </a:solidFill>
              </a:rPr>
              <a:t>photocells</a:t>
            </a:r>
            <a:r>
              <a:rPr lang="en-GB" altLang="en-US" dirty="0"/>
              <a:t> in automatic doors.</a:t>
            </a:r>
            <a:endParaRPr lang="en-US" altLang="en-US" dirty="0"/>
          </a:p>
        </p:txBody>
      </p:sp>
      <p:sp>
        <p:nvSpPr>
          <p:cNvPr id="1065987" name="TextBox 3">
            <a:extLst>
              <a:ext uri="{FF2B5EF4-FFF2-40B4-BE49-F238E27FC236}">
                <a16:creationId xmlns:a16="http://schemas.microsoft.com/office/drawing/2014/main" id="{B2B0E2EC-8774-4D69-B26F-BDD3E4E86B26}"/>
              </a:ext>
            </a:extLst>
          </p:cNvPr>
          <p:cNvSpPr txBox="1">
            <a:spLocks noChangeArrowheads="1"/>
          </p:cNvSpPr>
          <p:nvPr/>
        </p:nvSpPr>
        <p:spPr bwMode="auto">
          <a:xfrm>
            <a:off x="358774" y="2274683"/>
            <a:ext cx="8616951" cy="830997"/>
          </a:xfrm>
          <a:prstGeom prst="rect">
            <a:avLst/>
          </a:prstGeom>
          <a:solidFill>
            <a:srgbClr val="BEDAF0"/>
          </a:solidFill>
          <a:ln>
            <a:noFill/>
          </a:ln>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Research a device that uses the photoelectric effect. Use your findings to design a leaflet explaining how this device works. </a:t>
            </a:r>
            <a:endParaRPr lang="en-US" altLang="en-US" dirty="0"/>
          </a:p>
        </p:txBody>
      </p:sp>
      <p:sp>
        <p:nvSpPr>
          <p:cNvPr id="1065988" name="TextBox 4">
            <a:extLst>
              <a:ext uri="{FF2B5EF4-FFF2-40B4-BE49-F238E27FC236}">
                <a16:creationId xmlns:a16="http://schemas.microsoft.com/office/drawing/2014/main" id="{4E449BD4-B1F0-4453-9A0E-FA65C8DB9CAA}"/>
              </a:ext>
            </a:extLst>
          </p:cNvPr>
          <p:cNvSpPr txBox="1">
            <a:spLocks noChangeArrowheads="1"/>
          </p:cNvSpPr>
          <p:nvPr/>
        </p:nvSpPr>
        <p:spPr bwMode="auto">
          <a:xfrm>
            <a:off x="358775" y="3348308"/>
            <a:ext cx="40825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Your leaflet should include:</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Using the photoelectric effect</a:t>
            </a:r>
          </a:p>
        </p:txBody>
      </p:sp>
      <p:pic>
        <p:nvPicPr>
          <p:cNvPr id="10" name="Picture 9" descr="notes_icon">
            <a:extLst>
              <a:ext uri="{FF2B5EF4-FFF2-40B4-BE49-F238E27FC236}">
                <a16:creationId xmlns:a16="http://schemas.microsoft.com/office/drawing/2014/main" id="{D88A49AF-EE79-4FBD-89B8-9D3A0EC07B30}"/>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10">
            <a:extLst>
              <a:ext uri="{FF2B5EF4-FFF2-40B4-BE49-F238E27FC236}">
                <a16:creationId xmlns:a16="http://schemas.microsoft.com/office/drawing/2014/main" id="{9546153E-03FD-43B4-965B-038EDDC790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9778" y="4360996"/>
            <a:ext cx="3963596" cy="2172466"/>
          </a:xfrm>
          <a:prstGeom prst="rect">
            <a:avLst/>
          </a:prstGeom>
        </p:spPr>
      </p:pic>
      <p:sp>
        <p:nvSpPr>
          <p:cNvPr id="12" name="TextBox 4">
            <a:extLst>
              <a:ext uri="{FF2B5EF4-FFF2-40B4-BE49-F238E27FC236}">
                <a16:creationId xmlns:a16="http://schemas.microsoft.com/office/drawing/2014/main" id="{F634F0B6-73C0-47DB-AABD-52F71D69F0A3}"/>
              </a:ext>
            </a:extLst>
          </p:cNvPr>
          <p:cNvSpPr txBox="1">
            <a:spLocks noChangeArrowheads="1"/>
          </p:cNvSpPr>
          <p:nvPr/>
        </p:nvSpPr>
        <p:spPr bwMode="auto">
          <a:xfrm>
            <a:off x="762787" y="3945726"/>
            <a:ext cx="36548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63600" indent="-363600" eaLnBrk="1" hangingPunct="1">
              <a:spcBef>
                <a:spcPct val="0"/>
              </a:spcBef>
              <a:buClr>
                <a:srgbClr val="286DA6"/>
              </a:buClr>
              <a:buFont typeface="Wingdings" panose="05000000000000000000" pitchFamily="2" charset="2"/>
              <a:buChar char="l"/>
            </a:pPr>
            <a:r>
              <a:rPr lang="en-GB" altLang="en-US" dirty="0"/>
              <a:t>what the device does</a:t>
            </a:r>
            <a:endParaRPr lang="en-US" altLang="en-US" dirty="0"/>
          </a:p>
        </p:txBody>
      </p:sp>
      <p:sp>
        <p:nvSpPr>
          <p:cNvPr id="13" name="TextBox 4">
            <a:extLst>
              <a:ext uri="{FF2B5EF4-FFF2-40B4-BE49-F238E27FC236}">
                <a16:creationId xmlns:a16="http://schemas.microsoft.com/office/drawing/2014/main" id="{B3617038-80C8-476B-AC73-6C003D1AE0DF}"/>
              </a:ext>
            </a:extLst>
          </p:cNvPr>
          <p:cNvSpPr txBox="1">
            <a:spLocks noChangeArrowheads="1"/>
          </p:cNvSpPr>
          <p:nvPr/>
        </p:nvSpPr>
        <p:spPr bwMode="auto">
          <a:xfrm>
            <a:off x="762786" y="4543144"/>
            <a:ext cx="37735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63600" indent="-363600" eaLnBrk="1" hangingPunct="1">
              <a:spcBef>
                <a:spcPct val="0"/>
              </a:spcBef>
              <a:buClr>
                <a:srgbClr val="286DA6"/>
              </a:buClr>
              <a:buFont typeface="Wingdings" panose="05000000000000000000" pitchFamily="2" charset="2"/>
              <a:buChar char="l"/>
            </a:pPr>
            <a:r>
              <a:rPr lang="en-GB" altLang="en-US" dirty="0"/>
              <a:t>how the device uses the photoelectric effect</a:t>
            </a:r>
            <a:endParaRPr lang="en-US" altLang="en-US" dirty="0"/>
          </a:p>
        </p:txBody>
      </p:sp>
      <p:sp>
        <p:nvSpPr>
          <p:cNvPr id="14" name="TextBox 4">
            <a:extLst>
              <a:ext uri="{FF2B5EF4-FFF2-40B4-BE49-F238E27FC236}">
                <a16:creationId xmlns:a16="http://schemas.microsoft.com/office/drawing/2014/main" id="{70B10877-3A9D-4487-A88E-21846AE0B3B8}"/>
              </a:ext>
            </a:extLst>
          </p:cNvPr>
          <p:cNvSpPr txBox="1">
            <a:spLocks noChangeArrowheads="1"/>
          </p:cNvSpPr>
          <p:nvPr/>
        </p:nvSpPr>
        <p:spPr bwMode="auto">
          <a:xfrm>
            <a:off x="762784" y="5509893"/>
            <a:ext cx="41969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marL="363600" indent="-363600" eaLnBrk="1" hangingPunct="1">
              <a:spcBef>
                <a:spcPct val="0"/>
              </a:spcBef>
              <a:buClr>
                <a:srgbClr val="286DA6"/>
              </a:buClr>
              <a:buFont typeface="Wingdings" panose="05000000000000000000" pitchFamily="2" charset="2"/>
              <a:buChar char="l"/>
            </a:pPr>
            <a:r>
              <a:rPr lang="en-GB" altLang="en-US" dirty="0"/>
              <a:t>what problem or need does the device address.</a:t>
            </a:r>
            <a:endParaRPr lang="en-US" altLang="en-US" dirty="0"/>
          </a:p>
        </p:txBody>
      </p:sp>
      <p:pic>
        <p:nvPicPr>
          <p:cNvPr id="15" name="Picture 9">
            <a:extLst>
              <a:ext uri="{FF2B5EF4-FFF2-40B4-BE49-F238E27FC236}">
                <a16:creationId xmlns:a16="http://schemas.microsoft.com/office/drawing/2014/main" id="{CC48513E-8FE1-41A9-BBFB-8C69AF12F88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58879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animBg="1"/>
      <p:bldP spid="1065988"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a:p>
            <a:pPr marL="182563" indent="-182563">
              <a:buSzPct val="150000"/>
              <a:buFont typeface="Arial" panose="020B0604020202020204" pitchFamily="34" charset="0"/>
              <a:buChar char="•"/>
            </a:pPr>
            <a:endParaRPr lang="en-GB" sz="1600" dirty="0"/>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9842" name="Picture 2" descr="spark_gap_whole">
            <a:extLst>
              <a:ext uri="{FF2B5EF4-FFF2-40B4-BE49-F238E27FC236}">
                <a16:creationId xmlns:a16="http://schemas.microsoft.com/office/drawing/2014/main" id="{6EC0EAED-E558-4E3E-B3B3-D7BFCEBE2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25" y="911225"/>
            <a:ext cx="4391025"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85">
            <a:extLst>
              <a:ext uri="{FF2B5EF4-FFF2-40B4-BE49-F238E27FC236}">
                <a16:creationId xmlns:a16="http://schemas.microsoft.com/office/drawing/2014/main" id="{82E118E9-CC8B-4A0C-930D-D61704674567}"/>
              </a:ext>
            </a:extLst>
          </p:cNvPr>
          <p:cNvSpPr txBox="1">
            <a:spLocks noChangeArrowheads="1"/>
          </p:cNvSpPr>
          <p:nvPr/>
        </p:nvSpPr>
        <p:spPr bwMode="auto">
          <a:xfrm>
            <a:off x="358775" y="800100"/>
            <a:ext cx="40116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b="1" dirty="0">
                <a:solidFill>
                  <a:srgbClr val="286DA6"/>
                </a:solidFill>
                <a:cs typeface="Arial" panose="020B0604020202020204" pitchFamily="34" charset="0"/>
              </a:rPr>
              <a:t>Photoelectricity</a:t>
            </a:r>
            <a:r>
              <a:rPr lang="en-GB" altLang="en-US" dirty="0">
                <a:cs typeface="Arial" panose="020B0604020202020204" pitchFamily="34" charset="0"/>
              </a:rPr>
              <a:t> was first discovered in 1887 by </a:t>
            </a:r>
            <a:r>
              <a:rPr lang="en-GB" altLang="en-US" dirty="0">
                <a:solidFill>
                  <a:srgbClr val="000066"/>
                </a:solidFill>
                <a:cs typeface="Arial" panose="020B0604020202020204" pitchFamily="34" charset="0"/>
              </a:rPr>
              <a:t>Heinrich Hertz </a:t>
            </a:r>
            <a:r>
              <a:rPr lang="en-GB" altLang="en-US" dirty="0">
                <a:cs typeface="Arial" panose="020B0604020202020204" pitchFamily="34" charset="0"/>
              </a:rPr>
              <a:t>during investigations into radio waves using a “spark gap.”</a:t>
            </a:r>
            <a:endParaRPr lang="en-US" altLang="en-US" dirty="0">
              <a:cs typeface="Arial" panose="020B0604020202020204" pitchFamily="34" charset="0"/>
            </a:endParaRPr>
          </a:p>
        </p:txBody>
      </p:sp>
      <p:sp>
        <p:nvSpPr>
          <p:cNvPr id="96" name="TextBox 95">
            <a:extLst>
              <a:ext uri="{FF2B5EF4-FFF2-40B4-BE49-F238E27FC236}">
                <a16:creationId xmlns:a16="http://schemas.microsoft.com/office/drawing/2014/main" id="{302F947F-404D-4E8C-8341-D0470E0E48A9}"/>
              </a:ext>
            </a:extLst>
          </p:cNvPr>
          <p:cNvSpPr txBox="1">
            <a:spLocks noChangeArrowheads="1"/>
          </p:cNvSpPr>
          <p:nvPr/>
        </p:nvSpPr>
        <p:spPr bwMode="auto">
          <a:xfrm>
            <a:off x="358775" y="3244850"/>
            <a:ext cx="47180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b="1">
                <a:solidFill>
                  <a:srgbClr val="286DA6"/>
                </a:solidFill>
                <a:cs typeface="Arial" panose="020B0604020202020204" pitchFamily="34" charset="0"/>
              </a:rPr>
              <a:t>Radio waves </a:t>
            </a:r>
            <a:r>
              <a:rPr lang="en-GB" altLang="en-US">
                <a:cs typeface="Arial" panose="020B0604020202020204" pitchFamily="34" charset="0"/>
              </a:rPr>
              <a:t>are produced when a high voltage is supplied across two electrodes causing a </a:t>
            </a:r>
            <a:r>
              <a:rPr lang="en-GB" altLang="en-US" b="1">
                <a:solidFill>
                  <a:srgbClr val="286DA6"/>
                </a:solidFill>
                <a:cs typeface="Arial" panose="020B0604020202020204" pitchFamily="34" charset="0"/>
              </a:rPr>
              <a:t>spark</a:t>
            </a:r>
            <a:r>
              <a:rPr lang="en-GB" altLang="en-US">
                <a:cs typeface="Arial" panose="020B0604020202020204" pitchFamily="34" charset="0"/>
              </a:rPr>
              <a:t> in the gap.</a:t>
            </a:r>
            <a:endParaRPr lang="en-US" altLang="en-US">
              <a:cs typeface="Arial" panose="020B0604020202020204" pitchFamily="34" charset="0"/>
            </a:endParaRPr>
          </a:p>
        </p:txBody>
      </p:sp>
      <p:sp>
        <p:nvSpPr>
          <p:cNvPr id="113" name="TextBox 112">
            <a:extLst>
              <a:ext uri="{FF2B5EF4-FFF2-40B4-BE49-F238E27FC236}">
                <a16:creationId xmlns:a16="http://schemas.microsoft.com/office/drawing/2014/main" id="{5B47806F-69E5-495F-AD6E-158E112042D5}"/>
              </a:ext>
            </a:extLst>
          </p:cNvPr>
          <p:cNvSpPr txBox="1">
            <a:spLocks noChangeArrowheads="1"/>
          </p:cNvSpPr>
          <p:nvPr/>
        </p:nvSpPr>
        <p:spPr bwMode="auto">
          <a:xfrm>
            <a:off x="358775" y="5324475"/>
            <a:ext cx="8286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a:cs typeface="Arial" panose="020B0604020202020204" pitchFamily="34" charset="0"/>
              </a:rPr>
              <a:t>Hertz</a:t>
            </a:r>
            <a:r>
              <a:rPr lang="en-GB" altLang="en-US" b="1">
                <a:cs typeface="Arial" panose="020B0604020202020204" pitchFamily="34" charset="0"/>
              </a:rPr>
              <a:t> </a:t>
            </a:r>
            <a:r>
              <a:rPr lang="en-GB" altLang="en-US">
                <a:cs typeface="Arial" panose="020B0604020202020204" pitchFamily="34" charset="0"/>
              </a:rPr>
              <a:t>found that if </a:t>
            </a:r>
            <a:r>
              <a:rPr lang="en-GB" altLang="en-US" b="1">
                <a:solidFill>
                  <a:srgbClr val="286DA6"/>
                </a:solidFill>
                <a:cs typeface="Arial" panose="020B0604020202020204" pitchFamily="34" charset="0"/>
              </a:rPr>
              <a:t>ultraviolet</a:t>
            </a:r>
            <a:r>
              <a:rPr lang="en-GB" altLang="en-US" b="1">
                <a:solidFill>
                  <a:srgbClr val="CC00CC"/>
                </a:solidFill>
                <a:cs typeface="Arial" panose="020B0604020202020204" pitchFamily="34" charset="0"/>
              </a:rPr>
              <a:t> </a:t>
            </a:r>
            <a:r>
              <a:rPr lang="en-GB" altLang="en-US">
                <a:cs typeface="Arial" panose="020B0604020202020204" pitchFamily="34" charset="0"/>
              </a:rPr>
              <a:t>light was shone on the electrodes, the sparks were much stronger and thicker.</a:t>
            </a:r>
            <a:endParaRPr lang="en-US" altLang="en-US">
              <a:cs typeface="Arial" panose="020B0604020202020204" pitchFamily="34" charset="0"/>
            </a:endParaRPr>
          </a:p>
        </p:txBody>
      </p:sp>
      <p:sp>
        <p:nvSpPr>
          <p:cNvPr id="35846" name="Rectangle 6">
            <a:extLst>
              <a:ext uri="{FF2B5EF4-FFF2-40B4-BE49-F238E27FC236}">
                <a16:creationId xmlns:a16="http://schemas.microsoft.com/office/drawing/2014/main" id="{D34E79E7-CEDB-4E78-A422-0DCB570271BA}"/>
              </a:ext>
            </a:extLst>
          </p:cNvPr>
          <p:cNvSpPr>
            <a:spLocks noGrp="1" noChangeArrowheads="1"/>
          </p:cNvSpPr>
          <p:nvPr>
            <p:ph type="title"/>
          </p:nvPr>
        </p:nvSpPr>
        <p:spPr/>
        <p:txBody>
          <a:bodyPr/>
          <a:lstStyle/>
          <a:p>
            <a:pPr eaLnBrk="1" hangingPunct="1"/>
            <a:r>
              <a:rPr lang="en-GB" altLang="en-US"/>
              <a:t>The discovery of photoelectricity</a:t>
            </a:r>
          </a:p>
        </p:txBody>
      </p:sp>
      <p:pic>
        <p:nvPicPr>
          <p:cNvPr id="1059848" name="Picture 8" descr="spark2">
            <a:extLst>
              <a:ext uri="{FF2B5EF4-FFF2-40B4-BE49-F238E27FC236}">
                <a16:creationId xmlns:a16="http://schemas.microsoft.com/office/drawing/2014/main" id="{9DA1E387-A10C-43F5-BEB4-958D261562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713" y="1250950"/>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A39D424-868C-4F43-B372-9C719E81320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98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105984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3938" name="Picture 2" descr="photocell_close_up">
            <a:extLst>
              <a:ext uri="{FF2B5EF4-FFF2-40B4-BE49-F238E27FC236}">
                <a16:creationId xmlns:a16="http://schemas.microsoft.com/office/drawing/2014/main" id="{B0E6BDCB-37C4-4F31-96CB-6B0F74990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8454" y="4287838"/>
            <a:ext cx="3530600" cy="236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photocell">
            <a:extLst>
              <a:ext uri="{FF2B5EF4-FFF2-40B4-BE49-F238E27FC236}">
                <a16:creationId xmlns:a16="http://schemas.microsoft.com/office/drawing/2014/main" id="{3392E374-BCD4-44B9-83AF-EDD7BC6191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902" y="925513"/>
            <a:ext cx="354647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32">
            <a:extLst>
              <a:ext uri="{FF2B5EF4-FFF2-40B4-BE49-F238E27FC236}">
                <a16:creationId xmlns:a16="http://schemas.microsoft.com/office/drawing/2014/main" id="{85221A0A-A5B1-4EE0-9368-FDEEC29B4CB8}"/>
              </a:ext>
            </a:extLst>
          </p:cNvPr>
          <p:cNvSpPr txBox="1">
            <a:spLocks noChangeArrowheads="1"/>
          </p:cNvSpPr>
          <p:nvPr/>
        </p:nvSpPr>
        <p:spPr bwMode="auto">
          <a:xfrm>
            <a:off x="360363" y="800100"/>
            <a:ext cx="44148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cs typeface="Arial" panose="020B0604020202020204" pitchFamily="34" charset="0"/>
              </a:rPr>
              <a:t>In the late 19</a:t>
            </a:r>
            <a:r>
              <a:rPr lang="en-GB" altLang="en-US" baseline="30000" dirty="0">
                <a:cs typeface="Arial" panose="020B0604020202020204" pitchFamily="34" charset="0"/>
              </a:rPr>
              <a:t>th</a:t>
            </a:r>
            <a:r>
              <a:rPr lang="en-GB" altLang="en-US" dirty="0">
                <a:cs typeface="Arial" panose="020B0604020202020204" pitchFamily="34" charset="0"/>
              </a:rPr>
              <a:t> century, scientists used apparatus like this photocell to </a:t>
            </a:r>
            <a:r>
              <a:rPr lang="en-GB" altLang="en-US" dirty="0" err="1">
                <a:cs typeface="Arial" panose="020B0604020202020204" pitchFamily="34" charset="0"/>
              </a:rPr>
              <a:t>analyze</a:t>
            </a:r>
            <a:r>
              <a:rPr lang="en-GB" altLang="en-US" dirty="0">
                <a:cs typeface="Arial" panose="020B0604020202020204" pitchFamily="34" charset="0"/>
              </a:rPr>
              <a:t> and measure photoelectricity.</a:t>
            </a:r>
            <a:endParaRPr lang="en-US" altLang="en-US" dirty="0">
              <a:cs typeface="Arial" panose="020B0604020202020204" pitchFamily="34" charset="0"/>
            </a:endParaRPr>
          </a:p>
        </p:txBody>
      </p:sp>
      <p:sp>
        <p:nvSpPr>
          <p:cNvPr id="37" name="TextBox 36">
            <a:extLst>
              <a:ext uri="{FF2B5EF4-FFF2-40B4-BE49-F238E27FC236}">
                <a16:creationId xmlns:a16="http://schemas.microsoft.com/office/drawing/2014/main" id="{8F2A82A8-0455-44F6-93A9-8DB9F55DC9FB}"/>
              </a:ext>
            </a:extLst>
          </p:cNvPr>
          <p:cNvSpPr txBox="1">
            <a:spLocks noChangeArrowheads="1"/>
          </p:cNvSpPr>
          <p:nvPr/>
        </p:nvSpPr>
        <p:spPr bwMode="auto">
          <a:xfrm>
            <a:off x="360363" y="2583312"/>
            <a:ext cx="42687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cs typeface="Arial" panose="020B0604020202020204" pitchFamily="34" charset="0"/>
              </a:rPr>
              <a:t>When light is shone on the cathode of the photocell, electrons are released. </a:t>
            </a:r>
            <a:br>
              <a:rPr lang="en-GB" altLang="en-US" dirty="0">
                <a:cs typeface="Arial" panose="020B0604020202020204" pitchFamily="34" charset="0"/>
              </a:rPr>
            </a:br>
            <a:r>
              <a:rPr lang="en-GB" altLang="en-US" dirty="0">
                <a:cs typeface="Arial" panose="020B0604020202020204" pitchFamily="34" charset="0"/>
              </a:rPr>
              <a:t>They are attracted to </a:t>
            </a:r>
            <a:br>
              <a:rPr lang="en-GB" altLang="en-US" dirty="0">
                <a:cs typeface="Arial" panose="020B0604020202020204" pitchFamily="34" charset="0"/>
              </a:rPr>
            </a:br>
            <a:r>
              <a:rPr lang="en-GB" altLang="en-US" dirty="0">
                <a:cs typeface="Arial" panose="020B0604020202020204" pitchFamily="34" charset="0"/>
              </a:rPr>
              <a:t>the anode, causing </a:t>
            </a:r>
            <a:br>
              <a:rPr lang="en-GB" altLang="en-US" dirty="0">
                <a:cs typeface="Arial" panose="020B0604020202020204" pitchFamily="34" charset="0"/>
              </a:rPr>
            </a:br>
            <a:r>
              <a:rPr lang="en-GB" altLang="en-US" dirty="0">
                <a:cs typeface="Arial" panose="020B0604020202020204" pitchFamily="34" charset="0"/>
              </a:rPr>
              <a:t>a current to flow.</a:t>
            </a:r>
            <a:endParaRPr lang="en-US" altLang="en-US" dirty="0">
              <a:cs typeface="Arial" panose="020B0604020202020204" pitchFamily="34" charset="0"/>
            </a:endParaRPr>
          </a:p>
        </p:txBody>
      </p:sp>
      <p:sp>
        <p:nvSpPr>
          <p:cNvPr id="36870" name="Rectangle 6">
            <a:extLst>
              <a:ext uri="{FF2B5EF4-FFF2-40B4-BE49-F238E27FC236}">
                <a16:creationId xmlns:a16="http://schemas.microsoft.com/office/drawing/2014/main" id="{DE0F8C8B-FB93-43C6-9739-497A439FC322}"/>
              </a:ext>
            </a:extLst>
          </p:cNvPr>
          <p:cNvSpPr>
            <a:spLocks noGrp="1" noChangeArrowheads="1"/>
          </p:cNvSpPr>
          <p:nvPr>
            <p:ph type="title"/>
          </p:nvPr>
        </p:nvSpPr>
        <p:spPr/>
        <p:txBody>
          <a:bodyPr/>
          <a:lstStyle/>
          <a:p>
            <a:pPr eaLnBrk="1" hangingPunct="1"/>
            <a:r>
              <a:rPr lang="en-GB" altLang="en-US"/>
              <a:t>Measuring photoelectricity</a:t>
            </a:r>
          </a:p>
        </p:txBody>
      </p:sp>
      <p:pic>
        <p:nvPicPr>
          <p:cNvPr id="1063943" name="Picture 7" descr="electron">
            <a:extLst>
              <a:ext uri="{FF2B5EF4-FFF2-40B4-BE49-F238E27FC236}">
                <a16:creationId xmlns:a16="http://schemas.microsoft.com/office/drawing/2014/main" id="{C571F133-830A-4AD5-8263-9BBA32AEF7C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3154" y="5300663"/>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944" name="Picture 8" descr="electron">
            <a:extLst>
              <a:ext uri="{FF2B5EF4-FFF2-40B4-BE49-F238E27FC236}">
                <a16:creationId xmlns:a16="http://schemas.microsoft.com/office/drawing/2014/main" id="{71EEECD7-1F1B-4BB9-85A7-2E969C17C7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9604" y="5300663"/>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945" name="Picture 9" descr="UV_ray">
            <a:extLst>
              <a:ext uri="{FF2B5EF4-FFF2-40B4-BE49-F238E27FC236}">
                <a16:creationId xmlns:a16="http://schemas.microsoft.com/office/drawing/2014/main" id="{7617C1F1-48D6-475B-BFEA-DC58907722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80081">
            <a:off x="3477242" y="4416263"/>
            <a:ext cx="2434000" cy="38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3946" name="Text Box 10">
            <a:extLst>
              <a:ext uri="{FF2B5EF4-FFF2-40B4-BE49-F238E27FC236}">
                <a16:creationId xmlns:a16="http://schemas.microsoft.com/office/drawing/2014/main" id="{A055C139-26D4-4C37-A0ED-3CD3B89FE631}"/>
              </a:ext>
            </a:extLst>
          </p:cNvPr>
          <p:cNvSpPr txBox="1">
            <a:spLocks noChangeArrowheads="1"/>
          </p:cNvSpPr>
          <p:nvPr/>
        </p:nvSpPr>
        <p:spPr bwMode="auto">
          <a:xfrm>
            <a:off x="2052079" y="5041344"/>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dirty="0">
                <a:solidFill>
                  <a:srgbClr val="286DA6"/>
                </a:solidFill>
              </a:rPr>
              <a:t>anode</a:t>
            </a:r>
          </a:p>
        </p:txBody>
      </p:sp>
      <p:sp>
        <p:nvSpPr>
          <p:cNvPr id="1063947" name="Line 11">
            <a:extLst>
              <a:ext uri="{FF2B5EF4-FFF2-40B4-BE49-F238E27FC236}">
                <a16:creationId xmlns:a16="http://schemas.microsoft.com/office/drawing/2014/main" id="{0BA7D305-78E3-4709-AF4E-9F83E8CA8A30}"/>
              </a:ext>
            </a:extLst>
          </p:cNvPr>
          <p:cNvSpPr>
            <a:spLocks noChangeShapeType="1"/>
          </p:cNvSpPr>
          <p:nvPr/>
        </p:nvSpPr>
        <p:spPr bwMode="auto">
          <a:xfrm flipV="1">
            <a:off x="3183967" y="5246688"/>
            <a:ext cx="1392237" cy="3810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063948" name="Text Box 12">
            <a:extLst>
              <a:ext uri="{FF2B5EF4-FFF2-40B4-BE49-F238E27FC236}">
                <a16:creationId xmlns:a16="http://schemas.microsoft.com/office/drawing/2014/main" id="{61239710-A036-4C90-B783-8105FE3B7105}"/>
              </a:ext>
            </a:extLst>
          </p:cNvPr>
          <p:cNvSpPr txBox="1">
            <a:spLocks noChangeArrowheads="1"/>
          </p:cNvSpPr>
          <p:nvPr/>
        </p:nvSpPr>
        <p:spPr bwMode="auto">
          <a:xfrm>
            <a:off x="7433704" y="4827588"/>
            <a:ext cx="1352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a:solidFill>
                  <a:srgbClr val="286DA6"/>
                </a:solidFill>
              </a:rPr>
              <a:t>cathode</a:t>
            </a:r>
          </a:p>
        </p:txBody>
      </p:sp>
      <p:sp>
        <p:nvSpPr>
          <p:cNvPr id="1063949" name="Line 13">
            <a:extLst>
              <a:ext uri="{FF2B5EF4-FFF2-40B4-BE49-F238E27FC236}">
                <a16:creationId xmlns:a16="http://schemas.microsoft.com/office/drawing/2014/main" id="{F63489C0-61C7-4CA7-BCB8-1E6929F8A730}"/>
              </a:ext>
            </a:extLst>
          </p:cNvPr>
          <p:cNvSpPr>
            <a:spLocks noChangeShapeType="1"/>
          </p:cNvSpPr>
          <p:nvPr/>
        </p:nvSpPr>
        <p:spPr bwMode="auto">
          <a:xfrm flipH="1">
            <a:off x="6000192" y="5081588"/>
            <a:ext cx="1382712" cy="17780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63950" name="Text Box 14">
            <a:extLst>
              <a:ext uri="{FF2B5EF4-FFF2-40B4-BE49-F238E27FC236}">
                <a16:creationId xmlns:a16="http://schemas.microsoft.com/office/drawing/2014/main" id="{61E86B4E-908C-4714-991B-439E26A5BC4E}"/>
              </a:ext>
            </a:extLst>
          </p:cNvPr>
          <p:cNvSpPr txBox="1">
            <a:spLocks noChangeArrowheads="1"/>
          </p:cNvSpPr>
          <p:nvPr/>
        </p:nvSpPr>
        <p:spPr bwMode="auto">
          <a:xfrm>
            <a:off x="2077479" y="6110288"/>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a:solidFill>
                  <a:srgbClr val="286DA6"/>
                </a:solidFill>
              </a:rPr>
              <a:t>vacuum</a:t>
            </a:r>
          </a:p>
        </p:txBody>
      </p:sp>
      <p:sp>
        <p:nvSpPr>
          <p:cNvPr id="1063951" name="Line 15">
            <a:extLst>
              <a:ext uri="{FF2B5EF4-FFF2-40B4-BE49-F238E27FC236}">
                <a16:creationId xmlns:a16="http://schemas.microsoft.com/office/drawing/2014/main" id="{6F851075-2040-4B4C-A67D-AEDCFC482571}"/>
              </a:ext>
            </a:extLst>
          </p:cNvPr>
          <p:cNvSpPr>
            <a:spLocks noChangeShapeType="1"/>
          </p:cNvSpPr>
          <p:nvPr/>
        </p:nvSpPr>
        <p:spPr bwMode="auto">
          <a:xfrm flipV="1">
            <a:off x="3460192" y="6084888"/>
            <a:ext cx="1382712" cy="26670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063952" name="Text Box 16">
            <a:extLst>
              <a:ext uri="{FF2B5EF4-FFF2-40B4-BE49-F238E27FC236}">
                <a16:creationId xmlns:a16="http://schemas.microsoft.com/office/drawing/2014/main" id="{2C9693B8-0892-4B6F-8BE0-C7580BAFCFED}"/>
              </a:ext>
            </a:extLst>
          </p:cNvPr>
          <p:cNvSpPr txBox="1">
            <a:spLocks noChangeArrowheads="1"/>
          </p:cNvSpPr>
          <p:nvPr/>
        </p:nvSpPr>
        <p:spPr bwMode="auto">
          <a:xfrm>
            <a:off x="6344764" y="1893888"/>
            <a:ext cx="153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algn="ctr" eaLnBrk="1" hangingPunct="1"/>
            <a:r>
              <a:rPr lang="en-GB" altLang="en-US" b="1">
                <a:solidFill>
                  <a:srgbClr val="286DA6"/>
                </a:solidFill>
              </a:rPr>
              <a:t>photocell</a:t>
            </a:r>
          </a:p>
        </p:txBody>
      </p:sp>
      <p:sp>
        <p:nvSpPr>
          <p:cNvPr id="1063953" name="Line 17">
            <a:extLst>
              <a:ext uri="{FF2B5EF4-FFF2-40B4-BE49-F238E27FC236}">
                <a16:creationId xmlns:a16="http://schemas.microsoft.com/office/drawing/2014/main" id="{41D9696B-8F4F-4E29-BED6-52F27C41833A}"/>
              </a:ext>
            </a:extLst>
          </p:cNvPr>
          <p:cNvSpPr>
            <a:spLocks noChangeShapeType="1"/>
          </p:cNvSpPr>
          <p:nvPr/>
        </p:nvSpPr>
        <p:spPr bwMode="auto">
          <a:xfrm flipH="1" flipV="1">
            <a:off x="6932139" y="1233488"/>
            <a:ext cx="179388" cy="622300"/>
          </a:xfrm>
          <a:prstGeom prst="line">
            <a:avLst/>
          </a:prstGeom>
          <a:noFill/>
          <a:ln w="38100">
            <a:solidFill>
              <a:schemeClr val="tx1"/>
            </a:solidFill>
            <a:round/>
            <a:headEnd type="oval" w="sm" len="sm"/>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1063954" name="Picture 18" descr="electron">
            <a:extLst>
              <a:ext uri="{FF2B5EF4-FFF2-40B4-BE49-F238E27FC236}">
                <a16:creationId xmlns:a16="http://schemas.microsoft.com/office/drawing/2014/main" id="{D593B04E-0295-432D-9EB5-CB8E93B844F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6054" y="5300663"/>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DB81E4DF-BF1B-483D-BAD9-5A1D8FB4973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2" name="Picture 9" descr="notes_icon">
            <a:extLst>
              <a:ext uri="{FF2B5EF4-FFF2-40B4-BE49-F238E27FC236}">
                <a16:creationId xmlns:a16="http://schemas.microsoft.com/office/drawing/2014/main" id="{886A03E9-15D5-48C9-B4A6-4E9E0EE12D3E}"/>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3952"/>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nodeType="afterEffect">
                                  <p:stCondLst>
                                    <p:cond delay="0"/>
                                  </p:stCondLst>
                                  <p:childTnLst>
                                    <p:set>
                                      <p:cBhvr>
                                        <p:cTn id="9" dur="1" fill="hold">
                                          <p:stCondLst>
                                            <p:cond delay="0"/>
                                          </p:stCondLst>
                                        </p:cTn>
                                        <p:tgtEl>
                                          <p:spTgt spid="1063953"/>
                                        </p:tgtEl>
                                        <p:attrNameLst>
                                          <p:attrName>style.visibility</p:attrName>
                                        </p:attrNameLst>
                                      </p:cBhvr>
                                      <p:to>
                                        <p:strVal val="visible"/>
                                      </p:to>
                                    </p:set>
                                    <p:animEffect transition="in" filter="wipe(down)">
                                      <p:cBhvr>
                                        <p:cTn id="10" dur="500"/>
                                        <p:tgtEl>
                                          <p:spTgt spid="1063953"/>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0"/>
                                          </p:stCondLst>
                                        </p:cTn>
                                        <p:tgtEl>
                                          <p:spTgt spid="1063938"/>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063946"/>
                                        </p:tgtEl>
                                        <p:attrNameLst>
                                          <p:attrName>style.visibility</p:attrName>
                                        </p:attrNameLst>
                                      </p:cBhvr>
                                      <p:to>
                                        <p:strVal val="visible"/>
                                      </p:to>
                                    </p:se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063947"/>
                                        </p:tgtEl>
                                        <p:attrNameLst>
                                          <p:attrName>style.visibility</p:attrName>
                                        </p:attrNameLst>
                                      </p:cBhvr>
                                      <p:to>
                                        <p:strVal val="visible"/>
                                      </p:to>
                                    </p:set>
                                    <p:animEffect transition="in" filter="wipe(left)">
                                      <p:cBhvr>
                                        <p:cTn id="20" dur="500"/>
                                        <p:tgtEl>
                                          <p:spTgt spid="1063947"/>
                                        </p:tgtEl>
                                      </p:cBhvr>
                                    </p:animEffec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063948"/>
                                        </p:tgtEl>
                                        <p:attrNameLst>
                                          <p:attrName>style.visibility</p:attrName>
                                        </p:attrNameLst>
                                      </p:cBhvr>
                                      <p:to>
                                        <p:strVal val="visible"/>
                                      </p:to>
                                    </p:set>
                                  </p:childTnLst>
                                </p:cTn>
                              </p:par>
                            </p:childTnLst>
                          </p:cTn>
                        </p:par>
                        <p:par>
                          <p:cTn id="24" fill="hold" nodeType="afterGroup">
                            <p:stCondLst>
                              <p:cond delay="1000"/>
                            </p:stCondLst>
                            <p:childTnLst>
                              <p:par>
                                <p:cTn id="25" presetID="22" presetClass="entr" presetSubtype="2" fill="hold" nodeType="afterEffect">
                                  <p:stCondLst>
                                    <p:cond delay="0"/>
                                  </p:stCondLst>
                                  <p:childTnLst>
                                    <p:set>
                                      <p:cBhvr>
                                        <p:cTn id="26" dur="1" fill="hold">
                                          <p:stCondLst>
                                            <p:cond delay="0"/>
                                          </p:stCondLst>
                                        </p:cTn>
                                        <p:tgtEl>
                                          <p:spTgt spid="1063949"/>
                                        </p:tgtEl>
                                        <p:attrNameLst>
                                          <p:attrName>style.visibility</p:attrName>
                                        </p:attrNameLst>
                                      </p:cBhvr>
                                      <p:to>
                                        <p:strVal val="visible"/>
                                      </p:to>
                                    </p:set>
                                    <p:animEffect transition="in" filter="wipe(right)">
                                      <p:cBhvr>
                                        <p:cTn id="27" dur="500"/>
                                        <p:tgtEl>
                                          <p:spTgt spid="1063949"/>
                                        </p:tgtEl>
                                      </p:cBhvr>
                                    </p:animEffect>
                                  </p:childTnLst>
                                </p:cTn>
                              </p:par>
                            </p:childTnLst>
                          </p:cTn>
                        </p:par>
                        <p:par>
                          <p:cTn id="28" fill="hold" nodeType="afterGroup">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1063950"/>
                                        </p:tgtEl>
                                        <p:attrNameLst>
                                          <p:attrName>style.visibility</p:attrName>
                                        </p:attrNameLst>
                                      </p:cBhvr>
                                      <p:to>
                                        <p:strVal val="visible"/>
                                      </p:to>
                                    </p:set>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1063951"/>
                                        </p:tgtEl>
                                        <p:attrNameLst>
                                          <p:attrName>style.visibility</p:attrName>
                                        </p:attrNameLst>
                                      </p:cBhvr>
                                      <p:to>
                                        <p:strVal val="visible"/>
                                      </p:to>
                                    </p:set>
                                    <p:animEffect transition="in" filter="wipe(left)">
                                      <p:cBhvr>
                                        <p:cTn id="34" dur="500"/>
                                        <p:tgtEl>
                                          <p:spTgt spid="10639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par>
                          <p:cTn id="39" fill="hold" nodeType="afterGroup">
                            <p:stCondLst>
                              <p:cond delay="0"/>
                            </p:stCondLst>
                            <p:childTnLst>
                              <p:par>
                                <p:cTn id="40" presetID="1" presetClass="entr" presetSubtype="0" fill="hold" nodeType="afterEffect">
                                  <p:stCondLst>
                                    <p:cond delay="0"/>
                                  </p:stCondLst>
                                  <p:childTnLst>
                                    <p:set>
                                      <p:cBhvr>
                                        <p:cTn id="41" dur="1" fill="hold">
                                          <p:stCondLst>
                                            <p:cond delay="0"/>
                                          </p:stCondLst>
                                        </p:cTn>
                                        <p:tgtEl>
                                          <p:spTgt spid="1063945"/>
                                        </p:tgtEl>
                                        <p:attrNameLst>
                                          <p:attrName>style.visibility</p:attrName>
                                        </p:attrNameLst>
                                      </p:cBhvr>
                                      <p:to>
                                        <p:strVal val="visible"/>
                                      </p:to>
                                    </p:set>
                                  </p:childTnLst>
                                </p:cTn>
                              </p:par>
                            </p:childTnLst>
                          </p:cTn>
                        </p:par>
                        <p:par>
                          <p:cTn id="42" fill="hold" nodeType="afterGroup">
                            <p:stCondLst>
                              <p:cond delay="0"/>
                            </p:stCondLst>
                            <p:childTnLst>
                              <p:par>
                                <p:cTn id="43" presetID="1" presetClass="entr" presetSubtype="0" fill="hold" nodeType="afterEffect">
                                  <p:stCondLst>
                                    <p:cond delay="0"/>
                                  </p:stCondLst>
                                  <p:childTnLst>
                                    <p:set>
                                      <p:cBhvr>
                                        <p:cTn id="44" dur="1" fill="hold">
                                          <p:stCondLst>
                                            <p:cond delay="0"/>
                                          </p:stCondLst>
                                        </p:cTn>
                                        <p:tgtEl>
                                          <p:spTgt spid="1063943"/>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nodeType="afterEffect">
                                  <p:stCondLst>
                                    <p:cond delay="0"/>
                                  </p:stCondLst>
                                  <p:childTnLst>
                                    <p:set>
                                      <p:cBhvr>
                                        <p:cTn id="47" dur="1" fill="hold">
                                          <p:stCondLst>
                                            <p:cond delay="0"/>
                                          </p:stCondLst>
                                        </p:cTn>
                                        <p:tgtEl>
                                          <p:spTgt spid="1063944"/>
                                        </p:tgtEl>
                                        <p:attrNameLst>
                                          <p:attrName>style.visibility</p:attrName>
                                        </p:attrNameLst>
                                      </p:cBhvr>
                                      <p:to>
                                        <p:strVal val="visible"/>
                                      </p:to>
                                    </p:set>
                                  </p:childTnLst>
                                </p:cTn>
                              </p:par>
                            </p:childTnLst>
                          </p:cTn>
                        </p:par>
                        <p:par>
                          <p:cTn id="48" fill="hold" nodeType="afterGroup">
                            <p:stCondLst>
                              <p:cond delay="0"/>
                            </p:stCondLst>
                            <p:childTnLst>
                              <p:par>
                                <p:cTn id="49" presetID="1" presetClass="entr" presetSubtype="0" fill="hold" nodeType="afterEffect">
                                  <p:stCondLst>
                                    <p:cond delay="0"/>
                                  </p:stCondLst>
                                  <p:childTnLst>
                                    <p:set>
                                      <p:cBhvr>
                                        <p:cTn id="50" dur="1" fill="hold">
                                          <p:stCondLst>
                                            <p:cond delay="0"/>
                                          </p:stCondLst>
                                        </p:cTn>
                                        <p:tgtEl>
                                          <p:spTgt spid="1063954"/>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063946" grpId="0"/>
      <p:bldP spid="1063948" grpId="0"/>
      <p:bldP spid="1063950" grpId="0"/>
      <p:bldP spid="10639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520211F4-0E9D-4784-99D7-07F047CEE77A}"/>
              </a:ext>
            </a:extLst>
          </p:cNvPr>
          <p:cNvSpPr>
            <a:spLocks noGrp="1" noChangeArrowheads="1"/>
          </p:cNvSpPr>
          <p:nvPr>
            <p:ph type="title"/>
          </p:nvPr>
        </p:nvSpPr>
        <p:spPr/>
        <p:txBody>
          <a:bodyPr/>
          <a:lstStyle/>
          <a:p>
            <a:pPr eaLnBrk="1" hangingPunct="1"/>
            <a:r>
              <a:rPr lang="en-GB" altLang="en-US" dirty="0"/>
              <a:t>The gold leaf electroscope</a:t>
            </a:r>
          </a:p>
        </p:txBody>
      </p:sp>
      <p:pic>
        <p:nvPicPr>
          <p:cNvPr id="6" name="Picture 5">
            <a:extLst>
              <a:ext uri="{FF2B5EF4-FFF2-40B4-BE49-F238E27FC236}">
                <a16:creationId xmlns:a16="http://schemas.microsoft.com/office/drawing/2014/main" id="{67E64664-798A-4DB0-AC32-466A0B3F0E2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C9BA653E-6A81-43CD-A003-06D7CA71699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exp_icon">
            <a:extLst>
              <a:ext uri="{FF2B5EF4-FFF2-40B4-BE49-F238E27FC236}">
                <a16:creationId xmlns:a16="http://schemas.microsoft.com/office/drawing/2014/main" id="{D48E628C-0E7F-45D5-8F16-AD425F71DF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3177" y="150813"/>
            <a:ext cx="61118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D7EF7D5-6610-402E-A458-4F0AB272376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39753"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3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94AD993-3F94-44E5-A2A8-1735EA19F976}"/>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5" y="796100"/>
            <a:ext cx="8616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Scientists investigating the photoelectric effect observed several results that were difficult to explain using the wave theory of light that was accepted at the time.</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Unexpected observations</a:t>
            </a:r>
          </a:p>
        </p:txBody>
      </p:sp>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38" name="TextBox 2">
            <a:extLst>
              <a:ext uri="{FF2B5EF4-FFF2-40B4-BE49-F238E27FC236}">
                <a16:creationId xmlns:a16="http://schemas.microsoft.com/office/drawing/2014/main" id="{289ABF07-494F-46FB-9B8B-9F8BF1510E67}"/>
              </a:ext>
            </a:extLst>
          </p:cNvPr>
          <p:cNvSpPr txBox="1">
            <a:spLocks noChangeArrowheads="1"/>
          </p:cNvSpPr>
          <p:nvPr/>
        </p:nvSpPr>
        <p:spPr bwMode="auto">
          <a:xfrm>
            <a:off x="358774" y="2160355"/>
            <a:ext cx="8616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The physicist Philipp Lenard found that changing the </a:t>
            </a:r>
            <a:r>
              <a:rPr lang="en-GB" altLang="en-US" b="1" dirty="0">
                <a:solidFill>
                  <a:srgbClr val="286DA6"/>
                </a:solidFill>
              </a:rPr>
              <a:t>intensity</a:t>
            </a:r>
            <a:r>
              <a:rPr lang="en-GB" altLang="en-US" dirty="0"/>
              <a:t> of the light changed the number of electrons emitted but </a:t>
            </a:r>
            <a:r>
              <a:rPr lang="en-GB" altLang="en-US" b="1" dirty="0"/>
              <a:t>not</a:t>
            </a:r>
            <a:r>
              <a:rPr lang="en-GB" altLang="en-US" dirty="0"/>
              <a:t> the energy of each electron.</a:t>
            </a:r>
            <a:endParaRPr lang="en-US" altLang="en-US" dirty="0"/>
          </a:p>
        </p:txBody>
      </p:sp>
      <p:sp>
        <p:nvSpPr>
          <p:cNvPr id="40" name="TextBox 2">
            <a:extLst>
              <a:ext uri="{FF2B5EF4-FFF2-40B4-BE49-F238E27FC236}">
                <a16:creationId xmlns:a16="http://schemas.microsoft.com/office/drawing/2014/main" id="{957656AF-CF23-443C-B52D-653A0C6D0EB9}"/>
              </a:ext>
            </a:extLst>
          </p:cNvPr>
          <p:cNvSpPr txBox="1">
            <a:spLocks noChangeArrowheads="1"/>
          </p:cNvSpPr>
          <p:nvPr/>
        </p:nvSpPr>
        <p:spPr bwMode="auto">
          <a:xfrm>
            <a:off x="358774" y="3524610"/>
            <a:ext cx="87185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The intensity (or brightness) of a wave is the </a:t>
            </a:r>
            <a:r>
              <a:rPr lang="en-GB" altLang="en-US" b="1" dirty="0">
                <a:solidFill>
                  <a:srgbClr val="286DA6"/>
                </a:solidFill>
              </a:rPr>
              <a:t>energy transferred </a:t>
            </a:r>
            <a:r>
              <a:rPr lang="en-GB" altLang="en-US" dirty="0"/>
              <a:t>per unit area per unit time. Increasing the intensity of the light increases the energy transferred to the plate, so scientists expected the emitted electrons to have more energy.</a:t>
            </a:r>
            <a:endParaRPr lang="en-US" altLang="en-US" dirty="0"/>
          </a:p>
        </p:txBody>
      </p:sp>
      <p:sp>
        <p:nvSpPr>
          <p:cNvPr id="41" name="TextBox 2">
            <a:extLst>
              <a:ext uri="{FF2B5EF4-FFF2-40B4-BE49-F238E27FC236}">
                <a16:creationId xmlns:a16="http://schemas.microsoft.com/office/drawing/2014/main" id="{B4E8A06E-6322-40F2-98BB-B1CBDA38C7E6}"/>
              </a:ext>
            </a:extLst>
          </p:cNvPr>
          <p:cNvSpPr txBox="1">
            <a:spLocks noChangeArrowheads="1"/>
          </p:cNvSpPr>
          <p:nvPr/>
        </p:nvSpPr>
        <p:spPr bwMode="auto">
          <a:xfrm>
            <a:off x="358774" y="5258195"/>
            <a:ext cx="87852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Lenard suggested that the electron’s energy was stored in the atom, and that the light only “triggered” the electron’s emission.</a:t>
            </a:r>
            <a:endParaRPr lang="en-US" altLang="en-US" dirty="0"/>
          </a:p>
        </p:txBody>
      </p:sp>
    </p:spTree>
    <p:custDataLst>
      <p:tags r:id="rId1"/>
    </p:custDataLst>
    <p:extLst>
      <p:ext uri="{BB962C8B-B14F-4D97-AF65-F5344CB8AC3E}">
        <p14:creationId xmlns:p14="http://schemas.microsoft.com/office/powerpoint/2010/main" val="35845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5" y="796100"/>
            <a:ext cx="8616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Another surprising observation was that the </a:t>
            </a:r>
            <a:r>
              <a:rPr lang="en-GB" altLang="en-US" b="1" dirty="0">
                <a:solidFill>
                  <a:srgbClr val="286DA6"/>
                </a:solidFill>
              </a:rPr>
              <a:t>frequency</a:t>
            </a:r>
            <a:r>
              <a:rPr lang="en-GB" altLang="en-US" dirty="0"/>
              <a:t> of the light used affected the results of the experiment.</a:t>
            </a:r>
            <a:endParaRPr lang="en-US" altLang="en-US" dirty="0"/>
          </a:p>
        </p:txBody>
      </p:sp>
      <p:sp>
        <p:nvSpPr>
          <p:cNvPr id="1065988" name="TextBox 4">
            <a:extLst>
              <a:ext uri="{FF2B5EF4-FFF2-40B4-BE49-F238E27FC236}">
                <a16:creationId xmlns:a16="http://schemas.microsoft.com/office/drawing/2014/main" id="{4E449BD4-B1F0-4453-9A0E-FA65C8DB9CAA}"/>
              </a:ext>
            </a:extLst>
          </p:cNvPr>
          <p:cNvSpPr txBox="1">
            <a:spLocks noChangeArrowheads="1"/>
          </p:cNvSpPr>
          <p:nvPr/>
        </p:nvSpPr>
        <p:spPr bwMode="auto">
          <a:xfrm>
            <a:off x="358775" y="2864472"/>
            <a:ext cx="47476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As the frequency of the light shone on the plate increased, the </a:t>
            </a:r>
            <a:r>
              <a:rPr lang="en-GB" altLang="en-US" b="1" dirty="0">
                <a:solidFill>
                  <a:srgbClr val="286DA6"/>
                </a:solidFill>
              </a:rPr>
              <a:t>maximum kinetic energy </a:t>
            </a:r>
            <a:r>
              <a:rPr lang="en-GB" altLang="en-US" dirty="0"/>
              <a:t>of the electrons emitted also increased. </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Dependence on frequency</a:t>
            </a:r>
          </a:p>
        </p:txBody>
      </p:sp>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38" name="TextBox 2">
            <a:extLst>
              <a:ext uri="{FF2B5EF4-FFF2-40B4-BE49-F238E27FC236}">
                <a16:creationId xmlns:a16="http://schemas.microsoft.com/office/drawing/2014/main" id="{289ABF07-494F-46FB-9B8B-9F8BF1510E67}"/>
              </a:ext>
            </a:extLst>
          </p:cNvPr>
          <p:cNvSpPr txBox="1">
            <a:spLocks noChangeArrowheads="1"/>
          </p:cNvSpPr>
          <p:nvPr/>
        </p:nvSpPr>
        <p:spPr bwMode="auto">
          <a:xfrm>
            <a:off x="358775" y="1830286"/>
            <a:ext cx="79539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Light below a certain frequency, however bright, did not cause any electrons to be emitted from the plate.</a:t>
            </a:r>
            <a:endParaRPr lang="en-US" altLang="en-US" dirty="0"/>
          </a:p>
        </p:txBody>
      </p:sp>
      <p:sp>
        <p:nvSpPr>
          <p:cNvPr id="11" name="TextBox 4">
            <a:extLst>
              <a:ext uri="{FF2B5EF4-FFF2-40B4-BE49-F238E27FC236}">
                <a16:creationId xmlns:a16="http://schemas.microsoft.com/office/drawing/2014/main" id="{1066A5FC-0F40-43DA-95B3-A29F1DBB1D6E}"/>
              </a:ext>
            </a:extLst>
          </p:cNvPr>
          <p:cNvSpPr txBox="1">
            <a:spLocks noChangeArrowheads="1"/>
          </p:cNvSpPr>
          <p:nvPr/>
        </p:nvSpPr>
        <p:spPr bwMode="auto">
          <a:xfrm>
            <a:off x="358775" y="4637322"/>
            <a:ext cx="505637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These observations could </a:t>
            </a:r>
            <a:r>
              <a:rPr lang="en-GB" altLang="en-US" b="1" dirty="0"/>
              <a:t>not</a:t>
            </a:r>
            <a:r>
              <a:rPr lang="en-GB" altLang="en-US" dirty="0"/>
              <a:t> be explained by Lenard’s idea that the energy of the emitted electrons was stored in the atom.</a:t>
            </a:r>
            <a:endParaRPr lang="en-US" altLang="en-US" dirty="0"/>
          </a:p>
        </p:txBody>
      </p:sp>
      <p:pic>
        <p:nvPicPr>
          <p:cNvPr id="12" name="Picture 11">
            <a:extLst>
              <a:ext uri="{FF2B5EF4-FFF2-40B4-BE49-F238E27FC236}">
                <a16:creationId xmlns:a16="http://schemas.microsoft.com/office/drawing/2014/main" id="{2CB8ABE1-422D-46CF-B6D9-CA3783E067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9685" y="2841275"/>
            <a:ext cx="2596950" cy="3535774"/>
          </a:xfrm>
          <a:prstGeom prst="rect">
            <a:avLst/>
          </a:prstGeom>
        </p:spPr>
      </p:pic>
    </p:spTree>
    <p:custDataLst>
      <p:tags r:id="rId1"/>
    </p:custDataLst>
    <p:extLst>
      <p:ext uri="{BB962C8B-B14F-4D97-AF65-F5344CB8AC3E}">
        <p14:creationId xmlns:p14="http://schemas.microsoft.com/office/powerpoint/2010/main" val="3716414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8" grpId="0"/>
      <p:bldP spid="3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5" y="796100"/>
            <a:ext cx="55788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In 1905, Einstein published a paper that described his theory of “</a:t>
            </a:r>
            <a:r>
              <a:rPr lang="en-GB" altLang="en-US" b="1" dirty="0">
                <a:solidFill>
                  <a:srgbClr val="286DA6"/>
                </a:solidFill>
              </a:rPr>
              <a:t>light quanta</a:t>
            </a:r>
            <a:r>
              <a:rPr lang="en-GB" altLang="en-US" dirty="0"/>
              <a:t>.” This theory explained the unexpected observations of the photoelectric effect.</a:t>
            </a:r>
            <a:endParaRPr lang="en-US" altLang="en-US" dirty="0"/>
          </a:p>
        </p:txBody>
      </p:sp>
      <p:sp>
        <p:nvSpPr>
          <p:cNvPr id="1065987" name="TextBox 3">
            <a:extLst>
              <a:ext uri="{FF2B5EF4-FFF2-40B4-BE49-F238E27FC236}">
                <a16:creationId xmlns:a16="http://schemas.microsoft.com/office/drawing/2014/main" id="{B2B0E2EC-8774-4D69-B26F-BDD3E4E86B26}"/>
              </a:ext>
            </a:extLst>
          </p:cNvPr>
          <p:cNvSpPr txBox="1">
            <a:spLocks noChangeArrowheads="1"/>
          </p:cNvSpPr>
          <p:nvPr/>
        </p:nvSpPr>
        <p:spPr bwMode="auto">
          <a:xfrm>
            <a:off x="358775" y="2523186"/>
            <a:ext cx="55788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Einstein proposed that, although light exhibited wave-like properties, it </a:t>
            </a:r>
            <a:r>
              <a:rPr lang="en-GB" altLang="en-US" dirty="0" err="1"/>
              <a:t>traveled</a:t>
            </a:r>
            <a:r>
              <a:rPr lang="en-GB" altLang="en-US" dirty="0"/>
              <a:t> in discrete “packets” of energy that he called “light quanta.” Today, these particles are known as </a:t>
            </a:r>
            <a:r>
              <a:rPr lang="en-GB" altLang="en-US" b="1" dirty="0">
                <a:solidFill>
                  <a:srgbClr val="286DA6"/>
                </a:solidFill>
              </a:rPr>
              <a:t>photons</a:t>
            </a:r>
            <a:r>
              <a:rPr lang="en-GB" altLang="en-US" dirty="0"/>
              <a:t>.</a:t>
            </a:r>
            <a:endParaRPr lang="en-US" altLang="en-US" dirty="0"/>
          </a:p>
        </p:txBody>
      </p:sp>
      <p:sp>
        <p:nvSpPr>
          <p:cNvPr id="1065988" name="TextBox 4">
            <a:extLst>
              <a:ext uri="{FF2B5EF4-FFF2-40B4-BE49-F238E27FC236}">
                <a16:creationId xmlns:a16="http://schemas.microsoft.com/office/drawing/2014/main" id="{4E449BD4-B1F0-4453-9A0E-FA65C8DB9CAA}"/>
              </a:ext>
            </a:extLst>
          </p:cNvPr>
          <p:cNvSpPr txBox="1">
            <a:spLocks noChangeArrowheads="1"/>
          </p:cNvSpPr>
          <p:nvPr/>
        </p:nvSpPr>
        <p:spPr bwMode="auto">
          <a:xfrm>
            <a:off x="358775" y="4619604"/>
            <a:ext cx="8718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At the time, the idea that light behaved as a wave and not like a particle was very well-established. Einstein’s theory was so revolutionary that it took several years and further experimental evidence before it was accepted by the majority of scientists.</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Photons</a:t>
            </a:r>
          </a:p>
        </p:txBody>
      </p:sp>
      <p:pic>
        <p:nvPicPr>
          <p:cNvPr id="26630" name="Picture 6">
            <a:extLst>
              <a:ext uri="{FF2B5EF4-FFF2-40B4-BE49-F238E27FC236}">
                <a16:creationId xmlns:a16="http://schemas.microsoft.com/office/drawing/2014/main" id="{9BDFA40C-58FD-4F5B-9ED0-0D1CA12615E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17376" y="813027"/>
            <a:ext cx="2791599" cy="364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D88A49AF-EE79-4FBD-89B8-9D3A0EC07B3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1069B5D1-C049-4463-92DD-3240BFE8E47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032141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9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98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987" grpId="0"/>
      <p:bldP spid="106598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8CC8BBC0-DE5F-4E61-9BB2-CD40D3AFA95E}"/>
              </a:ext>
            </a:extLst>
          </p:cNvPr>
          <p:cNvSpPr txBox="1">
            <a:spLocks noChangeArrowheads="1"/>
          </p:cNvSpPr>
          <p:nvPr/>
        </p:nvSpPr>
        <p:spPr bwMode="auto">
          <a:xfrm>
            <a:off x="358774" y="796100"/>
            <a:ext cx="8785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Einstein’s theory that light comes in discrete quanta, or photons, explained the observations of the photoelectric effect:</a:t>
            </a:r>
            <a:endParaRPr lang="en-US" altLang="en-US" dirty="0"/>
          </a:p>
        </p:txBody>
      </p:sp>
      <p:sp>
        <p:nvSpPr>
          <p:cNvPr id="26629" name="Rectangle 5">
            <a:extLst>
              <a:ext uri="{FF2B5EF4-FFF2-40B4-BE49-F238E27FC236}">
                <a16:creationId xmlns:a16="http://schemas.microsoft.com/office/drawing/2014/main" id="{D5932DF1-F0DE-4169-8D8D-955A1D6C23FC}"/>
              </a:ext>
            </a:extLst>
          </p:cNvPr>
          <p:cNvSpPr>
            <a:spLocks noGrp="1" noChangeArrowheads="1"/>
          </p:cNvSpPr>
          <p:nvPr>
            <p:ph type="title"/>
          </p:nvPr>
        </p:nvSpPr>
        <p:spPr/>
        <p:txBody>
          <a:bodyPr/>
          <a:lstStyle/>
          <a:p>
            <a:pPr eaLnBrk="1" hangingPunct="1"/>
            <a:r>
              <a:rPr lang="en-GB" altLang="en-US" dirty="0"/>
              <a:t>Einstein’s explanation of photoelectricity</a:t>
            </a:r>
          </a:p>
        </p:txBody>
      </p:sp>
      <p:pic>
        <p:nvPicPr>
          <p:cNvPr id="9" name="Picture 8">
            <a:extLst>
              <a:ext uri="{FF2B5EF4-FFF2-40B4-BE49-F238E27FC236}">
                <a16:creationId xmlns:a16="http://schemas.microsoft.com/office/drawing/2014/main" id="{D1A43E20-75B6-4A00-9060-3649E7751BF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1" name="TextBox 2">
            <a:extLst>
              <a:ext uri="{FF2B5EF4-FFF2-40B4-BE49-F238E27FC236}">
                <a16:creationId xmlns:a16="http://schemas.microsoft.com/office/drawing/2014/main" id="{4109D2FD-EECB-4A6B-B652-00F51F7497C8}"/>
              </a:ext>
            </a:extLst>
          </p:cNvPr>
          <p:cNvSpPr txBox="1">
            <a:spLocks noChangeArrowheads="1"/>
          </p:cNvSpPr>
          <p:nvPr/>
        </p:nvSpPr>
        <p:spPr bwMode="auto">
          <a:xfrm>
            <a:off x="363094" y="2221521"/>
            <a:ext cx="33602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The </a:t>
            </a:r>
            <a:r>
              <a:rPr lang="en-GB" altLang="en-US" b="1" dirty="0"/>
              <a:t>number</a:t>
            </a:r>
            <a:r>
              <a:rPr lang="en-GB" altLang="en-US" dirty="0"/>
              <a:t> of emitted electrons increases with intensity of light.</a:t>
            </a:r>
            <a:endParaRPr lang="en-US" altLang="en-US" dirty="0"/>
          </a:p>
        </p:txBody>
      </p:sp>
      <p:sp>
        <p:nvSpPr>
          <p:cNvPr id="12" name="TextBox 2">
            <a:extLst>
              <a:ext uri="{FF2B5EF4-FFF2-40B4-BE49-F238E27FC236}">
                <a16:creationId xmlns:a16="http://schemas.microsoft.com/office/drawing/2014/main" id="{C621928C-3C4C-4550-BA26-521A95FB2FAE}"/>
              </a:ext>
            </a:extLst>
          </p:cNvPr>
          <p:cNvSpPr txBox="1">
            <a:spLocks noChangeArrowheads="1"/>
          </p:cNvSpPr>
          <p:nvPr/>
        </p:nvSpPr>
        <p:spPr bwMode="auto">
          <a:xfrm>
            <a:off x="363094" y="3539744"/>
            <a:ext cx="34251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The electron’s energy depends on </a:t>
            </a:r>
            <a:r>
              <a:rPr lang="en-GB" altLang="en-US" b="1" dirty="0"/>
              <a:t>frequency</a:t>
            </a:r>
            <a:r>
              <a:rPr lang="en-GB" altLang="en-US" dirty="0"/>
              <a:t>, not intensity.</a:t>
            </a:r>
            <a:endParaRPr lang="en-US" altLang="en-US" dirty="0"/>
          </a:p>
        </p:txBody>
      </p:sp>
      <p:sp>
        <p:nvSpPr>
          <p:cNvPr id="13" name="TextBox 2">
            <a:extLst>
              <a:ext uri="{FF2B5EF4-FFF2-40B4-BE49-F238E27FC236}">
                <a16:creationId xmlns:a16="http://schemas.microsoft.com/office/drawing/2014/main" id="{C611E1BF-210B-4036-8B90-AF5A45094883}"/>
              </a:ext>
            </a:extLst>
          </p:cNvPr>
          <p:cNvSpPr txBox="1">
            <a:spLocks noChangeArrowheads="1"/>
          </p:cNvSpPr>
          <p:nvPr/>
        </p:nvSpPr>
        <p:spPr bwMode="auto">
          <a:xfrm>
            <a:off x="358775" y="4857968"/>
            <a:ext cx="32826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If the light is </a:t>
            </a:r>
            <a:r>
              <a:rPr lang="en-GB" altLang="en-US" b="1" dirty="0"/>
              <a:t>below</a:t>
            </a:r>
            <a:r>
              <a:rPr lang="en-GB" altLang="en-US" dirty="0"/>
              <a:t> a certain frequency no electrons are emitted.</a:t>
            </a:r>
            <a:endParaRPr lang="en-US" altLang="en-US" dirty="0"/>
          </a:p>
        </p:txBody>
      </p:sp>
      <p:sp>
        <p:nvSpPr>
          <p:cNvPr id="14" name="TextBox 2">
            <a:extLst>
              <a:ext uri="{FF2B5EF4-FFF2-40B4-BE49-F238E27FC236}">
                <a16:creationId xmlns:a16="http://schemas.microsoft.com/office/drawing/2014/main" id="{51E9B565-BF5A-4813-8280-5BF2439A8388}"/>
              </a:ext>
            </a:extLst>
          </p:cNvPr>
          <p:cNvSpPr txBox="1">
            <a:spLocks noChangeArrowheads="1"/>
          </p:cNvSpPr>
          <p:nvPr/>
        </p:nvSpPr>
        <p:spPr bwMode="auto">
          <a:xfrm>
            <a:off x="3716979" y="2221521"/>
            <a:ext cx="52251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Each photon causes the emission of a single electron. Increasing intensity increases the </a:t>
            </a:r>
            <a:r>
              <a:rPr lang="en-GB" altLang="en-US" b="1" dirty="0">
                <a:solidFill>
                  <a:srgbClr val="286DA6"/>
                </a:solidFill>
              </a:rPr>
              <a:t>number of photons</a:t>
            </a:r>
            <a:r>
              <a:rPr lang="en-GB" altLang="en-US" dirty="0"/>
              <a:t>.</a:t>
            </a:r>
            <a:endParaRPr lang="en-US" altLang="en-US" dirty="0"/>
          </a:p>
        </p:txBody>
      </p:sp>
      <p:sp>
        <p:nvSpPr>
          <p:cNvPr id="15" name="TextBox 2">
            <a:extLst>
              <a:ext uri="{FF2B5EF4-FFF2-40B4-BE49-F238E27FC236}">
                <a16:creationId xmlns:a16="http://schemas.microsoft.com/office/drawing/2014/main" id="{B694EDFC-0BDC-4AF3-A0C6-4C2FD1675168}"/>
              </a:ext>
            </a:extLst>
          </p:cNvPr>
          <p:cNvSpPr txBox="1">
            <a:spLocks noChangeArrowheads="1"/>
          </p:cNvSpPr>
          <p:nvPr/>
        </p:nvSpPr>
        <p:spPr bwMode="auto">
          <a:xfrm>
            <a:off x="3712661" y="3539744"/>
            <a:ext cx="52251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The </a:t>
            </a:r>
            <a:r>
              <a:rPr lang="en-GB" altLang="en-US" b="1" dirty="0">
                <a:solidFill>
                  <a:srgbClr val="286DA6"/>
                </a:solidFill>
              </a:rPr>
              <a:t>energy</a:t>
            </a:r>
            <a:r>
              <a:rPr lang="en-GB" altLang="en-US" dirty="0"/>
              <a:t> of the photon depends on its frequency. This energy is equal to the energy of the emitted electron.</a:t>
            </a:r>
            <a:endParaRPr lang="en-US" altLang="en-US" dirty="0"/>
          </a:p>
        </p:txBody>
      </p:sp>
      <p:sp>
        <p:nvSpPr>
          <p:cNvPr id="16" name="TextBox 2">
            <a:extLst>
              <a:ext uri="{FF2B5EF4-FFF2-40B4-BE49-F238E27FC236}">
                <a16:creationId xmlns:a16="http://schemas.microsoft.com/office/drawing/2014/main" id="{7393EA3A-3DFC-4E8B-B7AD-C4C7B467ED65}"/>
              </a:ext>
            </a:extLst>
          </p:cNvPr>
          <p:cNvSpPr txBox="1">
            <a:spLocks noChangeArrowheads="1"/>
          </p:cNvSpPr>
          <p:nvPr/>
        </p:nvSpPr>
        <p:spPr bwMode="auto">
          <a:xfrm>
            <a:off x="3712660" y="4857968"/>
            <a:ext cx="53646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10066"/>
                </a:solidFill>
                <a:latin typeface="Arial" panose="020B0604020202020204" pitchFamily="34" charset="0"/>
              </a:defRPr>
            </a:lvl1pPr>
            <a:lvl2pPr marL="742950" indent="-285750" eaLnBrk="0" hangingPunct="0">
              <a:defRPr sz="2400">
                <a:solidFill>
                  <a:srgbClr val="010066"/>
                </a:solidFill>
                <a:latin typeface="Arial" panose="020B0604020202020204" pitchFamily="34" charset="0"/>
              </a:defRPr>
            </a:lvl2pPr>
            <a:lvl3pPr marL="1143000" indent="-228600" eaLnBrk="0" hangingPunct="0">
              <a:defRPr sz="2400">
                <a:solidFill>
                  <a:srgbClr val="010066"/>
                </a:solidFill>
                <a:latin typeface="Arial" panose="020B0604020202020204" pitchFamily="34" charset="0"/>
              </a:defRPr>
            </a:lvl3pPr>
            <a:lvl4pPr marL="1600200" indent="-228600" eaLnBrk="0" hangingPunct="0">
              <a:defRPr sz="2400">
                <a:solidFill>
                  <a:srgbClr val="010066"/>
                </a:solidFill>
                <a:latin typeface="Arial" panose="020B0604020202020204" pitchFamily="34" charset="0"/>
              </a:defRPr>
            </a:lvl4pPr>
            <a:lvl5pPr marL="2057400" indent="-228600" eaLnBrk="0" hangingPunct="0">
              <a:defRPr sz="2400">
                <a:solidFill>
                  <a:srgbClr val="010066"/>
                </a:solidFill>
                <a:latin typeface="Arial" panose="020B0604020202020204" pitchFamily="34" charset="0"/>
              </a:defRPr>
            </a:lvl5pPr>
            <a:lvl6pPr marL="2514600" indent="-228600" eaLnBrk="0" fontAlgn="base" hangingPunct="0">
              <a:spcBef>
                <a:spcPct val="50000"/>
              </a:spcBef>
              <a:spcAft>
                <a:spcPct val="0"/>
              </a:spcAft>
              <a:defRPr sz="2400">
                <a:solidFill>
                  <a:srgbClr val="010066"/>
                </a:solidFill>
                <a:latin typeface="Arial" panose="020B0604020202020204" pitchFamily="34" charset="0"/>
              </a:defRPr>
            </a:lvl6pPr>
            <a:lvl7pPr marL="2971800" indent="-228600" eaLnBrk="0" fontAlgn="base" hangingPunct="0">
              <a:spcBef>
                <a:spcPct val="50000"/>
              </a:spcBef>
              <a:spcAft>
                <a:spcPct val="0"/>
              </a:spcAft>
              <a:defRPr sz="2400">
                <a:solidFill>
                  <a:srgbClr val="010066"/>
                </a:solidFill>
                <a:latin typeface="Arial" panose="020B0604020202020204" pitchFamily="34" charset="0"/>
              </a:defRPr>
            </a:lvl7pPr>
            <a:lvl8pPr marL="3429000" indent="-228600" eaLnBrk="0" fontAlgn="base" hangingPunct="0">
              <a:spcBef>
                <a:spcPct val="50000"/>
              </a:spcBef>
              <a:spcAft>
                <a:spcPct val="0"/>
              </a:spcAft>
              <a:defRPr sz="2400">
                <a:solidFill>
                  <a:srgbClr val="010066"/>
                </a:solidFill>
                <a:latin typeface="Arial" panose="020B0604020202020204" pitchFamily="34" charset="0"/>
              </a:defRPr>
            </a:lvl8pPr>
            <a:lvl9pPr marL="3886200" indent="-228600" eaLnBrk="0" fontAlgn="base" hangingPunct="0">
              <a:spcBef>
                <a:spcPct val="50000"/>
              </a:spcBef>
              <a:spcAft>
                <a:spcPct val="0"/>
              </a:spcAft>
              <a:defRPr sz="2400">
                <a:solidFill>
                  <a:srgbClr val="010066"/>
                </a:solidFill>
                <a:latin typeface="Arial" panose="020B0604020202020204" pitchFamily="34" charset="0"/>
              </a:defRPr>
            </a:lvl9pPr>
          </a:lstStyle>
          <a:p>
            <a:pPr eaLnBrk="1" hangingPunct="1">
              <a:spcBef>
                <a:spcPct val="0"/>
              </a:spcBef>
            </a:pPr>
            <a:r>
              <a:rPr lang="en-GB" altLang="en-US" dirty="0"/>
              <a:t>If an </a:t>
            </a:r>
            <a:r>
              <a:rPr lang="en-GB" altLang="en-US" b="1" dirty="0"/>
              <a:t>individual</a:t>
            </a:r>
            <a:r>
              <a:rPr lang="en-GB" altLang="en-US" dirty="0"/>
              <a:t> photon does not have enough energy to cause an emission, no electrons will be emitted.</a:t>
            </a:r>
            <a:endParaRPr lang="en-US" altLang="en-US" dirty="0"/>
          </a:p>
        </p:txBody>
      </p:sp>
      <p:sp>
        <p:nvSpPr>
          <p:cNvPr id="2" name="Rectangle 1">
            <a:extLst>
              <a:ext uri="{FF2B5EF4-FFF2-40B4-BE49-F238E27FC236}">
                <a16:creationId xmlns:a16="http://schemas.microsoft.com/office/drawing/2014/main" id="{818A1AB0-0F3E-45FB-AFA1-67967C9AE0F8}"/>
              </a:ext>
            </a:extLst>
          </p:cNvPr>
          <p:cNvSpPr/>
          <p:nvPr/>
        </p:nvSpPr>
        <p:spPr bwMode="auto">
          <a:xfrm>
            <a:off x="358774" y="1710849"/>
            <a:ext cx="3282630" cy="489995"/>
          </a:xfrm>
          <a:prstGeom prst="rect">
            <a:avLst/>
          </a:prstGeom>
          <a:solidFill>
            <a:srgbClr val="286D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Arial" charset="0"/>
              </a:rPr>
              <a:t>observation</a:t>
            </a:r>
          </a:p>
        </p:txBody>
      </p:sp>
      <p:sp>
        <p:nvSpPr>
          <p:cNvPr id="17" name="Rectangle 16">
            <a:extLst>
              <a:ext uri="{FF2B5EF4-FFF2-40B4-BE49-F238E27FC236}">
                <a16:creationId xmlns:a16="http://schemas.microsoft.com/office/drawing/2014/main" id="{168D9CE9-EDA4-4827-AFA2-54817DD07001}"/>
              </a:ext>
            </a:extLst>
          </p:cNvPr>
          <p:cNvSpPr/>
          <p:nvPr/>
        </p:nvSpPr>
        <p:spPr bwMode="auto">
          <a:xfrm>
            <a:off x="3641403" y="1707985"/>
            <a:ext cx="5343895" cy="492859"/>
          </a:xfrm>
          <a:prstGeom prst="rect">
            <a:avLst/>
          </a:prstGeom>
          <a:solidFill>
            <a:srgbClr val="286DA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Arial" charset="0"/>
              </a:rPr>
              <a:t>Einstein’s explanation</a:t>
            </a:r>
          </a:p>
        </p:txBody>
      </p:sp>
      <p:cxnSp>
        <p:nvCxnSpPr>
          <p:cNvPr id="4" name="Straight Connector 3">
            <a:extLst>
              <a:ext uri="{FF2B5EF4-FFF2-40B4-BE49-F238E27FC236}">
                <a16:creationId xmlns:a16="http://schemas.microsoft.com/office/drawing/2014/main" id="{54A26CA7-067A-49D1-B8C3-57EA3643836C}"/>
              </a:ext>
            </a:extLst>
          </p:cNvPr>
          <p:cNvCxnSpPr/>
          <p:nvPr/>
        </p:nvCxnSpPr>
        <p:spPr bwMode="auto">
          <a:xfrm flipH="1">
            <a:off x="358774" y="1707985"/>
            <a:ext cx="1" cy="4397812"/>
          </a:xfrm>
          <a:prstGeom prst="line">
            <a:avLst/>
          </a:prstGeom>
          <a:solidFill>
            <a:schemeClr val="accent1"/>
          </a:solidFill>
          <a:ln w="38100" cap="flat" cmpd="sng" algn="ctr">
            <a:solidFill>
              <a:srgbClr val="286DA6"/>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EE36DB0C-B4E0-477A-BBD8-6EFEF128C3CA}"/>
              </a:ext>
            </a:extLst>
          </p:cNvPr>
          <p:cNvCxnSpPr/>
          <p:nvPr/>
        </p:nvCxnSpPr>
        <p:spPr bwMode="auto">
          <a:xfrm flipH="1">
            <a:off x="8985300" y="1707985"/>
            <a:ext cx="1" cy="4397812"/>
          </a:xfrm>
          <a:prstGeom prst="line">
            <a:avLst/>
          </a:prstGeom>
          <a:solidFill>
            <a:schemeClr val="accent1"/>
          </a:solidFill>
          <a:ln w="38100" cap="flat" cmpd="sng" algn="ctr">
            <a:solidFill>
              <a:srgbClr val="286DA6"/>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3F10B263-2872-41EE-86C3-0CF77D927B9E}"/>
              </a:ext>
            </a:extLst>
          </p:cNvPr>
          <p:cNvCxnSpPr/>
          <p:nvPr/>
        </p:nvCxnSpPr>
        <p:spPr bwMode="auto">
          <a:xfrm flipH="1">
            <a:off x="3717999" y="1707985"/>
            <a:ext cx="1" cy="4397812"/>
          </a:xfrm>
          <a:prstGeom prst="line">
            <a:avLst/>
          </a:prstGeom>
          <a:solidFill>
            <a:schemeClr val="accent1"/>
          </a:solidFill>
          <a:ln w="38100" cap="flat" cmpd="sng" algn="ctr">
            <a:solidFill>
              <a:srgbClr val="286DA6"/>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9ACB6877-3FDB-4F29-80FD-761051CCFFAF}"/>
              </a:ext>
            </a:extLst>
          </p:cNvPr>
          <p:cNvCxnSpPr>
            <a:cxnSpLocks/>
          </p:cNvCxnSpPr>
          <p:nvPr/>
        </p:nvCxnSpPr>
        <p:spPr bwMode="auto">
          <a:xfrm flipH="1">
            <a:off x="358775" y="3484613"/>
            <a:ext cx="8626523" cy="0"/>
          </a:xfrm>
          <a:prstGeom prst="line">
            <a:avLst/>
          </a:prstGeom>
          <a:solidFill>
            <a:schemeClr val="accent1"/>
          </a:solidFill>
          <a:ln w="38100" cap="flat" cmpd="sng" algn="ctr">
            <a:solidFill>
              <a:srgbClr val="286DA6"/>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64D7DCBE-F05A-49A7-97A6-573927B9E0B4}"/>
              </a:ext>
            </a:extLst>
          </p:cNvPr>
          <p:cNvCxnSpPr>
            <a:cxnSpLocks/>
          </p:cNvCxnSpPr>
          <p:nvPr/>
        </p:nvCxnSpPr>
        <p:spPr bwMode="auto">
          <a:xfrm flipH="1" flipV="1">
            <a:off x="358775" y="4795205"/>
            <a:ext cx="8626523" cy="62763"/>
          </a:xfrm>
          <a:prstGeom prst="line">
            <a:avLst/>
          </a:prstGeom>
          <a:solidFill>
            <a:schemeClr val="accent1"/>
          </a:solidFill>
          <a:ln w="38100" cap="flat" cmpd="sng" algn="ctr">
            <a:solidFill>
              <a:srgbClr val="286DA6"/>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B0BC210-339F-4C73-A86D-22F14DABD1C0}"/>
              </a:ext>
            </a:extLst>
          </p:cNvPr>
          <p:cNvCxnSpPr>
            <a:cxnSpLocks/>
          </p:cNvCxnSpPr>
          <p:nvPr/>
        </p:nvCxnSpPr>
        <p:spPr bwMode="auto">
          <a:xfrm flipH="1">
            <a:off x="346899" y="6093922"/>
            <a:ext cx="8638399" cy="0"/>
          </a:xfrm>
          <a:prstGeom prst="line">
            <a:avLst/>
          </a:prstGeom>
          <a:solidFill>
            <a:schemeClr val="accent1"/>
          </a:solidFill>
          <a:ln w="38100" cap="flat" cmpd="sng" algn="ctr">
            <a:solidFill>
              <a:srgbClr val="286DA6"/>
            </a:solidFill>
            <a:prstDash val="solid"/>
            <a:round/>
            <a:headEnd type="none" w="med" len="med"/>
            <a:tailEnd type="none" w="med" len="med"/>
          </a:ln>
          <a:effectLst/>
        </p:spPr>
      </p:cxnSp>
      <p:pic>
        <p:nvPicPr>
          <p:cNvPr id="37" name="Picture 36">
            <a:extLst>
              <a:ext uri="{FF2B5EF4-FFF2-40B4-BE49-F238E27FC236}">
                <a16:creationId xmlns:a16="http://schemas.microsoft.com/office/drawing/2014/main" id="{AA1DA7AF-092A-4EC7-AD35-DDF6343D87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616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2_DEFAULT DESIGN" val="wDxRc6kz"/>
  <p:tag name="ARTICULATE_DESIGN_ID_5_CUSTOM DESIGN" val="AOIIpWkd"/>
  <p:tag name="ARTICULATE_DESIGN_ID_DEFAULT DESIGN" val="ph0iQkco"/>
  <p:tag name="ARTICULATE_DESIGN_ID_3_DEFAULT DESIGN" val="KC4R8YvJ"/>
  <p:tag name="ARTICULATE_DESIGN_ID_CUSTOM DESIGN" val="27iljUQL"/>
  <p:tag name="ARTICULATE_DESIGN_ID_1_CUSTOM DESIGN" val="eusD4ou5"/>
  <p:tag name="ARTICULATE_DESIGN_ID_2_CUSTOM DESIGN" val="bfDrigLD"/>
  <p:tag name="ARTICULATE_DESIGN_ID_3_CUSTOM DESIGN" val="m5aMtY1m"/>
  <p:tag name="ARTICULATE_DESIGN_ID_4_CUSTOM DESIGN" val="1DC04IRz"/>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32008</TotalTime>
  <Words>1290</Words>
  <Application>Microsoft Office PowerPoint</Application>
  <PresentationFormat>On-screen Show (4:3)</PresentationFormat>
  <Paragraphs>99</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Wingdings</vt:lpstr>
      <vt:lpstr>Arial</vt:lpstr>
      <vt:lpstr>Wingdings 2</vt:lpstr>
      <vt:lpstr>Default Design</vt:lpstr>
      <vt:lpstr>3_Default Design</vt:lpstr>
      <vt:lpstr>The  Photoelectric Effect</vt:lpstr>
      <vt:lpstr>Information</vt:lpstr>
      <vt:lpstr>The discovery of photoelectricity</vt:lpstr>
      <vt:lpstr>Measuring photoelectricity</vt:lpstr>
      <vt:lpstr>The gold leaf electroscope</vt:lpstr>
      <vt:lpstr>Unexpected observations</vt:lpstr>
      <vt:lpstr>Dependence on frequency</vt:lpstr>
      <vt:lpstr>Photons</vt:lpstr>
      <vt:lpstr>Einstein’s explanation of photoelectricity</vt:lpstr>
      <vt:lpstr>Einstein’s photoelectric equation</vt:lpstr>
      <vt:lpstr>The photoelectric effect equation</vt:lpstr>
      <vt:lpstr>Using the photoelectric effect</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Photoelectric Effect</dc:title>
  <dc:subject>Boardworks High School Physical Science</dc:subject>
  <dc:creator>Boardworks</dc:creator>
  <cp:lastModifiedBy>Tim Crilly</cp:lastModifiedBy>
  <cp:revision>785</cp:revision>
  <dcterms:created xsi:type="dcterms:W3CDTF">2003-09-13T07:39:42Z</dcterms:created>
  <dcterms:modified xsi:type="dcterms:W3CDTF">2019-01-31T15:31:54Z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44AD54FC-2BAB-4AFD-9E15-B5E4D18A54E0</vt:lpwstr>
  </property>
  <property fmtid="{D5CDD505-2E9C-101B-9397-08002B2CF9AE}" pid="3" name="ArticulatePath">
    <vt:lpwstr>Quantum Physics</vt:lpwstr>
  </property>
</Properties>
</file>