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6.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947" r:id="rId1"/>
    <p:sldMasterId id="2147485962" r:id="rId2"/>
  </p:sldMasterIdLst>
  <p:notesMasterIdLst>
    <p:notesMasterId r:id="rId23"/>
  </p:notesMasterIdLst>
  <p:handoutMasterIdLst>
    <p:handoutMasterId r:id="rId24"/>
  </p:handoutMasterIdLst>
  <p:sldIdLst>
    <p:sldId id="430" r:id="rId3"/>
    <p:sldId id="527" r:id="rId4"/>
    <p:sldId id="613" r:id="rId5"/>
    <p:sldId id="697" r:id="rId6"/>
    <p:sldId id="695" r:id="rId7"/>
    <p:sldId id="698" r:id="rId8"/>
    <p:sldId id="700" r:id="rId9"/>
    <p:sldId id="699" r:id="rId10"/>
    <p:sldId id="702" r:id="rId11"/>
    <p:sldId id="703" r:id="rId12"/>
    <p:sldId id="705" r:id="rId13"/>
    <p:sldId id="696" r:id="rId14"/>
    <p:sldId id="532" r:id="rId15"/>
    <p:sldId id="526" r:id="rId16"/>
    <p:sldId id="535" r:id="rId17"/>
    <p:sldId id="534" r:id="rId18"/>
    <p:sldId id="523" r:id="rId19"/>
    <p:sldId id="704" r:id="rId20"/>
    <p:sldId id="533" r:id="rId21"/>
    <p:sldId id="524"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539">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B9B9B9"/>
    <a:srgbClr val="000066"/>
    <a:srgbClr val="010066"/>
    <a:srgbClr val="003399"/>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8"/>
        <p:guide orient="horz" pos="3876"/>
        <p:guide pos="5539"/>
        <p:guide pos="226"/>
      </p:guideLst>
    </p:cSldViewPr>
  </p:slideViewPr>
  <p:outlineViewPr>
    <p:cViewPr>
      <p:scale>
        <a:sx n="33" d="100"/>
        <a:sy n="33" d="100"/>
      </p:scale>
      <p:origin x="0" y="-384"/>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0800F1A-A778-40C3-8734-D5FA1B4C703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D013A77-6415-45A5-88C5-FED2F2DA057F}" type="slidenum">
              <a:rPr lang="en-GB" altLang="en-US"/>
              <a:pPr/>
              <a:t>‹#›</a:t>
            </a:fld>
            <a:endParaRPr lang="en-GB" altLang="en-US"/>
          </a:p>
        </p:txBody>
      </p:sp>
      <p:sp>
        <p:nvSpPr>
          <p:cNvPr id="5" name="Rectangle 7">
            <a:extLst>
              <a:ext uri="{FF2B5EF4-FFF2-40B4-BE49-F238E27FC236}">
                <a16:creationId xmlns:a16="http://schemas.microsoft.com/office/drawing/2014/main" id="{EFA36F1D-2BBB-4BAC-A294-C3CDF666BBD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B9165005-4BE1-47B3-95C3-A8B6C5A54C9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970403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FBFDC31E-485E-4012-997A-6783DDEA1E2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ABFDE4D-BF39-484D-9E41-B6FD6ADF314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796609A-1589-4978-A252-C9D296946A6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DD85F13-3EDC-4544-A042-6F2E0C246B75}" type="slidenum">
              <a:rPr lang="en-US" altLang="en-US"/>
              <a:pPr/>
              <a:t>‹#›</a:t>
            </a:fld>
            <a:endParaRPr lang="en-US" altLang="en-US"/>
          </a:p>
        </p:txBody>
      </p:sp>
      <p:sp>
        <p:nvSpPr>
          <p:cNvPr id="7" name="Rectangle 7">
            <a:extLst>
              <a:ext uri="{FF2B5EF4-FFF2-40B4-BE49-F238E27FC236}">
                <a16:creationId xmlns:a16="http://schemas.microsoft.com/office/drawing/2014/main" id="{BA8BC1C6-1F63-42A6-A816-B24BF268761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7611F359-C0B9-4988-B747-970C19F53F0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3258167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B3992390-9FDE-4F9D-AA91-CECB8B0BE04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0F5F937A-D0D0-4876-A99F-9965AE43B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D538752-C19A-49AC-BAEE-5AB269F77FAF}"/>
              </a:ext>
            </a:extLst>
          </p:cNvPr>
          <p:cNvSpPr>
            <a:spLocks noGrp="1"/>
          </p:cNvSpPr>
          <p:nvPr>
            <p:ph type="sldNum" sz="quarter" idx="10"/>
          </p:nvPr>
        </p:nvSpPr>
        <p:spPr/>
        <p:txBody>
          <a:bodyPr/>
          <a:lstStyle/>
          <a:p>
            <a:fld id="{EDD85F13-3EDC-4544-A042-6F2E0C246B7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a:extLst>
              <a:ext uri="{FF2B5EF4-FFF2-40B4-BE49-F238E27FC236}">
                <a16:creationId xmlns:a16="http://schemas.microsoft.com/office/drawing/2014/main" id="{3C93C5D9-AC06-4DDD-ABB8-3811A6CB5EE6}"/>
              </a:ext>
            </a:extLst>
          </p:cNvPr>
          <p:cNvSpPr>
            <a:spLocks noGrp="1" noRot="1" noChangeAspect="1" noChangeArrowheads="1" noTextEdit="1"/>
          </p:cNvSpPr>
          <p:nvPr>
            <p:ph type="sldImg"/>
          </p:nvPr>
        </p:nvSpPr>
        <p:spPr>
          <a:ln/>
        </p:spPr>
      </p:sp>
      <p:sp>
        <p:nvSpPr>
          <p:cNvPr id="27653" name="Rectangle 7">
            <a:extLst>
              <a:ext uri="{FF2B5EF4-FFF2-40B4-BE49-F238E27FC236}">
                <a16:creationId xmlns:a16="http://schemas.microsoft.com/office/drawing/2014/main" id="{9CD6F4FA-67B5-4416-A5A4-EBFA93BBC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 name="Slide Number Placeholder 1">
            <a:extLst>
              <a:ext uri="{FF2B5EF4-FFF2-40B4-BE49-F238E27FC236}">
                <a16:creationId xmlns:a16="http://schemas.microsoft.com/office/drawing/2014/main" id="{97040E6D-9921-41FA-B272-2AA6C2D5FB94}"/>
              </a:ext>
            </a:extLst>
          </p:cNvPr>
          <p:cNvSpPr>
            <a:spLocks noGrp="1"/>
          </p:cNvSpPr>
          <p:nvPr>
            <p:ph type="sldNum" sz="quarter" idx="10"/>
          </p:nvPr>
        </p:nvSpPr>
        <p:spPr/>
        <p:txBody>
          <a:bodyPr/>
          <a:lstStyle/>
          <a:p>
            <a:fld id="{EDD85F13-3EDC-4544-A042-6F2E0C246B75}" type="slidenum">
              <a:rPr lang="en-US" altLang="en-US" smtClean="0"/>
              <a:pPr/>
              <a:t>10</a:t>
            </a:fld>
            <a:endParaRPr lang="en-US" altLang="en-US"/>
          </a:p>
        </p:txBody>
      </p:sp>
    </p:spTree>
    <p:extLst>
      <p:ext uri="{BB962C8B-B14F-4D97-AF65-F5344CB8AC3E}">
        <p14:creationId xmlns:p14="http://schemas.microsoft.com/office/powerpoint/2010/main" val="115274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a:extLst>
              <a:ext uri="{FF2B5EF4-FFF2-40B4-BE49-F238E27FC236}">
                <a16:creationId xmlns:a16="http://schemas.microsoft.com/office/drawing/2014/main" id="{3C93C5D9-AC06-4DDD-ABB8-3811A6CB5EE6}"/>
              </a:ext>
            </a:extLst>
          </p:cNvPr>
          <p:cNvSpPr>
            <a:spLocks noGrp="1" noRot="1" noChangeAspect="1" noChangeArrowheads="1" noTextEdit="1"/>
          </p:cNvSpPr>
          <p:nvPr>
            <p:ph type="sldImg"/>
          </p:nvPr>
        </p:nvSpPr>
        <p:spPr>
          <a:ln/>
        </p:spPr>
      </p:sp>
      <p:sp>
        <p:nvSpPr>
          <p:cNvPr id="27653" name="Rectangle 7">
            <a:extLst>
              <a:ext uri="{FF2B5EF4-FFF2-40B4-BE49-F238E27FC236}">
                <a16:creationId xmlns:a16="http://schemas.microsoft.com/office/drawing/2014/main" id="{9CD6F4FA-67B5-4416-A5A4-EBFA93BBC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 name="Slide Number Placeholder 1">
            <a:extLst>
              <a:ext uri="{FF2B5EF4-FFF2-40B4-BE49-F238E27FC236}">
                <a16:creationId xmlns:a16="http://schemas.microsoft.com/office/drawing/2014/main" id="{332EB05E-EABE-4D34-8B10-5E0F3F8C3463}"/>
              </a:ext>
            </a:extLst>
          </p:cNvPr>
          <p:cNvSpPr>
            <a:spLocks noGrp="1"/>
          </p:cNvSpPr>
          <p:nvPr>
            <p:ph type="sldNum" sz="quarter" idx="10"/>
          </p:nvPr>
        </p:nvSpPr>
        <p:spPr/>
        <p:txBody>
          <a:bodyPr/>
          <a:lstStyle/>
          <a:p>
            <a:fld id="{EDD85F13-3EDC-4544-A042-6F2E0C246B75}" type="slidenum">
              <a:rPr lang="en-US" altLang="en-US" smtClean="0"/>
              <a:pPr/>
              <a:t>11</a:t>
            </a:fld>
            <a:endParaRPr lang="en-US" altLang="en-US"/>
          </a:p>
        </p:txBody>
      </p:sp>
    </p:spTree>
    <p:extLst>
      <p:ext uri="{BB962C8B-B14F-4D97-AF65-F5344CB8AC3E}">
        <p14:creationId xmlns:p14="http://schemas.microsoft.com/office/powerpoint/2010/main" val="46805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6982A97B-00FA-4EAD-9E20-C00FF66A934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981C362-2269-4B56-94D0-395114B7D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 name="Slide Number Placeholder 1">
            <a:extLst>
              <a:ext uri="{FF2B5EF4-FFF2-40B4-BE49-F238E27FC236}">
                <a16:creationId xmlns:a16="http://schemas.microsoft.com/office/drawing/2014/main" id="{A00520E5-7D47-4A37-B8BC-04245A47145C}"/>
              </a:ext>
            </a:extLst>
          </p:cNvPr>
          <p:cNvSpPr>
            <a:spLocks noGrp="1"/>
          </p:cNvSpPr>
          <p:nvPr>
            <p:ph type="sldNum" sz="quarter" idx="10"/>
          </p:nvPr>
        </p:nvSpPr>
        <p:spPr/>
        <p:txBody>
          <a:bodyPr/>
          <a:lstStyle/>
          <a:p>
            <a:fld id="{EDD85F13-3EDC-4544-A042-6F2E0C246B75}" type="slidenum">
              <a:rPr lang="en-US" altLang="en-US" smtClean="0"/>
              <a:pPr/>
              <a:t>12</a:t>
            </a:fld>
            <a:endParaRPr lang="en-US" altLang="en-US"/>
          </a:p>
        </p:txBody>
      </p:sp>
    </p:spTree>
    <p:extLst>
      <p:ext uri="{BB962C8B-B14F-4D97-AF65-F5344CB8AC3E}">
        <p14:creationId xmlns:p14="http://schemas.microsoft.com/office/powerpoint/2010/main" val="25426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C564587-AF23-4A55-8336-2DF9ACE04688}"/>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D8CC8A78-A46D-400F-A7B3-9AD918B410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Joe Gough, shutterstock.com 2018</a:t>
            </a:r>
          </a:p>
        </p:txBody>
      </p:sp>
      <p:sp>
        <p:nvSpPr>
          <p:cNvPr id="2" name="Slide Number Placeholder 1">
            <a:extLst>
              <a:ext uri="{FF2B5EF4-FFF2-40B4-BE49-F238E27FC236}">
                <a16:creationId xmlns:a16="http://schemas.microsoft.com/office/drawing/2014/main" id="{0750DA4C-E367-4430-8092-4AD7ACEE4C26}"/>
              </a:ext>
            </a:extLst>
          </p:cNvPr>
          <p:cNvSpPr>
            <a:spLocks noGrp="1"/>
          </p:cNvSpPr>
          <p:nvPr>
            <p:ph type="sldNum" sz="quarter" idx="10"/>
          </p:nvPr>
        </p:nvSpPr>
        <p:spPr/>
        <p:txBody>
          <a:bodyPr/>
          <a:lstStyle/>
          <a:p>
            <a:fld id="{EDD85F13-3EDC-4544-A042-6F2E0C246B7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A581A4CF-42F2-4328-9BC1-13FE8945BCAE}"/>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8F0589B-3614-4D44-A07E-F020B94B1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F2384AF-660F-49EA-B538-578799F50D35}"/>
              </a:ext>
            </a:extLst>
          </p:cNvPr>
          <p:cNvSpPr>
            <a:spLocks noGrp="1"/>
          </p:cNvSpPr>
          <p:nvPr>
            <p:ph type="sldNum" sz="quarter" idx="10"/>
          </p:nvPr>
        </p:nvSpPr>
        <p:spPr/>
        <p:txBody>
          <a:bodyPr/>
          <a:lstStyle/>
          <a:p>
            <a:fld id="{EDD85F13-3EDC-4544-A042-6F2E0C246B7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593C0A6-A32C-4C30-A8BC-DEC18621F5D7}"/>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BAB29C49-218B-43F6-B0E5-59DF41C39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C3DF14C0-16D9-4B0D-9CE0-7AEA968DD11C}"/>
              </a:ext>
            </a:extLst>
          </p:cNvPr>
          <p:cNvSpPr>
            <a:spLocks noGrp="1"/>
          </p:cNvSpPr>
          <p:nvPr>
            <p:ph type="sldNum" sz="quarter" idx="10"/>
          </p:nvPr>
        </p:nvSpPr>
        <p:spPr/>
        <p:txBody>
          <a:bodyPr/>
          <a:lstStyle/>
          <a:p>
            <a:fld id="{EDD85F13-3EDC-4544-A042-6F2E0C246B7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6DF269C-5877-4386-B6BE-DD1C286F6464}"/>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4D765609-7B06-46EC-B9A7-2AC53B1182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EC69CEA5-B791-4057-AB3F-AA57B0001756}"/>
              </a:ext>
            </a:extLst>
          </p:cNvPr>
          <p:cNvSpPr>
            <a:spLocks noGrp="1"/>
          </p:cNvSpPr>
          <p:nvPr>
            <p:ph type="sldNum" sz="quarter" idx="10"/>
          </p:nvPr>
        </p:nvSpPr>
        <p:spPr/>
        <p:txBody>
          <a:bodyPr/>
          <a:lstStyle/>
          <a:p>
            <a:fld id="{EDD85F13-3EDC-4544-A042-6F2E0C246B7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lide Image Placeholder 1">
            <a:extLst>
              <a:ext uri="{FF2B5EF4-FFF2-40B4-BE49-F238E27FC236}">
                <a16:creationId xmlns:a16="http://schemas.microsoft.com/office/drawing/2014/main" id="{C1E73E2B-0478-4D6D-A5E2-3B2E53C53638}"/>
              </a:ext>
            </a:extLst>
          </p:cNvPr>
          <p:cNvSpPr>
            <a:spLocks noGrp="1" noRot="1" noChangeAspect="1" noTextEdit="1"/>
          </p:cNvSpPr>
          <p:nvPr>
            <p:ph type="sldImg"/>
          </p:nvPr>
        </p:nvSpPr>
        <p:spPr>
          <a:ln/>
        </p:spPr>
      </p:sp>
      <p:sp>
        <p:nvSpPr>
          <p:cNvPr id="76804" name="Notes Placeholder 2">
            <a:extLst>
              <a:ext uri="{FF2B5EF4-FFF2-40B4-BE49-F238E27FC236}">
                <a16:creationId xmlns:a16="http://schemas.microsoft.com/office/drawing/2014/main" id="{6709E947-211C-4CB3-9536-F740FA023A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Define a design problem that involves the development of a process or system with interacting components and criteria and constraints that may include social, technical and/or environmental considerations.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C1411C1A-EF3E-4E7D-8C52-46CBEEA4669E}"/>
              </a:ext>
            </a:extLst>
          </p:cNvPr>
          <p:cNvSpPr>
            <a:spLocks noGrp="1"/>
          </p:cNvSpPr>
          <p:nvPr>
            <p:ph type="sldNum" sz="quarter" idx="10"/>
          </p:nvPr>
        </p:nvSpPr>
        <p:spPr/>
        <p:txBody>
          <a:bodyPr/>
          <a:lstStyle/>
          <a:p>
            <a:fld id="{EDD85F13-3EDC-4544-A042-6F2E0C246B7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lide Image Placeholder 1">
            <a:extLst>
              <a:ext uri="{FF2B5EF4-FFF2-40B4-BE49-F238E27FC236}">
                <a16:creationId xmlns:a16="http://schemas.microsoft.com/office/drawing/2014/main" id="{C1E73E2B-0478-4D6D-A5E2-3B2E53C53638}"/>
              </a:ext>
            </a:extLst>
          </p:cNvPr>
          <p:cNvSpPr>
            <a:spLocks noGrp="1" noRot="1" noChangeAspect="1" noTextEdit="1"/>
          </p:cNvSpPr>
          <p:nvPr>
            <p:ph type="sldImg"/>
          </p:nvPr>
        </p:nvSpPr>
        <p:spPr>
          <a:ln/>
        </p:spPr>
      </p:sp>
      <p:sp>
        <p:nvSpPr>
          <p:cNvPr id="76804" name="Notes Placeholder 2">
            <a:extLst>
              <a:ext uri="{FF2B5EF4-FFF2-40B4-BE49-F238E27FC236}">
                <a16:creationId xmlns:a16="http://schemas.microsoft.com/office/drawing/2014/main" id="{6709E947-211C-4CB3-9536-F740FA023A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Ivan </a:t>
            </a:r>
            <a:r>
              <a:rPr lang="en-GB" altLang="en-US" dirty="0" err="1">
                <a:latin typeface="Arial" panose="020B0604020202020204" pitchFamily="34" charset="0"/>
              </a:rPr>
              <a:t>Smuk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58C5D4A-BF8F-43EC-9467-06300F431735}"/>
              </a:ext>
            </a:extLst>
          </p:cNvPr>
          <p:cNvSpPr>
            <a:spLocks noGrp="1"/>
          </p:cNvSpPr>
          <p:nvPr>
            <p:ph type="sldNum" sz="quarter" idx="10"/>
          </p:nvPr>
        </p:nvSpPr>
        <p:spPr/>
        <p:txBody>
          <a:bodyPr/>
          <a:lstStyle/>
          <a:p>
            <a:fld id="{EDD85F13-3EDC-4544-A042-6F2E0C246B75}" type="slidenum">
              <a:rPr lang="en-US" altLang="en-US" smtClean="0"/>
              <a:pPr/>
              <a:t>18</a:t>
            </a:fld>
            <a:endParaRPr lang="en-US" altLang="en-US"/>
          </a:p>
        </p:txBody>
      </p:sp>
    </p:spTree>
    <p:extLst>
      <p:ext uri="{BB962C8B-B14F-4D97-AF65-F5344CB8AC3E}">
        <p14:creationId xmlns:p14="http://schemas.microsoft.com/office/powerpoint/2010/main" val="3511084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AD061A8-7252-4AB0-AF07-77EC1A7F64AF}"/>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E62A7055-F472-4B14-BCC4-9DAB723A84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4348E09-B7FD-4DD9-B965-8B56AE9BB82A}"/>
              </a:ext>
            </a:extLst>
          </p:cNvPr>
          <p:cNvSpPr>
            <a:spLocks noGrp="1"/>
          </p:cNvSpPr>
          <p:nvPr>
            <p:ph type="sldNum" sz="quarter" idx="10"/>
          </p:nvPr>
        </p:nvSpPr>
        <p:spPr/>
        <p:txBody>
          <a:bodyPr/>
          <a:lstStyle/>
          <a:p>
            <a:fld id="{EDD85F13-3EDC-4544-A042-6F2E0C246B75}"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D631E7D-F169-41D7-BA0D-E58041DAC690}"/>
              </a:ext>
            </a:extLst>
          </p:cNvPr>
          <p:cNvSpPr>
            <a:spLocks noGrp="1"/>
          </p:cNvSpPr>
          <p:nvPr>
            <p:ph type="sldNum" sz="quarter" idx="10"/>
          </p:nvPr>
        </p:nvSpPr>
        <p:spPr/>
        <p:txBody>
          <a:bodyPr/>
          <a:lstStyle/>
          <a:p>
            <a:fld id="{EDD85F13-3EDC-4544-A042-6F2E0C246B75}" type="slidenum">
              <a:rPr lang="en-US" altLang="en-US" smtClean="0"/>
              <a:pPr/>
              <a:t>2</a:t>
            </a:fld>
            <a:endParaRPr lang="en-US" altLang="en-US"/>
          </a:p>
        </p:txBody>
      </p:sp>
    </p:spTree>
    <p:extLst>
      <p:ext uri="{BB962C8B-B14F-4D97-AF65-F5344CB8AC3E}">
        <p14:creationId xmlns:p14="http://schemas.microsoft.com/office/powerpoint/2010/main" val="2538098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3C2B047D-585F-451D-A24E-737D6DA2FC5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7F16D88A-62D5-4BD4-B99C-E8A84324C5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Triple glazing is also available. This provides better insulation than double glazing as well as offering additional benefits, such as better noise insulation. However, the cost of installing triple glazing is very high.</a:t>
            </a:r>
          </a:p>
        </p:txBody>
      </p:sp>
      <p:sp>
        <p:nvSpPr>
          <p:cNvPr id="2" name="Slide Number Placeholder 1">
            <a:extLst>
              <a:ext uri="{FF2B5EF4-FFF2-40B4-BE49-F238E27FC236}">
                <a16:creationId xmlns:a16="http://schemas.microsoft.com/office/drawing/2014/main" id="{0A0B6A91-FB4C-48CF-A12A-9628C22309EA}"/>
              </a:ext>
            </a:extLst>
          </p:cNvPr>
          <p:cNvSpPr>
            <a:spLocks noGrp="1"/>
          </p:cNvSpPr>
          <p:nvPr>
            <p:ph type="sldNum" sz="quarter" idx="10"/>
          </p:nvPr>
        </p:nvSpPr>
        <p:spPr/>
        <p:txBody>
          <a:bodyPr/>
          <a:lstStyle/>
          <a:p>
            <a:fld id="{EDD85F13-3EDC-4544-A042-6F2E0C246B75}"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C51825B-7DCF-4259-B1C2-CDC772601B6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15010CD-A2D4-44F8-A3CF-98C26B145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It should be made clear to students that the system may have potential energy due to external forces, such as gravity (gravitational potential energy), and may have kinetic energy due to movement of the system as a whole (e.g. if it is in a moving vehicle). Adding these forms of energy to the internal energy of the system produces the total energy of the system.</a:t>
            </a:r>
          </a:p>
          <a:p>
            <a:pPr eaLnBrk="1" hangingPunct="1"/>
            <a:endParaRPr lang="en-GB" altLang="en-US" dirty="0"/>
          </a:p>
          <a:p>
            <a:pPr eaLnBrk="1" hangingPunct="1"/>
            <a:r>
              <a:rPr lang="en-GB" altLang="en-US" dirty="0"/>
              <a:t>The internal energy of a monatomic gas is almost entirely due to the kinetic energy of its molecules.</a:t>
            </a:r>
          </a:p>
          <a:p>
            <a:pPr eaLnBrk="1" hangingPunct="1"/>
            <a:endParaRPr lang="en-GB" altLang="en-US"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635D71DD-CB52-4736-9BCE-C6BC3BEF6C82}"/>
              </a:ext>
            </a:extLst>
          </p:cNvPr>
          <p:cNvSpPr>
            <a:spLocks noGrp="1"/>
          </p:cNvSpPr>
          <p:nvPr>
            <p:ph type="sldNum" sz="quarter" idx="10"/>
          </p:nvPr>
        </p:nvSpPr>
        <p:spPr/>
        <p:txBody>
          <a:bodyPr/>
          <a:lstStyle/>
          <a:p>
            <a:fld id="{EDD85F13-3EDC-4544-A042-6F2E0C246B75}" type="slidenum">
              <a:rPr lang="en-US" altLang="en-US" smtClean="0"/>
              <a:pPr/>
              <a:t>3</a:t>
            </a:fld>
            <a:endParaRPr lang="en-US" altLang="en-US"/>
          </a:p>
        </p:txBody>
      </p:sp>
    </p:spTree>
    <p:extLst>
      <p:ext uri="{BB962C8B-B14F-4D97-AF65-F5344CB8AC3E}">
        <p14:creationId xmlns:p14="http://schemas.microsoft.com/office/powerpoint/2010/main" val="308853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15BA42F1-7452-4FCD-9734-9AB349C0971B}"/>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DFC65D5A-64A9-4370-AC51-24A4A00A0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It should be stressed that “temperature” and “heat” are two different but interconnected terms. The term “heat energy” should be avoided.</a:t>
            </a:r>
          </a:p>
        </p:txBody>
      </p:sp>
      <p:sp>
        <p:nvSpPr>
          <p:cNvPr id="2" name="Slide Number Placeholder 1">
            <a:extLst>
              <a:ext uri="{FF2B5EF4-FFF2-40B4-BE49-F238E27FC236}">
                <a16:creationId xmlns:a16="http://schemas.microsoft.com/office/drawing/2014/main" id="{953F5A58-861E-4AE5-8F78-154CB96970B6}"/>
              </a:ext>
            </a:extLst>
          </p:cNvPr>
          <p:cNvSpPr>
            <a:spLocks noGrp="1"/>
          </p:cNvSpPr>
          <p:nvPr>
            <p:ph type="sldNum" sz="quarter" idx="10"/>
          </p:nvPr>
        </p:nvSpPr>
        <p:spPr/>
        <p:txBody>
          <a:bodyPr/>
          <a:lstStyle/>
          <a:p>
            <a:fld id="{EDD85F13-3EDC-4544-A042-6F2E0C246B75}" type="slidenum">
              <a:rPr lang="en-US" altLang="en-US" smtClean="0"/>
              <a:pPr/>
              <a:t>4</a:t>
            </a:fld>
            <a:endParaRPr lang="en-US" altLang="en-US"/>
          </a:p>
        </p:txBody>
      </p:sp>
    </p:spTree>
    <p:extLst>
      <p:ext uri="{BB962C8B-B14F-4D97-AF65-F5344CB8AC3E}">
        <p14:creationId xmlns:p14="http://schemas.microsoft.com/office/powerpoint/2010/main" val="51647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2437875C-20A3-4CCC-9685-4035FFC58F6D}"/>
              </a:ext>
            </a:extLst>
          </p:cNvPr>
          <p:cNvSpPr>
            <a:spLocks noGrp="1" noRot="1" noChangeAspect="1" noChangeArrowheads="1" noTextEdit="1"/>
          </p:cNvSpPr>
          <p:nvPr>
            <p:ph type="sldImg"/>
          </p:nvPr>
        </p:nvSpPr>
        <p:spPr>
          <a:ln/>
        </p:spPr>
      </p:sp>
      <p:sp>
        <p:nvSpPr>
          <p:cNvPr id="28677" name="Rectangle 3">
            <a:extLst>
              <a:ext uri="{FF2B5EF4-FFF2-40B4-BE49-F238E27FC236}">
                <a16:creationId xmlns:a16="http://schemas.microsoft.com/office/drawing/2014/main" id="{F80A408A-4429-4E8B-A106-DB6C3C380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It should be noted that the particles in each box are of the same type.</a:t>
            </a:r>
          </a:p>
          <a:p>
            <a:pPr eaLnBrk="1" hangingPunct="1"/>
            <a:endParaRPr lang="en-GB" altLang="en-US"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EE502AD2-45E0-40B8-B52C-F197EF4DC69C}"/>
              </a:ext>
            </a:extLst>
          </p:cNvPr>
          <p:cNvSpPr>
            <a:spLocks noGrp="1"/>
          </p:cNvSpPr>
          <p:nvPr>
            <p:ph type="sldNum" sz="quarter" idx="10"/>
          </p:nvPr>
        </p:nvSpPr>
        <p:spPr/>
        <p:txBody>
          <a:bodyPr/>
          <a:lstStyle/>
          <a:p>
            <a:fld id="{EDD85F13-3EDC-4544-A042-6F2E0C246B75}" type="slidenum">
              <a:rPr lang="en-US" altLang="en-US" smtClean="0"/>
              <a:pPr/>
              <a:t>5</a:t>
            </a:fld>
            <a:endParaRPr lang="en-US" altLang="en-US"/>
          </a:p>
        </p:txBody>
      </p:sp>
    </p:spTree>
    <p:extLst>
      <p:ext uri="{BB962C8B-B14F-4D97-AF65-F5344CB8AC3E}">
        <p14:creationId xmlns:p14="http://schemas.microsoft.com/office/powerpoint/2010/main" val="156092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4CC8EA5F-6652-4862-88C9-4510DBCE0372}"/>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E674F2C7-DB69-4DED-A062-1E983BFD0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Students should note that absolute zero cannot be reached.</a:t>
            </a:r>
          </a:p>
        </p:txBody>
      </p:sp>
      <p:sp>
        <p:nvSpPr>
          <p:cNvPr id="2" name="Slide Number Placeholder 1">
            <a:extLst>
              <a:ext uri="{FF2B5EF4-FFF2-40B4-BE49-F238E27FC236}">
                <a16:creationId xmlns:a16="http://schemas.microsoft.com/office/drawing/2014/main" id="{2B8EA414-3D35-4872-84F5-ACCF35972D34}"/>
              </a:ext>
            </a:extLst>
          </p:cNvPr>
          <p:cNvSpPr>
            <a:spLocks noGrp="1"/>
          </p:cNvSpPr>
          <p:nvPr>
            <p:ph type="sldNum" sz="quarter" idx="10"/>
          </p:nvPr>
        </p:nvSpPr>
        <p:spPr/>
        <p:txBody>
          <a:bodyPr/>
          <a:lstStyle/>
          <a:p>
            <a:fld id="{EDD85F13-3EDC-4544-A042-6F2E0C246B75}" type="slidenum">
              <a:rPr lang="en-US" altLang="en-US" smtClean="0"/>
              <a:pPr/>
              <a:t>6</a:t>
            </a:fld>
            <a:endParaRPr lang="en-US" altLang="en-US"/>
          </a:p>
        </p:txBody>
      </p:sp>
    </p:spTree>
    <p:extLst>
      <p:ext uri="{BB962C8B-B14F-4D97-AF65-F5344CB8AC3E}">
        <p14:creationId xmlns:p14="http://schemas.microsoft.com/office/powerpoint/2010/main" val="7064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BD81828D-0BD0-497D-9D72-151137A74562}"/>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1101811A-C351-46E4-81D6-09549A490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The triple point for water is the temperature at which the solid, liquid and gas states can exist simultaneously.</a:t>
            </a:r>
          </a:p>
          <a:p>
            <a:pPr eaLnBrk="1" hangingPunct="1"/>
            <a:endParaRPr lang="en-GB" altLang="en-US" dirty="0"/>
          </a:p>
          <a:p>
            <a:pPr eaLnBrk="1" hangingPunct="1"/>
            <a:r>
              <a:rPr lang="en-GB" altLang="en-US" dirty="0"/>
              <a:t>The values for both absolute zero and the triple point of water are exact by definition.</a:t>
            </a:r>
          </a:p>
          <a:p>
            <a:pPr eaLnBrk="1" hangingPunct="1"/>
            <a:endParaRPr lang="en-GB" altLang="en-US"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altLang="en-US" dirty="0"/>
          </a:p>
        </p:txBody>
      </p:sp>
      <p:sp>
        <p:nvSpPr>
          <p:cNvPr id="2" name="Slide Number Placeholder 1">
            <a:extLst>
              <a:ext uri="{FF2B5EF4-FFF2-40B4-BE49-F238E27FC236}">
                <a16:creationId xmlns:a16="http://schemas.microsoft.com/office/drawing/2014/main" id="{D81E1B07-24CB-4695-B7B0-E2383EED65FD}"/>
              </a:ext>
            </a:extLst>
          </p:cNvPr>
          <p:cNvSpPr>
            <a:spLocks noGrp="1"/>
          </p:cNvSpPr>
          <p:nvPr>
            <p:ph type="sldNum" sz="quarter" idx="10"/>
          </p:nvPr>
        </p:nvSpPr>
        <p:spPr/>
        <p:txBody>
          <a:bodyPr/>
          <a:lstStyle/>
          <a:p>
            <a:fld id="{EDD85F13-3EDC-4544-A042-6F2E0C246B75}" type="slidenum">
              <a:rPr lang="en-US" altLang="en-US" smtClean="0"/>
              <a:pPr/>
              <a:t>7</a:t>
            </a:fld>
            <a:endParaRPr lang="en-US" altLang="en-US"/>
          </a:p>
        </p:txBody>
      </p:sp>
    </p:spTree>
    <p:extLst>
      <p:ext uri="{BB962C8B-B14F-4D97-AF65-F5344CB8AC3E}">
        <p14:creationId xmlns:p14="http://schemas.microsoft.com/office/powerpoint/2010/main" val="292906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a:extLst>
              <a:ext uri="{FF2B5EF4-FFF2-40B4-BE49-F238E27FC236}">
                <a16:creationId xmlns:a16="http://schemas.microsoft.com/office/drawing/2014/main" id="{3C93C5D9-AC06-4DDD-ABB8-3811A6CB5EE6}"/>
              </a:ext>
            </a:extLst>
          </p:cNvPr>
          <p:cNvSpPr>
            <a:spLocks noGrp="1" noRot="1" noChangeAspect="1" noChangeArrowheads="1" noTextEdit="1"/>
          </p:cNvSpPr>
          <p:nvPr>
            <p:ph type="sldImg"/>
          </p:nvPr>
        </p:nvSpPr>
        <p:spPr>
          <a:ln/>
        </p:spPr>
      </p:sp>
      <p:sp>
        <p:nvSpPr>
          <p:cNvPr id="27653" name="Rectangle 7">
            <a:extLst>
              <a:ext uri="{FF2B5EF4-FFF2-40B4-BE49-F238E27FC236}">
                <a16:creationId xmlns:a16="http://schemas.microsoft.com/office/drawing/2014/main" id="{9CD6F4FA-67B5-4416-A5A4-EBFA93BBC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B0C007E6-E55D-45DA-9CE5-D3DBBCBAEE6A}"/>
              </a:ext>
            </a:extLst>
          </p:cNvPr>
          <p:cNvSpPr>
            <a:spLocks noGrp="1"/>
          </p:cNvSpPr>
          <p:nvPr>
            <p:ph type="sldNum" sz="quarter" idx="10"/>
          </p:nvPr>
        </p:nvSpPr>
        <p:spPr/>
        <p:txBody>
          <a:bodyPr/>
          <a:lstStyle/>
          <a:p>
            <a:fld id="{EDD85F13-3EDC-4544-A042-6F2E0C246B75}" type="slidenum">
              <a:rPr lang="en-US" altLang="en-US" smtClean="0"/>
              <a:pPr/>
              <a:t>8</a:t>
            </a:fld>
            <a:endParaRPr lang="en-US" altLang="en-US"/>
          </a:p>
        </p:txBody>
      </p:sp>
    </p:spTree>
    <p:extLst>
      <p:ext uri="{BB962C8B-B14F-4D97-AF65-F5344CB8AC3E}">
        <p14:creationId xmlns:p14="http://schemas.microsoft.com/office/powerpoint/2010/main" val="279297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a:extLst>
              <a:ext uri="{FF2B5EF4-FFF2-40B4-BE49-F238E27FC236}">
                <a16:creationId xmlns:a16="http://schemas.microsoft.com/office/drawing/2014/main" id="{3C93C5D9-AC06-4DDD-ABB8-3811A6CB5EE6}"/>
              </a:ext>
            </a:extLst>
          </p:cNvPr>
          <p:cNvSpPr>
            <a:spLocks noGrp="1" noRot="1" noChangeAspect="1" noChangeArrowheads="1" noTextEdit="1"/>
          </p:cNvSpPr>
          <p:nvPr>
            <p:ph type="sldImg"/>
          </p:nvPr>
        </p:nvSpPr>
        <p:spPr>
          <a:ln/>
        </p:spPr>
      </p:sp>
      <p:sp>
        <p:nvSpPr>
          <p:cNvPr id="27653" name="Rectangle 7">
            <a:extLst>
              <a:ext uri="{FF2B5EF4-FFF2-40B4-BE49-F238E27FC236}">
                <a16:creationId xmlns:a16="http://schemas.microsoft.com/office/drawing/2014/main" id="{9CD6F4FA-67B5-4416-A5A4-EBFA93BBC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 name="Slide Number Placeholder 1">
            <a:extLst>
              <a:ext uri="{FF2B5EF4-FFF2-40B4-BE49-F238E27FC236}">
                <a16:creationId xmlns:a16="http://schemas.microsoft.com/office/drawing/2014/main" id="{AE1608C6-13E6-4B34-AB4B-B4F98A2D2430}"/>
              </a:ext>
            </a:extLst>
          </p:cNvPr>
          <p:cNvSpPr>
            <a:spLocks noGrp="1"/>
          </p:cNvSpPr>
          <p:nvPr>
            <p:ph type="sldNum" sz="quarter" idx="10"/>
          </p:nvPr>
        </p:nvSpPr>
        <p:spPr/>
        <p:txBody>
          <a:bodyPr/>
          <a:lstStyle/>
          <a:p>
            <a:fld id="{EDD85F13-3EDC-4544-A042-6F2E0C246B75}" type="slidenum">
              <a:rPr lang="en-US" altLang="en-US" smtClean="0"/>
              <a:pPr/>
              <a:t>9</a:t>
            </a:fld>
            <a:endParaRPr lang="en-US" altLang="en-US"/>
          </a:p>
        </p:txBody>
      </p:sp>
    </p:spTree>
    <p:extLst>
      <p:ext uri="{BB962C8B-B14F-4D97-AF65-F5344CB8AC3E}">
        <p14:creationId xmlns:p14="http://schemas.microsoft.com/office/powerpoint/2010/main" val="3419920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416777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2800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811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008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7448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5312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6534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9373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62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3450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867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41476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1126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8206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79827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4009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944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637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1963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727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1984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4085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77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168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176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68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617027141"/>
      </p:ext>
    </p:extLst>
  </p:cSld>
  <p:clrMap bg1="lt1" tx1="dk1" bg2="lt2" tx2="dk2" accent1="accent1" accent2="accent2" accent3="accent3" accent4="accent4" accent5="accent5" accent6="accent6" hlink="hlink" folHlink="folHlink"/>
  <p:sldLayoutIdLst>
    <p:sldLayoutId id="2147485948" r:id="rId1"/>
    <p:sldLayoutId id="2147485949" r:id="rId2"/>
    <p:sldLayoutId id="2147485950" r:id="rId3"/>
    <p:sldLayoutId id="2147485951" r:id="rId4"/>
    <p:sldLayoutId id="2147485952" r:id="rId5"/>
    <p:sldLayoutId id="2147485953" r:id="rId6"/>
    <p:sldLayoutId id="2147485954" r:id="rId7"/>
    <p:sldLayoutId id="2147485955" r:id="rId8"/>
    <p:sldLayoutId id="2147485956" r:id="rId9"/>
    <p:sldLayoutId id="2147485957" r:id="rId10"/>
    <p:sldLayoutId id="2147485958" r:id="rId11"/>
    <p:sldLayoutId id="2147485959" r:id="rId12"/>
    <p:sldLayoutId id="2147485960" r:id="rId13"/>
    <p:sldLayoutId id="2147485961"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409543761"/>
      </p:ext>
    </p:extLst>
  </p:cSld>
  <p:clrMap bg1="lt1" tx1="dk1" bg2="lt2" tx2="dk2" accent1="accent1" accent2="accent2" accent3="accent3" accent4="accent4" accent5="accent5" accent6="accent6" hlink="hlink" folHlink="folHlink"/>
  <p:sldLayoutIdLst>
    <p:sldLayoutId id="2147485963" r:id="rId1"/>
    <p:sldLayoutId id="2147485964" r:id="rId2"/>
    <p:sldLayoutId id="2147485965" r:id="rId3"/>
    <p:sldLayoutId id="2147485966" r:id="rId4"/>
    <p:sldLayoutId id="2147485967" r:id="rId5"/>
    <p:sldLayoutId id="2147485968" r:id="rId6"/>
    <p:sldLayoutId id="2147485969" r:id="rId7"/>
    <p:sldLayoutId id="2147485970" r:id="rId8"/>
    <p:sldLayoutId id="2147485971" r:id="rId9"/>
    <p:sldLayoutId id="2147485972" r:id="rId10"/>
    <p:sldLayoutId id="2147485973" r:id="rId11"/>
    <p:sldLayoutId id="2147485974" r:id="rId12"/>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7.xml"/><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15.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ontrol" Target="../activeX/activeX5.xml"/><Relationship Id="rId7" Type="http://schemas.openxmlformats.org/officeDocument/2006/relationships/image" Target="../media/image6.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16.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6.xml"/><Relationship Id="rId7" Type="http://schemas.openxmlformats.org/officeDocument/2006/relationships/image" Target="../media/image8.png"/><Relationship Id="rId2" Type="http://schemas.openxmlformats.org/officeDocument/2006/relationships/tags" Target="../tags/tag50.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notesSlide" Target="../notesSlides/notesSlide20.xml"/><Relationship Id="rId4" Type="http://schemas.openxmlformats.org/officeDocument/2006/relationships/slideLayout" Target="../slideLayouts/slideLayout20.xml"/><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8.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5.xml"/><Relationship Id="rId10" Type="http://schemas.openxmlformats.org/officeDocument/2006/relationships/image" Target="../media/image14.jpg"/><Relationship Id="rId4" Type="http://schemas.openxmlformats.org/officeDocument/2006/relationships/slideLayout" Target="../slideLayouts/slideLayout8.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8.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7.xml"/><Relationship Id="rId10" Type="http://schemas.openxmlformats.org/officeDocument/2006/relationships/image" Target="../media/image14.jpg"/><Relationship Id="rId4" Type="http://schemas.openxmlformats.org/officeDocument/2006/relationships/slideLayout" Target="../slideLayouts/slideLayout8.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5664A002-A3E0-4D6F-A3FB-E3B90707D586}"/>
              </a:ext>
            </a:extLst>
          </p:cNvPr>
          <p:cNvSpPr>
            <a:spLocks noGrp="1"/>
          </p:cNvSpPr>
          <p:nvPr>
            <p:ph type="title"/>
          </p:nvPr>
        </p:nvSpPr>
        <p:spPr/>
        <p:txBody>
          <a:bodyPr/>
          <a:lstStyle/>
          <a:p>
            <a:r>
              <a:rPr lang="en-GB" altLang="en-US" dirty="0"/>
              <a:t>Thermal</a:t>
            </a:r>
            <a:br>
              <a:rPr lang="en-GB" altLang="en-US" dirty="0"/>
            </a:br>
            <a:r>
              <a:rPr lang="en-GB" altLang="en-US" dirty="0"/>
              <a:t>Energy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C0C769-04CC-4614-9476-D4C65C015177}"/>
              </a:ext>
            </a:extLst>
          </p:cNvPr>
          <p:cNvSpPr>
            <a:spLocks noGrp="1" noChangeArrowheads="1"/>
          </p:cNvSpPr>
          <p:nvPr>
            <p:ph type="title" idx="4294967295"/>
          </p:nvPr>
        </p:nvSpPr>
        <p:spPr/>
        <p:txBody>
          <a:bodyPr/>
          <a:lstStyle/>
          <a:p>
            <a:pPr eaLnBrk="1" hangingPunct="1"/>
            <a:r>
              <a:rPr lang="en-GB" altLang="en-US" dirty="0"/>
              <a:t>Thermal equilibrium</a:t>
            </a:r>
          </a:p>
        </p:txBody>
      </p:sp>
      <p:sp>
        <p:nvSpPr>
          <p:cNvPr id="167942" name="Rectangle 6">
            <a:extLst>
              <a:ext uri="{FF2B5EF4-FFF2-40B4-BE49-F238E27FC236}">
                <a16:creationId xmlns:a16="http://schemas.microsoft.com/office/drawing/2014/main" id="{537AE43B-F035-4BFA-A73D-D80E083E11BE}"/>
              </a:ext>
            </a:extLst>
          </p:cNvPr>
          <p:cNvSpPr>
            <a:spLocks noChangeArrowheads="1"/>
          </p:cNvSpPr>
          <p:nvPr/>
        </p:nvSpPr>
        <p:spPr bwMode="auto">
          <a:xfrm>
            <a:off x="358775" y="3078980"/>
            <a:ext cx="83057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Eventually, both bodies will reach the same temperature. The thermal energy in the system is uniformly distributed across both bodies.</a:t>
            </a:r>
          </a:p>
        </p:txBody>
      </p:sp>
      <p:sp>
        <p:nvSpPr>
          <p:cNvPr id="167951" name="Rectangle 15">
            <a:extLst>
              <a:ext uri="{FF2B5EF4-FFF2-40B4-BE49-F238E27FC236}">
                <a16:creationId xmlns:a16="http://schemas.microsoft.com/office/drawing/2014/main" id="{3C3ABCFA-D9FF-4356-8FA7-77D5B9C257BE}"/>
              </a:ext>
            </a:extLst>
          </p:cNvPr>
          <p:cNvSpPr>
            <a:spLocks noChangeArrowheads="1"/>
          </p:cNvSpPr>
          <p:nvPr/>
        </p:nvSpPr>
        <p:spPr bwMode="auto">
          <a:xfrm>
            <a:off x="358775" y="4266866"/>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After this point, there is no net flow of thermal energy: the bodies are in </a:t>
            </a:r>
            <a:r>
              <a:rPr lang="en-GB" altLang="en-US" b="1" dirty="0">
                <a:solidFill>
                  <a:srgbClr val="286DA6"/>
                </a:solidFill>
              </a:rPr>
              <a:t>thermal equilibrium</a:t>
            </a:r>
            <a:r>
              <a:rPr lang="en-GB" altLang="en-US" dirty="0"/>
              <a:t>. </a:t>
            </a:r>
          </a:p>
        </p:txBody>
      </p:sp>
      <p:pic>
        <p:nvPicPr>
          <p:cNvPr id="18" name="Picture 17">
            <a:extLst>
              <a:ext uri="{FF2B5EF4-FFF2-40B4-BE49-F238E27FC236}">
                <a16:creationId xmlns:a16="http://schemas.microsoft.com/office/drawing/2014/main" id="{3B313C5B-494D-438C-A94A-1711B80BA9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9" name="Rectangle 15">
            <a:extLst>
              <a:ext uri="{FF2B5EF4-FFF2-40B4-BE49-F238E27FC236}">
                <a16:creationId xmlns:a16="http://schemas.microsoft.com/office/drawing/2014/main" id="{D47D3F57-664F-4918-94D0-39116899B683}"/>
              </a:ext>
            </a:extLst>
          </p:cNvPr>
          <p:cNvSpPr>
            <a:spLocks noChangeArrowheads="1"/>
          </p:cNvSpPr>
          <p:nvPr/>
        </p:nvSpPr>
        <p:spPr bwMode="auto">
          <a:xfrm>
            <a:off x="358776" y="5085420"/>
            <a:ext cx="8434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Similarly, an object that is hotter than its surroundings will lose thermal energy to its surroundings until it reaches the same temperature as its surroundings.</a:t>
            </a:r>
          </a:p>
        </p:txBody>
      </p:sp>
      <p:sp>
        <p:nvSpPr>
          <p:cNvPr id="22" name="TextBox 3f">
            <a:extLst>
              <a:ext uri="{FF2B5EF4-FFF2-40B4-BE49-F238E27FC236}">
                <a16:creationId xmlns:a16="http://schemas.microsoft.com/office/drawing/2014/main" id="{3F724D65-71D0-47CD-A17B-B1B17BECC179}"/>
              </a:ext>
            </a:extLst>
          </p:cNvPr>
          <p:cNvSpPr txBox="1">
            <a:spLocks noChangeArrowheads="1"/>
          </p:cNvSpPr>
          <p:nvPr/>
        </p:nvSpPr>
        <p:spPr bwMode="auto">
          <a:xfrm>
            <a:off x="333375" y="2040984"/>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a:spcBef>
                <a:spcPct val="20000"/>
              </a:spcBef>
            </a:pPr>
            <a:r>
              <a:rPr lang="en-GB" altLang="en-US" b="1" dirty="0"/>
              <a:t>initial temp:</a:t>
            </a:r>
            <a:endParaRPr lang="en-GB" altLang="en-US" dirty="0"/>
          </a:p>
        </p:txBody>
      </p:sp>
      <p:pic>
        <p:nvPicPr>
          <p:cNvPr id="23" name="Picture 8" descr="blockA">
            <a:extLst>
              <a:ext uri="{FF2B5EF4-FFF2-40B4-BE49-F238E27FC236}">
                <a16:creationId xmlns:a16="http://schemas.microsoft.com/office/drawing/2014/main" id="{A1B6C737-89E2-4B0F-AE53-47F5A452E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132" y="805519"/>
            <a:ext cx="1177829" cy="116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blockB">
            <a:extLst>
              <a:ext uri="{FF2B5EF4-FFF2-40B4-BE49-F238E27FC236}">
                <a16:creationId xmlns:a16="http://schemas.microsoft.com/office/drawing/2014/main" id="{712CB11D-AFD5-4C38-B836-196704A67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298" y="791968"/>
            <a:ext cx="1190009" cy="117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e">
            <a:extLst>
              <a:ext uri="{FF2B5EF4-FFF2-40B4-BE49-F238E27FC236}">
                <a16:creationId xmlns:a16="http://schemas.microsoft.com/office/drawing/2014/main" id="{61636345-0D41-4A2D-99E8-02A1E497A120}"/>
              </a:ext>
            </a:extLst>
          </p:cNvPr>
          <p:cNvSpPr txBox="1">
            <a:spLocks noChangeArrowheads="1"/>
          </p:cNvSpPr>
          <p:nvPr/>
        </p:nvSpPr>
        <p:spPr bwMode="auto">
          <a:xfrm>
            <a:off x="2668588" y="2040984"/>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50</a:t>
            </a:r>
            <a:r>
              <a:rPr lang="en-GB" altLang="en-US" sz="1000" dirty="0"/>
              <a:t> </a:t>
            </a:r>
            <a:r>
              <a:rPr lang="en-GB" altLang="en-US" dirty="0">
                <a:cs typeface="Arial" panose="020B0604020202020204" pitchFamily="34" charset="0"/>
              </a:rPr>
              <a:t>°C</a:t>
            </a:r>
          </a:p>
        </p:txBody>
      </p:sp>
      <p:sp>
        <p:nvSpPr>
          <p:cNvPr id="26" name="TextBox 3d">
            <a:extLst>
              <a:ext uri="{FF2B5EF4-FFF2-40B4-BE49-F238E27FC236}">
                <a16:creationId xmlns:a16="http://schemas.microsoft.com/office/drawing/2014/main" id="{DFDDD1E7-F58A-4BFE-8EC6-D12BFA93C639}"/>
              </a:ext>
            </a:extLst>
          </p:cNvPr>
          <p:cNvSpPr txBox="1">
            <a:spLocks noChangeArrowheads="1"/>
          </p:cNvSpPr>
          <p:nvPr/>
        </p:nvSpPr>
        <p:spPr bwMode="auto">
          <a:xfrm>
            <a:off x="6573838" y="2040984"/>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10</a:t>
            </a:r>
            <a:r>
              <a:rPr lang="en-GB" altLang="en-US" sz="1000" dirty="0"/>
              <a:t> </a:t>
            </a:r>
            <a:r>
              <a:rPr lang="en-GB" altLang="en-US" dirty="0">
                <a:cs typeface="Arial" panose="020B0604020202020204" pitchFamily="34" charset="0"/>
              </a:rPr>
              <a:t>°C</a:t>
            </a:r>
          </a:p>
        </p:txBody>
      </p:sp>
      <p:sp>
        <p:nvSpPr>
          <p:cNvPr id="27" name="TextBox 3c">
            <a:extLst>
              <a:ext uri="{FF2B5EF4-FFF2-40B4-BE49-F238E27FC236}">
                <a16:creationId xmlns:a16="http://schemas.microsoft.com/office/drawing/2014/main" id="{B6C4F562-9701-41CE-8F77-5D783206AA91}"/>
              </a:ext>
            </a:extLst>
          </p:cNvPr>
          <p:cNvSpPr txBox="1">
            <a:spLocks noChangeArrowheads="1"/>
          </p:cNvSpPr>
          <p:nvPr/>
        </p:nvSpPr>
        <p:spPr bwMode="auto">
          <a:xfrm>
            <a:off x="422275" y="2536284"/>
            <a:ext cx="183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a:spcBef>
                <a:spcPct val="20000"/>
              </a:spcBef>
            </a:pPr>
            <a:r>
              <a:rPr lang="en-GB" altLang="en-US" b="1" dirty="0"/>
              <a:t>final temp:</a:t>
            </a:r>
            <a:endParaRPr lang="en-GB" altLang="en-US" dirty="0"/>
          </a:p>
        </p:txBody>
      </p:sp>
      <p:sp>
        <p:nvSpPr>
          <p:cNvPr id="28" name="TextBox 3b">
            <a:extLst>
              <a:ext uri="{FF2B5EF4-FFF2-40B4-BE49-F238E27FC236}">
                <a16:creationId xmlns:a16="http://schemas.microsoft.com/office/drawing/2014/main" id="{62DC6A0E-D452-4E8A-8E1F-10F5C83DF0B2}"/>
              </a:ext>
            </a:extLst>
          </p:cNvPr>
          <p:cNvSpPr txBox="1">
            <a:spLocks noChangeArrowheads="1"/>
          </p:cNvSpPr>
          <p:nvPr/>
        </p:nvSpPr>
        <p:spPr bwMode="auto">
          <a:xfrm>
            <a:off x="2668588" y="2536284"/>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25</a:t>
            </a:r>
            <a:r>
              <a:rPr lang="en-GB" altLang="en-US" sz="1000" dirty="0"/>
              <a:t> </a:t>
            </a:r>
            <a:r>
              <a:rPr lang="en-GB" altLang="en-US" dirty="0">
                <a:cs typeface="Arial" panose="020B0604020202020204" pitchFamily="34" charset="0"/>
              </a:rPr>
              <a:t>°C</a:t>
            </a:r>
          </a:p>
        </p:txBody>
      </p:sp>
      <p:sp>
        <p:nvSpPr>
          <p:cNvPr id="29" name="TextBox 3a">
            <a:extLst>
              <a:ext uri="{FF2B5EF4-FFF2-40B4-BE49-F238E27FC236}">
                <a16:creationId xmlns:a16="http://schemas.microsoft.com/office/drawing/2014/main" id="{43B9D862-F6A9-45F2-ADFB-E0F34964CA24}"/>
              </a:ext>
            </a:extLst>
          </p:cNvPr>
          <p:cNvSpPr txBox="1">
            <a:spLocks noChangeArrowheads="1"/>
          </p:cNvSpPr>
          <p:nvPr/>
        </p:nvSpPr>
        <p:spPr bwMode="auto">
          <a:xfrm>
            <a:off x="6580188" y="2536284"/>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25</a:t>
            </a:r>
            <a:r>
              <a:rPr lang="en-GB" altLang="en-US" sz="1000" dirty="0"/>
              <a:t> </a:t>
            </a:r>
            <a:r>
              <a:rPr lang="en-GB" altLang="en-US" dirty="0">
                <a:cs typeface="Arial" panose="020B0604020202020204" pitchFamily="34" charset="0"/>
              </a:rPr>
              <a:t>°C</a:t>
            </a:r>
          </a:p>
        </p:txBody>
      </p:sp>
      <p:sp>
        <p:nvSpPr>
          <p:cNvPr id="30" name="Text Box 18">
            <a:extLst>
              <a:ext uri="{FF2B5EF4-FFF2-40B4-BE49-F238E27FC236}">
                <a16:creationId xmlns:a16="http://schemas.microsoft.com/office/drawing/2014/main" id="{1AB0159F-2D50-4F85-AB49-BE5B2B5E8F13}"/>
              </a:ext>
            </a:extLst>
          </p:cNvPr>
          <p:cNvSpPr txBox="1">
            <a:spLocks noChangeArrowheads="1"/>
          </p:cNvSpPr>
          <p:nvPr/>
        </p:nvSpPr>
        <p:spPr bwMode="auto">
          <a:xfrm>
            <a:off x="4460875" y="726727"/>
            <a:ext cx="1298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rgbClr val="286DA6"/>
                </a:solidFill>
              </a:rPr>
              <a:t>thermal</a:t>
            </a:r>
            <a:br>
              <a:rPr lang="en-GB" altLang="en-US" b="1" dirty="0">
                <a:solidFill>
                  <a:srgbClr val="B71562"/>
                </a:solidFill>
              </a:rPr>
            </a:br>
            <a:r>
              <a:rPr lang="en-GB" altLang="en-US" b="1" dirty="0">
                <a:solidFill>
                  <a:srgbClr val="286DA6"/>
                </a:solidFill>
              </a:rPr>
              <a:t>energy</a:t>
            </a:r>
          </a:p>
        </p:txBody>
      </p:sp>
      <p:sp>
        <p:nvSpPr>
          <p:cNvPr id="31" name="Right Arrow 16">
            <a:extLst>
              <a:ext uri="{FF2B5EF4-FFF2-40B4-BE49-F238E27FC236}">
                <a16:creationId xmlns:a16="http://schemas.microsoft.com/office/drawing/2014/main" id="{14C2FDF6-095F-43F6-9D01-B2D1D14B4AB0}"/>
              </a:ext>
            </a:extLst>
          </p:cNvPr>
          <p:cNvSpPr>
            <a:spLocks noChangeArrowheads="1"/>
          </p:cNvSpPr>
          <p:nvPr/>
        </p:nvSpPr>
        <p:spPr bwMode="auto">
          <a:xfrm>
            <a:off x="4438183" y="1514128"/>
            <a:ext cx="1468632" cy="496178"/>
          </a:xfrm>
          <a:prstGeom prst="rightArrow">
            <a:avLst>
              <a:gd name="adj1" fmla="val 50000"/>
              <a:gd name="adj2" fmla="val 61993"/>
            </a:avLst>
          </a:prstGeom>
          <a:solidFill>
            <a:srgbClr val="286DA6"/>
          </a:solidFill>
          <a:ln w="9525" algn="ctr">
            <a:solidFill>
              <a:srgbClr val="286DA6"/>
            </a:solidFill>
            <a:round/>
            <a:headEnd/>
            <a:tailEnd/>
          </a:ln>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endParaRPr lang="en-GB" altLang="en-US" dirty="0"/>
          </a:p>
        </p:txBody>
      </p:sp>
    </p:spTree>
    <p:custDataLst>
      <p:tags r:id="rId1"/>
    </p:custDataLst>
    <p:extLst>
      <p:ext uri="{BB962C8B-B14F-4D97-AF65-F5344CB8AC3E}">
        <p14:creationId xmlns:p14="http://schemas.microsoft.com/office/powerpoint/2010/main" val="166024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51"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C0C769-04CC-4614-9476-D4C65C015177}"/>
              </a:ext>
            </a:extLst>
          </p:cNvPr>
          <p:cNvSpPr>
            <a:spLocks noGrp="1" noChangeArrowheads="1"/>
          </p:cNvSpPr>
          <p:nvPr>
            <p:ph type="title" idx="4294967295"/>
          </p:nvPr>
        </p:nvSpPr>
        <p:spPr/>
        <p:txBody>
          <a:bodyPr/>
          <a:lstStyle/>
          <a:p>
            <a:pPr eaLnBrk="1" hangingPunct="1"/>
            <a:r>
              <a:rPr lang="en-GB" altLang="en-US" dirty="0"/>
              <a:t>Cooling down</a:t>
            </a:r>
          </a:p>
        </p:txBody>
      </p:sp>
      <p:sp>
        <p:nvSpPr>
          <p:cNvPr id="167942" name="Rectangle 6">
            <a:extLst>
              <a:ext uri="{FF2B5EF4-FFF2-40B4-BE49-F238E27FC236}">
                <a16:creationId xmlns:a16="http://schemas.microsoft.com/office/drawing/2014/main" id="{537AE43B-F035-4BFA-A73D-D80E083E11BE}"/>
              </a:ext>
            </a:extLst>
          </p:cNvPr>
          <p:cNvSpPr>
            <a:spLocks noChangeArrowheads="1"/>
          </p:cNvSpPr>
          <p:nvPr/>
        </p:nvSpPr>
        <p:spPr bwMode="auto">
          <a:xfrm>
            <a:off x="358776" y="1736994"/>
            <a:ext cx="81719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A hot cup of coffee left in cool surroundings will cool down without needing to do anything to it. It is a </a:t>
            </a:r>
            <a:r>
              <a:rPr lang="en-GB" altLang="en-US" b="1" dirty="0">
                <a:solidFill>
                  <a:srgbClr val="286DA6"/>
                </a:solidFill>
              </a:rPr>
              <a:t>spontaneous process</a:t>
            </a:r>
            <a:r>
              <a:rPr lang="en-GB" altLang="en-US" dirty="0"/>
              <a:t>. Spontaneous processes occur without needing an outside source of energy.</a:t>
            </a:r>
          </a:p>
        </p:txBody>
      </p:sp>
      <p:sp>
        <p:nvSpPr>
          <p:cNvPr id="167951" name="Rectangle 15">
            <a:extLst>
              <a:ext uri="{FF2B5EF4-FFF2-40B4-BE49-F238E27FC236}">
                <a16:creationId xmlns:a16="http://schemas.microsoft.com/office/drawing/2014/main" id="{3C3ABCFA-D9FF-4356-8FA7-77D5B9C257BE}"/>
              </a:ext>
            </a:extLst>
          </p:cNvPr>
          <p:cNvSpPr>
            <a:spLocks noChangeArrowheads="1"/>
          </p:cNvSpPr>
          <p:nvPr/>
        </p:nvSpPr>
        <p:spPr bwMode="auto">
          <a:xfrm>
            <a:off x="358775" y="3412551"/>
            <a:ext cx="8528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Spontaneous processes happen because they lead to a </a:t>
            </a:r>
            <a:r>
              <a:rPr lang="en-GB" altLang="en-US" b="1" dirty="0">
                <a:solidFill>
                  <a:srgbClr val="286DA6"/>
                </a:solidFill>
              </a:rPr>
              <a:t>more uniform</a:t>
            </a:r>
            <a:r>
              <a:rPr lang="en-GB" altLang="en-US" dirty="0"/>
              <a:t> distribution of energy. </a:t>
            </a:r>
          </a:p>
        </p:txBody>
      </p:sp>
      <p:pic>
        <p:nvPicPr>
          <p:cNvPr id="18" name="Picture 17">
            <a:extLst>
              <a:ext uri="{FF2B5EF4-FFF2-40B4-BE49-F238E27FC236}">
                <a16:creationId xmlns:a16="http://schemas.microsoft.com/office/drawing/2014/main" id="{3B313C5B-494D-438C-A94A-1711B80BA9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9" name="Rectangle 15">
            <a:extLst>
              <a:ext uri="{FF2B5EF4-FFF2-40B4-BE49-F238E27FC236}">
                <a16:creationId xmlns:a16="http://schemas.microsoft.com/office/drawing/2014/main" id="{D47D3F57-664F-4918-94D0-39116899B683}"/>
              </a:ext>
            </a:extLst>
          </p:cNvPr>
          <p:cNvSpPr>
            <a:spLocks noChangeArrowheads="1"/>
          </p:cNvSpPr>
          <p:nvPr/>
        </p:nvSpPr>
        <p:spPr bwMode="auto">
          <a:xfrm>
            <a:off x="358776" y="4349444"/>
            <a:ext cx="85287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You can only reverse a spontaneous process by providing </a:t>
            </a:r>
            <a:br>
              <a:rPr lang="en-GB" altLang="en-US" dirty="0"/>
            </a:br>
            <a:r>
              <a:rPr lang="en-GB" altLang="en-US" dirty="0"/>
              <a:t>an external source of energy. However, you can also </a:t>
            </a:r>
            <a:r>
              <a:rPr lang="en-GB" altLang="en-US" b="1" dirty="0">
                <a:solidFill>
                  <a:srgbClr val="286DA6"/>
                </a:solidFill>
              </a:rPr>
              <a:t>change the rate</a:t>
            </a:r>
            <a:r>
              <a:rPr lang="en-GB" altLang="en-US" dirty="0"/>
              <a:t> at which a spontaneous process happens. The rate at which a hot object cools down depends on both the object and the surroundings.</a:t>
            </a:r>
          </a:p>
        </p:txBody>
      </p:sp>
      <p:sp>
        <p:nvSpPr>
          <p:cNvPr id="17" name="Rectangle 5">
            <a:extLst>
              <a:ext uri="{FF2B5EF4-FFF2-40B4-BE49-F238E27FC236}">
                <a16:creationId xmlns:a16="http://schemas.microsoft.com/office/drawing/2014/main" id="{99E5A56D-E0B3-4A8E-AE4E-CD372FC5EFAF}"/>
              </a:ext>
            </a:extLst>
          </p:cNvPr>
          <p:cNvSpPr>
            <a:spLocks noChangeArrowheads="1"/>
          </p:cNvSpPr>
          <p:nvPr/>
        </p:nvSpPr>
        <p:spPr bwMode="auto">
          <a:xfrm>
            <a:off x="358776" y="800100"/>
            <a:ext cx="7735888" cy="830997"/>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Can you stop a hot object cooling down to reach the temperature of its surroundings? </a:t>
            </a:r>
          </a:p>
        </p:txBody>
      </p:sp>
    </p:spTree>
    <p:custDataLst>
      <p:tags r:id="rId1"/>
    </p:custDataLst>
    <p:extLst>
      <p:ext uri="{BB962C8B-B14F-4D97-AF65-F5344CB8AC3E}">
        <p14:creationId xmlns:p14="http://schemas.microsoft.com/office/powerpoint/2010/main" val="2006837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5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F9BA9F1-2FB3-46BC-BE9D-B360F0779FB3}"/>
              </a:ext>
            </a:extLst>
          </p:cNvPr>
          <p:cNvSpPr>
            <a:spLocks noGrp="1" noChangeArrowheads="1"/>
          </p:cNvSpPr>
          <p:nvPr>
            <p:ph type="title"/>
          </p:nvPr>
        </p:nvSpPr>
        <p:spPr/>
        <p:txBody>
          <a:bodyPr/>
          <a:lstStyle/>
          <a:p>
            <a:r>
              <a:rPr lang="en-GB" altLang="en-US" dirty="0"/>
              <a:t>Energy and temperature: summary</a:t>
            </a:r>
          </a:p>
        </p:txBody>
      </p:sp>
      <p:pic>
        <p:nvPicPr>
          <p:cNvPr id="6" name="Picture 6" descr="flash_icon">
            <a:extLst>
              <a:ext uri="{FF2B5EF4-FFF2-40B4-BE49-F238E27FC236}">
                <a16:creationId xmlns:a16="http://schemas.microsoft.com/office/drawing/2014/main" id="{E21ECE8C-9E06-4809-91FD-F1FFABFBED2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96405EDD-7CD2-4732-AA47-8B873A63B69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5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C4BE675-CE06-43CB-B660-86878F06C54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9499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EBCA6ACC-CB0F-4DB2-B81C-78F57A1A985B}"/>
              </a:ext>
            </a:extLst>
          </p:cNvPr>
          <p:cNvSpPr>
            <a:spLocks noGrp="1"/>
          </p:cNvSpPr>
          <p:nvPr>
            <p:ph type="title"/>
          </p:nvPr>
        </p:nvSpPr>
        <p:spPr/>
        <p:txBody>
          <a:bodyPr/>
          <a:lstStyle/>
          <a:p>
            <a:r>
              <a:rPr lang="en-GB" altLang="en-US" dirty="0"/>
              <a:t>Conduction</a:t>
            </a:r>
          </a:p>
        </p:txBody>
      </p:sp>
      <p:sp>
        <p:nvSpPr>
          <p:cNvPr id="37891" name="TextBox 3">
            <a:extLst>
              <a:ext uri="{FF2B5EF4-FFF2-40B4-BE49-F238E27FC236}">
                <a16:creationId xmlns:a16="http://schemas.microsoft.com/office/drawing/2014/main" id="{040782A2-0950-48B8-86E6-FFB27F4789F1}"/>
              </a:ext>
            </a:extLst>
          </p:cNvPr>
          <p:cNvSpPr txBox="1">
            <a:spLocks noChangeArrowheads="1"/>
          </p:cNvSpPr>
          <p:nvPr/>
        </p:nvSpPr>
        <p:spPr bwMode="auto">
          <a:xfrm>
            <a:off x="355600" y="784225"/>
            <a:ext cx="8437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One of the ways that thermal energy can be transferred </a:t>
            </a:r>
            <a:br>
              <a:rPr lang="en-GB" altLang="en-US" dirty="0"/>
            </a:br>
            <a:r>
              <a:rPr lang="en-GB" altLang="en-US" dirty="0"/>
              <a:t>is </a:t>
            </a:r>
            <a:r>
              <a:rPr lang="en-GB" altLang="en-US" b="1" dirty="0">
                <a:solidFill>
                  <a:srgbClr val="286DA6"/>
                </a:solidFill>
              </a:rPr>
              <a:t>conduction</a:t>
            </a:r>
            <a:r>
              <a:rPr lang="en-GB" altLang="en-US" dirty="0"/>
              <a:t>. </a:t>
            </a:r>
          </a:p>
        </p:txBody>
      </p:sp>
      <p:sp>
        <p:nvSpPr>
          <p:cNvPr id="7" name="Rectangle 6">
            <a:extLst>
              <a:ext uri="{FF2B5EF4-FFF2-40B4-BE49-F238E27FC236}">
                <a16:creationId xmlns:a16="http://schemas.microsoft.com/office/drawing/2014/main" id="{3F6EB7E5-A0C8-4871-B9F2-90072DEA22B3}"/>
              </a:ext>
            </a:extLst>
          </p:cNvPr>
          <p:cNvSpPr>
            <a:spLocks noChangeArrowheads="1"/>
          </p:cNvSpPr>
          <p:nvPr/>
        </p:nvSpPr>
        <p:spPr bwMode="auto">
          <a:xfrm>
            <a:off x="355600" y="3035300"/>
            <a:ext cx="843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higher</a:t>
            </a:r>
            <a:r>
              <a:rPr lang="en-GB" altLang="en-US" dirty="0"/>
              <a:t> the thermal conductivity of a material the </a:t>
            </a:r>
            <a:r>
              <a:rPr lang="en-GB" altLang="en-US" b="1" dirty="0">
                <a:solidFill>
                  <a:srgbClr val="286DA6"/>
                </a:solidFill>
              </a:rPr>
              <a:t>higher</a:t>
            </a:r>
            <a:r>
              <a:rPr lang="en-GB" altLang="en-US" dirty="0"/>
              <a:t> the rate of energy transfer by conduction across the material. </a:t>
            </a:r>
          </a:p>
        </p:txBody>
      </p:sp>
      <p:sp>
        <p:nvSpPr>
          <p:cNvPr id="10" name="Rectangle 9">
            <a:extLst>
              <a:ext uri="{FF2B5EF4-FFF2-40B4-BE49-F238E27FC236}">
                <a16:creationId xmlns:a16="http://schemas.microsoft.com/office/drawing/2014/main" id="{34A2D8E5-D578-484D-A8C6-E80214D3BCCD}"/>
              </a:ext>
            </a:extLst>
          </p:cNvPr>
          <p:cNvSpPr>
            <a:spLocks noChangeArrowheads="1"/>
          </p:cNvSpPr>
          <p:nvPr/>
        </p:nvSpPr>
        <p:spPr bwMode="auto">
          <a:xfrm>
            <a:off x="355600" y="1725613"/>
            <a:ext cx="843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materials conduct heat differently. </a:t>
            </a:r>
            <a:r>
              <a:rPr lang="en-GB" altLang="en-US" b="1" dirty="0">
                <a:solidFill>
                  <a:srgbClr val="286DA6"/>
                </a:solidFill>
              </a:rPr>
              <a:t>Thermal conductivity </a:t>
            </a:r>
            <a:r>
              <a:rPr lang="en-GB" altLang="en-US" dirty="0"/>
              <a:t>is a measure of how good a material is </a:t>
            </a:r>
            <a:br>
              <a:rPr lang="en-GB" altLang="en-US" dirty="0"/>
            </a:br>
            <a:r>
              <a:rPr lang="en-GB" altLang="en-US" dirty="0"/>
              <a:t>at conducting heat. </a:t>
            </a:r>
          </a:p>
        </p:txBody>
      </p:sp>
      <p:sp>
        <p:nvSpPr>
          <p:cNvPr id="14" name="Rectangle 13">
            <a:extLst>
              <a:ext uri="{FF2B5EF4-FFF2-40B4-BE49-F238E27FC236}">
                <a16:creationId xmlns:a16="http://schemas.microsoft.com/office/drawing/2014/main" id="{AD1BE657-3706-4532-9CA2-566B78AE7F83}"/>
              </a:ext>
            </a:extLst>
          </p:cNvPr>
          <p:cNvSpPr>
            <a:spLocks noChangeArrowheads="1"/>
          </p:cNvSpPr>
          <p:nvPr/>
        </p:nvSpPr>
        <p:spPr bwMode="auto">
          <a:xfrm>
            <a:off x="355600" y="4332288"/>
            <a:ext cx="4673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t>
            </a:r>
            <a:r>
              <a:rPr lang="en-GB" altLang="en-US" b="1" dirty="0">
                <a:solidFill>
                  <a:srgbClr val="286DA6"/>
                </a:solidFill>
              </a:rPr>
              <a:t>metals</a:t>
            </a:r>
            <a:r>
              <a:rPr lang="en-GB" altLang="en-US" dirty="0"/>
              <a:t> have good thermal conductivity. This makes metals a good choice of material for cooking equipment.</a:t>
            </a:r>
          </a:p>
        </p:txBody>
      </p:sp>
      <p:pic>
        <p:nvPicPr>
          <p:cNvPr id="15" name="Picture 14" descr="Joe Gough_3018785.jpg">
            <a:extLst>
              <a:ext uri="{FF2B5EF4-FFF2-40B4-BE49-F238E27FC236}">
                <a16:creationId xmlns:a16="http://schemas.microsoft.com/office/drawing/2014/main" id="{AF7406F4-A7D2-40BE-89A5-AC14A84DD5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1475" y="4094163"/>
            <a:ext cx="3024188"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98C19C6-49C0-4FEA-BBC9-7AFFA5CBA3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02C0210-D5C5-4CAB-9D90-DFD30998BEB4}"/>
              </a:ext>
            </a:extLst>
          </p:cNvPr>
          <p:cNvSpPr>
            <a:spLocks noGrp="1" noChangeArrowheads="1"/>
          </p:cNvSpPr>
          <p:nvPr>
            <p:ph type="title"/>
          </p:nvPr>
        </p:nvSpPr>
        <p:spPr/>
        <p:txBody>
          <a:bodyPr/>
          <a:lstStyle/>
          <a:p>
            <a:r>
              <a:rPr lang="en-GB" altLang="en-US" dirty="0"/>
              <a:t>What are thermal insulators?</a:t>
            </a:r>
          </a:p>
        </p:txBody>
      </p:sp>
      <p:sp>
        <p:nvSpPr>
          <p:cNvPr id="38916" name="Text Box 3">
            <a:extLst>
              <a:ext uri="{FF2B5EF4-FFF2-40B4-BE49-F238E27FC236}">
                <a16:creationId xmlns:a16="http://schemas.microsoft.com/office/drawing/2014/main" id="{3D260FEC-554A-4F0C-BA7D-8A4404AFCD6A}"/>
              </a:ext>
            </a:extLst>
          </p:cNvPr>
          <p:cNvSpPr txBox="1">
            <a:spLocks noChangeArrowheads="1"/>
          </p:cNvSpPr>
          <p:nvPr/>
        </p:nvSpPr>
        <p:spPr bwMode="auto">
          <a:xfrm>
            <a:off x="357187" y="788988"/>
            <a:ext cx="8091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Materials that are very poor at conducting heat are called </a:t>
            </a:r>
            <a:r>
              <a:rPr lang="en-GB" altLang="en-US" b="1" dirty="0">
                <a:solidFill>
                  <a:srgbClr val="286DA6"/>
                </a:solidFill>
              </a:rPr>
              <a:t>thermal insulators</a:t>
            </a:r>
            <a:r>
              <a:rPr lang="en-GB" altLang="en-US" dirty="0">
                <a:solidFill>
                  <a:srgbClr val="010066"/>
                </a:solidFill>
              </a:rPr>
              <a:t>. Insulators are useful for preventing objects losing thermal energy to their surroundings.</a:t>
            </a:r>
            <a:endParaRPr lang="en-GB" altLang="en-US" dirty="0">
              <a:solidFill>
                <a:srgbClr val="CC00CC"/>
              </a:solidFill>
            </a:endParaRPr>
          </a:p>
        </p:txBody>
      </p:sp>
      <p:sp>
        <p:nvSpPr>
          <p:cNvPr id="199684" name="Text Box 4">
            <a:extLst>
              <a:ext uri="{FF2B5EF4-FFF2-40B4-BE49-F238E27FC236}">
                <a16:creationId xmlns:a16="http://schemas.microsoft.com/office/drawing/2014/main" id="{BB882A5E-BDCE-4AFA-9331-B7FE5E8242C4}"/>
              </a:ext>
            </a:extLst>
          </p:cNvPr>
          <p:cNvSpPr txBox="1">
            <a:spLocks noChangeArrowheads="1"/>
          </p:cNvSpPr>
          <p:nvPr/>
        </p:nvSpPr>
        <p:spPr bwMode="auto">
          <a:xfrm>
            <a:off x="357188" y="4965700"/>
            <a:ext cx="6800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Other insulating materials, including polystyrene and loft insulation, utilize trapped air because     it is so effective as an insulator.</a:t>
            </a:r>
          </a:p>
        </p:txBody>
      </p:sp>
      <p:sp>
        <p:nvSpPr>
          <p:cNvPr id="199695" name="Rectangle 15">
            <a:extLst>
              <a:ext uri="{FF2B5EF4-FFF2-40B4-BE49-F238E27FC236}">
                <a16:creationId xmlns:a16="http://schemas.microsoft.com/office/drawing/2014/main" id="{52D0925A-DE3D-4AD3-AD6B-37DF74DEA00B}"/>
              </a:ext>
            </a:extLst>
          </p:cNvPr>
          <p:cNvSpPr>
            <a:spLocks noChangeArrowheads="1"/>
          </p:cNvSpPr>
          <p:nvPr/>
        </p:nvSpPr>
        <p:spPr bwMode="auto">
          <a:xfrm>
            <a:off x="357188" y="2184116"/>
            <a:ext cx="7007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Examples of materials that are thermal insulators include </a:t>
            </a:r>
            <a:r>
              <a:rPr lang="en-GB" altLang="en-US" b="1" dirty="0">
                <a:solidFill>
                  <a:srgbClr val="286DA6"/>
                </a:solidFill>
              </a:rPr>
              <a:t>plastics</a:t>
            </a:r>
            <a:r>
              <a:rPr lang="en-GB" altLang="en-US" dirty="0"/>
              <a:t>, </a:t>
            </a:r>
            <a:r>
              <a:rPr lang="en-GB" altLang="en-US" b="1" dirty="0">
                <a:solidFill>
                  <a:srgbClr val="286DA6"/>
                </a:solidFill>
              </a:rPr>
              <a:t>wood</a:t>
            </a:r>
            <a:r>
              <a:rPr lang="en-GB" altLang="en-US" dirty="0"/>
              <a:t>, </a:t>
            </a:r>
            <a:r>
              <a:rPr lang="en-GB" altLang="en-US" b="1" dirty="0">
                <a:solidFill>
                  <a:srgbClr val="286DA6"/>
                </a:solidFill>
              </a:rPr>
              <a:t>ceramics</a:t>
            </a:r>
            <a:r>
              <a:rPr lang="en-GB" altLang="en-US" dirty="0"/>
              <a:t> and </a:t>
            </a:r>
            <a:r>
              <a:rPr lang="en-GB" altLang="en-US" b="1" dirty="0">
                <a:solidFill>
                  <a:srgbClr val="286DA6"/>
                </a:solidFill>
              </a:rPr>
              <a:t>air</a:t>
            </a:r>
            <a:r>
              <a:rPr lang="en-GB" altLang="en-US" dirty="0"/>
              <a:t>. </a:t>
            </a:r>
            <a:endParaRPr lang="en-GB" altLang="en-US" dirty="0">
              <a:solidFill>
                <a:srgbClr val="010066"/>
              </a:solidFill>
            </a:endParaRPr>
          </a:p>
        </p:txBody>
      </p:sp>
      <p:sp>
        <p:nvSpPr>
          <p:cNvPr id="199696" name="Rectangle 16">
            <a:extLst>
              <a:ext uri="{FF2B5EF4-FFF2-40B4-BE49-F238E27FC236}">
                <a16:creationId xmlns:a16="http://schemas.microsoft.com/office/drawing/2014/main" id="{DF024FF4-3D3A-4438-BAFE-D32D8112F16A}"/>
              </a:ext>
            </a:extLst>
          </p:cNvPr>
          <p:cNvSpPr>
            <a:spLocks noChangeArrowheads="1"/>
          </p:cNvSpPr>
          <p:nvPr/>
        </p:nvSpPr>
        <p:spPr bwMode="auto">
          <a:xfrm>
            <a:off x="357189" y="3201240"/>
            <a:ext cx="6590022" cy="1569660"/>
          </a:xfrm>
          <a:prstGeom prst="rect">
            <a:avLst/>
          </a:prstGeom>
          <a:gradFill rotWithShape="1">
            <a:gsLst>
              <a:gs pos="0">
                <a:schemeClr val="bg1"/>
              </a:gs>
              <a:gs pos="50000">
                <a:srgbClr val="FFFFFF"/>
              </a:gs>
              <a:gs pos="100000">
                <a:schemeClr val="bg1"/>
              </a:gs>
            </a:gsLst>
            <a:lin ang="2700000" scaled="1"/>
          </a:gradFill>
          <a:ln>
            <a:noFill/>
          </a:ln>
          <a:effectLst/>
          <a:extLst/>
        </p:spPr>
        <p:txBody>
          <a:bodyPr wrap="square">
            <a:spAutoFit/>
          </a:bodyPr>
          <a:lstStyle/>
          <a:p>
            <a:pPr>
              <a:spcBef>
                <a:spcPct val="50000"/>
              </a:spcBef>
              <a:defRPr/>
            </a:pPr>
            <a:r>
              <a:rPr lang="en-GB" dirty="0">
                <a:latin typeface="Arial" charset="0"/>
              </a:rPr>
              <a:t>Air becomes a very effective insulator when </a:t>
            </a:r>
            <a:br>
              <a:rPr lang="en-GB" dirty="0">
                <a:latin typeface="Arial" charset="0"/>
              </a:rPr>
            </a:br>
            <a:r>
              <a:rPr lang="en-GB" dirty="0">
                <a:latin typeface="Arial" charset="0"/>
              </a:rPr>
              <a:t>it is </a:t>
            </a:r>
            <a:r>
              <a:rPr lang="en-GB" b="1" dirty="0">
                <a:solidFill>
                  <a:srgbClr val="286DA6"/>
                </a:solidFill>
                <a:latin typeface="Arial" charset="0"/>
              </a:rPr>
              <a:t>trapped</a:t>
            </a:r>
            <a:r>
              <a:rPr lang="en-GB" dirty="0">
                <a:latin typeface="Arial" charset="0"/>
              </a:rPr>
              <a:t> and stopped from moving.</a:t>
            </a:r>
            <a:r>
              <a:rPr lang="en-GB" altLang="en-US" dirty="0"/>
              <a:t> This is how clothes keep people warm –  air is trapped between the fibres and so acts as an insulator. </a:t>
            </a:r>
          </a:p>
        </p:txBody>
      </p:sp>
      <p:pic>
        <p:nvPicPr>
          <p:cNvPr id="38921" name="Picture 12" descr="Insulation_wrappedupman">
            <a:extLst>
              <a:ext uri="{FF2B5EF4-FFF2-40B4-BE49-F238E27FC236}">
                <a16:creationId xmlns:a16="http://schemas.microsoft.com/office/drawing/2014/main" id="{A6B14098-FE26-4A58-A832-5B28042FF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8" y="1608763"/>
            <a:ext cx="1512348" cy="481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B7A33AC-0D2F-4CB5-B7D2-4787A11837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95" grpId="0"/>
      <p:bldP spid="1996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53EA9032-1170-4EA8-9E12-3684817BBC0D}"/>
              </a:ext>
            </a:extLst>
          </p:cNvPr>
          <p:cNvSpPr>
            <a:spLocks noGrp="1"/>
          </p:cNvSpPr>
          <p:nvPr>
            <p:ph type="title"/>
          </p:nvPr>
        </p:nvSpPr>
        <p:spPr/>
        <p:txBody>
          <a:bodyPr/>
          <a:lstStyle/>
          <a:p>
            <a:r>
              <a:rPr lang="en-GB" altLang="en-US" dirty="0"/>
              <a:t>Investigating thermal insulators</a:t>
            </a:r>
          </a:p>
        </p:txBody>
      </p:sp>
      <p:pic>
        <p:nvPicPr>
          <p:cNvPr id="8" name="Picture 6" descr="flash_icon">
            <a:extLst>
              <a:ext uri="{FF2B5EF4-FFF2-40B4-BE49-F238E27FC236}">
                <a16:creationId xmlns:a16="http://schemas.microsoft.com/office/drawing/2014/main" id="{279B3884-F275-44CB-9BF4-5E15E98E418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70C5A345-2DE7-43FF-9774-0ECCE80FE5D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a:extLst>
              <a:ext uri="{FF2B5EF4-FFF2-40B4-BE49-F238E27FC236}">
                <a16:creationId xmlns:a16="http://schemas.microsoft.com/office/drawing/2014/main" id="{6F9FDEC2-C551-4B17-A201-5514E256519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495197" y="75369"/>
            <a:ext cx="442911" cy="516730"/>
          </a:xfrm>
          <a:prstGeom prst="rect">
            <a:avLst/>
          </a:prstGeom>
          <a:noFill/>
          <a:ln w="9525">
            <a:noFill/>
            <a:miter lim="800000"/>
            <a:headEnd/>
            <a:tailEnd/>
          </a:ln>
        </p:spPr>
      </p:pic>
      <p:pic>
        <p:nvPicPr>
          <p:cNvPr id="15" name="Picture 14">
            <a:extLst>
              <a:ext uri="{FF2B5EF4-FFF2-40B4-BE49-F238E27FC236}">
                <a16:creationId xmlns:a16="http://schemas.microsoft.com/office/drawing/2014/main" id="{59235C8A-D339-4FA3-9D76-810BF8CCB5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9512" y="136153"/>
            <a:ext cx="609685" cy="390580"/>
          </a:xfrm>
          <a:prstGeom prst="rect">
            <a:avLst/>
          </a:prstGeom>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4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B24DA4D-D164-43B5-8407-8FC0998FF39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13FAAEB7-2C0A-4C1C-8B69-E6D800EF7DBB}"/>
              </a:ext>
            </a:extLst>
          </p:cNvPr>
          <p:cNvSpPr>
            <a:spLocks noGrp="1"/>
          </p:cNvSpPr>
          <p:nvPr>
            <p:ph type="title"/>
          </p:nvPr>
        </p:nvSpPr>
        <p:spPr/>
        <p:txBody>
          <a:bodyPr/>
          <a:lstStyle/>
          <a:p>
            <a:r>
              <a:rPr lang="en-GB" altLang="en-US" dirty="0"/>
              <a:t>Factors affecting thermal insulation </a:t>
            </a:r>
          </a:p>
        </p:txBody>
      </p:sp>
      <p:pic>
        <p:nvPicPr>
          <p:cNvPr id="8" name="Picture 6" descr="flash_icon">
            <a:extLst>
              <a:ext uri="{FF2B5EF4-FFF2-40B4-BE49-F238E27FC236}">
                <a16:creationId xmlns:a16="http://schemas.microsoft.com/office/drawing/2014/main" id="{F40ACCDC-F6DB-41F7-9AB0-FB43DBBB2E4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549B2FAC-5770-4CC2-8F64-7CE0BF7D16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B4ECCE71-A402-4324-A422-FF621D9DE0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512" y="136153"/>
            <a:ext cx="609685" cy="390580"/>
          </a:xfrm>
          <a:prstGeom prst="rect">
            <a:avLst/>
          </a:prstGeom>
        </p:spPr>
      </p:pic>
      <p:pic>
        <p:nvPicPr>
          <p:cNvPr id="16" name="Picture 9">
            <a:extLst>
              <a:ext uri="{FF2B5EF4-FFF2-40B4-BE49-F238E27FC236}">
                <a16:creationId xmlns:a16="http://schemas.microsoft.com/office/drawing/2014/main" id="{87CE65B0-8959-42C4-AEDC-52927A3BBBD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95197" y="75369"/>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4F8FD59-A834-4E73-B790-BB846E22B49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0362801-2845-4A12-9045-2C9C0B78644D}"/>
              </a:ext>
            </a:extLst>
          </p:cNvPr>
          <p:cNvSpPr>
            <a:spLocks noGrp="1"/>
          </p:cNvSpPr>
          <p:nvPr>
            <p:ph type="title"/>
          </p:nvPr>
        </p:nvSpPr>
        <p:spPr/>
        <p:txBody>
          <a:bodyPr/>
          <a:lstStyle/>
          <a:p>
            <a:pPr eaLnBrk="1" hangingPunct="1"/>
            <a:r>
              <a:rPr lang="en-GB" altLang="en-US" dirty="0"/>
              <a:t>Thermal insulation and design</a:t>
            </a:r>
          </a:p>
        </p:txBody>
      </p:sp>
      <p:sp>
        <p:nvSpPr>
          <p:cNvPr id="14353" name="Text Box 9">
            <a:extLst>
              <a:ext uri="{FF2B5EF4-FFF2-40B4-BE49-F238E27FC236}">
                <a16:creationId xmlns:a16="http://schemas.microsoft.com/office/drawing/2014/main" id="{3E2CADE4-0AA1-49D2-8AB8-EC4A52F2D42F}"/>
              </a:ext>
            </a:extLst>
          </p:cNvPr>
          <p:cNvSpPr txBox="1">
            <a:spLocks noChangeArrowheads="1"/>
          </p:cNvSpPr>
          <p:nvPr/>
        </p:nvSpPr>
        <p:spPr bwMode="auto">
          <a:xfrm>
            <a:off x="357188" y="1995722"/>
            <a:ext cx="8447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You should consider the following questions when creating your design:</a:t>
            </a:r>
          </a:p>
        </p:txBody>
      </p:sp>
      <p:sp>
        <p:nvSpPr>
          <p:cNvPr id="11298" name="Text Box 34">
            <a:extLst>
              <a:ext uri="{FF2B5EF4-FFF2-40B4-BE49-F238E27FC236}">
                <a16:creationId xmlns:a16="http://schemas.microsoft.com/office/drawing/2014/main" id="{01FDC55E-0D9C-4853-8B65-77C672E16DEA}"/>
              </a:ext>
            </a:extLst>
          </p:cNvPr>
          <p:cNvSpPr txBox="1">
            <a:spLocks noChangeArrowheads="1"/>
          </p:cNvSpPr>
          <p:nvPr/>
        </p:nvSpPr>
        <p:spPr bwMode="auto">
          <a:xfrm>
            <a:off x="825542" y="3202456"/>
            <a:ext cx="6483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How does the coffee lose thermal energy?</a:t>
            </a:r>
          </a:p>
        </p:txBody>
      </p:sp>
      <p:sp>
        <p:nvSpPr>
          <p:cNvPr id="39941" name="Text Box 36">
            <a:extLst>
              <a:ext uri="{FF2B5EF4-FFF2-40B4-BE49-F238E27FC236}">
                <a16:creationId xmlns:a16="http://schemas.microsoft.com/office/drawing/2014/main" id="{B25BB378-93E6-4449-8563-41B1369704E8}"/>
              </a:ext>
            </a:extLst>
          </p:cNvPr>
          <p:cNvSpPr txBox="1">
            <a:spLocks noChangeArrowheads="1"/>
          </p:cNvSpPr>
          <p:nvPr/>
        </p:nvSpPr>
        <p:spPr bwMode="auto">
          <a:xfrm>
            <a:off x="357188" y="788988"/>
            <a:ext cx="8541485" cy="830997"/>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sym typeface="Wingdings" panose="05000000000000000000" pitchFamily="2" charset="2"/>
              </a:rPr>
              <a:t>Use your understanding of factors affecting thermal insulation to design a coffee cup that will keep your coffee warm longer. </a:t>
            </a:r>
          </a:p>
        </p:txBody>
      </p:sp>
      <p:sp>
        <p:nvSpPr>
          <p:cNvPr id="11313" name="Rectangle 49">
            <a:extLst>
              <a:ext uri="{FF2B5EF4-FFF2-40B4-BE49-F238E27FC236}">
                <a16:creationId xmlns:a16="http://schemas.microsoft.com/office/drawing/2014/main" id="{A25E8E25-989C-4766-90BA-E98A3F5F899D}"/>
              </a:ext>
            </a:extLst>
          </p:cNvPr>
          <p:cNvSpPr>
            <a:spLocks noChangeArrowheads="1"/>
          </p:cNvSpPr>
          <p:nvPr/>
        </p:nvSpPr>
        <p:spPr bwMode="auto">
          <a:xfrm>
            <a:off x="825542" y="4039858"/>
            <a:ext cx="5519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What non-scientific constraints need to be considered in your design?</a:t>
            </a:r>
          </a:p>
        </p:txBody>
      </p:sp>
      <p:pic>
        <p:nvPicPr>
          <p:cNvPr id="11" name="Picture 10">
            <a:extLst>
              <a:ext uri="{FF2B5EF4-FFF2-40B4-BE49-F238E27FC236}">
                <a16:creationId xmlns:a16="http://schemas.microsoft.com/office/drawing/2014/main" id="{033523A0-ED0C-42E5-9263-D2E1CF2627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Rectangle 49">
            <a:extLst>
              <a:ext uri="{FF2B5EF4-FFF2-40B4-BE49-F238E27FC236}">
                <a16:creationId xmlns:a16="http://schemas.microsoft.com/office/drawing/2014/main" id="{7713A8E3-37CE-4CDB-A784-A2AB802A3E4B}"/>
              </a:ext>
            </a:extLst>
          </p:cNvPr>
          <p:cNvSpPr>
            <a:spLocks noChangeArrowheads="1"/>
          </p:cNvSpPr>
          <p:nvPr/>
        </p:nvSpPr>
        <p:spPr bwMode="auto">
          <a:xfrm>
            <a:off x="825542" y="5246592"/>
            <a:ext cx="621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How could you test your design?</a:t>
            </a:r>
          </a:p>
        </p:txBody>
      </p:sp>
      <p:pic>
        <p:nvPicPr>
          <p:cNvPr id="3" name="Picture 2">
            <a:extLst>
              <a:ext uri="{FF2B5EF4-FFF2-40B4-BE49-F238E27FC236}">
                <a16:creationId xmlns:a16="http://schemas.microsoft.com/office/drawing/2014/main" id="{1C2B9FAD-D5CF-4FFD-8D36-4E20EF952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608" y="3780263"/>
            <a:ext cx="2084972" cy="2535032"/>
          </a:xfrm>
          <a:prstGeom prst="rect">
            <a:avLst/>
          </a:prstGeom>
        </p:spPr>
      </p:pic>
      <p:pic>
        <p:nvPicPr>
          <p:cNvPr id="13" name="Picture 12">
            <a:extLst>
              <a:ext uri="{FF2B5EF4-FFF2-40B4-BE49-F238E27FC236}">
                <a16:creationId xmlns:a16="http://schemas.microsoft.com/office/drawing/2014/main" id="{24FBC0CC-3BF7-4040-BA9C-D3D49AC743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1298" grpId="0"/>
      <p:bldP spid="113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0362801-2845-4A12-9045-2C9C0B78644D}"/>
              </a:ext>
            </a:extLst>
          </p:cNvPr>
          <p:cNvSpPr>
            <a:spLocks noGrp="1"/>
          </p:cNvSpPr>
          <p:nvPr>
            <p:ph type="title"/>
          </p:nvPr>
        </p:nvSpPr>
        <p:spPr/>
        <p:txBody>
          <a:bodyPr/>
          <a:lstStyle/>
          <a:p>
            <a:pPr eaLnBrk="1" hangingPunct="1"/>
            <a:r>
              <a:rPr lang="en-GB" altLang="en-US"/>
              <a:t>Heat loss from houses</a:t>
            </a:r>
          </a:p>
        </p:txBody>
      </p:sp>
      <p:sp>
        <p:nvSpPr>
          <p:cNvPr id="14353" name="Text Box 9">
            <a:extLst>
              <a:ext uri="{FF2B5EF4-FFF2-40B4-BE49-F238E27FC236}">
                <a16:creationId xmlns:a16="http://schemas.microsoft.com/office/drawing/2014/main" id="{3E2CADE4-0AA1-49D2-8AB8-EC4A52F2D42F}"/>
              </a:ext>
            </a:extLst>
          </p:cNvPr>
          <p:cNvSpPr txBox="1">
            <a:spLocks noChangeArrowheads="1"/>
          </p:cNvSpPr>
          <p:nvPr/>
        </p:nvSpPr>
        <p:spPr bwMode="auto">
          <a:xfrm>
            <a:off x="357188" y="1809750"/>
            <a:ext cx="8447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a:t>
            </a:r>
            <a:r>
              <a:rPr lang="en-GB" altLang="en-US" b="1">
                <a:solidFill>
                  <a:srgbClr val="286DA6"/>
                </a:solidFill>
              </a:rPr>
              <a:t>thermogram</a:t>
            </a:r>
            <a:r>
              <a:rPr lang="en-GB" altLang="en-US">
                <a:solidFill>
                  <a:srgbClr val="010066"/>
                </a:solidFill>
              </a:rPr>
              <a:t> can be used to show where heat energy </a:t>
            </a:r>
            <a:br>
              <a:rPr lang="en-GB" altLang="en-US">
                <a:solidFill>
                  <a:srgbClr val="010066"/>
                </a:solidFill>
              </a:rPr>
            </a:br>
            <a:r>
              <a:rPr lang="en-GB" altLang="en-US">
                <a:solidFill>
                  <a:srgbClr val="010066"/>
                </a:solidFill>
              </a:rPr>
              <a:t>is escaping.</a:t>
            </a:r>
          </a:p>
        </p:txBody>
      </p:sp>
      <p:sp>
        <p:nvSpPr>
          <p:cNvPr id="11298" name="Text Box 34">
            <a:extLst>
              <a:ext uri="{FF2B5EF4-FFF2-40B4-BE49-F238E27FC236}">
                <a16:creationId xmlns:a16="http://schemas.microsoft.com/office/drawing/2014/main" id="{01FDC55E-0D9C-4853-8B65-77C672E16DEA}"/>
              </a:ext>
            </a:extLst>
          </p:cNvPr>
          <p:cNvSpPr txBox="1">
            <a:spLocks noChangeArrowheads="1"/>
          </p:cNvSpPr>
          <p:nvPr/>
        </p:nvSpPr>
        <p:spPr bwMode="auto">
          <a:xfrm>
            <a:off x="5276850" y="2574925"/>
            <a:ext cx="3492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olidFill>
                  <a:srgbClr val="010066"/>
                </a:solidFill>
                <a:sym typeface="Wingdings" panose="05000000000000000000" pitchFamily="2" charset="2"/>
              </a:rPr>
              <a:t>The white, yellow and red areas show the </a:t>
            </a:r>
            <a:r>
              <a:rPr lang="en-GB" altLang="en-US" b="1">
                <a:solidFill>
                  <a:srgbClr val="286DA6"/>
                </a:solidFill>
                <a:sym typeface="Wingdings" panose="05000000000000000000" pitchFamily="2" charset="2"/>
              </a:rPr>
              <a:t>warmest</a:t>
            </a:r>
            <a:r>
              <a:rPr lang="en-GB" altLang="en-US">
                <a:solidFill>
                  <a:srgbClr val="286DA6"/>
                </a:solidFill>
                <a:sym typeface="Wingdings" panose="05000000000000000000" pitchFamily="2" charset="2"/>
              </a:rPr>
              <a:t> </a:t>
            </a:r>
            <a:r>
              <a:rPr lang="en-GB" altLang="en-US">
                <a:solidFill>
                  <a:srgbClr val="010066"/>
                </a:solidFill>
                <a:sym typeface="Wingdings" panose="05000000000000000000" pitchFamily="2" charset="2"/>
              </a:rPr>
              <a:t>and therefore the </a:t>
            </a:r>
            <a:r>
              <a:rPr lang="en-GB" altLang="en-US" b="1">
                <a:solidFill>
                  <a:srgbClr val="286DA6"/>
                </a:solidFill>
                <a:sym typeface="Wingdings" panose="05000000000000000000" pitchFamily="2" charset="2"/>
              </a:rPr>
              <a:t>worst insulated</a:t>
            </a:r>
            <a:r>
              <a:rPr lang="en-GB" altLang="en-US" b="1">
                <a:solidFill>
                  <a:srgbClr val="FF0000"/>
                </a:solidFill>
                <a:sym typeface="Wingdings" panose="05000000000000000000" pitchFamily="2" charset="2"/>
              </a:rPr>
              <a:t> </a:t>
            </a:r>
            <a:r>
              <a:rPr lang="en-GB" altLang="en-US">
                <a:solidFill>
                  <a:srgbClr val="010066"/>
                </a:solidFill>
                <a:sym typeface="Wingdings" panose="05000000000000000000" pitchFamily="2" charset="2"/>
              </a:rPr>
              <a:t>parts of the house.</a:t>
            </a:r>
          </a:p>
        </p:txBody>
      </p:sp>
      <p:sp>
        <p:nvSpPr>
          <p:cNvPr id="39941" name="Text Box 36">
            <a:extLst>
              <a:ext uri="{FF2B5EF4-FFF2-40B4-BE49-F238E27FC236}">
                <a16:creationId xmlns:a16="http://schemas.microsoft.com/office/drawing/2014/main" id="{B25BB378-93E6-4449-8563-41B1369704E8}"/>
              </a:ext>
            </a:extLst>
          </p:cNvPr>
          <p:cNvSpPr txBox="1">
            <a:spLocks noChangeArrowheads="1"/>
          </p:cNvSpPr>
          <p:nvPr/>
        </p:nvSpPr>
        <p:spPr bwMode="auto">
          <a:xfrm>
            <a:off x="357188" y="788988"/>
            <a:ext cx="8447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sym typeface="Wingdings" panose="05000000000000000000" pitchFamily="2" charset="2"/>
              </a:rPr>
              <a:t>A poorly-insulated house dissipates heat energy quickly and so costs more to keep warm. </a:t>
            </a:r>
          </a:p>
        </p:txBody>
      </p:sp>
      <p:sp>
        <p:nvSpPr>
          <p:cNvPr id="11313" name="Rectangle 49">
            <a:extLst>
              <a:ext uri="{FF2B5EF4-FFF2-40B4-BE49-F238E27FC236}">
                <a16:creationId xmlns:a16="http://schemas.microsoft.com/office/drawing/2014/main" id="{A25E8E25-989C-4766-90BA-E98A3F5F899D}"/>
              </a:ext>
            </a:extLst>
          </p:cNvPr>
          <p:cNvSpPr>
            <a:spLocks noChangeArrowheads="1"/>
          </p:cNvSpPr>
          <p:nvPr/>
        </p:nvSpPr>
        <p:spPr bwMode="auto">
          <a:xfrm>
            <a:off x="5300663" y="4702175"/>
            <a:ext cx="3492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olidFill>
                  <a:srgbClr val="010066"/>
                </a:solidFill>
                <a:sym typeface="Wingdings" panose="05000000000000000000" pitchFamily="2" charset="2"/>
              </a:rPr>
              <a:t>The blue and green areas show the </a:t>
            </a:r>
            <a:r>
              <a:rPr lang="en-GB" altLang="en-US" b="1">
                <a:solidFill>
                  <a:srgbClr val="286DA6"/>
                </a:solidFill>
                <a:sym typeface="Wingdings" panose="05000000000000000000" pitchFamily="2" charset="2"/>
              </a:rPr>
              <a:t>coolest</a:t>
            </a:r>
            <a:r>
              <a:rPr lang="en-GB" altLang="en-US">
                <a:solidFill>
                  <a:srgbClr val="286DA6"/>
                </a:solidFill>
                <a:sym typeface="Wingdings" panose="05000000000000000000" pitchFamily="2" charset="2"/>
              </a:rPr>
              <a:t> </a:t>
            </a:r>
            <a:r>
              <a:rPr lang="en-GB" altLang="en-US">
                <a:solidFill>
                  <a:srgbClr val="010066"/>
                </a:solidFill>
                <a:sym typeface="Wingdings" panose="05000000000000000000" pitchFamily="2" charset="2"/>
              </a:rPr>
              <a:t>and </a:t>
            </a:r>
            <a:r>
              <a:rPr lang="en-GB" altLang="en-US" b="1">
                <a:solidFill>
                  <a:srgbClr val="286DA6"/>
                </a:solidFill>
                <a:sym typeface="Wingdings" panose="05000000000000000000" pitchFamily="2" charset="2"/>
              </a:rPr>
              <a:t>best insulated</a:t>
            </a:r>
            <a:r>
              <a:rPr lang="en-GB" altLang="en-US">
                <a:solidFill>
                  <a:srgbClr val="010066"/>
                </a:solidFill>
                <a:sym typeface="Wingdings" panose="05000000000000000000" pitchFamily="2" charset="2"/>
              </a:rPr>
              <a:t> parts of the house.</a:t>
            </a:r>
          </a:p>
        </p:txBody>
      </p:sp>
      <p:pic>
        <p:nvPicPr>
          <p:cNvPr id="14358" name="Picture 48">
            <a:extLst>
              <a:ext uri="{FF2B5EF4-FFF2-40B4-BE49-F238E27FC236}">
                <a16:creationId xmlns:a16="http://schemas.microsoft.com/office/drawing/2014/main" id="{88B82FF7-564F-462C-9344-B6639798D9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900" y="2806700"/>
            <a:ext cx="454436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33523A0-ED0C-42E5-9263-D2E1CF2627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65047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35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9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3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1298" grpId="0"/>
      <p:bldP spid="113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4BEC551-6182-468B-A21E-2265CEF427D5}"/>
              </a:ext>
            </a:extLst>
          </p:cNvPr>
          <p:cNvSpPr>
            <a:spLocks noGrp="1"/>
          </p:cNvSpPr>
          <p:nvPr>
            <p:ph type="title"/>
          </p:nvPr>
        </p:nvSpPr>
        <p:spPr/>
        <p:txBody>
          <a:bodyPr/>
          <a:lstStyle/>
          <a:p>
            <a:r>
              <a:rPr lang="en-GB" altLang="en-US"/>
              <a:t>Wasted energy from buildings</a:t>
            </a:r>
          </a:p>
        </p:txBody>
      </p:sp>
      <p:sp>
        <p:nvSpPr>
          <p:cNvPr id="11" name="TextBox 10">
            <a:extLst>
              <a:ext uri="{FF2B5EF4-FFF2-40B4-BE49-F238E27FC236}">
                <a16:creationId xmlns:a16="http://schemas.microsoft.com/office/drawing/2014/main" id="{2F71F13A-4502-4619-BDB7-6B8885E4FFBE}"/>
              </a:ext>
            </a:extLst>
          </p:cNvPr>
          <p:cNvSpPr txBox="1">
            <a:spLocks noChangeArrowheads="1"/>
          </p:cNvSpPr>
          <p:nvPr/>
        </p:nvSpPr>
        <p:spPr bwMode="auto">
          <a:xfrm>
            <a:off x="868555" y="4710113"/>
            <a:ext cx="843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the </a:t>
            </a:r>
            <a:r>
              <a:rPr lang="en-GB" altLang="en-US" b="1" dirty="0">
                <a:solidFill>
                  <a:srgbClr val="286DA6"/>
                </a:solidFill>
              </a:rPr>
              <a:t>material</a:t>
            </a:r>
            <a:r>
              <a:rPr lang="en-GB" altLang="en-US" dirty="0"/>
              <a:t> that the walls are made from.</a:t>
            </a:r>
          </a:p>
        </p:txBody>
      </p:sp>
      <p:sp>
        <p:nvSpPr>
          <p:cNvPr id="12" name="TextBox 11">
            <a:extLst>
              <a:ext uri="{FF2B5EF4-FFF2-40B4-BE49-F238E27FC236}">
                <a16:creationId xmlns:a16="http://schemas.microsoft.com/office/drawing/2014/main" id="{C19DE046-481F-4D84-B0F0-8A63D882AF8D}"/>
              </a:ext>
            </a:extLst>
          </p:cNvPr>
          <p:cNvSpPr txBox="1">
            <a:spLocks noChangeArrowheads="1"/>
          </p:cNvSpPr>
          <p:nvPr/>
        </p:nvSpPr>
        <p:spPr bwMode="auto">
          <a:xfrm>
            <a:off x="868555" y="3116263"/>
            <a:ext cx="843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286DA6"/>
              </a:buClr>
              <a:buFont typeface="Wingdings" panose="05000000000000000000" pitchFamily="2" charset="2"/>
              <a:buChar char="l"/>
            </a:pPr>
            <a:r>
              <a:rPr lang="en-GB" altLang="en-US" dirty="0">
                <a:sym typeface="Wingdings" panose="05000000000000000000" pitchFamily="2" charset="2"/>
              </a:rPr>
              <a:t>how </a:t>
            </a:r>
            <a:r>
              <a:rPr lang="en-GB" altLang="en-US" b="1" dirty="0">
                <a:solidFill>
                  <a:srgbClr val="286DA6"/>
                </a:solidFill>
                <a:sym typeface="Wingdings" panose="05000000000000000000" pitchFamily="2" charset="2"/>
              </a:rPr>
              <a:t>thick</a:t>
            </a:r>
            <a:r>
              <a:rPr lang="en-GB" altLang="en-US" dirty="0">
                <a:sym typeface="Wingdings" panose="05000000000000000000" pitchFamily="2" charset="2"/>
              </a:rPr>
              <a:t> the walls are.</a:t>
            </a:r>
            <a:endParaRPr lang="en-GB" altLang="en-US" dirty="0"/>
          </a:p>
        </p:txBody>
      </p:sp>
      <p:sp>
        <p:nvSpPr>
          <p:cNvPr id="40965" name="TextBox 12">
            <a:extLst>
              <a:ext uri="{FF2B5EF4-FFF2-40B4-BE49-F238E27FC236}">
                <a16:creationId xmlns:a16="http://schemas.microsoft.com/office/drawing/2014/main" id="{006A6ABA-AB0C-47DB-8E5A-B701E2D9AE46}"/>
              </a:ext>
            </a:extLst>
          </p:cNvPr>
          <p:cNvSpPr txBox="1">
            <a:spLocks noChangeArrowheads="1"/>
          </p:cNvSpPr>
          <p:nvPr/>
        </p:nvSpPr>
        <p:spPr bwMode="auto">
          <a:xfrm>
            <a:off x="355600" y="784225"/>
            <a:ext cx="843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important not to waste energy. Reducing the amount of thermal energy lost from a building to the surroundings saves money and is more sustainable. </a:t>
            </a:r>
          </a:p>
        </p:txBody>
      </p:sp>
      <p:sp>
        <p:nvSpPr>
          <p:cNvPr id="14" name="Rectangle 15">
            <a:extLst>
              <a:ext uri="{FF2B5EF4-FFF2-40B4-BE49-F238E27FC236}">
                <a16:creationId xmlns:a16="http://schemas.microsoft.com/office/drawing/2014/main" id="{6D82368C-2BE2-49D5-BBA8-0EE65A8EC842}"/>
              </a:ext>
            </a:extLst>
          </p:cNvPr>
          <p:cNvSpPr>
            <a:spLocks noChangeArrowheads="1"/>
          </p:cNvSpPr>
          <p:nvPr/>
        </p:nvSpPr>
        <p:spPr bwMode="auto">
          <a:xfrm>
            <a:off x="355600" y="2135188"/>
            <a:ext cx="843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When considering how well </a:t>
            </a:r>
            <a:r>
              <a:rPr lang="en-GB" altLang="en-US" b="1">
                <a:solidFill>
                  <a:srgbClr val="286DA6"/>
                </a:solidFill>
              </a:rPr>
              <a:t>insulated</a:t>
            </a:r>
            <a:r>
              <a:rPr lang="en-GB" altLang="en-US"/>
              <a:t> a building is and how quickly it will cool down, it is important to know:</a:t>
            </a:r>
            <a:endParaRPr lang="en-GB" altLang="en-US">
              <a:solidFill>
                <a:srgbClr val="010066"/>
              </a:solidFill>
            </a:endParaRPr>
          </a:p>
        </p:txBody>
      </p:sp>
      <p:sp>
        <p:nvSpPr>
          <p:cNvPr id="15" name="TextBox 14">
            <a:extLst>
              <a:ext uri="{FF2B5EF4-FFF2-40B4-BE49-F238E27FC236}">
                <a16:creationId xmlns:a16="http://schemas.microsoft.com/office/drawing/2014/main" id="{5E38E14F-A7BA-4AD3-941D-1B8459CABAE4}"/>
              </a:ext>
            </a:extLst>
          </p:cNvPr>
          <p:cNvSpPr txBox="1">
            <a:spLocks noChangeArrowheads="1"/>
          </p:cNvSpPr>
          <p:nvPr/>
        </p:nvSpPr>
        <p:spPr bwMode="auto">
          <a:xfrm>
            <a:off x="1808355" y="3686175"/>
            <a:ext cx="633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Thicker walls will be better insulators, so the rate of heat transfer will be </a:t>
            </a:r>
            <a:r>
              <a:rPr lang="en-GB" altLang="en-US" b="1">
                <a:solidFill>
                  <a:srgbClr val="286DA6"/>
                </a:solidFill>
                <a:sym typeface="Wingdings" panose="05000000000000000000" pitchFamily="2" charset="2"/>
              </a:rPr>
              <a:t>slower</a:t>
            </a:r>
            <a:r>
              <a:rPr lang="en-GB" altLang="en-US">
                <a:sym typeface="Wingdings" panose="05000000000000000000" pitchFamily="2" charset="2"/>
              </a:rPr>
              <a:t>.  </a:t>
            </a:r>
            <a:endParaRPr lang="en-GB" altLang="en-US"/>
          </a:p>
        </p:txBody>
      </p:sp>
      <p:sp>
        <p:nvSpPr>
          <p:cNvPr id="16" name="TextBox 15">
            <a:extLst>
              <a:ext uri="{FF2B5EF4-FFF2-40B4-BE49-F238E27FC236}">
                <a16:creationId xmlns:a16="http://schemas.microsoft.com/office/drawing/2014/main" id="{1257DA2D-2F3D-44C3-A52C-F999DD8D56CD}"/>
              </a:ext>
            </a:extLst>
          </p:cNvPr>
          <p:cNvSpPr txBox="1">
            <a:spLocks noChangeArrowheads="1"/>
          </p:cNvSpPr>
          <p:nvPr/>
        </p:nvSpPr>
        <p:spPr bwMode="auto">
          <a:xfrm>
            <a:off x="1808355" y="5280025"/>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Different materials have different thermal conductivities. For example, concrete is a better insulator than solid brick. </a:t>
            </a:r>
            <a:endParaRPr lang="en-GB" altLang="en-US"/>
          </a:p>
        </p:txBody>
      </p:sp>
      <p:pic>
        <p:nvPicPr>
          <p:cNvPr id="10" name="Picture 9">
            <a:extLst>
              <a:ext uri="{FF2B5EF4-FFF2-40B4-BE49-F238E27FC236}">
                <a16:creationId xmlns:a16="http://schemas.microsoft.com/office/drawing/2014/main" id="{B7261D0D-0726-424C-9A2E-90F531B91D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D1B29628-7E9E-45F6-9F7A-6D8EE5B9FDAB}"/>
              </a:ext>
            </a:extLst>
          </p:cNvPr>
          <p:cNvSpPr>
            <a:spLocks noGrp="1" noChangeArrowheads="1"/>
          </p:cNvSpPr>
          <p:nvPr>
            <p:ph type="title"/>
          </p:nvPr>
        </p:nvSpPr>
        <p:spPr/>
        <p:txBody>
          <a:bodyPr/>
          <a:lstStyle/>
          <a:p>
            <a:r>
              <a:rPr lang="en-GB" altLang="en-US" dirty="0"/>
              <a:t>Reducing heat loss</a:t>
            </a:r>
          </a:p>
        </p:txBody>
      </p:sp>
      <p:pic>
        <p:nvPicPr>
          <p:cNvPr id="7" name="Picture 6" descr="flash_icon">
            <a:extLst>
              <a:ext uri="{FF2B5EF4-FFF2-40B4-BE49-F238E27FC236}">
                <a16:creationId xmlns:a16="http://schemas.microsoft.com/office/drawing/2014/main" id="{B7158285-2CAA-4ED0-914C-99785875014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E85C306B-2A55-42F3-966E-EA49E0EAA12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8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609386F-9294-471A-A13B-35C4398D5C4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197A0C-7A8B-4847-BC70-0F474D32C954}"/>
              </a:ext>
            </a:extLst>
          </p:cNvPr>
          <p:cNvSpPr>
            <a:spLocks noGrp="1" noChangeArrowheads="1"/>
          </p:cNvSpPr>
          <p:nvPr>
            <p:ph type="title"/>
          </p:nvPr>
        </p:nvSpPr>
        <p:spPr/>
        <p:txBody>
          <a:bodyPr/>
          <a:lstStyle/>
          <a:p>
            <a:pPr eaLnBrk="1" hangingPunct="1"/>
            <a:r>
              <a:rPr lang="en-GB" altLang="en-US" dirty="0"/>
              <a:t>Energy at a microscopic scale</a:t>
            </a:r>
          </a:p>
        </p:txBody>
      </p:sp>
      <p:sp>
        <p:nvSpPr>
          <p:cNvPr id="75779" name="TextBox 3">
            <a:extLst>
              <a:ext uri="{FF2B5EF4-FFF2-40B4-BE49-F238E27FC236}">
                <a16:creationId xmlns:a16="http://schemas.microsoft.com/office/drawing/2014/main" id="{AD5BAED7-F294-4B9E-A4D7-33BB3982BB32}"/>
              </a:ext>
            </a:extLst>
          </p:cNvPr>
          <p:cNvSpPr txBox="1">
            <a:spLocks noChangeArrowheads="1"/>
          </p:cNvSpPr>
          <p:nvPr/>
        </p:nvSpPr>
        <p:spPr bwMode="auto">
          <a:xfrm>
            <a:off x="358775" y="5328117"/>
            <a:ext cx="8631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The sum of all these molecular kinetic and potential energies represents the system’s </a:t>
            </a:r>
            <a:r>
              <a:rPr lang="en-GB" altLang="en-US" b="1" dirty="0">
                <a:solidFill>
                  <a:srgbClr val="286DA6"/>
                </a:solidFill>
              </a:rPr>
              <a:t>internal energy</a:t>
            </a:r>
            <a:r>
              <a:rPr lang="en-GB" altLang="en-US" dirty="0"/>
              <a:t> (or </a:t>
            </a:r>
            <a:r>
              <a:rPr lang="en-GB" altLang="en-US" b="1" dirty="0">
                <a:solidFill>
                  <a:srgbClr val="286DA6"/>
                </a:solidFill>
              </a:rPr>
              <a:t>thermal energy</a:t>
            </a:r>
            <a:r>
              <a:rPr lang="en-GB" altLang="en-US" dirty="0"/>
              <a:t>).</a:t>
            </a:r>
          </a:p>
        </p:txBody>
      </p:sp>
      <p:sp>
        <p:nvSpPr>
          <p:cNvPr id="16389" name="Rectangle 35">
            <a:extLst>
              <a:ext uri="{FF2B5EF4-FFF2-40B4-BE49-F238E27FC236}">
                <a16:creationId xmlns:a16="http://schemas.microsoft.com/office/drawing/2014/main" id="{E5F177D7-BD7B-4087-B15E-CD25F9D5C38B}"/>
              </a:ext>
            </a:extLst>
          </p:cNvPr>
          <p:cNvSpPr>
            <a:spLocks noChangeArrowheads="1"/>
          </p:cNvSpPr>
          <p:nvPr/>
        </p:nvSpPr>
        <p:spPr bwMode="auto">
          <a:xfrm>
            <a:off x="358776" y="803067"/>
            <a:ext cx="44519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ts val="60"/>
              </a:spcBef>
            </a:pPr>
            <a:r>
              <a:rPr lang="en-GB" altLang="en-US" dirty="0"/>
              <a:t>It is sometimes useful to explain the energy of a system in terms of the energy of the molecules it is made of.</a:t>
            </a:r>
          </a:p>
        </p:txBody>
      </p:sp>
      <p:sp>
        <p:nvSpPr>
          <p:cNvPr id="75812" name="Rectangle 36">
            <a:extLst>
              <a:ext uri="{FF2B5EF4-FFF2-40B4-BE49-F238E27FC236}">
                <a16:creationId xmlns:a16="http://schemas.microsoft.com/office/drawing/2014/main" id="{0B5746CF-3B52-4EC8-9217-95E061DCF454}"/>
              </a:ext>
            </a:extLst>
          </p:cNvPr>
          <p:cNvSpPr>
            <a:spLocks noChangeArrowheads="1"/>
          </p:cNvSpPr>
          <p:nvPr/>
        </p:nvSpPr>
        <p:spPr bwMode="auto">
          <a:xfrm>
            <a:off x="358775" y="2434527"/>
            <a:ext cx="41240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ts val="60"/>
              </a:spcBef>
            </a:pPr>
            <a:r>
              <a:rPr lang="en-GB" altLang="en-US" dirty="0"/>
              <a:t>The molecules within a system all possess </a:t>
            </a:r>
            <a:r>
              <a:rPr lang="en-GB" altLang="en-US" b="1" dirty="0">
                <a:solidFill>
                  <a:srgbClr val="286DA6"/>
                </a:solidFill>
              </a:rPr>
              <a:t>kinetic energy</a:t>
            </a:r>
            <a:r>
              <a:rPr lang="en-GB" altLang="en-US" dirty="0"/>
              <a:t>. This is the energy due to their random motion. </a:t>
            </a:r>
          </a:p>
        </p:txBody>
      </p:sp>
      <p:pic>
        <p:nvPicPr>
          <p:cNvPr id="10" name="Picture 9" descr="notes_icon">
            <a:extLst>
              <a:ext uri="{FF2B5EF4-FFF2-40B4-BE49-F238E27FC236}">
                <a16:creationId xmlns:a16="http://schemas.microsoft.com/office/drawing/2014/main" id="{76F464B1-5BA2-4932-9F72-063811A041C5}"/>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68F13106-E456-40A2-BA5F-7359BFE571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610607F7-CE41-4377-896B-00EE71D445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708" y="1265259"/>
            <a:ext cx="3722105" cy="2338535"/>
          </a:xfrm>
          <a:prstGeom prst="rect">
            <a:avLst/>
          </a:prstGeom>
        </p:spPr>
      </p:pic>
      <p:sp>
        <p:nvSpPr>
          <p:cNvPr id="13" name="Rectangle 36">
            <a:extLst>
              <a:ext uri="{FF2B5EF4-FFF2-40B4-BE49-F238E27FC236}">
                <a16:creationId xmlns:a16="http://schemas.microsoft.com/office/drawing/2014/main" id="{365EF49D-7965-4DB6-A5B9-EDC59BF6A505}"/>
              </a:ext>
            </a:extLst>
          </p:cNvPr>
          <p:cNvSpPr>
            <a:spLocks noChangeArrowheads="1"/>
          </p:cNvSpPr>
          <p:nvPr/>
        </p:nvSpPr>
        <p:spPr bwMode="auto">
          <a:xfrm>
            <a:off x="358775" y="4065987"/>
            <a:ext cx="84574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molecules also contain </a:t>
            </a:r>
            <a:r>
              <a:rPr lang="en-GB" altLang="en-US" b="1" dirty="0">
                <a:solidFill>
                  <a:srgbClr val="286DA6"/>
                </a:solidFill>
              </a:rPr>
              <a:t>potential energy</a:t>
            </a:r>
            <a:r>
              <a:rPr lang="en-GB" altLang="en-US" dirty="0">
                <a:solidFill>
                  <a:srgbClr val="286DA6"/>
                </a:solidFill>
              </a:rPr>
              <a:t> </a:t>
            </a:r>
            <a:r>
              <a:rPr lang="en-GB" altLang="en-US" dirty="0"/>
              <a:t>due to the chemical bonds holding them together and the bonds within their nuclei.</a:t>
            </a:r>
          </a:p>
        </p:txBody>
      </p:sp>
      <p:pic>
        <p:nvPicPr>
          <p:cNvPr id="14" name="Picture 9">
            <a:extLst>
              <a:ext uri="{FF2B5EF4-FFF2-40B4-BE49-F238E27FC236}">
                <a16:creationId xmlns:a16="http://schemas.microsoft.com/office/drawing/2014/main" id="{1115EF55-6239-4EC0-8C33-3FCBD908C72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8163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8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1EED4F6-2939-4A38-8F3B-84678BA32B9B}"/>
              </a:ext>
            </a:extLst>
          </p:cNvPr>
          <p:cNvSpPr>
            <a:spLocks noGrp="1" noChangeArrowheads="1"/>
          </p:cNvSpPr>
          <p:nvPr>
            <p:ph type="title" idx="4294967295"/>
          </p:nvPr>
        </p:nvSpPr>
        <p:spPr/>
        <p:txBody>
          <a:bodyPr/>
          <a:lstStyle/>
          <a:p>
            <a:pPr eaLnBrk="1" hangingPunct="1"/>
            <a:r>
              <a:rPr lang="en-GB" altLang="en-US" dirty="0"/>
              <a:t>Heat and temperature</a:t>
            </a:r>
          </a:p>
        </p:txBody>
      </p:sp>
      <p:sp>
        <p:nvSpPr>
          <p:cNvPr id="162821" name="TextBox 3">
            <a:extLst>
              <a:ext uri="{FF2B5EF4-FFF2-40B4-BE49-F238E27FC236}">
                <a16:creationId xmlns:a16="http://schemas.microsoft.com/office/drawing/2014/main" id="{57FD44AE-524D-4D41-BEFB-33E2878E58DA}"/>
              </a:ext>
            </a:extLst>
          </p:cNvPr>
          <p:cNvSpPr txBox="1">
            <a:spLocks noChangeArrowheads="1"/>
          </p:cNvSpPr>
          <p:nvPr/>
        </p:nvSpPr>
        <p:spPr bwMode="auto">
          <a:xfrm>
            <a:off x="360363" y="3450491"/>
            <a:ext cx="64195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Increasing the kinetic energy of the molecules in a system raises the system’s </a:t>
            </a:r>
            <a:r>
              <a:rPr lang="en-GB" altLang="en-US" b="1" dirty="0">
                <a:solidFill>
                  <a:srgbClr val="286DA6"/>
                </a:solidFill>
              </a:rPr>
              <a:t>temperature</a:t>
            </a:r>
            <a:r>
              <a:rPr lang="en-GB" altLang="en-US" dirty="0"/>
              <a:t>. The temperature of a system is a measure of the average kinetic energy of its molecules.</a:t>
            </a:r>
          </a:p>
        </p:txBody>
      </p:sp>
      <p:sp>
        <p:nvSpPr>
          <p:cNvPr id="17413" name="Rectangle 6">
            <a:extLst>
              <a:ext uri="{FF2B5EF4-FFF2-40B4-BE49-F238E27FC236}">
                <a16:creationId xmlns:a16="http://schemas.microsoft.com/office/drawing/2014/main" id="{0E19613A-E5F0-47E0-83E3-CEDAA7FD8470}"/>
              </a:ext>
            </a:extLst>
          </p:cNvPr>
          <p:cNvSpPr>
            <a:spLocks noChangeArrowheads="1"/>
          </p:cNvSpPr>
          <p:nvPr/>
        </p:nvSpPr>
        <p:spPr bwMode="auto">
          <a:xfrm>
            <a:off x="360363" y="800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rgbClr val="286DA6"/>
                </a:solidFill>
              </a:rPr>
              <a:t>Heat</a:t>
            </a:r>
            <a:r>
              <a:rPr lang="en-GB" altLang="en-US" dirty="0"/>
              <a:t> is the transfer of thermal energy to or from a system.</a:t>
            </a:r>
          </a:p>
        </p:txBody>
      </p:sp>
      <p:sp>
        <p:nvSpPr>
          <p:cNvPr id="162828" name="Rectangle 12">
            <a:extLst>
              <a:ext uri="{FF2B5EF4-FFF2-40B4-BE49-F238E27FC236}">
                <a16:creationId xmlns:a16="http://schemas.microsoft.com/office/drawing/2014/main" id="{3903584C-F712-4650-9063-53809CEEB8D2}"/>
              </a:ext>
            </a:extLst>
          </p:cNvPr>
          <p:cNvSpPr>
            <a:spLocks noChangeArrowheads="1"/>
          </p:cNvSpPr>
          <p:nvPr/>
        </p:nvSpPr>
        <p:spPr bwMode="auto">
          <a:xfrm>
            <a:off x="360362" y="1571298"/>
            <a:ext cx="71444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Heating a system increases the internal energy of </a:t>
            </a:r>
            <a:br>
              <a:rPr lang="en-GB" altLang="en-US" dirty="0"/>
            </a:br>
            <a:r>
              <a:rPr lang="en-GB" altLang="en-US" dirty="0"/>
              <a:t>the system either by increasing the kinetic energy </a:t>
            </a:r>
            <a:br>
              <a:rPr lang="en-GB" altLang="en-US" dirty="0"/>
            </a:br>
            <a:r>
              <a:rPr lang="en-GB" altLang="en-US" dirty="0"/>
              <a:t>of its molecules or by breaking the bonds between the molecules in the system.</a:t>
            </a:r>
            <a:endParaRPr lang="en-GB" altLang="en-US" dirty="0">
              <a:cs typeface="Arial" panose="020B0604020202020204" pitchFamily="34" charset="0"/>
            </a:endParaRPr>
          </a:p>
        </p:txBody>
      </p:sp>
      <p:pic>
        <p:nvPicPr>
          <p:cNvPr id="8" name="Picture 9" descr="notes_icon">
            <a:extLst>
              <a:ext uri="{FF2B5EF4-FFF2-40B4-BE49-F238E27FC236}">
                <a16:creationId xmlns:a16="http://schemas.microsoft.com/office/drawing/2014/main" id="{08E59105-E9B9-463F-AD0B-8EDFB6005752}"/>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96FA8C03-8E53-4DDD-86C7-091BAC42B4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TextBox 3">
            <a:extLst>
              <a:ext uri="{FF2B5EF4-FFF2-40B4-BE49-F238E27FC236}">
                <a16:creationId xmlns:a16="http://schemas.microsoft.com/office/drawing/2014/main" id="{281CB143-3D3C-45B5-ACCD-28CCFF52664F}"/>
              </a:ext>
            </a:extLst>
          </p:cNvPr>
          <p:cNvSpPr txBox="1">
            <a:spLocks noChangeArrowheads="1"/>
          </p:cNvSpPr>
          <p:nvPr/>
        </p:nvSpPr>
        <p:spPr bwMode="auto">
          <a:xfrm>
            <a:off x="360363" y="5329683"/>
            <a:ext cx="626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Breaking the bonds between the molecules in a system causes a </a:t>
            </a:r>
            <a:r>
              <a:rPr lang="en-GB" altLang="en-US" b="1" dirty="0">
                <a:solidFill>
                  <a:srgbClr val="286DA6"/>
                </a:solidFill>
              </a:rPr>
              <a:t>change of state</a:t>
            </a:r>
            <a:r>
              <a:rPr lang="en-GB" altLang="en-US" dirty="0"/>
              <a:t>.</a:t>
            </a:r>
          </a:p>
        </p:txBody>
      </p:sp>
      <p:pic>
        <p:nvPicPr>
          <p:cNvPr id="4" name="Picture 3">
            <a:extLst>
              <a:ext uri="{FF2B5EF4-FFF2-40B4-BE49-F238E27FC236}">
                <a16:creationId xmlns:a16="http://schemas.microsoft.com/office/drawing/2014/main" id="{405D48AA-D53C-417B-818C-CCF710CA04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9151" y="1435057"/>
            <a:ext cx="1849824" cy="4907436"/>
          </a:xfrm>
          <a:prstGeom prst="rect">
            <a:avLst/>
          </a:prstGeom>
        </p:spPr>
      </p:pic>
    </p:spTree>
    <p:custDataLst>
      <p:tags r:id="rId1"/>
    </p:custDataLst>
    <p:extLst>
      <p:ext uri="{BB962C8B-B14F-4D97-AF65-F5344CB8AC3E}">
        <p14:creationId xmlns:p14="http://schemas.microsoft.com/office/powerpoint/2010/main" val="3747600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p:bldP spid="16282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52ACE53-BB36-48C0-B38F-2B2BC73961A9}"/>
              </a:ext>
            </a:extLst>
          </p:cNvPr>
          <p:cNvSpPr>
            <a:spLocks noGrp="1" noChangeArrowheads="1"/>
          </p:cNvSpPr>
          <p:nvPr>
            <p:ph type="title" idx="4294967295"/>
          </p:nvPr>
        </p:nvSpPr>
        <p:spPr/>
        <p:txBody>
          <a:bodyPr/>
          <a:lstStyle/>
          <a:p>
            <a:pPr eaLnBrk="1" hangingPunct="1"/>
            <a:r>
              <a:rPr lang="en-GB" altLang="en-US" dirty="0"/>
              <a:t>Kinetic energy and temperature</a:t>
            </a:r>
          </a:p>
        </p:txBody>
      </p:sp>
      <p:pic>
        <p:nvPicPr>
          <p:cNvPr id="7" name="Picture 6" descr="flash_icon">
            <a:extLst>
              <a:ext uri="{FF2B5EF4-FFF2-40B4-BE49-F238E27FC236}">
                <a16:creationId xmlns:a16="http://schemas.microsoft.com/office/drawing/2014/main" id="{6C39909F-094B-4A5D-9E62-6C22725E48F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1D57F2BF-09C9-46BA-B8E7-173950D8CC1A}"/>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8E0C8A7E-CF43-40C3-B3BB-8A92A84E4EF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a:extLst>
              <a:ext uri="{FF2B5EF4-FFF2-40B4-BE49-F238E27FC236}">
                <a16:creationId xmlns:a16="http://schemas.microsoft.com/office/drawing/2014/main" id="{60E2FDBE-5BB3-4007-BCD3-2C7EFA6423D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9C63A11-EFA6-4199-9ACB-B08CD618751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460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1AA3E6C-6C3C-4C1A-A808-A0BC8BAE98BE}"/>
              </a:ext>
            </a:extLst>
          </p:cNvPr>
          <p:cNvSpPr>
            <a:spLocks noGrp="1" noChangeArrowheads="1"/>
          </p:cNvSpPr>
          <p:nvPr>
            <p:ph type="title" idx="4294967295"/>
          </p:nvPr>
        </p:nvSpPr>
        <p:spPr/>
        <p:txBody>
          <a:bodyPr/>
          <a:lstStyle/>
          <a:p>
            <a:pPr eaLnBrk="1" hangingPunct="1"/>
            <a:r>
              <a:rPr lang="en-GB" altLang="en-US" dirty="0"/>
              <a:t>Measuring temperature</a:t>
            </a:r>
          </a:p>
        </p:txBody>
      </p:sp>
      <p:sp>
        <p:nvSpPr>
          <p:cNvPr id="19460" name="Rectangle 5">
            <a:extLst>
              <a:ext uri="{FF2B5EF4-FFF2-40B4-BE49-F238E27FC236}">
                <a16:creationId xmlns:a16="http://schemas.microsoft.com/office/drawing/2014/main" id="{EF08DFFA-1532-4315-8C32-2800A1FE5630}"/>
              </a:ext>
            </a:extLst>
          </p:cNvPr>
          <p:cNvSpPr>
            <a:spLocks noChangeArrowheads="1"/>
          </p:cNvSpPr>
          <p:nvPr/>
        </p:nvSpPr>
        <p:spPr bwMode="auto">
          <a:xfrm>
            <a:off x="360363" y="800100"/>
            <a:ext cx="8716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Historically, temperature was measured based on the changing properties of a substance. For example, the </a:t>
            </a:r>
            <a:r>
              <a:rPr lang="en-GB" altLang="en-US" b="1" dirty="0">
                <a:solidFill>
                  <a:srgbClr val="286DA6"/>
                </a:solidFill>
              </a:rPr>
              <a:t>Celsius scale </a:t>
            </a:r>
            <a:r>
              <a:rPr lang="en-GB" altLang="en-US" dirty="0"/>
              <a:t>is based on the melting and boiling points of water.</a:t>
            </a:r>
          </a:p>
        </p:txBody>
      </p:sp>
      <p:sp>
        <p:nvSpPr>
          <p:cNvPr id="164870" name="Rectangle 6">
            <a:extLst>
              <a:ext uri="{FF2B5EF4-FFF2-40B4-BE49-F238E27FC236}">
                <a16:creationId xmlns:a16="http://schemas.microsoft.com/office/drawing/2014/main" id="{16B9195F-ACE4-472C-A6B3-F0ABFA2A64A3}"/>
              </a:ext>
            </a:extLst>
          </p:cNvPr>
          <p:cNvSpPr>
            <a:spLocks noChangeArrowheads="1"/>
          </p:cNvSpPr>
          <p:nvPr/>
        </p:nvSpPr>
        <p:spPr bwMode="auto">
          <a:xfrm>
            <a:off x="360363" y="2191738"/>
            <a:ext cx="859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a:t>
            </a:r>
            <a:r>
              <a:rPr lang="en-GB" altLang="en-US" b="1" dirty="0">
                <a:solidFill>
                  <a:srgbClr val="286DA6"/>
                </a:solidFill>
              </a:rPr>
              <a:t>Kelvin</a:t>
            </a:r>
            <a:r>
              <a:rPr lang="en-GB" altLang="en-US" dirty="0"/>
              <a:t> </a:t>
            </a:r>
            <a:r>
              <a:rPr lang="en-GB" altLang="en-US" b="1" dirty="0">
                <a:solidFill>
                  <a:srgbClr val="286DA6"/>
                </a:solidFill>
              </a:rPr>
              <a:t>scale </a:t>
            </a:r>
            <a:r>
              <a:rPr lang="en-GB" altLang="en-US" dirty="0"/>
              <a:t>does not rely on a change in the property of a substance due to temperature.</a:t>
            </a:r>
          </a:p>
        </p:txBody>
      </p:sp>
      <p:sp>
        <p:nvSpPr>
          <p:cNvPr id="164873" name="Rectangle 9">
            <a:extLst>
              <a:ext uri="{FF2B5EF4-FFF2-40B4-BE49-F238E27FC236}">
                <a16:creationId xmlns:a16="http://schemas.microsoft.com/office/drawing/2014/main" id="{7CB3B1FD-7BD7-41E0-8B26-1B2C7DCD240F}"/>
              </a:ext>
            </a:extLst>
          </p:cNvPr>
          <p:cNvSpPr>
            <a:spLocks noChangeArrowheads="1"/>
          </p:cNvSpPr>
          <p:nvPr/>
        </p:nvSpPr>
        <p:spPr bwMode="auto">
          <a:xfrm>
            <a:off x="360362" y="5024006"/>
            <a:ext cx="8716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Kelvin scale starts at </a:t>
            </a:r>
            <a:r>
              <a:rPr lang="en-GB" altLang="en-US" b="1" dirty="0">
                <a:solidFill>
                  <a:srgbClr val="286DA6"/>
                </a:solidFill>
              </a:rPr>
              <a:t>absolute zero</a:t>
            </a:r>
            <a:r>
              <a:rPr lang="en-GB" altLang="en-US" dirty="0"/>
              <a:t>: the theoretical lowest possible temperature. At absolute zero, a body would have no internal energy and its particles would have no kinetic energy.</a:t>
            </a:r>
          </a:p>
        </p:txBody>
      </p:sp>
      <p:sp>
        <p:nvSpPr>
          <p:cNvPr id="36877" name="AutoShape 53">
            <a:extLst>
              <a:ext uri="{FF2B5EF4-FFF2-40B4-BE49-F238E27FC236}">
                <a16:creationId xmlns:a16="http://schemas.microsoft.com/office/drawing/2014/main" id="{3FAB5890-BF0C-4228-BADD-FDE3BD655107}"/>
              </a:ext>
            </a:extLst>
          </p:cNvPr>
          <p:cNvSpPr>
            <a:spLocks noChangeArrowheads="1"/>
          </p:cNvSpPr>
          <p:nvPr/>
        </p:nvSpPr>
        <p:spPr bwMode="auto">
          <a:xfrm>
            <a:off x="856711" y="3321635"/>
            <a:ext cx="3662363" cy="590550"/>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dirty="0"/>
          </a:p>
        </p:txBody>
      </p:sp>
      <p:sp>
        <p:nvSpPr>
          <p:cNvPr id="36878" name="Rectangle 51">
            <a:extLst>
              <a:ext uri="{FF2B5EF4-FFF2-40B4-BE49-F238E27FC236}">
                <a16:creationId xmlns:a16="http://schemas.microsoft.com/office/drawing/2014/main" id="{C2DE52CF-ED5E-473F-A0E4-FA913B624176}"/>
              </a:ext>
            </a:extLst>
          </p:cNvPr>
          <p:cNvSpPr>
            <a:spLocks noChangeArrowheads="1"/>
          </p:cNvSpPr>
          <p:nvPr/>
        </p:nvSpPr>
        <p:spPr bwMode="auto">
          <a:xfrm>
            <a:off x="999586" y="3381309"/>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dirty="0">
                <a:solidFill>
                  <a:schemeClr val="bg1"/>
                </a:solidFill>
              </a:rPr>
              <a:t>T (K) = T</a:t>
            </a:r>
            <a:r>
              <a:rPr lang="en-GB" altLang="en-US" b="1" i="1" dirty="0">
                <a:solidFill>
                  <a:schemeClr val="bg1"/>
                </a:solidFill>
              </a:rPr>
              <a:t> </a:t>
            </a:r>
            <a:r>
              <a:rPr lang="en-GB" altLang="en-US" b="1" dirty="0">
                <a:solidFill>
                  <a:schemeClr val="bg1"/>
                </a:solidFill>
              </a:rPr>
              <a:t>(°C) + 273.15</a:t>
            </a:r>
          </a:p>
        </p:txBody>
      </p:sp>
      <p:sp>
        <p:nvSpPr>
          <p:cNvPr id="36875" name="AutoShape 57">
            <a:extLst>
              <a:ext uri="{FF2B5EF4-FFF2-40B4-BE49-F238E27FC236}">
                <a16:creationId xmlns:a16="http://schemas.microsoft.com/office/drawing/2014/main" id="{7549211D-D6DA-4F1A-AF5A-954387D375EF}"/>
              </a:ext>
            </a:extLst>
          </p:cNvPr>
          <p:cNvSpPr>
            <a:spLocks noChangeArrowheads="1"/>
          </p:cNvSpPr>
          <p:nvPr/>
        </p:nvSpPr>
        <p:spPr bwMode="auto">
          <a:xfrm>
            <a:off x="856711" y="4086810"/>
            <a:ext cx="3662363" cy="590550"/>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dirty="0"/>
          </a:p>
        </p:txBody>
      </p:sp>
      <p:sp>
        <p:nvSpPr>
          <p:cNvPr id="36876" name="Rectangle 58">
            <a:extLst>
              <a:ext uri="{FF2B5EF4-FFF2-40B4-BE49-F238E27FC236}">
                <a16:creationId xmlns:a16="http://schemas.microsoft.com/office/drawing/2014/main" id="{ED6AB19E-1CDE-4CEA-B986-2BA6532606B6}"/>
              </a:ext>
            </a:extLst>
          </p:cNvPr>
          <p:cNvSpPr>
            <a:spLocks noChangeArrowheads="1"/>
          </p:cNvSpPr>
          <p:nvPr/>
        </p:nvSpPr>
        <p:spPr bwMode="auto">
          <a:xfrm>
            <a:off x="999586" y="4141328"/>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dirty="0">
                <a:solidFill>
                  <a:schemeClr val="bg1"/>
                </a:solidFill>
              </a:rPr>
              <a:t>T</a:t>
            </a:r>
            <a:r>
              <a:rPr lang="en-GB" altLang="en-US" b="1" i="1" dirty="0">
                <a:solidFill>
                  <a:schemeClr val="bg1"/>
                </a:solidFill>
              </a:rPr>
              <a:t> </a:t>
            </a:r>
            <a:r>
              <a:rPr lang="en-GB" altLang="en-US" b="1" dirty="0">
                <a:solidFill>
                  <a:schemeClr val="bg1"/>
                </a:solidFill>
              </a:rPr>
              <a:t>(°C)</a:t>
            </a:r>
            <a:r>
              <a:rPr lang="en-GB" altLang="en-US" dirty="0">
                <a:solidFill>
                  <a:schemeClr val="bg1"/>
                </a:solidFill>
              </a:rPr>
              <a:t> </a:t>
            </a:r>
            <a:r>
              <a:rPr lang="en-GB" altLang="en-US" b="1" dirty="0">
                <a:solidFill>
                  <a:schemeClr val="bg1"/>
                </a:solidFill>
              </a:rPr>
              <a:t>= T (K)</a:t>
            </a:r>
            <a:r>
              <a:rPr lang="en-GB" altLang="en-US" dirty="0">
                <a:solidFill>
                  <a:schemeClr val="bg1"/>
                </a:solidFill>
              </a:rPr>
              <a:t> </a:t>
            </a:r>
            <a:r>
              <a:rPr lang="en-GB" altLang="en-US" b="1" dirty="0">
                <a:solidFill>
                  <a:schemeClr val="bg1"/>
                </a:solidFill>
              </a:rPr>
              <a:t>–273.15</a:t>
            </a:r>
          </a:p>
        </p:txBody>
      </p:sp>
      <p:sp>
        <p:nvSpPr>
          <p:cNvPr id="36874" name="TextBox 13">
            <a:extLst>
              <a:ext uri="{FF2B5EF4-FFF2-40B4-BE49-F238E27FC236}">
                <a16:creationId xmlns:a16="http://schemas.microsoft.com/office/drawing/2014/main" id="{2D9BCF52-0EDF-458B-848F-43ACDC640C29}"/>
              </a:ext>
            </a:extLst>
          </p:cNvPr>
          <p:cNvSpPr txBox="1">
            <a:spLocks noChangeArrowheads="1"/>
          </p:cNvSpPr>
          <p:nvPr/>
        </p:nvSpPr>
        <p:spPr bwMode="auto">
          <a:xfrm>
            <a:off x="4791524" y="3341494"/>
            <a:ext cx="1152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eaLnBrk="1" hangingPunct="1"/>
            <a:r>
              <a:rPr lang="en-GB" altLang="en-US" dirty="0"/>
              <a:t>T (K) =</a:t>
            </a:r>
          </a:p>
        </p:txBody>
      </p:sp>
      <p:pic>
        <p:nvPicPr>
          <p:cNvPr id="13" name="Picture 9" descr="notes_icon">
            <a:extLst>
              <a:ext uri="{FF2B5EF4-FFF2-40B4-BE49-F238E27FC236}">
                <a16:creationId xmlns:a16="http://schemas.microsoft.com/office/drawing/2014/main" id="{82BDDD08-E6E3-4B29-9A22-E237FCC28B3A}"/>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BBD8A53F-7D7B-4F6F-AA4D-C2BCAB1E93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13">
            <a:extLst>
              <a:ext uri="{FF2B5EF4-FFF2-40B4-BE49-F238E27FC236}">
                <a16:creationId xmlns:a16="http://schemas.microsoft.com/office/drawing/2014/main" id="{89991075-68BB-4393-9160-DE08CE85CD91}"/>
              </a:ext>
            </a:extLst>
          </p:cNvPr>
          <p:cNvSpPr txBox="1">
            <a:spLocks noChangeArrowheads="1"/>
          </p:cNvSpPr>
          <p:nvPr/>
        </p:nvSpPr>
        <p:spPr bwMode="auto">
          <a:xfrm>
            <a:off x="5921745" y="3161823"/>
            <a:ext cx="2748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temperature in Kelvin, K</a:t>
            </a:r>
          </a:p>
        </p:txBody>
      </p:sp>
      <p:sp>
        <p:nvSpPr>
          <p:cNvPr id="16" name="TextBox 13">
            <a:extLst>
              <a:ext uri="{FF2B5EF4-FFF2-40B4-BE49-F238E27FC236}">
                <a16:creationId xmlns:a16="http://schemas.microsoft.com/office/drawing/2014/main" id="{2A5CC971-58FD-41ED-99BB-155985E2FC3B}"/>
              </a:ext>
            </a:extLst>
          </p:cNvPr>
          <p:cNvSpPr txBox="1">
            <a:spLocks noChangeArrowheads="1"/>
          </p:cNvSpPr>
          <p:nvPr/>
        </p:nvSpPr>
        <p:spPr bwMode="auto">
          <a:xfrm>
            <a:off x="4545770" y="4184705"/>
            <a:ext cx="139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eaLnBrk="1" hangingPunct="1"/>
            <a:r>
              <a:rPr lang="en-GB" altLang="en-US" dirty="0">
                <a:solidFill>
                  <a:srgbClr val="002060"/>
                </a:solidFill>
              </a:rPr>
              <a:t>T</a:t>
            </a:r>
            <a:r>
              <a:rPr lang="en-GB" altLang="en-US" dirty="0"/>
              <a:t> (</a:t>
            </a:r>
            <a:r>
              <a:rPr lang="en-GB" altLang="en-US" baseline="30000" dirty="0" err="1"/>
              <a:t>o</a:t>
            </a:r>
            <a:r>
              <a:rPr lang="en-GB" altLang="en-US" dirty="0" err="1"/>
              <a:t>C</a:t>
            </a:r>
            <a:r>
              <a:rPr lang="en-GB" altLang="en-US" dirty="0"/>
              <a:t>) =</a:t>
            </a:r>
          </a:p>
        </p:txBody>
      </p:sp>
      <p:sp>
        <p:nvSpPr>
          <p:cNvPr id="17" name="TextBox 13">
            <a:extLst>
              <a:ext uri="{FF2B5EF4-FFF2-40B4-BE49-F238E27FC236}">
                <a16:creationId xmlns:a16="http://schemas.microsoft.com/office/drawing/2014/main" id="{774F2F25-EC68-4D24-A116-4DE998D3510C}"/>
              </a:ext>
            </a:extLst>
          </p:cNvPr>
          <p:cNvSpPr txBox="1">
            <a:spLocks noChangeArrowheads="1"/>
          </p:cNvSpPr>
          <p:nvPr/>
        </p:nvSpPr>
        <p:spPr bwMode="auto">
          <a:xfrm>
            <a:off x="5921745" y="3996686"/>
            <a:ext cx="29135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temperature in degrees Celsius,</a:t>
            </a:r>
            <a:r>
              <a:rPr lang="en-GB" altLang="en-US" sz="1500" dirty="0"/>
              <a:t> </a:t>
            </a:r>
            <a:r>
              <a:rPr lang="en-GB" altLang="en-US" dirty="0"/>
              <a:t>°C</a:t>
            </a:r>
          </a:p>
        </p:txBody>
      </p:sp>
    </p:spTree>
    <p:custDataLst>
      <p:tags r:id="rId1"/>
    </p:custDataLst>
    <p:extLst>
      <p:ext uri="{BB962C8B-B14F-4D97-AF65-F5344CB8AC3E}">
        <p14:creationId xmlns:p14="http://schemas.microsoft.com/office/powerpoint/2010/main" val="187789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87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73" grpId="0"/>
      <p:bldP spid="3687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BF4AF69-751C-414E-89DD-65BFE7228C76}"/>
              </a:ext>
            </a:extLst>
          </p:cNvPr>
          <p:cNvSpPr>
            <a:spLocks noGrp="1" noChangeArrowheads="1"/>
          </p:cNvSpPr>
          <p:nvPr>
            <p:ph type="title" idx="4294967295"/>
          </p:nvPr>
        </p:nvSpPr>
        <p:spPr/>
        <p:txBody>
          <a:bodyPr/>
          <a:lstStyle/>
          <a:p>
            <a:pPr eaLnBrk="1" hangingPunct="1"/>
            <a:r>
              <a:rPr lang="en-GB" altLang="en-US" dirty="0"/>
              <a:t>Absolute scale vs. Celsius scale</a:t>
            </a:r>
          </a:p>
        </p:txBody>
      </p:sp>
      <p:pic>
        <p:nvPicPr>
          <p:cNvPr id="7" name="Picture 6" descr="flash_icon">
            <a:extLst>
              <a:ext uri="{FF2B5EF4-FFF2-40B4-BE49-F238E27FC236}">
                <a16:creationId xmlns:a16="http://schemas.microsoft.com/office/drawing/2014/main" id="{DFEC2C7C-F05C-40FB-BF4C-60AADCCE70F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5656D541-C15F-44D4-8A4C-CA1484ECD6BE}"/>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59D97452-6E06-4FB4-9D8F-6482EDEA8DC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a:extLst>
              <a:ext uri="{FF2B5EF4-FFF2-40B4-BE49-F238E27FC236}">
                <a16:creationId xmlns:a16="http://schemas.microsoft.com/office/drawing/2014/main" id="{271CD6EC-89CA-4836-84DB-54DC3499D91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9BB37B-5980-4788-82C0-A72231FF9D8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5136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C0C769-04CC-4614-9476-D4C65C015177}"/>
              </a:ext>
            </a:extLst>
          </p:cNvPr>
          <p:cNvSpPr>
            <a:spLocks noGrp="1" noChangeArrowheads="1"/>
          </p:cNvSpPr>
          <p:nvPr>
            <p:ph type="title" idx="4294967295"/>
          </p:nvPr>
        </p:nvSpPr>
        <p:spPr/>
        <p:txBody>
          <a:bodyPr/>
          <a:lstStyle/>
          <a:p>
            <a:pPr eaLnBrk="1" hangingPunct="1"/>
            <a:r>
              <a:rPr lang="en-GB" altLang="en-US" dirty="0"/>
              <a:t>Transferring thermal energy</a:t>
            </a:r>
          </a:p>
        </p:txBody>
      </p:sp>
      <p:sp>
        <p:nvSpPr>
          <p:cNvPr id="18436" name="Rectangle 5">
            <a:extLst>
              <a:ext uri="{FF2B5EF4-FFF2-40B4-BE49-F238E27FC236}">
                <a16:creationId xmlns:a16="http://schemas.microsoft.com/office/drawing/2014/main" id="{AA603ABC-BFE2-44F6-99F9-83D85A0D7A64}"/>
              </a:ext>
            </a:extLst>
          </p:cNvPr>
          <p:cNvSpPr>
            <a:spLocks noChangeArrowheads="1"/>
          </p:cNvSpPr>
          <p:nvPr/>
        </p:nvSpPr>
        <p:spPr bwMode="auto">
          <a:xfrm>
            <a:off x="358776" y="800100"/>
            <a:ext cx="8434388" cy="1200329"/>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Design and carry out an investigation to find what happens when bodies of different temperatures are combined in a closed system. You may wish to use the equipment below.</a:t>
            </a:r>
          </a:p>
        </p:txBody>
      </p:sp>
      <p:pic>
        <p:nvPicPr>
          <p:cNvPr id="18" name="Picture 17">
            <a:extLst>
              <a:ext uri="{FF2B5EF4-FFF2-40B4-BE49-F238E27FC236}">
                <a16:creationId xmlns:a16="http://schemas.microsoft.com/office/drawing/2014/main" id="{3B313C5B-494D-438C-A94A-1711B80BA9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5" name="TextBox 4">
            <a:extLst>
              <a:ext uri="{FF2B5EF4-FFF2-40B4-BE49-F238E27FC236}">
                <a16:creationId xmlns:a16="http://schemas.microsoft.com/office/drawing/2014/main" id="{8FF445BE-5787-4080-AF5F-D0C05190C53E}"/>
              </a:ext>
            </a:extLst>
          </p:cNvPr>
          <p:cNvSpPr txBox="1"/>
          <p:nvPr/>
        </p:nvSpPr>
        <p:spPr>
          <a:xfrm>
            <a:off x="747135" y="5461265"/>
            <a:ext cx="1930337" cy="461665"/>
          </a:xfrm>
          <a:prstGeom prst="rect">
            <a:avLst/>
          </a:prstGeom>
          <a:noFill/>
        </p:spPr>
        <p:txBody>
          <a:bodyPr wrap="none" rtlCol="0">
            <a:spAutoFit/>
          </a:bodyPr>
          <a:lstStyle/>
          <a:p>
            <a:pPr algn="ctr"/>
            <a:r>
              <a:rPr lang="en-GB" dirty="0"/>
              <a:t>thermometer</a:t>
            </a:r>
          </a:p>
        </p:txBody>
      </p:sp>
      <p:sp>
        <p:nvSpPr>
          <p:cNvPr id="6" name="TextBox 5">
            <a:extLst>
              <a:ext uri="{FF2B5EF4-FFF2-40B4-BE49-F238E27FC236}">
                <a16:creationId xmlns:a16="http://schemas.microsoft.com/office/drawing/2014/main" id="{6CE527DB-2BBF-4FF8-A5AC-EFA362AC2123}"/>
              </a:ext>
            </a:extLst>
          </p:cNvPr>
          <p:cNvSpPr txBox="1"/>
          <p:nvPr/>
        </p:nvSpPr>
        <p:spPr>
          <a:xfrm>
            <a:off x="5713376" y="3269181"/>
            <a:ext cx="940651" cy="461665"/>
          </a:xfrm>
          <a:prstGeom prst="rect">
            <a:avLst/>
          </a:prstGeom>
          <a:noFill/>
        </p:spPr>
        <p:txBody>
          <a:bodyPr wrap="square" rtlCol="0">
            <a:spAutoFit/>
          </a:bodyPr>
          <a:lstStyle/>
          <a:p>
            <a:pPr algn="ctr"/>
            <a:r>
              <a:rPr lang="en-GB" dirty="0"/>
              <a:t>water</a:t>
            </a:r>
          </a:p>
        </p:txBody>
      </p:sp>
      <p:sp>
        <p:nvSpPr>
          <p:cNvPr id="7" name="TextBox 6">
            <a:extLst>
              <a:ext uri="{FF2B5EF4-FFF2-40B4-BE49-F238E27FC236}">
                <a16:creationId xmlns:a16="http://schemas.microsoft.com/office/drawing/2014/main" id="{D95A031F-8AF3-4FDF-BB27-D23EFC810C29}"/>
              </a:ext>
            </a:extLst>
          </p:cNvPr>
          <p:cNvSpPr txBox="1"/>
          <p:nvPr/>
        </p:nvSpPr>
        <p:spPr>
          <a:xfrm>
            <a:off x="2981329" y="5718092"/>
            <a:ext cx="2341755" cy="461665"/>
          </a:xfrm>
          <a:prstGeom prst="rect">
            <a:avLst/>
          </a:prstGeom>
          <a:noFill/>
        </p:spPr>
        <p:txBody>
          <a:bodyPr wrap="square" rtlCol="0">
            <a:spAutoFit/>
          </a:bodyPr>
          <a:lstStyle/>
          <a:p>
            <a:pPr algn="ctr"/>
            <a:r>
              <a:rPr lang="en-GB" dirty="0"/>
              <a:t>beaker with lid</a:t>
            </a:r>
          </a:p>
        </p:txBody>
      </p:sp>
      <p:sp>
        <p:nvSpPr>
          <p:cNvPr id="8" name="TextBox 7">
            <a:extLst>
              <a:ext uri="{FF2B5EF4-FFF2-40B4-BE49-F238E27FC236}">
                <a16:creationId xmlns:a16="http://schemas.microsoft.com/office/drawing/2014/main" id="{0A818109-8286-42C8-BE4A-4FFCD993B8D4}"/>
              </a:ext>
            </a:extLst>
          </p:cNvPr>
          <p:cNvSpPr txBox="1"/>
          <p:nvPr/>
        </p:nvSpPr>
        <p:spPr>
          <a:xfrm>
            <a:off x="6831528" y="5718092"/>
            <a:ext cx="1282158" cy="461665"/>
          </a:xfrm>
          <a:prstGeom prst="rect">
            <a:avLst/>
          </a:prstGeom>
          <a:noFill/>
        </p:spPr>
        <p:txBody>
          <a:bodyPr wrap="square" rtlCol="0">
            <a:spAutoFit/>
          </a:bodyPr>
          <a:lstStyle/>
          <a:p>
            <a:pPr algn="ctr"/>
            <a:r>
              <a:rPr lang="en-GB" dirty="0"/>
              <a:t>kettle</a:t>
            </a:r>
          </a:p>
        </p:txBody>
      </p:sp>
      <p:pic>
        <p:nvPicPr>
          <p:cNvPr id="24" name="Picture 23">
            <a:extLst>
              <a:ext uri="{FF2B5EF4-FFF2-40B4-BE49-F238E27FC236}">
                <a16:creationId xmlns:a16="http://schemas.microsoft.com/office/drawing/2014/main" id="{70289E74-8A22-400E-8D90-501105567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870" y="2432368"/>
            <a:ext cx="1099390" cy="2916594"/>
          </a:xfrm>
          <a:prstGeom prst="rect">
            <a:avLst/>
          </a:prstGeom>
        </p:spPr>
      </p:pic>
      <p:pic>
        <p:nvPicPr>
          <p:cNvPr id="10" name="Picture 9">
            <a:extLst>
              <a:ext uri="{FF2B5EF4-FFF2-40B4-BE49-F238E27FC236}">
                <a16:creationId xmlns:a16="http://schemas.microsoft.com/office/drawing/2014/main" id="{19E365D2-1ED6-4CC2-AF73-42A69B9776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440" y="3852703"/>
            <a:ext cx="1472335" cy="1786759"/>
          </a:xfrm>
          <a:prstGeom prst="rect">
            <a:avLst/>
          </a:prstGeom>
        </p:spPr>
      </p:pic>
      <p:pic>
        <p:nvPicPr>
          <p:cNvPr id="12" name="Picture 11">
            <a:extLst>
              <a:ext uri="{FF2B5EF4-FFF2-40B4-BE49-F238E27FC236}">
                <a16:creationId xmlns:a16="http://schemas.microsoft.com/office/drawing/2014/main" id="{88583159-2D11-4C9A-866A-BFFE331938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0264" y="3902082"/>
            <a:ext cx="1403884" cy="1786760"/>
          </a:xfrm>
          <a:prstGeom prst="rect">
            <a:avLst/>
          </a:prstGeom>
        </p:spPr>
      </p:pic>
      <p:pic>
        <p:nvPicPr>
          <p:cNvPr id="14" name="Picture 13">
            <a:extLst>
              <a:ext uri="{FF2B5EF4-FFF2-40B4-BE49-F238E27FC236}">
                <a16:creationId xmlns:a16="http://schemas.microsoft.com/office/drawing/2014/main" id="{CC380C68-EF06-4526-8207-CAE2C45660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2197279"/>
            <a:ext cx="2547637" cy="1200329"/>
          </a:xfrm>
          <a:prstGeom prst="rect">
            <a:avLst/>
          </a:prstGeom>
        </p:spPr>
      </p:pic>
      <p:pic>
        <p:nvPicPr>
          <p:cNvPr id="31" name="Picture 30">
            <a:extLst>
              <a:ext uri="{FF2B5EF4-FFF2-40B4-BE49-F238E27FC236}">
                <a16:creationId xmlns:a16="http://schemas.microsoft.com/office/drawing/2014/main" id="{1FE63F02-8D38-4EAD-83E7-D61887231F4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271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C0C769-04CC-4614-9476-D4C65C015177}"/>
              </a:ext>
            </a:extLst>
          </p:cNvPr>
          <p:cNvSpPr>
            <a:spLocks noGrp="1" noChangeArrowheads="1"/>
          </p:cNvSpPr>
          <p:nvPr>
            <p:ph type="title" idx="4294967295"/>
          </p:nvPr>
        </p:nvSpPr>
        <p:spPr/>
        <p:txBody>
          <a:bodyPr/>
          <a:lstStyle/>
          <a:p>
            <a:pPr eaLnBrk="1" hangingPunct="1"/>
            <a:r>
              <a:rPr lang="en-GB" altLang="en-US" dirty="0"/>
              <a:t>Thermal energy transfers</a:t>
            </a:r>
          </a:p>
        </p:txBody>
      </p:sp>
      <p:sp>
        <p:nvSpPr>
          <p:cNvPr id="18436" name="Rectangle 5">
            <a:extLst>
              <a:ext uri="{FF2B5EF4-FFF2-40B4-BE49-F238E27FC236}">
                <a16:creationId xmlns:a16="http://schemas.microsoft.com/office/drawing/2014/main" id="{AA603ABC-BFE2-44F6-99F9-83D85A0D7A64}"/>
              </a:ext>
            </a:extLst>
          </p:cNvPr>
          <p:cNvSpPr>
            <a:spLocks noChangeArrowheads="1"/>
          </p:cNvSpPr>
          <p:nvPr/>
        </p:nvSpPr>
        <p:spPr bwMode="auto">
          <a:xfrm>
            <a:off x="358775" y="800100"/>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If two bodies of different temperature are placed close together, thermal energy will be transferred from one to the other.</a:t>
            </a:r>
          </a:p>
        </p:txBody>
      </p:sp>
      <p:sp>
        <p:nvSpPr>
          <p:cNvPr id="167942" name="Rectangle 6">
            <a:extLst>
              <a:ext uri="{FF2B5EF4-FFF2-40B4-BE49-F238E27FC236}">
                <a16:creationId xmlns:a16="http://schemas.microsoft.com/office/drawing/2014/main" id="{537AE43B-F035-4BFA-A73D-D80E083E11BE}"/>
              </a:ext>
            </a:extLst>
          </p:cNvPr>
          <p:cNvSpPr>
            <a:spLocks noChangeArrowheads="1"/>
          </p:cNvSpPr>
          <p:nvPr/>
        </p:nvSpPr>
        <p:spPr bwMode="auto">
          <a:xfrm>
            <a:off x="358775" y="4071437"/>
            <a:ext cx="8434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The direction of flow of thermal energy will be from the body at a higher temperature to the body at a lower temperature.</a:t>
            </a:r>
          </a:p>
        </p:txBody>
      </p:sp>
      <p:sp>
        <p:nvSpPr>
          <p:cNvPr id="167943" name="TextBox 3f">
            <a:extLst>
              <a:ext uri="{FF2B5EF4-FFF2-40B4-BE49-F238E27FC236}">
                <a16:creationId xmlns:a16="http://schemas.microsoft.com/office/drawing/2014/main" id="{80A0957C-4274-4393-B40A-0B4196105855}"/>
              </a:ext>
            </a:extLst>
          </p:cNvPr>
          <p:cNvSpPr txBox="1">
            <a:spLocks noChangeArrowheads="1"/>
          </p:cNvSpPr>
          <p:nvPr/>
        </p:nvSpPr>
        <p:spPr bwMode="auto">
          <a:xfrm>
            <a:off x="333375" y="3011141"/>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a:spcBef>
                <a:spcPct val="20000"/>
              </a:spcBef>
            </a:pPr>
            <a:r>
              <a:rPr lang="en-GB" altLang="en-US" b="1" dirty="0"/>
              <a:t>initial temp:</a:t>
            </a:r>
            <a:endParaRPr lang="en-GB" altLang="en-US" dirty="0"/>
          </a:p>
        </p:txBody>
      </p:sp>
      <p:pic>
        <p:nvPicPr>
          <p:cNvPr id="167944" name="Picture 8" descr="blockA">
            <a:extLst>
              <a:ext uri="{FF2B5EF4-FFF2-40B4-BE49-F238E27FC236}">
                <a16:creationId xmlns:a16="http://schemas.microsoft.com/office/drawing/2014/main" id="{F695D470-FBE5-4E0F-82A2-E8C9410C1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132" y="1775676"/>
            <a:ext cx="1177829" cy="116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5" name="Picture 9" descr="blockB">
            <a:extLst>
              <a:ext uri="{FF2B5EF4-FFF2-40B4-BE49-F238E27FC236}">
                <a16:creationId xmlns:a16="http://schemas.microsoft.com/office/drawing/2014/main" id="{6AECE94C-447A-4755-88C3-4AC6E42CE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298" y="1762125"/>
            <a:ext cx="1190009" cy="117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6" name="TextBox 3e">
            <a:extLst>
              <a:ext uri="{FF2B5EF4-FFF2-40B4-BE49-F238E27FC236}">
                <a16:creationId xmlns:a16="http://schemas.microsoft.com/office/drawing/2014/main" id="{8FD40C23-2F89-4CED-993E-20B95F133D08}"/>
              </a:ext>
            </a:extLst>
          </p:cNvPr>
          <p:cNvSpPr txBox="1">
            <a:spLocks noChangeArrowheads="1"/>
          </p:cNvSpPr>
          <p:nvPr/>
        </p:nvSpPr>
        <p:spPr bwMode="auto">
          <a:xfrm>
            <a:off x="2668588" y="3011141"/>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50</a:t>
            </a:r>
            <a:r>
              <a:rPr lang="en-GB" altLang="en-US" sz="1000" dirty="0"/>
              <a:t> </a:t>
            </a:r>
            <a:r>
              <a:rPr lang="en-GB" altLang="en-US" dirty="0">
                <a:cs typeface="Arial" panose="020B0604020202020204" pitchFamily="34" charset="0"/>
              </a:rPr>
              <a:t>°C</a:t>
            </a:r>
          </a:p>
        </p:txBody>
      </p:sp>
      <p:sp>
        <p:nvSpPr>
          <p:cNvPr id="167947" name="TextBox 3d">
            <a:extLst>
              <a:ext uri="{FF2B5EF4-FFF2-40B4-BE49-F238E27FC236}">
                <a16:creationId xmlns:a16="http://schemas.microsoft.com/office/drawing/2014/main" id="{F0800861-58B2-4167-98E4-9C64DDD8572C}"/>
              </a:ext>
            </a:extLst>
          </p:cNvPr>
          <p:cNvSpPr txBox="1">
            <a:spLocks noChangeArrowheads="1"/>
          </p:cNvSpPr>
          <p:nvPr/>
        </p:nvSpPr>
        <p:spPr bwMode="auto">
          <a:xfrm>
            <a:off x="6573838" y="3011141"/>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10</a:t>
            </a:r>
            <a:r>
              <a:rPr lang="en-GB" altLang="en-US" sz="1000" dirty="0"/>
              <a:t> </a:t>
            </a:r>
            <a:r>
              <a:rPr lang="en-GB" altLang="en-US" dirty="0">
                <a:cs typeface="Arial" panose="020B0604020202020204" pitchFamily="34" charset="0"/>
              </a:rPr>
              <a:t>°C</a:t>
            </a:r>
          </a:p>
        </p:txBody>
      </p:sp>
      <p:sp>
        <p:nvSpPr>
          <p:cNvPr id="167948" name="TextBox 3c">
            <a:extLst>
              <a:ext uri="{FF2B5EF4-FFF2-40B4-BE49-F238E27FC236}">
                <a16:creationId xmlns:a16="http://schemas.microsoft.com/office/drawing/2014/main" id="{1CE528E2-6361-4189-AE48-13BEA5CC31D7}"/>
              </a:ext>
            </a:extLst>
          </p:cNvPr>
          <p:cNvSpPr txBox="1">
            <a:spLocks noChangeArrowheads="1"/>
          </p:cNvSpPr>
          <p:nvPr/>
        </p:nvSpPr>
        <p:spPr bwMode="auto">
          <a:xfrm>
            <a:off x="422275" y="3506441"/>
            <a:ext cx="183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r">
              <a:spcBef>
                <a:spcPct val="20000"/>
              </a:spcBef>
            </a:pPr>
            <a:r>
              <a:rPr lang="en-GB" altLang="en-US" b="1" dirty="0"/>
              <a:t>final temp:</a:t>
            </a:r>
            <a:endParaRPr lang="en-GB" altLang="en-US" dirty="0"/>
          </a:p>
        </p:txBody>
      </p:sp>
      <p:sp>
        <p:nvSpPr>
          <p:cNvPr id="167949" name="TextBox 3b">
            <a:extLst>
              <a:ext uri="{FF2B5EF4-FFF2-40B4-BE49-F238E27FC236}">
                <a16:creationId xmlns:a16="http://schemas.microsoft.com/office/drawing/2014/main" id="{DB24A360-7C96-4CF6-A36B-2F110B68C58E}"/>
              </a:ext>
            </a:extLst>
          </p:cNvPr>
          <p:cNvSpPr txBox="1">
            <a:spLocks noChangeArrowheads="1"/>
          </p:cNvSpPr>
          <p:nvPr/>
        </p:nvSpPr>
        <p:spPr bwMode="auto">
          <a:xfrm>
            <a:off x="2668588" y="3506441"/>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25</a:t>
            </a:r>
            <a:r>
              <a:rPr lang="en-GB" altLang="en-US" sz="1000" dirty="0"/>
              <a:t> </a:t>
            </a:r>
            <a:r>
              <a:rPr lang="en-GB" altLang="en-US" dirty="0">
                <a:cs typeface="Arial" panose="020B0604020202020204" pitchFamily="34" charset="0"/>
              </a:rPr>
              <a:t>°C</a:t>
            </a:r>
          </a:p>
        </p:txBody>
      </p:sp>
      <p:sp>
        <p:nvSpPr>
          <p:cNvPr id="167950" name="TextBox 3a">
            <a:extLst>
              <a:ext uri="{FF2B5EF4-FFF2-40B4-BE49-F238E27FC236}">
                <a16:creationId xmlns:a16="http://schemas.microsoft.com/office/drawing/2014/main" id="{20196668-672F-4FBB-82D9-21757169C44F}"/>
              </a:ext>
            </a:extLst>
          </p:cNvPr>
          <p:cNvSpPr txBox="1">
            <a:spLocks noChangeArrowheads="1"/>
          </p:cNvSpPr>
          <p:nvPr/>
        </p:nvSpPr>
        <p:spPr bwMode="auto">
          <a:xfrm>
            <a:off x="6580188" y="3506441"/>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a:spcBef>
                <a:spcPct val="20000"/>
              </a:spcBef>
            </a:pPr>
            <a:r>
              <a:rPr lang="en-GB" altLang="en-US" dirty="0"/>
              <a:t>25</a:t>
            </a:r>
            <a:r>
              <a:rPr lang="en-GB" altLang="en-US" sz="1000" dirty="0"/>
              <a:t> </a:t>
            </a:r>
            <a:r>
              <a:rPr lang="en-GB" altLang="en-US" dirty="0">
                <a:cs typeface="Arial" panose="020B0604020202020204" pitchFamily="34" charset="0"/>
              </a:rPr>
              <a:t>°C</a:t>
            </a:r>
          </a:p>
        </p:txBody>
      </p:sp>
      <p:sp>
        <p:nvSpPr>
          <p:cNvPr id="167951" name="Rectangle 15">
            <a:extLst>
              <a:ext uri="{FF2B5EF4-FFF2-40B4-BE49-F238E27FC236}">
                <a16:creationId xmlns:a16="http://schemas.microsoft.com/office/drawing/2014/main" id="{3C3ABCFA-D9FF-4356-8FA7-77D5B9C257BE}"/>
              </a:ext>
            </a:extLst>
          </p:cNvPr>
          <p:cNvSpPr>
            <a:spLocks noChangeArrowheads="1"/>
          </p:cNvSpPr>
          <p:nvPr/>
        </p:nvSpPr>
        <p:spPr bwMode="auto">
          <a:xfrm>
            <a:off x="358776" y="4982194"/>
            <a:ext cx="8434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The hotter body will lose thermal energy and its temperature will decrease. The colder body will gain thermal energy and its temperature will increase.</a:t>
            </a:r>
          </a:p>
        </p:txBody>
      </p:sp>
      <p:sp>
        <p:nvSpPr>
          <p:cNvPr id="167954" name="Text Box 18">
            <a:extLst>
              <a:ext uri="{FF2B5EF4-FFF2-40B4-BE49-F238E27FC236}">
                <a16:creationId xmlns:a16="http://schemas.microsoft.com/office/drawing/2014/main" id="{32428EA0-6AB5-4BCE-A8B9-00600883B1A3}"/>
              </a:ext>
            </a:extLst>
          </p:cNvPr>
          <p:cNvSpPr txBox="1">
            <a:spLocks noChangeArrowheads="1"/>
          </p:cNvSpPr>
          <p:nvPr/>
        </p:nvSpPr>
        <p:spPr bwMode="auto">
          <a:xfrm>
            <a:off x="4460875" y="1696884"/>
            <a:ext cx="1298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rgbClr val="286DA6"/>
                </a:solidFill>
              </a:rPr>
              <a:t>thermal</a:t>
            </a:r>
            <a:br>
              <a:rPr lang="en-GB" altLang="en-US" b="1" dirty="0">
                <a:solidFill>
                  <a:srgbClr val="B71562"/>
                </a:solidFill>
              </a:rPr>
            </a:br>
            <a:r>
              <a:rPr lang="en-GB" altLang="en-US" b="1" dirty="0">
                <a:solidFill>
                  <a:srgbClr val="286DA6"/>
                </a:solidFill>
              </a:rPr>
              <a:t>energy</a:t>
            </a:r>
          </a:p>
        </p:txBody>
      </p:sp>
      <p:sp>
        <p:nvSpPr>
          <p:cNvPr id="17" name="Right Arrow 16">
            <a:extLst>
              <a:ext uri="{FF2B5EF4-FFF2-40B4-BE49-F238E27FC236}">
                <a16:creationId xmlns:a16="http://schemas.microsoft.com/office/drawing/2014/main" id="{676C6B3F-2872-40D4-A481-67D297FE4054}"/>
              </a:ext>
            </a:extLst>
          </p:cNvPr>
          <p:cNvSpPr>
            <a:spLocks noChangeArrowheads="1"/>
          </p:cNvSpPr>
          <p:nvPr/>
        </p:nvSpPr>
        <p:spPr bwMode="auto">
          <a:xfrm>
            <a:off x="4438183" y="2484285"/>
            <a:ext cx="1468632" cy="496178"/>
          </a:xfrm>
          <a:prstGeom prst="rightArrow">
            <a:avLst>
              <a:gd name="adj1" fmla="val 50000"/>
              <a:gd name="adj2" fmla="val 61993"/>
            </a:avLst>
          </a:prstGeom>
          <a:solidFill>
            <a:srgbClr val="286DA6"/>
          </a:solidFill>
          <a:ln w="9525" algn="ctr">
            <a:solidFill>
              <a:srgbClr val="286DA6"/>
            </a:solidFill>
            <a:round/>
            <a:headEnd/>
            <a:tailEnd/>
          </a:ln>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endParaRPr lang="en-GB" altLang="en-US" dirty="0"/>
          </a:p>
        </p:txBody>
      </p:sp>
      <p:pic>
        <p:nvPicPr>
          <p:cNvPr id="18" name="Picture 17">
            <a:extLst>
              <a:ext uri="{FF2B5EF4-FFF2-40B4-BE49-F238E27FC236}">
                <a16:creationId xmlns:a16="http://schemas.microsoft.com/office/drawing/2014/main" id="{3B313C5B-494D-438C-A94A-1711B80BA9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13041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4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794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794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794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79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942"/>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7951"/>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67948"/>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67949"/>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6795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43" grpId="0"/>
      <p:bldP spid="167946" grpId="0"/>
      <p:bldP spid="167947" grpId="0"/>
      <p:bldP spid="167948" grpId="0"/>
      <p:bldP spid="167949" grpId="0"/>
      <p:bldP spid="167950" grpId="0"/>
      <p:bldP spid="167951" grpId="0"/>
      <p:bldP spid="167954"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8FX8dCRM"/>
  <p:tag name="ARTICULATE_DESIGN_ID_8_DEFAULT DESIGN" val="HIN7b1Pi"/>
  <p:tag name="ARTICULATE_DESIGN_ID_1_DEFAULT DESIGN" val="7ZmrAWke"/>
  <p:tag name="ARTICULATE_DESIGN_ID_9_DEFAULT DESIGN" val="xyCCqtvg"/>
  <p:tag name="ARTICULATE_DESIGN_ID_3_DEFAULT DESIGN" val="MAyHuGcm"/>
  <p:tag name="ARTICULATE_DESIGN_ID_2_DEFAULT DESIGN" val="w6Zpg5BR"/>
  <p:tag name="ARTICULATE_DESIGN_ID_4_DEFAULT DESIGN" val="OzkIrVfF"/>
  <p:tag name="ARTICULATE_DESIGN_ID_5_DEFAULT DESIGN" val="3X16vG2o"/>
  <p:tag name="ARTICULATE_DESIGN_ID_6_DEFAULT DESIGN" val="BBOaEbj2"/>
  <p:tag name="ARTICULATE_DESIGN_ID_7_DEFAULT DESIGN" val="0l4r00p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16079</TotalTime>
  <Words>1863</Words>
  <Application>Microsoft Office PowerPoint</Application>
  <PresentationFormat>On-screen Show (4:3)</PresentationFormat>
  <Paragraphs>158</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9_Default Design</vt:lpstr>
      <vt:lpstr>Thermal Energy</vt:lpstr>
      <vt:lpstr>Information</vt:lpstr>
      <vt:lpstr>Energy at a microscopic scale</vt:lpstr>
      <vt:lpstr>Heat and temperature</vt:lpstr>
      <vt:lpstr>Kinetic energy and temperature</vt:lpstr>
      <vt:lpstr>Measuring temperature</vt:lpstr>
      <vt:lpstr>Absolute scale vs. Celsius scale</vt:lpstr>
      <vt:lpstr>Transferring thermal energy</vt:lpstr>
      <vt:lpstr>Thermal energy transfers</vt:lpstr>
      <vt:lpstr>Thermal equilibrium</vt:lpstr>
      <vt:lpstr>Cooling down</vt:lpstr>
      <vt:lpstr>Energy and temperature: summary</vt:lpstr>
      <vt:lpstr>Conduction</vt:lpstr>
      <vt:lpstr>What are thermal insulators?</vt:lpstr>
      <vt:lpstr>Investigating thermal insulators</vt:lpstr>
      <vt:lpstr>Factors affecting thermal insulation </vt:lpstr>
      <vt:lpstr>Thermal insulation and design</vt:lpstr>
      <vt:lpstr>Heat loss from houses</vt:lpstr>
      <vt:lpstr>Wasted energy from buildings</vt:lpstr>
      <vt:lpstr>Reducing heat loss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Energy</dc:title>
  <dc:subject>Boardworks High School Physical Science</dc:subject>
  <dc:creator>Boardworks</dc:creator>
  <cp:lastModifiedBy>Tim Crilly</cp:lastModifiedBy>
  <cp:revision>726</cp:revision>
  <dcterms:created xsi:type="dcterms:W3CDTF">2003-10-06T13:07:42Z</dcterms:created>
  <dcterms:modified xsi:type="dcterms:W3CDTF">2019-01-31T15:31:58Z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A7CDFC64-7030-4EAC-A0F1-15564A3BCC3D</vt:lpwstr>
  </property>
  <property fmtid="{D5CDD505-2E9C-101B-9397-08002B2CF9AE}" pid="3" name="ArticulatePath">
    <vt:lpwstr>Energy Transfers and Efficiency</vt:lpwstr>
  </property>
</Properties>
</file>